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5"/>
  </p:notesMasterIdLst>
  <p:handoutMasterIdLst>
    <p:handoutMasterId r:id="rId26"/>
  </p:handoutMasterIdLst>
  <p:sldIdLst>
    <p:sldId id="256" r:id="rId2"/>
    <p:sldId id="317" r:id="rId3"/>
    <p:sldId id="318" r:id="rId4"/>
    <p:sldId id="298" r:id="rId5"/>
    <p:sldId id="319" r:id="rId6"/>
    <p:sldId id="305" r:id="rId7"/>
    <p:sldId id="311" r:id="rId8"/>
    <p:sldId id="309" r:id="rId9"/>
    <p:sldId id="310" r:id="rId10"/>
    <p:sldId id="315" r:id="rId11"/>
    <p:sldId id="324" r:id="rId12"/>
    <p:sldId id="325" r:id="rId13"/>
    <p:sldId id="308" r:id="rId14"/>
    <p:sldId id="300" r:id="rId15"/>
    <p:sldId id="312" r:id="rId16"/>
    <p:sldId id="301" r:id="rId17"/>
    <p:sldId id="302" r:id="rId18"/>
    <p:sldId id="320" r:id="rId19"/>
    <p:sldId id="304" r:id="rId20"/>
    <p:sldId id="306" r:id="rId21"/>
    <p:sldId id="322" r:id="rId22"/>
    <p:sldId id="321" r:id="rId23"/>
    <p:sldId id="323" r:id="rId24"/>
  </p:sldIdLst>
  <p:sldSz cx="12192000" cy="6858000"/>
  <p:notesSz cx="9601200" cy="7315200"/>
  <p:defaultText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76939" autoAdjust="0"/>
  </p:normalViewPr>
  <p:slideViewPr>
    <p:cSldViewPr>
      <p:cViewPr varScale="1">
        <p:scale>
          <a:sx n="85" d="100"/>
          <a:sy n="85" d="100"/>
        </p:scale>
        <p:origin x="44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0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71FFC8F-B51C-4041-A3D0-8D7CA0010C2E}"/>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CC3388C-1E41-4B39-929E-F79CE9B1675A}"/>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7608EA79-5732-4BBE-B8E3-3C16E8F1EB9D}" type="datetimeFigureOut">
              <a:rPr kumimoji="1" lang="ja-JP" altLang="en-US" smtClean="0"/>
              <a:t>2021/5/24</a:t>
            </a:fld>
            <a:endParaRPr kumimoji="1" lang="ja-JP" altLang="en-US"/>
          </a:p>
        </p:txBody>
      </p:sp>
      <p:sp>
        <p:nvSpPr>
          <p:cNvPr id="4" name="フッター プレースホルダー 3">
            <a:extLst>
              <a:ext uri="{FF2B5EF4-FFF2-40B4-BE49-F238E27FC236}">
                <a16:creationId xmlns:a16="http://schemas.microsoft.com/office/drawing/2014/main" id="{CA344800-BCBF-4102-87E2-EFF5D4E9051F}"/>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AEDE70A-7E13-449B-806F-92EB5B42FA8D}"/>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FAD34869-B8B2-47A6-AD80-D82ED22DCD60}" type="slidenum">
              <a:rPr kumimoji="1" lang="ja-JP" altLang="en-US" smtClean="0"/>
              <a:t>‹#›</a:t>
            </a:fld>
            <a:endParaRPr kumimoji="1" lang="ja-JP" altLang="en-US"/>
          </a:p>
        </p:txBody>
      </p:sp>
    </p:spTree>
    <p:extLst>
      <p:ext uri="{BB962C8B-B14F-4D97-AF65-F5344CB8AC3E}">
        <p14:creationId xmlns:p14="http://schemas.microsoft.com/office/powerpoint/2010/main" val="416297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3108125A-CF0B-4788-AF7E-FCD27F359AF3}" type="datetimeFigureOut">
              <a:rPr lang="en-US" smtClean="0"/>
              <a:t>5/24/2021</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2EC7383D-9EC9-43CE-A029-CE980AF62978}" type="slidenum">
              <a:rPr lang="en-US" smtClean="0"/>
              <a:t>‹#›</a:t>
            </a:fld>
            <a:endParaRPr lang="en-US"/>
          </a:p>
        </p:txBody>
      </p:sp>
    </p:spTree>
    <p:extLst>
      <p:ext uri="{BB962C8B-B14F-4D97-AF65-F5344CB8AC3E}">
        <p14:creationId xmlns:p14="http://schemas.microsoft.com/office/powerpoint/2010/main" val="845546625"/>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Hello everyone. My name is </a:t>
            </a:r>
            <a:r>
              <a:rPr lang="en-US" dirty="0" err="1"/>
              <a:t>Minsoo</a:t>
            </a:r>
            <a:r>
              <a:rPr lang="en-US" dirty="0"/>
              <a:t> Kim, PhD student at UC San Diego. </a:t>
            </a:r>
          </a:p>
          <a:p>
            <a:r>
              <a:rPr lang="en-US" dirty="0"/>
              <a:t>Today, the title of my presentation is “A Novel Framework for DTCO: Fast and Automatic Routability Assessment with Machine Learning for Sub-3nm Technology Options”.</a:t>
            </a:r>
          </a:p>
          <a:p>
            <a:r>
              <a:rPr lang="en-US" dirty="0"/>
              <a:t>This work is in collaboration with Qualcomm.</a:t>
            </a:r>
          </a:p>
        </p:txBody>
      </p:sp>
      <p:sp>
        <p:nvSpPr>
          <p:cNvPr id="4" name="Slide Number Placeholder 3"/>
          <p:cNvSpPr>
            <a:spLocks noGrp="1"/>
          </p:cNvSpPr>
          <p:nvPr>
            <p:ph type="sldNum" sz="quarter" idx="10"/>
          </p:nvPr>
        </p:nvSpPr>
        <p:spPr/>
        <p:txBody>
          <a:bodyPr/>
          <a:lstStyle/>
          <a:p>
            <a:fld id="{2EC7383D-9EC9-43CE-A029-CE980AF62978}" type="slidenum">
              <a:rPr lang="en-US" smtClean="0"/>
              <a:t>0</a:t>
            </a:fld>
            <a:endParaRPr lang="en-US"/>
          </a:p>
        </p:txBody>
      </p:sp>
    </p:spTree>
    <p:extLst>
      <p:ext uri="{BB962C8B-B14F-4D97-AF65-F5344CB8AC3E}">
        <p14:creationId xmlns:p14="http://schemas.microsoft.com/office/powerpoint/2010/main" val="154727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explain our study for sub-3nm technology options.</a:t>
            </a:r>
          </a:p>
          <a:p>
            <a:endParaRPr lang="en-US" dirty="0"/>
          </a:p>
          <a:p>
            <a:r>
              <a:rPr lang="en-US" dirty="0"/>
              <a:t>[7:30]</a:t>
            </a:r>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9</a:t>
            </a:fld>
            <a:endParaRPr lang="en-US"/>
          </a:p>
        </p:txBody>
      </p:sp>
    </p:spTree>
    <p:extLst>
      <p:ext uri="{BB962C8B-B14F-4D97-AF65-F5344CB8AC3E}">
        <p14:creationId xmlns:p14="http://schemas.microsoft.com/office/powerpoint/2010/main" val="319630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As a part of DTCO process,</a:t>
            </a:r>
            <a:r>
              <a:rPr lang="en-US" dirty="0"/>
              <a:t> we perform an early-stage routability assessment using PROBE2.0, with sub-3nm configurations.</a:t>
            </a:r>
          </a:p>
          <a:p>
            <a:r>
              <a:rPr lang="en-US" b="1" dirty="0"/>
              <a:t>[Click] </a:t>
            </a:r>
            <a:r>
              <a:rPr lang="en-US" dirty="0"/>
              <a:t>To remind, the PROBE2.0 framework is to evaluate routability and </a:t>
            </a:r>
            <a:r>
              <a:rPr lang="en-US" dirty="0">
                <a:solidFill>
                  <a:srgbClr val="FF0000"/>
                </a:solidFill>
              </a:rPr>
              <a:t>we can assess routability with extended configurations</a:t>
            </a:r>
            <a:r>
              <a:rPr lang="en-US" dirty="0"/>
              <a:t>.</a:t>
            </a:r>
          </a:p>
          <a:p>
            <a:r>
              <a:rPr lang="en-US" b="1" dirty="0"/>
              <a:t>[Click] </a:t>
            </a:r>
            <a:r>
              <a:rPr lang="en-US" dirty="0"/>
              <a:t>In this work, we use the following configurations for our study, which reflect to sub-3nm technology options.</a:t>
            </a:r>
          </a:p>
          <a:p>
            <a:r>
              <a:rPr lang="en-US" b="1" dirty="0"/>
              <a:t>[Click] </a:t>
            </a:r>
            <a:r>
              <a:rPr lang="en-US" dirty="0"/>
              <a:t>We generate standard-cell architectures with 80 to 150nm cell height.</a:t>
            </a:r>
          </a:p>
          <a:p>
            <a:r>
              <a:rPr lang="en-US" b="1" dirty="0"/>
              <a:t>[Click] </a:t>
            </a:r>
            <a:r>
              <a:rPr lang="en-US" dirty="0"/>
              <a:t>We also consider 39 to 57nm contacted poly pitch and </a:t>
            </a:r>
            <a:r>
              <a:rPr lang="en-US" b="1" dirty="0"/>
              <a:t>[Click] </a:t>
            </a:r>
            <a:r>
              <a:rPr lang="en-US" dirty="0"/>
              <a:t>16 to 30nm metal pitch.</a:t>
            </a:r>
          </a:p>
          <a:p>
            <a:r>
              <a:rPr lang="en-US" b="1" dirty="0"/>
              <a:t>[Click] </a:t>
            </a:r>
            <a:r>
              <a:rPr lang="en-US" dirty="0"/>
              <a:t>For power delivery network, we have an option whether we use buried power rails or not.</a:t>
            </a:r>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10</a:t>
            </a:fld>
            <a:endParaRPr lang="en-US"/>
          </a:p>
        </p:txBody>
      </p:sp>
    </p:spTree>
    <p:extLst>
      <p:ext uri="{BB962C8B-B14F-4D97-AF65-F5344CB8AC3E}">
        <p14:creationId xmlns:p14="http://schemas.microsoft.com/office/powerpoint/2010/main" val="382660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To study sub-3nm technology configurations, we first generate nine standard-cell libraries based on the following aspects.</a:t>
            </a:r>
          </a:p>
          <a:p>
            <a:r>
              <a:rPr lang="en-US" b="1" dirty="0"/>
              <a:t>[Click] </a:t>
            </a:r>
            <a:r>
              <a:rPr lang="en-US" dirty="0"/>
              <a:t>Available M2 routing tracks on standard cells, 4 and 5 tracks.</a:t>
            </a:r>
          </a:p>
          <a:p>
            <a:r>
              <a:rPr lang="en-US" b="1" dirty="0"/>
              <a:t>[Click] </a:t>
            </a:r>
            <a:r>
              <a:rPr lang="en-US" dirty="0"/>
              <a:t>Use/non-use of buried power rails and</a:t>
            </a:r>
          </a:p>
          <a:p>
            <a:r>
              <a:rPr lang="en-US" b="1" dirty="0"/>
              <a:t>[Click] </a:t>
            </a:r>
            <a:r>
              <a:rPr lang="en-US" dirty="0"/>
              <a:t>Gear ratios for metal pitch to CPP.</a:t>
            </a:r>
          </a:p>
          <a:p>
            <a:r>
              <a:rPr lang="en-US" b="1" dirty="0"/>
              <a:t>[Click] </a:t>
            </a:r>
            <a:r>
              <a:rPr lang="en-US" b="0" dirty="0"/>
              <a:t>Also, </a:t>
            </a:r>
            <a:r>
              <a:rPr lang="en-US" dirty="0"/>
              <a:t>different numbers of routing tracks with the same cell height. 120nm with 4 and 5 tracks.</a:t>
            </a:r>
          </a:p>
          <a:p>
            <a:r>
              <a:rPr lang="en-US" b="1" dirty="0"/>
              <a:t>[Click] </a:t>
            </a:r>
            <a:r>
              <a:rPr lang="en-US" dirty="0"/>
              <a:t>This table shows nine sets of configurations in detail. </a:t>
            </a:r>
          </a:p>
          <a:p>
            <a:r>
              <a:rPr lang="en-US" b="1" dirty="0"/>
              <a:t>[Click] </a:t>
            </a:r>
            <a:r>
              <a:rPr lang="en-US" dirty="0"/>
              <a:t>Here, Lib{1,2,5,6} have 4 available M2 routing tracks while Lib{3,4,7,8} have 5 tracks.</a:t>
            </a:r>
          </a:p>
          <a:p>
            <a:r>
              <a:rPr lang="en-US" b="1" dirty="0"/>
              <a:t>[Click] </a:t>
            </a:r>
            <a:r>
              <a:rPr lang="en-US" dirty="0"/>
              <a:t>Lib{1,3,5,7,9} have BPR while Lib{2,4,6,8} have M1 power/ground pins.</a:t>
            </a:r>
          </a:p>
          <a:p>
            <a:r>
              <a:rPr lang="en-US" b="1" dirty="0"/>
              <a:t>[Click] </a:t>
            </a:r>
            <a:r>
              <a:rPr lang="en-US" dirty="0"/>
              <a:t>Also, Lib{1,2,3,4} have a 1:2 gear ratio while Lib{5,6,7,8} have a 2:3 ratio.</a:t>
            </a:r>
          </a:p>
          <a:p>
            <a:r>
              <a:rPr lang="en-US" b="1" dirty="0"/>
              <a:t>[Click] </a:t>
            </a:r>
            <a:r>
              <a:rPr lang="en-US" dirty="0"/>
              <a:t>Last, Lib3 has 5 M2 routing tracks with 120nm cell height and Lib9 has 4 tracks with the same cell height.</a:t>
            </a:r>
          </a:p>
          <a:p>
            <a:endParaRPr lang="en-US" dirty="0"/>
          </a:p>
          <a:p>
            <a:r>
              <a:rPr lang="en-US" dirty="0"/>
              <a:t>[10:40]</a:t>
            </a:r>
          </a:p>
        </p:txBody>
      </p:sp>
      <p:sp>
        <p:nvSpPr>
          <p:cNvPr id="4" name="Slide Number Placeholder 3"/>
          <p:cNvSpPr>
            <a:spLocks noGrp="1"/>
          </p:cNvSpPr>
          <p:nvPr>
            <p:ph type="sldNum" sz="quarter" idx="5"/>
          </p:nvPr>
        </p:nvSpPr>
        <p:spPr/>
        <p:txBody>
          <a:bodyPr/>
          <a:lstStyle/>
          <a:p>
            <a:fld id="{2EC7383D-9EC9-43CE-A029-CE980AF62978}" type="slidenum">
              <a:rPr lang="en-US" smtClean="0"/>
              <a:t>11</a:t>
            </a:fld>
            <a:endParaRPr lang="en-US"/>
          </a:p>
        </p:txBody>
      </p:sp>
    </p:spTree>
    <p:extLst>
      <p:ext uri="{BB962C8B-B14F-4D97-AF65-F5344CB8AC3E}">
        <p14:creationId xmlns:p14="http://schemas.microsoft.com/office/powerpoint/2010/main" val="385213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show how to evaluate routability using PROBE2.0.</a:t>
            </a:r>
          </a:p>
          <a:p>
            <a:r>
              <a:rPr lang="en-US" b="1" dirty="0"/>
              <a:t>[Click] </a:t>
            </a:r>
            <a:r>
              <a:rPr lang="en-US" dirty="0"/>
              <a:t>With the generated libraries in the previous slides, we perform routability assessments. PROBE2.0 supports two types of routability assessment, cell- and block-level assessment.</a:t>
            </a:r>
          </a:p>
          <a:p>
            <a:r>
              <a:rPr lang="en-US" dirty="0"/>
              <a:t>In this cell-level assessment, we assess 15 cells in each library.</a:t>
            </a:r>
          </a:p>
          <a:p>
            <a:r>
              <a:rPr lang="en-US" b="1" dirty="0"/>
              <a:t>[Click] </a:t>
            </a:r>
            <a:r>
              <a:rPr lang="en-US" dirty="0"/>
              <a:t>This graph shows the result of cell-level assessment. And, as a reminder, larger Kth means better routability.</a:t>
            </a: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b="1" dirty="0"/>
              <a:t>[Click] </a:t>
            </a:r>
            <a:r>
              <a:rPr lang="en-US" sz="1200" b="0" dirty="0"/>
              <a:t>If we focus on NAND cells, here’s a picture of how more tangling – increasing on the x-axis, leads to more routing DRCs, on the y-axis.  </a:t>
            </a: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b="0" dirty="0"/>
              <a:t>Here, </a:t>
            </a:r>
            <a:r>
              <a:rPr lang="en-US" sz="1200" b="1" dirty="0"/>
              <a:t>[Click] </a:t>
            </a:r>
            <a:r>
              <a:rPr lang="en-US" sz="1200" b="0" dirty="0"/>
              <a:t>the NAND3_X1 (dashed lines) has the worse inherent routability – it fails first, </a:t>
            </a:r>
            <a:r>
              <a:rPr lang="en-US" sz="1200" b="1" dirty="0"/>
              <a:t>[Click] </a:t>
            </a:r>
            <a:r>
              <a:rPr lang="en-US" sz="1200" b="0" dirty="0"/>
              <a:t>while the NAND2_X1 (solid lines) has the better inherent routability.</a:t>
            </a: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b="1" i="0" dirty="0"/>
              <a:t>[Click] </a:t>
            </a:r>
            <a:r>
              <a:rPr lang="en-US" sz="1200" b="0" i="0" dirty="0"/>
              <a:t>Also, if we focus on library, we can see that the cells with larger cell height (140nm) has better </a:t>
            </a:r>
            <a:r>
              <a:rPr lang="en-US" sz="1200" b="0" dirty="0"/>
              <a:t>inherent routability.</a:t>
            </a:r>
          </a:p>
          <a:p>
            <a:pPr marL="0" marR="0" lvl="0" indent="0" algn="l" defTabSz="914332" rtl="0" eaLnBrk="1" fontAlgn="auto" latinLnBrk="0" hangingPunct="1">
              <a:lnSpc>
                <a:spcPct val="100000"/>
              </a:lnSpc>
              <a:spcBef>
                <a:spcPts val="0"/>
              </a:spcBef>
              <a:spcAft>
                <a:spcPts val="0"/>
              </a:spcAft>
              <a:buClrTx/>
              <a:buSzTx/>
              <a:buFontTx/>
              <a:buNone/>
              <a:tabLst/>
              <a:defRPr/>
            </a:pPr>
            <a:endParaRPr lang="en-US" sz="1200" b="0" i="0" dirty="0"/>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b="0" i="0" dirty="0"/>
              <a:t>[12:10]</a:t>
            </a:r>
            <a:endParaRPr lang="en-US" sz="1200" i="0" dirty="0"/>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12</a:t>
            </a:fld>
            <a:endParaRPr lang="en-US"/>
          </a:p>
        </p:txBody>
      </p:sp>
    </p:spTree>
    <p:extLst>
      <p:ext uri="{BB962C8B-B14F-4D97-AF65-F5344CB8AC3E}">
        <p14:creationId xmlns:p14="http://schemas.microsoft.com/office/powerpoint/2010/main" val="184966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Also, we can assess library (cell set) with block-level routability assessment. </a:t>
            </a:r>
          </a:p>
          <a:p>
            <a:r>
              <a:rPr lang="en-US" b="1" dirty="0"/>
              <a:t>[Click] </a:t>
            </a:r>
            <a:r>
              <a:rPr lang="en-US" dirty="0"/>
              <a:t>This graph shows Kth per library in four designs, AES, JPEG, VGA and LDPC. 39 standard cells are included in each library. Also, again, larger Kth means better routability.</a:t>
            </a:r>
          </a:p>
          <a:p>
            <a:r>
              <a:rPr lang="en-US" b="1" dirty="0"/>
              <a:t>[Click] </a:t>
            </a:r>
            <a:r>
              <a:rPr lang="en-US" b="0" dirty="0"/>
              <a:t>Similarly, wh</a:t>
            </a:r>
            <a:r>
              <a:rPr lang="en-US" dirty="0"/>
              <a:t>en we look in detail for the </a:t>
            </a:r>
            <a:r>
              <a:rPr lang="en-US" dirty="0" err="1"/>
              <a:t>aes</a:t>
            </a:r>
            <a:r>
              <a:rPr lang="en-US" dirty="0"/>
              <a:t> case, we measure DRC counts as we increase routing difficulty (K).</a:t>
            </a:r>
          </a:p>
          <a:p>
            <a:r>
              <a:rPr lang="en-US" b="1" dirty="0"/>
              <a:t>[Click] </a:t>
            </a:r>
            <a:r>
              <a:rPr lang="en-US" dirty="0"/>
              <a:t>Based on K threshold, the rank-ordering would be following the order. Lib8 is the best cell set in terms of routability </a:t>
            </a:r>
            <a:r>
              <a:rPr lang="en-US" b="1" dirty="0"/>
              <a:t>[Click] </a:t>
            </a:r>
            <a:r>
              <a:rPr lang="en-US" dirty="0"/>
              <a:t>while Lib{1,5} are the worst. </a:t>
            </a:r>
          </a:p>
          <a:p>
            <a:r>
              <a:rPr lang="en-US" b="1" dirty="0"/>
              <a:t>[Click] </a:t>
            </a:r>
            <a:r>
              <a:rPr lang="en-US" dirty="0"/>
              <a:t>From this slide, we show that PROBE2.0 is a useful framework for routability assessment in pathfinding and DTCO problems.</a:t>
            </a:r>
          </a:p>
          <a:p>
            <a:endParaRPr lang="en-US" dirty="0"/>
          </a:p>
          <a:p>
            <a:r>
              <a:rPr lang="en-US" dirty="0"/>
              <a:t>[13:20]</a:t>
            </a:r>
          </a:p>
        </p:txBody>
      </p:sp>
      <p:sp>
        <p:nvSpPr>
          <p:cNvPr id="4" name="Slide Number Placeholder 3"/>
          <p:cNvSpPr>
            <a:spLocks noGrp="1"/>
          </p:cNvSpPr>
          <p:nvPr>
            <p:ph type="sldNum" sz="quarter" idx="5"/>
          </p:nvPr>
        </p:nvSpPr>
        <p:spPr/>
        <p:txBody>
          <a:bodyPr/>
          <a:lstStyle/>
          <a:p>
            <a:fld id="{2EC7383D-9EC9-43CE-A029-CE980AF62978}" type="slidenum">
              <a:rPr lang="en-US" smtClean="0"/>
              <a:t>13</a:t>
            </a:fld>
            <a:endParaRPr lang="en-US"/>
          </a:p>
        </p:txBody>
      </p:sp>
    </p:spTree>
    <p:extLst>
      <p:ext uri="{BB962C8B-B14F-4D97-AF65-F5344CB8AC3E}">
        <p14:creationId xmlns:p14="http://schemas.microsoft.com/office/powerpoint/2010/main" val="29692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In order to measure block-level area scaling, we define achievable utilization and compare it with K threshold. Achievable utilization is a metric that is used in the real world.</a:t>
            </a:r>
          </a:p>
          <a:p>
            <a:r>
              <a:rPr lang="en-US" b="1" dirty="0"/>
              <a:t>[Click] </a:t>
            </a:r>
            <a:r>
              <a:rPr lang="en-US" dirty="0"/>
              <a:t>We perform P&amp;R with various utilization and measure Kth for each case. Achievable utilization is defined as the largest utilization when the number of DRCs is smaller than the threshold.</a:t>
            </a:r>
          </a:p>
          <a:p>
            <a:r>
              <a:rPr lang="en-US" b="1" dirty="0"/>
              <a:t>[Click] </a:t>
            </a:r>
            <a:r>
              <a:rPr lang="en-US" dirty="0"/>
              <a:t>This scatter plot shows the relationship between Kth and achievable utilization. </a:t>
            </a:r>
          </a:p>
          <a:p>
            <a:pPr marL="0" marR="0" lvl="0" indent="0" algn="l" defTabSz="914332" rtl="0" eaLnBrk="1" fontAlgn="auto" latinLnBrk="0" hangingPunct="1">
              <a:lnSpc>
                <a:spcPct val="100000"/>
              </a:lnSpc>
              <a:spcBef>
                <a:spcPts val="0"/>
              </a:spcBef>
              <a:spcAft>
                <a:spcPts val="0"/>
              </a:spcAft>
              <a:buClrTx/>
              <a:buSzTx/>
              <a:buFontTx/>
              <a:buNone/>
              <a:tabLst/>
              <a:defRPr/>
            </a:pPr>
            <a:r>
              <a:rPr lang="en-US" b="1" dirty="0"/>
              <a:t>[Click] </a:t>
            </a:r>
            <a:r>
              <a:rPr lang="en-US" dirty="0"/>
              <a:t>As you see in the plot, achievable utilization </a:t>
            </a:r>
            <a:r>
              <a:rPr lang="en-US" sz="1200" dirty="0"/>
              <a:t>increases by approximately the same rate as Kth changes.</a:t>
            </a:r>
          </a:p>
          <a:p>
            <a:pPr marL="0" marR="0" lvl="0" indent="0" algn="l" defTabSz="914332" rtl="0" eaLnBrk="1" fontAlgn="auto" latinLnBrk="0" hangingPunct="1">
              <a:lnSpc>
                <a:spcPct val="100000"/>
              </a:lnSpc>
              <a:spcBef>
                <a:spcPts val="0"/>
              </a:spcBef>
              <a:spcAft>
                <a:spcPts val="0"/>
              </a:spcAft>
              <a:buClrTx/>
              <a:buSzTx/>
              <a:buFontTx/>
              <a:buNone/>
              <a:tabLst/>
              <a:defRPr/>
            </a:pPr>
            <a:endParaRPr lang="en-US" sz="1200" dirty="0">
              <a:sym typeface="Wingdings" pitchFamily="2" charset="2"/>
            </a:endParaRP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dirty="0">
                <a:sym typeface="Wingdings" pitchFamily="2" charset="2"/>
              </a:rPr>
              <a:t>[14:30]</a:t>
            </a:r>
          </a:p>
          <a:p>
            <a:endParaRPr lang="en-US" dirty="0"/>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14</a:t>
            </a:fld>
            <a:endParaRPr lang="en-US"/>
          </a:p>
        </p:txBody>
      </p:sp>
    </p:spTree>
    <p:extLst>
      <p:ext uri="{BB962C8B-B14F-4D97-AF65-F5344CB8AC3E}">
        <p14:creationId xmlns:p14="http://schemas.microsoft.com/office/powerpoint/2010/main" val="20417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cell height and achievable block-level area, we measure cell- and block-level area overhead in the following cases.</a:t>
            </a:r>
          </a:p>
          <a:p>
            <a:r>
              <a:rPr lang="en-US" b="1" dirty="0"/>
              <a:t>[Click] </a:t>
            </a:r>
            <a:r>
              <a:rPr lang="en-US" b="0" dirty="0"/>
              <a:t>For case 1, we </a:t>
            </a:r>
            <a:r>
              <a:rPr lang="en-US" dirty="0"/>
              <a:t>compare </a:t>
            </a:r>
            <a:r>
              <a:rPr lang="en-US" b="0" dirty="0"/>
              <a:t>standard </a:t>
            </a:r>
            <a:r>
              <a:rPr lang="en-US" dirty="0"/>
              <a:t>cells with different available M2 routing tracks.</a:t>
            </a:r>
          </a:p>
          <a:p>
            <a:r>
              <a:rPr lang="en-US" b="1" dirty="0"/>
              <a:t>[Click] </a:t>
            </a:r>
            <a:r>
              <a:rPr lang="en-US" b="0" dirty="0"/>
              <a:t>For case 2, we compare standard </a:t>
            </a:r>
            <a:r>
              <a:rPr lang="en-US" dirty="0"/>
              <a:t>cells with and without BPR.</a:t>
            </a:r>
          </a:p>
          <a:p>
            <a:r>
              <a:rPr lang="en-US" b="1" dirty="0"/>
              <a:t>[Click] </a:t>
            </a:r>
            <a:r>
              <a:rPr lang="en-US" b="0" dirty="0"/>
              <a:t>For case 3, we use </a:t>
            </a:r>
            <a:r>
              <a:rPr lang="en-US" dirty="0"/>
              <a:t>cells with different metal pitch to CPP ratios, and </a:t>
            </a:r>
            <a:r>
              <a:rPr lang="en-US" b="1" dirty="0"/>
              <a:t>[Click] </a:t>
            </a:r>
            <a:r>
              <a:rPr lang="en-US" dirty="0"/>
              <a:t>different routing track with the same cell height </a:t>
            </a:r>
            <a:r>
              <a:rPr lang="en-US" b="0" dirty="0"/>
              <a:t>For</a:t>
            </a:r>
            <a:r>
              <a:rPr lang="en-US" dirty="0"/>
              <a:t> case 4.</a:t>
            </a:r>
          </a:p>
          <a:p>
            <a:r>
              <a:rPr lang="en-US" b="1" dirty="0"/>
              <a:t>[Click] </a:t>
            </a:r>
            <a:r>
              <a:rPr lang="en-US" dirty="0"/>
              <a:t>We report cell- and block-level area and </a:t>
            </a:r>
            <a:r>
              <a:rPr lang="en-US" b="1" dirty="0"/>
              <a:t>[Click] </a:t>
            </a:r>
            <a:r>
              <a:rPr lang="en-US" dirty="0"/>
              <a:t>in this case, we can see that block-level area decreases due to routability even though cell-level area is larger.</a:t>
            </a:r>
          </a:p>
          <a:p>
            <a:endParaRPr lang="en-US" dirty="0"/>
          </a:p>
          <a:p>
            <a:r>
              <a:rPr lang="en-US" dirty="0"/>
              <a:t>[15:30]</a:t>
            </a:r>
          </a:p>
        </p:txBody>
      </p:sp>
      <p:sp>
        <p:nvSpPr>
          <p:cNvPr id="4" name="Slide Number Placeholder 3"/>
          <p:cNvSpPr>
            <a:spLocks noGrp="1"/>
          </p:cNvSpPr>
          <p:nvPr>
            <p:ph type="sldNum" sz="quarter" idx="5"/>
          </p:nvPr>
        </p:nvSpPr>
        <p:spPr/>
        <p:txBody>
          <a:bodyPr/>
          <a:lstStyle/>
          <a:p>
            <a:fld id="{2EC7383D-9EC9-43CE-A029-CE980AF62978}" type="slidenum">
              <a:rPr lang="en-US" smtClean="0"/>
              <a:t>15</a:t>
            </a:fld>
            <a:endParaRPr lang="en-US"/>
          </a:p>
        </p:txBody>
      </p:sp>
    </p:spTree>
    <p:extLst>
      <p:ext uri="{BB962C8B-B14F-4D97-AF65-F5344CB8AC3E}">
        <p14:creationId xmlns:p14="http://schemas.microsoft.com/office/powerpoint/2010/main" val="343607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our ML-based Kth prediction results.</a:t>
            </a:r>
          </a:p>
          <a:p>
            <a:r>
              <a:rPr lang="en-US" b="1" dirty="0"/>
              <a:t>[Click] </a:t>
            </a:r>
            <a:r>
              <a:rPr lang="en-US" dirty="0"/>
              <a:t>Here, we have a question. What data should we actually generate for training?</a:t>
            </a:r>
          </a:p>
          <a:p>
            <a:r>
              <a:rPr lang="en-US" b="1" dirty="0"/>
              <a:t>[Click] </a:t>
            </a:r>
            <a:r>
              <a:rPr lang="en-US" dirty="0"/>
              <a:t>In this work, we propose to use Latin Hypercube Sampling for efficient training set selection.</a:t>
            </a:r>
          </a:p>
          <a:p>
            <a:r>
              <a:rPr lang="en-US" b="1" dirty="0"/>
              <a:t>[Click] </a:t>
            </a:r>
            <a:r>
              <a:rPr lang="en-US" dirty="0"/>
              <a:t>For our experiment, we generate 448 standard-cell libraries with the configurations in this table. </a:t>
            </a:r>
          </a:p>
          <a:p>
            <a:r>
              <a:rPr lang="en-US" dirty="0"/>
              <a:t>And [</a:t>
            </a:r>
            <a:r>
              <a:rPr lang="en-US" b="1" dirty="0"/>
              <a:t>Click], </a:t>
            </a:r>
            <a:r>
              <a:rPr lang="en-US" dirty="0"/>
              <a:t>we select training sets by using Latin Hypercube Sampling. These figures show our prediction results with reasonably small average errors.</a:t>
            </a:r>
          </a:p>
        </p:txBody>
      </p:sp>
      <p:sp>
        <p:nvSpPr>
          <p:cNvPr id="4" name="Slide Number Placeholder 3"/>
          <p:cNvSpPr>
            <a:spLocks noGrp="1"/>
          </p:cNvSpPr>
          <p:nvPr>
            <p:ph type="sldNum" sz="quarter" idx="5"/>
          </p:nvPr>
        </p:nvSpPr>
        <p:spPr/>
        <p:txBody>
          <a:bodyPr/>
          <a:lstStyle/>
          <a:p>
            <a:fld id="{2EC7383D-9EC9-43CE-A029-CE980AF62978}" type="slidenum">
              <a:rPr lang="en-US" smtClean="0"/>
              <a:t>16</a:t>
            </a:fld>
            <a:endParaRPr lang="en-US"/>
          </a:p>
        </p:txBody>
      </p:sp>
    </p:spTree>
    <p:extLst>
      <p:ext uri="{BB962C8B-B14F-4D97-AF65-F5344CB8AC3E}">
        <p14:creationId xmlns:p14="http://schemas.microsoft.com/office/powerpoint/2010/main" val="248172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conclude my talk.</a:t>
            </a:r>
          </a:p>
        </p:txBody>
      </p:sp>
      <p:sp>
        <p:nvSpPr>
          <p:cNvPr id="4" name="Slide Number Placeholder 3"/>
          <p:cNvSpPr>
            <a:spLocks noGrp="1"/>
          </p:cNvSpPr>
          <p:nvPr>
            <p:ph type="sldNum" sz="quarter" idx="5"/>
          </p:nvPr>
        </p:nvSpPr>
        <p:spPr/>
        <p:txBody>
          <a:bodyPr/>
          <a:lstStyle/>
          <a:p>
            <a:fld id="{2EC7383D-9EC9-43CE-A029-CE980AF62978}" type="slidenum">
              <a:rPr lang="en-US" smtClean="0"/>
              <a:t>17</a:t>
            </a:fld>
            <a:endParaRPr lang="en-US"/>
          </a:p>
        </p:txBody>
      </p:sp>
    </p:spTree>
    <p:extLst>
      <p:ext uri="{BB962C8B-B14F-4D97-AF65-F5344CB8AC3E}">
        <p14:creationId xmlns:p14="http://schemas.microsoft.com/office/powerpoint/2010/main" val="157101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In this work, we report block-level area scaling can be reversed from cell-level area scaling based on our experiment.</a:t>
            </a:r>
          </a:p>
          <a:p>
            <a:r>
              <a:rPr lang="en-US" b="1" dirty="0"/>
              <a:t>[Click] </a:t>
            </a:r>
            <a:r>
              <a:rPr lang="en-US" dirty="0"/>
              <a:t>We use the PROBE2.0 framework and show that it is a useful framework for an early-stage routability evaluation.</a:t>
            </a:r>
          </a:p>
          <a:p>
            <a:r>
              <a:rPr lang="en-US" b="1" dirty="0"/>
              <a:t>[Click] </a:t>
            </a:r>
            <a:r>
              <a:rPr lang="en-US" dirty="0"/>
              <a:t>We also show that machine learning can help the assessment.</a:t>
            </a:r>
          </a:p>
          <a:p>
            <a:r>
              <a:rPr lang="en-US" b="1" dirty="0"/>
              <a:t>[Click] </a:t>
            </a:r>
            <a:r>
              <a:rPr lang="en-US" dirty="0"/>
              <a:t>We study more than 400 unique standard-cell libraries with sub-3nm technology configurations.</a:t>
            </a:r>
          </a:p>
          <a:p>
            <a:r>
              <a:rPr lang="en-US" b="1" dirty="0"/>
              <a:t>[Click] </a:t>
            </a:r>
            <a:r>
              <a:rPr lang="en-US" dirty="0"/>
              <a:t>As our future work, we will bring power and performance aspects into the framework.</a:t>
            </a:r>
          </a:p>
        </p:txBody>
      </p:sp>
      <p:sp>
        <p:nvSpPr>
          <p:cNvPr id="4" name="Slide Number Placeholder 3"/>
          <p:cNvSpPr>
            <a:spLocks noGrp="1"/>
          </p:cNvSpPr>
          <p:nvPr>
            <p:ph type="sldNum" sz="quarter" idx="5"/>
          </p:nvPr>
        </p:nvSpPr>
        <p:spPr/>
        <p:txBody>
          <a:bodyPr/>
          <a:lstStyle/>
          <a:p>
            <a:fld id="{2EC7383D-9EC9-43CE-A029-CE980AF62978}" type="slidenum">
              <a:rPr lang="en-US" smtClean="0"/>
              <a:t>18</a:t>
            </a:fld>
            <a:endParaRPr lang="en-US"/>
          </a:p>
        </p:txBody>
      </p:sp>
    </p:spTree>
    <p:extLst>
      <p:ext uri="{BB962C8B-B14F-4D97-AF65-F5344CB8AC3E}">
        <p14:creationId xmlns:p14="http://schemas.microsoft.com/office/powerpoint/2010/main" val="267255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outline of my presentation. First, I will start with background of our work and then explain what PROBE2.0 framework is.</a:t>
            </a:r>
          </a:p>
          <a:p>
            <a:r>
              <a:rPr lang="en-US" dirty="0"/>
              <a:t>Then, I will explain our study with sub-3nm technology configurations. And, I will conclude my talk.</a:t>
            </a:r>
          </a:p>
        </p:txBody>
      </p:sp>
      <p:sp>
        <p:nvSpPr>
          <p:cNvPr id="4" name="Slide Number Placeholder 3"/>
          <p:cNvSpPr>
            <a:spLocks noGrp="1"/>
          </p:cNvSpPr>
          <p:nvPr>
            <p:ph type="sldNum" sz="quarter" idx="5"/>
          </p:nvPr>
        </p:nvSpPr>
        <p:spPr/>
        <p:txBody>
          <a:bodyPr/>
          <a:lstStyle/>
          <a:p>
            <a:fld id="{2EC7383D-9EC9-43CE-A029-CE980AF62978}" type="slidenum">
              <a:rPr lang="en-US" smtClean="0"/>
              <a:t>1</a:t>
            </a:fld>
            <a:endParaRPr lang="en-US"/>
          </a:p>
        </p:txBody>
      </p:sp>
    </p:spTree>
    <p:extLst>
      <p:ext uri="{BB962C8B-B14F-4D97-AF65-F5344CB8AC3E}">
        <p14:creationId xmlns:p14="http://schemas.microsoft.com/office/powerpoint/2010/main" val="2817231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my presentation.</a:t>
            </a:r>
          </a:p>
        </p:txBody>
      </p:sp>
      <p:sp>
        <p:nvSpPr>
          <p:cNvPr id="4" name="Slide Number Placeholder 3"/>
          <p:cNvSpPr>
            <a:spLocks noGrp="1"/>
          </p:cNvSpPr>
          <p:nvPr>
            <p:ph type="sldNum" sz="quarter" idx="5"/>
          </p:nvPr>
        </p:nvSpPr>
        <p:spPr/>
        <p:txBody>
          <a:bodyPr/>
          <a:lstStyle/>
          <a:p>
            <a:fld id="{2EC7383D-9EC9-43CE-A029-CE980AF62978}" type="slidenum">
              <a:rPr lang="en-US" smtClean="0"/>
              <a:t>19</a:t>
            </a:fld>
            <a:endParaRPr lang="en-US"/>
          </a:p>
        </p:txBody>
      </p:sp>
    </p:spTree>
    <p:extLst>
      <p:ext uri="{BB962C8B-B14F-4D97-AF65-F5344CB8AC3E}">
        <p14:creationId xmlns:p14="http://schemas.microsoft.com/office/powerpoint/2010/main" val="350334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20</a:t>
            </a:fld>
            <a:endParaRPr lang="en-US"/>
          </a:p>
        </p:txBody>
      </p:sp>
    </p:spTree>
    <p:extLst>
      <p:ext uri="{BB962C8B-B14F-4D97-AF65-F5344CB8AC3E}">
        <p14:creationId xmlns:p14="http://schemas.microsoft.com/office/powerpoint/2010/main" val="285615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22</a:t>
            </a:fld>
            <a:endParaRPr lang="en-US"/>
          </a:p>
        </p:txBody>
      </p:sp>
    </p:spTree>
    <p:extLst>
      <p:ext uri="{BB962C8B-B14F-4D97-AF65-F5344CB8AC3E}">
        <p14:creationId xmlns:p14="http://schemas.microsoft.com/office/powerpoint/2010/main" val="230738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the background.</a:t>
            </a:r>
          </a:p>
          <a:p>
            <a:endParaRPr lang="en-US" dirty="0"/>
          </a:p>
          <a:p>
            <a:r>
              <a:rPr lang="en-US" dirty="0"/>
              <a:t>[1:00]</a:t>
            </a:r>
          </a:p>
        </p:txBody>
      </p:sp>
      <p:sp>
        <p:nvSpPr>
          <p:cNvPr id="4" name="Slide Number Placeholder 3"/>
          <p:cNvSpPr>
            <a:spLocks noGrp="1"/>
          </p:cNvSpPr>
          <p:nvPr>
            <p:ph type="sldNum" sz="quarter" idx="5"/>
          </p:nvPr>
        </p:nvSpPr>
        <p:spPr/>
        <p:txBody>
          <a:bodyPr/>
          <a:lstStyle/>
          <a:p>
            <a:fld id="{2EC7383D-9EC9-43CE-A029-CE980AF62978}" type="slidenum">
              <a:rPr lang="en-US" smtClean="0"/>
              <a:t>2</a:t>
            </a:fld>
            <a:endParaRPr lang="en-US"/>
          </a:p>
        </p:txBody>
      </p:sp>
    </p:spTree>
    <p:extLst>
      <p:ext uri="{BB962C8B-B14F-4D97-AF65-F5344CB8AC3E}">
        <p14:creationId xmlns:p14="http://schemas.microsoft.com/office/powerpoint/2010/main" val="379755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dirty="0"/>
              <a:t>Design Technology Co-Optimization (also known as DTCO) is an essential process for technology development at advanced nodes.</a:t>
            </a:r>
          </a:p>
          <a:p>
            <a:r>
              <a:rPr lang="en-US" dirty="0"/>
              <a:t>However, the process requires large turnaround time and engineering efforts for design feedback, as shown in the figure below.</a:t>
            </a:r>
          </a:p>
          <a:p>
            <a:r>
              <a:rPr lang="en-US" b="1" dirty="0"/>
              <a:t>[Click] </a:t>
            </a:r>
            <a:r>
              <a:rPr lang="en-US" dirty="0"/>
              <a:t>Also, scaling boosters, such as buried power rails, backside PDN, etc., are used at advanced technology nodes for the best PPA.</a:t>
            </a:r>
          </a:p>
          <a:p>
            <a:r>
              <a:rPr lang="en-US" dirty="0"/>
              <a:t>Due to the routability impact by standard-cell architectures with scaling boosters, small standard-cell area does not always bring small block-level area.</a:t>
            </a:r>
          </a:p>
          <a:p>
            <a:r>
              <a:rPr lang="en-US" b="1" dirty="0"/>
              <a:t>[Click] </a:t>
            </a:r>
            <a:r>
              <a:rPr lang="en-US" dirty="0"/>
              <a:t>Therefore, block-level area needs to be estimated at an early stage of technology development.</a:t>
            </a:r>
          </a:p>
          <a:p>
            <a:endParaRPr lang="en-US" dirty="0"/>
          </a:p>
          <a:p>
            <a:r>
              <a:rPr lang="en-US" dirty="0"/>
              <a:t>[2:00]</a:t>
            </a:r>
          </a:p>
        </p:txBody>
      </p:sp>
      <p:sp>
        <p:nvSpPr>
          <p:cNvPr id="4" name="Slide Number Placeholder 3"/>
          <p:cNvSpPr>
            <a:spLocks noGrp="1"/>
          </p:cNvSpPr>
          <p:nvPr>
            <p:ph type="sldNum" sz="quarter" idx="5"/>
          </p:nvPr>
        </p:nvSpPr>
        <p:spPr/>
        <p:txBody>
          <a:bodyPr/>
          <a:lstStyle/>
          <a:p>
            <a:fld id="{2EC7383D-9EC9-43CE-A029-CE980AF62978}" type="slidenum">
              <a:rPr lang="en-US" smtClean="0"/>
              <a:t>3</a:t>
            </a:fld>
            <a:endParaRPr lang="en-US"/>
          </a:p>
        </p:txBody>
      </p:sp>
    </p:spTree>
    <p:extLst>
      <p:ext uri="{BB962C8B-B14F-4D97-AF65-F5344CB8AC3E}">
        <p14:creationId xmlns:p14="http://schemas.microsoft.com/office/powerpoint/2010/main" val="220620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explain about PROBE2.0, which is the baseline framework for our study.</a:t>
            </a:r>
          </a:p>
        </p:txBody>
      </p:sp>
      <p:sp>
        <p:nvSpPr>
          <p:cNvPr id="4" name="Slide Number Placeholder 3"/>
          <p:cNvSpPr>
            <a:spLocks noGrp="1"/>
          </p:cNvSpPr>
          <p:nvPr>
            <p:ph type="sldNum" sz="quarter" idx="5"/>
          </p:nvPr>
        </p:nvSpPr>
        <p:spPr/>
        <p:txBody>
          <a:bodyPr/>
          <a:lstStyle/>
          <a:p>
            <a:fld id="{2EC7383D-9EC9-43CE-A029-CE980AF62978}" type="slidenum">
              <a:rPr lang="en-US" smtClean="0"/>
              <a:t>4</a:t>
            </a:fld>
            <a:endParaRPr lang="en-US"/>
          </a:p>
        </p:txBody>
      </p:sp>
    </p:spTree>
    <p:extLst>
      <p:ext uri="{BB962C8B-B14F-4D97-AF65-F5344CB8AC3E}">
        <p14:creationId xmlns:p14="http://schemas.microsoft.com/office/powerpoint/2010/main" val="199207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As I mentioned earlier, w</a:t>
            </a:r>
            <a:r>
              <a:rPr lang="en-US" dirty="0"/>
              <a:t>e use PROBE2.0 framework to evaluate routability for sub-3nm technology configurations.</a:t>
            </a:r>
          </a:p>
          <a:p>
            <a:r>
              <a:rPr lang="en-US" dirty="0"/>
              <a:t>PROBE2.0 framework is a fast and systematic framework for routability assessment. </a:t>
            </a:r>
          </a:p>
          <a:p>
            <a:r>
              <a:rPr lang="en-US" b="1" dirty="0"/>
              <a:t>[Click] </a:t>
            </a:r>
            <a:r>
              <a:rPr lang="en-US" dirty="0"/>
              <a:t>This includes satisfiability modulo theories (SMT)-based automatic standard-cell layout generation.</a:t>
            </a:r>
          </a:p>
          <a:p>
            <a:r>
              <a:rPr lang="en-US" b="1" dirty="0"/>
              <a:t>[Click] </a:t>
            </a:r>
            <a:r>
              <a:rPr lang="en-US" dirty="0"/>
              <a:t>PROBE2.0 routability evaluations are based on rank-ordering with K threshold. I will explain what Kth is in the later slide.</a:t>
            </a:r>
          </a:p>
          <a:p>
            <a:r>
              <a:rPr lang="en-US" b="1" dirty="0"/>
              <a:t>[Click] </a:t>
            </a:r>
            <a:r>
              <a:rPr lang="en-US" b="0" dirty="0"/>
              <a:t>Also, we utilize machine learning to ex</a:t>
            </a:r>
            <a:r>
              <a:rPr lang="en-US" dirty="0"/>
              <a:t>pedite the assessment. Here, with the trained models, we don’t need to generate all the design </a:t>
            </a:r>
            <a:r>
              <a:rPr lang="en-US" dirty="0" err="1"/>
              <a:t>enablements</a:t>
            </a:r>
            <a:r>
              <a:rPr lang="en-US" dirty="0"/>
              <a:t> and perform large numbers of place-and-route runs. I will also give more detailed information in the later slide.</a:t>
            </a:r>
          </a:p>
          <a:p>
            <a:endParaRPr lang="en-US" dirty="0"/>
          </a:p>
          <a:p>
            <a:r>
              <a:rPr lang="en-US" dirty="0"/>
              <a:t>[3:30]</a:t>
            </a:r>
          </a:p>
        </p:txBody>
      </p:sp>
      <p:sp>
        <p:nvSpPr>
          <p:cNvPr id="4" name="Slide Number Placeholder 3"/>
          <p:cNvSpPr>
            <a:spLocks noGrp="1"/>
          </p:cNvSpPr>
          <p:nvPr>
            <p:ph type="sldNum" sz="quarter" idx="5"/>
          </p:nvPr>
        </p:nvSpPr>
        <p:spPr/>
        <p:txBody>
          <a:bodyPr/>
          <a:lstStyle/>
          <a:p>
            <a:fld id="{2EC7383D-9EC9-43CE-A029-CE980AF62978}" type="slidenum">
              <a:rPr lang="en-US" smtClean="0"/>
              <a:t>5</a:t>
            </a:fld>
            <a:endParaRPr lang="en-US"/>
          </a:p>
        </p:txBody>
      </p:sp>
    </p:spTree>
    <p:extLst>
      <p:ext uri="{BB962C8B-B14F-4D97-AF65-F5344CB8AC3E}">
        <p14:creationId xmlns:p14="http://schemas.microsoft.com/office/powerpoint/2010/main" val="153195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US" b="1" dirty="0"/>
              <a:t>[Click] </a:t>
            </a:r>
            <a:r>
              <a:rPr lang="en-US" b="0" dirty="0"/>
              <a:t>PROBE2.0 includes </a:t>
            </a:r>
            <a:r>
              <a:rPr lang="en-US" dirty="0"/>
              <a:t>SMT-based </a:t>
            </a:r>
            <a:r>
              <a:rPr lang="en-US" b="1" dirty="0"/>
              <a:t>“automatic” </a:t>
            </a:r>
            <a:r>
              <a:rPr lang="en-US" dirty="0"/>
              <a:t>standard-cell layout generation.</a:t>
            </a:r>
            <a:endParaRPr lang="en-US" b="0" dirty="0"/>
          </a:p>
          <a:p>
            <a:r>
              <a:rPr lang="en-US" b="1" dirty="0"/>
              <a:t>[Click] </a:t>
            </a:r>
            <a:r>
              <a:rPr lang="en-US" b="0" dirty="0"/>
              <a:t>Given technology and design configurations, the </a:t>
            </a:r>
            <a:r>
              <a:rPr lang="en-US" dirty="0"/>
              <a:t>SMT-based standard cell layout generation generates complete and optimal solutions with simultaneous placement and routing in standard cells. </a:t>
            </a:r>
          </a:p>
          <a:p>
            <a:r>
              <a:rPr lang="en-US" dirty="0"/>
              <a:t>It supports conditional design rules which are fully grid-based rules. </a:t>
            </a:r>
          </a:p>
          <a:p>
            <a:r>
              <a:rPr lang="en-US" b="1" dirty="0"/>
              <a:t>[Click] </a:t>
            </a:r>
            <a:r>
              <a:rPr lang="en-US" b="0" dirty="0"/>
              <a:t>In case that you are interested, our code has been open-sourced at the </a:t>
            </a:r>
            <a:r>
              <a:rPr lang="en-US" dirty="0"/>
              <a:t>GitHub repository here.</a:t>
            </a:r>
          </a:p>
          <a:p>
            <a:r>
              <a:rPr lang="en-US" b="1" dirty="0"/>
              <a:t>[Click] </a:t>
            </a:r>
            <a:r>
              <a:rPr lang="en-US" b="0" dirty="0"/>
              <a:t>Also, we </a:t>
            </a:r>
            <a:r>
              <a:rPr lang="en-US" dirty="0"/>
              <a:t>build the LEF generator which generates LEF format of layouts.  We convert the layouts from SMT-based generator to LEF format while we add power/ground pin shapes in LEF.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6</a:t>
            </a:fld>
            <a:endParaRPr lang="en-US"/>
          </a:p>
        </p:txBody>
      </p:sp>
    </p:spTree>
    <p:extLst>
      <p:ext uri="{BB962C8B-B14F-4D97-AF65-F5344CB8AC3E}">
        <p14:creationId xmlns:p14="http://schemas.microsoft.com/office/powerpoint/2010/main" val="380267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previous works, PROBE1.0 and PROBE2.0, and both are based on the idea of placement tangling.</a:t>
            </a:r>
          </a:p>
          <a:p>
            <a:r>
              <a:rPr lang="en-US" b="1" dirty="0"/>
              <a:t>[Click] </a:t>
            </a:r>
            <a:r>
              <a:rPr lang="en-US" b="0" dirty="0"/>
              <a:t>Placement</a:t>
            </a:r>
            <a:r>
              <a:rPr lang="en-US" b="1" dirty="0"/>
              <a:t> </a:t>
            </a:r>
            <a:r>
              <a:rPr lang="en-US" dirty="0"/>
              <a:t>tangling means repeatedly making neighbor-swaps.</a:t>
            </a:r>
          </a:p>
          <a:p>
            <a:r>
              <a:rPr lang="en-US" b="1" dirty="0"/>
              <a:t>[Click]</a:t>
            </a:r>
            <a:r>
              <a:rPr lang="en-US" dirty="0"/>
              <a:t> The basic idea of PROBE is to randomly perform a neighbor-swap operation to increase the routing difficulty. </a:t>
            </a:r>
          </a:p>
          <a:p>
            <a:endParaRPr lang="en-US" dirty="0"/>
          </a:p>
          <a:p>
            <a:r>
              <a:rPr lang="en-US" b="1" dirty="0"/>
              <a:t>[Click] </a:t>
            </a:r>
            <a:r>
              <a:rPr lang="en-US" dirty="0"/>
              <a:t>Here we show an example of neighbor swaps for better understanding. For the cell to be swapped, we randomly select one of the neighboring cells.</a:t>
            </a:r>
          </a:p>
          <a:p>
            <a:r>
              <a:rPr lang="en-US" b="1" dirty="0"/>
              <a:t>[Click] </a:t>
            </a:r>
            <a:r>
              <a:rPr lang="en-US" dirty="0"/>
              <a:t>And we swap the cells, we have more complex connectivity after the swap.</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 </a:t>
            </a:r>
            <a:r>
              <a:rPr lang="en-US" dirty="0"/>
              <a:t>Here, we use ”K” and the number of swaps is K times the total number of instances in design.</a:t>
            </a:r>
          </a:p>
          <a:p>
            <a:r>
              <a:rPr lang="en-US" dirty="0"/>
              <a:t>K threshold is our metric for routability. K threshold is defined as the minimum K which leads to an unroutable placement.</a:t>
            </a:r>
          </a:p>
          <a:p>
            <a:endParaRPr lang="en-US" dirty="0"/>
          </a:p>
          <a:p>
            <a:r>
              <a:rPr lang="en-US" b="1" dirty="0"/>
              <a:t>[Click] </a:t>
            </a:r>
            <a:r>
              <a:rPr lang="en-US" b="0" dirty="0"/>
              <a:t>Based on the definition of Kth, higher Kth means better intrinsic routability.</a:t>
            </a:r>
          </a:p>
          <a:p>
            <a:endParaRPr lang="en-US" dirty="0"/>
          </a:p>
          <a:p>
            <a:r>
              <a:rPr lang="en-US" b="1" dirty="0"/>
              <a:t>[Click] </a:t>
            </a:r>
            <a:r>
              <a:rPr lang="en-US" dirty="0"/>
              <a:t>So, PROBE2.0 routability evaluation is based on rank ordering with K threshold.</a:t>
            </a:r>
          </a:p>
          <a:p>
            <a:endParaRPr lang="en-US" dirty="0"/>
          </a:p>
          <a:p>
            <a:r>
              <a:rPr lang="en-US" dirty="0"/>
              <a:t>[6:00]</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7</a:t>
            </a:fld>
            <a:endParaRPr lang="en-US"/>
          </a:p>
        </p:txBody>
      </p:sp>
    </p:spTree>
    <p:extLst>
      <p:ext uri="{BB962C8B-B14F-4D97-AF65-F5344CB8AC3E}">
        <p14:creationId xmlns:p14="http://schemas.microsoft.com/office/powerpoint/2010/main" val="107569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explains the machine learning-based Kth prediction.</a:t>
            </a:r>
          </a:p>
          <a:p>
            <a:r>
              <a:rPr lang="en-US" b="1" dirty="0"/>
              <a:t>[Click] </a:t>
            </a:r>
            <a:r>
              <a:rPr lang="en-US" dirty="0"/>
              <a:t>PROBE2.0 had three disadvantages. To obtain Kth, we need to launch a number of P&amp;R runs, and it requires large runtime, storage and number of licenses. </a:t>
            </a:r>
          </a:p>
          <a:p>
            <a:r>
              <a:rPr lang="en-US" b="1" dirty="0"/>
              <a:t>[Click] </a:t>
            </a:r>
            <a:r>
              <a:rPr lang="en-US" dirty="0"/>
              <a:t>This machine learning-based Kth prediction helps us to mitigate the drawbacks.</a:t>
            </a:r>
          </a:p>
          <a:p>
            <a:r>
              <a:rPr lang="en-US" b="1" dirty="0"/>
              <a:t>[Click] </a:t>
            </a:r>
            <a:r>
              <a:rPr lang="en-US" b="0" dirty="0"/>
              <a:t>The solution is that, g</a:t>
            </a:r>
            <a:r>
              <a:rPr lang="en-US" dirty="0"/>
              <a:t>iven technology and design parameters, we generate Kth for partial configurations for training and predict Kth for the remaining configurations. In this way, we can significantly reduce the number of the required P&amp;R runs and design enablement.</a:t>
            </a:r>
          </a:p>
          <a:p>
            <a:r>
              <a:rPr lang="en-US" b="1" dirty="0"/>
              <a:t>[Click] </a:t>
            </a:r>
            <a:r>
              <a:rPr lang="en-US" dirty="0"/>
              <a:t>For example, we run by default 30 P&amp;R runs to obtain a single Kth, which takes a few hours of runtime. However, Kth prediction takes a few seconds.</a:t>
            </a:r>
          </a:p>
          <a:p>
            <a:endParaRPr lang="en-US" dirty="0"/>
          </a:p>
          <a:p>
            <a:r>
              <a:rPr lang="en-US" b="1" dirty="0"/>
              <a:t>[Click] </a:t>
            </a:r>
            <a:r>
              <a:rPr lang="en-US" dirty="0" err="1"/>
              <a:t>AutoML</a:t>
            </a:r>
            <a:r>
              <a:rPr lang="en-US" dirty="0"/>
              <a:t> is used as a platform of the ML work. The benefit of </a:t>
            </a:r>
            <a:r>
              <a:rPr lang="en-US" dirty="0" err="1"/>
              <a:t>AutoML</a:t>
            </a:r>
            <a:r>
              <a:rPr lang="en-US" dirty="0"/>
              <a:t> is that </a:t>
            </a:r>
            <a:r>
              <a:rPr lang="en-US" dirty="0" err="1"/>
              <a:t>AutoML</a:t>
            </a:r>
            <a:r>
              <a:rPr lang="en-US" dirty="0"/>
              <a:t> can recommend best ML models for our problem.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C7383D-9EC9-43CE-A029-CE980AF62978}" type="slidenum">
              <a:rPr lang="en-US" smtClean="0"/>
              <a:t>8</a:t>
            </a:fld>
            <a:endParaRPr lang="en-US"/>
          </a:p>
        </p:txBody>
      </p:sp>
    </p:spTree>
    <p:extLst>
      <p:ext uri="{BB962C8B-B14F-4D97-AF65-F5344CB8AC3E}">
        <p14:creationId xmlns:p14="http://schemas.microsoft.com/office/powerpoint/2010/main" val="991395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CF133C8-F282-420C-B387-7A784ECDE1F4}"/>
              </a:ext>
            </a:extLst>
          </p:cNvPr>
          <p:cNvPicPr>
            <a:picLocks noChangeAspect="1"/>
          </p:cNvPicPr>
          <p:nvPr userDrawn="1"/>
        </p:nvPicPr>
        <p:blipFill>
          <a:blip r:embed="rId2"/>
          <a:stretch>
            <a:fillRect/>
          </a:stretch>
        </p:blipFill>
        <p:spPr>
          <a:xfrm>
            <a:off x="10839450" y="76200"/>
            <a:ext cx="1200150" cy="1104900"/>
          </a:xfrm>
          <a:prstGeom prst="rect">
            <a:avLst/>
          </a:prstGeom>
        </p:spPr>
      </p:pic>
      <p:pic>
        <p:nvPicPr>
          <p:cNvPr id="7" name="図 6">
            <a:extLst>
              <a:ext uri="{FF2B5EF4-FFF2-40B4-BE49-F238E27FC236}">
                <a16:creationId xmlns:a16="http://schemas.microsoft.com/office/drawing/2014/main" id="{AF0DCAD2-0A6B-40D9-B48F-3A68C01FD39B}"/>
              </a:ext>
            </a:extLst>
          </p:cNvPr>
          <p:cNvPicPr>
            <a:picLocks noChangeAspect="1"/>
          </p:cNvPicPr>
          <p:nvPr userDrawn="1"/>
        </p:nvPicPr>
        <p:blipFill>
          <a:blip r:embed="rId3"/>
          <a:stretch>
            <a:fillRect/>
          </a:stretch>
        </p:blipFill>
        <p:spPr>
          <a:xfrm>
            <a:off x="76200" y="76200"/>
            <a:ext cx="1209675" cy="1047750"/>
          </a:xfrm>
          <a:prstGeom prst="rect">
            <a:avLst/>
          </a:prstGeom>
        </p:spPr>
      </p:pic>
      <p:sp>
        <p:nvSpPr>
          <p:cNvPr id="2" name="Title 1"/>
          <p:cNvSpPr>
            <a:spLocks noGrp="1"/>
          </p:cNvSpPr>
          <p:nvPr>
            <p:ph type="ctrTitle"/>
          </p:nvPr>
        </p:nvSpPr>
        <p:spPr>
          <a:xfrm>
            <a:off x="609600" y="533400"/>
            <a:ext cx="10972800" cy="1600200"/>
          </a:xfrm>
        </p:spPr>
        <p:txBody>
          <a:bodyPr/>
          <a:lstStyle>
            <a:lvl1pPr>
              <a:defRPr/>
            </a:lvl1pPr>
          </a:lstStyle>
          <a:p>
            <a:r>
              <a:rPr lang="en-US" dirty="0"/>
              <a:t>Click to edit Master title style</a:t>
            </a:r>
          </a:p>
        </p:txBody>
      </p:sp>
      <p:sp>
        <p:nvSpPr>
          <p:cNvPr id="3" name="Subtitle 2"/>
          <p:cNvSpPr>
            <a:spLocks noGrp="1"/>
          </p:cNvSpPr>
          <p:nvPr>
            <p:ph type="subTitle" idx="1" hasCustomPrompt="1"/>
          </p:nvPr>
        </p:nvSpPr>
        <p:spPr>
          <a:xfrm>
            <a:off x="609600" y="2286000"/>
            <a:ext cx="10972800" cy="1676400"/>
          </a:xfrm>
        </p:spPr>
        <p:txBody>
          <a:bodyPr anchor="ctr"/>
          <a:lstStyle>
            <a:lvl1pPr marL="0" indent="0" algn="ctr">
              <a:buNone/>
              <a:defRPr b="1">
                <a:solidFill>
                  <a:schemeClr val="tx1"/>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dirty="0"/>
              <a:t>Click to add author name(s)</a:t>
            </a:r>
          </a:p>
        </p:txBody>
      </p:sp>
      <p:sp>
        <p:nvSpPr>
          <p:cNvPr id="4" name="TextBox 3"/>
          <p:cNvSpPr txBox="1"/>
          <p:nvPr userDrawn="1"/>
        </p:nvSpPr>
        <p:spPr>
          <a:xfrm>
            <a:off x="1828800" y="6414572"/>
            <a:ext cx="8534400" cy="369332"/>
          </a:xfrm>
          <a:prstGeom prst="rect">
            <a:avLst/>
          </a:prstGeom>
          <a:noFill/>
        </p:spPr>
        <p:txBody>
          <a:bodyPr wrap="square" rtlCol="0">
            <a:spAutoFit/>
          </a:bodyPr>
          <a:lstStyle/>
          <a:p>
            <a:pPr algn="ctr"/>
            <a:r>
              <a:rPr lang="en-US" sz="1800" b="1" dirty="0">
                <a:solidFill>
                  <a:schemeClr val="bg1"/>
                </a:solidFill>
              </a:rPr>
              <a:t>2021 Symposia on VLSI Technology and Circuits</a:t>
            </a:r>
          </a:p>
        </p:txBody>
      </p:sp>
      <p:sp>
        <p:nvSpPr>
          <p:cNvPr id="6" name="Text Placeholder 5"/>
          <p:cNvSpPr>
            <a:spLocks noGrp="1"/>
          </p:cNvSpPr>
          <p:nvPr>
            <p:ph type="body" sz="quarter" idx="14" hasCustomPrompt="1"/>
          </p:nvPr>
        </p:nvSpPr>
        <p:spPr>
          <a:xfrm>
            <a:off x="609600" y="4114800"/>
            <a:ext cx="10972800" cy="1676400"/>
          </a:xfrm>
        </p:spPr>
        <p:txBody>
          <a:bodyPr anchor="ctr"/>
          <a:lstStyle>
            <a:lvl1pPr marL="0" indent="0" algn="ctr">
              <a:buFontTx/>
              <a:buNone/>
              <a:defRPr b="1" baseline="0"/>
            </a:lvl1pPr>
            <a:lvl2pPr marL="457167" indent="0" algn="ctr">
              <a:buFontTx/>
              <a:buNone/>
              <a:defRPr/>
            </a:lvl2pPr>
            <a:lvl3pPr marL="914332" indent="0" algn="ctr">
              <a:buFontTx/>
              <a:buNone/>
              <a:defRPr/>
            </a:lvl3pPr>
            <a:lvl4pPr marL="1371498" indent="0" algn="ctr">
              <a:buFontTx/>
              <a:buNone/>
              <a:defRPr/>
            </a:lvl4pPr>
            <a:lvl5pPr marL="1828664" indent="0" algn="ctr">
              <a:buFontTx/>
              <a:buNone/>
              <a:defRPr/>
            </a:lvl5pPr>
          </a:lstStyle>
          <a:p>
            <a:pPr lvl="0"/>
            <a:r>
              <a:rPr lang="en-US" dirty="0"/>
              <a:t>Click to add author affiliations(s)</a:t>
            </a:r>
          </a:p>
        </p:txBody>
      </p:sp>
      <p:sp>
        <p:nvSpPr>
          <p:cNvPr id="9" name="Date Placeholder 3"/>
          <p:cNvSpPr>
            <a:spLocks noGrp="1"/>
          </p:cNvSpPr>
          <p:nvPr>
            <p:ph type="dt" sz="half" idx="2"/>
          </p:nvPr>
        </p:nvSpPr>
        <p:spPr>
          <a:xfrm>
            <a:off x="76200" y="6414572"/>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&lt;Program T15-5&gt;</a:t>
            </a:r>
          </a:p>
        </p:txBody>
      </p:sp>
    </p:spTree>
    <p:extLst>
      <p:ext uri="{BB962C8B-B14F-4D97-AF65-F5344CB8AC3E}">
        <p14:creationId xmlns:p14="http://schemas.microsoft.com/office/powerpoint/2010/main" val="81026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&lt;Program T15-5&gt;</a:t>
            </a:r>
          </a:p>
        </p:txBody>
      </p:sp>
      <p:sp>
        <p:nvSpPr>
          <p:cNvPr id="4" name="Footer Placeholder 3"/>
          <p:cNvSpPr>
            <a:spLocks noGrp="1"/>
          </p:cNvSpPr>
          <p:nvPr>
            <p:ph type="ftr" sz="quarter" idx="11"/>
          </p:nvPr>
        </p:nvSpPr>
        <p:spPr/>
        <p:txBody>
          <a:bodyPr/>
          <a:lstStyle/>
          <a:p>
            <a:r>
              <a:rPr lang="en-US" dirty="0"/>
              <a:t>2021 Symposia on VLSI Technology and Circuits</a:t>
            </a:r>
          </a:p>
        </p:txBody>
      </p:sp>
      <p:sp>
        <p:nvSpPr>
          <p:cNvPr id="5" name="Slide Number Placeholder 4"/>
          <p:cNvSpPr>
            <a:spLocks noGrp="1"/>
          </p:cNvSpPr>
          <p:nvPr>
            <p:ph type="sldNum" sz="quarter" idx="12"/>
          </p:nvPr>
        </p:nvSpPr>
        <p:spPr/>
        <p:txBody>
          <a:bodyPr/>
          <a:lstStyle/>
          <a:p>
            <a:r>
              <a:rPr lang="en-US"/>
              <a:t>Slide </a:t>
            </a:r>
            <a:fld id="{43D13783-42DA-4D39-B1EE-338536AF036D}" type="slidenum">
              <a:rPr lang="en-US" smtClean="0"/>
              <a:pPr/>
              <a:t>‹#›</a:t>
            </a:fld>
            <a:endParaRPr lang="en-US" dirty="0"/>
          </a:p>
        </p:txBody>
      </p:sp>
    </p:spTree>
    <p:extLst>
      <p:ext uri="{BB962C8B-B14F-4D97-AF65-F5344CB8AC3E}">
        <p14:creationId xmlns:p14="http://schemas.microsoft.com/office/powerpoint/2010/main" val="60196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8788400" y="6416676"/>
            <a:ext cx="3251200" cy="365125"/>
          </a:xfrm>
        </p:spPr>
        <p:txBody>
          <a:bodyPr/>
          <a:lstStyle/>
          <a:p>
            <a:r>
              <a:rPr lang="en-US"/>
              <a:t>Slide </a:t>
            </a:r>
            <a:fld id="{43D13783-42DA-4D39-B1EE-338536AF036D}" type="slidenum">
              <a:rPr lang="en-US" smtClean="0"/>
              <a:pPr/>
              <a:t>‹#›</a:t>
            </a:fld>
            <a:endParaRPr lang="en-US" dirty="0"/>
          </a:p>
        </p:txBody>
      </p:sp>
      <p:sp>
        <p:nvSpPr>
          <p:cNvPr id="5" name="TextBox 4"/>
          <p:cNvSpPr txBox="1"/>
          <p:nvPr userDrawn="1"/>
        </p:nvSpPr>
        <p:spPr>
          <a:xfrm>
            <a:off x="1828800" y="6412469"/>
            <a:ext cx="8534400" cy="369332"/>
          </a:xfrm>
          <a:prstGeom prst="rect">
            <a:avLst/>
          </a:prstGeom>
          <a:noFill/>
        </p:spPr>
        <p:txBody>
          <a:bodyPr wrap="square" rtlCol="0">
            <a:spAutoFit/>
          </a:bodyPr>
          <a:lstStyle/>
          <a:p>
            <a:pPr algn="ctr"/>
            <a:r>
              <a:rPr lang="en-US" sz="1800" b="1" dirty="0">
                <a:solidFill>
                  <a:schemeClr val="bg1"/>
                </a:solidFill>
              </a:rPr>
              <a:t>2021 Symposia on VLSI Technology and Circuits</a:t>
            </a:r>
          </a:p>
        </p:txBody>
      </p:sp>
      <p:sp>
        <p:nvSpPr>
          <p:cNvPr id="7" name="Date Placeholder 3"/>
          <p:cNvSpPr>
            <a:spLocks noGrp="1"/>
          </p:cNvSpPr>
          <p:nvPr>
            <p:ph type="dt" sz="half" idx="2"/>
          </p:nvPr>
        </p:nvSpPr>
        <p:spPr>
          <a:xfrm>
            <a:off x="76200" y="6416676"/>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&lt;Program T15-5&gt;</a:t>
            </a:r>
          </a:p>
        </p:txBody>
      </p:sp>
    </p:spTree>
    <p:extLst>
      <p:ext uri="{BB962C8B-B14F-4D97-AF65-F5344CB8AC3E}">
        <p14:creationId xmlns:p14="http://schemas.microsoft.com/office/powerpoint/2010/main" val="25335058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sz="half" idx="1"/>
          </p:nvPr>
        </p:nvSpPr>
        <p:spPr>
          <a:xfrm>
            <a:off x="203200" y="914400"/>
            <a:ext cx="5791200" cy="5257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14400"/>
            <a:ext cx="5791200" cy="5257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8788400" y="6416676"/>
            <a:ext cx="3251200" cy="365125"/>
          </a:xfrm>
        </p:spPr>
        <p:txBody>
          <a:bodyPr/>
          <a:lstStyle/>
          <a:p>
            <a:r>
              <a:rPr lang="en-US"/>
              <a:t>Slide </a:t>
            </a:r>
            <a:fld id="{43D13783-42DA-4D39-B1EE-338536AF036D}" type="slidenum">
              <a:rPr lang="en-US" smtClean="0"/>
              <a:pPr/>
              <a:t>‹#›</a:t>
            </a:fld>
            <a:endParaRPr lang="en-US" dirty="0"/>
          </a:p>
        </p:txBody>
      </p:sp>
      <p:sp>
        <p:nvSpPr>
          <p:cNvPr id="6" name="TextBox 5"/>
          <p:cNvSpPr txBox="1"/>
          <p:nvPr userDrawn="1"/>
        </p:nvSpPr>
        <p:spPr>
          <a:xfrm>
            <a:off x="1828800" y="6400800"/>
            <a:ext cx="8534400" cy="369332"/>
          </a:xfrm>
          <a:prstGeom prst="rect">
            <a:avLst/>
          </a:prstGeom>
          <a:noFill/>
        </p:spPr>
        <p:txBody>
          <a:bodyPr wrap="square" rtlCol="0">
            <a:spAutoFit/>
          </a:bodyPr>
          <a:lstStyle/>
          <a:p>
            <a:pPr algn="ctr"/>
            <a:r>
              <a:rPr lang="en-US" sz="1800" b="1" dirty="0">
                <a:solidFill>
                  <a:schemeClr val="bg1"/>
                </a:solidFill>
              </a:rPr>
              <a:t>2021 Symposia on VLSI Technology and Circuits</a:t>
            </a:r>
          </a:p>
        </p:txBody>
      </p:sp>
      <p:sp>
        <p:nvSpPr>
          <p:cNvPr id="8" name="Date Placeholder 3"/>
          <p:cNvSpPr>
            <a:spLocks noGrp="1"/>
          </p:cNvSpPr>
          <p:nvPr>
            <p:ph type="dt" sz="half" idx="13"/>
          </p:nvPr>
        </p:nvSpPr>
        <p:spPr>
          <a:xfrm>
            <a:off x="76200" y="6416676"/>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&lt;Program T15-5&gt;</a:t>
            </a:r>
          </a:p>
        </p:txBody>
      </p:sp>
    </p:spTree>
    <p:extLst>
      <p:ext uri="{BB962C8B-B14F-4D97-AF65-F5344CB8AC3E}">
        <p14:creationId xmlns:p14="http://schemas.microsoft.com/office/powerpoint/2010/main" val="355984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03200" y="914400"/>
            <a:ext cx="5791200" cy="838200"/>
          </a:xfrm>
        </p:spPr>
        <p:txBody>
          <a:bodyPr anchor="ctr"/>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03200" y="1905000"/>
            <a:ext cx="5793317" cy="4267200"/>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914400"/>
            <a:ext cx="5795433" cy="838200"/>
          </a:xfrm>
        </p:spPr>
        <p:txBody>
          <a:bodyPr anchor="ctr"/>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7600" y="1905000"/>
            <a:ext cx="5791200" cy="4267200"/>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a:xfrm>
            <a:off x="8788400" y="6416676"/>
            <a:ext cx="3251200" cy="365125"/>
          </a:xfrm>
        </p:spPr>
        <p:txBody>
          <a:bodyPr/>
          <a:lstStyle/>
          <a:p>
            <a:r>
              <a:rPr lang="en-US"/>
              <a:t>Slide </a:t>
            </a:r>
            <a:fld id="{43D13783-42DA-4D39-B1EE-338536AF036D}" type="slidenum">
              <a:rPr lang="en-US" smtClean="0"/>
              <a:pPr/>
              <a:t>‹#›</a:t>
            </a:fld>
            <a:endParaRPr lang="en-US" dirty="0"/>
          </a:p>
        </p:txBody>
      </p:sp>
      <p:sp>
        <p:nvSpPr>
          <p:cNvPr id="8" name="TextBox 7"/>
          <p:cNvSpPr txBox="1"/>
          <p:nvPr userDrawn="1"/>
        </p:nvSpPr>
        <p:spPr>
          <a:xfrm>
            <a:off x="1828800" y="6400800"/>
            <a:ext cx="8534400" cy="369332"/>
          </a:xfrm>
          <a:prstGeom prst="rect">
            <a:avLst/>
          </a:prstGeom>
          <a:noFill/>
        </p:spPr>
        <p:txBody>
          <a:bodyPr wrap="square" rtlCol="0">
            <a:spAutoFit/>
          </a:bodyPr>
          <a:lstStyle/>
          <a:p>
            <a:pPr algn="ctr"/>
            <a:r>
              <a:rPr lang="en-US" sz="1800" b="1" dirty="0">
                <a:solidFill>
                  <a:schemeClr val="bg1"/>
                </a:solidFill>
              </a:rPr>
              <a:t>2021 Symposia on VLSI Technology and Circuits</a:t>
            </a:r>
          </a:p>
        </p:txBody>
      </p:sp>
      <p:sp>
        <p:nvSpPr>
          <p:cNvPr id="10" name="Date Placeholder 3"/>
          <p:cNvSpPr>
            <a:spLocks noGrp="1"/>
          </p:cNvSpPr>
          <p:nvPr>
            <p:ph type="dt" sz="half" idx="13"/>
          </p:nvPr>
        </p:nvSpPr>
        <p:spPr>
          <a:xfrm>
            <a:off x="76200" y="6416676"/>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&lt;Program T15-5&gt;</a:t>
            </a:r>
          </a:p>
        </p:txBody>
      </p:sp>
    </p:spTree>
    <p:extLst>
      <p:ext uri="{BB962C8B-B14F-4D97-AF65-F5344CB8AC3E}">
        <p14:creationId xmlns:p14="http://schemas.microsoft.com/office/powerpoint/2010/main" val="125821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a:xfrm>
            <a:off x="8788400" y="6416676"/>
            <a:ext cx="3251200" cy="365125"/>
          </a:xfrm>
        </p:spPr>
        <p:txBody>
          <a:bodyPr/>
          <a:lstStyle/>
          <a:p>
            <a:r>
              <a:rPr lang="en-US"/>
              <a:t>Slide </a:t>
            </a:r>
            <a:fld id="{43D13783-42DA-4D39-B1EE-338536AF036D}" type="slidenum">
              <a:rPr lang="en-US" smtClean="0"/>
              <a:pPr/>
              <a:t>‹#›</a:t>
            </a:fld>
            <a:endParaRPr lang="en-US" dirty="0"/>
          </a:p>
        </p:txBody>
      </p:sp>
      <p:sp>
        <p:nvSpPr>
          <p:cNvPr id="4" name="TextBox 3"/>
          <p:cNvSpPr txBox="1"/>
          <p:nvPr userDrawn="1"/>
        </p:nvSpPr>
        <p:spPr>
          <a:xfrm>
            <a:off x="1828800" y="6400800"/>
            <a:ext cx="8534400" cy="369332"/>
          </a:xfrm>
          <a:prstGeom prst="rect">
            <a:avLst/>
          </a:prstGeom>
          <a:noFill/>
        </p:spPr>
        <p:txBody>
          <a:bodyPr wrap="square" rtlCol="0">
            <a:spAutoFit/>
          </a:bodyPr>
          <a:lstStyle/>
          <a:p>
            <a:pPr algn="ctr"/>
            <a:r>
              <a:rPr lang="en-US" sz="1800" b="1" dirty="0">
                <a:solidFill>
                  <a:schemeClr val="bg1"/>
                </a:solidFill>
              </a:rPr>
              <a:t>2021 Symposia on VLSI Technology and Circuits</a:t>
            </a:r>
          </a:p>
        </p:txBody>
      </p:sp>
      <p:sp>
        <p:nvSpPr>
          <p:cNvPr id="6" name="Date Placeholder 3"/>
          <p:cNvSpPr>
            <a:spLocks noGrp="1"/>
          </p:cNvSpPr>
          <p:nvPr>
            <p:ph type="dt" sz="half" idx="2"/>
          </p:nvPr>
        </p:nvSpPr>
        <p:spPr>
          <a:xfrm>
            <a:off x="7620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&lt;Program T15-5&gt;</a:t>
            </a:r>
          </a:p>
        </p:txBody>
      </p:sp>
    </p:spTree>
    <p:extLst>
      <p:ext uri="{BB962C8B-B14F-4D97-AF65-F5344CB8AC3E}">
        <p14:creationId xmlns:p14="http://schemas.microsoft.com/office/powerpoint/2010/main" val="432643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24600"/>
            <a:ext cx="12192000" cy="533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3200" y="152400"/>
            <a:ext cx="11785600" cy="6096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03200" y="914400"/>
            <a:ext cx="117856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20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&lt;Program T15-5&gt;</a:t>
            </a:r>
          </a:p>
        </p:txBody>
      </p:sp>
      <p:sp>
        <p:nvSpPr>
          <p:cNvPr id="5" name="Footer Placeholder 4"/>
          <p:cNvSpPr>
            <a:spLocks noGrp="1"/>
          </p:cNvSpPr>
          <p:nvPr>
            <p:ph type="ftr" sz="quarter" idx="3"/>
          </p:nvPr>
        </p:nvSpPr>
        <p:spPr>
          <a:xfrm>
            <a:off x="3276600" y="6416676"/>
            <a:ext cx="5638800" cy="365125"/>
          </a:xfrm>
          <a:prstGeom prst="rect">
            <a:avLst/>
          </a:prstGeom>
        </p:spPr>
        <p:txBody>
          <a:bodyPr vert="horz" lIns="91440" tIns="45720" rIns="91440" bIns="45720" rtlCol="0" anchor="ctr"/>
          <a:lstStyle>
            <a:lvl1pPr algn="ctr">
              <a:defRPr sz="1800" b="1">
                <a:solidFill>
                  <a:schemeClr val="bg1"/>
                </a:solidFill>
              </a:defRPr>
            </a:lvl1pPr>
          </a:lstStyle>
          <a:p>
            <a:r>
              <a:rPr lang="en-US" dirty="0"/>
              <a:t>2021 Symposia on VLSI Technology and Circuits</a:t>
            </a:r>
          </a:p>
        </p:txBody>
      </p:sp>
      <p:sp>
        <p:nvSpPr>
          <p:cNvPr id="6" name="Slide Number Placeholder 5"/>
          <p:cNvSpPr>
            <a:spLocks noGrp="1"/>
          </p:cNvSpPr>
          <p:nvPr>
            <p:ph type="sldNum" sz="quarter" idx="4"/>
          </p:nvPr>
        </p:nvSpPr>
        <p:spPr>
          <a:xfrm>
            <a:off x="9525000" y="6416676"/>
            <a:ext cx="2514600" cy="365125"/>
          </a:xfrm>
          <a:prstGeom prst="rect">
            <a:avLst/>
          </a:prstGeom>
        </p:spPr>
        <p:txBody>
          <a:bodyPr vert="horz" lIns="91440" tIns="45720" rIns="91440" bIns="45720" rtlCol="0" anchor="ctr"/>
          <a:lstStyle>
            <a:lvl1pPr algn="r">
              <a:defRPr sz="1800" b="1">
                <a:solidFill>
                  <a:schemeClr val="bg1"/>
                </a:solidFill>
              </a:defRPr>
            </a:lvl1pPr>
          </a:lstStyle>
          <a:p>
            <a:r>
              <a:rPr lang="en-US" dirty="0"/>
              <a:t>Slide </a:t>
            </a:r>
            <a:fld id="{43D13783-42DA-4D39-B1EE-338536AF036D}" type="slidenum">
              <a:rPr lang="en-US" smtClean="0"/>
              <a:pPr/>
              <a:t>‹#›</a:t>
            </a:fld>
            <a:endParaRPr lang="en-US" dirty="0"/>
          </a:p>
        </p:txBody>
      </p:sp>
      <p:sp>
        <p:nvSpPr>
          <p:cNvPr id="7" name="Rectangle 6"/>
          <p:cNvSpPr/>
          <p:nvPr userDrawn="1"/>
        </p:nvSpPr>
        <p:spPr>
          <a:xfrm>
            <a:off x="0" y="0"/>
            <a:ext cx="12192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96412451"/>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2" r:id="rId4"/>
    <p:sldLayoutId id="2147483653" r:id="rId5"/>
    <p:sldLayoutId id="2147483654" r:id="rId6"/>
  </p:sldLayoutIdLst>
  <p:hf hdr="0" ftr="0" dt="0"/>
  <p:txStyles>
    <p:titleStyle>
      <a:lvl1pPr algn="ctr" defTabSz="914332" rtl="0" eaLnBrk="1" latinLnBrk="0" hangingPunct="1">
        <a:spcBef>
          <a:spcPct val="0"/>
        </a:spcBef>
        <a:buNone/>
        <a:defRPr sz="4000" b="1" kern="1200">
          <a:solidFill>
            <a:schemeClr val="tx1"/>
          </a:solidFill>
          <a:latin typeface="+mj-lt"/>
          <a:ea typeface="+mj-ea"/>
          <a:cs typeface="+mj-cs"/>
        </a:defRPr>
      </a:lvl1pPr>
    </p:titleStyle>
    <p:bodyStyle>
      <a:lvl1pPr marL="342874" indent="-342874" algn="l" defTabSz="91433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895" indent="-285730" algn="l" defTabSz="91433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7"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ckchengucsd/SMT-based-STDCELL-Layout-Generator-for-PROBE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 y="1107489"/>
            <a:ext cx="12268200" cy="1600200"/>
          </a:xfrm>
        </p:spPr>
        <p:txBody>
          <a:bodyPr>
            <a:noAutofit/>
          </a:bodyPr>
          <a:lstStyle/>
          <a:p>
            <a:r>
              <a:rPr lang="en-US" dirty="0"/>
              <a:t>A Novel Framework for DTCO: </a:t>
            </a:r>
            <a:br>
              <a:rPr lang="en-US" dirty="0"/>
            </a:br>
            <a:r>
              <a:rPr lang="en-US" dirty="0"/>
              <a:t>Fast and Automatic Routability Assessment with </a:t>
            </a:r>
            <a:br>
              <a:rPr lang="en-US" dirty="0"/>
            </a:br>
            <a:r>
              <a:rPr lang="en-US" dirty="0"/>
              <a:t>Machine Learning for Sub-3nm Technology Options</a:t>
            </a:r>
          </a:p>
        </p:txBody>
      </p:sp>
      <mc:AlternateContent xmlns:mc="http://schemas.openxmlformats.org/markup-compatibility/2006" xmlns:a14="http://schemas.microsoft.com/office/drawing/2010/main">
        <mc:Choice Requires="a14">
          <p:sp>
            <p:nvSpPr>
              <p:cNvPr id="8" name="Subtitle 7"/>
              <p:cNvSpPr>
                <a:spLocks noGrp="1"/>
              </p:cNvSpPr>
              <p:nvPr>
                <p:ph type="subTitle" idx="1"/>
              </p:nvPr>
            </p:nvSpPr>
            <p:spPr>
              <a:xfrm>
                <a:off x="609600" y="2895600"/>
                <a:ext cx="10972800" cy="1676400"/>
              </a:xfrm>
            </p:spPr>
            <p:txBody>
              <a:bodyPr>
                <a:normAutofit/>
              </a:bodyPr>
              <a:lstStyle/>
              <a:p>
                <a:r>
                  <a:rPr lang="en-US" dirty="0"/>
                  <a:t>Chidi Chidambaram</a:t>
                </a:r>
                <a14:m>
                  <m:oMath xmlns:m="http://schemas.openxmlformats.org/officeDocument/2006/math">
                    <m:r>
                      <a:rPr lang="en-US" i="1" baseline="30000" dirty="0">
                        <a:latin typeface="Cambria Math" panose="02040503050406030204" pitchFamily="18" charset="0"/>
                        <a:ea typeface="Cambria Math" panose="02040503050406030204" pitchFamily="18" charset="0"/>
                      </a:rPr>
                      <m:t>‡</m:t>
                    </m:r>
                  </m:oMath>
                </a14:m>
                <a:r>
                  <a:rPr lang="en-US" dirty="0"/>
                  <a:t>, Andrew B. Kahng</a:t>
                </a:r>
                <a14:m>
                  <m:oMath xmlns:m="http://schemas.openxmlformats.org/officeDocument/2006/math">
                    <m:r>
                      <a:rPr lang="en-US" i="1" baseline="30000" dirty="0">
                        <a:latin typeface="Cambria Math" panose="02040503050406030204" pitchFamily="18" charset="0"/>
                        <a:ea typeface="Cambria Math" panose="02040503050406030204" pitchFamily="18" charset="0"/>
                      </a:rPr>
                      <m:t>†</m:t>
                    </m:r>
                  </m:oMath>
                </a14:m>
                <a:r>
                  <a:rPr lang="en-US" dirty="0"/>
                  <a:t>, </a:t>
                </a:r>
                <a:r>
                  <a:rPr lang="en-US" u="sng" dirty="0"/>
                  <a:t>Minsoo Kim</a:t>
                </a:r>
                <a14:m>
                  <m:oMath xmlns:m="http://schemas.openxmlformats.org/officeDocument/2006/math">
                    <m:r>
                      <a:rPr lang="en-US" i="1" baseline="30000" dirty="0">
                        <a:latin typeface="Cambria Math" panose="02040503050406030204" pitchFamily="18" charset="0"/>
                        <a:ea typeface="Cambria Math" panose="02040503050406030204" pitchFamily="18" charset="0"/>
                      </a:rPr>
                      <m:t>†</m:t>
                    </m:r>
                  </m:oMath>
                </a14:m>
                <a:r>
                  <a:rPr lang="en-US" dirty="0"/>
                  <a:t>, </a:t>
                </a:r>
              </a:p>
              <a:p>
                <a:r>
                  <a:rPr lang="en-US" dirty="0" err="1"/>
                  <a:t>Giri</a:t>
                </a:r>
                <a:r>
                  <a:rPr lang="en-US" dirty="0"/>
                  <a:t> Nallapati</a:t>
                </a:r>
                <a14:m>
                  <m:oMath xmlns:m="http://schemas.openxmlformats.org/officeDocument/2006/math">
                    <m:r>
                      <a:rPr lang="en-US" i="1" baseline="30000" dirty="0">
                        <a:latin typeface="Cambria Math" panose="02040503050406030204" pitchFamily="18" charset="0"/>
                        <a:ea typeface="Cambria Math" panose="02040503050406030204" pitchFamily="18" charset="0"/>
                      </a:rPr>
                      <m:t>‡</m:t>
                    </m:r>
                  </m:oMath>
                </a14:m>
                <a:r>
                  <a:rPr lang="en-US" dirty="0"/>
                  <a:t>, S.C. Song</a:t>
                </a:r>
                <a14:m>
                  <m:oMath xmlns:m="http://schemas.openxmlformats.org/officeDocument/2006/math">
                    <m:r>
                      <a:rPr lang="en-US" i="1" baseline="30000" dirty="0">
                        <a:latin typeface="Cambria Math" panose="02040503050406030204" pitchFamily="18" charset="0"/>
                        <a:ea typeface="Cambria Math" panose="02040503050406030204" pitchFamily="18" charset="0"/>
                      </a:rPr>
                      <m:t>‡</m:t>
                    </m:r>
                  </m:oMath>
                </a14:m>
                <a:r>
                  <a:rPr lang="en-US" baseline="30000" dirty="0"/>
                  <a:t> </a:t>
                </a:r>
                <a:r>
                  <a:rPr lang="en-US" dirty="0"/>
                  <a:t>and Mingyu Woo</a:t>
                </a:r>
                <a14:m>
                  <m:oMath xmlns:m="http://schemas.openxmlformats.org/officeDocument/2006/math">
                    <m:r>
                      <a:rPr lang="en-US" i="1" baseline="30000" dirty="0">
                        <a:latin typeface="Cambria Math" panose="02040503050406030204" pitchFamily="18" charset="0"/>
                        <a:ea typeface="Cambria Math" panose="02040503050406030204" pitchFamily="18" charset="0"/>
                      </a:rPr>
                      <m:t>†</m:t>
                    </m:r>
                  </m:oMath>
                </a14:m>
                <a:endParaRPr lang="en-US" dirty="0"/>
              </a:p>
            </p:txBody>
          </p:sp>
        </mc:Choice>
        <mc:Fallback xmlns="">
          <p:sp>
            <p:nvSpPr>
              <p:cNvPr id="8" name="Subtitle 7"/>
              <p:cNvSpPr>
                <a:spLocks noGrp="1" noRot="1" noChangeAspect="1" noMove="1" noResize="1" noEditPoints="1" noAdjustHandles="1" noChangeArrowheads="1" noChangeShapeType="1" noTextEdit="1"/>
              </p:cNvSpPr>
              <p:nvPr>
                <p:ph type="subTitle" idx="1"/>
              </p:nvPr>
            </p:nvSpPr>
            <p:spPr>
              <a:xfrm>
                <a:off x="609600" y="2895600"/>
                <a:ext cx="10972800" cy="1676400"/>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p:cNvSpPr>
                <a:spLocks noGrp="1"/>
              </p:cNvSpPr>
              <p:nvPr>
                <p:ph type="body" sz="quarter" idx="14"/>
              </p:nvPr>
            </p:nvSpPr>
            <p:spPr>
              <a:xfrm>
                <a:off x="609600" y="4305300"/>
                <a:ext cx="10972800" cy="1676400"/>
              </a:xfrm>
            </p:spPr>
            <p:txBody>
              <a:bodyPr>
                <a:normAutofit/>
              </a:bodyPr>
              <a:lstStyle/>
              <a:p>
                <a14:m>
                  <m:oMath xmlns:m="http://schemas.openxmlformats.org/officeDocument/2006/math">
                    <m:r>
                      <a:rPr lang="en-US" baseline="30000" dirty="0">
                        <a:solidFill>
                          <a:schemeClr val="accent6">
                            <a:lumMod val="50000"/>
                          </a:schemeClr>
                        </a:solidFill>
                        <a:latin typeface="Cambria Math" panose="02040503050406030204" pitchFamily="18" charset="0"/>
                      </a:rPr>
                      <m:t>†</m:t>
                    </m:r>
                  </m:oMath>
                </a14:m>
                <a:r>
                  <a:rPr lang="en-US" dirty="0">
                    <a:solidFill>
                      <a:schemeClr val="accent6">
                        <a:lumMod val="50000"/>
                      </a:schemeClr>
                    </a:solidFill>
                  </a:rPr>
                  <a:t>University of California, San Diego</a:t>
                </a:r>
              </a:p>
              <a:p>
                <a14:m>
                  <m:oMath xmlns:m="http://schemas.openxmlformats.org/officeDocument/2006/math">
                    <m:r>
                      <a:rPr lang="en-US" i="1" baseline="30000" dirty="0">
                        <a:solidFill>
                          <a:schemeClr val="accent6">
                            <a:lumMod val="50000"/>
                          </a:schemeClr>
                        </a:solidFill>
                        <a:latin typeface="Cambria Math" panose="02040503050406030204" pitchFamily="18" charset="0"/>
                        <a:ea typeface="Cambria Math" panose="02040503050406030204" pitchFamily="18" charset="0"/>
                      </a:rPr>
                      <m:t>‡</m:t>
                    </m:r>
                  </m:oMath>
                </a14:m>
                <a:r>
                  <a:rPr lang="en-US" dirty="0">
                    <a:solidFill>
                      <a:schemeClr val="accent6">
                        <a:lumMod val="50000"/>
                      </a:schemeClr>
                    </a:solidFill>
                  </a:rPr>
                  <a:t>Qualcomm Technologies, Inc.</a:t>
                </a:r>
              </a:p>
            </p:txBody>
          </p:sp>
        </mc:Choice>
        <mc:Fallback xmlns="">
          <p:sp>
            <p:nvSpPr>
              <p:cNvPr id="9" name="Text Placeholder 8"/>
              <p:cNvSpPr>
                <a:spLocks noGrp="1" noRot="1" noChangeAspect="1" noMove="1" noResize="1" noEditPoints="1" noAdjustHandles="1" noChangeArrowheads="1" noChangeShapeType="1" noTextEdit="1"/>
              </p:cNvSpPr>
              <p:nvPr>
                <p:ph type="body" sz="quarter" idx="14"/>
              </p:nvPr>
            </p:nvSpPr>
            <p:spPr>
              <a:xfrm>
                <a:off x="609600" y="4305300"/>
                <a:ext cx="10972800" cy="1676400"/>
              </a:xfrm>
              <a:blipFill>
                <a:blip r:embed="rId4"/>
                <a:stretch>
                  <a:fillRect/>
                </a:stretch>
              </a:blipFill>
            </p:spPr>
            <p:txBody>
              <a:bodyPr/>
              <a:lstStyle/>
              <a:p>
                <a:r>
                  <a:rPr lang="en-US">
                    <a:noFill/>
                  </a:rPr>
                  <a:t> </a:t>
                </a:r>
              </a:p>
            </p:txBody>
          </p:sp>
        </mc:Fallback>
      </mc:AlternateContent>
      <p:pic>
        <p:nvPicPr>
          <p:cNvPr id="5" name="Picture 2" descr="img1.daumcdn.net/thumb/R800x0/?scode=mtistory2&amp;...">
            <a:extLst>
              <a:ext uri="{FF2B5EF4-FFF2-40B4-BE49-F238E27FC236}">
                <a16:creationId xmlns:a16="http://schemas.microsoft.com/office/drawing/2014/main" id="{F14B9C40-F452-D749-B2ED-64627EBF36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6708" y="5562600"/>
            <a:ext cx="2309092"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csd-logo | MD Today Urgent Care">
            <a:extLst>
              <a:ext uri="{FF2B5EF4-FFF2-40B4-BE49-F238E27FC236}">
                <a16:creationId xmlns:a16="http://schemas.microsoft.com/office/drawing/2014/main" id="{FF6D599A-22D5-0C42-BBFA-9981D3B39A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566"/>
          <a:stretch/>
        </p:blipFill>
        <p:spPr bwMode="auto">
          <a:xfrm>
            <a:off x="76200" y="5562600"/>
            <a:ext cx="2309092"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3">
            <a:extLst>
              <a:ext uri="{FF2B5EF4-FFF2-40B4-BE49-F238E27FC236}">
                <a16:creationId xmlns:a16="http://schemas.microsoft.com/office/drawing/2014/main" id="{6D32B291-6484-1042-BC5C-39D66CC5A86A}"/>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29008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Outline</a:t>
            </a:r>
          </a:p>
        </p:txBody>
      </p:sp>
      <p:sp>
        <p:nvSpPr>
          <p:cNvPr id="3" name="Content Placeholder 2"/>
          <p:cNvSpPr>
            <a:spLocks noGrp="1"/>
          </p:cNvSpPr>
          <p:nvPr>
            <p:ph idx="1"/>
          </p:nvPr>
        </p:nvSpPr>
        <p:spPr>
          <a:xfrm>
            <a:off x="533400" y="762000"/>
            <a:ext cx="11150600" cy="5486400"/>
          </a:xfrm>
        </p:spPr>
        <p:txBody>
          <a:bodyPr>
            <a:noAutofit/>
          </a:bodyPr>
          <a:lstStyle/>
          <a:p>
            <a:pPr marL="295275" indent="-295275"/>
            <a:r>
              <a:rPr lang="en-US" dirty="0">
                <a:solidFill>
                  <a:schemeClr val="bg1">
                    <a:lumMod val="65000"/>
                  </a:schemeClr>
                </a:solidFill>
              </a:rPr>
              <a:t>Background</a:t>
            </a:r>
          </a:p>
          <a:p>
            <a:pPr marL="295275" indent="-295275"/>
            <a:r>
              <a:rPr lang="en-US" dirty="0">
                <a:solidFill>
                  <a:schemeClr val="bg1">
                    <a:lumMod val="65000"/>
                  </a:schemeClr>
                </a:solidFill>
              </a:rPr>
              <a:t>PROBE2.0 framework</a:t>
            </a:r>
          </a:p>
          <a:p>
            <a:pPr marL="295275" indent="-295275"/>
            <a:r>
              <a:rPr lang="en-US" dirty="0"/>
              <a:t>Experimental Results with Sub-3nm Technology</a:t>
            </a:r>
          </a:p>
          <a:p>
            <a:pPr marL="295275" indent="-295275"/>
            <a:r>
              <a:rPr lang="en-US" dirty="0">
                <a:solidFill>
                  <a:schemeClr val="bg1">
                    <a:lumMod val="65000"/>
                  </a:schemeClr>
                </a:solidFill>
              </a:rPr>
              <a:t>Conclusion</a:t>
            </a:r>
          </a:p>
          <a:p>
            <a:pPr marL="295275" indent="-295275"/>
            <a:endParaRPr lang="en-US" dirty="0"/>
          </a:p>
          <a:p>
            <a:pPr marL="295275" indent="-295275"/>
            <a:endParaRPr lang="en-US" dirty="0"/>
          </a:p>
          <a:p>
            <a:pPr marL="295275" indent="-295275"/>
            <a:endParaRPr lang="en-US" dirty="0"/>
          </a:p>
        </p:txBody>
      </p:sp>
      <p:sp>
        <p:nvSpPr>
          <p:cNvPr id="5" name="Slide Number Placeholder 4"/>
          <p:cNvSpPr>
            <a:spLocks noGrp="1"/>
          </p:cNvSpPr>
          <p:nvPr>
            <p:ph type="sldNum" sz="quarter" idx="12"/>
          </p:nvPr>
        </p:nvSpPr>
        <p:spPr/>
        <p:txBody>
          <a:bodyPr/>
          <a:lstStyle/>
          <a:p>
            <a:r>
              <a:rPr lang="en-US"/>
              <a:t>Slide </a:t>
            </a:r>
            <a:fld id="{43D13783-42DA-4D39-B1EE-338536AF036D}" type="slidenum">
              <a:rPr lang="en-US" smtClean="0"/>
              <a:pPr/>
              <a:t>9</a:t>
            </a:fld>
            <a:endParaRPr lang="en-US" dirty="0"/>
          </a:p>
        </p:txBody>
      </p:sp>
      <p:sp>
        <p:nvSpPr>
          <p:cNvPr id="7" name="Date Placeholder 3">
            <a:extLst>
              <a:ext uri="{FF2B5EF4-FFF2-40B4-BE49-F238E27FC236}">
                <a16:creationId xmlns:a16="http://schemas.microsoft.com/office/drawing/2014/main" id="{517836A7-B36B-4E66-9657-B88C853B7883}"/>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381929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253D-BA43-0C41-8540-B633ACA5CDAA}"/>
              </a:ext>
            </a:extLst>
          </p:cNvPr>
          <p:cNvSpPr>
            <a:spLocks noGrp="1"/>
          </p:cNvSpPr>
          <p:nvPr>
            <p:ph type="title"/>
          </p:nvPr>
        </p:nvSpPr>
        <p:spPr/>
        <p:txBody>
          <a:bodyPr/>
          <a:lstStyle/>
          <a:p>
            <a:r>
              <a:rPr lang="en-US" dirty="0"/>
              <a:t>Our Study</a:t>
            </a:r>
          </a:p>
        </p:txBody>
      </p:sp>
      <p:sp>
        <p:nvSpPr>
          <p:cNvPr id="3" name="Content Placeholder 2">
            <a:extLst>
              <a:ext uri="{FF2B5EF4-FFF2-40B4-BE49-F238E27FC236}">
                <a16:creationId xmlns:a16="http://schemas.microsoft.com/office/drawing/2014/main" id="{4C1C9624-2C08-8648-98BD-55EE93FE6D53}"/>
              </a:ext>
            </a:extLst>
          </p:cNvPr>
          <p:cNvSpPr>
            <a:spLocks noGrp="1"/>
          </p:cNvSpPr>
          <p:nvPr>
            <p:ph idx="1"/>
          </p:nvPr>
        </p:nvSpPr>
        <p:spPr/>
        <p:txBody>
          <a:bodyPr>
            <a:normAutofit/>
          </a:bodyPr>
          <a:lstStyle/>
          <a:p>
            <a:r>
              <a:rPr lang="en-US" dirty="0"/>
              <a:t>In this work, we perform </a:t>
            </a:r>
            <a:r>
              <a:rPr lang="en-US" dirty="0">
                <a:solidFill>
                  <a:srgbClr val="0070C0"/>
                </a:solidFill>
              </a:rPr>
              <a:t>an early-stage routability assessment with sub-3nm configurations </a:t>
            </a:r>
          </a:p>
          <a:p>
            <a:endParaRPr lang="en-US" sz="2000" dirty="0">
              <a:solidFill>
                <a:srgbClr val="FF0000"/>
              </a:solidFill>
            </a:endParaRPr>
          </a:p>
          <a:p>
            <a:r>
              <a:rPr lang="en-US" dirty="0">
                <a:solidFill>
                  <a:srgbClr val="FF0000"/>
                </a:solidFill>
              </a:rPr>
              <a:t>Reminder: The PROBE2.0 framework is used for routability assessment and we can assess routability with extended configurations</a:t>
            </a:r>
          </a:p>
          <a:p>
            <a:endParaRPr lang="en-US" sz="2000" dirty="0"/>
          </a:p>
          <a:p>
            <a:r>
              <a:rPr lang="en-US" dirty="0"/>
              <a:t>Technology and design parameters for sub-3nm technology</a:t>
            </a:r>
          </a:p>
          <a:p>
            <a:pPr lvl="1"/>
            <a:r>
              <a:rPr lang="en-US" dirty="0"/>
              <a:t>Cell height (CH): 80~150nm</a:t>
            </a:r>
          </a:p>
          <a:p>
            <a:pPr lvl="1"/>
            <a:r>
              <a:rPr lang="en-US" dirty="0"/>
              <a:t>Contacted poly pitch (CPP): 39~57nm</a:t>
            </a:r>
          </a:p>
          <a:p>
            <a:pPr lvl="1"/>
            <a:r>
              <a:rPr lang="en-US" dirty="0"/>
              <a:t>Metal pitch (MP): 16~30nm</a:t>
            </a:r>
          </a:p>
          <a:p>
            <a:pPr lvl="1"/>
            <a:r>
              <a:rPr lang="en-US" dirty="0"/>
              <a:t>PDN strategy (power/ground pin &amp; rails) : Includes buried power rails (BPR)</a:t>
            </a:r>
          </a:p>
          <a:p>
            <a:pPr lvl="1"/>
            <a:endParaRPr lang="en-US" dirty="0"/>
          </a:p>
        </p:txBody>
      </p:sp>
      <p:sp>
        <p:nvSpPr>
          <p:cNvPr id="4" name="Slide Number Placeholder 3">
            <a:extLst>
              <a:ext uri="{FF2B5EF4-FFF2-40B4-BE49-F238E27FC236}">
                <a16:creationId xmlns:a16="http://schemas.microsoft.com/office/drawing/2014/main" id="{E90A1AF2-7EAA-7149-8CF6-E2498971810A}"/>
              </a:ext>
            </a:extLst>
          </p:cNvPr>
          <p:cNvSpPr>
            <a:spLocks noGrp="1"/>
          </p:cNvSpPr>
          <p:nvPr>
            <p:ph type="sldNum" sz="quarter" idx="12"/>
          </p:nvPr>
        </p:nvSpPr>
        <p:spPr/>
        <p:txBody>
          <a:bodyPr/>
          <a:lstStyle/>
          <a:p>
            <a:r>
              <a:rPr lang="en-US"/>
              <a:t>Slide </a:t>
            </a:r>
            <a:fld id="{43D13783-42DA-4D39-B1EE-338536AF036D}" type="slidenum">
              <a:rPr lang="en-US" smtClean="0"/>
              <a:pPr/>
              <a:t>10</a:t>
            </a:fld>
            <a:endParaRPr lang="en-US" dirty="0"/>
          </a:p>
        </p:txBody>
      </p:sp>
      <p:sp>
        <p:nvSpPr>
          <p:cNvPr id="5" name="Date Placeholder 3">
            <a:extLst>
              <a:ext uri="{FF2B5EF4-FFF2-40B4-BE49-F238E27FC236}">
                <a16:creationId xmlns:a16="http://schemas.microsoft.com/office/drawing/2014/main" id="{1D035EC5-CAA3-A74F-997F-D4032E2FF537}"/>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5422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BBA4-9A88-BA4E-9815-5157F866A349}"/>
              </a:ext>
            </a:extLst>
          </p:cNvPr>
          <p:cNvSpPr>
            <a:spLocks noGrp="1"/>
          </p:cNvSpPr>
          <p:nvPr>
            <p:ph type="title"/>
          </p:nvPr>
        </p:nvSpPr>
        <p:spPr/>
        <p:txBody>
          <a:bodyPr/>
          <a:lstStyle/>
          <a:p>
            <a:r>
              <a:rPr lang="en-US" dirty="0"/>
              <a:t>Standard-Cell Architecture</a:t>
            </a:r>
          </a:p>
        </p:txBody>
      </p:sp>
      <p:sp>
        <p:nvSpPr>
          <p:cNvPr id="3" name="Content Placeholder 2">
            <a:extLst>
              <a:ext uri="{FF2B5EF4-FFF2-40B4-BE49-F238E27FC236}">
                <a16:creationId xmlns:a16="http://schemas.microsoft.com/office/drawing/2014/main" id="{22C7766A-2C1F-8D40-B86A-E0C59A75C1B9}"/>
              </a:ext>
            </a:extLst>
          </p:cNvPr>
          <p:cNvSpPr>
            <a:spLocks noGrp="1"/>
          </p:cNvSpPr>
          <p:nvPr>
            <p:ph idx="1"/>
          </p:nvPr>
        </p:nvSpPr>
        <p:spPr>
          <a:xfrm>
            <a:off x="113293" y="1446440"/>
            <a:ext cx="5351909" cy="4889992"/>
          </a:xfrm>
        </p:spPr>
        <p:txBody>
          <a:bodyPr>
            <a:normAutofit/>
          </a:bodyPr>
          <a:lstStyle/>
          <a:p>
            <a:pPr lvl="1"/>
            <a:r>
              <a:rPr lang="en-US" dirty="0"/>
              <a:t>Available M2 routing tracks (RT) on standard cells </a:t>
            </a:r>
          </a:p>
          <a:p>
            <a:pPr lvl="2"/>
            <a:r>
              <a:rPr lang="en-US" dirty="0"/>
              <a:t>4 and 5 tracks</a:t>
            </a:r>
          </a:p>
          <a:p>
            <a:pPr lvl="1"/>
            <a:r>
              <a:rPr lang="en-US" dirty="0"/>
              <a:t>Buried Power Rails (BPR)</a:t>
            </a:r>
          </a:p>
          <a:p>
            <a:pPr lvl="2"/>
            <a:r>
              <a:rPr lang="en-US" dirty="0"/>
              <a:t>Use / Non-use of BPR</a:t>
            </a:r>
          </a:p>
          <a:p>
            <a:pPr lvl="1"/>
            <a:r>
              <a:rPr lang="en-US" dirty="0"/>
              <a:t>Gear ratios for MP to CPP </a:t>
            </a:r>
          </a:p>
          <a:p>
            <a:pPr lvl="2"/>
            <a:r>
              <a:rPr lang="en-US" dirty="0"/>
              <a:t>1:2 and 2:3</a:t>
            </a:r>
          </a:p>
          <a:p>
            <a:pPr lvl="1"/>
            <a:r>
              <a:rPr lang="en-US" dirty="0"/>
              <a:t>Different available M2 RT with same CH </a:t>
            </a:r>
          </a:p>
          <a:p>
            <a:pPr lvl="2"/>
            <a:r>
              <a:rPr lang="en-US" dirty="0"/>
              <a:t>120nm with 4 and 5 tracks</a:t>
            </a:r>
          </a:p>
          <a:p>
            <a:endParaRPr lang="en-US" sz="3200" dirty="0"/>
          </a:p>
        </p:txBody>
      </p:sp>
      <p:sp>
        <p:nvSpPr>
          <p:cNvPr id="4" name="Slide Number Placeholder 3">
            <a:extLst>
              <a:ext uri="{FF2B5EF4-FFF2-40B4-BE49-F238E27FC236}">
                <a16:creationId xmlns:a16="http://schemas.microsoft.com/office/drawing/2014/main" id="{90A466EA-6363-ED41-9195-66503C24DA80}"/>
              </a:ext>
            </a:extLst>
          </p:cNvPr>
          <p:cNvSpPr>
            <a:spLocks noGrp="1"/>
          </p:cNvSpPr>
          <p:nvPr>
            <p:ph type="sldNum" sz="quarter" idx="12"/>
          </p:nvPr>
        </p:nvSpPr>
        <p:spPr/>
        <p:txBody>
          <a:bodyPr/>
          <a:lstStyle/>
          <a:p>
            <a:r>
              <a:rPr lang="en-US"/>
              <a:t>Slide </a:t>
            </a:r>
            <a:fld id="{43D13783-42DA-4D39-B1EE-338536AF036D}" type="slidenum">
              <a:rPr lang="en-US" smtClean="0"/>
              <a:pPr/>
              <a:t>11</a:t>
            </a:fld>
            <a:endParaRPr lang="en-US" dirty="0"/>
          </a:p>
        </p:txBody>
      </p:sp>
      <p:graphicFrame>
        <p:nvGraphicFramePr>
          <p:cNvPr id="5" name="Table 5">
            <a:extLst>
              <a:ext uri="{FF2B5EF4-FFF2-40B4-BE49-F238E27FC236}">
                <a16:creationId xmlns:a16="http://schemas.microsoft.com/office/drawing/2014/main" id="{524BB2AD-A04F-A74E-9C30-43B68EE00728}"/>
              </a:ext>
            </a:extLst>
          </p:cNvPr>
          <p:cNvGraphicFramePr>
            <a:graphicFrameLocks noGrp="1"/>
          </p:cNvGraphicFramePr>
          <p:nvPr>
            <p:extLst>
              <p:ext uri="{D42A27DB-BD31-4B8C-83A1-F6EECF244321}">
                <p14:modId xmlns:p14="http://schemas.microsoft.com/office/powerpoint/2010/main" val="3821963541"/>
              </p:ext>
            </p:extLst>
          </p:nvPr>
        </p:nvGraphicFramePr>
        <p:xfrm>
          <a:off x="5470207" y="1432826"/>
          <a:ext cx="6608953" cy="3413760"/>
        </p:xfrm>
        <a:graphic>
          <a:graphicData uri="http://schemas.openxmlformats.org/drawingml/2006/table">
            <a:tbl>
              <a:tblPr firstRow="1" bandRow="1">
                <a:tableStyleId>{35758FB7-9AC5-4552-8A53-C91805E547FA}</a:tableStyleId>
              </a:tblPr>
              <a:tblGrid>
                <a:gridCol w="929005">
                  <a:extLst>
                    <a:ext uri="{9D8B030D-6E8A-4147-A177-3AD203B41FA5}">
                      <a16:colId xmlns:a16="http://schemas.microsoft.com/office/drawing/2014/main" val="1554264362"/>
                    </a:ext>
                  </a:extLst>
                </a:gridCol>
                <a:gridCol w="632143">
                  <a:extLst>
                    <a:ext uri="{9D8B030D-6E8A-4147-A177-3AD203B41FA5}">
                      <a16:colId xmlns:a16="http://schemas.microsoft.com/office/drawing/2014/main" val="1518355923"/>
                    </a:ext>
                  </a:extLst>
                </a:gridCol>
                <a:gridCol w="713105">
                  <a:extLst>
                    <a:ext uri="{9D8B030D-6E8A-4147-A177-3AD203B41FA5}">
                      <a16:colId xmlns:a16="http://schemas.microsoft.com/office/drawing/2014/main" val="147695435"/>
                    </a:ext>
                  </a:extLst>
                </a:gridCol>
                <a:gridCol w="597217">
                  <a:extLst>
                    <a:ext uri="{9D8B030D-6E8A-4147-A177-3AD203B41FA5}">
                      <a16:colId xmlns:a16="http://schemas.microsoft.com/office/drawing/2014/main" val="2849794518"/>
                    </a:ext>
                  </a:extLst>
                </a:gridCol>
                <a:gridCol w="559943">
                  <a:extLst>
                    <a:ext uri="{9D8B030D-6E8A-4147-A177-3AD203B41FA5}">
                      <a16:colId xmlns:a16="http://schemas.microsoft.com/office/drawing/2014/main" val="266654407"/>
                    </a:ext>
                  </a:extLst>
                </a:gridCol>
                <a:gridCol w="951230">
                  <a:extLst>
                    <a:ext uri="{9D8B030D-6E8A-4147-A177-3AD203B41FA5}">
                      <a16:colId xmlns:a16="http://schemas.microsoft.com/office/drawing/2014/main" val="3154255531"/>
                    </a:ext>
                  </a:extLst>
                </a:gridCol>
                <a:gridCol w="1006793">
                  <a:extLst>
                    <a:ext uri="{9D8B030D-6E8A-4147-A177-3AD203B41FA5}">
                      <a16:colId xmlns:a16="http://schemas.microsoft.com/office/drawing/2014/main" val="1905955571"/>
                    </a:ext>
                  </a:extLst>
                </a:gridCol>
                <a:gridCol w="1219517">
                  <a:extLst>
                    <a:ext uri="{9D8B030D-6E8A-4147-A177-3AD203B41FA5}">
                      <a16:colId xmlns:a16="http://schemas.microsoft.com/office/drawing/2014/main" val="3306889660"/>
                    </a:ext>
                  </a:extLst>
                </a:gridCol>
              </a:tblGrid>
              <a:tr h="0">
                <a:tc>
                  <a:txBody>
                    <a:bodyPr/>
                    <a:lstStyle/>
                    <a:p>
                      <a:pPr algn="ctr"/>
                      <a:r>
                        <a:rPr lang="en-US" sz="2000" dirty="0"/>
                        <a:t>Name</a:t>
                      </a:r>
                    </a:p>
                  </a:txBody>
                  <a:tcPr marT="18288" marB="18288"/>
                </a:tc>
                <a:tc>
                  <a:txBody>
                    <a:bodyPr/>
                    <a:lstStyle/>
                    <a:p>
                      <a:pPr algn="ctr"/>
                      <a:r>
                        <a:rPr lang="en-US" sz="2000" dirty="0"/>
                        <a:t>Fin</a:t>
                      </a:r>
                    </a:p>
                  </a:txBody>
                  <a:tcPr marT="18288" marB="18288"/>
                </a:tc>
                <a:tc>
                  <a:txBody>
                    <a:bodyPr/>
                    <a:lstStyle/>
                    <a:p>
                      <a:pPr algn="ctr"/>
                      <a:r>
                        <a:rPr lang="en-US" sz="2000" dirty="0"/>
                        <a:t>CPP</a:t>
                      </a:r>
                    </a:p>
                  </a:txBody>
                  <a:tcPr marT="18288" marB="18288"/>
                </a:tc>
                <a:tc>
                  <a:txBody>
                    <a:bodyPr/>
                    <a:lstStyle/>
                    <a:p>
                      <a:pPr algn="ctr"/>
                      <a:r>
                        <a:rPr lang="en-US" sz="2000" dirty="0"/>
                        <a:t>MP</a:t>
                      </a:r>
                    </a:p>
                  </a:txBody>
                  <a:tcPr marT="18288" marB="18288"/>
                </a:tc>
                <a:tc>
                  <a:txBody>
                    <a:bodyPr/>
                    <a:lstStyle/>
                    <a:p>
                      <a:pPr algn="ctr"/>
                      <a:r>
                        <a:rPr lang="en-US" sz="2000" dirty="0"/>
                        <a:t>RT</a:t>
                      </a:r>
                    </a:p>
                  </a:txBody>
                  <a:tcPr marT="18288" marB="18288"/>
                </a:tc>
                <a:tc>
                  <a:txBody>
                    <a:bodyPr/>
                    <a:lstStyle/>
                    <a:p>
                      <a:pPr algn="ctr"/>
                      <a:r>
                        <a:rPr lang="en-US" sz="2000" dirty="0" err="1"/>
                        <a:t>PGpin</a:t>
                      </a:r>
                      <a:endParaRPr lang="en-US" sz="2000" dirty="0"/>
                    </a:p>
                  </a:txBody>
                  <a:tcPr marT="18288" marB="18288"/>
                </a:tc>
                <a:tc>
                  <a:txBody>
                    <a:bodyPr/>
                    <a:lstStyle/>
                    <a:p>
                      <a:pPr algn="ctr"/>
                      <a:r>
                        <a:rPr lang="en-US" sz="2000" dirty="0"/>
                        <a:t>CH (T)</a:t>
                      </a:r>
                    </a:p>
                  </a:txBody>
                  <a:tcPr marT="18288" marB="18288"/>
                </a:tc>
                <a:tc>
                  <a:txBody>
                    <a:bodyPr/>
                    <a:lstStyle/>
                    <a:p>
                      <a:pPr algn="ctr"/>
                      <a:r>
                        <a:rPr lang="en-US" sz="2000" dirty="0"/>
                        <a:t>CH (nm)</a:t>
                      </a:r>
                    </a:p>
                  </a:txBody>
                  <a:tcPr marT="18288" marB="18288"/>
                </a:tc>
                <a:extLst>
                  <a:ext uri="{0D108BD9-81ED-4DB2-BD59-A6C34878D82A}">
                    <a16:rowId xmlns:a16="http://schemas.microsoft.com/office/drawing/2014/main" val="2118152525"/>
                  </a:ext>
                </a:extLst>
              </a:tr>
              <a:tr h="259080">
                <a:tc>
                  <a:txBody>
                    <a:bodyPr/>
                    <a:lstStyle/>
                    <a:p>
                      <a:pPr algn="ctr"/>
                      <a:r>
                        <a:rPr lang="en-US" sz="2000" dirty="0"/>
                        <a:t>Lib1</a:t>
                      </a:r>
                    </a:p>
                  </a:txBody>
                  <a:tcPr marT="18288" marB="18288"/>
                </a:tc>
                <a:tc>
                  <a:txBody>
                    <a:bodyPr/>
                    <a:lstStyle/>
                    <a:p>
                      <a:pPr algn="ctr"/>
                      <a:r>
                        <a:rPr lang="en-US" sz="2000" dirty="0"/>
                        <a:t>2</a:t>
                      </a:r>
                    </a:p>
                  </a:txBody>
                  <a:tcPr marT="18288" marB="18288"/>
                </a:tc>
                <a:tc>
                  <a:txBody>
                    <a:bodyPr/>
                    <a:lstStyle/>
                    <a:p>
                      <a:pPr algn="ctr"/>
                      <a:r>
                        <a:rPr lang="en-US" sz="2000" dirty="0"/>
                        <a:t>40</a:t>
                      </a:r>
                    </a:p>
                  </a:txBody>
                  <a:tcPr marT="18288" marB="18288"/>
                </a:tc>
                <a:tc>
                  <a:txBody>
                    <a:bodyPr/>
                    <a:lstStyle/>
                    <a:p>
                      <a:pPr algn="ctr"/>
                      <a:r>
                        <a:rPr lang="en-US" sz="2000" dirty="0"/>
                        <a:t>20</a:t>
                      </a:r>
                    </a:p>
                  </a:txBody>
                  <a:tcPr marT="18288" marB="18288"/>
                </a:tc>
                <a:tc>
                  <a:txBody>
                    <a:bodyPr/>
                    <a:lstStyle/>
                    <a:p>
                      <a:pPr algn="ctr"/>
                      <a:r>
                        <a:rPr lang="en-US" sz="2000" dirty="0"/>
                        <a:t>4</a:t>
                      </a:r>
                    </a:p>
                  </a:txBody>
                  <a:tcPr marT="18288" marB="18288"/>
                </a:tc>
                <a:tc>
                  <a:txBody>
                    <a:bodyPr/>
                    <a:lstStyle/>
                    <a:p>
                      <a:pPr algn="ctr"/>
                      <a:r>
                        <a:rPr lang="en-US" sz="2000" dirty="0"/>
                        <a:t>BPR</a:t>
                      </a:r>
                    </a:p>
                  </a:txBody>
                  <a:tcPr marT="18288" marB="18288"/>
                </a:tc>
                <a:tc>
                  <a:txBody>
                    <a:bodyPr/>
                    <a:lstStyle/>
                    <a:p>
                      <a:pPr algn="ctr"/>
                      <a:r>
                        <a:rPr lang="en-US" sz="2000" dirty="0"/>
                        <a:t>5T</a:t>
                      </a:r>
                    </a:p>
                  </a:txBody>
                  <a:tcPr marT="18288" marB="18288"/>
                </a:tc>
                <a:tc>
                  <a:txBody>
                    <a:bodyPr/>
                    <a:lstStyle/>
                    <a:p>
                      <a:pPr algn="ctr"/>
                      <a:r>
                        <a:rPr lang="en-US" sz="2000" dirty="0"/>
                        <a:t>100</a:t>
                      </a:r>
                    </a:p>
                  </a:txBody>
                  <a:tcPr marT="18288" marB="18288"/>
                </a:tc>
                <a:extLst>
                  <a:ext uri="{0D108BD9-81ED-4DB2-BD59-A6C34878D82A}">
                    <a16:rowId xmlns:a16="http://schemas.microsoft.com/office/drawing/2014/main" val="1248157000"/>
                  </a:ext>
                </a:extLst>
              </a:tr>
              <a:tr h="259080">
                <a:tc>
                  <a:txBody>
                    <a:bodyPr/>
                    <a:lstStyle/>
                    <a:p>
                      <a:pPr algn="ctr"/>
                      <a:r>
                        <a:rPr lang="en-US" sz="2000" dirty="0"/>
                        <a:t>Lib2</a:t>
                      </a:r>
                    </a:p>
                  </a:txBody>
                  <a:tcPr marT="18288" marB="18288"/>
                </a:tc>
                <a:tc>
                  <a:txBody>
                    <a:bodyPr/>
                    <a:lstStyle/>
                    <a:p>
                      <a:pPr algn="ctr"/>
                      <a:r>
                        <a:rPr lang="en-US" sz="2000" dirty="0"/>
                        <a:t>2</a:t>
                      </a:r>
                    </a:p>
                  </a:txBody>
                  <a:tcPr marT="18288" marB="18288"/>
                </a:tc>
                <a:tc>
                  <a:txBody>
                    <a:bodyPr/>
                    <a:lstStyle/>
                    <a:p>
                      <a:pPr algn="ctr"/>
                      <a:r>
                        <a:rPr lang="en-US" sz="2000" dirty="0"/>
                        <a:t>40</a:t>
                      </a:r>
                    </a:p>
                  </a:txBody>
                  <a:tcPr marT="18288" marB="18288"/>
                </a:tc>
                <a:tc>
                  <a:txBody>
                    <a:bodyPr/>
                    <a:lstStyle/>
                    <a:p>
                      <a:pPr algn="ctr"/>
                      <a:r>
                        <a:rPr lang="en-US" sz="2000" dirty="0"/>
                        <a:t>20</a:t>
                      </a:r>
                    </a:p>
                  </a:txBody>
                  <a:tcPr marT="18288" marB="18288"/>
                </a:tc>
                <a:tc>
                  <a:txBody>
                    <a:bodyPr/>
                    <a:lstStyle/>
                    <a:p>
                      <a:pPr algn="ctr"/>
                      <a:r>
                        <a:rPr lang="en-US" sz="2000" dirty="0"/>
                        <a:t>4</a:t>
                      </a:r>
                    </a:p>
                  </a:txBody>
                  <a:tcPr marT="18288" marB="18288"/>
                </a:tc>
                <a:tc>
                  <a:txBody>
                    <a:bodyPr/>
                    <a:lstStyle/>
                    <a:p>
                      <a:pPr algn="ctr"/>
                      <a:r>
                        <a:rPr lang="en-US" sz="2000" dirty="0"/>
                        <a:t>M1</a:t>
                      </a:r>
                    </a:p>
                  </a:txBody>
                  <a:tcPr marT="18288" marB="18288"/>
                </a:tc>
                <a:tc>
                  <a:txBody>
                    <a:bodyPr/>
                    <a:lstStyle/>
                    <a:p>
                      <a:pPr algn="ctr"/>
                      <a:r>
                        <a:rPr lang="en-US" sz="2000" dirty="0"/>
                        <a:t>6T</a:t>
                      </a:r>
                    </a:p>
                  </a:txBody>
                  <a:tcPr marT="18288" marB="18288"/>
                </a:tc>
                <a:tc>
                  <a:txBody>
                    <a:bodyPr/>
                    <a:lstStyle/>
                    <a:p>
                      <a:pPr algn="ctr"/>
                      <a:r>
                        <a:rPr lang="en-US" sz="2000" dirty="0"/>
                        <a:t>120</a:t>
                      </a:r>
                    </a:p>
                  </a:txBody>
                  <a:tcPr marT="18288" marB="18288"/>
                </a:tc>
                <a:extLst>
                  <a:ext uri="{0D108BD9-81ED-4DB2-BD59-A6C34878D82A}">
                    <a16:rowId xmlns:a16="http://schemas.microsoft.com/office/drawing/2014/main" val="3365194736"/>
                  </a:ext>
                </a:extLst>
              </a:tr>
              <a:tr h="259080">
                <a:tc>
                  <a:txBody>
                    <a:bodyPr/>
                    <a:lstStyle/>
                    <a:p>
                      <a:pPr algn="ctr"/>
                      <a:r>
                        <a:rPr lang="en-US" sz="2000" dirty="0"/>
                        <a:t>Lib3</a:t>
                      </a:r>
                    </a:p>
                  </a:txBody>
                  <a:tcPr marT="18288" marB="18288"/>
                </a:tc>
                <a:tc>
                  <a:txBody>
                    <a:bodyPr/>
                    <a:lstStyle/>
                    <a:p>
                      <a:pPr algn="ctr"/>
                      <a:r>
                        <a:rPr lang="en-US" sz="2000" dirty="0"/>
                        <a:t>3</a:t>
                      </a:r>
                    </a:p>
                  </a:txBody>
                  <a:tcPr marT="18288" marB="18288"/>
                </a:tc>
                <a:tc>
                  <a:txBody>
                    <a:bodyPr/>
                    <a:lstStyle/>
                    <a:p>
                      <a:pPr algn="ctr"/>
                      <a:r>
                        <a:rPr lang="en-US" sz="2000" dirty="0"/>
                        <a:t>40</a:t>
                      </a:r>
                    </a:p>
                  </a:txBody>
                  <a:tcPr marT="18288" marB="18288"/>
                </a:tc>
                <a:tc>
                  <a:txBody>
                    <a:bodyPr/>
                    <a:lstStyle/>
                    <a:p>
                      <a:pPr algn="ctr"/>
                      <a:r>
                        <a:rPr lang="en-US" sz="2000" dirty="0"/>
                        <a:t>20</a:t>
                      </a:r>
                    </a:p>
                  </a:txBody>
                  <a:tcPr marT="18288" marB="18288"/>
                </a:tc>
                <a:tc>
                  <a:txBody>
                    <a:bodyPr/>
                    <a:lstStyle/>
                    <a:p>
                      <a:pPr algn="ctr"/>
                      <a:r>
                        <a:rPr lang="en-US" sz="2000" dirty="0"/>
                        <a:t>5</a:t>
                      </a:r>
                    </a:p>
                  </a:txBody>
                  <a:tcPr marT="18288" marB="18288"/>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t>BPR</a:t>
                      </a:r>
                    </a:p>
                  </a:txBody>
                  <a:tcPr marT="18288" marB="18288"/>
                </a:tc>
                <a:tc>
                  <a:txBody>
                    <a:bodyPr/>
                    <a:lstStyle/>
                    <a:p>
                      <a:pPr algn="ctr"/>
                      <a:r>
                        <a:rPr lang="en-US" sz="2000" dirty="0"/>
                        <a:t>6T</a:t>
                      </a:r>
                    </a:p>
                  </a:txBody>
                  <a:tcPr marT="18288" marB="18288"/>
                </a:tc>
                <a:tc>
                  <a:txBody>
                    <a:bodyPr/>
                    <a:lstStyle/>
                    <a:p>
                      <a:pPr algn="ctr"/>
                      <a:r>
                        <a:rPr lang="en-US" sz="2000" dirty="0"/>
                        <a:t>120</a:t>
                      </a:r>
                    </a:p>
                  </a:txBody>
                  <a:tcPr marT="18288" marB="18288"/>
                </a:tc>
                <a:extLst>
                  <a:ext uri="{0D108BD9-81ED-4DB2-BD59-A6C34878D82A}">
                    <a16:rowId xmlns:a16="http://schemas.microsoft.com/office/drawing/2014/main" val="2150352695"/>
                  </a:ext>
                </a:extLst>
              </a:tr>
              <a:tr h="259080">
                <a:tc>
                  <a:txBody>
                    <a:bodyPr/>
                    <a:lstStyle/>
                    <a:p>
                      <a:pPr algn="ctr"/>
                      <a:r>
                        <a:rPr lang="en-US" sz="2000" dirty="0"/>
                        <a:t>Lib4</a:t>
                      </a:r>
                    </a:p>
                  </a:txBody>
                  <a:tcPr marT="18288" marB="18288"/>
                </a:tc>
                <a:tc>
                  <a:txBody>
                    <a:bodyPr/>
                    <a:lstStyle/>
                    <a:p>
                      <a:pPr algn="ctr"/>
                      <a:r>
                        <a:rPr lang="en-US" sz="2000" dirty="0"/>
                        <a:t>3</a:t>
                      </a:r>
                    </a:p>
                  </a:txBody>
                  <a:tcPr marT="18288" marB="18288"/>
                </a:tc>
                <a:tc>
                  <a:txBody>
                    <a:bodyPr/>
                    <a:lstStyle/>
                    <a:p>
                      <a:pPr algn="ctr"/>
                      <a:r>
                        <a:rPr lang="en-US" sz="2000" dirty="0"/>
                        <a:t>40</a:t>
                      </a:r>
                    </a:p>
                  </a:txBody>
                  <a:tcPr marT="18288" marB="18288"/>
                </a:tc>
                <a:tc>
                  <a:txBody>
                    <a:bodyPr/>
                    <a:lstStyle/>
                    <a:p>
                      <a:pPr algn="ctr"/>
                      <a:r>
                        <a:rPr lang="en-US" sz="2000" dirty="0"/>
                        <a:t>20</a:t>
                      </a:r>
                    </a:p>
                  </a:txBody>
                  <a:tcPr marT="18288" marB="18288"/>
                </a:tc>
                <a:tc>
                  <a:txBody>
                    <a:bodyPr/>
                    <a:lstStyle/>
                    <a:p>
                      <a:pPr algn="ctr"/>
                      <a:r>
                        <a:rPr lang="en-US" sz="2000" dirty="0"/>
                        <a:t>5</a:t>
                      </a:r>
                    </a:p>
                  </a:txBody>
                  <a:tcPr marT="18288" marB="18288"/>
                </a:tc>
                <a:tc>
                  <a:txBody>
                    <a:bodyPr/>
                    <a:lstStyle/>
                    <a:p>
                      <a:pPr algn="ctr"/>
                      <a:r>
                        <a:rPr lang="en-US" sz="2000" dirty="0"/>
                        <a:t>M1</a:t>
                      </a:r>
                    </a:p>
                  </a:txBody>
                  <a:tcPr marT="18288" marB="18288"/>
                </a:tc>
                <a:tc>
                  <a:txBody>
                    <a:bodyPr/>
                    <a:lstStyle/>
                    <a:p>
                      <a:pPr algn="ctr"/>
                      <a:r>
                        <a:rPr lang="en-US" sz="2000" dirty="0"/>
                        <a:t>7T</a:t>
                      </a:r>
                    </a:p>
                  </a:txBody>
                  <a:tcPr marT="18288" marB="18288"/>
                </a:tc>
                <a:tc>
                  <a:txBody>
                    <a:bodyPr/>
                    <a:lstStyle/>
                    <a:p>
                      <a:pPr algn="ctr"/>
                      <a:r>
                        <a:rPr lang="en-US" sz="2000" dirty="0"/>
                        <a:t>140</a:t>
                      </a:r>
                    </a:p>
                  </a:txBody>
                  <a:tcPr marT="18288" marB="18288"/>
                </a:tc>
                <a:extLst>
                  <a:ext uri="{0D108BD9-81ED-4DB2-BD59-A6C34878D82A}">
                    <a16:rowId xmlns:a16="http://schemas.microsoft.com/office/drawing/2014/main" val="3363584217"/>
                  </a:ext>
                </a:extLst>
              </a:tr>
              <a:tr h="259080">
                <a:tc>
                  <a:txBody>
                    <a:bodyPr/>
                    <a:lstStyle/>
                    <a:p>
                      <a:pPr algn="ctr"/>
                      <a:r>
                        <a:rPr lang="en-US" sz="2000" dirty="0"/>
                        <a:t>Lib5</a:t>
                      </a:r>
                    </a:p>
                  </a:txBody>
                  <a:tcPr marT="18288" marB="18288"/>
                </a:tc>
                <a:tc>
                  <a:txBody>
                    <a:bodyPr/>
                    <a:lstStyle/>
                    <a:p>
                      <a:pPr algn="ctr"/>
                      <a:r>
                        <a:rPr lang="en-US" sz="2000" dirty="0"/>
                        <a:t>2</a:t>
                      </a:r>
                    </a:p>
                  </a:txBody>
                  <a:tcPr marT="18288" marB="18288"/>
                </a:tc>
                <a:tc>
                  <a:txBody>
                    <a:bodyPr/>
                    <a:lstStyle/>
                    <a:p>
                      <a:pPr algn="ctr"/>
                      <a:r>
                        <a:rPr lang="en-US" sz="2000" dirty="0"/>
                        <a:t>39</a:t>
                      </a:r>
                    </a:p>
                  </a:txBody>
                  <a:tcPr marT="18288" marB="18288"/>
                </a:tc>
                <a:tc>
                  <a:txBody>
                    <a:bodyPr/>
                    <a:lstStyle/>
                    <a:p>
                      <a:pPr algn="ctr"/>
                      <a:r>
                        <a:rPr lang="en-US" sz="2000" dirty="0"/>
                        <a:t>26</a:t>
                      </a:r>
                    </a:p>
                  </a:txBody>
                  <a:tcPr marT="18288" marB="18288"/>
                </a:tc>
                <a:tc>
                  <a:txBody>
                    <a:bodyPr/>
                    <a:lstStyle/>
                    <a:p>
                      <a:pPr algn="ctr"/>
                      <a:r>
                        <a:rPr lang="en-US" sz="2000" dirty="0"/>
                        <a:t>4</a:t>
                      </a:r>
                    </a:p>
                  </a:txBody>
                  <a:tcPr marT="18288" marB="18288"/>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t>BPR</a:t>
                      </a:r>
                    </a:p>
                  </a:txBody>
                  <a:tcPr marT="18288" marB="18288"/>
                </a:tc>
                <a:tc>
                  <a:txBody>
                    <a:bodyPr/>
                    <a:lstStyle/>
                    <a:p>
                      <a:pPr algn="ctr"/>
                      <a:r>
                        <a:rPr lang="en-US" sz="2000" dirty="0"/>
                        <a:t>5T</a:t>
                      </a:r>
                    </a:p>
                  </a:txBody>
                  <a:tcPr marT="18288" marB="18288"/>
                </a:tc>
                <a:tc>
                  <a:txBody>
                    <a:bodyPr/>
                    <a:lstStyle/>
                    <a:p>
                      <a:pPr algn="ctr"/>
                      <a:r>
                        <a:rPr lang="en-US" sz="2000" dirty="0"/>
                        <a:t>130</a:t>
                      </a:r>
                    </a:p>
                  </a:txBody>
                  <a:tcPr marT="18288" marB="18288"/>
                </a:tc>
                <a:extLst>
                  <a:ext uri="{0D108BD9-81ED-4DB2-BD59-A6C34878D82A}">
                    <a16:rowId xmlns:a16="http://schemas.microsoft.com/office/drawing/2014/main" val="3739569682"/>
                  </a:ext>
                </a:extLst>
              </a:tr>
              <a:tr h="259080">
                <a:tc>
                  <a:txBody>
                    <a:bodyPr/>
                    <a:lstStyle/>
                    <a:p>
                      <a:pPr algn="ctr"/>
                      <a:r>
                        <a:rPr lang="en-US" sz="2000" dirty="0"/>
                        <a:t>Lib6</a:t>
                      </a:r>
                    </a:p>
                  </a:txBody>
                  <a:tcPr marT="18288" marB="18288"/>
                </a:tc>
                <a:tc>
                  <a:txBody>
                    <a:bodyPr/>
                    <a:lstStyle/>
                    <a:p>
                      <a:pPr algn="ctr"/>
                      <a:r>
                        <a:rPr lang="en-US" sz="2000" dirty="0"/>
                        <a:t>2</a:t>
                      </a:r>
                    </a:p>
                  </a:txBody>
                  <a:tcPr marT="18288" marB="18288"/>
                </a:tc>
                <a:tc>
                  <a:txBody>
                    <a:bodyPr/>
                    <a:lstStyle/>
                    <a:p>
                      <a:pPr algn="ctr"/>
                      <a:r>
                        <a:rPr lang="en-US" sz="2000" dirty="0"/>
                        <a:t>39</a:t>
                      </a:r>
                    </a:p>
                  </a:txBody>
                  <a:tcPr marT="18288" marB="18288"/>
                </a:tc>
                <a:tc>
                  <a:txBody>
                    <a:bodyPr/>
                    <a:lstStyle/>
                    <a:p>
                      <a:pPr algn="ctr"/>
                      <a:r>
                        <a:rPr lang="en-US" sz="2000" dirty="0"/>
                        <a:t>26</a:t>
                      </a:r>
                    </a:p>
                  </a:txBody>
                  <a:tcPr marT="18288" marB="18288"/>
                </a:tc>
                <a:tc>
                  <a:txBody>
                    <a:bodyPr/>
                    <a:lstStyle/>
                    <a:p>
                      <a:pPr algn="ctr"/>
                      <a:r>
                        <a:rPr lang="en-US" sz="2000" dirty="0"/>
                        <a:t>4</a:t>
                      </a:r>
                    </a:p>
                  </a:txBody>
                  <a:tcPr marT="18288" marB="18288"/>
                </a:tc>
                <a:tc>
                  <a:txBody>
                    <a:bodyPr/>
                    <a:lstStyle/>
                    <a:p>
                      <a:pPr algn="ctr"/>
                      <a:r>
                        <a:rPr lang="en-US" sz="2000" dirty="0"/>
                        <a:t>M1</a:t>
                      </a:r>
                    </a:p>
                  </a:txBody>
                  <a:tcPr marT="18288" marB="18288"/>
                </a:tc>
                <a:tc>
                  <a:txBody>
                    <a:bodyPr/>
                    <a:lstStyle/>
                    <a:p>
                      <a:pPr algn="ctr"/>
                      <a:r>
                        <a:rPr lang="en-US" sz="2000" dirty="0"/>
                        <a:t>6T</a:t>
                      </a:r>
                    </a:p>
                  </a:txBody>
                  <a:tcPr marT="18288" marB="18288"/>
                </a:tc>
                <a:tc>
                  <a:txBody>
                    <a:bodyPr/>
                    <a:lstStyle/>
                    <a:p>
                      <a:pPr algn="ctr"/>
                      <a:r>
                        <a:rPr lang="en-US" sz="2000" dirty="0"/>
                        <a:t>156</a:t>
                      </a:r>
                    </a:p>
                  </a:txBody>
                  <a:tcPr marT="18288" marB="18288"/>
                </a:tc>
                <a:extLst>
                  <a:ext uri="{0D108BD9-81ED-4DB2-BD59-A6C34878D82A}">
                    <a16:rowId xmlns:a16="http://schemas.microsoft.com/office/drawing/2014/main" val="1524953528"/>
                  </a:ext>
                </a:extLst>
              </a:tr>
              <a:tr h="259080">
                <a:tc>
                  <a:txBody>
                    <a:bodyPr/>
                    <a:lstStyle/>
                    <a:p>
                      <a:pPr algn="ctr"/>
                      <a:r>
                        <a:rPr lang="en-US" sz="2000" dirty="0"/>
                        <a:t>Lib7</a:t>
                      </a:r>
                    </a:p>
                  </a:txBody>
                  <a:tcPr marT="18288" marB="18288"/>
                </a:tc>
                <a:tc>
                  <a:txBody>
                    <a:bodyPr/>
                    <a:lstStyle/>
                    <a:p>
                      <a:pPr algn="ctr"/>
                      <a:r>
                        <a:rPr lang="en-US" sz="2000" dirty="0"/>
                        <a:t>3</a:t>
                      </a:r>
                    </a:p>
                  </a:txBody>
                  <a:tcPr marT="18288" marB="18288"/>
                </a:tc>
                <a:tc>
                  <a:txBody>
                    <a:bodyPr/>
                    <a:lstStyle/>
                    <a:p>
                      <a:pPr algn="ctr"/>
                      <a:r>
                        <a:rPr lang="en-US" sz="2000" dirty="0"/>
                        <a:t>39</a:t>
                      </a:r>
                    </a:p>
                  </a:txBody>
                  <a:tcPr marT="18288" marB="18288"/>
                </a:tc>
                <a:tc>
                  <a:txBody>
                    <a:bodyPr/>
                    <a:lstStyle/>
                    <a:p>
                      <a:pPr algn="ctr"/>
                      <a:r>
                        <a:rPr lang="en-US" sz="2000" dirty="0"/>
                        <a:t>26</a:t>
                      </a:r>
                    </a:p>
                  </a:txBody>
                  <a:tcPr marT="18288" marB="18288"/>
                </a:tc>
                <a:tc>
                  <a:txBody>
                    <a:bodyPr/>
                    <a:lstStyle/>
                    <a:p>
                      <a:pPr algn="ctr"/>
                      <a:r>
                        <a:rPr lang="en-US" sz="2000" dirty="0"/>
                        <a:t>5</a:t>
                      </a:r>
                    </a:p>
                  </a:txBody>
                  <a:tcPr marT="18288" marB="18288"/>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t>BPR</a:t>
                      </a:r>
                    </a:p>
                  </a:txBody>
                  <a:tcPr marT="18288" marB="18288"/>
                </a:tc>
                <a:tc>
                  <a:txBody>
                    <a:bodyPr/>
                    <a:lstStyle/>
                    <a:p>
                      <a:pPr algn="ctr"/>
                      <a:r>
                        <a:rPr lang="en-US" sz="2000" dirty="0"/>
                        <a:t>6T</a:t>
                      </a:r>
                    </a:p>
                  </a:txBody>
                  <a:tcPr marT="18288" marB="18288"/>
                </a:tc>
                <a:tc>
                  <a:txBody>
                    <a:bodyPr/>
                    <a:lstStyle/>
                    <a:p>
                      <a:pPr algn="ctr"/>
                      <a:r>
                        <a:rPr lang="en-US" sz="2000" dirty="0"/>
                        <a:t>156</a:t>
                      </a:r>
                    </a:p>
                  </a:txBody>
                  <a:tcPr marT="18288" marB="18288"/>
                </a:tc>
                <a:extLst>
                  <a:ext uri="{0D108BD9-81ED-4DB2-BD59-A6C34878D82A}">
                    <a16:rowId xmlns:a16="http://schemas.microsoft.com/office/drawing/2014/main" val="2774450812"/>
                  </a:ext>
                </a:extLst>
              </a:tr>
              <a:tr h="259080">
                <a:tc>
                  <a:txBody>
                    <a:bodyPr/>
                    <a:lstStyle/>
                    <a:p>
                      <a:pPr algn="ctr"/>
                      <a:r>
                        <a:rPr lang="en-US" sz="2000" dirty="0"/>
                        <a:t>Lib8</a:t>
                      </a:r>
                    </a:p>
                  </a:txBody>
                  <a:tcPr marT="18288" marB="18288"/>
                </a:tc>
                <a:tc>
                  <a:txBody>
                    <a:bodyPr/>
                    <a:lstStyle/>
                    <a:p>
                      <a:pPr algn="ctr"/>
                      <a:r>
                        <a:rPr lang="en-US" sz="2000" dirty="0"/>
                        <a:t>3</a:t>
                      </a:r>
                    </a:p>
                  </a:txBody>
                  <a:tcPr marT="18288" marB="18288"/>
                </a:tc>
                <a:tc>
                  <a:txBody>
                    <a:bodyPr/>
                    <a:lstStyle/>
                    <a:p>
                      <a:pPr algn="ctr"/>
                      <a:r>
                        <a:rPr lang="en-US" sz="2000" dirty="0"/>
                        <a:t>39</a:t>
                      </a:r>
                    </a:p>
                  </a:txBody>
                  <a:tcPr marT="18288" marB="18288"/>
                </a:tc>
                <a:tc>
                  <a:txBody>
                    <a:bodyPr/>
                    <a:lstStyle/>
                    <a:p>
                      <a:pPr algn="ctr"/>
                      <a:r>
                        <a:rPr lang="en-US" sz="2000" dirty="0"/>
                        <a:t>26</a:t>
                      </a:r>
                    </a:p>
                  </a:txBody>
                  <a:tcPr marT="18288" marB="18288"/>
                </a:tc>
                <a:tc>
                  <a:txBody>
                    <a:bodyPr/>
                    <a:lstStyle/>
                    <a:p>
                      <a:pPr algn="ctr"/>
                      <a:r>
                        <a:rPr lang="en-US" sz="2000" dirty="0"/>
                        <a:t>5</a:t>
                      </a:r>
                    </a:p>
                  </a:txBody>
                  <a:tcPr marT="18288" marB="18288"/>
                </a:tc>
                <a:tc>
                  <a:txBody>
                    <a:bodyPr/>
                    <a:lstStyle/>
                    <a:p>
                      <a:pPr algn="ctr"/>
                      <a:r>
                        <a:rPr lang="en-US" sz="2000" dirty="0"/>
                        <a:t>M1</a:t>
                      </a:r>
                    </a:p>
                  </a:txBody>
                  <a:tcPr marT="18288" marB="18288"/>
                </a:tc>
                <a:tc>
                  <a:txBody>
                    <a:bodyPr/>
                    <a:lstStyle/>
                    <a:p>
                      <a:pPr algn="ctr"/>
                      <a:r>
                        <a:rPr lang="en-US" sz="2000" dirty="0"/>
                        <a:t>7T</a:t>
                      </a:r>
                    </a:p>
                  </a:txBody>
                  <a:tcPr marT="18288" marB="18288"/>
                </a:tc>
                <a:tc>
                  <a:txBody>
                    <a:bodyPr/>
                    <a:lstStyle/>
                    <a:p>
                      <a:pPr algn="ctr"/>
                      <a:r>
                        <a:rPr lang="en-US" sz="2000" dirty="0"/>
                        <a:t>182</a:t>
                      </a:r>
                    </a:p>
                  </a:txBody>
                  <a:tcPr marT="18288" marB="18288"/>
                </a:tc>
                <a:extLst>
                  <a:ext uri="{0D108BD9-81ED-4DB2-BD59-A6C34878D82A}">
                    <a16:rowId xmlns:a16="http://schemas.microsoft.com/office/drawing/2014/main" val="2244988867"/>
                  </a:ext>
                </a:extLst>
              </a:tr>
              <a:tr h="259080">
                <a:tc>
                  <a:txBody>
                    <a:bodyPr/>
                    <a:lstStyle/>
                    <a:p>
                      <a:pPr algn="ctr"/>
                      <a:r>
                        <a:rPr lang="en-US" sz="2000" dirty="0"/>
                        <a:t>Lib9</a:t>
                      </a:r>
                    </a:p>
                  </a:txBody>
                  <a:tcPr marT="18288" marB="18288"/>
                </a:tc>
                <a:tc>
                  <a:txBody>
                    <a:bodyPr/>
                    <a:lstStyle/>
                    <a:p>
                      <a:pPr algn="ctr"/>
                      <a:r>
                        <a:rPr lang="en-US" sz="2000" dirty="0"/>
                        <a:t>2</a:t>
                      </a:r>
                    </a:p>
                  </a:txBody>
                  <a:tcPr marT="18288" marB="18288"/>
                </a:tc>
                <a:tc>
                  <a:txBody>
                    <a:bodyPr/>
                    <a:lstStyle/>
                    <a:p>
                      <a:pPr algn="ctr"/>
                      <a:r>
                        <a:rPr lang="en-US" sz="2000" dirty="0"/>
                        <a:t>40</a:t>
                      </a:r>
                    </a:p>
                  </a:txBody>
                  <a:tcPr marT="18288" marB="18288"/>
                </a:tc>
                <a:tc>
                  <a:txBody>
                    <a:bodyPr/>
                    <a:lstStyle/>
                    <a:p>
                      <a:pPr algn="ctr"/>
                      <a:r>
                        <a:rPr lang="en-US" sz="2000" dirty="0"/>
                        <a:t>24</a:t>
                      </a:r>
                    </a:p>
                  </a:txBody>
                  <a:tcPr marT="18288" marB="18288"/>
                </a:tc>
                <a:tc>
                  <a:txBody>
                    <a:bodyPr/>
                    <a:lstStyle/>
                    <a:p>
                      <a:pPr algn="ctr"/>
                      <a:r>
                        <a:rPr lang="en-US" sz="2000" dirty="0"/>
                        <a:t>4</a:t>
                      </a:r>
                    </a:p>
                  </a:txBody>
                  <a:tcPr marT="18288" marB="18288"/>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t>BPR</a:t>
                      </a:r>
                    </a:p>
                  </a:txBody>
                  <a:tcPr marT="18288" marB="18288"/>
                </a:tc>
                <a:tc>
                  <a:txBody>
                    <a:bodyPr/>
                    <a:lstStyle/>
                    <a:p>
                      <a:pPr algn="ctr"/>
                      <a:r>
                        <a:rPr lang="en-US" sz="2000" dirty="0"/>
                        <a:t>5T</a:t>
                      </a:r>
                    </a:p>
                  </a:txBody>
                  <a:tcPr marT="18288" marB="18288"/>
                </a:tc>
                <a:tc>
                  <a:txBody>
                    <a:bodyPr/>
                    <a:lstStyle/>
                    <a:p>
                      <a:pPr algn="ctr"/>
                      <a:r>
                        <a:rPr lang="en-US" sz="2000" dirty="0"/>
                        <a:t>120</a:t>
                      </a:r>
                    </a:p>
                  </a:txBody>
                  <a:tcPr marT="18288" marB="18288"/>
                </a:tc>
                <a:extLst>
                  <a:ext uri="{0D108BD9-81ED-4DB2-BD59-A6C34878D82A}">
                    <a16:rowId xmlns:a16="http://schemas.microsoft.com/office/drawing/2014/main" val="3521973565"/>
                  </a:ext>
                </a:extLst>
              </a:tr>
            </a:tbl>
          </a:graphicData>
        </a:graphic>
      </p:graphicFrame>
      <p:sp>
        <p:nvSpPr>
          <p:cNvPr id="6" name="Date Placeholder 3">
            <a:extLst>
              <a:ext uri="{FF2B5EF4-FFF2-40B4-BE49-F238E27FC236}">
                <a16:creationId xmlns:a16="http://schemas.microsoft.com/office/drawing/2014/main" id="{25F660D6-0B49-AB47-89F7-3A15CEFEA8CD}"/>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
        <p:nvSpPr>
          <p:cNvPr id="8" name="TextBox 7">
            <a:extLst>
              <a:ext uri="{FF2B5EF4-FFF2-40B4-BE49-F238E27FC236}">
                <a16:creationId xmlns:a16="http://schemas.microsoft.com/office/drawing/2014/main" id="{3BE86438-AAAB-C948-A688-680C477458FA}"/>
              </a:ext>
            </a:extLst>
          </p:cNvPr>
          <p:cNvSpPr txBox="1"/>
          <p:nvPr/>
        </p:nvSpPr>
        <p:spPr>
          <a:xfrm>
            <a:off x="6096000" y="4908356"/>
            <a:ext cx="5351909" cy="1446550"/>
          </a:xfrm>
          <a:prstGeom prst="rect">
            <a:avLst/>
          </a:prstGeom>
          <a:noFill/>
        </p:spPr>
        <p:txBody>
          <a:bodyPr wrap="square" rtlCol="0">
            <a:spAutoFit/>
          </a:bodyPr>
          <a:lstStyle/>
          <a:p>
            <a:r>
              <a:rPr lang="en-US" sz="2200" dirty="0">
                <a:solidFill>
                  <a:schemeClr val="accent1"/>
                </a:solidFill>
              </a:rPr>
              <a:t>Lib{1,2,5,6} </a:t>
            </a:r>
            <a:r>
              <a:rPr lang="en-US" sz="2200" dirty="0">
                <a:solidFill>
                  <a:schemeClr val="accent1"/>
                </a:solidFill>
                <a:sym typeface="Wingdings" pitchFamily="2" charset="2"/>
              </a:rPr>
              <a:t> </a:t>
            </a:r>
            <a:r>
              <a:rPr lang="en-US" sz="2200" dirty="0">
                <a:solidFill>
                  <a:schemeClr val="accent1"/>
                </a:solidFill>
              </a:rPr>
              <a:t>4 RT,</a:t>
            </a:r>
            <a:r>
              <a:rPr lang="en-US" sz="2200" dirty="0"/>
              <a:t> </a:t>
            </a:r>
            <a:r>
              <a:rPr lang="en-US" sz="2200" dirty="0">
                <a:solidFill>
                  <a:srgbClr val="00B050"/>
                </a:solidFill>
              </a:rPr>
              <a:t>Lib{3,4,7,8} </a:t>
            </a:r>
            <a:r>
              <a:rPr lang="en-US" sz="2200" dirty="0">
                <a:solidFill>
                  <a:srgbClr val="00B050"/>
                </a:solidFill>
                <a:sym typeface="Wingdings" pitchFamily="2" charset="2"/>
              </a:rPr>
              <a:t></a:t>
            </a:r>
            <a:r>
              <a:rPr lang="en-US" sz="2200" dirty="0">
                <a:solidFill>
                  <a:srgbClr val="00B050"/>
                </a:solidFill>
              </a:rPr>
              <a:t> 5 RT</a:t>
            </a:r>
          </a:p>
          <a:p>
            <a:r>
              <a:rPr lang="en-US" sz="2200" dirty="0">
                <a:solidFill>
                  <a:schemeClr val="accent1"/>
                </a:solidFill>
              </a:rPr>
              <a:t>Lib{1,3,5,7,9} </a:t>
            </a:r>
            <a:r>
              <a:rPr lang="en-US" sz="2200" dirty="0">
                <a:solidFill>
                  <a:schemeClr val="accent1"/>
                </a:solidFill>
                <a:sym typeface="Wingdings" pitchFamily="2" charset="2"/>
              </a:rPr>
              <a:t></a:t>
            </a:r>
            <a:r>
              <a:rPr lang="en-US" sz="2200" dirty="0">
                <a:solidFill>
                  <a:schemeClr val="accent1"/>
                </a:solidFill>
              </a:rPr>
              <a:t> BPR,</a:t>
            </a:r>
            <a:r>
              <a:rPr lang="en-US" sz="2200" dirty="0"/>
              <a:t> </a:t>
            </a:r>
            <a:r>
              <a:rPr lang="en-US" sz="2200" dirty="0">
                <a:solidFill>
                  <a:srgbClr val="00B050"/>
                </a:solidFill>
              </a:rPr>
              <a:t>Lib{2,4,6,8} </a:t>
            </a:r>
            <a:r>
              <a:rPr lang="en-US" sz="2200" dirty="0">
                <a:solidFill>
                  <a:srgbClr val="00B050"/>
                </a:solidFill>
                <a:sym typeface="Wingdings" pitchFamily="2" charset="2"/>
              </a:rPr>
              <a:t></a:t>
            </a:r>
            <a:r>
              <a:rPr lang="en-US" sz="2200" dirty="0">
                <a:solidFill>
                  <a:srgbClr val="00B050"/>
                </a:solidFill>
              </a:rPr>
              <a:t> M1</a:t>
            </a:r>
          </a:p>
          <a:p>
            <a:r>
              <a:rPr lang="en-US" sz="2200" dirty="0">
                <a:solidFill>
                  <a:schemeClr val="accent1"/>
                </a:solidFill>
              </a:rPr>
              <a:t>Lib{1,2,3,4} </a:t>
            </a:r>
            <a:r>
              <a:rPr lang="en-US" sz="2200" dirty="0">
                <a:solidFill>
                  <a:schemeClr val="accent1"/>
                </a:solidFill>
                <a:sym typeface="Wingdings" pitchFamily="2" charset="2"/>
              </a:rPr>
              <a:t> </a:t>
            </a:r>
            <a:r>
              <a:rPr lang="en-US" sz="2200" dirty="0">
                <a:solidFill>
                  <a:schemeClr val="accent1"/>
                </a:solidFill>
              </a:rPr>
              <a:t>1:2,</a:t>
            </a:r>
            <a:r>
              <a:rPr lang="en-US" sz="2200" dirty="0"/>
              <a:t> </a:t>
            </a:r>
            <a:r>
              <a:rPr lang="en-US" sz="2200" dirty="0">
                <a:solidFill>
                  <a:srgbClr val="00B050"/>
                </a:solidFill>
              </a:rPr>
              <a:t>Lib{5,6,7,8} </a:t>
            </a:r>
            <a:r>
              <a:rPr lang="en-US" sz="2200" dirty="0">
                <a:solidFill>
                  <a:srgbClr val="00B050"/>
                </a:solidFill>
                <a:sym typeface="Wingdings" pitchFamily="2" charset="2"/>
              </a:rPr>
              <a:t> </a:t>
            </a:r>
            <a:r>
              <a:rPr lang="en-US" sz="2200" dirty="0">
                <a:solidFill>
                  <a:srgbClr val="00B050"/>
                </a:solidFill>
              </a:rPr>
              <a:t>2:3</a:t>
            </a:r>
          </a:p>
          <a:p>
            <a:r>
              <a:rPr lang="en-US" sz="2200" dirty="0">
                <a:solidFill>
                  <a:schemeClr val="accent1"/>
                </a:solidFill>
              </a:rPr>
              <a:t>Lib3 </a:t>
            </a:r>
            <a:r>
              <a:rPr lang="en-US" sz="2200" dirty="0">
                <a:solidFill>
                  <a:schemeClr val="accent1"/>
                </a:solidFill>
                <a:sym typeface="Wingdings" pitchFamily="2" charset="2"/>
              </a:rPr>
              <a:t> </a:t>
            </a:r>
            <a:r>
              <a:rPr lang="en-US" sz="2200" dirty="0">
                <a:solidFill>
                  <a:schemeClr val="accent1"/>
                </a:solidFill>
              </a:rPr>
              <a:t>5 RT w/ 120nm,</a:t>
            </a:r>
            <a:r>
              <a:rPr lang="en-US" sz="2200" dirty="0"/>
              <a:t> </a:t>
            </a:r>
            <a:r>
              <a:rPr lang="en-US" sz="2200" dirty="0">
                <a:solidFill>
                  <a:srgbClr val="00B050"/>
                </a:solidFill>
              </a:rPr>
              <a:t>Lib9 </a:t>
            </a:r>
            <a:r>
              <a:rPr lang="en-US" sz="2200" dirty="0">
                <a:solidFill>
                  <a:srgbClr val="00B050"/>
                </a:solidFill>
                <a:sym typeface="Wingdings" pitchFamily="2" charset="2"/>
              </a:rPr>
              <a:t> 4 RT</a:t>
            </a:r>
            <a:endParaRPr lang="en-US" sz="2200" dirty="0">
              <a:solidFill>
                <a:srgbClr val="00B050"/>
              </a:solidFill>
            </a:endParaRPr>
          </a:p>
        </p:txBody>
      </p:sp>
      <p:grpSp>
        <p:nvGrpSpPr>
          <p:cNvPr id="13" name="Group 12">
            <a:extLst>
              <a:ext uri="{FF2B5EF4-FFF2-40B4-BE49-F238E27FC236}">
                <a16:creationId xmlns:a16="http://schemas.microsoft.com/office/drawing/2014/main" id="{DE5497AF-61F0-1C45-B0F0-9C88F5583120}"/>
              </a:ext>
            </a:extLst>
          </p:cNvPr>
          <p:cNvGrpSpPr/>
          <p:nvPr/>
        </p:nvGrpSpPr>
        <p:grpSpPr>
          <a:xfrm>
            <a:off x="5494592" y="1812710"/>
            <a:ext cx="6578472" cy="2699518"/>
            <a:chOff x="203199" y="3122102"/>
            <a:chExt cx="6578472" cy="2699518"/>
          </a:xfrm>
        </p:grpSpPr>
        <p:sp>
          <p:nvSpPr>
            <p:cNvPr id="9" name="Rectangle 8">
              <a:extLst>
                <a:ext uri="{FF2B5EF4-FFF2-40B4-BE49-F238E27FC236}">
                  <a16:creationId xmlns:a16="http://schemas.microsoft.com/office/drawing/2014/main" id="{02B4E8F4-5318-B045-8440-5DE35823722C}"/>
                </a:ext>
              </a:extLst>
            </p:cNvPr>
            <p:cNvSpPr/>
            <p:nvPr/>
          </p:nvSpPr>
          <p:spPr>
            <a:xfrm>
              <a:off x="203199" y="3122102"/>
              <a:ext cx="6575425" cy="6518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0D359-FA56-A648-8AF8-8FF615E174D2}"/>
                </a:ext>
              </a:extLst>
            </p:cNvPr>
            <p:cNvSpPr/>
            <p:nvPr/>
          </p:nvSpPr>
          <p:spPr>
            <a:xfrm>
              <a:off x="203199" y="4490862"/>
              <a:ext cx="6575425" cy="6518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14DB29-057A-4D4F-97EE-0E970277780A}"/>
                </a:ext>
              </a:extLst>
            </p:cNvPr>
            <p:cNvSpPr/>
            <p:nvPr/>
          </p:nvSpPr>
          <p:spPr>
            <a:xfrm>
              <a:off x="203199" y="3811950"/>
              <a:ext cx="6575425" cy="651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A439D5-5FFB-EC49-B798-23B3A4381A05}"/>
                </a:ext>
              </a:extLst>
            </p:cNvPr>
            <p:cNvSpPr/>
            <p:nvPr/>
          </p:nvSpPr>
          <p:spPr>
            <a:xfrm>
              <a:off x="206246" y="5169774"/>
              <a:ext cx="6575425" cy="6518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83A763D-74C3-F445-82F4-D836EFD654C3}"/>
              </a:ext>
            </a:extLst>
          </p:cNvPr>
          <p:cNvGrpSpPr/>
          <p:nvPr/>
        </p:nvGrpSpPr>
        <p:grpSpPr>
          <a:xfrm>
            <a:off x="5481159" y="1805951"/>
            <a:ext cx="6602289" cy="3035387"/>
            <a:chOff x="187132" y="3140390"/>
            <a:chExt cx="6602289" cy="3035387"/>
          </a:xfrm>
        </p:grpSpPr>
        <p:sp>
          <p:nvSpPr>
            <p:cNvPr id="14" name="Rectangle 13">
              <a:extLst>
                <a:ext uri="{FF2B5EF4-FFF2-40B4-BE49-F238E27FC236}">
                  <a16:creationId xmlns:a16="http://schemas.microsoft.com/office/drawing/2014/main" id="{9CA2B08B-3C8F-AA4A-A4B9-08220C94C591}"/>
                </a:ext>
              </a:extLst>
            </p:cNvPr>
            <p:cNvSpPr/>
            <p:nvPr/>
          </p:nvSpPr>
          <p:spPr>
            <a:xfrm>
              <a:off x="203199" y="3140390"/>
              <a:ext cx="6575425" cy="312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E1CD7A-8FB7-F34C-8B2A-A8F730A7DB59}"/>
                </a:ext>
              </a:extLst>
            </p:cNvPr>
            <p:cNvSpPr/>
            <p:nvPr/>
          </p:nvSpPr>
          <p:spPr>
            <a:xfrm>
              <a:off x="209295" y="3479242"/>
              <a:ext cx="6575425" cy="31283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524EF2-1900-C54A-AAF4-E1C8E28FE84C}"/>
                </a:ext>
              </a:extLst>
            </p:cNvPr>
            <p:cNvSpPr/>
            <p:nvPr/>
          </p:nvSpPr>
          <p:spPr>
            <a:xfrm>
              <a:off x="213996" y="3800234"/>
              <a:ext cx="6575425" cy="312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1EA8D0-2E47-3443-9E34-9F94BE1936A0}"/>
                </a:ext>
              </a:extLst>
            </p:cNvPr>
            <p:cNvSpPr/>
            <p:nvPr/>
          </p:nvSpPr>
          <p:spPr>
            <a:xfrm>
              <a:off x="192531" y="4147242"/>
              <a:ext cx="6575425" cy="31283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C15A9A-1B9B-D843-9014-BB59F1F6718E}"/>
                </a:ext>
              </a:extLst>
            </p:cNvPr>
            <p:cNvSpPr/>
            <p:nvPr/>
          </p:nvSpPr>
          <p:spPr>
            <a:xfrm>
              <a:off x="197800" y="4499729"/>
              <a:ext cx="6575425" cy="312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8A93B6-EA2C-024D-A104-866027333045}"/>
                </a:ext>
              </a:extLst>
            </p:cNvPr>
            <p:cNvSpPr/>
            <p:nvPr/>
          </p:nvSpPr>
          <p:spPr>
            <a:xfrm>
              <a:off x="203896" y="4838581"/>
              <a:ext cx="6575425" cy="31283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0B97D9-424D-8643-B140-1A4E36BECCD3}"/>
                </a:ext>
              </a:extLst>
            </p:cNvPr>
            <p:cNvSpPr/>
            <p:nvPr/>
          </p:nvSpPr>
          <p:spPr>
            <a:xfrm>
              <a:off x="208597" y="5159573"/>
              <a:ext cx="6575425" cy="312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B01518A-06D9-8541-8EAE-A031D62A7140}"/>
                </a:ext>
              </a:extLst>
            </p:cNvPr>
            <p:cNvSpPr/>
            <p:nvPr/>
          </p:nvSpPr>
          <p:spPr>
            <a:xfrm>
              <a:off x="187132" y="5506581"/>
              <a:ext cx="6575425" cy="31283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0918C4-0E01-1D41-97C3-4838B737645D}"/>
                </a:ext>
              </a:extLst>
            </p:cNvPr>
            <p:cNvSpPr/>
            <p:nvPr/>
          </p:nvSpPr>
          <p:spPr>
            <a:xfrm>
              <a:off x="192531" y="5862941"/>
              <a:ext cx="6575425" cy="312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7EB5847-6074-0A42-BDEE-55EF7344ED46}"/>
              </a:ext>
            </a:extLst>
          </p:cNvPr>
          <p:cNvGrpSpPr/>
          <p:nvPr/>
        </p:nvGrpSpPr>
        <p:grpSpPr>
          <a:xfrm>
            <a:off x="5485447" y="1783979"/>
            <a:ext cx="6581521" cy="2695769"/>
            <a:chOff x="184911" y="3128198"/>
            <a:chExt cx="6581521" cy="2695769"/>
          </a:xfrm>
        </p:grpSpPr>
        <p:sp>
          <p:nvSpPr>
            <p:cNvPr id="24" name="Rectangle 23">
              <a:extLst>
                <a:ext uri="{FF2B5EF4-FFF2-40B4-BE49-F238E27FC236}">
                  <a16:creationId xmlns:a16="http://schemas.microsoft.com/office/drawing/2014/main" id="{30543EB3-11DB-494E-8034-189879CA3A0D}"/>
                </a:ext>
              </a:extLst>
            </p:cNvPr>
            <p:cNvSpPr/>
            <p:nvPr/>
          </p:nvSpPr>
          <p:spPr>
            <a:xfrm>
              <a:off x="184911" y="3128198"/>
              <a:ext cx="6575425" cy="13253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95891F-9110-5949-BE59-7F2CEA0B4D9A}"/>
                </a:ext>
              </a:extLst>
            </p:cNvPr>
            <p:cNvSpPr/>
            <p:nvPr/>
          </p:nvSpPr>
          <p:spPr>
            <a:xfrm>
              <a:off x="191007" y="4498581"/>
              <a:ext cx="6575425" cy="132538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8F18403-59AC-CF4C-B396-14F6FBA7D973}"/>
              </a:ext>
            </a:extLst>
          </p:cNvPr>
          <p:cNvGrpSpPr/>
          <p:nvPr/>
        </p:nvGrpSpPr>
        <p:grpSpPr>
          <a:xfrm>
            <a:off x="5497639" y="2460306"/>
            <a:ext cx="6581521" cy="2381032"/>
            <a:chOff x="197103" y="3804525"/>
            <a:chExt cx="6581521" cy="2381032"/>
          </a:xfrm>
        </p:grpSpPr>
        <p:sp>
          <p:nvSpPr>
            <p:cNvPr id="27" name="Rectangle 26">
              <a:extLst>
                <a:ext uri="{FF2B5EF4-FFF2-40B4-BE49-F238E27FC236}">
                  <a16:creationId xmlns:a16="http://schemas.microsoft.com/office/drawing/2014/main" id="{F8E6E880-799F-D046-8271-6BC4629685BD}"/>
                </a:ext>
              </a:extLst>
            </p:cNvPr>
            <p:cNvSpPr/>
            <p:nvPr/>
          </p:nvSpPr>
          <p:spPr>
            <a:xfrm>
              <a:off x="203199" y="3804525"/>
              <a:ext cx="6575425" cy="3388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B74CEDC-FA62-084C-9995-5BEBA126FD2D}"/>
                </a:ext>
              </a:extLst>
            </p:cNvPr>
            <p:cNvSpPr/>
            <p:nvPr/>
          </p:nvSpPr>
          <p:spPr>
            <a:xfrm>
              <a:off x="197103" y="5846665"/>
              <a:ext cx="6575425" cy="3388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Content Placeholder 2">
            <a:extLst>
              <a:ext uri="{FF2B5EF4-FFF2-40B4-BE49-F238E27FC236}">
                <a16:creationId xmlns:a16="http://schemas.microsoft.com/office/drawing/2014/main" id="{4B59FB27-2753-45EE-A5FD-67300B3CDE35}"/>
              </a:ext>
            </a:extLst>
          </p:cNvPr>
          <p:cNvSpPr txBox="1">
            <a:spLocks/>
          </p:cNvSpPr>
          <p:nvPr/>
        </p:nvSpPr>
        <p:spPr>
          <a:xfrm>
            <a:off x="330804" y="874162"/>
            <a:ext cx="11497504" cy="4889992"/>
          </a:xfrm>
          <a:prstGeom prst="rect">
            <a:avLst/>
          </a:prstGeom>
        </p:spPr>
        <p:txBody>
          <a:bodyPr vert="horz" lIns="91440" tIns="45720" rIns="91440" bIns="45720" rtlCol="0">
            <a:normAutofit/>
          </a:bodyPr>
          <a:lstStyle>
            <a:lvl1pPr marL="342874" indent="-342874" algn="l" defTabSz="91433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895" indent="-285730" algn="l" defTabSz="91433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7"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1"/>
                </a:solidFill>
              </a:rPr>
              <a:t>Nine standard-cell libraries </a:t>
            </a:r>
            <a:r>
              <a:rPr lang="en-US" dirty="0"/>
              <a:t>are generated based on</a:t>
            </a:r>
            <a:endParaRPr lang="en-US" sz="3200" dirty="0"/>
          </a:p>
        </p:txBody>
      </p:sp>
      <p:sp>
        <p:nvSpPr>
          <p:cNvPr id="31" name="Rectangle 30">
            <a:extLst>
              <a:ext uri="{FF2B5EF4-FFF2-40B4-BE49-F238E27FC236}">
                <a16:creationId xmlns:a16="http://schemas.microsoft.com/office/drawing/2014/main" id="{3571116E-338C-4DF4-A444-570F38172391}"/>
              </a:ext>
            </a:extLst>
          </p:cNvPr>
          <p:cNvSpPr/>
          <p:nvPr/>
        </p:nvSpPr>
        <p:spPr>
          <a:xfrm>
            <a:off x="609600" y="1486562"/>
            <a:ext cx="4724400" cy="1144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4C96FD-E3D7-4FBF-8441-FEBA3B893758}"/>
              </a:ext>
            </a:extLst>
          </p:cNvPr>
          <p:cNvSpPr/>
          <p:nvPr/>
        </p:nvSpPr>
        <p:spPr>
          <a:xfrm>
            <a:off x="609600" y="2634703"/>
            <a:ext cx="4724400" cy="794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5F638F7-84F5-4D2F-90CB-6940EE467F76}"/>
              </a:ext>
            </a:extLst>
          </p:cNvPr>
          <p:cNvSpPr/>
          <p:nvPr/>
        </p:nvSpPr>
        <p:spPr>
          <a:xfrm>
            <a:off x="609600" y="3446748"/>
            <a:ext cx="4724400" cy="794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77A145-8090-41E7-A1BE-A686D6C2A1A9}"/>
              </a:ext>
            </a:extLst>
          </p:cNvPr>
          <p:cNvSpPr/>
          <p:nvPr/>
        </p:nvSpPr>
        <p:spPr>
          <a:xfrm>
            <a:off x="609600" y="4227079"/>
            <a:ext cx="4724400" cy="11844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9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uiExpand="1" build="p"/>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E6DE-509F-784D-8B36-67DC807FBC7C}"/>
              </a:ext>
            </a:extLst>
          </p:cNvPr>
          <p:cNvSpPr>
            <a:spLocks noGrp="1"/>
          </p:cNvSpPr>
          <p:nvPr>
            <p:ph type="title"/>
          </p:nvPr>
        </p:nvSpPr>
        <p:spPr/>
        <p:txBody>
          <a:bodyPr/>
          <a:lstStyle/>
          <a:p>
            <a:r>
              <a:rPr lang="en-US" dirty="0"/>
              <a:t>Cell-level Assessment</a:t>
            </a:r>
          </a:p>
        </p:txBody>
      </p:sp>
      <p:sp>
        <p:nvSpPr>
          <p:cNvPr id="3" name="Content Placeholder 2">
            <a:extLst>
              <a:ext uri="{FF2B5EF4-FFF2-40B4-BE49-F238E27FC236}">
                <a16:creationId xmlns:a16="http://schemas.microsoft.com/office/drawing/2014/main" id="{0263F73C-F7C8-0440-9605-FB893F1A7558}"/>
              </a:ext>
            </a:extLst>
          </p:cNvPr>
          <p:cNvSpPr>
            <a:spLocks noGrp="1"/>
          </p:cNvSpPr>
          <p:nvPr>
            <p:ph idx="1"/>
          </p:nvPr>
        </p:nvSpPr>
        <p:spPr/>
        <p:txBody>
          <a:bodyPr>
            <a:normAutofit/>
          </a:bodyPr>
          <a:lstStyle/>
          <a:p>
            <a:r>
              <a:rPr lang="en-US" dirty="0"/>
              <a:t>Cell-level assessment (15 cells per library)</a:t>
            </a:r>
          </a:p>
          <a:p>
            <a:pPr lvl="1"/>
            <a:r>
              <a:rPr lang="en-US" dirty="0"/>
              <a:t>Capability of </a:t>
            </a:r>
            <a:r>
              <a:rPr lang="en-US" dirty="0">
                <a:solidFill>
                  <a:schemeClr val="accent2"/>
                </a:solidFill>
              </a:rPr>
              <a:t>cell</a:t>
            </a:r>
            <a:r>
              <a:rPr lang="en-US" dirty="0"/>
              <a:t> routability assessment (pin accessibility per cell)</a:t>
            </a:r>
          </a:p>
          <a:p>
            <a:pPr lvl="1"/>
            <a:r>
              <a:rPr lang="en-US" dirty="0"/>
              <a:t>E.g., NAND2_X1 (2-input) &gt; NAND3_X1 (3-input) in the same library</a:t>
            </a:r>
          </a:p>
          <a:p>
            <a:pPr lvl="1"/>
            <a:r>
              <a:rPr lang="en-US" dirty="0"/>
              <a:t>E.g., Lib4 (140nm CH) &gt; Lib{2,3} (120nm) &gt; Lib1 (100nm) with the same cell</a:t>
            </a:r>
          </a:p>
          <a:p>
            <a:endParaRPr lang="en-US" dirty="0"/>
          </a:p>
        </p:txBody>
      </p:sp>
      <p:sp>
        <p:nvSpPr>
          <p:cNvPr id="4" name="Slide Number Placeholder 3">
            <a:extLst>
              <a:ext uri="{FF2B5EF4-FFF2-40B4-BE49-F238E27FC236}">
                <a16:creationId xmlns:a16="http://schemas.microsoft.com/office/drawing/2014/main" id="{35018A78-1D91-AF42-A7DC-59C78CF680C1}"/>
              </a:ext>
            </a:extLst>
          </p:cNvPr>
          <p:cNvSpPr>
            <a:spLocks noGrp="1"/>
          </p:cNvSpPr>
          <p:nvPr>
            <p:ph type="sldNum" sz="quarter" idx="12"/>
          </p:nvPr>
        </p:nvSpPr>
        <p:spPr/>
        <p:txBody>
          <a:bodyPr/>
          <a:lstStyle/>
          <a:p>
            <a:r>
              <a:rPr lang="en-US"/>
              <a:t>Slide </a:t>
            </a:r>
            <a:fld id="{43D13783-42DA-4D39-B1EE-338536AF036D}" type="slidenum">
              <a:rPr lang="en-US" smtClean="0"/>
              <a:pPr/>
              <a:t>12</a:t>
            </a:fld>
            <a:endParaRPr lang="en-US" dirty="0"/>
          </a:p>
        </p:txBody>
      </p:sp>
      <p:sp>
        <p:nvSpPr>
          <p:cNvPr id="5" name="Date Placeholder 3">
            <a:extLst>
              <a:ext uri="{FF2B5EF4-FFF2-40B4-BE49-F238E27FC236}">
                <a16:creationId xmlns:a16="http://schemas.microsoft.com/office/drawing/2014/main" id="{52A94156-F9FF-F84F-BF7E-7A032F5BD015}"/>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pic>
        <p:nvPicPr>
          <p:cNvPr id="7" name="Picture 6">
            <a:extLst>
              <a:ext uri="{FF2B5EF4-FFF2-40B4-BE49-F238E27FC236}">
                <a16:creationId xmlns:a16="http://schemas.microsoft.com/office/drawing/2014/main" id="{C086A9F5-337E-344F-8FF3-69A733E55D5B}"/>
              </a:ext>
            </a:extLst>
          </p:cNvPr>
          <p:cNvPicPr>
            <a:picLocks noChangeAspect="1"/>
          </p:cNvPicPr>
          <p:nvPr/>
        </p:nvPicPr>
        <p:blipFill>
          <a:blip r:embed="rId3"/>
          <a:stretch>
            <a:fillRect/>
          </a:stretch>
        </p:blipFill>
        <p:spPr>
          <a:xfrm>
            <a:off x="43543" y="3796689"/>
            <a:ext cx="7924800" cy="2171635"/>
          </a:xfrm>
          <a:prstGeom prst="rect">
            <a:avLst/>
          </a:prstGeom>
        </p:spPr>
      </p:pic>
      <p:grpSp>
        <p:nvGrpSpPr>
          <p:cNvPr id="6" name="Group 5">
            <a:extLst>
              <a:ext uri="{FF2B5EF4-FFF2-40B4-BE49-F238E27FC236}">
                <a16:creationId xmlns:a16="http://schemas.microsoft.com/office/drawing/2014/main" id="{142BFFF9-C47B-426B-ABE3-1197B517127C}"/>
              </a:ext>
            </a:extLst>
          </p:cNvPr>
          <p:cNvGrpSpPr/>
          <p:nvPr/>
        </p:nvGrpSpPr>
        <p:grpSpPr>
          <a:xfrm>
            <a:off x="2939143" y="3491889"/>
            <a:ext cx="9100457" cy="2552635"/>
            <a:chOff x="2939143" y="3491889"/>
            <a:chExt cx="9100457" cy="2552635"/>
          </a:xfrm>
        </p:grpSpPr>
        <p:pic>
          <p:nvPicPr>
            <p:cNvPr id="8" name="Picture 7">
              <a:extLst>
                <a:ext uri="{FF2B5EF4-FFF2-40B4-BE49-F238E27FC236}">
                  <a16:creationId xmlns:a16="http://schemas.microsoft.com/office/drawing/2014/main" id="{CFDF59C2-C10E-874C-8A9E-27EF4340CC90}"/>
                </a:ext>
              </a:extLst>
            </p:cNvPr>
            <p:cNvPicPr>
              <a:picLocks noChangeAspect="1"/>
            </p:cNvPicPr>
            <p:nvPr/>
          </p:nvPicPr>
          <p:blipFill>
            <a:blip r:embed="rId4"/>
            <a:stretch>
              <a:fillRect/>
            </a:stretch>
          </p:blipFill>
          <p:spPr>
            <a:xfrm>
              <a:off x="8019872" y="3491889"/>
              <a:ext cx="4019728" cy="2552635"/>
            </a:xfrm>
            <a:prstGeom prst="rect">
              <a:avLst/>
            </a:prstGeom>
            <a:ln>
              <a:solidFill>
                <a:srgbClr val="FF0000"/>
              </a:solidFill>
            </a:ln>
          </p:spPr>
        </p:pic>
        <p:sp>
          <p:nvSpPr>
            <p:cNvPr id="10" name="Rectangle 9">
              <a:extLst>
                <a:ext uri="{FF2B5EF4-FFF2-40B4-BE49-F238E27FC236}">
                  <a16:creationId xmlns:a16="http://schemas.microsoft.com/office/drawing/2014/main" id="{67872C02-2554-D645-A28B-617EE02B0BFD}"/>
                </a:ext>
              </a:extLst>
            </p:cNvPr>
            <p:cNvSpPr/>
            <p:nvPr/>
          </p:nvSpPr>
          <p:spPr>
            <a:xfrm>
              <a:off x="2939143" y="4406290"/>
              <a:ext cx="1066800" cy="137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954326E-759C-734A-858A-D21A1E52E894}"/>
                </a:ext>
              </a:extLst>
            </p:cNvPr>
            <p:cNvCxnSpPr>
              <a:cxnSpLocks/>
              <a:endCxn id="8" idx="1"/>
            </p:cNvCxnSpPr>
            <p:nvPr/>
          </p:nvCxnSpPr>
          <p:spPr>
            <a:xfrm flipV="1">
              <a:off x="4000144" y="4768207"/>
              <a:ext cx="4019728" cy="323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41C3540C-9DEC-45B5-B17A-4530508B2CE4}"/>
              </a:ext>
            </a:extLst>
          </p:cNvPr>
          <p:cNvSpPr txBox="1"/>
          <p:nvPr/>
        </p:nvSpPr>
        <p:spPr>
          <a:xfrm>
            <a:off x="2083346" y="3016580"/>
            <a:ext cx="7853324" cy="461665"/>
          </a:xfrm>
          <a:prstGeom prst="rect">
            <a:avLst/>
          </a:prstGeom>
          <a:noFill/>
        </p:spPr>
        <p:txBody>
          <a:bodyPr wrap="square">
            <a:spAutoFit/>
          </a:bodyPr>
          <a:lstStyle/>
          <a:p>
            <a:pPr algn="ctr"/>
            <a:r>
              <a:rPr lang="en-US" sz="2400" dirty="0">
                <a:solidFill>
                  <a:srgbClr val="FF0000"/>
                </a:solidFill>
              </a:rPr>
              <a:t>**Reminder: Larger Kth </a:t>
            </a:r>
            <a:r>
              <a:rPr lang="en-US" sz="2400" dirty="0">
                <a:solidFill>
                  <a:srgbClr val="FF0000"/>
                </a:solidFill>
                <a:sym typeface="Wingdings" pitchFamily="2" charset="2"/>
              </a:rPr>
              <a:t> Better routability</a:t>
            </a:r>
            <a:endParaRPr lang="en-US" sz="2400" dirty="0">
              <a:solidFill>
                <a:srgbClr val="FF0000"/>
              </a:solidFill>
            </a:endParaRPr>
          </a:p>
        </p:txBody>
      </p:sp>
      <p:sp>
        <p:nvSpPr>
          <p:cNvPr id="13" name="Oval 12">
            <a:extLst>
              <a:ext uri="{FF2B5EF4-FFF2-40B4-BE49-F238E27FC236}">
                <a16:creationId xmlns:a16="http://schemas.microsoft.com/office/drawing/2014/main" id="{8F62F931-EC26-4F64-98D5-98807F1D8458}"/>
              </a:ext>
            </a:extLst>
          </p:cNvPr>
          <p:cNvSpPr/>
          <p:nvPr/>
        </p:nvSpPr>
        <p:spPr>
          <a:xfrm>
            <a:off x="8534400" y="4406290"/>
            <a:ext cx="1822502" cy="13060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79FAC83-2E26-4196-B759-500DBFEFBD16}"/>
              </a:ext>
            </a:extLst>
          </p:cNvPr>
          <p:cNvSpPr/>
          <p:nvPr/>
        </p:nvSpPr>
        <p:spPr>
          <a:xfrm>
            <a:off x="10029736" y="4379139"/>
            <a:ext cx="1822502" cy="13060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90F9B76-1BA0-4064-B7D2-86D4994A9EC2}"/>
              </a:ext>
            </a:extLst>
          </p:cNvPr>
          <p:cNvSpPr/>
          <p:nvPr/>
        </p:nvSpPr>
        <p:spPr>
          <a:xfrm>
            <a:off x="3225071" y="3893120"/>
            <a:ext cx="457200" cy="416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87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3" grpId="0" uiExpand="1" animBg="1"/>
      <p:bldP spid="14" grpId="0" uiExpan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FBA5-5D3C-D34C-B843-9C4D29D728B4}"/>
              </a:ext>
            </a:extLst>
          </p:cNvPr>
          <p:cNvSpPr>
            <a:spLocks noGrp="1"/>
          </p:cNvSpPr>
          <p:nvPr>
            <p:ph type="title"/>
          </p:nvPr>
        </p:nvSpPr>
        <p:spPr/>
        <p:txBody>
          <a:bodyPr/>
          <a:lstStyle/>
          <a:p>
            <a:r>
              <a:rPr lang="en-US" dirty="0"/>
              <a:t>Block-Level Assessment</a:t>
            </a:r>
          </a:p>
        </p:txBody>
      </p:sp>
      <p:sp>
        <p:nvSpPr>
          <p:cNvPr id="3" name="Content Placeholder 2">
            <a:extLst>
              <a:ext uri="{FF2B5EF4-FFF2-40B4-BE49-F238E27FC236}">
                <a16:creationId xmlns:a16="http://schemas.microsoft.com/office/drawing/2014/main" id="{8C4D60F8-6045-2D45-B808-F9F5ABC598E9}"/>
              </a:ext>
            </a:extLst>
          </p:cNvPr>
          <p:cNvSpPr>
            <a:spLocks noGrp="1"/>
          </p:cNvSpPr>
          <p:nvPr>
            <p:ph idx="1"/>
          </p:nvPr>
        </p:nvSpPr>
        <p:spPr>
          <a:xfrm>
            <a:off x="203200" y="800100"/>
            <a:ext cx="11785600" cy="5257800"/>
          </a:xfrm>
        </p:spPr>
        <p:txBody>
          <a:bodyPr>
            <a:normAutofit/>
          </a:bodyPr>
          <a:lstStyle/>
          <a:p>
            <a:r>
              <a:rPr lang="en-US" dirty="0"/>
              <a:t>Block-level assessment</a:t>
            </a:r>
          </a:p>
          <a:p>
            <a:pPr lvl="1"/>
            <a:r>
              <a:rPr lang="en-US" dirty="0"/>
              <a:t>Capability of </a:t>
            </a:r>
            <a:r>
              <a:rPr lang="en-US" dirty="0">
                <a:solidFill>
                  <a:schemeClr val="accent2"/>
                </a:solidFill>
              </a:rPr>
              <a:t>library (cell set) </a:t>
            </a:r>
            <a:r>
              <a:rPr lang="en-US" dirty="0"/>
              <a:t>routability assessment</a:t>
            </a:r>
          </a:p>
          <a:p>
            <a:pPr lvl="1"/>
            <a:r>
              <a:rPr lang="en-US" dirty="0"/>
              <a:t>E.g., </a:t>
            </a:r>
            <a:r>
              <a:rPr lang="en-US" dirty="0">
                <a:solidFill>
                  <a:srgbClr val="0070C0"/>
                </a:solidFill>
              </a:rPr>
              <a:t>Lib8</a:t>
            </a:r>
            <a:r>
              <a:rPr lang="en-US" dirty="0"/>
              <a:t> &gt; Lib7 &gt; Lib4 &gt; Lib3 &gt; Lib2 &gt; Lib6 &gt; Lib9 &gt; </a:t>
            </a:r>
            <a:r>
              <a:rPr lang="en-US" dirty="0">
                <a:solidFill>
                  <a:srgbClr val="00B050"/>
                </a:solidFill>
              </a:rPr>
              <a:t>Lib{1,5} </a:t>
            </a:r>
          </a:p>
          <a:p>
            <a:r>
              <a:rPr lang="en-US" dirty="0">
                <a:solidFill>
                  <a:srgbClr val="FF0000"/>
                </a:solidFill>
              </a:rPr>
              <a:t>PROBE2.0 gives new insight for pathfinding/DTCO !</a:t>
            </a:r>
          </a:p>
          <a:p>
            <a:pPr lvl="1"/>
            <a:endParaRPr lang="en-US" dirty="0"/>
          </a:p>
          <a:p>
            <a:endParaRPr lang="en-US" sz="3200" dirty="0"/>
          </a:p>
        </p:txBody>
      </p:sp>
      <p:sp>
        <p:nvSpPr>
          <p:cNvPr id="4" name="Slide Number Placeholder 3">
            <a:extLst>
              <a:ext uri="{FF2B5EF4-FFF2-40B4-BE49-F238E27FC236}">
                <a16:creationId xmlns:a16="http://schemas.microsoft.com/office/drawing/2014/main" id="{78B191F8-6884-D945-BBA3-119DBD53C735}"/>
              </a:ext>
            </a:extLst>
          </p:cNvPr>
          <p:cNvSpPr>
            <a:spLocks noGrp="1"/>
          </p:cNvSpPr>
          <p:nvPr>
            <p:ph type="sldNum" sz="quarter" idx="12"/>
          </p:nvPr>
        </p:nvSpPr>
        <p:spPr/>
        <p:txBody>
          <a:bodyPr/>
          <a:lstStyle/>
          <a:p>
            <a:r>
              <a:rPr lang="en-US"/>
              <a:t>Slide </a:t>
            </a:r>
            <a:fld id="{43D13783-42DA-4D39-B1EE-338536AF036D}" type="slidenum">
              <a:rPr lang="en-US" smtClean="0"/>
              <a:pPr/>
              <a:t>13</a:t>
            </a:fld>
            <a:endParaRPr lang="en-US" dirty="0"/>
          </a:p>
        </p:txBody>
      </p:sp>
      <p:sp>
        <p:nvSpPr>
          <p:cNvPr id="8" name="Date Placeholder 3">
            <a:extLst>
              <a:ext uri="{FF2B5EF4-FFF2-40B4-BE49-F238E27FC236}">
                <a16:creationId xmlns:a16="http://schemas.microsoft.com/office/drawing/2014/main" id="{A6046E31-D440-FF4E-9506-A5CB7511C5B4}"/>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pic>
        <p:nvPicPr>
          <p:cNvPr id="9" name="Picture 8">
            <a:extLst>
              <a:ext uri="{FF2B5EF4-FFF2-40B4-BE49-F238E27FC236}">
                <a16:creationId xmlns:a16="http://schemas.microsoft.com/office/drawing/2014/main" id="{8245D76C-EB23-0A41-9C5A-F2DE0BEBE742}"/>
              </a:ext>
            </a:extLst>
          </p:cNvPr>
          <p:cNvPicPr>
            <a:picLocks noChangeAspect="1"/>
          </p:cNvPicPr>
          <p:nvPr/>
        </p:nvPicPr>
        <p:blipFill>
          <a:blip r:embed="rId3"/>
          <a:stretch>
            <a:fillRect/>
          </a:stretch>
        </p:blipFill>
        <p:spPr>
          <a:xfrm>
            <a:off x="6248400" y="2718324"/>
            <a:ext cx="4928882" cy="3496192"/>
          </a:xfrm>
          <a:prstGeom prst="rect">
            <a:avLst/>
          </a:prstGeom>
        </p:spPr>
      </p:pic>
      <p:sp>
        <p:nvSpPr>
          <p:cNvPr id="10" name="Rectangle 9">
            <a:extLst>
              <a:ext uri="{FF2B5EF4-FFF2-40B4-BE49-F238E27FC236}">
                <a16:creationId xmlns:a16="http://schemas.microsoft.com/office/drawing/2014/main" id="{66C566D5-5549-E740-B5BD-D853C7975F59}"/>
              </a:ext>
            </a:extLst>
          </p:cNvPr>
          <p:cNvSpPr/>
          <p:nvPr/>
        </p:nvSpPr>
        <p:spPr>
          <a:xfrm>
            <a:off x="7010400" y="3009900"/>
            <a:ext cx="1025376" cy="304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F69D535-F1BF-8C4C-989D-1665E6CA2603}"/>
              </a:ext>
            </a:extLst>
          </p:cNvPr>
          <p:cNvCxnSpPr>
            <a:cxnSpLocks/>
            <a:stCxn id="10" idx="1"/>
            <a:endCxn id="12" idx="3"/>
          </p:cNvCxnSpPr>
          <p:nvPr/>
        </p:nvCxnSpPr>
        <p:spPr>
          <a:xfrm flipH="1" flipV="1">
            <a:off x="5614205" y="4413814"/>
            <a:ext cx="1396195" cy="1200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A30953E-CFEC-564C-AE57-2207BDB02020}"/>
              </a:ext>
            </a:extLst>
          </p:cNvPr>
          <p:cNvPicPr>
            <a:picLocks noChangeAspect="1"/>
          </p:cNvPicPr>
          <p:nvPr/>
        </p:nvPicPr>
        <p:blipFill>
          <a:blip r:embed="rId4"/>
          <a:stretch>
            <a:fillRect/>
          </a:stretch>
        </p:blipFill>
        <p:spPr>
          <a:xfrm>
            <a:off x="685323" y="2792628"/>
            <a:ext cx="4928882" cy="3242372"/>
          </a:xfrm>
          <a:prstGeom prst="rect">
            <a:avLst/>
          </a:prstGeom>
          <a:ln>
            <a:solidFill>
              <a:srgbClr val="FF0000"/>
            </a:solidFill>
          </a:ln>
        </p:spPr>
      </p:pic>
      <p:sp>
        <p:nvSpPr>
          <p:cNvPr id="13" name="Arrow: Down 12">
            <a:extLst>
              <a:ext uri="{FF2B5EF4-FFF2-40B4-BE49-F238E27FC236}">
                <a16:creationId xmlns:a16="http://schemas.microsoft.com/office/drawing/2014/main" id="{D15BBA37-0B4E-4394-A20C-A639685E4B90}"/>
              </a:ext>
            </a:extLst>
          </p:cNvPr>
          <p:cNvSpPr/>
          <p:nvPr/>
        </p:nvSpPr>
        <p:spPr>
          <a:xfrm>
            <a:off x="7675880" y="2792628"/>
            <a:ext cx="270024" cy="29919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6D4D4C01-3F0C-4186-B359-577041E1E966}"/>
              </a:ext>
            </a:extLst>
          </p:cNvPr>
          <p:cNvSpPr/>
          <p:nvPr/>
        </p:nvSpPr>
        <p:spPr>
          <a:xfrm>
            <a:off x="7436532" y="4533900"/>
            <a:ext cx="173112" cy="29919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C552CCB-CC22-4A8A-B211-893B02FAEE44}"/>
              </a:ext>
            </a:extLst>
          </p:cNvPr>
          <p:cNvSpPr/>
          <p:nvPr/>
        </p:nvSpPr>
        <p:spPr>
          <a:xfrm>
            <a:off x="7027799" y="4533900"/>
            <a:ext cx="173112" cy="29919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34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3"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A672-A614-4F6B-B3F9-5902183D09C6}"/>
              </a:ext>
            </a:extLst>
          </p:cNvPr>
          <p:cNvSpPr>
            <a:spLocks noGrp="1"/>
          </p:cNvSpPr>
          <p:nvPr>
            <p:ph type="title"/>
          </p:nvPr>
        </p:nvSpPr>
        <p:spPr/>
        <p:txBody>
          <a:bodyPr/>
          <a:lstStyle/>
          <a:p>
            <a:r>
              <a:rPr lang="en-US" dirty="0"/>
              <a:t>Achievable Utilization</a:t>
            </a:r>
          </a:p>
        </p:txBody>
      </p:sp>
      <p:sp>
        <p:nvSpPr>
          <p:cNvPr id="3" name="Content Placeholder 2">
            <a:extLst>
              <a:ext uri="{FF2B5EF4-FFF2-40B4-BE49-F238E27FC236}">
                <a16:creationId xmlns:a16="http://schemas.microsoft.com/office/drawing/2014/main" id="{E7A9DDDC-F7FB-42C0-9C24-4E08E8E793C5}"/>
              </a:ext>
            </a:extLst>
          </p:cNvPr>
          <p:cNvSpPr>
            <a:spLocks noGrp="1"/>
          </p:cNvSpPr>
          <p:nvPr>
            <p:ph idx="1"/>
          </p:nvPr>
        </p:nvSpPr>
        <p:spPr>
          <a:xfrm>
            <a:off x="203200" y="914400"/>
            <a:ext cx="11607800" cy="990600"/>
          </a:xfrm>
        </p:spPr>
        <p:txBody>
          <a:bodyPr>
            <a:normAutofit/>
          </a:bodyPr>
          <a:lstStyle/>
          <a:p>
            <a:r>
              <a:rPr lang="en-US" dirty="0"/>
              <a:t>Comparison between Kth and achievable utilization</a:t>
            </a:r>
            <a:endParaRPr lang="en-US" dirty="0">
              <a:sym typeface="Wingdings" pitchFamily="2" charset="2"/>
            </a:endParaRPr>
          </a:p>
          <a:p>
            <a:pPr lvl="1"/>
            <a:r>
              <a:rPr lang="en-US" dirty="0">
                <a:sym typeface="Wingdings" pitchFamily="2" charset="2"/>
              </a:rPr>
              <a:t>Achievable utilization (A-Util): a common metric in real world</a:t>
            </a:r>
          </a:p>
        </p:txBody>
      </p:sp>
      <p:sp>
        <p:nvSpPr>
          <p:cNvPr id="4" name="Slide Number Placeholder 3">
            <a:extLst>
              <a:ext uri="{FF2B5EF4-FFF2-40B4-BE49-F238E27FC236}">
                <a16:creationId xmlns:a16="http://schemas.microsoft.com/office/drawing/2014/main" id="{977AB4B6-84DB-4884-A679-BCC761ED5F41}"/>
              </a:ext>
            </a:extLst>
          </p:cNvPr>
          <p:cNvSpPr>
            <a:spLocks noGrp="1"/>
          </p:cNvSpPr>
          <p:nvPr>
            <p:ph type="sldNum" sz="quarter" idx="12"/>
          </p:nvPr>
        </p:nvSpPr>
        <p:spPr/>
        <p:txBody>
          <a:bodyPr/>
          <a:lstStyle/>
          <a:p>
            <a:r>
              <a:rPr lang="en-US"/>
              <a:t>Slide </a:t>
            </a:r>
            <a:fld id="{43D13783-42DA-4D39-B1EE-338536AF036D}" type="slidenum">
              <a:rPr lang="en-US" smtClean="0"/>
              <a:pPr/>
              <a:t>14</a:t>
            </a:fld>
            <a:endParaRPr lang="en-US" dirty="0"/>
          </a:p>
        </p:txBody>
      </p:sp>
      <p:sp>
        <p:nvSpPr>
          <p:cNvPr id="7" name="Content Placeholder 2">
            <a:extLst>
              <a:ext uri="{FF2B5EF4-FFF2-40B4-BE49-F238E27FC236}">
                <a16:creationId xmlns:a16="http://schemas.microsoft.com/office/drawing/2014/main" id="{8A593841-32D8-ED4E-886B-94657A9835EA}"/>
              </a:ext>
            </a:extLst>
          </p:cNvPr>
          <p:cNvSpPr txBox="1">
            <a:spLocks/>
          </p:cNvSpPr>
          <p:nvPr/>
        </p:nvSpPr>
        <p:spPr>
          <a:xfrm>
            <a:off x="203200" y="1905000"/>
            <a:ext cx="5892800" cy="4038600"/>
          </a:xfrm>
          <a:prstGeom prst="rect">
            <a:avLst/>
          </a:prstGeom>
        </p:spPr>
        <p:txBody>
          <a:bodyPr vert="horz" lIns="91440" tIns="45720" rIns="91440" bIns="45720" rtlCol="0">
            <a:normAutofit/>
          </a:bodyPr>
          <a:lstStyle>
            <a:lvl1pPr marL="342874" indent="-342874" algn="l" defTabSz="91433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895" indent="-285730" algn="l" defTabSz="91433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7"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sym typeface="Wingdings" pitchFamily="2" charset="2"/>
              </a:rPr>
              <a:t>P&amp;R with various utilizations</a:t>
            </a:r>
          </a:p>
          <a:p>
            <a:pPr lvl="2"/>
            <a:r>
              <a:rPr lang="en-US" sz="2400" dirty="0">
                <a:sym typeface="Wingdings" pitchFamily="2" charset="2"/>
              </a:rPr>
              <a:t>The largest utilization #DRCs is smaller than the DRC threshold</a:t>
            </a:r>
          </a:p>
          <a:p>
            <a:pPr lvl="1"/>
            <a:r>
              <a:rPr lang="en-US" dirty="0">
                <a:sym typeface="Wingdings" pitchFamily="2" charset="2"/>
              </a:rPr>
              <a:t>The plot shows the relationship between Kth and A-Util</a:t>
            </a:r>
          </a:p>
          <a:p>
            <a:pPr lvl="2"/>
            <a:r>
              <a:rPr lang="en-US" sz="2400" dirty="0">
                <a:solidFill>
                  <a:srgbClr val="0070C0"/>
                </a:solidFill>
              </a:rPr>
              <a:t>A-Util increases by approximately the same rate as Kth changes (linear relationship)</a:t>
            </a:r>
            <a:endParaRPr lang="en-US" sz="2400" dirty="0">
              <a:solidFill>
                <a:srgbClr val="0070C0"/>
              </a:solidFill>
              <a:sym typeface="Wingdings" pitchFamily="2" charset="2"/>
            </a:endParaRPr>
          </a:p>
        </p:txBody>
      </p:sp>
      <p:pic>
        <p:nvPicPr>
          <p:cNvPr id="8" name="Picture 7">
            <a:extLst>
              <a:ext uri="{FF2B5EF4-FFF2-40B4-BE49-F238E27FC236}">
                <a16:creationId xmlns:a16="http://schemas.microsoft.com/office/drawing/2014/main" id="{218BF0EF-F450-4C46-9358-72247A68BADB}"/>
              </a:ext>
            </a:extLst>
          </p:cNvPr>
          <p:cNvPicPr>
            <a:picLocks noChangeAspect="1"/>
          </p:cNvPicPr>
          <p:nvPr/>
        </p:nvPicPr>
        <p:blipFill rotWithShape="1">
          <a:blip r:embed="rId3"/>
          <a:srcRect b="612"/>
          <a:stretch/>
        </p:blipFill>
        <p:spPr>
          <a:xfrm>
            <a:off x="6378771" y="2209800"/>
            <a:ext cx="5149457" cy="3657600"/>
          </a:xfrm>
          <a:prstGeom prst="rect">
            <a:avLst/>
          </a:prstGeom>
        </p:spPr>
      </p:pic>
      <p:sp>
        <p:nvSpPr>
          <p:cNvPr id="9" name="Date Placeholder 3">
            <a:extLst>
              <a:ext uri="{FF2B5EF4-FFF2-40B4-BE49-F238E27FC236}">
                <a16:creationId xmlns:a16="http://schemas.microsoft.com/office/drawing/2014/main" id="{1CC549DB-A457-D240-A0B8-707F7D22C1B6}"/>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5748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0B0C-19A8-244A-AD0F-68BC0C6F2692}"/>
              </a:ext>
            </a:extLst>
          </p:cNvPr>
          <p:cNvSpPr>
            <a:spLocks noGrp="1"/>
          </p:cNvSpPr>
          <p:nvPr>
            <p:ph type="title"/>
          </p:nvPr>
        </p:nvSpPr>
        <p:spPr/>
        <p:txBody>
          <a:bodyPr/>
          <a:lstStyle/>
          <a:p>
            <a:r>
              <a:rPr lang="en-US" dirty="0"/>
              <a:t>Cell- vs. Block-Level Area</a:t>
            </a:r>
          </a:p>
        </p:txBody>
      </p:sp>
      <p:sp>
        <p:nvSpPr>
          <p:cNvPr id="3" name="Content Placeholder 2">
            <a:extLst>
              <a:ext uri="{FF2B5EF4-FFF2-40B4-BE49-F238E27FC236}">
                <a16:creationId xmlns:a16="http://schemas.microsoft.com/office/drawing/2014/main" id="{CBCEBA24-3708-DF46-BEB3-A39362A322D8}"/>
              </a:ext>
            </a:extLst>
          </p:cNvPr>
          <p:cNvSpPr>
            <a:spLocks noGrp="1"/>
          </p:cNvSpPr>
          <p:nvPr>
            <p:ph idx="1"/>
          </p:nvPr>
        </p:nvSpPr>
        <p:spPr>
          <a:xfrm>
            <a:off x="76200" y="963779"/>
            <a:ext cx="12115800" cy="5257800"/>
          </a:xfrm>
        </p:spPr>
        <p:txBody>
          <a:bodyPr>
            <a:normAutofit/>
          </a:bodyPr>
          <a:lstStyle/>
          <a:p>
            <a:r>
              <a:rPr lang="en-US" sz="2400" dirty="0"/>
              <a:t>Case 1: Available M2 routing tracks (RT) </a:t>
            </a:r>
            <a:r>
              <a:rPr lang="en-US" sz="2400" dirty="0">
                <a:solidFill>
                  <a:srgbClr val="0070C0"/>
                </a:solidFill>
              </a:rPr>
              <a:t>(4RT for Lib1</a:t>
            </a:r>
            <a:r>
              <a:rPr lang="ko-KR" altLang="en-US" sz="2400" dirty="0">
                <a:solidFill>
                  <a:srgbClr val="0070C0"/>
                </a:solidFill>
              </a:rPr>
              <a:t> </a:t>
            </a:r>
            <a:r>
              <a:rPr lang="en-US" sz="2400" dirty="0">
                <a:solidFill>
                  <a:srgbClr val="0070C0"/>
                </a:solidFill>
              </a:rPr>
              <a:t>vs. 5RT for Lib3)</a:t>
            </a:r>
          </a:p>
          <a:p>
            <a:r>
              <a:rPr lang="en-US" sz="2400" dirty="0"/>
              <a:t>Case 2: Use of buried power rails (BPR) </a:t>
            </a:r>
            <a:r>
              <a:rPr lang="en-US" sz="2400" dirty="0">
                <a:solidFill>
                  <a:srgbClr val="0070C0"/>
                </a:solidFill>
              </a:rPr>
              <a:t>(BPR for Lib1 vs. M1 for Lib2)</a:t>
            </a:r>
          </a:p>
          <a:p>
            <a:r>
              <a:rPr lang="en-US" sz="2400" dirty="0"/>
              <a:t>Case 3: Gear ratios for MP to CPP </a:t>
            </a:r>
            <a:r>
              <a:rPr lang="en-US" sz="2400" dirty="0">
                <a:solidFill>
                  <a:srgbClr val="0070C0"/>
                </a:solidFill>
              </a:rPr>
              <a:t>(1:2 for Lib1 vs. 2:3 for Lib5)</a:t>
            </a:r>
          </a:p>
          <a:p>
            <a:r>
              <a:rPr lang="en-US" sz="2400" dirty="0"/>
              <a:t>Case 4: Different RT with the same CH </a:t>
            </a:r>
            <a:r>
              <a:rPr lang="en-US" sz="2400" dirty="0">
                <a:solidFill>
                  <a:srgbClr val="0070C0"/>
                </a:solidFill>
              </a:rPr>
              <a:t>(5RT/120nm for Lib3 vs. 4RT/120nm for Lib9)</a:t>
            </a:r>
          </a:p>
          <a:p>
            <a:endParaRPr lang="en-US" sz="2400" dirty="0"/>
          </a:p>
        </p:txBody>
      </p:sp>
      <p:sp>
        <p:nvSpPr>
          <p:cNvPr id="4" name="Slide Number Placeholder 3">
            <a:extLst>
              <a:ext uri="{FF2B5EF4-FFF2-40B4-BE49-F238E27FC236}">
                <a16:creationId xmlns:a16="http://schemas.microsoft.com/office/drawing/2014/main" id="{D9EB782B-C10D-2B48-ADAF-140BF64A56F0}"/>
              </a:ext>
            </a:extLst>
          </p:cNvPr>
          <p:cNvSpPr>
            <a:spLocks noGrp="1"/>
          </p:cNvSpPr>
          <p:nvPr>
            <p:ph type="sldNum" sz="quarter" idx="12"/>
          </p:nvPr>
        </p:nvSpPr>
        <p:spPr/>
        <p:txBody>
          <a:bodyPr/>
          <a:lstStyle/>
          <a:p>
            <a:r>
              <a:rPr lang="en-US"/>
              <a:t>Slide </a:t>
            </a:r>
            <a:fld id="{43D13783-42DA-4D39-B1EE-338536AF036D}" type="slidenum">
              <a:rPr lang="en-US" smtClean="0"/>
              <a:pPr/>
              <a:t>15</a:t>
            </a:fld>
            <a:endParaRPr lang="en-US" dirty="0"/>
          </a:p>
        </p:txBody>
      </p:sp>
      <p:graphicFrame>
        <p:nvGraphicFramePr>
          <p:cNvPr id="6" name="Table 5">
            <a:extLst>
              <a:ext uri="{FF2B5EF4-FFF2-40B4-BE49-F238E27FC236}">
                <a16:creationId xmlns:a16="http://schemas.microsoft.com/office/drawing/2014/main" id="{C635FF0E-4A30-F94F-B79B-8E3041CBB76C}"/>
              </a:ext>
            </a:extLst>
          </p:cNvPr>
          <p:cNvGraphicFramePr>
            <a:graphicFrameLocks noGrp="1"/>
          </p:cNvGraphicFramePr>
          <p:nvPr>
            <p:extLst>
              <p:ext uri="{D42A27DB-BD31-4B8C-83A1-F6EECF244321}">
                <p14:modId xmlns:p14="http://schemas.microsoft.com/office/powerpoint/2010/main" val="554000377"/>
              </p:ext>
            </p:extLst>
          </p:nvPr>
        </p:nvGraphicFramePr>
        <p:xfrm>
          <a:off x="1630045" y="3548677"/>
          <a:ext cx="8931910" cy="2477806"/>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val="2857025367"/>
                    </a:ext>
                  </a:extLst>
                </a:gridCol>
                <a:gridCol w="929005">
                  <a:extLst>
                    <a:ext uri="{9D8B030D-6E8A-4147-A177-3AD203B41FA5}">
                      <a16:colId xmlns:a16="http://schemas.microsoft.com/office/drawing/2014/main" val="1345647504"/>
                    </a:ext>
                  </a:extLst>
                </a:gridCol>
                <a:gridCol w="1008380">
                  <a:extLst>
                    <a:ext uri="{9D8B030D-6E8A-4147-A177-3AD203B41FA5}">
                      <a16:colId xmlns:a16="http://schemas.microsoft.com/office/drawing/2014/main" val="1333451445"/>
                    </a:ext>
                  </a:extLst>
                </a:gridCol>
                <a:gridCol w="929005">
                  <a:extLst>
                    <a:ext uri="{9D8B030D-6E8A-4147-A177-3AD203B41FA5}">
                      <a16:colId xmlns:a16="http://schemas.microsoft.com/office/drawing/2014/main" val="2044785081"/>
                    </a:ext>
                  </a:extLst>
                </a:gridCol>
                <a:gridCol w="1008380">
                  <a:extLst>
                    <a:ext uri="{9D8B030D-6E8A-4147-A177-3AD203B41FA5}">
                      <a16:colId xmlns:a16="http://schemas.microsoft.com/office/drawing/2014/main" val="2215737760"/>
                    </a:ext>
                  </a:extLst>
                </a:gridCol>
                <a:gridCol w="2030730">
                  <a:extLst>
                    <a:ext uri="{9D8B030D-6E8A-4147-A177-3AD203B41FA5}">
                      <a16:colId xmlns:a16="http://schemas.microsoft.com/office/drawing/2014/main" val="3727904209"/>
                    </a:ext>
                  </a:extLst>
                </a:gridCol>
                <a:gridCol w="2030730">
                  <a:extLst>
                    <a:ext uri="{9D8B030D-6E8A-4147-A177-3AD203B41FA5}">
                      <a16:colId xmlns:a16="http://schemas.microsoft.com/office/drawing/2014/main" val="2117538425"/>
                    </a:ext>
                  </a:extLst>
                </a:gridCol>
              </a:tblGrid>
              <a:tr h="204434">
                <a:tc rowSpan="2">
                  <a:txBody>
                    <a:bodyPr/>
                    <a:lstStyle/>
                    <a:p>
                      <a:pPr algn="ctr"/>
                      <a:r>
                        <a:rPr lang="en-US" sz="2000" dirty="0"/>
                        <a:t>Case</a:t>
                      </a:r>
                    </a:p>
                  </a:txBody>
                  <a:tcPr anchor="ctr"/>
                </a:tc>
                <a:tc gridSpan="2">
                  <a:txBody>
                    <a:bodyPr/>
                    <a:lstStyle/>
                    <a:p>
                      <a:pPr algn="ctr"/>
                      <a:r>
                        <a:rPr lang="en-US" sz="2000" dirty="0"/>
                        <a:t>Lib A</a:t>
                      </a:r>
                    </a:p>
                  </a:txBody>
                  <a:tcPr anchor="ctr"/>
                </a:tc>
                <a:tc hMerge="1">
                  <a:txBody>
                    <a:bodyPr/>
                    <a:lstStyle/>
                    <a:p>
                      <a:endParaRPr lang="en-US" dirty="0"/>
                    </a:p>
                  </a:txBody>
                  <a:tcPr/>
                </a:tc>
                <a:tc gridSpan="2">
                  <a:txBody>
                    <a:bodyPr/>
                    <a:lstStyle/>
                    <a:p>
                      <a:pPr algn="ctr"/>
                      <a:r>
                        <a:rPr lang="en-US" sz="2000" dirty="0"/>
                        <a:t>Lib B</a:t>
                      </a:r>
                    </a:p>
                  </a:txBody>
                  <a:tcPr anchor="ctr"/>
                </a:tc>
                <a:tc hMerge="1">
                  <a:txBody>
                    <a:bodyPr/>
                    <a:lstStyle/>
                    <a:p>
                      <a:endParaRPr lang="en-US" dirty="0"/>
                    </a:p>
                  </a:txBody>
                  <a:tcPr/>
                </a:tc>
                <a:tc rowSpan="2">
                  <a:txBody>
                    <a:bodyPr/>
                    <a:lstStyle/>
                    <a:p>
                      <a:pPr algn="ctr"/>
                      <a:r>
                        <a:rPr lang="en-US" sz="2000" dirty="0"/>
                        <a:t>Cell-Level </a:t>
                      </a:r>
                    </a:p>
                    <a:p>
                      <a:pPr algn="ctr"/>
                      <a:r>
                        <a:rPr lang="en-US" sz="2000" dirty="0"/>
                        <a:t>Area Overhead</a:t>
                      </a:r>
                    </a:p>
                  </a:txBody>
                  <a:tcPr anchor="ctr"/>
                </a:tc>
                <a:tc rowSpan="2">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t>Block-Level</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t>Area Overhead</a:t>
                      </a:r>
                    </a:p>
                  </a:txBody>
                  <a:tcPr anchor="ctr"/>
                </a:tc>
                <a:extLst>
                  <a:ext uri="{0D108BD9-81ED-4DB2-BD59-A6C34878D82A}">
                    <a16:rowId xmlns:a16="http://schemas.microsoft.com/office/drawing/2014/main" val="1094724156"/>
                  </a:ext>
                </a:extLst>
              </a:tr>
              <a:tr h="496606">
                <a:tc vMerge="1">
                  <a:txBody>
                    <a:bodyPr/>
                    <a:lstStyle/>
                    <a:p>
                      <a:pPr algn="ctr"/>
                      <a:endParaRPr lang="en-US" sz="2000" dirty="0"/>
                    </a:p>
                  </a:txBody>
                  <a:tcPr anchor="ctr"/>
                </a:tc>
                <a:tc>
                  <a:txBody>
                    <a:bodyPr/>
                    <a:lstStyle/>
                    <a:p>
                      <a:pPr algn="ctr"/>
                      <a:r>
                        <a:rPr lang="en-US" sz="2000" b="1" dirty="0">
                          <a:solidFill>
                            <a:schemeClr val="bg1"/>
                          </a:solidFill>
                        </a:rPr>
                        <a:t>Name</a:t>
                      </a:r>
                    </a:p>
                  </a:txBody>
                  <a:tcPr anchor="ctr">
                    <a:solidFill>
                      <a:schemeClr val="accent1"/>
                    </a:solidFill>
                  </a:tcPr>
                </a:tc>
                <a:tc>
                  <a:txBody>
                    <a:bodyPr/>
                    <a:lstStyle/>
                    <a:p>
                      <a:pPr algn="ctr"/>
                      <a:r>
                        <a:rPr lang="en-US" sz="2000" b="1" dirty="0">
                          <a:solidFill>
                            <a:schemeClr val="bg1"/>
                          </a:solidFill>
                        </a:rPr>
                        <a:t>CH</a:t>
                      </a:r>
                    </a:p>
                  </a:txBody>
                  <a:tcPr anchor="ctr">
                    <a:solidFill>
                      <a:schemeClr val="accent1"/>
                    </a:solidFill>
                  </a:tcPr>
                </a:tc>
                <a:tc>
                  <a:txBody>
                    <a:bodyPr/>
                    <a:lstStyle/>
                    <a:p>
                      <a:pPr algn="ctr"/>
                      <a:r>
                        <a:rPr lang="en-US" sz="2000" b="1" dirty="0">
                          <a:solidFill>
                            <a:schemeClr val="bg1"/>
                          </a:solidFill>
                        </a:rPr>
                        <a:t>Name</a:t>
                      </a:r>
                    </a:p>
                  </a:txBody>
                  <a:tcPr anchor="ctr">
                    <a:solidFill>
                      <a:schemeClr val="accent1"/>
                    </a:solidFill>
                  </a:tcPr>
                </a:tc>
                <a:tc>
                  <a:txBody>
                    <a:bodyPr/>
                    <a:lstStyle/>
                    <a:p>
                      <a:pPr algn="ctr"/>
                      <a:r>
                        <a:rPr lang="en-US" sz="2000" b="1" dirty="0">
                          <a:solidFill>
                            <a:schemeClr val="bg1"/>
                          </a:solidFill>
                        </a:rPr>
                        <a:t>CH</a:t>
                      </a:r>
                    </a:p>
                  </a:txBody>
                  <a:tcPr anchor="ctr">
                    <a:solidFill>
                      <a:schemeClr val="accent1"/>
                    </a:solidFill>
                  </a:tcPr>
                </a:tc>
                <a:tc vMerge="1">
                  <a:txBody>
                    <a:bodyPr/>
                    <a:lstStyle/>
                    <a:p>
                      <a:pPr algn="ctr"/>
                      <a:endParaRPr lang="en-US" sz="2000" dirty="0"/>
                    </a:p>
                  </a:txBody>
                  <a:tcPr anchor="ctr"/>
                </a:tc>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sz="2000" dirty="0"/>
                    </a:p>
                  </a:txBody>
                  <a:tcPr anchor="ctr"/>
                </a:tc>
                <a:extLst>
                  <a:ext uri="{0D108BD9-81ED-4DB2-BD59-A6C34878D82A}">
                    <a16:rowId xmlns:a16="http://schemas.microsoft.com/office/drawing/2014/main" val="1129864281"/>
                  </a:ext>
                </a:extLst>
              </a:tr>
              <a:tr h="204434">
                <a:tc>
                  <a:txBody>
                    <a:bodyPr/>
                    <a:lstStyle/>
                    <a:p>
                      <a:pPr algn="ctr"/>
                      <a:r>
                        <a:rPr lang="en-US" sz="2000" dirty="0"/>
                        <a:t>Case 1</a:t>
                      </a:r>
                    </a:p>
                  </a:txBody>
                  <a:tcPr anchor="ctr"/>
                </a:tc>
                <a:tc>
                  <a:txBody>
                    <a:bodyPr/>
                    <a:lstStyle/>
                    <a:p>
                      <a:pPr algn="ctr"/>
                      <a:r>
                        <a:rPr lang="en-US" sz="2000" dirty="0"/>
                        <a:t>Lib1</a:t>
                      </a:r>
                    </a:p>
                  </a:txBody>
                  <a:tcPr anchor="ctr"/>
                </a:tc>
                <a:tc>
                  <a:txBody>
                    <a:bodyPr/>
                    <a:lstStyle/>
                    <a:p>
                      <a:pPr algn="ctr"/>
                      <a:r>
                        <a:rPr lang="en-US" sz="2000" dirty="0"/>
                        <a:t>100nm</a:t>
                      </a:r>
                    </a:p>
                  </a:txBody>
                  <a:tcPr anchor="ctr"/>
                </a:tc>
                <a:tc>
                  <a:txBody>
                    <a:bodyPr/>
                    <a:lstStyle/>
                    <a:p>
                      <a:pPr algn="ctr"/>
                      <a:r>
                        <a:rPr lang="en-US" sz="2000" dirty="0"/>
                        <a:t>Lib3</a:t>
                      </a:r>
                    </a:p>
                  </a:txBody>
                  <a:tcPr anchor="ctr"/>
                </a:tc>
                <a:tc>
                  <a:txBody>
                    <a:bodyPr/>
                    <a:lstStyle/>
                    <a:p>
                      <a:pPr algn="ctr"/>
                      <a:r>
                        <a:rPr lang="en-US" sz="2000" dirty="0"/>
                        <a:t>120nm</a:t>
                      </a:r>
                    </a:p>
                  </a:txBody>
                  <a:tcPr anchor="ctr"/>
                </a:tc>
                <a:tc>
                  <a:txBody>
                    <a:bodyPr/>
                    <a:lstStyle/>
                    <a:p>
                      <a:pPr algn="ctr"/>
                      <a:r>
                        <a:rPr lang="en-US" sz="2000" dirty="0"/>
                        <a:t>20%</a:t>
                      </a:r>
                    </a:p>
                  </a:txBody>
                  <a:tcPr anchor="ctr"/>
                </a:tc>
                <a:tc>
                  <a:txBody>
                    <a:bodyPr/>
                    <a:lstStyle/>
                    <a:p>
                      <a:pPr algn="ctr"/>
                      <a:r>
                        <a:rPr lang="en-US" sz="2000" dirty="0">
                          <a:solidFill>
                            <a:srgbClr val="FF0000"/>
                          </a:solidFill>
                        </a:rPr>
                        <a:t>-7%</a:t>
                      </a:r>
                    </a:p>
                  </a:txBody>
                  <a:tcPr anchor="ctr"/>
                </a:tc>
                <a:extLst>
                  <a:ext uri="{0D108BD9-81ED-4DB2-BD59-A6C34878D82A}">
                    <a16:rowId xmlns:a16="http://schemas.microsoft.com/office/drawing/2014/main" val="3045400451"/>
                  </a:ext>
                </a:extLst>
              </a:tr>
              <a:tr h="204434">
                <a:tc>
                  <a:txBody>
                    <a:bodyPr/>
                    <a:lstStyle/>
                    <a:p>
                      <a:pPr algn="ctr"/>
                      <a:r>
                        <a:rPr lang="en-US" sz="2000" dirty="0"/>
                        <a:t>Case 2</a:t>
                      </a:r>
                    </a:p>
                  </a:txBody>
                  <a:tcPr anchor="ctr"/>
                </a:tc>
                <a:tc>
                  <a:txBody>
                    <a:bodyPr/>
                    <a:lstStyle/>
                    <a:p>
                      <a:pPr algn="ctr"/>
                      <a:r>
                        <a:rPr lang="en-US" sz="2000" dirty="0"/>
                        <a:t>Lib1</a:t>
                      </a:r>
                    </a:p>
                  </a:txBody>
                  <a:tcPr anchor="ctr"/>
                </a:tc>
                <a:tc>
                  <a:txBody>
                    <a:bodyPr/>
                    <a:lstStyle/>
                    <a:p>
                      <a:pPr algn="ctr"/>
                      <a:r>
                        <a:rPr lang="en-US" sz="2000" dirty="0"/>
                        <a:t>100nm</a:t>
                      </a:r>
                    </a:p>
                  </a:txBody>
                  <a:tcPr anchor="ctr"/>
                </a:tc>
                <a:tc>
                  <a:txBody>
                    <a:bodyPr/>
                    <a:lstStyle/>
                    <a:p>
                      <a:pPr algn="ctr"/>
                      <a:r>
                        <a:rPr lang="en-US" sz="2000" dirty="0"/>
                        <a:t>Lib2</a:t>
                      </a:r>
                    </a:p>
                  </a:txBody>
                  <a:tcPr anchor="ctr"/>
                </a:tc>
                <a:tc>
                  <a:txBody>
                    <a:bodyPr/>
                    <a:lstStyle/>
                    <a:p>
                      <a:pPr algn="ctr"/>
                      <a:r>
                        <a:rPr lang="en-US" sz="2000" dirty="0"/>
                        <a:t>120nm</a:t>
                      </a:r>
                    </a:p>
                  </a:txBody>
                  <a:tcPr anchor="ctr"/>
                </a:tc>
                <a:tc>
                  <a:txBody>
                    <a:bodyPr/>
                    <a:lstStyle/>
                    <a:p>
                      <a:pPr algn="ctr"/>
                      <a:r>
                        <a:rPr lang="en-US" sz="2000" dirty="0"/>
                        <a:t>20%</a:t>
                      </a:r>
                    </a:p>
                  </a:txBody>
                  <a:tcPr anchor="ctr"/>
                </a:tc>
                <a:tc>
                  <a:txBody>
                    <a:bodyPr/>
                    <a:lstStyle/>
                    <a:p>
                      <a:pPr algn="ctr"/>
                      <a:r>
                        <a:rPr lang="en-US" sz="2000" dirty="0">
                          <a:solidFill>
                            <a:schemeClr val="accent4"/>
                          </a:solidFill>
                        </a:rPr>
                        <a:t>19%</a:t>
                      </a:r>
                    </a:p>
                  </a:txBody>
                  <a:tcPr anchor="ctr"/>
                </a:tc>
                <a:extLst>
                  <a:ext uri="{0D108BD9-81ED-4DB2-BD59-A6C34878D82A}">
                    <a16:rowId xmlns:a16="http://schemas.microsoft.com/office/drawing/2014/main" val="2801591786"/>
                  </a:ext>
                </a:extLst>
              </a:tr>
              <a:tr h="204434">
                <a:tc>
                  <a:txBody>
                    <a:bodyPr/>
                    <a:lstStyle/>
                    <a:p>
                      <a:pPr algn="ctr"/>
                      <a:r>
                        <a:rPr lang="en-US" sz="2000" dirty="0"/>
                        <a:t>Case 3</a:t>
                      </a:r>
                    </a:p>
                  </a:txBody>
                  <a:tcPr anchor="ctr"/>
                </a:tc>
                <a:tc>
                  <a:txBody>
                    <a:bodyPr/>
                    <a:lstStyle/>
                    <a:p>
                      <a:pPr algn="ctr"/>
                      <a:r>
                        <a:rPr lang="en-US" sz="2000" dirty="0"/>
                        <a:t>Lib1</a:t>
                      </a:r>
                    </a:p>
                  </a:txBody>
                  <a:tcPr anchor="ctr"/>
                </a:tc>
                <a:tc>
                  <a:txBody>
                    <a:bodyPr/>
                    <a:lstStyle/>
                    <a:p>
                      <a:pPr algn="ctr"/>
                      <a:r>
                        <a:rPr lang="en-US" sz="2000" dirty="0"/>
                        <a:t>100nm</a:t>
                      </a:r>
                    </a:p>
                  </a:txBody>
                  <a:tcPr anchor="ctr"/>
                </a:tc>
                <a:tc>
                  <a:txBody>
                    <a:bodyPr/>
                    <a:lstStyle/>
                    <a:p>
                      <a:pPr algn="ctr"/>
                      <a:r>
                        <a:rPr lang="en-US" sz="2000" dirty="0"/>
                        <a:t>Lib5</a:t>
                      </a:r>
                    </a:p>
                  </a:txBody>
                  <a:tcPr anchor="ctr"/>
                </a:tc>
                <a:tc>
                  <a:txBody>
                    <a:bodyPr/>
                    <a:lstStyle/>
                    <a:p>
                      <a:pPr algn="ctr"/>
                      <a:r>
                        <a:rPr lang="en-US" sz="2000" dirty="0"/>
                        <a:t>130nm</a:t>
                      </a:r>
                    </a:p>
                  </a:txBody>
                  <a:tcPr anchor="ctr"/>
                </a:tc>
                <a:tc>
                  <a:txBody>
                    <a:bodyPr/>
                    <a:lstStyle/>
                    <a:p>
                      <a:pPr algn="ctr"/>
                      <a:r>
                        <a:rPr lang="en-US" sz="2000" dirty="0"/>
                        <a:t>30%</a:t>
                      </a:r>
                    </a:p>
                  </a:txBody>
                  <a:tcPr anchor="ctr"/>
                </a:tc>
                <a:tc>
                  <a:txBody>
                    <a:bodyPr/>
                    <a:lstStyle/>
                    <a:p>
                      <a:pPr algn="ctr"/>
                      <a:r>
                        <a:rPr lang="en-US" sz="2000" dirty="0">
                          <a:solidFill>
                            <a:schemeClr val="accent4"/>
                          </a:solidFill>
                        </a:rPr>
                        <a:t>14%</a:t>
                      </a:r>
                    </a:p>
                  </a:txBody>
                  <a:tcPr anchor="ctr"/>
                </a:tc>
                <a:extLst>
                  <a:ext uri="{0D108BD9-81ED-4DB2-BD59-A6C34878D82A}">
                    <a16:rowId xmlns:a16="http://schemas.microsoft.com/office/drawing/2014/main" val="115738914"/>
                  </a:ext>
                </a:extLst>
              </a:tr>
              <a:tr h="204434">
                <a:tc>
                  <a:txBody>
                    <a:bodyPr/>
                    <a:lstStyle/>
                    <a:p>
                      <a:pPr algn="ctr"/>
                      <a:r>
                        <a:rPr lang="en-US" sz="2000" dirty="0"/>
                        <a:t>Case 4</a:t>
                      </a:r>
                    </a:p>
                  </a:txBody>
                  <a:tcPr anchor="ctr"/>
                </a:tc>
                <a:tc>
                  <a:txBody>
                    <a:bodyPr/>
                    <a:lstStyle/>
                    <a:p>
                      <a:pPr algn="ctr"/>
                      <a:r>
                        <a:rPr lang="en-US" sz="2000" dirty="0"/>
                        <a:t>Lib3</a:t>
                      </a:r>
                    </a:p>
                  </a:txBody>
                  <a:tcPr anchor="ctr"/>
                </a:tc>
                <a:tc>
                  <a:txBody>
                    <a:bodyPr/>
                    <a:lstStyle/>
                    <a:p>
                      <a:pPr algn="ctr"/>
                      <a:r>
                        <a:rPr lang="en-US" sz="2000" dirty="0"/>
                        <a:t>120nm</a:t>
                      </a:r>
                    </a:p>
                  </a:txBody>
                  <a:tcPr anchor="ctr"/>
                </a:tc>
                <a:tc>
                  <a:txBody>
                    <a:bodyPr/>
                    <a:lstStyle/>
                    <a:p>
                      <a:pPr algn="ctr"/>
                      <a:r>
                        <a:rPr lang="en-US" sz="2000" dirty="0"/>
                        <a:t>Lib9</a:t>
                      </a:r>
                    </a:p>
                  </a:txBody>
                  <a:tcPr anchor="ctr"/>
                </a:tc>
                <a:tc>
                  <a:txBody>
                    <a:bodyPr/>
                    <a:lstStyle/>
                    <a:p>
                      <a:pPr algn="ctr"/>
                      <a:r>
                        <a:rPr lang="en-US" sz="2000" dirty="0"/>
                        <a:t>120nm</a:t>
                      </a:r>
                    </a:p>
                  </a:txBody>
                  <a:tcPr anchor="ctr"/>
                </a:tc>
                <a:tc>
                  <a:txBody>
                    <a:bodyPr/>
                    <a:lstStyle/>
                    <a:p>
                      <a:pPr algn="ctr"/>
                      <a:r>
                        <a:rPr lang="en-US" sz="2000" dirty="0"/>
                        <a:t>0%</a:t>
                      </a:r>
                    </a:p>
                  </a:txBody>
                  <a:tcPr anchor="ctr"/>
                </a:tc>
                <a:tc>
                  <a:txBody>
                    <a:bodyPr/>
                    <a:lstStyle/>
                    <a:p>
                      <a:pPr algn="ctr"/>
                      <a:r>
                        <a:rPr lang="en-US" sz="2000" dirty="0">
                          <a:solidFill>
                            <a:schemeClr val="accent4"/>
                          </a:solidFill>
                        </a:rPr>
                        <a:t>15%</a:t>
                      </a:r>
                    </a:p>
                  </a:txBody>
                  <a:tcPr anchor="ctr"/>
                </a:tc>
                <a:extLst>
                  <a:ext uri="{0D108BD9-81ED-4DB2-BD59-A6C34878D82A}">
                    <a16:rowId xmlns:a16="http://schemas.microsoft.com/office/drawing/2014/main" val="3285869814"/>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0BF63E-4E0E-3247-A904-38936147A631}"/>
                  </a:ext>
                </a:extLst>
              </p:cNvPr>
              <p:cNvSpPr txBox="1"/>
              <p:nvPr/>
            </p:nvSpPr>
            <p:spPr>
              <a:xfrm>
                <a:off x="2705100" y="2848734"/>
                <a:ext cx="6858000" cy="523220"/>
              </a:xfrm>
              <a:prstGeom prst="rect">
                <a:avLst/>
              </a:prstGeom>
              <a:noFill/>
            </p:spPr>
            <p:txBody>
              <a:bodyPr wrap="square">
                <a:spAutoFit/>
              </a:bodyPr>
              <a:lstStyle/>
              <a:p>
                <a:r>
                  <a:rPr lang="en-US" sz="2800" dirty="0">
                    <a:solidFill>
                      <a:srgbClr val="FF0000"/>
                    </a:solidFill>
                  </a:rPr>
                  <a:t>**Block-level scaling </a:t>
                </a:r>
                <a14:m>
                  <m:oMath xmlns:m="http://schemas.openxmlformats.org/officeDocument/2006/math">
                    <m:r>
                      <a:rPr lang="en-US" sz="2800" b="0" i="1" smtClean="0">
                        <a:solidFill>
                          <a:srgbClr val="FF0000"/>
                        </a:solidFill>
                        <a:latin typeface="Cambria Math" panose="02040503050406030204" pitchFamily="18" charset="0"/>
                        <a:ea typeface="Cambria Math" panose="02040503050406030204" pitchFamily="18" charset="0"/>
                      </a:rPr>
                      <m:t>≠</m:t>
                    </m:r>
                  </m:oMath>
                </a14:m>
                <a:r>
                  <a:rPr lang="en-US" sz="2800" dirty="0">
                    <a:solidFill>
                      <a:srgbClr val="FF0000"/>
                    </a:solidFill>
                  </a:rPr>
                  <a:t> cell-level scaling</a:t>
                </a:r>
              </a:p>
            </p:txBody>
          </p:sp>
        </mc:Choice>
        <mc:Fallback xmlns="">
          <p:sp>
            <p:nvSpPr>
              <p:cNvPr id="7" name="TextBox 6">
                <a:extLst>
                  <a:ext uri="{FF2B5EF4-FFF2-40B4-BE49-F238E27FC236}">
                    <a16:creationId xmlns:a16="http://schemas.microsoft.com/office/drawing/2014/main" id="{120BF63E-4E0E-3247-A904-38936147A631}"/>
                  </a:ext>
                </a:extLst>
              </p:cNvPr>
              <p:cNvSpPr txBox="1">
                <a:spLocks noRot="1" noChangeAspect="1" noMove="1" noResize="1" noEditPoints="1" noAdjustHandles="1" noChangeArrowheads="1" noChangeShapeType="1" noTextEdit="1"/>
              </p:cNvSpPr>
              <p:nvPr/>
            </p:nvSpPr>
            <p:spPr>
              <a:xfrm>
                <a:off x="2705100" y="2848734"/>
                <a:ext cx="6858000" cy="523220"/>
              </a:xfrm>
              <a:prstGeom prst="rect">
                <a:avLst/>
              </a:prstGeom>
              <a:blipFill>
                <a:blip r:embed="rId3"/>
                <a:stretch>
                  <a:fillRect l="-1867" t="-10465" b="-32558"/>
                </a:stretch>
              </a:blipFill>
            </p:spPr>
            <p:txBody>
              <a:bodyPr/>
              <a:lstStyle/>
              <a:p>
                <a:r>
                  <a:rPr lang="en-US">
                    <a:noFill/>
                  </a:rPr>
                  <a:t> </a:t>
                </a:r>
              </a:p>
            </p:txBody>
          </p:sp>
        </mc:Fallback>
      </mc:AlternateContent>
      <p:sp>
        <p:nvSpPr>
          <p:cNvPr id="8" name="Date Placeholder 3">
            <a:extLst>
              <a:ext uri="{FF2B5EF4-FFF2-40B4-BE49-F238E27FC236}">
                <a16:creationId xmlns:a16="http://schemas.microsoft.com/office/drawing/2014/main" id="{33C46184-BB2E-7B40-890C-F2056BB07E85}"/>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
        <p:nvSpPr>
          <p:cNvPr id="9" name="Rectangle 8">
            <a:extLst>
              <a:ext uri="{FF2B5EF4-FFF2-40B4-BE49-F238E27FC236}">
                <a16:creationId xmlns:a16="http://schemas.microsoft.com/office/drawing/2014/main" id="{B06BEA17-55E1-F040-94BC-6C6829CBDF22}"/>
              </a:ext>
            </a:extLst>
          </p:cNvPr>
          <p:cNvSpPr/>
          <p:nvPr/>
        </p:nvSpPr>
        <p:spPr>
          <a:xfrm>
            <a:off x="6705600" y="4451849"/>
            <a:ext cx="3588387" cy="424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34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F43B-B760-3F4F-8038-301A5816DF3A}"/>
              </a:ext>
            </a:extLst>
          </p:cNvPr>
          <p:cNvSpPr>
            <a:spLocks noGrp="1"/>
          </p:cNvSpPr>
          <p:nvPr>
            <p:ph type="title"/>
          </p:nvPr>
        </p:nvSpPr>
        <p:spPr/>
        <p:txBody>
          <a:bodyPr/>
          <a:lstStyle/>
          <a:p>
            <a:r>
              <a:rPr lang="en-US" dirty="0"/>
              <a:t>ML-Based Kth Prediction Result</a:t>
            </a:r>
          </a:p>
        </p:txBody>
      </p:sp>
      <p:sp>
        <p:nvSpPr>
          <p:cNvPr id="3" name="Content Placeholder 2">
            <a:extLst>
              <a:ext uri="{FF2B5EF4-FFF2-40B4-BE49-F238E27FC236}">
                <a16:creationId xmlns:a16="http://schemas.microsoft.com/office/drawing/2014/main" id="{6CB0B7C2-7498-E44E-ADF9-6FBB7BAAFBAB}"/>
              </a:ext>
            </a:extLst>
          </p:cNvPr>
          <p:cNvSpPr>
            <a:spLocks noGrp="1"/>
          </p:cNvSpPr>
          <p:nvPr>
            <p:ph idx="1"/>
          </p:nvPr>
        </p:nvSpPr>
        <p:spPr>
          <a:xfrm>
            <a:off x="203200" y="960437"/>
            <a:ext cx="11785600" cy="5257800"/>
          </a:xfrm>
        </p:spPr>
        <p:txBody>
          <a:bodyPr>
            <a:normAutofit/>
          </a:bodyPr>
          <a:lstStyle/>
          <a:p>
            <a:r>
              <a:rPr lang="en-US" dirty="0">
                <a:solidFill>
                  <a:srgbClr val="FF0000"/>
                </a:solidFill>
              </a:rPr>
              <a:t>Question: What data should we generate for training?</a:t>
            </a:r>
          </a:p>
          <a:p>
            <a:r>
              <a:rPr lang="en-US" dirty="0"/>
              <a:t>Latin hypercube sampling (LHS): Efficient training set selection</a:t>
            </a:r>
          </a:p>
          <a:p>
            <a:r>
              <a:rPr lang="en-US" kern="0" dirty="0"/>
              <a:t>448 libraries generated</a:t>
            </a:r>
          </a:p>
          <a:p>
            <a:endParaRPr lang="en-US" kern="0" dirty="0"/>
          </a:p>
          <a:p>
            <a:endParaRPr lang="en-US" dirty="0"/>
          </a:p>
          <a:p>
            <a:endParaRPr lang="en-US" sz="3200" dirty="0"/>
          </a:p>
        </p:txBody>
      </p:sp>
      <p:sp>
        <p:nvSpPr>
          <p:cNvPr id="4" name="Slide Number Placeholder 3">
            <a:extLst>
              <a:ext uri="{FF2B5EF4-FFF2-40B4-BE49-F238E27FC236}">
                <a16:creationId xmlns:a16="http://schemas.microsoft.com/office/drawing/2014/main" id="{04531078-18B6-4F40-B864-528E4D6BB73E}"/>
              </a:ext>
            </a:extLst>
          </p:cNvPr>
          <p:cNvSpPr>
            <a:spLocks noGrp="1"/>
          </p:cNvSpPr>
          <p:nvPr>
            <p:ph type="sldNum" sz="quarter" idx="12"/>
          </p:nvPr>
        </p:nvSpPr>
        <p:spPr/>
        <p:txBody>
          <a:bodyPr/>
          <a:lstStyle/>
          <a:p>
            <a:r>
              <a:rPr lang="en-US"/>
              <a:t>Slide </a:t>
            </a:r>
            <a:fld id="{43D13783-42DA-4D39-B1EE-338536AF036D}" type="slidenum">
              <a:rPr lang="en-US" smtClean="0"/>
              <a:pPr/>
              <a:t>16</a:t>
            </a:fld>
            <a:endParaRPr lang="en-US" dirty="0"/>
          </a:p>
        </p:txBody>
      </p:sp>
      <p:graphicFrame>
        <p:nvGraphicFramePr>
          <p:cNvPr id="6" name="Table 5">
            <a:extLst>
              <a:ext uri="{FF2B5EF4-FFF2-40B4-BE49-F238E27FC236}">
                <a16:creationId xmlns:a16="http://schemas.microsoft.com/office/drawing/2014/main" id="{089C5310-DB57-F044-B5B1-082DD5E09B24}"/>
              </a:ext>
            </a:extLst>
          </p:cNvPr>
          <p:cNvGraphicFramePr>
            <a:graphicFrameLocks noGrp="1"/>
          </p:cNvGraphicFramePr>
          <p:nvPr>
            <p:extLst>
              <p:ext uri="{D42A27DB-BD31-4B8C-83A1-F6EECF244321}">
                <p14:modId xmlns:p14="http://schemas.microsoft.com/office/powerpoint/2010/main" val="2286539292"/>
              </p:ext>
            </p:extLst>
          </p:nvPr>
        </p:nvGraphicFramePr>
        <p:xfrm>
          <a:off x="119301" y="2909139"/>
          <a:ext cx="5174297" cy="237744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1779107927"/>
                    </a:ext>
                  </a:extLst>
                </a:gridCol>
                <a:gridCol w="3930967">
                  <a:extLst>
                    <a:ext uri="{9D8B030D-6E8A-4147-A177-3AD203B41FA5}">
                      <a16:colId xmlns:a16="http://schemas.microsoft.com/office/drawing/2014/main" val="3914743732"/>
                    </a:ext>
                  </a:extLst>
                </a:gridCol>
              </a:tblGrid>
              <a:tr h="218440">
                <a:tc>
                  <a:txBody>
                    <a:bodyPr/>
                    <a:lstStyle/>
                    <a:p>
                      <a:pPr algn="ctr"/>
                      <a:r>
                        <a:rPr lang="en-US" sz="2000" dirty="0"/>
                        <a:t>Param.</a:t>
                      </a:r>
                    </a:p>
                  </a:txBody>
                  <a:tcPr/>
                </a:tc>
                <a:tc>
                  <a:txBody>
                    <a:bodyPr/>
                    <a:lstStyle/>
                    <a:p>
                      <a:pPr algn="ctr"/>
                      <a:r>
                        <a:rPr lang="en-US" sz="2000" dirty="0"/>
                        <a:t>Options</a:t>
                      </a:r>
                    </a:p>
                  </a:txBody>
                  <a:tcPr/>
                </a:tc>
                <a:extLst>
                  <a:ext uri="{0D108BD9-81ED-4DB2-BD59-A6C34878D82A}">
                    <a16:rowId xmlns:a16="http://schemas.microsoft.com/office/drawing/2014/main" val="4047267474"/>
                  </a:ext>
                </a:extLst>
              </a:tr>
              <a:tr h="218440">
                <a:tc>
                  <a:txBody>
                    <a:bodyPr/>
                    <a:lstStyle/>
                    <a:p>
                      <a:pPr algn="ctr"/>
                      <a:r>
                        <a:rPr lang="en-US" sz="2000" dirty="0"/>
                        <a:t>CPP</a:t>
                      </a:r>
                    </a:p>
                  </a:txBody>
                  <a:tcPr/>
                </a:tc>
                <a:tc>
                  <a:txBody>
                    <a:bodyPr/>
                    <a:lstStyle/>
                    <a:p>
                      <a:pPr algn="ctr"/>
                      <a:r>
                        <a:rPr lang="en-US" sz="2000" dirty="0"/>
                        <a:t>29, 42, 45, 48, 51, 54, 57nm</a:t>
                      </a:r>
                    </a:p>
                  </a:txBody>
                  <a:tcPr/>
                </a:tc>
                <a:extLst>
                  <a:ext uri="{0D108BD9-81ED-4DB2-BD59-A6C34878D82A}">
                    <a16:rowId xmlns:a16="http://schemas.microsoft.com/office/drawing/2014/main" val="2332343771"/>
                  </a:ext>
                </a:extLst>
              </a:tr>
              <a:tr h="218440">
                <a:tc>
                  <a:txBody>
                    <a:bodyPr/>
                    <a:lstStyle/>
                    <a:p>
                      <a:pPr algn="ctr"/>
                      <a:r>
                        <a:rPr lang="en-US" sz="2000" dirty="0"/>
                        <a:t>MP</a:t>
                      </a:r>
                    </a:p>
                  </a:txBody>
                  <a:tcPr/>
                </a:tc>
                <a:tc>
                  <a:txBody>
                    <a:bodyPr/>
                    <a:lstStyle/>
                    <a:p>
                      <a:pPr algn="ctr"/>
                      <a:r>
                        <a:rPr lang="en-US" sz="2000" dirty="0"/>
                        <a:t>16, 18, 20, 22, 24, 26, 28, 30nm</a:t>
                      </a:r>
                    </a:p>
                  </a:txBody>
                  <a:tcPr/>
                </a:tc>
                <a:extLst>
                  <a:ext uri="{0D108BD9-81ED-4DB2-BD59-A6C34878D82A}">
                    <a16:rowId xmlns:a16="http://schemas.microsoft.com/office/drawing/2014/main" val="4053714631"/>
                  </a:ext>
                </a:extLst>
              </a:tr>
              <a:tr h="218440">
                <a:tc>
                  <a:txBody>
                    <a:bodyPr/>
                    <a:lstStyle/>
                    <a:p>
                      <a:pPr algn="ctr"/>
                      <a:r>
                        <a:rPr lang="en-US" sz="2000" dirty="0"/>
                        <a:t>RT</a:t>
                      </a:r>
                    </a:p>
                  </a:txBody>
                  <a:tcPr/>
                </a:tc>
                <a:tc>
                  <a:txBody>
                    <a:bodyPr/>
                    <a:lstStyle/>
                    <a:p>
                      <a:pPr algn="ctr"/>
                      <a:r>
                        <a:rPr lang="en-US" sz="2000" dirty="0"/>
                        <a:t>4, 5</a:t>
                      </a:r>
                    </a:p>
                  </a:txBody>
                  <a:tcPr/>
                </a:tc>
                <a:extLst>
                  <a:ext uri="{0D108BD9-81ED-4DB2-BD59-A6C34878D82A}">
                    <a16:rowId xmlns:a16="http://schemas.microsoft.com/office/drawing/2014/main" val="2060024401"/>
                  </a:ext>
                </a:extLst>
              </a:tr>
              <a:tr h="218440">
                <a:tc>
                  <a:txBody>
                    <a:bodyPr/>
                    <a:lstStyle/>
                    <a:p>
                      <a:pPr algn="ctr"/>
                      <a:r>
                        <a:rPr lang="en-US" sz="2000" dirty="0" err="1"/>
                        <a:t>PGpin</a:t>
                      </a:r>
                      <a:endParaRPr lang="en-US" sz="2000" dirty="0"/>
                    </a:p>
                  </a:txBody>
                  <a:tcPr/>
                </a:tc>
                <a:tc>
                  <a:txBody>
                    <a:bodyPr/>
                    <a:lstStyle/>
                    <a:p>
                      <a:pPr algn="ctr"/>
                      <a:r>
                        <a:rPr lang="en-US" sz="2000" dirty="0"/>
                        <a:t>BPR, M1</a:t>
                      </a:r>
                    </a:p>
                  </a:txBody>
                  <a:tcPr/>
                </a:tc>
                <a:extLst>
                  <a:ext uri="{0D108BD9-81ED-4DB2-BD59-A6C34878D82A}">
                    <a16:rowId xmlns:a16="http://schemas.microsoft.com/office/drawing/2014/main" val="3504120902"/>
                  </a:ext>
                </a:extLst>
              </a:tr>
              <a:tr h="218440">
                <a:tc>
                  <a:txBody>
                    <a:bodyPr/>
                    <a:lstStyle/>
                    <a:p>
                      <a:pPr algn="ctr"/>
                      <a:r>
                        <a:rPr lang="en-US" sz="2000" dirty="0"/>
                        <a:t>M3P:CPP</a:t>
                      </a:r>
                    </a:p>
                  </a:txBody>
                  <a:tcPr/>
                </a:tc>
                <a:tc>
                  <a:txBody>
                    <a:bodyPr/>
                    <a:lstStyle/>
                    <a:p>
                      <a:pPr algn="ctr"/>
                      <a:r>
                        <a:rPr lang="en-US" sz="2000" dirty="0"/>
                        <a:t>1:2, 2:3</a:t>
                      </a:r>
                    </a:p>
                  </a:txBody>
                  <a:tcPr/>
                </a:tc>
                <a:extLst>
                  <a:ext uri="{0D108BD9-81ED-4DB2-BD59-A6C34878D82A}">
                    <a16:rowId xmlns:a16="http://schemas.microsoft.com/office/drawing/2014/main" val="72287174"/>
                  </a:ext>
                </a:extLst>
              </a:tr>
            </a:tbl>
          </a:graphicData>
        </a:graphic>
      </p:graphicFrame>
      <p:sp>
        <p:nvSpPr>
          <p:cNvPr id="8" name="TextBox 7">
            <a:extLst>
              <a:ext uri="{FF2B5EF4-FFF2-40B4-BE49-F238E27FC236}">
                <a16:creationId xmlns:a16="http://schemas.microsoft.com/office/drawing/2014/main" id="{979CD795-2C8A-8348-801E-3F8C5A2850BB}"/>
              </a:ext>
            </a:extLst>
          </p:cNvPr>
          <p:cNvSpPr txBox="1"/>
          <p:nvPr/>
        </p:nvSpPr>
        <p:spPr>
          <a:xfrm>
            <a:off x="4359928" y="5787350"/>
            <a:ext cx="7832072" cy="430887"/>
          </a:xfrm>
          <a:prstGeom prst="rect">
            <a:avLst/>
          </a:prstGeom>
          <a:noFill/>
        </p:spPr>
        <p:txBody>
          <a:bodyPr wrap="square" rtlCol="0">
            <a:spAutoFit/>
          </a:bodyPr>
          <a:lstStyle/>
          <a:p>
            <a:pPr algn="ctr"/>
            <a:r>
              <a:rPr lang="en-US" sz="2200" dirty="0">
                <a:solidFill>
                  <a:srgbClr val="002060"/>
                </a:solidFill>
              </a:rPr>
              <a:t>Prediction result with 128 training data and 320 testing data </a:t>
            </a:r>
          </a:p>
        </p:txBody>
      </p:sp>
      <p:sp>
        <p:nvSpPr>
          <p:cNvPr id="9" name="Date Placeholder 3">
            <a:extLst>
              <a:ext uri="{FF2B5EF4-FFF2-40B4-BE49-F238E27FC236}">
                <a16:creationId xmlns:a16="http://schemas.microsoft.com/office/drawing/2014/main" id="{F92DA41E-B64C-6F48-B02B-9579D4AF06E4}"/>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grpSp>
        <p:nvGrpSpPr>
          <p:cNvPr id="5" name="Group 4">
            <a:extLst>
              <a:ext uri="{FF2B5EF4-FFF2-40B4-BE49-F238E27FC236}">
                <a16:creationId xmlns:a16="http://schemas.microsoft.com/office/drawing/2014/main" id="{D337C6F5-D701-7745-9789-46C950A626EA}"/>
              </a:ext>
            </a:extLst>
          </p:cNvPr>
          <p:cNvGrpSpPr/>
          <p:nvPr/>
        </p:nvGrpSpPr>
        <p:grpSpPr>
          <a:xfrm>
            <a:off x="5496798" y="2714848"/>
            <a:ext cx="6355668" cy="3167790"/>
            <a:chOff x="5496798" y="2714848"/>
            <a:chExt cx="6355668" cy="3167790"/>
          </a:xfrm>
        </p:grpSpPr>
        <p:pic>
          <p:nvPicPr>
            <p:cNvPr id="15" name="그림 14">
              <a:extLst>
                <a:ext uri="{FF2B5EF4-FFF2-40B4-BE49-F238E27FC236}">
                  <a16:creationId xmlns:a16="http://schemas.microsoft.com/office/drawing/2014/main" id="{A1A2BB5E-88B0-0042-BAEA-15B0880DB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798" y="2716972"/>
              <a:ext cx="3165666" cy="3165666"/>
            </a:xfrm>
            <a:prstGeom prst="rect">
              <a:avLst/>
            </a:prstGeom>
          </p:spPr>
        </p:pic>
        <p:pic>
          <p:nvPicPr>
            <p:cNvPr id="17" name="그림 16">
              <a:extLst>
                <a:ext uri="{FF2B5EF4-FFF2-40B4-BE49-F238E27FC236}">
                  <a16:creationId xmlns:a16="http://schemas.microsoft.com/office/drawing/2014/main" id="{EE5DE47C-746E-6E48-9E19-0FBBF3339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2714848"/>
              <a:ext cx="3165666" cy="3165666"/>
            </a:xfrm>
            <a:prstGeom prst="rect">
              <a:avLst/>
            </a:prstGeom>
          </p:spPr>
        </p:pic>
        <p:sp>
          <p:nvSpPr>
            <p:cNvPr id="18" name="TextBox 17">
              <a:extLst>
                <a:ext uri="{FF2B5EF4-FFF2-40B4-BE49-F238E27FC236}">
                  <a16:creationId xmlns:a16="http://schemas.microsoft.com/office/drawing/2014/main" id="{D006C954-D975-A64D-A1A4-CF57DE55AAC5}"/>
                </a:ext>
              </a:extLst>
            </p:cNvPr>
            <p:cNvSpPr txBox="1"/>
            <p:nvPr/>
          </p:nvSpPr>
          <p:spPr>
            <a:xfrm>
              <a:off x="7421968" y="4917247"/>
              <a:ext cx="1085554" cy="369332"/>
            </a:xfrm>
            <a:prstGeom prst="rect">
              <a:avLst/>
            </a:prstGeom>
            <a:noFill/>
          </p:spPr>
          <p:txBody>
            <a:bodyPr wrap="none" rtlCol="0">
              <a:spAutoFit/>
            </a:bodyPr>
            <a:lstStyle/>
            <a:p>
              <a:r>
                <a:rPr kumimoji="1" lang="en-US" altLang="ko-Kore-US" dirty="0"/>
                <a:t>AE =2.91</a:t>
              </a:r>
              <a:endParaRPr kumimoji="1" lang="ko-Kore-US" altLang="en-US" dirty="0"/>
            </a:p>
          </p:txBody>
        </p:sp>
        <p:sp>
          <p:nvSpPr>
            <p:cNvPr id="19" name="TextBox 18">
              <a:extLst>
                <a:ext uri="{FF2B5EF4-FFF2-40B4-BE49-F238E27FC236}">
                  <a16:creationId xmlns:a16="http://schemas.microsoft.com/office/drawing/2014/main" id="{B29F7ECF-FB26-B64E-A5DD-2FF62B9182C8}"/>
                </a:ext>
              </a:extLst>
            </p:cNvPr>
            <p:cNvSpPr txBox="1"/>
            <p:nvPr/>
          </p:nvSpPr>
          <p:spPr>
            <a:xfrm>
              <a:off x="10613829" y="4885182"/>
              <a:ext cx="1085554" cy="369332"/>
            </a:xfrm>
            <a:prstGeom prst="rect">
              <a:avLst/>
            </a:prstGeom>
            <a:noFill/>
          </p:spPr>
          <p:txBody>
            <a:bodyPr wrap="none" rtlCol="0">
              <a:spAutoFit/>
            </a:bodyPr>
            <a:lstStyle/>
            <a:p>
              <a:r>
                <a:rPr kumimoji="1" lang="en-US" altLang="ko-Kore-US" dirty="0"/>
                <a:t>AE =3.00</a:t>
              </a:r>
              <a:endParaRPr kumimoji="1" lang="ko-Kore-US" altLang="en-US" dirty="0"/>
            </a:p>
          </p:txBody>
        </p:sp>
      </p:grpSp>
    </p:spTree>
    <p:extLst>
      <p:ext uri="{BB962C8B-B14F-4D97-AF65-F5344CB8AC3E}">
        <p14:creationId xmlns:p14="http://schemas.microsoft.com/office/powerpoint/2010/main" val="285770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Outline</a:t>
            </a:r>
          </a:p>
        </p:txBody>
      </p:sp>
      <p:sp>
        <p:nvSpPr>
          <p:cNvPr id="3" name="Content Placeholder 2"/>
          <p:cNvSpPr>
            <a:spLocks noGrp="1"/>
          </p:cNvSpPr>
          <p:nvPr>
            <p:ph idx="1"/>
          </p:nvPr>
        </p:nvSpPr>
        <p:spPr>
          <a:xfrm>
            <a:off x="533400" y="762000"/>
            <a:ext cx="11150600" cy="5486400"/>
          </a:xfrm>
        </p:spPr>
        <p:txBody>
          <a:bodyPr>
            <a:noAutofit/>
          </a:bodyPr>
          <a:lstStyle/>
          <a:p>
            <a:pPr marL="295275" indent="-295275"/>
            <a:r>
              <a:rPr lang="en-US" dirty="0">
                <a:solidFill>
                  <a:schemeClr val="bg1">
                    <a:lumMod val="65000"/>
                  </a:schemeClr>
                </a:solidFill>
              </a:rPr>
              <a:t>Background</a:t>
            </a:r>
          </a:p>
          <a:p>
            <a:pPr marL="295275" indent="-295275"/>
            <a:r>
              <a:rPr lang="en-US" dirty="0">
                <a:solidFill>
                  <a:schemeClr val="bg1">
                    <a:lumMod val="65000"/>
                  </a:schemeClr>
                </a:solidFill>
              </a:rPr>
              <a:t>PROBE2.0 framework</a:t>
            </a:r>
          </a:p>
          <a:p>
            <a:pPr marL="295275" indent="-295275"/>
            <a:r>
              <a:rPr lang="en-US" dirty="0">
                <a:solidFill>
                  <a:schemeClr val="bg1">
                    <a:lumMod val="65000"/>
                  </a:schemeClr>
                </a:solidFill>
              </a:rPr>
              <a:t>Experimental Results with Sub-3nm Technology</a:t>
            </a:r>
          </a:p>
          <a:p>
            <a:pPr marL="295275" indent="-295275"/>
            <a:r>
              <a:rPr lang="en-US" dirty="0"/>
              <a:t>Conclusion</a:t>
            </a:r>
          </a:p>
          <a:p>
            <a:pPr marL="295275" indent="-295275"/>
            <a:endParaRPr lang="en-US" dirty="0"/>
          </a:p>
          <a:p>
            <a:pPr marL="295275" indent="-295275"/>
            <a:endParaRPr lang="en-US" dirty="0"/>
          </a:p>
          <a:p>
            <a:pPr marL="295275" indent="-295275"/>
            <a:endParaRPr lang="en-US" dirty="0"/>
          </a:p>
        </p:txBody>
      </p:sp>
      <p:sp>
        <p:nvSpPr>
          <p:cNvPr id="5" name="Slide Number Placeholder 4"/>
          <p:cNvSpPr>
            <a:spLocks noGrp="1"/>
          </p:cNvSpPr>
          <p:nvPr>
            <p:ph type="sldNum" sz="quarter" idx="12"/>
          </p:nvPr>
        </p:nvSpPr>
        <p:spPr/>
        <p:txBody>
          <a:bodyPr/>
          <a:lstStyle/>
          <a:p>
            <a:r>
              <a:rPr lang="en-US"/>
              <a:t>Slide </a:t>
            </a:r>
            <a:fld id="{43D13783-42DA-4D39-B1EE-338536AF036D}" type="slidenum">
              <a:rPr lang="en-US" smtClean="0"/>
              <a:pPr/>
              <a:t>17</a:t>
            </a:fld>
            <a:endParaRPr lang="en-US" dirty="0"/>
          </a:p>
        </p:txBody>
      </p:sp>
      <p:sp>
        <p:nvSpPr>
          <p:cNvPr id="7" name="Date Placeholder 3">
            <a:extLst>
              <a:ext uri="{FF2B5EF4-FFF2-40B4-BE49-F238E27FC236}">
                <a16:creationId xmlns:a16="http://schemas.microsoft.com/office/drawing/2014/main" id="{517836A7-B36B-4E66-9657-B88C853B7883}"/>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28117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E6DE-509F-784D-8B36-67DC807FBC7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63F73C-F7C8-0440-9605-FB893F1A7558}"/>
              </a:ext>
            </a:extLst>
          </p:cNvPr>
          <p:cNvSpPr>
            <a:spLocks noGrp="1"/>
          </p:cNvSpPr>
          <p:nvPr>
            <p:ph idx="1"/>
          </p:nvPr>
        </p:nvSpPr>
        <p:spPr>
          <a:xfrm>
            <a:off x="213360" y="1066800"/>
            <a:ext cx="11785600" cy="5105400"/>
          </a:xfrm>
        </p:spPr>
        <p:txBody>
          <a:bodyPr>
            <a:normAutofit/>
          </a:bodyPr>
          <a:lstStyle/>
          <a:p>
            <a:r>
              <a:rPr lang="en-US" dirty="0"/>
              <a:t>We report, for the first time, that block-level scaling </a:t>
            </a:r>
            <a:r>
              <a:rPr lang="en-US" b="1" dirty="0">
                <a:solidFill>
                  <a:srgbClr val="FF0000"/>
                </a:solidFill>
              </a:rPr>
              <a:t>can be reversed </a:t>
            </a:r>
            <a:r>
              <a:rPr lang="en-US" dirty="0"/>
              <a:t>from cell-level scaling in cell height &lt;150nm regime</a:t>
            </a:r>
          </a:p>
          <a:p>
            <a:r>
              <a:rPr lang="en-US" dirty="0"/>
              <a:t>PROBE2.0 framework is useful for pathfinding/DTCO problems </a:t>
            </a:r>
          </a:p>
          <a:p>
            <a:r>
              <a:rPr lang="en-US" dirty="0"/>
              <a:t>Machine learning (ML) assists our routability evaluation</a:t>
            </a:r>
          </a:p>
          <a:p>
            <a:r>
              <a:rPr lang="en-US" dirty="0"/>
              <a:t>&gt;400 unique standard-cell architectures studied</a:t>
            </a:r>
          </a:p>
          <a:p>
            <a:pPr lvl="1"/>
            <a:r>
              <a:rPr lang="en-US" dirty="0"/>
              <a:t>80~150nm cell height; 39~57nm contacted poly pitch (CPP); 16~30nm metal pitch; Use/non-use of buried power rails (BPR)</a:t>
            </a:r>
          </a:p>
          <a:p>
            <a:endParaRPr lang="en-US" sz="3200" dirty="0"/>
          </a:p>
          <a:p>
            <a:r>
              <a:rPr lang="en-US" dirty="0"/>
              <a:t>Future work</a:t>
            </a:r>
          </a:p>
          <a:p>
            <a:pPr lvl="1"/>
            <a:r>
              <a:rPr lang="en-US" dirty="0"/>
              <a:t>We are adding </a:t>
            </a:r>
            <a:r>
              <a:rPr lang="en-US" dirty="0">
                <a:solidFill>
                  <a:srgbClr val="0070C0"/>
                </a:solidFill>
              </a:rPr>
              <a:t>power and performance </a:t>
            </a:r>
            <a:r>
              <a:rPr lang="en-US" dirty="0"/>
              <a:t>aspects into the framework</a:t>
            </a:r>
          </a:p>
        </p:txBody>
      </p:sp>
      <p:sp>
        <p:nvSpPr>
          <p:cNvPr id="4" name="Slide Number Placeholder 3">
            <a:extLst>
              <a:ext uri="{FF2B5EF4-FFF2-40B4-BE49-F238E27FC236}">
                <a16:creationId xmlns:a16="http://schemas.microsoft.com/office/drawing/2014/main" id="{35018A78-1D91-AF42-A7DC-59C78CF680C1}"/>
              </a:ext>
            </a:extLst>
          </p:cNvPr>
          <p:cNvSpPr>
            <a:spLocks noGrp="1"/>
          </p:cNvSpPr>
          <p:nvPr>
            <p:ph type="sldNum" sz="quarter" idx="12"/>
          </p:nvPr>
        </p:nvSpPr>
        <p:spPr/>
        <p:txBody>
          <a:bodyPr/>
          <a:lstStyle/>
          <a:p>
            <a:r>
              <a:rPr lang="en-US"/>
              <a:t>Slide </a:t>
            </a:r>
            <a:fld id="{43D13783-42DA-4D39-B1EE-338536AF036D}" type="slidenum">
              <a:rPr lang="en-US" smtClean="0"/>
              <a:pPr/>
              <a:t>18</a:t>
            </a:fld>
            <a:endParaRPr lang="en-US" dirty="0"/>
          </a:p>
        </p:txBody>
      </p:sp>
      <p:sp>
        <p:nvSpPr>
          <p:cNvPr id="5" name="Date Placeholder 3">
            <a:extLst>
              <a:ext uri="{FF2B5EF4-FFF2-40B4-BE49-F238E27FC236}">
                <a16:creationId xmlns:a16="http://schemas.microsoft.com/office/drawing/2014/main" id="{52A94156-F9FF-F84F-BF7E-7A032F5BD015}"/>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195339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Outline</a:t>
            </a:r>
          </a:p>
        </p:txBody>
      </p:sp>
      <p:sp>
        <p:nvSpPr>
          <p:cNvPr id="3" name="Content Placeholder 2"/>
          <p:cNvSpPr>
            <a:spLocks noGrp="1"/>
          </p:cNvSpPr>
          <p:nvPr>
            <p:ph idx="1"/>
          </p:nvPr>
        </p:nvSpPr>
        <p:spPr>
          <a:xfrm>
            <a:off x="533400" y="762000"/>
            <a:ext cx="11150600" cy="5486400"/>
          </a:xfrm>
        </p:spPr>
        <p:txBody>
          <a:bodyPr>
            <a:noAutofit/>
          </a:bodyPr>
          <a:lstStyle/>
          <a:p>
            <a:pPr marL="295275" indent="-295275"/>
            <a:r>
              <a:rPr lang="en-US" dirty="0"/>
              <a:t>Background</a:t>
            </a:r>
          </a:p>
          <a:p>
            <a:pPr marL="295275" indent="-295275"/>
            <a:r>
              <a:rPr lang="en-US" dirty="0"/>
              <a:t>PROBE2.0 framework</a:t>
            </a:r>
          </a:p>
          <a:p>
            <a:pPr marL="295275" indent="-295275"/>
            <a:r>
              <a:rPr lang="en-US" dirty="0"/>
              <a:t>Experimental Results with Sub-3nm Technology</a:t>
            </a:r>
          </a:p>
          <a:p>
            <a:pPr marL="295275" indent="-295275"/>
            <a:r>
              <a:rPr lang="en-US" dirty="0"/>
              <a:t>Conclusion</a:t>
            </a:r>
          </a:p>
          <a:p>
            <a:pPr marL="295275" indent="-295275"/>
            <a:endParaRPr lang="en-US" dirty="0"/>
          </a:p>
          <a:p>
            <a:pPr marL="295275" indent="-295275"/>
            <a:endParaRPr lang="en-US" dirty="0"/>
          </a:p>
          <a:p>
            <a:pPr marL="295275" indent="-295275"/>
            <a:endParaRPr lang="en-US" dirty="0"/>
          </a:p>
        </p:txBody>
      </p:sp>
      <p:sp>
        <p:nvSpPr>
          <p:cNvPr id="5" name="Slide Number Placeholder 4"/>
          <p:cNvSpPr>
            <a:spLocks noGrp="1"/>
          </p:cNvSpPr>
          <p:nvPr>
            <p:ph type="sldNum" sz="quarter" idx="12"/>
          </p:nvPr>
        </p:nvSpPr>
        <p:spPr/>
        <p:txBody>
          <a:bodyPr/>
          <a:lstStyle/>
          <a:p>
            <a:r>
              <a:rPr lang="en-US"/>
              <a:t>Slide </a:t>
            </a:r>
            <a:fld id="{43D13783-42DA-4D39-B1EE-338536AF036D}" type="slidenum">
              <a:rPr lang="en-US" smtClean="0"/>
              <a:pPr/>
              <a:t>1</a:t>
            </a:fld>
            <a:endParaRPr lang="en-US" dirty="0"/>
          </a:p>
        </p:txBody>
      </p:sp>
      <p:sp>
        <p:nvSpPr>
          <p:cNvPr id="7" name="Date Placeholder 3">
            <a:extLst>
              <a:ext uri="{FF2B5EF4-FFF2-40B4-BE49-F238E27FC236}">
                <a16:creationId xmlns:a16="http://schemas.microsoft.com/office/drawing/2014/main" id="{517836A7-B36B-4E66-9657-B88C853B7883}"/>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43398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5BFE-FF43-DB47-862F-8AC478C84071}"/>
              </a:ext>
            </a:extLst>
          </p:cNvPr>
          <p:cNvSpPr>
            <a:spLocks noGrp="1"/>
          </p:cNvSpPr>
          <p:nvPr>
            <p:ph type="title"/>
          </p:nvPr>
        </p:nvSpPr>
        <p:spPr>
          <a:xfrm>
            <a:off x="203200" y="2819400"/>
            <a:ext cx="11785600" cy="609600"/>
          </a:xfrm>
        </p:spPr>
        <p:txBody>
          <a:bodyPr/>
          <a:lstStyle/>
          <a:p>
            <a:r>
              <a:rPr lang="en-US" sz="6000" dirty="0"/>
              <a:t>Thank You !</a:t>
            </a:r>
          </a:p>
        </p:txBody>
      </p:sp>
      <p:sp>
        <p:nvSpPr>
          <p:cNvPr id="4" name="Slide Number Placeholder 3">
            <a:extLst>
              <a:ext uri="{FF2B5EF4-FFF2-40B4-BE49-F238E27FC236}">
                <a16:creationId xmlns:a16="http://schemas.microsoft.com/office/drawing/2014/main" id="{BCE76592-F3D0-8244-BE1D-7F5B1D4FBD0D}"/>
              </a:ext>
            </a:extLst>
          </p:cNvPr>
          <p:cNvSpPr>
            <a:spLocks noGrp="1"/>
          </p:cNvSpPr>
          <p:nvPr>
            <p:ph type="sldNum" sz="quarter" idx="12"/>
          </p:nvPr>
        </p:nvSpPr>
        <p:spPr/>
        <p:txBody>
          <a:bodyPr/>
          <a:lstStyle/>
          <a:p>
            <a:r>
              <a:rPr lang="en-US"/>
              <a:t>Slide </a:t>
            </a:r>
            <a:fld id="{43D13783-42DA-4D39-B1EE-338536AF036D}" type="slidenum">
              <a:rPr lang="en-US" smtClean="0"/>
              <a:pPr/>
              <a:t>19</a:t>
            </a:fld>
            <a:endParaRPr lang="en-US" dirty="0"/>
          </a:p>
        </p:txBody>
      </p:sp>
      <p:sp>
        <p:nvSpPr>
          <p:cNvPr id="5" name="Date Placeholder 3">
            <a:extLst>
              <a:ext uri="{FF2B5EF4-FFF2-40B4-BE49-F238E27FC236}">
                <a16:creationId xmlns:a16="http://schemas.microsoft.com/office/drawing/2014/main" id="{3654D63B-0FAD-034B-BA1A-1803DE4AC509}"/>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14192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5BFE-FF43-DB47-862F-8AC478C84071}"/>
              </a:ext>
            </a:extLst>
          </p:cNvPr>
          <p:cNvSpPr>
            <a:spLocks noGrp="1"/>
          </p:cNvSpPr>
          <p:nvPr>
            <p:ph type="title"/>
          </p:nvPr>
        </p:nvSpPr>
        <p:spPr>
          <a:xfrm>
            <a:off x="203200" y="2819400"/>
            <a:ext cx="11785600" cy="609600"/>
          </a:xfrm>
        </p:spPr>
        <p:txBody>
          <a:bodyPr/>
          <a:lstStyle/>
          <a:p>
            <a:r>
              <a:rPr lang="en-US" sz="6000" dirty="0"/>
              <a:t>BACKUP SLIDES</a:t>
            </a:r>
          </a:p>
        </p:txBody>
      </p:sp>
      <p:sp>
        <p:nvSpPr>
          <p:cNvPr id="4" name="Slide Number Placeholder 3">
            <a:extLst>
              <a:ext uri="{FF2B5EF4-FFF2-40B4-BE49-F238E27FC236}">
                <a16:creationId xmlns:a16="http://schemas.microsoft.com/office/drawing/2014/main" id="{BCE76592-F3D0-8244-BE1D-7F5B1D4FBD0D}"/>
              </a:ext>
            </a:extLst>
          </p:cNvPr>
          <p:cNvSpPr>
            <a:spLocks noGrp="1"/>
          </p:cNvSpPr>
          <p:nvPr>
            <p:ph type="sldNum" sz="quarter" idx="12"/>
          </p:nvPr>
        </p:nvSpPr>
        <p:spPr/>
        <p:txBody>
          <a:bodyPr/>
          <a:lstStyle/>
          <a:p>
            <a:r>
              <a:rPr lang="en-US"/>
              <a:t>Slide </a:t>
            </a:r>
            <a:fld id="{43D13783-42DA-4D39-B1EE-338536AF036D}" type="slidenum">
              <a:rPr lang="en-US" smtClean="0"/>
              <a:pPr/>
              <a:t>20</a:t>
            </a:fld>
            <a:endParaRPr lang="en-US" dirty="0"/>
          </a:p>
        </p:txBody>
      </p:sp>
      <p:sp>
        <p:nvSpPr>
          <p:cNvPr id="5" name="Date Placeholder 3">
            <a:extLst>
              <a:ext uri="{FF2B5EF4-FFF2-40B4-BE49-F238E27FC236}">
                <a16:creationId xmlns:a16="http://schemas.microsoft.com/office/drawing/2014/main" id="{3654D63B-0FAD-034B-BA1A-1803DE4AC509}"/>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93427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1AA9-C484-4938-8C4C-1FE738CBCFA8}"/>
              </a:ext>
            </a:extLst>
          </p:cNvPr>
          <p:cNvSpPr>
            <a:spLocks noGrp="1"/>
          </p:cNvSpPr>
          <p:nvPr>
            <p:ph type="title"/>
          </p:nvPr>
        </p:nvSpPr>
        <p:spPr/>
        <p:txBody>
          <a:bodyPr/>
          <a:lstStyle/>
          <a:p>
            <a:r>
              <a:rPr lang="en-US" dirty="0"/>
              <a:t>Standard-Cell Layout</a:t>
            </a:r>
          </a:p>
        </p:txBody>
      </p:sp>
      <p:sp>
        <p:nvSpPr>
          <p:cNvPr id="3" name="Content Placeholder 2">
            <a:extLst>
              <a:ext uri="{FF2B5EF4-FFF2-40B4-BE49-F238E27FC236}">
                <a16:creationId xmlns:a16="http://schemas.microsoft.com/office/drawing/2014/main" id="{E4FD36CA-07C8-423D-AD56-5887420CD59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C821746-E1BB-4ADC-91D0-2E03CF0DC8D8}"/>
              </a:ext>
            </a:extLst>
          </p:cNvPr>
          <p:cNvSpPr>
            <a:spLocks noGrp="1"/>
          </p:cNvSpPr>
          <p:nvPr>
            <p:ph type="sldNum" sz="quarter" idx="12"/>
          </p:nvPr>
        </p:nvSpPr>
        <p:spPr/>
        <p:txBody>
          <a:bodyPr/>
          <a:lstStyle/>
          <a:p>
            <a:r>
              <a:rPr lang="en-US"/>
              <a:t>Slide </a:t>
            </a:r>
            <a:fld id="{43D13783-42DA-4D39-B1EE-338536AF036D}" type="slidenum">
              <a:rPr lang="en-US" smtClean="0"/>
              <a:pPr/>
              <a:t>21</a:t>
            </a:fld>
            <a:endParaRPr lang="en-US" dirty="0"/>
          </a:p>
        </p:txBody>
      </p:sp>
      <p:pic>
        <p:nvPicPr>
          <p:cNvPr id="6" name="Picture 5">
            <a:extLst>
              <a:ext uri="{FF2B5EF4-FFF2-40B4-BE49-F238E27FC236}">
                <a16:creationId xmlns:a16="http://schemas.microsoft.com/office/drawing/2014/main" id="{62BBC968-A55F-4EE2-A5E2-8C0F7127C16D}"/>
              </a:ext>
            </a:extLst>
          </p:cNvPr>
          <p:cNvPicPr>
            <a:picLocks noChangeAspect="1"/>
          </p:cNvPicPr>
          <p:nvPr/>
        </p:nvPicPr>
        <p:blipFill>
          <a:blip r:embed="rId2"/>
          <a:stretch>
            <a:fillRect/>
          </a:stretch>
        </p:blipFill>
        <p:spPr>
          <a:xfrm>
            <a:off x="1278731" y="905540"/>
            <a:ext cx="9634537" cy="5335461"/>
          </a:xfrm>
          <a:prstGeom prst="rect">
            <a:avLst/>
          </a:prstGeom>
        </p:spPr>
      </p:pic>
      <p:sp>
        <p:nvSpPr>
          <p:cNvPr id="7" name="Date Placeholder 3">
            <a:extLst>
              <a:ext uri="{FF2B5EF4-FFF2-40B4-BE49-F238E27FC236}">
                <a16:creationId xmlns:a16="http://schemas.microsoft.com/office/drawing/2014/main" id="{AA71216C-2879-A743-9594-36F2E998F1C9}"/>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81693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9C1E-1CAF-485F-8CD6-8AFE9DB9B011}"/>
              </a:ext>
            </a:extLst>
          </p:cNvPr>
          <p:cNvSpPr>
            <a:spLocks noGrp="1"/>
          </p:cNvSpPr>
          <p:nvPr>
            <p:ph type="title"/>
          </p:nvPr>
        </p:nvSpPr>
        <p:spPr/>
        <p:txBody>
          <a:bodyPr/>
          <a:lstStyle/>
          <a:p>
            <a:r>
              <a:rPr lang="en-US" dirty="0"/>
              <a:t>Technology and Design Parameter</a:t>
            </a:r>
          </a:p>
        </p:txBody>
      </p:sp>
      <p:sp>
        <p:nvSpPr>
          <p:cNvPr id="3" name="Content Placeholder 2">
            <a:extLst>
              <a:ext uri="{FF2B5EF4-FFF2-40B4-BE49-F238E27FC236}">
                <a16:creationId xmlns:a16="http://schemas.microsoft.com/office/drawing/2014/main" id="{0E0EA74B-3BCC-49B3-994B-50ACB009BCD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1529204-D511-4DC6-97A3-6FC47D43BF1D}"/>
              </a:ext>
            </a:extLst>
          </p:cNvPr>
          <p:cNvSpPr>
            <a:spLocks noGrp="1"/>
          </p:cNvSpPr>
          <p:nvPr>
            <p:ph type="sldNum" sz="quarter" idx="12"/>
          </p:nvPr>
        </p:nvSpPr>
        <p:spPr/>
        <p:txBody>
          <a:bodyPr/>
          <a:lstStyle/>
          <a:p>
            <a:r>
              <a:rPr lang="en-US"/>
              <a:t>Slide </a:t>
            </a:r>
            <a:fld id="{43D13783-42DA-4D39-B1EE-338536AF036D}" type="slidenum">
              <a:rPr lang="en-US" smtClean="0"/>
              <a:pPr/>
              <a:t>22</a:t>
            </a:fld>
            <a:endParaRPr lang="en-US" dirty="0"/>
          </a:p>
        </p:txBody>
      </p:sp>
      <p:pic>
        <p:nvPicPr>
          <p:cNvPr id="6" name="Picture 5">
            <a:extLst>
              <a:ext uri="{FF2B5EF4-FFF2-40B4-BE49-F238E27FC236}">
                <a16:creationId xmlns:a16="http://schemas.microsoft.com/office/drawing/2014/main" id="{EC1819DC-138F-4DC7-9AB2-63162CD0FDF5}"/>
              </a:ext>
            </a:extLst>
          </p:cNvPr>
          <p:cNvPicPr>
            <a:picLocks noChangeAspect="1"/>
          </p:cNvPicPr>
          <p:nvPr/>
        </p:nvPicPr>
        <p:blipFill>
          <a:blip r:embed="rId3"/>
          <a:stretch>
            <a:fillRect/>
          </a:stretch>
        </p:blipFill>
        <p:spPr>
          <a:xfrm>
            <a:off x="766762" y="1852612"/>
            <a:ext cx="10658475" cy="3152775"/>
          </a:xfrm>
          <a:prstGeom prst="rect">
            <a:avLst/>
          </a:prstGeom>
        </p:spPr>
      </p:pic>
      <p:sp>
        <p:nvSpPr>
          <p:cNvPr id="7" name="Date Placeholder 3">
            <a:extLst>
              <a:ext uri="{FF2B5EF4-FFF2-40B4-BE49-F238E27FC236}">
                <a16:creationId xmlns:a16="http://schemas.microsoft.com/office/drawing/2014/main" id="{9797E331-23C4-BB43-928D-6E5BCDB985AE}"/>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138587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Outline</a:t>
            </a:r>
          </a:p>
        </p:txBody>
      </p:sp>
      <p:sp>
        <p:nvSpPr>
          <p:cNvPr id="3" name="Content Placeholder 2"/>
          <p:cNvSpPr>
            <a:spLocks noGrp="1"/>
          </p:cNvSpPr>
          <p:nvPr>
            <p:ph idx="1"/>
          </p:nvPr>
        </p:nvSpPr>
        <p:spPr>
          <a:xfrm>
            <a:off x="533400" y="762000"/>
            <a:ext cx="11150600" cy="5486400"/>
          </a:xfrm>
        </p:spPr>
        <p:txBody>
          <a:bodyPr>
            <a:noAutofit/>
          </a:bodyPr>
          <a:lstStyle/>
          <a:p>
            <a:pPr marL="295275" indent="-295275"/>
            <a:r>
              <a:rPr lang="en-US" dirty="0"/>
              <a:t>Background</a:t>
            </a:r>
          </a:p>
          <a:p>
            <a:pPr marL="295275" indent="-295275"/>
            <a:r>
              <a:rPr lang="en-US" dirty="0">
                <a:solidFill>
                  <a:schemeClr val="bg1">
                    <a:lumMod val="65000"/>
                  </a:schemeClr>
                </a:solidFill>
              </a:rPr>
              <a:t>PROBE2.0 framework</a:t>
            </a:r>
          </a:p>
          <a:p>
            <a:pPr marL="295275" indent="-295275"/>
            <a:r>
              <a:rPr lang="en-US" dirty="0">
                <a:solidFill>
                  <a:schemeClr val="bg1">
                    <a:lumMod val="65000"/>
                  </a:schemeClr>
                </a:solidFill>
              </a:rPr>
              <a:t>Experimental Results with Sub-3nm Technology</a:t>
            </a:r>
          </a:p>
          <a:p>
            <a:pPr marL="295275" indent="-295275"/>
            <a:r>
              <a:rPr lang="en-US" dirty="0">
                <a:solidFill>
                  <a:schemeClr val="bg1">
                    <a:lumMod val="65000"/>
                  </a:schemeClr>
                </a:solidFill>
              </a:rPr>
              <a:t>Conclusion</a:t>
            </a:r>
          </a:p>
          <a:p>
            <a:pPr marL="295275" indent="-295275"/>
            <a:endParaRPr lang="en-US" dirty="0"/>
          </a:p>
          <a:p>
            <a:pPr marL="295275" indent="-295275"/>
            <a:endParaRPr lang="en-US" dirty="0"/>
          </a:p>
          <a:p>
            <a:pPr marL="295275" indent="-295275"/>
            <a:endParaRPr lang="en-US" dirty="0"/>
          </a:p>
        </p:txBody>
      </p:sp>
      <p:sp>
        <p:nvSpPr>
          <p:cNvPr id="5" name="Slide Number Placeholder 4"/>
          <p:cNvSpPr>
            <a:spLocks noGrp="1"/>
          </p:cNvSpPr>
          <p:nvPr>
            <p:ph type="sldNum" sz="quarter" idx="12"/>
          </p:nvPr>
        </p:nvSpPr>
        <p:spPr/>
        <p:txBody>
          <a:bodyPr/>
          <a:lstStyle/>
          <a:p>
            <a:r>
              <a:rPr lang="en-US"/>
              <a:t>Slide </a:t>
            </a:r>
            <a:fld id="{43D13783-42DA-4D39-B1EE-338536AF036D}" type="slidenum">
              <a:rPr lang="en-US" smtClean="0"/>
              <a:pPr/>
              <a:t>2</a:t>
            </a:fld>
            <a:endParaRPr lang="en-US" dirty="0"/>
          </a:p>
        </p:txBody>
      </p:sp>
      <p:sp>
        <p:nvSpPr>
          <p:cNvPr id="7" name="Date Placeholder 3">
            <a:extLst>
              <a:ext uri="{FF2B5EF4-FFF2-40B4-BE49-F238E27FC236}">
                <a16:creationId xmlns:a16="http://schemas.microsoft.com/office/drawing/2014/main" id="{517836A7-B36B-4E66-9657-B88C853B7883}"/>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1542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489F-68FD-834A-A658-304DC8BC3FD6}"/>
              </a:ext>
            </a:extLst>
          </p:cNvPr>
          <p:cNvSpPr>
            <a:spLocks noGrp="1"/>
          </p:cNvSpPr>
          <p:nvPr>
            <p:ph type="title"/>
          </p:nvPr>
        </p:nvSpPr>
        <p:spPr/>
        <p:txBody>
          <a:bodyPr/>
          <a:lstStyle/>
          <a:p>
            <a:r>
              <a:rPr lang="en-US" dirty="0"/>
              <a:t>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F9B345-9750-6B4B-BF14-1CF33912C06F}"/>
                  </a:ext>
                </a:extLst>
              </p:cNvPr>
              <p:cNvSpPr>
                <a:spLocks noGrp="1"/>
              </p:cNvSpPr>
              <p:nvPr>
                <p:ph idx="1"/>
              </p:nvPr>
            </p:nvSpPr>
            <p:spPr>
              <a:xfrm>
                <a:off x="76200" y="919859"/>
                <a:ext cx="12115800" cy="5257800"/>
              </a:xfrm>
            </p:spPr>
            <p:txBody>
              <a:bodyPr>
                <a:normAutofit/>
              </a:bodyPr>
              <a:lstStyle/>
              <a:p>
                <a:r>
                  <a:rPr lang="en-US" dirty="0"/>
                  <a:t>Design-Technology Co-Optimization (DTCO)</a:t>
                </a:r>
              </a:p>
              <a:p>
                <a:pPr lvl="1"/>
                <a:r>
                  <a:rPr lang="en-US" dirty="0"/>
                  <a:t>Essential for technology development; Large TAT and engineering efforts</a:t>
                </a:r>
              </a:p>
              <a:p>
                <a:pPr lvl="1"/>
                <a:r>
                  <a:rPr lang="en-US" dirty="0"/>
                  <a:t>Standard-cell area scaling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block area scaling</a:t>
                </a:r>
              </a:p>
              <a:p>
                <a:pPr lvl="2"/>
                <a:r>
                  <a:rPr lang="en-US" dirty="0"/>
                  <a:t>Significant impact on routability by standard-cell architectures w/ scaling boosters (BPR, etc.)</a:t>
                </a:r>
                <a:endParaRPr lang="en-US" dirty="0">
                  <a:solidFill>
                    <a:srgbClr val="FF0000"/>
                  </a:solidFill>
                </a:endParaRPr>
              </a:p>
              <a:p>
                <a:pPr marL="0" indent="0">
                  <a:buNone/>
                </a:pPr>
                <a:r>
                  <a:rPr lang="en-US" sz="2400" dirty="0">
                    <a:solidFill>
                      <a:srgbClr val="FF0000"/>
                    </a:solidFill>
                  </a:rPr>
                  <a:t>=&gt; Block-level area need to be estimated at early stage of technology development</a:t>
                </a:r>
              </a:p>
              <a:p>
                <a:endParaRPr lang="en-US" dirty="0"/>
              </a:p>
              <a:p>
                <a:pPr lvl="1"/>
                <a:endParaRPr lang="en-US" dirty="0"/>
              </a:p>
              <a:p>
                <a:endParaRPr lang="en-US" dirty="0"/>
              </a:p>
              <a:p>
                <a:endParaRPr lang="en-US" sz="3200" dirty="0"/>
              </a:p>
            </p:txBody>
          </p:sp>
        </mc:Choice>
        <mc:Fallback xmlns="">
          <p:sp>
            <p:nvSpPr>
              <p:cNvPr id="3" name="Content Placeholder 2">
                <a:extLst>
                  <a:ext uri="{FF2B5EF4-FFF2-40B4-BE49-F238E27FC236}">
                    <a16:creationId xmlns:a16="http://schemas.microsoft.com/office/drawing/2014/main" id="{A1F9B345-9750-6B4B-BF14-1CF33912C06F}"/>
                  </a:ext>
                </a:extLst>
              </p:cNvPr>
              <p:cNvSpPr>
                <a:spLocks noGrp="1" noRot="1" noChangeAspect="1" noMove="1" noResize="1" noEditPoints="1" noAdjustHandles="1" noChangeArrowheads="1" noChangeShapeType="1" noTextEdit="1"/>
              </p:cNvSpPr>
              <p:nvPr>
                <p:ph idx="1"/>
              </p:nvPr>
            </p:nvSpPr>
            <p:spPr>
              <a:xfrm>
                <a:off x="76200" y="919859"/>
                <a:ext cx="12115800" cy="5257800"/>
              </a:xfrm>
              <a:blipFill>
                <a:blip r:embed="rId3"/>
                <a:stretch>
                  <a:fillRect l="-906" t="-1160" r="-5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92A428-4DDC-9542-9B93-F0CB6DCE967D}"/>
              </a:ext>
            </a:extLst>
          </p:cNvPr>
          <p:cNvSpPr>
            <a:spLocks noGrp="1"/>
          </p:cNvSpPr>
          <p:nvPr>
            <p:ph type="sldNum" sz="quarter" idx="12"/>
          </p:nvPr>
        </p:nvSpPr>
        <p:spPr/>
        <p:txBody>
          <a:bodyPr/>
          <a:lstStyle/>
          <a:p>
            <a:r>
              <a:rPr lang="en-US"/>
              <a:t>Slide </a:t>
            </a:r>
            <a:fld id="{43D13783-42DA-4D39-B1EE-338536AF036D}" type="slidenum">
              <a:rPr lang="en-US" smtClean="0"/>
              <a:pPr/>
              <a:t>3</a:t>
            </a:fld>
            <a:endParaRPr lang="en-US" dirty="0"/>
          </a:p>
        </p:txBody>
      </p:sp>
      <p:sp>
        <p:nvSpPr>
          <p:cNvPr id="7" name="Date Placeholder 3">
            <a:extLst>
              <a:ext uri="{FF2B5EF4-FFF2-40B4-BE49-F238E27FC236}">
                <a16:creationId xmlns:a16="http://schemas.microsoft.com/office/drawing/2014/main" id="{501261E8-A814-3E4A-ACC5-16A93D6E3193}"/>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pic>
        <p:nvPicPr>
          <p:cNvPr id="6" name="Picture 5">
            <a:extLst>
              <a:ext uri="{FF2B5EF4-FFF2-40B4-BE49-F238E27FC236}">
                <a16:creationId xmlns:a16="http://schemas.microsoft.com/office/drawing/2014/main" id="{CE05D873-F713-4FEC-8303-0F3DA4A98F13}"/>
              </a:ext>
            </a:extLst>
          </p:cNvPr>
          <p:cNvPicPr>
            <a:picLocks noChangeAspect="1"/>
          </p:cNvPicPr>
          <p:nvPr/>
        </p:nvPicPr>
        <p:blipFill>
          <a:blip r:embed="rId4"/>
          <a:stretch>
            <a:fillRect/>
          </a:stretch>
        </p:blipFill>
        <p:spPr>
          <a:xfrm>
            <a:off x="1565053" y="3271643"/>
            <a:ext cx="8877300" cy="2906016"/>
          </a:xfrm>
          <a:prstGeom prst="rect">
            <a:avLst/>
          </a:prstGeom>
        </p:spPr>
      </p:pic>
    </p:spTree>
    <p:extLst>
      <p:ext uri="{BB962C8B-B14F-4D97-AF65-F5344CB8AC3E}">
        <p14:creationId xmlns:p14="http://schemas.microsoft.com/office/powerpoint/2010/main" val="10607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Outline</a:t>
            </a:r>
          </a:p>
        </p:txBody>
      </p:sp>
      <p:sp>
        <p:nvSpPr>
          <p:cNvPr id="3" name="Content Placeholder 2"/>
          <p:cNvSpPr>
            <a:spLocks noGrp="1"/>
          </p:cNvSpPr>
          <p:nvPr>
            <p:ph idx="1"/>
          </p:nvPr>
        </p:nvSpPr>
        <p:spPr>
          <a:xfrm>
            <a:off x="533400" y="762000"/>
            <a:ext cx="11150600" cy="5486400"/>
          </a:xfrm>
        </p:spPr>
        <p:txBody>
          <a:bodyPr>
            <a:noAutofit/>
          </a:bodyPr>
          <a:lstStyle/>
          <a:p>
            <a:pPr marL="295275" indent="-295275"/>
            <a:r>
              <a:rPr lang="en-US" dirty="0">
                <a:solidFill>
                  <a:schemeClr val="bg1">
                    <a:lumMod val="65000"/>
                  </a:schemeClr>
                </a:solidFill>
              </a:rPr>
              <a:t>Background</a:t>
            </a:r>
          </a:p>
          <a:p>
            <a:pPr marL="295275" indent="-295275"/>
            <a:r>
              <a:rPr lang="en-US" dirty="0"/>
              <a:t>PROBE2.0 framework</a:t>
            </a:r>
          </a:p>
          <a:p>
            <a:pPr marL="295275" indent="-295275"/>
            <a:r>
              <a:rPr lang="en-US" dirty="0">
                <a:solidFill>
                  <a:schemeClr val="bg1">
                    <a:lumMod val="65000"/>
                  </a:schemeClr>
                </a:solidFill>
              </a:rPr>
              <a:t>Experimental Results with Sub-3nm Technology</a:t>
            </a:r>
          </a:p>
          <a:p>
            <a:pPr marL="295275" indent="-295275"/>
            <a:r>
              <a:rPr lang="en-US" dirty="0">
                <a:solidFill>
                  <a:schemeClr val="bg1">
                    <a:lumMod val="65000"/>
                  </a:schemeClr>
                </a:solidFill>
              </a:rPr>
              <a:t>Conclusion</a:t>
            </a:r>
          </a:p>
          <a:p>
            <a:pPr marL="295275" indent="-295275"/>
            <a:endParaRPr lang="en-US" dirty="0"/>
          </a:p>
          <a:p>
            <a:pPr marL="295275" indent="-295275"/>
            <a:endParaRPr lang="en-US" dirty="0"/>
          </a:p>
          <a:p>
            <a:pPr marL="295275" indent="-295275"/>
            <a:endParaRPr lang="en-US" dirty="0"/>
          </a:p>
        </p:txBody>
      </p:sp>
      <p:sp>
        <p:nvSpPr>
          <p:cNvPr id="5" name="Slide Number Placeholder 4"/>
          <p:cNvSpPr>
            <a:spLocks noGrp="1"/>
          </p:cNvSpPr>
          <p:nvPr>
            <p:ph type="sldNum" sz="quarter" idx="12"/>
          </p:nvPr>
        </p:nvSpPr>
        <p:spPr/>
        <p:txBody>
          <a:bodyPr/>
          <a:lstStyle/>
          <a:p>
            <a:r>
              <a:rPr lang="en-US"/>
              <a:t>Slide </a:t>
            </a:r>
            <a:fld id="{43D13783-42DA-4D39-B1EE-338536AF036D}" type="slidenum">
              <a:rPr lang="en-US" smtClean="0"/>
              <a:pPr/>
              <a:t>4</a:t>
            </a:fld>
            <a:endParaRPr lang="en-US" dirty="0"/>
          </a:p>
        </p:txBody>
      </p:sp>
      <p:sp>
        <p:nvSpPr>
          <p:cNvPr id="7" name="Date Placeholder 3">
            <a:extLst>
              <a:ext uri="{FF2B5EF4-FFF2-40B4-BE49-F238E27FC236}">
                <a16:creationId xmlns:a16="http://schemas.microsoft.com/office/drawing/2014/main" id="{517836A7-B36B-4E66-9657-B88C853B7883}"/>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197321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BAEE-72D9-E449-BECF-AF37561DFBD4}"/>
              </a:ext>
            </a:extLst>
          </p:cNvPr>
          <p:cNvSpPr>
            <a:spLocks noGrp="1"/>
          </p:cNvSpPr>
          <p:nvPr>
            <p:ph type="title"/>
          </p:nvPr>
        </p:nvSpPr>
        <p:spPr/>
        <p:txBody>
          <a:bodyPr/>
          <a:lstStyle/>
          <a:p>
            <a:r>
              <a:rPr lang="en-US" dirty="0"/>
              <a:t>PROBE2.0 Overview</a:t>
            </a:r>
          </a:p>
        </p:txBody>
      </p:sp>
      <p:sp>
        <p:nvSpPr>
          <p:cNvPr id="3" name="Content Placeholder 2">
            <a:extLst>
              <a:ext uri="{FF2B5EF4-FFF2-40B4-BE49-F238E27FC236}">
                <a16:creationId xmlns:a16="http://schemas.microsoft.com/office/drawing/2014/main" id="{EDCA773C-E891-0B4E-9CB9-F52981AF0E65}"/>
              </a:ext>
            </a:extLst>
          </p:cNvPr>
          <p:cNvSpPr>
            <a:spLocks noGrp="1"/>
          </p:cNvSpPr>
          <p:nvPr>
            <p:ph idx="1"/>
          </p:nvPr>
        </p:nvSpPr>
        <p:spPr>
          <a:xfrm>
            <a:off x="152400" y="919642"/>
            <a:ext cx="11836400" cy="5257800"/>
          </a:xfrm>
        </p:spPr>
        <p:txBody>
          <a:bodyPr/>
          <a:lstStyle/>
          <a:p>
            <a:r>
              <a:rPr lang="en-US" dirty="0">
                <a:solidFill>
                  <a:schemeClr val="accent1"/>
                </a:solidFill>
              </a:rPr>
              <a:t>PROBE2.0: A Systematic Framework for Routability Assessment [1]</a:t>
            </a:r>
          </a:p>
          <a:p>
            <a:pPr lvl="1"/>
            <a:r>
              <a:rPr lang="en-US" dirty="0"/>
              <a:t>Satisfiability Modulo Theories (SMT)-based automatic std-cell layout generation</a:t>
            </a:r>
          </a:p>
          <a:p>
            <a:pPr lvl="1"/>
            <a:r>
              <a:rPr lang="en-US" dirty="0"/>
              <a:t>Rank ordering (Kth)-based routability assessment</a:t>
            </a:r>
          </a:p>
          <a:p>
            <a:pPr lvl="1"/>
            <a:r>
              <a:rPr lang="en-US" dirty="0"/>
              <a:t>Machine learning (ML)-based Kth prediction</a:t>
            </a:r>
          </a:p>
        </p:txBody>
      </p:sp>
      <p:sp>
        <p:nvSpPr>
          <p:cNvPr id="4" name="Slide Number Placeholder 3">
            <a:extLst>
              <a:ext uri="{FF2B5EF4-FFF2-40B4-BE49-F238E27FC236}">
                <a16:creationId xmlns:a16="http://schemas.microsoft.com/office/drawing/2014/main" id="{1B793621-8F80-2F45-9077-3E8144266173}"/>
              </a:ext>
            </a:extLst>
          </p:cNvPr>
          <p:cNvSpPr>
            <a:spLocks noGrp="1"/>
          </p:cNvSpPr>
          <p:nvPr>
            <p:ph type="sldNum" sz="quarter" idx="12"/>
          </p:nvPr>
        </p:nvSpPr>
        <p:spPr/>
        <p:txBody>
          <a:bodyPr/>
          <a:lstStyle/>
          <a:p>
            <a:r>
              <a:rPr lang="en-US"/>
              <a:t>Slide </a:t>
            </a:r>
            <a:fld id="{43D13783-42DA-4D39-B1EE-338536AF036D}" type="slidenum">
              <a:rPr lang="en-US" smtClean="0"/>
              <a:pPr/>
              <a:t>5</a:t>
            </a:fld>
            <a:endParaRPr lang="en-US" dirty="0"/>
          </a:p>
        </p:txBody>
      </p:sp>
      <p:pic>
        <p:nvPicPr>
          <p:cNvPr id="5" name="Picture 4">
            <a:extLst>
              <a:ext uri="{FF2B5EF4-FFF2-40B4-BE49-F238E27FC236}">
                <a16:creationId xmlns:a16="http://schemas.microsoft.com/office/drawing/2014/main" id="{27CBB59D-4A4B-4B4B-AF93-C17503E22FEC}"/>
              </a:ext>
            </a:extLst>
          </p:cNvPr>
          <p:cNvPicPr>
            <a:picLocks noChangeAspect="1"/>
          </p:cNvPicPr>
          <p:nvPr/>
        </p:nvPicPr>
        <p:blipFill rotWithShape="1">
          <a:blip r:embed="rId3"/>
          <a:srcRect r="50475"/>
          <a:stretch/>
        </p:blipFill>
        <p:spPr>
          <a:xfrm>
            <a:off x="1298773" y="2736603"/>
            <a:ext cx="4528054" cy="3140739"/>
          </a:xfrm>
          <a:prstGeom prst="rect">
            <a:avLst/>
          </a:prstGeom>
        </p:spPr>
      </p:pic>
      <p:sp>
        <p:nvSpPr>
          <p:cNvPr id="8" name="Date Placeholder 3">
            <a:extLst>
              <a:ext uri="{FF2B5EF4-FFF2-40B4-BE49-F238E27FC236}">
                <a16:creationId xmlns:a16="http://schemas.microsoft.com/office/drawing/2014/main" id="{08AA3791-40B5-C646-9D52-066A96AC36EF}"/>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pic>
        <p:nvPicPr>
          <p:cNvPr id="7" name="Picture 6">
            <a:extLst>
              <a:ext uri="{FF2B5EF4-FFF2-40B4-BE49-F238E27FC236}">
                <a16:creationId xmlns:a16="http://schemas.microsoft.com/office/drawing/2014/main" id="{446BA289-2FDD-7946-B164-90DEF2B0FB0A}"/>
              </a:ext>
            </a:extLst>
          </p:cNvPr>
          <p:cNvPicPr>
            <a:picLocks noChangeAspect="1"/>
          </p:cNvPicPr>
          <p:nvPr/>
        </p:nvPicPr>
        <p:blipFill>
          <a:blip r:embed="rId4"/>
          <a:stretch>
            <a:fillRect/>
          </a:stretch>
        </p:blipFill>
        <p:spPr>
          <a:xfrm>
            <a:off x="6789070" y="2714832"/>
            <a:ext cx="3295650" cy="3109324"/>
          </a:xfrm>
          <a:prstGeom prst="rect">
            <a:avLst/>
          </a:prstGeom>
        </p:spPr>
      </p:pic>
      <p:sp>
        <p:nvSpPr>
          <p:cNvPr id="9" name="TextBox 8">
            <a:extLst>
              <a:ext uri="{FF2B5EF4-FFF2-40B4-BE49-F238E27FC236}">
                <a16:creationId xmlns:a16="http://schemas.microsoft.com/office/drawing/2014/main" id="{7E19EDA5-476A-4296-8736-C9AC97E8D25A}"/>
              </a:ext>
            </a:extLst>
          </p:cNvPr>
          <p:cNvSpPr txBox="1"/>
          <p:nvPr/>
        </p:nvSpPr>
        <p:spPr>
          <a:xfrm>
            <a:off x="-21266" y="5860207"/>
            <a:ext cx="12268200" cy="523220"/>
          </a:xfrm>
          <a:prstGeom prst="rect">
            <a:avLst/>
          </a:prstGeom>
          <a:noFill/>
        </p:spPr>
        <p:txBody>
          <a:bodyPr wrap="square">
            <a:spAutoFit/>
          </a:bodyPr>
          <a:lstStyle/>
          <a:p>
            <a:r>
              <a:rPr lang="en-US" sz="1400" b="0" i="0" dirty="0">
                <a:effectLst/>
                <a:latin typeface="Lato" panose="020F0502020204030203" pitchFamily="34" charset="0"/>
              </a:rPr>
              <a:t>[1] C.-K. Cheng, A. B. Kahng, H. Kim, </a:t>
            </a:r>
            <a:r>
              <a:rPr lang="en-US" sz="1400" i="0" dirty="0">
                <a:effectLst/>
                <a:latin typeface="Lato" panose="020F0502020204030203" pitchFamily="34" charset="0"/>
              </a:rPr>
              <a:t>M. Kim</a:t>
            </a:r>
            <a:r>
              <a:rPr lang="en-US" sz="1400" b="0" i="0" dirty="0">
                <a:effectLst/>
                <a:latin typeface="Lato" panose="020F0502020204030203" pitchFamily="34" charset="0"/>
              </a:rPr>
              <a:t>, D. Lee, D. Park and M. Woo, </a:t>
            </a:r>
            <a:r>
              <a:rPr lang="en-US" sz="1400" b="1" i="0" dirty="0">
                <a:effectLst/>
                <a:latin typeface="Lato" panose="020F0502020204030203" pitchFamily="34" charset="0"/>
              </a:rPr>
              <a:t>"PROBE2.0: A Systematic Framework for Routability Assessment from Technology to Design in Advanced Nodes"</a:t>
            </a:r>
            <a:r>
              <a:rPr lang="en-US" sz="1400" b="0" i="0" dirty="0">
                <a:effectLst/>
                <a:latin typeface="Lato" panose="020F0502020204030203" pitchFamily="34" charset="0"/>
              </a:rPr>
              <a:t>, </a:t>
            </a:r>
            <a:r>
              <a:rPr lang="en-US" sz="1400" b="0" i="1" dirty="0">
                <a:effectLst/>
                <a:latin typeface="Lato" panose="020F0502020204030203" pitchFamily="34" charset="0"/>
              </a:rPr>
              <a:t>IEEE Trans. on CAD (2021)</a:t>
            </a:r>
            <a:r>
              <a:rPr lang="en-US" sz="1400" b="0" i="0" dirty="0">
                <a:effectLst/>
                <a:latin typeface="Lato" panose="020F0502020204030203" pitchFamily="34" charset="0"/>
              </a:rPr>
              <a:t>, in revision.</a:t>
            </a:r>
            <a:endParaRPr lang="en-US" sz="1400" dirty="0"/>
          </a:p>
        </p:txBody>
      </p:sp>
      <p:sp>
        <p:nvSpPr>
          <p:cNvPr id="6" name="Oval 5">
            <a:extLst>
              <a:ext uri="{FF2B5EF4-FFF2-40B4-BE49-F238E27FC236}">
                <a16:creationId xmlns:a16="http://schemas.microsoft.com/office/drawing/2014/main" id="{8DEDAB17-A11B-4450-B9B5-A0F9579441C3}"/>
              </a:ext>
            </a:extLst>
          </p:cNvPr>
          <p:cNvSpPr/>
          <p:nvPr/>
        </p:nvSpPr>
        <p:spPr>
          <a:xfrm>
            <a:off x="3589381" y="5486400"/>
            <a:ext cx="740734" cy="4519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8990BB-E89C-4502-AE2E-4C015C3A53BB}"/>
              </a:ext>
            </a:extLst>
          </p:cNvPr>
          <p:cNvSpPr/>
          <p:nvPr/>
        </p:nvSpPr>
        <p:spPr>
          <a:xfrm>
            <a:off x="1190480" y="3395332"/>
            <a:ext cx="3197027"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7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p:bldP spid="6" grpId="0" uiExpan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22E8-752C-4BAE-BEC6-8F054E3C80EF}"/>
              </a:ext>
            </a:extLst>
          </p:cNvPr>
          <p:cNvSpPr>
            <a:spLocks noGrp="1"/>
          </p:cNvSpPr>
          <p:nvPr>
            <p:ph type="title"/>
          </p:nvPr>
        </p:nvSpPr>
        <p:spPr/>
        <p:txBody>
          <a:bodyPr/>
          <a:lstStyle/>
          <a:p>
            <a:r>
              <a:rPr lang="en-US" dirty="0"/>
              <a:t>Standard-Cell Layout</a:t>
            </a:r>
          </a:p>
        </p:txBody>
      </p:sp>
      <p:sp>
        <p:nvSpPr>
          <p:cNvPr id="3" name="Content Placeholder 2">
            <a:extLst>
              <a:ext uri="{FF2B5EF4-FFF2-40B4-BE49-F238E27FC236}">
                <a16:creationId xmlns:a16="http://schemas.microsoft.com/office/drawing/2014/main" id="{91EA03AF-3D41-4F40-93FD-76F5F31FE066}"/>
              </a:ext>
            </a:extLst>
          </p:cNvPr>
          <p:cNvSpPr>
            <a:spLocks noGrp="1"/>
          </p:cNvSpPr>
          <p:nvPr>
            <p:ph idx="1"/>
          </p:nvPr>
        </p:nvSpPr>
        <p:spPr>
          <a:xfrm>
            <a:off x="203200" y="800100"/>
            <a:ext cx="11785600" cy="5257800"/>
          </a:xfrm>
        </p:spPr>
        <p:txBody>
          <a:bodyPr>
            <a:normAutofit/>
          </a:bodyPr>
          <a:lstStyle/>
          <a:p>
            <a:r>
              <a:rPr lang="en-US" dirty="0"/>
              <a:t>SMT-based “automatic” standard-cell layout generation</a:t>
            </a:r>
          </a:p>
          <a:p>
            <a:pPr lvl="1"/>
            <a:r>
              <a:rPr lang="en-US" dirty="0"/>
              <a:t>Cell-level simultaneous placement and routing</a:t>
            </a:r>
          </a:p>
          <a:p>
            <a:pPr lvl="1"/>
            <a:r>
              <a:rPr lang="en-US" dirty="0"/>
              <a:t>Complete and optimal layout with grid-based conditional design rules</a:t>
            </a:r>
          </a:p>
          <a:p>
            <a:pPr lvl="1"/>
            <a:r>
              <a:rPr lang="en-US" dirty="0"/>
              <a:t>Open-sourced at GitHub</a:t>
            </a:r>
          </a:p>
          <a:p>
            <a:pPr lvl="2"/>
            <a:r>
              <a:rPr lang="en-US" dirty="0">
                <a:hlinkClick r:id="rId3"/>
              </a:rPr>
              <a:t>https://github.com/ckchengucsd/SMT-based-STDCELL-Layout-Generator-for-PROBE2.0</a:t>
            </a:r>
            <a:endParaRPr lang="en-US" dirty="0"/>
          </a:p>
          <a:p>
            <a:pPr lvl="1"/>
            <a:r>
              <a:rPr lang="en-US" dirty="0"/>
              <a:t>Generate signal and power/ground pins and convert into LEF format</a:t>
            </a:r>
          </a:p>
        </p:txBody>
      </p:sp>
      <p:sp>
        <p:nvSpPr>
          <p:cNvPr id="4" name="Slide Number Placeholder 3">
            <a:extLst>
              <a:ext uri="{FF2B5EF4-FFF2-40B4-BE49-F238E27FC236}">
                <a16:creationId xmlns:a16="http://schemas.microsoft.com/office/drawing/2014/main" id="{F6591890-398F-4D28-A34C-5F322F718553}"/>
              </a:ext>
            </a:extLst>
          </p:cNvPr>
          <p:cNvSpPr>
            <a:spLocks noGrp="1"/>
          </p:cNvSpPr>
          <p:nvPr>
            <p:ph type="sldNum" sz="quarter" idx="12"/>
          </p:nvPr>
        </p:nvSpPr>
        <p:spPr/>
        <p:txBody>
          <a:bodyPr/>
          <a:lstStyle/>
          <a:p>
            <a:r>
              <a:rPr lang="en-US"/>
              <a:t>Slide </a:t>
            </a:r>
            <a:fld id="{43D13783-42DA-4D39-B1EE-338536AF036D}" type="slidenum">
              <a:rPr lang="en-US" smtClean="0"/>
              <a:pPr/>
              <a:t>6</a:t>
            </a:fld>
            <a:endParaRPr lang="en-US" dirty="0"/>
          </a:p>
        </p:txBody>
      </p:sp>
      <p:pic>
        <p:nvPicPr>
          <p:cNvPr id="6" name="Picture 5">
            <a:extLst>
              <a:ext uri="{FF2B5EF4-FFF2-40B4-BE49-F238E27FC236}">
                <a16:creationId xmlns:a16="http://schemas.microsoft.com/office/drawing/2014/main" id="{CC0B1D11-A6C6-C44B-98B2-6B92AAF210E3}"/>
              </a:ext>
            </a:extLst>
          </p:cNvPr>
          <p:cNvPicPr>
            <a:picLocks noChangeAspect="1"/>
          </p:cNvPicPr>
          <p:nvPr/>
        </p:nvPicPr>
        <p:blipFill>
          <a:blip r:embed="rId4"/>
          <a:stretch>
            <a:fillRect/>
          </a:stretch>
        </p:blipFill>
        <p:spPr>
          <a:xfrm>
            <a:off x="6248400" y="3542668"/>
            <a:ext cx="4893231" cy="2692848"/>
          </a:xfrm>
          <a:prstGeom prst="rect">
            <a:avLst/>
          </a:prstGeom>
        </p:spPr>
      </p:pic>
      <p:sp>
        <p:nvSpPr>
          <p:cNvPr id="9" name="Date Placeholder 3">
            <a:extLst>
              <a:ext uri="{FF2B5EF4-FFF2-40B4-BE49-F238E27FC236}">
                <a16:creationId xmlns:a16="http://schemas.microsoft.com/office/drawing/2014/main" id="{3D80E69B-BBE4-4447-9AC4-BFB929433D31}"/>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grpSp>
        <p:nvGrpSpPr>
          <p:cNvPr id="11" name="Group 10">
            <a:extLst>
              <a:ext uri="{FF2B5EF4-FFF2-40B4-BE49-F238E27FC236}">
                <a16:creationId xmlns:a16="http://schemas.microsoft.com/office/drawing/2014/main" id="{29CC5ABE-681E-474A-8B75-D5B7F551379B}"/>
              </a:ext>
            </a:extLst>
          </p:cNvPr>
          <p:cNvGrpSpPr/>
          <p:nvPr/>
        </p:nvGrpSpPr>
        <p:grpSpPr>
          <a:xfrm>
            <a:off x="645057" y="3542668"/>
            <a:ext cx="5450943" cy="2628900"/>
            <a:chOff x="762000" y="3542668"/>
            <a:chExt cx="5450943" cy="2628900"/>
          </a:xfrm>
        </p:grpSpPr>
        <p:pic>
          <p:nvPicPr>
            <p:cNvPr id="5" name="Picture 4">
              <a:extLst>
                <a:ext uri="{FF2B5EF4-FFF2-40B4-BE49-F238E27FC236}">
                  <a16:creationId xmlns:a16="http://schemas.microsoft.com/office/drawing/2014/main" id="{590612ED-5D54-A34C-B370-96610E7C5F96}"/>
                </a:ext>
              </a:extLst>
            </p:cNvPr>
            <p:cNvPicPr>
              <a:picLocks noChangeAspect="1"/>
            </p:cNvPicPr>
            <p:nvPr/>
          </p:nvPicPr>
          <p:blipFill rotWithShape="1">
            <a:blip r:embed="rId5"/>
            <a:srcRect r="47915"/>
            <a:stretch/>
          </p:blipFill>
          <p:spPr>
            <a:xfrm>
              <a:off x="762000" y="3542668"/>
              <a:ext cx="2907007" cy="2628900"/>
            </a:xfrm>
            <a:prstGeom prst="rect">
              <a:avLst/>
            </a:prstGeom>
          </p:spPr>
        </p:pic>
        <p:pic>
          <p:nvPicPr>
            <p:cNvPr id="10" name="Picture 9">
              <a:extLst>
                <a:ext uri="{FF2B5EF4-FFF2-40B4-BE49-F238E27FC236}">
                  <a16:creationId xmlns:a16="http://schemas.microsoft.com/office/drawing/2014/main" id="{841886C8-7250-344E-A628-48D7110E8AA2}"/>
                </a:ext>
              </a:extLst>
            </p:cNvPr>
            <p:cNvPicPr>
              <a:picLocks noChangeAspect="1"/>
            </p:cNvPicPr>
            <p:nvPr/>
          </p:nvPicPr>
          <p:blipFill>
            <a:blip r:embed="rId6"/>
            <a:stretch>
              <a:fillRect/>
            </a:stretch>
          </p:blipFill>
          <p:spPr>
            <a:xfrm>
              <a:off x="3763947" y="3577304"/>
              <a:ext cx="2448996" cy="2480596"/>
            </a:xfrm>
            <a:prstGeom prst="rect">
              <a:avLst/>
            </a:prstGeom>
          </p:spPr>
        </p:pic>
      </p:grpSp>
    </p:spTree>
    <p:extLst>
      <p:ext uri="{BB962C8B-B14F-4D97-AF65-F5344CB8AC3E}">
        <p14:creationId xmlns:p14="http://schemas.microsoft.com/office/powerpoint/2010/main" val="316309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8B11-D502-4DFC-8FAF-4568C8B71A0F}"/>
              </a:ext>
            </a:extLst>
          </p:cNvPr>
          <p:cNvSpPr>
            <a:spLocks noGrp="1"/>
          </p:cNvSpPr>
          <p:nvPr>
            <p:ph type="title"/>
          </p:nvPr>
        </p:nvSpPr>
        <p:spPr/>
        <p:txBody>
          <a:bodyPr/>
          <a:lstStyle/>
          <a:p>
            <a:r>
              <a:rPr lang="en-US" dirty="0"/>
              <a:t>Placement “Tangling” and Kth</a:t>
            </a:r>
          </a:p>
        </p:txBody>
      </p:sp>
      <p:sp>
        <p:nvSpPr>
          <p:cNvPr id="3" name="Content Placeholder 2">
            <a:extLst>
              <a:ext uri="{FF2B5EF4-FFF2-40B4-BE49-F238E27FC236}">
                <a16:creationId xmlns:a16="http://schemas.microsoft.com/office/drawing/2014/main" id="{54042F22-3FD1-4C5E-948F-5FB1FA81393D}"/>
              </a:ext>
            </a:extLst>
          </p:cNvPr>
          <p:cNvSpPr>
            <a:spLocks noGrp="1"/>
          </p:cNvSpPr>
          <p:nvPr>
            <p:ph idx="1"/>
          </p:nvPr>
        </p:nvSpPr>
        <p:spPr>
          <a:xfrm>
            <a:off x="203200" y="1011562"/>
            <a:ext cx="11785600" cy="5257800"/>
          </a:xfrm>
        </p:spPr>
        <p:txBody>
          <a:bodyPr/>
          <a:lstStyle/>
          <a:p>
            <a:r>
              <a:rPr lang="en-US" dirty="0"/>
              <a:t>Placement “Tangling”:  repeatedly make </a:t>
            </a:r>
            <a:r>
              <a:rPr lang="en-US" dirty="0">
                <a:solidFill>
                  <a:srgbClr val="0070C0"/>
                </a:solidFill>
              </a:rPr>
              <a:t>neighbor-swaps</a:t>
            </a:r>
            <a:r>
              <a:rPr lang="en-US" dirty="0"/>
              <a:t> </a:t>
            </a:r>
          </a:p>
          <a:p>
            <a:pPr lvl="1"/>
            <a:r>
              <a:rPr lang="en-US" dirty="0"/>
              <a:t>Randomly perform </a:t>
            </a:r>
            <a:r>
              <a:rPr lang="en-US" b="1" dirty="0">
                <a:solidFill>
                  <a:srgbClr val="0070C0"/>
                </a:solidFill>
              </a:rPr>
              <a:t>neighbor-swaps</a:t>
            </a:r>
            <a:r>
              <a:rPr lang="en-US" dirty="0"/>
              <a:t> to </a:t>
            </a:r>
            <a:r>
              <a:rPr lang="en-US" b="1" dirty="0">
                <a:solidFill>
                  <a:srgbClr val="0070C0"/>
                </a:solidFill>
              </a:rPr>
              <a:t>increase routing difficulty </a:t>
            </a:r>
            <a:r>
              <a:rPr lang="en-US" b="1" i="1" dirty="0">
                <a:solidFill>
                  <a:srgbClr val="0070C0"/>
                </a:solidFill>
              </a:rPr>
              <a:t> </a:t>
            </a:r>
          </a:p>
          <a:p>
            <a:pPr lvl="1"/>
            <a:r>
              <a:rPr lang="en-US" b="1" dirty="0">
                <a:solidFill>
                  <a:srgbClr val="FF0000"/>
                </a:solidFill>
              </a:rPr>
              <a:t>K threshold</a:t>
            </a:r>
            <a:r>
              <a:rPr lang="en-US" dirty="0">
                <a:solidFill>
                  <a:srgbClr val="FF0000"/>
                </a:solidFill>
              </a:rPr>
              <a:t> (Kth) </a:t>
            </a:r>
            <a:r>
              <a:rPr lang="en-US" dirty="0"/>
              <a:t>= minimum </a:t>
            </a:r>
            <a:r>
              <a:rPr lang="en-US" b="1" dirty="0"/>
              <a:t>K</a:t>
            </a:r>
            <a:r>
              <a:rPr lang="en-US" dirty="0"/>
              <a:t> (number of neighbor-swaps normalized to #cells) that leads to an unroutable placement (&gt;500 DRC violations)</a:t>
            </a:r>
          </a:p>
          <a:p>
            <a:pPr lvl="1"/>
            <a:r>
              <a:rPr lang="en-US" dirty="0">
                <a:solidFill>
                  <a:srgbClr val="FF0000"/>
                </a:solidFill>
              </a:rPr>
              <a:t>Higher Kth == Better “intrinsic routability”</a:t>
            </a:r>
          </a:p>
          <a:p>
            <a:pPr lvl="1"/>
            <a:r>
              <a:rPr lang="en-US" b="1" dirty="0">
                <a:solidFill>
                  <a:srgbClr val="0070C0"/>
                </a:solidFill>
              </a:rPr>
              <a:t>PROBE2.0 routability evaluation: Rank ordering based on Kth</a:t>
            </a:r>
          </a:p>
          <a:p>
            <a:endParaRPr lang="en-US" dirty="0"/>
          </a:p>
        </p:txBody>
      </p:sp>
      <p:sp>
        <p:nvSpPr>
          <p:cNvPr id="4" name="Slide Number Placeholder 3">
            <a:extLst>
              <a:ext uri="{FF2B5EF4-FFF2-40B4-BE49-F238E27FC236}">
                <a16:creationId xmlns:a16="http://schemas.microsoft.com/office/drawing/2014/main" id="{450AFF1E-BAA0-469F-A003-8A0185680A6B}"/>
              </a:ext>
            </a:extLst>
          </p:cNvPr>
          <p:cNvSpPr>
            <a:spLocks noGrp="1"/>
          </p:cNvSpPr>
          <p:nvPr>
            <p:ph type="sldNum" sz="quarter" idx="12"/>
          </p:nvPr>
        </p:nvSpPr>
        <p:spPr/>
        <p:txBody>
          <a:bodyPr/>
          <a:lstStyle/>
          <a:p>
            <a:r>
              <a:rPr lang="en-US"/>
              <a:t>Slide </a:t>
            </a:r>
            <a:fld id="{43D13783-42DA-4D39-B1EE-338536AF036D}" type="slidenum">
              <a:rPr lang="en-US" smtClean="0"/>
              <a:pPr/>
              <a:t>7</a:t>
            </a:fld>
            <a:endParaRPr lang="en-US" dirty="0"/>
          </a:p>
        </p:txBody>
      </p:sp>
      <p:grpSp>
        <p:nvGrpSpPr>
          <p:cNvPr id="54" name="Group 53">
            <a:extLst>
              <a:ext uri="{FF2B5EF4-FFF2-40B4-BE49-F238E27FC236}">
                <a16:creationId xmlns:a16="http://schemas.microsoft.com/office/drawing/2014/main" id="{AC62B28E-B82A-48B2-82C7-001796958ED0}"/>
              </a:ext>
            </a:extLst>
          </p:cNvPr>
          <p:cNvGrpSpPr/>
          <p:nvPr/>
        </p:nvGrpSpPr>
        <p:grpSpPr>
          <a:xfrm>
            <a:off x="4343400" y="3810000"/>
            <a:ext cx="3992805" cy="2276445"/>
            <a:chOff x="4330799" y="3891122"/>
            <a:chExt cx="3992805" cy="2276445"/>
          </a:xfrm>
        </p:grpSpPr>
        <p:sp>
          <p:nvSpPr>
            <p:cNvPr id="27" name="Rectangle 26">
              <a:extLst>
                <a:ext uri="{FF2B5EF4-FFF2-40B4-BE49-F238E27FC236}">
                  <a16:creationId xmlns:a16="http://schemas.microsoft.com/office/drawing/2014/main" id="{506501AE-1F9F-C248-A6A1-4F3E024C1D6E}"/>
                </a:ext>
              </a:extLst>
            </p:cNvPr>
            <p:cNvSpPr/>
            <p:nvPr/>
          </p:nvSpPr>
          <p:spPr bwMode="auto">
            <a:xfrm>
              <a:off x="5156107" y="3891122"/>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8" name="Rectangle 27">
              <a:extLst>
                <a:ext uri="{FF2B5EF4-FFF2-40B4-BE49-F238E27FC236}">
                  <a16:creationId xmlns:a16="http://schemas.microsoft.com/office/drawing/2014/main" id="{5CBDC32C-6471-744F-B941-2FE2524F5059}"/>
                </a:ext>
              </a:extLst>
            </p:cNvPr>
            <p:cNvSpPr/>
            <p:nvPr/>
          </p:nvSpPr>
          <p:spPr bwMode="auto">
            <a:xfrm>
              <a:off x="5156106" y="4457157"/>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9" name="Rectangle 28">
              <a:extLst>
                <a:ext uri="{FF2B5EF4-FFF2-40B4-BE49-F238E27FC236}">
                  <a16:creationId xmlns:a16="http://schemas.microsoft.com/office/drawing/2014/main" id="{8F89EB3B-0D38-FC46-AEC8-83CF751DA7DA}"/>
                </a:ext>
              </a:extLst>
            </p:cNvPr>
            <p:cNvSpPr/>
            <p:nvPr/>
          </p:nvSpPr>
          <p:spPr bwMode="auto">
            <a:xfrm>
              <a:off x="5156107" y="5030575"/>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0" name="Rectangle 29">
              <a:extLst>
                <a:ext uri="{FF2B5EF4-FFF2-40B4-BE49-F238E27FC236}">
                  <a16:creationId xmlns:a16="http://schemas.microsoft.com/office/drawing/2014/main" id="{568FC8CD-7887-3649-AA4D-A98E83B2BD75}"/>
                </a:ext>
              </a:extLst>
            </p:cNvPr>
            <p:cNvSpPr/>
            <p:nvPr/>
          </p:nvSpPr>
          <p:spPr bwMode="auto">
            <a:xfrm>
              <a:off x="5156106" y="5596610"/>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1" name="Rectangle 30">
              <a:extLst>
                <a:ext uri="{FF2B5EF4-FFF2-40B4-BE49-F238E27FC236}">
                  <a16:creationId xmlns:a16="http://schemas.microsoft.com/office/drawing/2014/main" id="{8CEC2CA7-9442-9048-A620-A71AD6C27CA4}"/>
                </a:ext>
              </a:extLst>
            </p:cNvPr>
            <p:cNvSpPr/>
            <p:nvPr/>
          </p:nvSpPr>
          <p:spPr bwMode="auto">
            <a:xfrm>
              <a:off x="6816192" y="5035497"/>
              <a:ext cx="652780" cy="568496"/>
            </a:xfrm>
            <a:prstGeom prst="rect">
              <a:avLst/>
            </a:prstGeom>
            <a:pattFill prst="wdUpDiag">
              <a:fgClr>
                <a:srgbClr val="00B05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2" name="Rectangle 31">
              <a:extLst>
                <a:ext uri="{FF2B5EF4-FFF2-40B4-BE49-F238E27FC236}">
                  <a16:creationId xmlns:a16="http://schemas.microsoft.com/office/drawing/2014/main" id="{492A9638-92A4-3C41-B31B-D21DBFE74DC1}"/>
                </a:ext>
              </a:extLst>
            </p:cNvPr>
            <p:cNvSpPr/>
            <p:nvPr/>
          </p:nvSpPr>
          <p:spPr bwMode="auto">
            <a:xfrm>
              <a:off x="5742964" y="5599071"/>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3" name="Rectangle 32">
              <a:extLst>
                <a:ext uri="{FF2B5EF4-FFF2-40B4-BE49-F238E27FC236}">
                  <a16:creationId xmlns:a16="http://schemas.microsoft.com/office/drawing/2014/main" id="{3CAAEE44-EBCC-C845-94FF-FB593431345A}"/>
                </a:ext>
              </a:extLst>
            </p:cNvPr>
            <p:cNvSpPr/>
            <p:nvPr/>
          </p:nvSpPr>
          <p:spPr bwMode="auto">
            <a:xfrm>
              <a:off x="5159333" y="5023192"/>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4" name="Rectangle 33">
              <a:extLst>
                <a:ext uri="{FF2B5EF4-FFF2-40B4-BE49-F238E27FC236}">
                  <a16:creationId xmlns:a16="http://schemas.microsoft.com/office/drawing/2014/main" id="{D84D9557-F5EA-AA42-AC91-7DA425486377}"/>
                </a:ext>
              </a:extLst>
            </p:cNvPr>
            <p:cNvSpPr/>
            <p:nvPr/>
          </p:nvSpPr>
          <p:spPr bwMode="auto">
            <a:xfrm>
              <a:off x="5975185" y="5029345"/>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5" name="Rectangle 34">
              <a:extLst>
                <a:ext uri="{FF2B5EF4-FFF2-40B4-BE49-F238E27FC236}">
                  <a16:creationId xmlns:a16="http://schemas.microsoft.com/office/drawing/2014/main" id="{C38C9121-9CB0-944E-B899-5FFCE7A89F81}"/>
                </a:ext>
              </a:extLst>
            </p:cNvPr>
            <p:cNvSpPr/>
            <p:nvPr/>
          </p:nvSpPr>
          <p:spPr bwMode="auto">
            <a:xfrm>
              <a:off x="5809538" y="4456769"/>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6" name="Rectangle 35">
              <a:extLst>
                <a:ext uri="{FF2B5EF4-FFF2-40B4-BE49-F238E27FC236}">
                  <a16:creationId xmlns:a16="http://schemas.microsoft.com/office/drawing/2014/main" id="{8A95DF52-81B2-504C-BDD6-BCC82DEDD57F}"/>
                </a:ext>
              </a:extLst>
            </p:cNvPr>
            <p:cNvSpPr/>
            <p:nvPr/>
          </p:nvSpPr>
          <p:spPr bwMode="auto">
            <a:xfrm>
              <a:off x="6723284" y="3893882"/>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7" name="Rectangle 36">
              <a:extLst>
                <a:ext uri="{FF2B5EF4-FFF2-40B4-BE49-F238E27FC236}">
                  <a16:creationId xmlns:a16="http://schemas.microsoft.com/office/drawing/2014/main" id="{F6ACFE10-F4A9-344D-B7DE-37AF66AB80A9}"/>
                </a:ext>
              </a:extLst>
            </p:cNvPr>
            <p:cNvSpPr/>
            <p:nvPr/>
          </p:nvSpPr>
          <p:spPr bwMode="auto">
            <a:xfrm>
              <a:off x="6984250" y="4457157"/>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8" name="Rectangle 37">
              <a:extLst>
                <a:ext uri="{FF2B5EF4-FFF2-40B4-BE49-F238E27FC236}">
                  <a16:creationId xmlns:a16="http://schemas.microsoft.com/office/drawing/2014/main" id="{3942AF3A-101B-A64E-A4EE-1D42948A4295}"/>
                </a:ext>
              </a:extLst>
            </p:cNvPr>
            <p:cNvSpPr/>
            <p:nvPr/>
          </p:nvSpPr>
          <p:spPr bwMode="auto">
            <a:xfrm>
              <a:off x="6816192" y="5596610"/>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9" name="Rectangle 38">
              <a:extLst>
                <a:ext uri="{FF2B5EF4-FFF2-40B4-BE49-F238E27FC236}">
                  <a16:creationId xmlns:a16="http://schemas.microsoft.com/office/drawing/2014/main" id="{ACE8A59B-8BEC-FA46-B122-E07E800F2301}"/>
                </a:ext>
              </a:extLst>
            </p:cNvPr>
            <p:cNvSpPr/>
            <p:nvPr/>
          </p:nvSpPr>
          <p:spPr bwMode="auto">
            <a:xfrm>
              <a:off x="6070503" y="3892652"/>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0" name="Rectangle 39">
              <a:extLst>
                <a:ext uri="{FF2B5EF4-FFF2-40B4-BE49-F238E27FC236}">
                  <a16:creationId xmlns:a16="http://schemas.microsoft.com/office/drawing/2014/main" id="{72FD600D-ABDB-2E4D-81B0-F4867601C7D7}"/>
                </a:ext>
              </a:extLst>
            </p:cNvPr>
            <p:cNvSpPr/>
            <p:nvPr/>
          </p:nvSpPr>
          <p:spPr bwMode="auto">
            <a:xfrm>
              <a:off x="5156757" y="3892652"/>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1" name="Rectangle 40">
              <a:extLst>
                <a:ext uri="{FF2B5EF4-FFF2-40B4-BE49-F238E27FC236}">
                  <a16:creationId xmlns:a16="http://schemas.microsoft.com/office/drawing/2014/main" id="{8FA0F70C-C110-3041-ACCB-E3A15BF2BB9A}"/>
                </a:ext>
              </a:extLst>
            </p:cNvPr>
            <p:cNvSpPr/>
            <p:nvPr/>
          </p:nvSpPr>
          <p:spPr bwMode="auto">
            <a:xfrm>
              <a:off x="7670824" y="5596610"/>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3" name="Right Arrow 42">
              <a:extLst>
                <a:ext uri="{FF2B5EF4-FFF2-40B4-BE49-F238E27FC236}">
                  <a16:creationId xmlns:a16="http://schemas.microsoft.com/office/drawing/2014/main" id="{641E3E73-6E5B-C54C-BD77-98DF432FD1C3}"/>
                </a:ext>
              </a:extLst>
            </p:cNvPr>
            <p:cNvSpPr/>
            <p:nvPr/>
          </p:nvSpPr>
          <p:spPr bwMode="auto">
            <a:xfrm>
              <a:off x="4330799" y="4713497"/>
              <a:ext cx="593766" cy="593945"/>
            </a:xfrm>
            <a:prstGeom prst="rightArrow">
              <a:avLst/>
            </a:prstGeom>
            <a:solidFill>
              <a:schemeClr val="tx2"/>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7663" marR="0" indent="-347663" algn="l" defTabSz="914400" rtl="0" eaLnBrk="0" fontAlgn="base" latinLnBrk="0" hangingPunct="0">
                <a:lnSpc>
                  <a:spcPct val="100000"/>
                </a:lnSpc>
                <a:spcBef>
                  <a:spcPct val="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6" name="Straight Arrow Connector 45">
              <a:extLst>
                <a:ext uri="{FF2B5EF4-FFF2-40B4-BE49-F238E27FC236}">
                  <a16:creationId xmlns:a16="http://schemas.microsoft.com/office/drawing/2014/main" id="{FF40D4C5-AAA9-8144-A55F-B69393911926}"/>
                </a:ext>
              </a:extLst>
            </p:cNvPr>
            <p:cNvCxnSpPr>
              <a:cxnSpLocks/>
            </p:cNvCxnSpPr>
            <p:nvPr/>
          </p:nvCxnSpPr>
          <p:spPr bwMode="auto">
            <a:xfrm flipV="1">
              <a:off x="6270598" y="4754818"/>
              <a:ext cx="1063921" cy="667344"/>
            </a:xfrm>
            <a:prstGeom prst="straightConnector1">
              <a:avLst/>
            </a:prstGeom>
            <a:solidFill>
              <a:schemeClr val="accent1"/>
            </a:solidFill>
            <a:ln w="38100" cap="flat" cmpd="sng" algn="ctr">
              <a:solidFill>
                <a:srgbClr val="FF0000"/>
              </a:solidFill>
              <a:prstDash val="solid"/>
              <a:round/>
              <a:headEnd type="oval" w="med" len="med"/>
              <a:tailEnd type="oval"/>
            </a:ln>
            <a:effectLst/>
          </p:spPr>
        </p:cxnSp>
        <p:cxnSp>
          <p:nvCxnSpPr>
            <p:cNvPr id="47" name="Straight Arrow Connector 46">
              <a:extLst>
                <a:ext uri="{FF2B5EF4-FFF2-40B4-BE49-F238E27FC236}">
                  <a16:creationId xmlns:a16="http://schemas.microsoft.com/office/drawing/2014/main" id="{1507662D-7610-DF41-8297-D3643D509ED4}"/>
                </a:ext>
              </a:extLst>
            </p:cNvPr>
            <p:cNvCxnSpPr>
              <a:cxnSpLocks/>
            </p:cNvCxnSpPr>
            <p:nvPr/>
          </p:nvCxnSpPr>
          <p:spPr bwMode="auto">
            <a:xfrm flipH="1" flipV="1">
              <a:off x="6270598" y="5422162"/>
              <a:ext cx="871984" cy="470048"/>
            </a:xfrm>
            <a:prstGeom prst="straightConnector1">
              <a:avLst/>
            </a:prstGeom>
            <a:solidFill>
              <a:schemeClr val="accent1"/>
            </a:solidFill>
            <a:ln w="38100" cap="flat" cmpd="sng" algn="ctr">
              <a:solidFill>
                <a:srgbClr val="FF0000"/>
              </a:solidFill>
              <a:prstDash val="solid"/>
              <a:round/>
              <a:headEnd type="oval" w="med" len="med"/>
              <a:tailEnd type="oval"/>
            </a:ln>
            <a:effectLst/>
          </p:spPr>
        </p:cxnSp>
        <p:cxnSp>
          <p:nvCxnSpPr>
            <p:cNvPr id="48" name="Straight Arrow Connector 47">
              <a:extLst>
                <a:ext uri="{FF2B5EF4-FFF2-40B4-BE49-F238E27FC236}">
                  <a16:creationId xmlns:a16="http://schemas.microsoft.com/office/drawing/2014/main" id="{8D5B77F9-C359-5945-81DA-F97E78B57C1D}"/>
                </a:ext>
              </a:extLst>
            </p:cNvPr>
            <p:cNvCxnSpPr>
              <a:cxnSpLocks/>
            </p:cNvCxnSpPr>
            <p:nvPr/>
          </p:nvCxnSpPr>
          <p:spPr bwMode="auto">
            <a:xfrm flipH="1" flipV="1">
              <a:off x="6135929" y="4762602"/>
              <a:ext cx="1006652" cy="560024"/>
            </a:xfrm>
            <a:prstGeom prst="straightConnector1">
              <a:avLst/>
            </a:prstGeom>
            <a:solidFill>
              <a:schemeClr val="accent1"/>
            </a:solidFill>
            <a:ln w="38100" cap="flat" cmpd="sng" algn="ctr">
              <a:solidFill>
                <a:srgbClr val="00B050"/>
              </a:solidFill>
              <a:prstDash val="solid"/>
              <a:round/>
              <a:headEnd type="oval" w="med" len="med"/>
              <a:tailEnd type="oval"/>
            </a:ln>
            <a:effectLst/>
          </p:spPr>
        </p:cxnSp>
        <p:cxnSp>
          <p:nvCxnSpPr>
            <p:cNvPr id="49" name="Straight Arrow Connector 48">
              <a:extLst>
                <a:ext uri="{FF2B5EF4-FFF2-40B4-BE49-F238E27FC236}">
                  <a16:creationId xmlns:a16="http://schemas.microsoft.com/office/drawing/2014/main" id="{4D0E0310-8720-FF4C-9EA8-AA62FF45840A}"/>
                </a:ext>
              </a:extLst>
            </p:cNvPr>
            <p:cNvCxnSpPr>
              <a:cxnSpLocks/>
            </p:cNvCxnSpPr>
            <p:nvPr/>
          </p:nvCxnSpPr>
          <p:spPr bwMode="auto">
            <a:xfrm flipH="1">
              <a:off x="5479413" y="5290421"/>
              <a:ext cx="1663168" cy="17021"/>
            </a:xfrm>
            <a:prstGeom prst="straightConnector1">
              <a:avLst/>
            </a:prstGeom>
            <a:solidFill>
              <a:schemeClr val="accent1"/>
            </a:solidFill>
            <a:ln w="38100" cap="flat" cmpd="sng" algn="ctr">
              <a:solidFill>
                <a:srgbClr val="00B050"/>
              </a:solidFill>
              <a:prstDash val="solid"/>
              <a:round/>
              <a:headEnd type="oval" w="med" len="med"/>
              <a:tailEnd type="oval"/>
            </a:ln>
            <a:effectLst/>
          </p:spPr>
        </p:cxnSp>
        <p:cxnSp>
          <p:nvCxnSpPr>
            <p:cNvPr id="50" name="Straight Arrow Connector 49">
              <a:extLst>
                <a:ext uri="{FF2B5EF4-FFF2-40B4-BE49-F238E27FC236}">
                  <a16:creationId xmlns:a16="http://schemas.microsoft.com/office/drawing/2014/main" id="{09906049-CAC5-A24A-ABBC-9F73AD3C7539}"/>
                </a:ext>
              </a:extLst>
            </p:cNvPr>
            <p:cNvCxnSpPr>
              <a:cxnSpLocks/>
            </p:cNvCxnSpPr>
            <p:nvPr/>
          </p:nvCxnSpPr>
          <p:spPr bwMode="auto">
            <a:xfrm flipH="1">
              <a:off x="6069355" y="5326877"/>
              <a:ext cx="1073226" cy="569025"/>
            </a:xfrm>
            <a:prstGeom prst="straightConnector1">
              <a:avLst/>
            </a:prstGeom>
            <a:solidFill>
              <a:schemeClr val="accent1"/>
            </a:solidFill>
            <a:ln w="38100" cap="flat" cmpd="sng" algn="ctr">
              <a:solidFill>
                <a:srgbClr val="00B050"/>
              </a:solidFill>
              <a:prstDash val="solid"/>
              <a:round/>
              <a:headEnd type="oval" w="med" len="med"/>
              <a:tailEnd type="oval"/>
            </a:ln>
            <a:effectLst/>
          </p:spPr>
        </p:cxnSp>
      </p:grpSp>
      <p:grpSp>
        <p:nvGrpSpPr>
          <p:cNvPr id="53" name="Group 52">
            <a:extLst>
              <a:ext uri="{FF2B5EF4-FFF2-40B4-BE49-F238E27FC236}">
                <a16:creationId xmlns:a16="http://schemas.microsoft.com/office/drawing/2014/main" id="{2FBD187B-D8AD-4162-9CCD-E53F682C88AC}"/>
              </a:ext>
            </a:extLst>
          </p:cNvPr>
          <p:cNvGrpSpPr/>
          <p:nvPr/>
        </p:nvGrpSpPr>
        <p:grpSpPr>
          <a:xfrm>
            <a:off x="927001" y="3805078"/>
            <a:ext cx="10668644" cy="2276445"/>
            <a:chOff x="914400" y="3886200"/>
            <a:chExt cx="10668644" cy="2276445"/>
          </a:xfrm>
        </p:grpSpPr>
        <p:sp>
          <p:nvSpPr>
            <p:cNvPr id="5" name="Rectangle 4">
              <a:extLst>
                <a:ext uri="{FF2B5EF4-FFF2-40B4-BE49-F238E27FC236}">
                  <a16:creationId xmlns:a16="http://schemas.microsoft.com/office/drawing/2014/main" id="{4E531965-5F62-7641-A7A9-6EF24899669F}"/>
                </a:ext>
              </a:extLst>
            </p:cNvPr>
            <p:cNvSpPr/>
            <p:nvPr/>
          </p:nvSpPr>
          <p:spPr bwMode="auto">
            <a:xfrm>
              <a:off x="914401" y="3886200"/>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6" name="Rectangle 5">
              <a:extLst>
                <a:ext uri="{FF2B5EF4-FFF2-40B4-BE49-F238E27FC236}">
                  <a16:creationId xmlns:a16="http://schemas.microsoft.com/office/drawing/2014/main" id="{8F2EA113-95E1-A54B-9712-AF847AC76812}"/>
                </a:ext>
              </a:extLst>
            </p:cNvPr>
            <p:cNvSpPr/>
            <p:nvPr/>
          </p:nvSpPr>
          <p:spPr bwMode="auto">
            <a:xfrm>
              <a:off x="914400" y="4452235"/>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7" name="Rectangle 6">
              <a:extLst>
                <a:ext uri="{FF2B5EF4-FFF2-40B4-BE49-F238E27FC236}">
                  <a16:creationId xmlns:a16="http://schemas.microsoft.com/office/drawing/2014/main" id="{F8FCEEE3-C8EB-5C48-87A7-05160D9D0557}"/>
                </a:ext>
              </a:extLst>
            </p:cNvPr>
            <p:cNvSpPr/>
            <p:nvPr/>
          </p:nvSpPr>
          <p:spPr bwMode="auto">
            <a:xfrm>
              <a:off x="914401" y="5025653"/>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8" name="Rectangle 7">
              <a:extLst>
                <a:ext uri="{FF2B5EF4-FFF2-40B4-BE49-F238E27FC236}">
                  <a16:creationId xmlns:a16="http://schemas.microsoft.com/office/drawing/2014/main" id="{4E2B5F06-A1C7-2E48-A723-1948D5439F64}"/>
                </a:ext>
              </a:extLst>
            </p:cNvPr>
            <p:cNvSpPr/>
            <p:nvPr/>
          </p:nvSpPr>
          <p:spPr bwMode="auto">
            <a:xfrm>
              <a:off x="914400" y="5591688"/>
              <a:ext cx="3167497" cy="56849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9" name="Rectangle 8">
              <a:extLst>
                <a:ext uri="{FF2B5EF4-FFF2-40B4-BE49-F238E27FC236}">
                  <a16:creationId xmlns:a16="http://schemas.microsoft.com/office/drawing/2014/main" id="{AEBC8A5D-4813-2E40-AB7C-461521AEE1A5}"/>
                </a:ext>
              </a:extLst>
            </p:cNvPr>
            <p:cNvSpPr/>
            <p:nvPr/>
          </p:nvSpPr>
          <p:spPr bwMode="auto">
            <a:xfrm>
              <a:off x="1722176" y="5017971"/>
              <a:ext cx="652780" cy="568496"/>
            </a:xfrm>
            <a:prstGeom prst="rect">
              <a:avLst/>
            </a:prstGeom>
            <a:pattFill prst="wdUpDiag">
              <a:fgClr>
                <a:srgbClr val="00B05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 name="Rectangle 9">
              <a:extLst>
                <a:ext uri="{FF2B5EF4-FFF2-40B4-BE49-F238E27FC236}">
                  <a16:creationId xmlns:a16="http://schemas.microsoft.com/office/drawing/2014/main" id="{1429A1DC-8C8C-0342-BDE8-92D77A045D8F}"/>
                </a:ext>
              </a:extLst>
            </p:cNvPr>
            <p:cNvSpPr/>
            <p:nvPr/>
          </p:nvSpPr>
          <p:spPr bwMode="auto">
            <a:xfrm>
              <a:off x="1501258" y="5594149"/>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1" name="Rectangle 10">
              <a:extLst>
                <a:ext uri="{FF2B5EF4-FFF2-40B4-BE49-F238E27FC236}">
                  <a16:creationId xmlns:a16="http://schemas.microsoft.com/office/drawing/2014/main" id="{682B642B-C759-DB44-8AB1-9C7B86D7CD88}"/>
                </a:ext>
              </a:extLst>
            </p:cNvPr>
            <p:cNvSpPr/>
            <p:nvPr/>
          </p:nvSpPr>
          <p:spPr bwMode="auto">
            <a:xfrm>
              <a:off x="917627" y="5018270"/>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2" name="Rectangle 11">
              <a:extLst>
                <a:ext uri="{FF2B5EF4-FFF2-40B4-BE49-F238E27FC236}">
                  <a16:creationId xmlns:a16="http://schemas.microsoft.com/office/drawing/2014/main" id="{5B6EB9EE-73B3-2E4A-B1BD-DD28B647CA3B}"/>
                </a:ext>
              </a:extLst>
            </p:cNvPr>
            <p:cNvSpPr/>
            <p:nvPr/>
          </p:nvSpPr>
          <p:spPr bwMode="auto">
            <a:xfrm>
              <a:off x="2575647" y="5025653"/>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3" name="Rectangle 12">
              <a:extLst>
                <a:ext uri="{FF2B5EF4-FFF2-40B4-BE49-F238E27FC236}">
                  <a16:creationId xmlns:a16="http://schemas.microsoft.com/office/drawing/2014/main" id="{1EAD72E0-7286-484D-830B-58F36EA743F3}"/>
                </a:ext>
              </a:extLst>
            </p:cNvPr>
            <p:cNvSpPr/>
            <p:nvPr/>
          </p:nvSpPr>
          <p:spPr bwMode="auto">
            <a:xfrm>
              <a:off x="1567832" y="4451847"/>
              <a:ext cx="652780" cy="568496"/>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4" name="Rectangle 13">
              <a:extLst>
                <a:ext uri="{FF2B5EF4-FFF2-40B4-BE49-F238E27FC236}">
                  <a16:creationId xmlns:a16="http://schemas.microsoft.com/office/drawing/2014/main" id="{59A24E2C-EC12-9A4E-AA69-DF53870DE5A0}"/>
                </a:ext>
              </a:extLst>
            </p:cNvPr>
            <p:cNvSpPr/>
            <p:nvPr/>
          </p:nvSpPr>
          <p:spPr bwMode="auto">
            <a:xfrm>
              <a:off x="2481578" y="3888960"/>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5" name="Rectangle 14">
              <a:extLst>
                <a:ext uri="{FF2B5EF4-FFF2-40B4-BE49-F238E27FC236}">
                  <a16:creationId xmlns:a16="http://schemas.microsoft.com/office/drawing/2014/main" id="{EFB53452-A4B0-B54D-8D94-5150FF4C11AA}"/>
                </a:ext>
              </a:extLst>
            </p:cNvPr>
            <p:cNvSpPr/>
            <p:nvPr/>
          </p:nvSpPr>
          <p:spPr bwMode="auto">
            <a:xfrm>
              <a:off x="2742544" y="4452235"/>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6" name="Rectangle 15">
              <a:extLst>
                <a:ext uri="{FF2B5EF4-FFF2-40B4-BE49-F238E27FC236}">
                  <a16:creationId xmlns:a16="http://schemas.microsoft.com/office/drawing/2014/main" id="{EDF5EC13-E477-7641-8EC8-F66750CC93C3}"/>
                </a:ext>
              </a:extLst>
            </p:cNvPr>
            <p:cNvSpPr/>
            <p:nvPr/>
          </p:nvSpPr>
          <p:spPr bwMode="auto">
            <a:xfrm>
              <a:off x="2574486" y="5591688"/>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7" name="Rectangle 16">
              <a:extLst>
                <a:ext uri="{FF2B5EF4-FFF2-40B4-BE49-F238E27FC236}">
                  <a16:creationId xmlns:a16="http://schemas.microsoft.com/office/drawing/2014/main" id="{502F2FBE-C1A0-C240-ADAB-BB55DF99F793}"/>
                </a:ext>
              </a:extLst>
            </p:cNvPr>
            <p:cNvSpPr/>
            <p:nvPr/>
          </p:nvSpPr>
          <p:spPr bwMode="auto">
            <a:xfrm>
              <a:off x="1828797" y="3887730"/>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8" name="Rectangle 17">
              <a:extLst>
                <a:ext uri="{FF2B5EF4-FFF2-40B4-BE49-F238E27FC236}">
                  <a16:creationId xmlns:a16="http://schemas.microsoft.com/office/drawing/2014/main" id="{156C8EE0-9CDD-B944-8C4B-6CA2BAE8E1FF}"/>
                </a:ext>
              </a:extLst>
            </p:cNvPr>
            <p:cNvSpPr/>
            <p:nvPr/>
          </p:nvSpPr>
          <p:spPr bwMode="auto">
            <a:xfrm>
              <a:off x="915051" y="3887730"/>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9" name="Rectangle 18">
              <a:extLst>
                <a:ext uri="{FF2B5EF4-FFF2-40B4-BE49-F238E27FC236}">
                  <a16:creationId xmlns:a16="http://schemas.microsoft.com/office/drawing/2014/main" id="{40FAF4D7-50FE-704E-82C9-CE5F3495BFA3}"/>
                </a:ext>
              </a:extLst>
            </p:cNvPr>
            <p:cNvSpPr/>
            <p:nvPr/>
          </p:nvSpPr>
          <p:spPr bwMode="auto">
            <a:xfrm>
              <a:off x="3429118" y="5591688"/>
              <a:ext cx="652780" cy="568496"/>
            </a:xfrm>
            <a:prstGeom prst="rect">
              <a:avLst/>
            </a:prstGeom>
            <a:pattFill prst="wdUpDiag">
              <a:fgClr>
                <a:schemeClr val="tx1">
                  <a:lumMod val="50000"/>
                  <a:lumOff val="50000"/>
                </a:schemeClr>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cxnSp>
          <p:nvCxnSpPr>
            <p:cNvPr id="20" name="Straight Arrow Connector 19">
              <a:extLst>
                <a:ext uri="{FF2B5EF4-FFF2-40B4-BE49-F238E27FC236}">
                  <a16:creationId xmlns:a16="http://schemas.microsoft.com/office/drawing/2014/main" id="{22122A96-C0AE-C84D-812D-EAD9B6565FD4}"/>
                </a:ext>
              </a:extLst>
            </p:cNvPr>
            <p:cNvCxnSpPr>
              <a:cxnSpLocks/>
            </p:cNvCxnSpPr>
            <p:nvPr/>
          </p:nvCxnSpPr>
          <p:spPr bwMode="auto">
            <a:xfrm flipH="1">
              <a:off x="1220139" y="5319106"/>
              <a:ext cx="832557" cy="1059"/>
            </a:xfrm>
            <a:prstGeom prst="straightConnector1">
              <a:avLst/>
            </a:prstGeom>
            <a:solidFill>
              <a:schemeClr val="accent1"/>
            </a:solidFill>
            <a:ln w="38100" cap="flat" cmpd="sng" algn="ctr">
              <a:solidFill>
                <a:srgbClr val="00B050"/>
              </a:solidFill>
              <a:prstDash val="solid"/>
              <a:round/>
              <a:headEnd type="oval" w="med" len="med"/>
              <a:tailEnd type="oval"/>
            </a:ln>
            <a:effectLst/>
          </p:spPr>
        </p:cxnSp>
        <p:cxnSp>
          <p:nvCxnSpPr>
            <p:cNvPr id="21" name="Straight Arrow Connector 20">
              <a:extLst>
                <a:ext uri="{FF2B5EF4-FFF2-40B4-BE49-F238E27FC236}">
                  <a16:creationId xmlns:a16="http://schemas.microsoft.com/office/drawing/2014/main" id="{09E8547E-9F1C-C643-AC00-13CF16AC6E81}"/>
                </a:ext>
              </a:extLst>
            </p:cNvPr>
            <p:cNvCxnSpPr>
              <a:cxnSpLocks/>
            </p:cNvCxnSpPr>
            <p:nvPr/>
          </p:nvCxnSpPr>
          <p:spPr bwMode="auto">
            <a:xfrm flipH="1" flipV="1">
              <a:off x="1894223" y="4726220"/>
              <a:ext cx="154343" cy="592886"/>
            </a:xfrm>
            <a:prstGeom prst="straightConnector1">
              <a:avLst/>
            </a:prstGeom>
            <a:solidFill>
              <a:schemeClr val="accent1"/>
            </a:solidFill>
            <a:ln w="38100" cap="flat" cmpd="sng" algn="ctr">
              <a:solidFill>
                <a:srgbClr val="00B050"/>
              </a:solidFill>
              <a:prstDash val="solid"/>
              <a:round/>
              <a:headEnd type="oval" w="med" len="med"/>
              <a:tailEnd type="oval"/>
            </a:ln>
            <a:effectLst/>
          </p:spPr>
        </p:cxnSp>
        <p:cxnSp>
          <p:nvCxnSpPr>
            <p:cNvPr id="22" name="Straight Arrow Connector 21">
              <a:extLst>
                <a:ext uri="{FF2B5EF4-FFF2-40B4-BE49-F238E27FC236}">
                  <a16:creationId xmlns:a16="http://schemas.microsoft.com/office/drawing/2014/main" id="{06437AA9-D915-2548-A677-ED512B881EB9}"/>
                </a:ext>
              </a:extLst>
            </p:cNvPr>
            <p:cNvCxnSpPr>
              <a:cxnSpLocks/>
            </p:cNvCxnSpPr>
            <p:nvPr/>
          </p:nvCxnSpPr>
          <p:spPr bwMode="auto">
            <a:xfrm flipV="1">
              <a:off x="1827648" y="5319106"/>
              <a:ext cx="228323" cy="565607"/>
            </a:xfrm>
            <a:prstGeom prst="straightConnector1">
              <a:avLst/>
            </a:prstGeom>
            <a:solidFill>
              <a:schemeClr val="accent1"/>
            </a:solidFill>
            <a:ln w="38100" cap="flat" cmpd="sng" algn="ctr">
              <a:solidFill>
                <a:srgbClr val="00B050"/>
              </a:solidFill>
              <a:prstDash val="solid"/>
              <a:round/>
              <a:headEnd type="oval" w="med" len="med"/>
              <a:tailEnd type="oval"/>
            </a:ln>
            <a:effectLst/>
          </p:spPr>
        </p:cxnSp>
        <p:sp>
          <p:nvSpPr>
            <p:cNvPr id="23" name="Rectangle 22">
              <a:extLst>
                <a:ext uri="{FF2B5EF4-FFF2-40B4-BE49-F238E27FC236}">
                  <a16:creationId xmlns:a16="http://schemas.microsoft.com/office/drawing/2014/main" id="{924143B0-A03A-0B49-BFE2-BAEF745F92CB}"/>
                </a:ext>
              </a:extLst>
            </p:cNvPr>
            <p:cNvSpPr/>
            <p:nvPr/>
          </p:nvSpPr>
          <p:spPr bwMode="auto">
            <a:xfrm>
              <a:off x="8724881" y="4405153"/>
              <a:ext cx="394619" cy="145576"/>
            </a:xfrm>
            <a:prstGeom prst="rect">
              <a:avLst/>
            </a:prstGeom>
            <a:pattFill prst="wdUpDiag">
              <a:fgClr>
                <a:srgbClr val="00B050"/>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4" name="Rectangle 23">
              <a:extLst>
                <a:ext uri="{FF2B5EF4-FFF2-40B4-BE49-F238E27FC236}">
                  <a16:creationId xmlns:a16="http://schemas.microsoft.com/office/drawing/2014/main" id="{47A6438D-1420-3042-A6B8-B7598B963E50}"/>
                </a:ext>
              </a:extLst>
            </p:cNvPr>
            <p:cNvSpPr/>
            <p:nvPr/>
          </p:nvSpPr>
          <p:spPr bwMode="auto">
            <a:xfrm>
              <a:off x="8724881" y="4886105"/>
              <a:ext cx="394618" cy="145577"/>
            </a:xfrm>
            <a:prstGeom prst="rect">
              <a:avLst/>
            </a:prstGeom>
            <a:pattFill prst="wdUpDiag">
              <a:fgClr>
                <a:schemeClr val="accent2"/>
              </a:fgClr>
              <a:bgClr>
                <a:schemeClr val="bg1"/>
              </a:bgClr>
            </a:patt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5" name="TextBox 24">
              <a:extLst>
                <a:ext uri="{FF2B5EF4-FFF2-40B4-BE49-F238E27FC236}">
                  <a16:creationId xmlns:a16="http://schemas.microsoft.com/office/drawing/2014/main" id="{C0ADCCA9-A2DF-CC47-AF05-019F0CCC2EA1}"/>
                </a:ext>
              </a:extLst>
            </p:cNvPr>
            <p:cNvSpPr txBox="1"/>
            <p:nvPr/>
          </p:nvSpPr>
          <p:spPr>
            <a:xfrm>
              <a:off x="9205470" y="4293275"/>
              <a:ext cx="2377574" cy="400110"/>
            </a:xfrm>
            <a:prstGeom prst="rect">
              <a:avLst/>
            </a:prstGeom>
            <a:noFill/>
          </p:spPr>
          <p:txBody>
            <a:bodyPr wrap="none" rtlCol="0">
              <a:spAutoFit/>
            </a:bodyPr>
            <a:lstStyle/>
            <a:p>
              <a:r>
                <a:rPr lang="en-US" sz="2000" dirty="0">
                  <a:latin typeface="+mn-lt"/>
                </a:rPr>
                <a:t>Cell to be swapped</a:t>
              </a:r>
            </a:p>
          </p:txBody>
        </p:sp>
        <p:sp>
          <p:nvSpPr>
            <p:cNvPr id="26" name="TextBox 25">
              <a:extLst>
                <a:ext uri="{FF2B5EF4-FFF2-40B4-BE49-F238E27FC236}">
                  <a16:creationId xmlns:a16="http://schemas.microsoft.com/office/drawing/2014/main" id="{2A5B65A4-553F-2348-B9D8-08FE9B19455B}"/>
                </a:ext>
              </a:extLst>
            </p:cNvPr>
            <p:cNvSpPr txBox="1"/>
            <p:nvPr/>
          </p:nvSpPr>
          <p:spPr>
            <a:xfrm>
              <a:off x="9205470" y="4783163"/>
              <a:ext cx="1806905" cy="400110"/>
            </a:xfrm>
            <a:prstGeom prst="rect">
              <a:avLst/>
            </a:prstGeom>
            <a:noFill/>
          </p:spPr>
          <p:txBody>
            <a:bodyPr wrap="none" rtlCol="0">
              <a:spAutoFit/>
            </a:bodyPr>
            <a:lstStyle/>
            <a:p>
              <a:r>
                <a:rPr lang="en-US" sz="2000" dirty="0">
                  <a:latin typeface="+mn-lt"/>
                </a:rPr>
                <a:t>Neighbor cells</a:t>
              </a:r>
            </a:p>
          </p:txBody>
        </p:sp>
        <p:sp>
          <p:nvSpPr>
            <p:cNvPr id="42" name="TextBox 41">
              <a:extLst>
                <a:ext uri="{FF2B5EF4-FFF2-40B4-BE49-F238E27FC236}">
                  <a16:creationId xmlns:a16="http://schemas.microsoft.com/office/drawing/2014/main" id="{79BEA2A5-5E13-D240-AA77-154E2E3C99D7}"/>
                </a:ext>
              </a:extLst>
            </p:cNvPr>
            <p:cNvSpPr txBox="1"/>
            <p:nvPr/>
          </p:nvSpPr>
          <p:spPr>
            <a:xfrm>
              <a:off x="9199153" y="5290421"/>
              <a:ext cx="1622560" cy="400110"/>
            </a:xfrm>
            <a:prstGeom prst="rect">
              <a:avLst/>
            </a:prstGeom>
            <a:noFill/>
          </p:spPr>
          <p:txBody>
            <a:bodyPr wrap="none" rtlCol="0">
              <a:spAutoFit/>
            </a:bodyPr>
            <a:lstStyle/>
            <a:p>
              <a:r>
                <a:rPr lang="en-US" sz="2000" dirty="0">
                  <a:latin typeface="+mn-lt"/>
                </a:rPr>
                <a:t>Connectivity</a:t>
              </a:r>
            </a:p>
          </p:txBody>
        </p:sp>
        <p:cxnSp>
          <p:nvCxnSpPr>
            <p:cNvPr id="44" name="Straight Arrow Connector 43">
              <a:extLst>
                <a:ext uri="{FF2B5EF4-FFF2-40B4-BE49-F238E27FC236}">
                  <a16:creationId xmlns:a16="http://schemas.microsoft.com/office/drawing/2014/main" id="{9997BCC0-0125-494B-AA38-24AF2565034E}"/>
                </a:ext>
              </a:extLst>
            </p:cNvPr>
            <p:cNvCxnSpPr>
              <a:cxnSpLocks/>
            </p:cNvCxnSpPr>
            <p:nvPr/>
          </p:nvCxnSpPr>
          <p:spPr bwMode="auto">
            <a:xfrm flipV="1">
              <a:off x="2876996" y="4747697"/>
              <a:ext cx="191938" cy="570707"/>
            </a:xfrm>
            <a:prstGeom prst="straightConnector1">
              <a:avLst/>
            </a:prstGeom>
            <a:solidFill>
              <a:schemeClr val="accent1"/>
            </a:solidFill>
            <a:ln w="38100" cap="flat" cmpd="sng" algn="ctr">
              <a:solidFill>
                <a:srgbClr val="FF0000"/>
              </a:solidFill>
              <a:prstDash val="solid"/>
              <a:round/>
              <a:headEnd type="oval" w="med" len="med"/>
              <a:tailEnd type="oval"/>
            </a:ln>
            <a:effectLst/>
          </p:spPr>
        </p:cxnSp>
        <p:cxnSp>
          <p:nvCxnSpPr>
            <p:cNvPr id="45" name="Straight Arrow Connector 44">
              <a:extLst>
                <a:ext uri="{FF2B5EF4-FFF2-40B4-BE49-F238E27FC236}">
                  <a16:creationId xmlns:a16="http://schemas.microsoft.com/office/drawing/2014/main" id="{A79B6C93-F3B1-BF4E-AF80-D98EA19FC18C}"/>
                </a:ext>
              </a:extLst>
            </p:cNvPr>
            <p:cNvCxnSpPr>
              <a:cxnSpLocks/>
            </p:cNvCxnSpPr>
            <p:nvPr/>
          </p:nvCxnSpPr>
          <p:spPr bwMode="auto">
            <a:xfrm flipV="1">
              <a:off x="2883239" y="5320165"/>
              <a:ext cx="1" cy="564274"/>
            </a:xfrm>
            <a:prstGeom prst="straightConnector1">
              <a:avLst/>
            </a:prstGeom>
            <a:solidFill>
              <a:schemeClr val="accent1"/>
            </a:solidFill>
            <a:ln w="38100" cap="flat" cmpd="sng" algn="ctr">
              <a:solidFill>
                <a:srgbClr val="FF0000"/>
              </a:solidFill>
              <a:prstDash val="solid"/>
              <a:round/>
              <a:headEnd type="oval" w="med" len="med"/>
              <a:tailEnd type="oval"/>
            </a:ln>
            <a:effectLst/>
          </p:spPr>
        </p:cxnSp>
        <p:cxnSp>
          <p:nvCxnSpPr>
            <p:cNvPr id="51" name="Straight Arrow Connector 50">
              <a:extLst>
                <a:ext uri="{FF2B5EF4-FFF2-40B4-BE49-F238E27FC236}">
                  <a16:creationId xmlns:a16="http://schemas.microsoft.com/office/drawing/2014/main" id="{CA8716D5-BFC9-D240-8746-A56EA9E3BAB6}"/>
                </a:ext>
              </a:extLst>
            </p:cNvPr>
            <p:cNvCxnSpPr>
              <a:cxnSpLocks/>
            </p:cNvCxnSpPr>
            <p:nvPr/>
          </p:nvCxnSpPr>
          <p:spPr bwMode="auto">
            <a:xfrm flipH="1" flipV="1">
              <a:off x="8767034" y="5459698"/>
              <a:ext cx="332170" cy="4539"/>
            </a:xfrm>
            <a:prstGeom prst="straightConnector1">
              <a:avLst/>
            </a:prstGeom>
            <a:solidFill>
              <a:schemeClr val="accent1"/>
            </a:solidFill>
            <a:ln w="38100" cap="flat" cmpd="sng" algn="ctr">
              <a:solidFill>
                <a:schemeClr val="tx1"/>
              </a:solidFill>
              <a:prstDash val="solid"/>
              <a:round/>
              <a:headEnd type="oval" w="med" len="med"/>
              <a:tailEnd type="oval"/>
            </a:ln>
            <a:effectLst/>
          </p:spPr>
        </p:cxnSp>
      </p:grpSp>
      <p:sp>
        <p:nvSpPr>
          <p:cNvPr id="55" name="Date Placeholder 3">
            <a:extLst>
              <a:ext uri="{FF2B5EF4-FFF2-40B4-BE49-F238E27FC236}">
                <a16:creationId xmlns:a16="http://schemas.microsoft.com/office/drawing/2014/main" id="{3D8BA25B-E2E3-0148-866B-79D22376C4CE}"/>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3459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E92D-EE21-458D-90AC-D0109BF0F2F6}"/>
              </a:ext>
            </a:extLst>
          </p:cNvPr>
          <p:cNvSpPr>
            <a:spLocks noGrp="1"/>
          </p:cNvSpPr>
          <p:nvPr>
            <p:ph type="title"/>
          </p:nvPr>
        </p:nvSpPr>
        <p:spPr/>
        <p:txBody>
          <a:bodyPr/>
          <a:lstStyle/>
          <a:p>
            <a:r>
              <a:rPr lang="en-US" dirty="0"/>
              <a:t>ML-Based Kth Prediction</a:t>
            </a:r>
          </a:p>
        </p:txBody>
      </p:sp>
      <p:sp>
        <p:nvSpPr>
          <p:cNvPr id="3" name="Content Placeholder 2">
            <a:extLst>
              <a:ext uri="{FF2B5EF4-FFF2-40B4-BE49-F238E27FC236}">
                <a16:creationId xmlns:a16="http://schemas.microsoft.com/office/drawing/2014/main" id="{B1D4CE56-DEE0-4391-97CB-B863729B414A}"/>
              </a:ext>
            </a:extLst>
          </p:cNvPr>
          <p:cNvSpPr>
            <a:spLocks noGrp="1"/>
          </p:cNvSpPr>
          <p:nvPr>
            <p:ph idx="1"/>
          </p:nvPr>
        </p:nvSpPr>
        <p:spPr>
          <a:xfrm>
            <a:off x="203200" y="914400"/>
            <a:ext cx="6731000" cy="5257800"/>
          </a:xfrm>
        </p:spPr>
        <p:txBody>
          <a:bodyPr>
            <a:normAutofit fontScale="92500" lnSpcReduction="10000"/>
          </a:bodyPr>
          <a:lstStyle/>
          <a:p>
            <a:endParaRPr lang="en-US" dirty="0">
              <a:solidFill>
                <a:srgbClr val="FF0000"/>
              </a:solidFill>
            </a:endParaRPr>
          </a:p>
          <a:p>
            <a:r>
              <a:rPr lang="en-US" dirty="0"/>
              <a:t>ML can help to mitigate potential disadvantages of the framework</a:t>
            </a:r>
          </a:p>
          <a:p>
            <a:r>
              <a:rPr lang="en-US" dirty="0">
                <a:solidFill>
                  <a:srgbClr val="0070C0"/>
                </a:solidFill>
              </a:rPr>
              <a:t>SOLUTION: </a:t>
            </a:r>
            <a:r>
              <a:rPr lang="en-US" dirty="0"/>
              <a:t>Given technology and design parameters, we generate Kth for partial configurations for training and predict Kth for the remaining configurations</a:t>
            </a:r>
          </a:p>
          <a:p>
            <a:pPr lvl="1"/>
            <a:r>
              <a:rPr lang="en-US" dirty="0"/>
              <a:t>E.g., 30 P&amp;R runs per Kth takes a few </a:t>
            </a:r>
            <a:r>
              <a:rPr lang="en-US" dirty="0">
                <a:sym typeface="Wingdings" pitchFamily="2" charset="2"/>
              </a:rPr>
              <a:t>hours of runtime vs. Kth prediction takes seconds</a:t>
            </a:r>
            <a:endParaRPr lang="en-US" dirty="0"/>
          </a:p>
          <a:p>
            <a:endParaRPr lang="en-US" dirty="0"/>
          </a:p>
          <a:p>
            <a:r>
              <a:rPr lang="en-US" altLang="ko-KR" dirty="0">
                <a:sym typeface="Wingdings" panose="05000000000000000000" pitchFamily="2" charset="2"/>
              </a:rPr>
              <a:t>We predict Kth by using </a:t>
            </a:r>
            <a:r>
              <a:rPr lang="en-US" altLang="ko-KR" b="1" dirty="0" err="1">
                <a:sym typeface="Wingdings" panose="05000000000000000000" pitchFamily="2" charset="2"/>
              </a:rPr>
              <a:t>AutoML</a:t>
            </a:r>
            <a:r>
              <a:rPr lang="en-US" altLang="ko-KR" b="1" dirty="0">
                <a:sym typeface="Wingdings" panose="05000000000000000000" pitchFamily="2" charset="2"/>
              </a:rPr>
              <a:t> </a:t>
            </a:r>
            <a:r>
              <a:rPr lang="en-US" altLang="ko-KR" dirty="0">
                <a:sym typeface="Wingdings" panose="05000000000000000000" pitchFamily="2" charset="2"/>
              </a:rPr>
              <a:t>which recommends best ML models (</a:t>
            </a:r>
            <a:r>
              <a:rPr lang="en-US" altLang="ko-KR" dirty="0" err="1">
                <a:sym typeface="Wingdings" panose="05000000000000000000" pitchFamily="2" charset="2"/>
              </a:rPr>
              <a:t>XGBoost</a:t>
            </a:r>
            <a:r>
              <a:rPr lang="en-US" altLang="ko-KR" dirty="0">
                <a:sym typeface="Wingdings" panose="05000000000000000000" pitchFamily="2" charset="2"/>
              </a:rPr>
              <a:t>, DL, etc.)</a:t>
            </a:r>
          </a:p>
          <a:p>
            <a:endParaRPr lang="en-US" dirty="0"/>
          </a:p>
        </p:txBody>
      </p:sp>
      <p:sp>
        <p:nvSpPr>
          <p:cNvPr id="4" name="Slide Number Placeholder 3">
            <a:extLst>
              <a:ext uri="{FF2B5EF4-FFF2-40B4-BE49-F238E27FC236}">
                <a16:creationId xmlns:a16="http://schemas.microsoft.com/office/drawing/2014/main" id="{88781A7B-4CD2-4590-AEAC-F242D027AF2C}"/>
              </a:ext>
            </a:extLst>
          </p:cNvPr>
          <p:cNvSpPr>
            <a:spLocks noGrp="1"/>
          </p:cNvSpPr>
          <p:nvPr>
            <p:ph type="sldNum" sz="quarter" idx="12"/>
          </p:nvPr>
        </p:nvSpPr>
        <p:spPr/>
        <p:txBody>
          <a:bodyPr/>
          <a:lstStyle/>
          <a:p>
            <a:r>
              <a:rPr lang="en-US"/>
              <a:t>Slide </a:t>
            </a:r>
            <a:fld id="{43D13783-42DA-4D39-B1EE-338536AF036D}" type="slidenum">
              <a:rPr lang="en-US" smtClean="0"/>
              <a:pPr/>
              <a:t>8</a:t>
            </a:fld>
            <a:endParaRPr lang="en-US" dirty="0"/>
          </a:p>
        </p:txBody>
      </p:sp>
      <p:pic>
        <p:nvPicPr>
          <p:cNvPr id="5" name="Picture 4">
            <a:extLst>
              <a:ext uri="{FF2B5EF4-FFF2-40B4-BE49-F238E27FC236}">
                <a16:creationId xmlns:a16="http://schemas.microsoft.com/office/drawing/2014/main" id="{103D24C7-A6FF-034C-98AA-94366FCDC3E7}"/>
              </a:ext>
            </a:extLst>
          </p:cNvPr>
          <p:cNvPicPr>
            <a:picLocks noChangeAspect="1"/>
          </p:cNvPicPr>
          <p:nvPr/>
        </p:nvPicPr>
        <p:blipFill rotWithShape="1">
          <a:blip r:embed="rId3"/>
          <a:srcRect l="53921"/>
          <a:stretch/>
        </p:blipFill>
        <p:spPr>
          <a:xfrm>
            <a:off x="6821214" y="1752600"/>
            <a:ext cx="5218386" cy="3890197"/>
          </a:xfrm>
          <a:prstGeom prst="rect">
            <a:avLst/>
          </a:prstGeom>
        </p:spPr>
      </p:pic>
      <p:sp>
        <p:nvSpPr>
          <p:cNvPr id="6" name="Content Placeholder 2">
            <a:extLst>
              <a:ext uri="{FF2B5EF4-FFF2-40B4-BE49-F238E27FC236}">
                <a16:creationId xmlns:a16="http://schemas.microsoft.com/office/drawing/2014/main" id="{491ACE6F-34B0-9D46-9AC0-14F51BE0C718}"/>
              </a:ext>
            </a:extLst>
          </p:cNvPr>
          <p:cNvSpPr txBox="1">
            <a:spLocks/>
          </p:cNvSpPr>
          <p:nvPr/>
        </p:nvSpPr>
        <p:spPr>
          <a:xfrm>
            <a:off x="209148" y="919655"/>
            <a:ext cx="11297052" cy="5257800"/>
          </a:xfrm>
          <a:prstGeom prst="rect">
            <a:avLst/>
          </a:prstGeom>
        </p:spPr>
        <p:txBody>
          <a:bodyPr vert="horz" lIns="91440" tIns="45720" rIns="91440" bIns="45720" rtlCol="0">
            <a:normAutofit/>
          </a:bodyPr>
          <a:lstStyle>
            <a:lvl1pPr marL="342874" indent="-342874" algn="l" defTabSz="91433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895" indent="-285730" algn="l" defTabSz="91433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1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08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7"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0000"/>
                </a:solidFill>
              </a:rPr>
              <a:t>PROBLEM:</a:t>
            </a:r>
            <a:r>
              <a:rPr lang="en-US" dirty="0"/>
              <a:t> Large runtime, storage and limit of tool licenses</a:t>
            </a:r>
          </a:p>
        </p:txBody>
      </p:sp>
      <p:sp>
        <p:nvSpPr>
          <p:cNvPr id="7" name="Date Placeholder 3">
            <a:extLst>
              <a:ext uri="{FF2B5EF4-FFF2-40B4-BE49-F238E27FC236}">
                <a16:creationId xmlns:a16="http://schemas.microsoft.com/office/drawing/2014/main" id="{EEAA6E35-296F-0148-A747-AC04224603A2}"/>
              </a:ext>
            </a:extLst>
          </p:cNvPr>
          <p:cNvSpPr>
            <a:spLocks noGrp="1"/>
          </p:cNvSpPr>
          <p:nvPr>
            <p:ph type="dt" sz="half" idx="2"/>
          </p:nvPr>
        </p:nvSpPr>
        <p:spPr>
          <a:xfrm>
            <a:off x="0" y="6416675"/>
            <a:ext cx="3810000" cy="365125"/>
          </a:xfrm>
          <a:prstGeom prst="rect">
            <a:avLst/>
          </a:prstGeom>
        </p:spPr>
        <p:txBody>
          <a:bodyPr vert="horz" lIns="91440" tIns="45720" rIns="91440" bIns="45720" rtlCol="0" anchor="ctr"/>
          <a:lstStyle>
            <a:lvl1pPr algn="l">
              <a:defRPr sz="1800" b="1">
                <a:solidFill>
                  <a:schemeClr val="bg1"/>
                </a:solidFill>
              </a:defRPr>
            </a:lvl1pPr>
          </a:lstStyle>
          <a:p>
            <a:r>
              <a:rPr lang="en-US" dirty="0"/>
              <a:t>&lt;T15-5&gt;</a:t>
            </a:r>
          </a:p>
        </p:txBody>
      </p:sp>
    </p:spTree>
    <p:extLst>
      <p:ext uri="{BB962C8B-B14F-4D97-AF65-F5344CB8AC3E}">
        <p14:creationId xmlns:p14="http://schemas.microsoft.com/office/powerpoint/2010/main" val="249796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5305</TotalTime>
  <Words>3348</Words>
  <Application>Microsoft Office PowerPoint</Application>
  <PresentationFormat>Widescreen</PresentationFormat>
  <Paragraphs>456</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游ゴシック</vt:lpstr>
      <vt:lpstr>Arial</vt:lpstr>
      <vt:lpstr>Arial Narrow</vt:lpstr>
      <vt:lpstr>Calibri</vt:lpstr>
      <vt:lpstr>Cambria Math</vt:lpstr>
      <vt:lpstr>Lato</vt:lpstr>
      <vt:lpstr>Times New Roman</vt:lpstr>
      <vt:lpstr>Trebuchet MS</vt:lpstr>
      <vt:lpstr>Office Theme</vt:lpstr>
      <vt:lpstr>A Novel Framework for DTCO:  Fast and Automatic Routability Assessment with  Machine Learning for Sub-3nm Technology Options</vt:lpstr>
      <vt:lpstr>Outline</vt:lpstr>
      <vt:lpstr>Outline</vt:lpstr>
      <vt:lpstr>Background</vt:lpstr>
      <vt:lpstr>Outline</vt:lpstr>
      <vt:lpstr>PROBE2.0 Overview</vt:lpstr>
      <vt:lpstr>Standard-Cell Layout</vt:lpstr>
      <vt:lpstr>Placement “Tangling” and Kth</vt:lpstr>
      <vt:lpstr>ML-Based Kth Prediction</vt:lpstr>
      <vt:lpstr>Outline</vt:lpstr>
      <vt:lpstr>Our Study</vt:lpstr>
      <vt:lpstr>Standard-Cell Architecture</vt:lpstr>
      <vt:lpstr>Cell-level Assessment</vt:lpstr>
      <vt:lpstr>Block-Level Assessment</vt:lpstr>
      <vt:lpstr>Achievable Utilization</vt:lpstr>
      <vt:lpstr>Cell- vs. Block-Level Area</vt:lpstr>
      <vt:lpstr>ML-Based Kth Prediction Result</vt:lpstr>
      <vt:lpstr>Outline</vt:lpstr>
      <vt:lpstr>Conclusion</vt:lpstr>
      <vt:lpstr>Thank You !</vt:lpstr>
      <vt:lpstr>BACKUP SLIDES</vt:lpstr>
      <vt:lpstr>Standard-Cell Layout</vt:lpstr>
      <vt:lpstr>Technology and Design Parameter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Nakano, Akiko</dc:creator>
  <cp:keywords>No Markings</cp:keywords>
  <cp:lastModifiedBy>Minsoo Kim</cp:lastModifiedBy>
  <cp:revision>279</cp:revision>
  <dcterms:created xsi:type="dcterms:W3CDTF">2010-03-09T10:50:31Z</dcterms:created>
  <dcterms:modified xsi:type="dcterms:W3CDTF">2021-05-24T19:44:17Z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114919a4-4948-4653-a2a6-d0c56c83ddf6</vt:lpwstr>
  </property>
  <property fmtid="{D5CDD505-2E9C-101B-9397-08002B2CF9AE}" pid="3" name="XilinxClassification">
    <vt:lpwstr>No Markings</vt:lpwstr>
  </property>
</Properties>
</file>