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8"/>
  </p:notesMasterIdLst>
  <p:handoutMasterIdLst>
    <p:handoutMasterId r:id="rId39"/>
  </p:handoutMasterIdLst>
  <p:sldIdLst>
    <p:sldId id="881" r:id="rId2"/>
    <p:sldId id="10547" r:id="rId3"/>
    <p:sldId id="258" r:id="rId4"/>
    <p:sldId id="10546" r:id="rId5"/>
    <p:sldId id="10539" r:id="rId6"/>
    <p:sldId id="10561" r:id="rId7"/>
    <p:sldId id="10563" r:id="rId8"/>
    <p:sldId id="10540" r:id="rId9"/>
    <p:sldId id="10548" r:id="rId10"/>
    <p:sldId id="10542" r:id="rId11"/>
    <p:sldId id="10549" r:id="rId12"/>
    <p:sldId id="10562" r:id="rId13"/>
    <p:sldId id="10555" r:id="rId14"/>
    <p:sldId id="10544" r:id="rId15"/>
    <p:sldId id="10566" r:id="rId16"/>
    <p:sldId id="10556" r:id="rId17"/>
    <p:sldId id="10543" r:id="rId18"/>
    <p:sldId id="10504" r:id="rId19"/>
    <p:sldId id="10505" r:id="rId20"/>
    <p:sldId id="10506" r:id="rId21"/>
    <p:sldId id="10551" r:id="rId22"/>
    <p:sldId id="10452" r:id="rId23"/>
    <p:sldId id="10552" r:id="rId24"/>
    <p:sldId id="10453" r:id="rId25"/>
    <p:sldId id="10553" r:id="rId26"/>
    <p:sldId id="10557" r:id="rId27"/>
    <p:sldId id="10545" r:id="rId28"/>
    <p:sldId id="10564" r:id="rId29"/>
    <p:sldId id="10554" r:id="rId30"/>
    <p:sldId id="10528" r:id="rId31"/>
    <p:sldId id="10558" r:id="rId32"/>
    <p:sldId id="10559" r:id="rId33"/>
    <p:sldId id="10560" r:id="rId34"/>
    <p:sldId id="10446" r:id="rId35"/>
    <p:sldId id="10565" r:id="rId36"/>
    <p:sldId id="10537"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00C0"/>
    <a:srgbClr val="1352B1"/>
    <a:srgbClr val="12BE12"/>
    <a:srgbClr val="3BFFB4"/>
    <a:srgbClr val="99CE84"/>
    <a:srgbClr val="B5CD85"/>
    <a:srgbClr val="3BFF94"/>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4" autoAdjust="0"/>
    <p:restoredTop sz="38077" autoAdjust="0"/>
  </p:normalViewPr>
  <p:slideViewPr>
    <p:cSldViewPr>
      <p:cViewPr varScale="1">
        <p:scale>
          <a:sx n="37" d="100"/>
          <a:sy n="37" d="100"/>
        </p:scale>
        <p:origin x="3072"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8196"/>
    </p:cViewPr>
  </p:sorterViewPr>
  <p:notesViewPr>
    <p:cSldViewPr showGuides="1">
      <p:cViewPr varScale="1">
        <p:scale>
          <a:sx n="82" d="100"/>
          <a:sy n="82" d="100"/>
        </p:scale>
        <p:origin x="1986" y="90"/>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7"/>
            <a:ext cx="3170764" cy="482027"/>
          </a:xfrm>
          <a:prstGeom prst="rect">
            <a:avLst/>
          </a:prstGeom>
        </p:spPr>
        <p:txBody>
          <a:bodyPr vert="horz" lIns="94824" tIns="47413" rIns="94824" bIns="47413" rtlCol="0"/>
          <a:lstStyle>
            <a:lvl1pPr algn="l">
              <a:defRPr sz="1200"/>
            </a:lvl1pPr>
          </a:lstStyle>
          <a:p>
            <a:endParaRPr lang="en-US"/>
          </a:p>
        </p:txBody>
      </p:sp>
      <p:sp>
        <p:nvSpPr>
          <p:cNvPr id="3" name="Date Placeholder 2"/>
          <p:cNvSpPr>
            <a:spLocks noGrp="1"/>
          </p:cNvSpPr>
          <p:nvPr>
            <p:ph type="dt" sz="quarter" idx="1"/>
          </p:nvPr>
        </p:nvSpPr>
        <p:spPr>
          <a:xfrm>
            <a:off x="4142750" y="7"/>
            <a:ext cx="3170763" cy="482027"/>
          </a:xfrm>
          <a:prstGeom prst="rect">
            <a:avLst/>
          </a:prstGeom>
        </p:spPr>
        <p:txBody>
          <a:bodyPr vert="horz" lIns="94824" tIns="47413" rIns="94824" bIns="47413" rtlCol="0"/>
          <a:lstStyle>
            <a:lvl1pPr algn="r">
              <a:defRPr sz="1200"/>
            </a:lvl1pPr>
          </a:lstStyle>
          <a:p>
            <a:fld id="{B0023BA6-91CC-4CF9-8EDA-D85966E311D3}" type="datetimeFigureOut">
              <a:rPr lang="en-US" smtClean="0"/>
              <a:t>3/14/2021</a:t>
            </a:fld>
            <a:endParaRPr lang="en-US"/>
          </a:p>
        </p:txBody>
      </p:sp>
      <p:sp>
        <p:nvSpPr>
          <p:cNvPr id="4" name="Footer Placeholder 3"/>
          <p:cNvSpPr>
            <a:spLocks noGrp="1"/>
          </p:cNvSpPr>
          <p:nvPr>
            <p:ph type="ftr" sz="quarter" idx="2"/>
          </p:nvPr>
        </p:nvSpPr>
        <p:spPr>
          <a:xfrm>
            <a:off x="4" y="9119179"/>
            <a:ext cx="3170764" cy="482027"/>
          </a:xfrm>
          <a:prstGeom prst="rect">
            <a:avLst/>
          </a:prstGeom>
        </p:spPr>
        <p:txBody>
          <a:bodyPr vert="horz" lIns="94824" tIns="47413" rIns="94824" bIns="47413" rtlCol="0" anchor="b"/>
          <a:lstStyle>
            <a:lvl1pPr algn="l">
              <a:defRPr sz="1200"/>
            </a:lvl1pPr>
          </a:lstStyle>
          <a:p>
            <a:endParaRPr lang="en-US"/>
          </a:p>
        </p:txBody>
      </p:sp>
      <p:sp>
        <p:nvSpPr>
          <p:cNvPr id="5" name="Slide Number Placeholder 4"/>
          <p:cNvSpPr>
            <a:spLocks noGrp="1"/>
          </p:cNvSpPr>
          <p:nvPr>
            <p:ph type="sldNum" sz="quarter" idx="3"/>
          </p:nvPr>
        </p:nvSpPr>
        <p:spPr>
          <a:xfrm>
            <a:off x="4142750" y="9119179"/>
            <a:ext cx="3170763" cy="482027"/>
          </a:xfrm>
          <a:prstGeom prst="rect">
            <a:avLst/>
          </a:prstGeom>
        </p:spPr>
        <p:txBody>
          <a:bodyPr vert="horz" lIns="94824" tIns="47413" rIns="94824" bIns="47413" rtlCol="0" anchor="b"/>
          <a:lstStyle>
            <a:lvl1pPr algn="r">
              <a:defRPr sz="1200"/>
            </a:lvl1pPr>
          </a:lstStyle>
          <a:p>
            <a:fld id="{B061756B-133A-47BB-B1C4-8AA9463FDD64}" type="slidenum">
              <a:rPr lang="en-US" smtClean="0"/>
              <a:t>‹#›</a:t>
            </a:fld>
            <a:endParaRPr lang="en-US"/>
          </a:p>
        </p:txBody>
      </p:sp>
    </p:spTree>
    <p:extLst>
      <p:ext uri="{BB962C8B-B14F-4D97-AF65-F5344CB8AC3E}">
        <p14:creationId xmlns:p14="http://schemas.microsoft.com/office/powerpoint/2010/main" val="291867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169920" cy="480060"/>
          </a:xfrm>
          <a:prstGeom prst="rect">
            <a:avLst/>
          </a:prstGeom>
        </p:spPr>
        <p:txBody>
          <a:bodyPr vert="horz" lIns="93553" tIns="46776" rIns="93553" bIns="46776" rtlCol="0"/>
          <a:lstStyle>
            <a:lvl1pPr algn="l">
              <a:defRPr sz="1200"/>
            </a:lvl1pPr>
          </a:lstStyle>
          <a:p>
            <a:endParaRPr lang="en-US"/>
          </a:p>
        </p:txBody>
      </p:sp>
      <p:sp>
        <p:nvSpPr>
          <p:cNvPr id="3" name="Date Placeholder 2"/>
          <p:cNvSpPr>
            <a:spLocks noGrp="1"/>
          </p:cNvSpPr>
          <p:nvPr>
            <p:ph type="dt" idx="1"/>
          </p:nvPr>
        </p:nvSpPr>
        <p:spPr>
          <a:xfrm>
            <a:off x="4143589" y="2"/>
            <a:ext cx="3169920" cy="480060"/>
          </a:xfrm>
          <a:prstGeom prst="rect">
            <a:avLst/>
          </a:prstGeom>
        </p:spPr>
        <p:txBody>
          <a:bodyPr vert="horz" lIns="93553" tIns="46776" rIns="93553" bIns="46776" rtlCol="0"/>
          <a:lstStyle>
            <a:lvl1pPr algn="r">
              <a:defRPr sz="1200"/>
            </a:lvl1pPr>
          </a:lstStyle>
          <a:p>
            <a:fld id="{D0FDDF39-B491-4D15-83C3-F2130CB8F0F8}" type="datetimeFigureOut">
              <a:rPr lang="en-US" smtClean="0"/>
              <a:t>3/14/2021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3553" tIns="46776" rIns="93553" bIns="46776"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3553" tIns="46776" rIns="93553" bIns="46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9119475"/>
            <a:ext cx="3169920" cy="480060"/>
          </a:xfrm>
          <a:prstGeom prst="rect">
            <a:avLst/>
          </a:prstGeom>
        </p:spPr>
        <p:txBody>
          <a:bodyPr vert="horz" lIns="93553" tIns="46776" rIns="93553" bIns="46776"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3553" tIns="46776" rIns="93553" bIns="46776" rtlCol="0" anchor="b"/>
          <a:lstStyle>
            <a:lvl1pPr algn="r">
              <a:defRPr sz="1200"/>
            </a:lvl1pPr>
          </a:lstStyle>
          <a:p>
            <a:fld id="{3E4061D9-ECA4-4CED-903E-8395C236FDCB}" type="slidenum">
              <a:rPr lang="en-US" smtClean="0"/>
              <a:t>‹#›</a:t>
            </a:fld>
            <a:endParaRPr lang="en-US"/>
          </a:p>
        </p:txBody>
      </p:sp>
    </p:spTree>
    <p:extLst>
      <p:ext uri="{BB962C8B-B14F-4D97-AF65-F5344CB8AC3E}">
        <p14:creationId xmlns:p14="http://schemas.microsoft.com/office/powerpoint/2010/main" val="328979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everyone. In this talk, I’ll try to give a guided tour of a pretty dense paper.</a:t>
            </a:r>
          </a:p>
          <a:p>
            <a:r>
              <a:rPr lang="en-US" sz="1200" kern="1200" dirty="0">
                <a:solidFill>
                  <a:schemeClr val="tx1"/>
                </a:solidFill>
                <a:effectLst/>
                <a:latin typeface="+mn-lt"/>
                <a:ea typeface="+mn-ea"/>
                <a:cs typeface="+mn-cs"/>
              </a:rPr>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E4061D9-ECA4-4CED-903E-8395C236FDCB}" type="slidenum">
              <a:rPr lang="en-US" smtClean="0"/>
              <a:t>1</a:t>
            </a:fld>
            <a:endParaRPr lang="en-US"/>
          </a:p>
        </p:txBody>
      </p:sp>
    </p:spTree>
    <p:extLst>
      <p:ext uri="{BB962C8B-B14F-4D97-AF65-F5344CB8AC3E}">
        <p14:creationId xmlns:p14="http://schemas.microsoft.com/office/powerpoint/2010/main" val="62683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past quarter century, we have NOT materially advanced our understanding of the suboptimality gap. </a:t>
            </a:r>
            <a:r>
              <a:rPr lang="en-US" sz="1200" b="1" kern="1200" dirty="0">
                <a:solidFill>
                  <a:schemeClr val="tx1"/>
                </a:solidFill>
                <a:effectLst/>
                <a:latin typeface="+mn-lt"/>
                <a:ea typeface="+mn-ea"/>
                <a:cs typeface="+mn-cs"/>
              </a:rPr>
              <a:t>But this is optimization!  </a:t>
            </a:r>
            <a:r>
              <a:rPr lang="en-US" sz="1200" kern="1200" dirty="0">
                <a:solidFill>
                  <a:schemeClr val="tx1"/>
                </a:solidFill>
                <a:effectLst/>
                <a:latin typeface="+mn-lt"/>
                <a:ea typeface="+mn-ea"/>
                <a:cs typeface="+mn-cs"/>
              </a:rPr>
              <a:t>For optimization, if the x-axis at lower-left is TIME and the y-axis is QUALITY, then the blue heuristic dominates red, which dominates green.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In optimization of course, out of “better, faster, cheaper” – we know that you get only two.  Our field tends to demand all three at once –customers want tools to still run overnight, and reviewers don’t like it if QOR improvements come with longer runtimes.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So Heuristic C in red </a:t>
            </a:r>
            <a:r>
              <a:rPr lang="en-US" sz="1200" b="1" kern="1200" dirty="0">
                <a:solidFill>
                  <a:schemeClr val="tx1"/>
                </a:solidFill>
                <a:effectLst/>
                <a:latin typeface="+mn-lt"/>
                <a:ea typeface="+mn-ea"/>
                <a:cs typeface="+mn-cs"/>
              </a:rPr>
              <a:t>may never see the light of day</a:t>
            </a:r>
            <a:r>
              <a:rPr lang="en-US" sz="1200" kern="1200" dirty="0">
                <a:solidFill>
                  <a:schemeClr val="tx1"/>
                </a:solidFill>
                <a:effectLst/>
                <a:latin typeface="+mn-lt"/>
                <a:ea typeface="+mn-ea"/>
                <a:cs typeface="+mn-cs"/>
              </a:rPr>
              <a:t>. And by the way, we have no clue how far any of these is from </a:t>
            </a:r>
            <a:r>
              <a:rPr lang="en-US" sz="1200" b="1" kern="1200" dirty="0">
                <a:solidFill>
                  <a:schemeClr val="tx1"/>
                </a:solidFill>
                <a:effectLst/>
                <a:latin typeface="+mn-lt"/>
                <a:ea typeface="+mn-ea"/>
                <a:cs typeface="+mn-cs"/>
              </a:rPr>
              <a:t>optimality</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But the world has changed in the past quarter century. And we need better answers to questions such as these.</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10</a:t>
            </a:fld>
            <a:endParaRPr lang="en-US"/>
          </a:p>
        </p:txBody>
      </p:sp>
    </p:spTree>
    <p:extLst>
      <p:ext uri="{BB962C8B-B14F-4D97-AF65-F5344CB8AC3E}">
        <p14:creationId xmlns:p14="http://schemas.microsoft.com/office/powerpoint/2010/main" val="411082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close the suboptimality gap, we probably should refresh our definitions of suboptimality: </a:t>
            </a:r>
            <a:r>
              <a:rPr lang="en-US" sz="1200" b="1" kern="1200" dirty="0">
                <a:solidFill>
                  <a:schemeClr val="tx1"/>
                </a:solidFill>
                <a:effectLst/>
                <a:latin typeface="+mn-lt"/>
                <a:ea typeface="+mn-ea"/>
                <a:cs typeface="+mn-cs"/>
              </a:rPr>
              <a:t>in what sense</a:t>
            </a:r>
            <a:r>
              <a:rPr lang="en-US" sz="1200" kern="1200" dirty="0">
                <a:solidFill>
                  <a:schemeClr val="tx1"/>
                </a:solidFill>
                <a:effectLst/>
                <a:latin typeface="+mn-lt"/>
                <a:ea typeface="+mn-ea"/>
                <a:cs typeface="+mn-cs"/>
              </a:rPr>
              <a:t>.  </a:t>
            </a:r>
          </a:p>
          <a:p>
            <a:pPr marL="0" marR="0" lvl="0" indent="0" algn="l" defTabSz="91431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need to grapple once more with benchmarking.  Benchmarks must somehow </a:t>
            </a:r>
            <a:r>
              <a:rPr lang="en-US" sz="1200" b="1" kern="1200" dirty="0">
                <a:solidFill>
                  <a:schemeClr val="tx1"/>
                </a:solidFill>
                <a:effectLst/>
                <a:latin typeface="+mn-lt"/>
                <a:ea typeface="+mn-ea"/>
                <a:cs typeface="+mn-cs"/>
              </a:rPr>
              <a:t>drive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leading edge</a:t>
            </a:r>
            <a:r>
              <a:rPr lang="en-US" sz="1200" kern="1200" dirty="0">
                <a:solidFill>
                  <a:schemeClr val="tx1"/>
                </a:solidFill>
                <a:effectLst/>
                <a:latin typeface="+mn-lt"/>
                <a:ea typeface="+mn-ea"/>
                <a:cs typeface="+mn-cs"/>
              </a:rPr>
              <a:t> forward, and be accessible to everyone – not just a well-connected few.   </a:t>
            </a:r>
          </a:p>
          <a:p>
            <a:pPr marL="0" marR="0" lvl="0" indent="0" algn="l" defTabSz="914316"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316"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And the leading edge runs on a modern compute resource.   </a:t>
            </a:r>
            <a:endParaRPr lang="en-US" sz="1200" kern="1200" dirty="0">
              <a:solidFill>
                <a:schemeClr val="tx1"/>
              </a:solidFill>
              <a:effectLst/>
              <a:latin typeface="+mn-lt"/>
              <a:ea typeface="+mn-ea"/>
              <a:cs typeface="+mn-cs"/>
            </a:endParaRP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11</a:t>
            </a:fld>
            <a:endParaRPr lang="en-US"/>
          </a:p>
        </p:txBody>
      </p:sp>
    </p:spTree>
    <p:extLst>
      <p:ext uri="{BB962C8B-B14F-4D97-AF65-F5344CB8AC3E}">
        <p14:creationId xmlns:p14="http://schemas.microsoft.com/office/powerpoint/2010/main" val="143829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brings more challenges, in Section 2.2 of the paper.</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12</a:t>
            </a:fld>
            <a:endParaRPr lang="en-US"/>
          </a:p>
        </p:txBody>
      </p:sp>
    </p:spTree>
    <p:extLst>
      <p:ext uri="{BB962C8B-B14F-4D97-AF65-F5344CB8AC3E}">
        <p14:creationId xmlns:p14="http://schemas.microsoft.com/office/powerpoint/2010/main" val="230184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3 is about Co-Optimization and Co-Operation, because today …</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13</a:t>
            </a:fld>
            <a:endParaRPr lang="en-US"/>
          </a:p>
        </p:txBody>
      </p:sp>
    </p:spTree>
    <p:extLst>
      <p:ext uri="{BB962C8B-B14F-4D97-AF65-F5344CB8AC3E}">
        <p14:creationId xmlns:p14="http://schemas.microsoft.com/office/powerpoint/2010/main" val="103834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Placement is tough to separate from its context. The placer sits </a:t>
            </a:r>
            <a:r>
              <a:rPr lang="en-US" sz="1200" b="1" kern="1200" dirty="0">
                <a:solidFill>
                  <a:schemeClr val="tx1"/>
                </a:solidFill>
                <a:effectLst/>
                <a:latin typeface="+mn-lt"/>
                <a:ea typeface="+mn-ea"/>
                <a:cs typeface="+mn-cs"/>
              </a:rPr>
              <a:t>inside</a:t>
            </a:r>
            <a:r>
              <a:rPr lang="en-US" sz="1200" kern="1200" dirty="0">
                <a:solidFill>
                  <a:schemeClr val="tx1"/>
                </a:solidFill>
                <a:effectLst/>
                <a:latin typeface="+mn-lt"/>
                <a:ea typeface="+mn-ea"/>
                <a:cs typeface="+mn-cs"/>
              </a:rPr>
              <a:t> a unified infrastructure with tightly-integrated optimization engines and common analysis engines.  This is not because EDA engineers love software complexity: it’s because on-demand constructive estimations, reduced miscorrelation, and incremental optimization are </a:t>
            </a:r>
            <a:r>
              <a:rPr lang="en-US" sz="1200" b="1" kern="1200" dirty="0">
                <a:solidFill>
                  <a:schemeClr val="tx1"/>
                </a:solidFill>
                <a:effectLst/>
                <a:latin typeface="+mn-lt"/>
                <a:ea typeface="+mn-ea"/>
                <a:cs typeface="+mn-cs"/>
              </a:rPr>
              <a:t>all mandatory.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Here we see the Art of Placement Co-Optimization: </a:t>
            </a:r>
            <a:r>
              <a:rPr lang="en-US" sz="1200" b="1" kern="1200" dirty="0">
                <a:solidFill>
                  <a:schemeClr val="tx1"/>
                </a:solidFill>
                <a:effectLst/>
                <a:latin typeface="+mn-lt"/>
                <a:ea typeface="+mn-ea"/>
                <a:cs typeface="+mn-cs"/>
              </a:rPr>
              <a:t>What should the placer know, and when should the placer know it?  </a:t>
            </a:r>
            <a:r>
              <a:rPr lang="en-US" sz="1200" kern="1200" dirty="0">
                <a:solidFill>
                  <a:schemeClr val="tx1"/>
                </a:solidFill>
                <a:effectLst/>
                <a:latin typeface="+mn-lt"/>
                <a:ea typeface="+mn-ea"/>
                <a:cs typeface="+mn-cs"/>
              </a:rPr>
              <a:t>For example, what we think of as “the placement step” might focus on wirelength at the start, and pin access at the end.  Timing might be a constraint or an objective.  Some things might be fixable just with post-processing – for now.</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And many co-optimizations must be achieved through co-operation with other heavy-weight engines – like synthesis, floorplan, CTS or power routing.  This co-operation has several basic flavors, as well.</a:t>
            </a:r>
          </a:p>
        </p:txBody>
      </p:sp>
      <p:sp>
        <p:nvSpPr>
          <p:cNvPr id="4" name="Slide Number Placeholder 3"/>
          <p:cNvSpPr>
            <a:spLocks noGrp="1"/>
          </p:cNvSpPr>
          <p:nvPr>
            <p:ph type="sldNum" sz="quarter" idx="5"/>
          </p:nvPr>
        </p:nvSpPr>
        <p:spPr/>
        <p:txBody>
          <a:bodyPr/>
          <a:lstStyle/>
          <a:p>
            <a:fld id="{3E4061D9-ECA4-4CED-903E-8395C236FDCB}" type="slidenum">
              <a:rPr lang="en-US" smtClean="0"/>
              <a:t>14</a:t>
            </a:fld>
            <a:endParaRPr lang="en-US"/>
          </a:p>
        </p:txBody>
      </p:sp>
    </p:spTree>
    <p:extLst>
      <p:ext uri="{BB962C8B-B14F-4D97-AF65-F5344CB8AC3E}">
        <p14:creationId xmlns:p14="http://schemas.microsoft.com/office/powerpoint/2010/main" val="381402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Section 3 also has its list of challenges.</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15</a:t>
            </a:fld>
            <a:endParaRPr lang="en-US"/>
          </a:p>
        </p:txBody>
      </p:sp>
    </p:spTree>
    <p:extLst>
      <p:ext uri="{BB962C8B-B14F-4D97-AF65-F5344CB8AC3E}">
        <p14:creationId xmlns:p14="http://schemas.microsoft.com/office/powerpoint/2010/main" val="1284972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4 of the paper is about “new” </a:t>
            </a:r>
            <a:r>
              <a:rPr lang="en-US" sz="1200" b="1" kern="1200" dirty="0">
                <a:solidFill>
                  <a:schemeClr val="tx1"/>
                </a:solidFill>
                <a:effectLst/>
                <a:latin typeface="+mn-lt"/>
                <a:ea typeface="+mn-ea"/>
                <a:cs typeface="+mn-cs"/>
              </a:rPr>
              <a:t>near-term </a:t>
            </a:r>
            <a:r>
              <a:rPr lang="en-US" sz="1200" kern="1200" dirty="0">
                <a:solidFill>
                  <a:schemeClr val="tx1"/>
                </a:solidFill>
                <a:effectLst/>
                <a:latin typeface="+mn-lt"/>
                <a:ea typeface="+mn-ea"/>
                <a:cs typeface="+mn-cs"/>
              </a:rPr>
              <a:t>foci – a number of which we’ve known about for a long time, but just haven’t solved well enough.</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16</a:t>
            </a:fld>
            <a:endParaRPr lang="en-US"/>
          </a:p>
        </p:txBody>
      </p:sp>
    </p:spTree>
    <p:extLst>
      <p:ext uri="{BB962C8B-B14F-4D97-AF65-F5344CB8AC3E}">
        <p14:creationId xmlns:p14="http://schemas.microsoft.com/office/powerpoint/2010/main" val="118845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broken out according to </a:t>
            </a:r>
            <a:r>
              <a:rPr lang="en-US" sz="1200" b="1" kern="1200" dirty="0">
                <a:solidFill>
                  <a:schemeClr val="tx1"/>
                </a:solidFill>
                <a:effectLst/>
                <a:latin typeface="+mn-lt"/>
                <a:ea typeface="+mn-ea"/>
                <a:cs typeface="+mn-cs"/>
              </a:rPr>
              <a:t>physical</a:t>
            </a:r>
            <a:r>
              <a:rPr lang="en-US" sz="1200" kern="1200" dirty="0">
                <a:solidFill>
                  <a:schemeClr val="tx1"/>
                </a:solidFill>
                <a:effectLst/>
                <a:latin typeface="+mn-lt"/>
                <a:ea typeface="+mn-ea"/>
                <a:cs typeface="+mn-cs"/>
              </a:rPr>
              <a:t> contexts for placement, or </a:t>
            </a:r>
            <a:r>
              <a:rPr lang="en-US" sz="1200" b="1" kern="1200" dirty="0">
                <a:solidFill>
                  <a:schemeClr val="tx1"/>
                </a:solidFill>
                <a:effectLst/>
                <a:latin typeface="+mn-lt"/>
                <a:ea typeface="+mn-ea"/>
                <a:cs typeface="+mn-cs"/>
              </a:rPr>
              <a:t>design</a:t>
            </a:r>
            <a:r>
              <a:rPr lang="en-US" sz="1200" kern="1200" dirty="0">
                <a:solidFill>
                  <a:schemeClr val="tx1"/>
                </a:solidFill>
                <a:effectLst/>
                <a:latin typeface="+mn-lt"/>
                <a:ea typeface="+mn-ea"/>
                <a:cs typeface="+mn-cs"/>
              </a:rPr>
              <a:t> contexts, or </a:t>
            </a:r>
            <a:r>
              <a:rPr lang="en-US" sz="1200" b="1" kern="1200" dirty="0">
                <a:solidFill>
                  <a:schemeClr val="tx1"/>
                </a:solidFill>
                <a:effectLst/>
                <a:latin typeface="+mn-lt"/>
                <a:ea typeface="+mn-ea"/>
                <a:cs typeface="+mn-cs"/>
              </a:rPr>
              <a:t>specialized</a:t>
            </a:r>
            <a:r>
              <a:rPr lang="en-US" sz="1200" kern="1200" dirty="0">
                <a:solidFill>
                  <a:schemeClr val="tx1"/>
                </a:solidFill>
                <a:effectLst/>
                <a:latin typeface="+mn-lt"/>
                <a:ea typeface="+mn-ea"/>
                <a:cs typeface="+mn-cs"/>
              </a:rPr>
              <a:t> placement tasks which are now more urgent to solve.</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17</a:t>
            </a:fld>
            <a:endParaRPr lang="en-US"/>
          </a:p>
        </p:txBody>
      </p:sp>
    </p:spTree>
    <p:extLst>
      <p:ext uri="{BB962C8B-B14F-4D97-AF65-F5344CB8AC3E}">
        <p14:creationId xmlns:p14="http://schemas.microsoft.com/office/powerpoint/2010/main" val="3704293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many works on “islands” in placement that are induced by voltage domains, well structures, and non-integer multiple-height cell rows.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in the coming years, say, at the foundry 3nm node, we have extreme consequences of density and performance scaling: 4-track cells for density but high-drive, output resistance-optimized cells for performance.  And the place-and-route optimization must extract maximum value from this fabric.</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The simplest scenario has two types of single-height cells with heights, say, 131 and 223 nanometers.  You might lay down a site map that alternates these row heights. But then the library would have multi-height cells with heights of 354 or 577 nanometers. </a:t>
            </a:r>
          </a:p>
          <a:p>
            <a:endParaRPr lang="en-US" dirty="0"/>
          </a:p>
        </p:txBody>
      </p:sp>
      <p:sp>
        <p:nvSpPr>
          <p:cNvPr id="4" name="Slide Number Placeholder 3"/>
          <p:cNvSpPr>
            <a:spLocks noGrp="1"/>
          </p:cNvSpPr>
          <p:nvPr>
            <p:ph type="sldNum" sz="quarter" idx="5"/>
          </p:nvPr>
        </p:nvSpPr>
        <p:spPr/>
        <p:txBody>
          <a:bodyPr/>
          <a:lstStyle/>
          <a:p>
            <a:fld id="{3E4061D9-ECA4-4CED-903E-8395C236FDCB}" type="slidenum">
              <a:rPr lang="en-US" smtClean="0"/>
              <a:t>18</a:t>
            </a:fld>
            <a:endParaRPr lang="en-US"/>
          </a:p>
        </p:txBody>
      </p:sp>
    </p:spTree>
    <p:extLst>
      <p:ext uri="{BB962C8B-B14F-4D97-AF65-F5344CB8AC3E}">
        <p14:creationId xmlns:p14="http://schemas.microsoft.com/office/powerpoint/2010/main" val="672081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brings new challenges for </a:t>
            </a:r>
            <a:r>
              <a:rPr lang="en-US" sz="1200" kern="1200" dirty="0" err="1">
                <a:solidFill>
                  <a:schemeClr val="tx1"/>
                </a:solidFill>
                <a:effectLst/>
                <a:latin typeface="+mn-lt"/>
                <a:ea typeface="+mn-ea"/>
                <a:cs typeface="+mn-cs"/>
              </a:rPr>
              <a:t>floorplanning</a:t>
            </a:r>
            <a:r>
              <a:rPr lang="en-US" sz="1200" kern="1200" dirty="0">
                <a:solidFill>
                  <a:schemeClr val="tx1"/>
                </a:solidFill>
                <a:effectLst/>
                <a:latin typeface="+mn-lt"/>
                <a:ea typeface="+mn-ea"/>
                <a:cs typeface="+mn-cs"/>
              </a:rPr>
              <a:t>, power delivery, density control, sizing optimizations: Placement has a phase transition to puzzle-fitting that I don’t think we’ve ever had to deal with before.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picture </a:t>
            </a:r>
            <a:r>
              <a:rPr lang="en-US" sz="1200" kern="1200" dirty="0">
                <a:solidFill>
                  <a:schemeClr val="tx1"/>
                </a:solidFill>
                <a:effectLst/>
                <a:latin typeface="+mn-lt"/>
                <a:ea typeface="+mn-ea"/>
                <a:cs typeface="+mn-cs"/>
              </a:rPr>
              <a:t>shows that local density can be bad for one type of site. And how to deal with ECOs and legalization has become harder. There is risk that the current art of placement optimization will no longer converge – or, convergence will leave too much PPA on the table.</a:t>
            </a:r>
          </a:p>
          <a:p>
            <a:endParaRPr lang="en-US" dirty="0"/>
          </a:p>
        </p:txBody>
      </p:sp>
      <p:sp>
        <p:nvSpPr>
          <p:cNvPr id="4" name="Slide Number Placeholder 3"/>
          <p:cNvSpPr>
            <a:spLocks noGrp="1"/>
          </p:cNvSpPr>
          <p:nvPr>
            <p:ph type="sldNum" sz="quarter" idx="5"/>
          </p:nvPr>
        </p:nvSpPr>
        <p:spPr/>
        <p:txBody>
          <a:bodyPr/>
          <a:lstStyle/>
          <a:p>
            <a:fld id="{3E4061D9-ECA4-4CED-903E-8395C236FDCB}" type="slidenum">
              <a:rPr lang="en-US" smtClean="0"/>
              <a:t>19</a:t>
            </a:fld>
            <a:endParaRPr lang="en-US"/>
          </a:p>
        </p:txBody>
      </p:sp>
    </p:spTree>
    <p:extLst>
      <p:ext uri="{BB962C8B-B14F-4D97-AF65-F5344CB8AC3E}">
        <p14:creationId xmlns:p14="http://schemas.microsoft.com/office/powerpoint/2010/main" val="245529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Placement is so central to physical design because it strongly determines spatial embedding.  And placement is never in isolation: it is </a:t>
            </a:r>
            <a:r>
              <a:rPr lang="en-US" sz="1200" b="1" kern="1200" dirty="0">
                <a:solidFill>
                  <a:schemeClr val="tx1"/>
                </a:solidFill>
                <a:effectLst/>
                <a:latin typeface="+mn-lt"/>
                <a:ea typeface="+mn-ea"/>
                <a:cs typeface="+mn-cs"/>
              </a:rPr>
              <a:t>conjointly</a:t>
            </a:r>
            <a:r>
              <a:rPr lang="en-US" sz="1200" kern="1200" dirty="0">
                <a:solidFill>
                  <a:schemeClr val="tx1"/>
                </a:solidFill>
                <a:effectLst/>
                <a:latin typeface="+mn-lt"/>
                <a:ea typeface="+mn-ea"/>
                <a:cs typeface="+mn-cs"/>
              </a:rPr>
              <a:t> optimized with logic, clock and power delivery, and other products of other PD steps. </a:t>
            </a:r>
          </a:p>
          <a:p>
            <a:pPr marL="0" marR="0" lvl="0" indent="0" algn="l" defTabSz="914316"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316"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Here are two views of the placement context. In some ways, both pictures apply today. The first of 25 challenges proposed in the paper: Better understanding of who should be on top.</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2</a:t>
            </a:fld>
            <a:endParaRPr lang="en-US"/>
          </a:p>
        </p:txBody>
      </p:sp>
    </p:spTree>
    <p:extLst>
      <p:ext uri="{BB962C8B-B14F-4D97-AF65-F5344CB8AC3E}">
        <p14:creationId xmlns:p14="http://schemas.microsoft.com/office/powerpoint/2010/main" val="2422107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this will actually get much more complicated, with row patterns like A-A-B-A-A-B which is shown here, or A-B-C-B-A etcetera.   </a:t>
            </a:r>
          </a:p>
          <a:p>
            <a:endParaRPr lang="en-US" dirty="0"/>
          </a:p>
        </p:txBody>
      </p:sp>
      <p:sp>
        <p:nvSpPr>
          <p:cNvPr id="4" name="Slide Number Placeholder 3"/>
          <p:cNvSpPr>
            <a:spLocks noGrp="1"/>
          </p:cNvSpPr>
          <p:nvPr>
            <p:ph type="sldNum" sz="quarter" idx="5"/>
          </p:nvPr>
        </p:nvSpPr>
        <p:spPr/>
        <p:txBody>
          <a:bodyPr/>
          <a:lstStyle/>
          <a:p>
            <a:fld id="{3E4061D9-ECA4-4CED-903E-8395C236FDCB}" type="slidenum">
              <a:rPr lang="en-US" smtClean="0"/>
              <a:t>20</a:t>
            </a:fld>
            <a:endParaRPr lang="en-US"/>
          </a:p>
        </p:txBody>
      </p:sp>
    </p:spTree>
    <p:extLst>
      <p:ext uri="{BB962C8B-B14F-4D97-AF65-F5344CB8AC3E}">
        <p14:creationId xmlns:p14="http://schemas.microsoft.com/office/powerpoint/2010/main" val="9451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this is Challenge Number 18.</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21</a:t>
            </a:fld>
            <a:endParaRPr lang="en-US"/>
          </a:p>
        </p:txBody>
      </p:sp>
    </p:spTree>
    <p:extLst>
      <p:ext uri="{BB962C8B-B14F-4D97-AF65-F5344CB8AC3E}">
        <p14:creationId xmlns:p14="http://schemas.microsoft.com/office/powerpoint/2010/main" val="234179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designs are evolving as well, especially with neural processing and machine learning architectures. Placement sees much more of what the paper calls extreme memory-dominance, and more tiling.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pictures are from an ongoing project that is part of the DARPA RTML program.  The right-hand picture has nearly 2500 macro blocks. Automating this kind of human quality, let alone superhuman quality, is not easy.</a:t>
            </a:r>
          </a:p>
          <a:p>
            <a:pPr defTabSz="914316">
              <a:defRPr/>
            </a:pPr>
            <a:endParaRPr lang="en-US" dirty="0"/>
          </a:p>
        </p:txBody>
      </p:sp>
      <p:sp>
        <p:nvSpPr>
          <p:cNvPr id="4" name="Slide Number Placeholder 3"/>
          <p:cNvSpPr>
            <a:spLocks noGrp="1"/>
          </p:cNvSpPr>
          <p:nvPr>
            <p:ph type="sldNum" sz="quarter" idx="5"/>
          </p:nvPr>
        </p:nvSpPr>
        <p:spPr/>
        <p:txBody>
          <a:bodyPr/>
          <a:lstStyle/>
          <a:p>
            <a:fld id="{3E4061D9-ECA4-4CED-903E-8395C236FDCB}" type="slidenum">
              <a:rPr lang="en-US" smtClean="0"/>
              <a:t>22</a:t>
            </a:fld>
            <a:endParaRPr lang="en-US"/>
          </a:p>
        </p:txBody>
      </p:sp>
    </p:spTree>
    <p:extLst>
      <p:ext uri="{BB962C8B-B14F-4D97-AF65-F5344CB8AC3E}">
        <p14:creationId xmlns:p14="http://schemas.microsoft.com/office/powerpoint/2010/main" val="2651588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that was Challenge Number 19.</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23</a:t>
            </a:fld>
            <a:endParaRPr lang="en-US"/>
          </a:p>
        </p:txBody>
      </p:sp>
    </p:spTree>
    <p:extLst>
      <p:ext uri="{BB962C8B-B14F-4D97-AF65-F5344CB8AC3E}">
        <p14:creationId xmlns:p14="http://schemas.microsoft.com/office/powerpoint/2010/main" val="3291652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last example of a focus problem that is </a:t>
            </a:r>
            <a:r>
              <a:rPr lang="en-US" sz="1200" b="1" kern="1200" dirty="0">
                <a:solidFill>
                  <a:schemeClr val="tx1"/>
                </a:solidFill>
                <a:effectLst/>
                <a:latin typeface="+mn-lt"/>
                <a:ea typeface="+mn-ea"/>
                <a:cs typeface="+mn-cs"/>
              </a:rPr>
              <a:t>very old -- but about to be new again – </a:t>
            </a:r>
            <a:r>
              <a:rPr lang="en-US" sz="1200" kern="1200" dirty="0">
                <a:solidFill>
                  <a:schemeClr val="tx1"/>
                </a:solidFill>
                <a:effectLst/>
                <a:latin typeface="+mn-lt"/>
                <a:ea typeface="+mn-ea"/>
                <a:cs typeface="+mn-cs"/>
              </a:rPr>
              <a:t>is regular structure handling in </a:t>
            </a:r>
            <a:r>
              <a:rPr lang="en-US" sz="1200" kern="1200" dirty="0" err="1">
                <a:solidFill>
                  <a:schemeClr val="tx1"/>
                </a:solidFill>
                <a:effectLst/>
                <a:latin typeface="+mn-lt"/>
                <a:ea typeface="+mn-ea"/>
                <a:cs typeface="+mn-cs"/>
              </a:rPr>
              <a:t>datapath</a:t>
            </a:r>
            <a:r>
              <a:rPr lang="en-US" sz="1200" kern="1200" dirty="0">
                <a:solidFill>
                  <a:schemeClr val="tx1"/>
                </a:solidFill>
                <a:effectLst/>
                <a:latin typeface="+mn-lt"/>
                <a:ea typeface="+mn-ea"/>
                <a:cs typeface="+mn-cs"/>
              </a:rPr>
              <a:t> placement.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highly tiled, high-performance AI and signal processing chips, </a:t>
            </a:r>
            <a:r>
              <a:rPr lang="en-US" sz="1200" kern="1200" dirty="0" err="1">
                <a:solidFill>
                  <a:schemeClr val="tx1"/>
                </a:solidFill>
                <a:effectLst/>
                <a:latin typeface="+mn-lt"/>
                <a:ea typeface="+mn-ea"/>
                <a:cs typeface="+mn-cs"/>
              </a:rPr>
              <a:t>datapath</a:t>
            </a:r>
            <a:r>
              <a:rPr lang="en-US" sz="1200" kern="1200" dirty="0">
                <a:solidFill>
                  <a:schemeClr val="tx1"/>
                </a:solidFill>
                <a:effectLst/>
                <a:latin typeface="+mn-lt"/>
                <a:ea typeface="+mn-ea"/>
                <a:cs typeface="+mn-cs"/>
              </a:rPr>
              <a:t> place-and-route becomes much more exposed.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any PPA gain or loss is seen in every copy of a tile.   My student found the pictures below on the web – they’re from Cadence. They show what structured placement can achieve, given a human-directed result that is scripted in the SDP tool.  There is </a:t>
            </a:r>
            <a:r>
              <a:rPr lang="en-US" sz="1200" b="1" kern="1200" dirty="0">
                <a:solidFill>
                  <a:schemeClr val="tx1"/>
                </a:solidFill>
                <a:effectLst/>
                <a:latin typeface="+mn-lt"/>
                <a:ea typeface="+mn-ea"/>
                <a:cs typeface="+mn-cs"/>
              </a:rPr>
              <a:t>a need for automation that can achieve this kind of custom QOR.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E4061D9-ECA4-4CED-903E-8395C236FDCB}" type="slidenum">
              <a:rPr lang="en-US" smtClean="0"/>
              <a:t>24</a:t>
            </a:fld>
            <a:endParaRPr lang="en-US"/>
          </a:p>
        </p:txBody>
      </p:sp>
    </p:spTree>
    <p:extLst>
      <p:ext uri="{BB962C8B-B14F-4D97-AF65-F5344CB8AC3E}">
        <p14:creationId xmlns:p14="http://schemas.microsoft.com/office/powerpoint/2010/main" val="3982163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300" dirty="0"/>
              <a:t> </a:t>
            </a:r>
            <a:r>
              <a:rPr lang="en-US" sz="1200" kern="1200" dirty="0">
                <a:solidFill>
                  <a:schemeClr val="tx1"/>
                </a:solidFill>
                <a:effectLst/>
                <a:latin typeface="+mn-lt"/>
                <a:ea typeface="+mn-ea"/>
                <a:cs typeface="+mn-cs"/>
              </a:rPr>
              <a:t>And that was Challenge Number 22.</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25</a:t>
            </a:fld>
            <a:endParaRPr lang="en-US"/>
          </a:p>
        </p:txBody>
      </p:sp>
    </p:spTree>
    <p:extLst>
      <p:ext uri="{BB962C8B-B14F-4D97-AF65-F5344CB8AC3E}">
        <p14:creationId xmlns:p14="http://schemas.microsoft.com/office/powerpoint/2010/main" val="908267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5 is on Learning and Placement.  </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26</a:t>
            </a:fld>
            <a:endParaRPr lang="en-US"/>
          </a:p>
        </p:txBody>
      </p:sp>
    </p:spTree>
    <p:extLst>
      <p:ext uri="{BB962C8B-B14F-4D97-AF65-F5344CB8AC3E}">
        <p14:creationId xmlns:p14="http://schemas.microsoft.com/office/powerpoint/2010/main" val="68210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machine learning?   For me, it’s an inevitable last hope and last lever to scale optimization such as in placement.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If we can see ahead farther, we can avoid doomed runs and use people, compute and schedule resources better.  We can capture human expertise, or learn complex heuristics in an end-to-end sense.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More simply stated: if we can’t predict forward, we have to </a:t>
            </a:r>
            <a:r>
              <a:rPr lang="en-US" sz="1200" kern="1200" dirty="0" err="1">
                <a:solidFill>
                  <a:schemeClr val="tx1"/>
                </a:solidFill>
                <a:effectLst/>
                <a:latin typeface="+mn-lt"/>
                <a:ea typeface="+mn-ea"/>
                <a:cs typeface="+mn-cs"/>
              </a:rPr>
              <a:t>guardband</a:t>
            </a:r>
            <a:r>
              <a:rPr lang="en-US" sz="1200" kern="1200" dirty="0">
                <a:solidFill>
                  <a:schemeClr val="tx1"/>
                </a:solidFill>
                <a:effectLst/>
                <a:latin typeface="+mn-lt"/>
                <a:ea typeface="+mn-ea"/>
                <a:cs typeface="+mn-cs"/>
              </a:rPr>
              <a:t>. And if we don’t have time to explore a solution, we leave it on the table.</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So this picture from ISPD three years ago is still pretty much where we are heading.</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27</a:t>
            </a:fld>
            <a:endParaRPr lang="en-US"/>
          </a:p>
        </p:txBody>
      </p:sp>
    </p:spTree>
    <p:extLst>
      <p:ext uri="{BB962C8B-B14F-4D97-AF65-F5344CB8AC3E}">
        <p14:creationId xmlns:p14="http://schemas.microsoft.com/office/powerpoint/2010/main" val="2626745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I’d like to point out Reference 49, which is an excellent ACM TODAES survey paper from Huang and coauthors at Tsinghua and CUHK.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also gives a few targets at the intersection of ML and placement. Learning objective functions, steering tools, embedding and clustering – I have a lot of hope for these directions.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there is going to be a long road to having robust results in production.   </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28</a:t>
            </a:fld>
            <a:endParaRPr lang="en-US"/>
          </a:p>
        </p:txBody>
      </p:sp>
    </p:spTree>
    <p:extLst>
      <p:ext uri="{BB962C8B-B14F-4D97-AF65-F5344CB8AC3E}">
        <p14:creationId xmlns:p14="http://schemas.microsoft.com/office/powerpoint/2010/main" val="3337982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300" dirty="0"/>
              <a:t> </a:t>
            </a:r>
            <a:r>
              <a:rPr lang="en-US" sz="1200" kern="1200" dirty="0">
                <a:solidFill>
                  <a:schemeClr val="tx1"/>
                </a:solidFill>
                <a:effectLst/>
                <a:latin typeface="+mn-lt"/>
                <a:ea typeface="+mn-ea"/>
                <a:cs typeface="+mn-cs"/>
              </a:rPr>
              <a:t>These are the last three challenges in the paper.</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29</a:t>
            </a:fld>
            <a:endParaRPr lang="en-US"/>
          </a:p>
        </p:txBody>
      </p:sp>
    </p:spTree>
    <p:extLst>
      <p:ext uri="{BB962C8B-B14F-4D97-AF65-F5344CB8AC3E}">
        <p14:creationId xmlns:p14="http://schemas.microsoft.com/office/powerpoint/2010/main" val="316048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57e75ed40_0_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gc57e75ed40_0_5:notes"/>
          <p:cNvSpPr txBox="1">
            <a:spLocks noGrp="1"/>
          </p:cNvSpPr>
          <p:nvPr>
            <p:ph type="body" idx="1"/>
          </p:nvPr>
        </p:nvSpPr>
        <p:spPr>
          <a:xfrm>
            <a:off x="731521" y="4560570"/>
            <a:ext cx="5852100" cy="4320600"/>
          </a:xfrm>
          <a:prstGeom prst="rect">
            <a:avLst/>
          </a:prstGeom>
          <a:noFill/>
          <a:ln>
            <a:noFill/>
          </a:ln>
        </p:spPr>
        <p:txBody>
          <a:bodyPr spcFirstLastPara="1" wrap="square" lIns="93550" tIns="46775" rIns="93550" bIns="467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key piece of background, that I tried to NOT repeat, is this great survey by Igor, </a:t>
            </a:r>
            <a:r>
              <a:rPr lang="en-US" sz="1200" kern="1200" dirty="0" err="1">
                <a:solidFill>
                  <a:schemeClr val="tx1"/>
                </a:solidFill>
                <a:effectLst/>
                <a:latin typeface="+mn-lt"/>
                <a:ea typeface="+mn-ea"/>
                <a:cs typeface="+mn-cs"/>
              </a:rPr>
              <a:t>Jin</a:t>
            </a:r>
            <a:r>
              <a:rPr lang="en-US" sz="1200" kern="1200" dirty="0">
                <a:solidFill>
                  <a:schemeClr val="tx1"/>
                </a:solidFill>
                <a:effectLst/>
                <a:latin typeface="+mn-lt"/>
                <a:ea typeface="+mn-ea"/>
                <a:cs typeface="+mn-cs"/>
              </a:rPr>
              <a:t> and Myung-</a:t>
            </a:r>
            <a:r>
              <a:rPr lang="en-US" sz="1200" kern="1200" dirty="0" err="1">
                <a:solidFill>
                  <a:schemeClr val="tx1"/>
                </a:solidFill>
                <a:effectLst/>
                <a:latin typeface="+mn-lt"/>
                <a:ea typeface="+mn-ea"/>
                <a:cs typeface="+mn-cs"/>
              </a:rPr>
              <a:t>Chul</a:t>
            </a:r>
            <a:r>
              <a:rPr lang="en-US" sz="1200" kern="1200" dirty="0">
                <a:solidFill>
                  <a:schemeClr val="tx1"/>
                </a:solidFill>
                <a:effectLst/>
                <a:latin typeface="+mn-lt"/>
                <a:ea typeface="+mn-ea"/>
                <a:cs typeface="+mn-cs"/>
              </a:rPr>
              <a:t>. It gives the state of placement up through 2015.</a:t>
            </a:r>
          </a:p>
          <a:p>
            <a:pPr marL="0" lvl="0" indent="0" algn="l" rtl="0">
              <a:spcBef>
                <a:spcPts val="0"/>
              </a:spcBef>
              <a:spcAft>
                <a:spcPts val="0"/>
              </a:spcAft>
              <a:buNone/>
            </a:pPr>
            <a:endParaRPr dirty="0"/>
          </a:p>
        </p:txBody>
      </p:sp>
      <p:sp>
        <p:nvSpPr>
          <p:cNvPr id="62" name="Google Shape;62;gc57e75ed40_0_5:notes"/>
          <p:cNvSpPr txBox="1">
            <a:spLocks noGrp="1"/>
          </p:cNvSpPr>
          <p:nvPr>
            <p:ph type="sldNum" idx="12"/>
          </p:nvPr>
        </p:nvSpPr>
        <p:spPr>
          <a:xfrm>
            <a:off x="4143589" y="9119475"/>
            <a:ext cx="3169800" cy="480000"/>
          </a:xfrm>
          <a:prstGeom prst="rect">
            <a:avLst/>
          </a:prstGeom>
          <a:noFill/>
          <a:ln>
            <a:noFill/>
          </a:ln>
        </p:spPr>
        <p:txBody>
          <a:bodyPr spcFirstLastPara="1" wrap="square" lIns="93550" tIns="46775" rIns="93550" bIns="467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ML and heuristic optimization flows, an extra challenge is to understand limits on applying our ML models.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what if </a:t>
            </a:r>
            <a:r>
              <a:rPr lang="en-US" sz="1200" b="1" kern="1200" dirty="0">
                <a:solidFill>
                  <a:schemeClr val="tx1"/>
                </a:solidFill>
                <a:effectLst/>
                <a:latin typeface="+mn-lt"/>
                <a:ea typeface="+mn-ea"/>
                <a:cs typeface="+mn-cs"/>
              </a:rPr>
              <a:t>acting</a:t>
            </a:r>
            <a:r>
              <a:rPr lang="en-US" sz="1200" kern="1200" dirty="0">
                <a:solidFill>
                  <a:schemeClr val="tx1"/>
                </a:solidFill>
                <a:effectLst/>
                <a:latin typeface="+mn-lt"/>
                <a:ea typeface="+mn-ea"/>
                <a:cs typeface="+mn-cs"/>
              </a:rPr>
              <a:t> on a prediction changes the predicted outcome?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suppose I know </a:t>
            </a:r>
            <a:r>
              <a:rPr lang="en-US" sz="1200" b="1" kern="1200" dirty="0">
                <a:solidFill>
                  <a:schemeClr val="tx1"/>
                </a:solidFill>
                <a:effectLst/>
                <a:latin typeface="+mn-lt"/>
                <a:ea typeface="+mn-ea"/>
                <a:cs typeface="+mn-cs"/>
              </a:rPr>
              <a:t>part of </a:t>
            </a:r>
            <a:r>
              <a:rPr lang="en-US" sz="1200" kern="1200" dirty="0">
                <a:solidFill>
                  <a:schemeClr val="tx1"/>
                </a:solidFill>
                <a:effectLst/>
                <a:latin typeface="+mn-lt"/>
                <a:ea typeface="+mn-ea"/>
                <a:cs typeface="+mn-cs"/>
              </a:rPr>
              <a:t>the macro placer’s solution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shown for two tools, on the left) </a:t>
            </a:r>
            <a:r>
              <a:rPr lang="en-US" sz="1200" b="1" kern="1200" dirty="0">
                <a:solidFill>
                  <a:schemeClr val="tx1"/>
                </a:solidFill>
                <a:effectLst/>
                <a:latin typeface="+mn-lt"/>
                <a:ea typeface="+mn-ea"/>
                <a:cs typeface="+mn-cs"/>
              </a:rPr>
              <a:t>in advance</a:t>
            </a:r>
            <a:r>
              <a:rPr lang="en-US" sz="1200" kern="1200" dirty="0">
                <a:solidFill>
                  <a:schemeClr val="tx1"/>
                </a:solidFill>
                <a:effectLst/>
                <a:latin typeface="+mn-lt"/>
                <a:ea typeface="+mn-ea"/>
                <a:cs typeface="+mn-cs"/>
              </a:rPr>
              <a:t>.  So I feed exact locations for a third of the RAMs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as BLUE pre-placements to the macro placer.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[CLICK] </a:t>
            </a:r>
            <a:r>
              <a:rPr lang="en-US" sz="1200" kern="1200" dirty="0">
                <a:solidFill>
                  <a:schemeClr val="tx1"/>
                </a:solidFill>
                <a:effectLst/>
                <a:latin typeface="+mn-lt"/>
                <a:ea typeface="+mn-ea"/>
                <a:cs typeface="+mn-cs"/>
              </a:rPr>
              <a:t>We see that this changes the structure of the solution, especially for Tool 1 above. It’s no longer what we had predicted!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BE CAREFUL WHAT YOU ASK FOR.</a:t>
            </a:r>
          </a:p>
          <a:p>
            <a:pPr defTabSz="457157">
              <a:defRPr/>
            </a:pPr>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30</a:t>
            </a:fld>
            <a:endParaRPr lang="en-US"/>
          </a:p>
        </p:txBody>
      </p:sp>
    </p:spTree>
    <p:extLst>
      <p:ext uri="{BB962C8B-B14F-4D97-AF65-F5344CB8AC3E}">
        <p14:creationId xmlns:p14="http://schemas.microsoft.com/office/powerpoint/2010/main" val="3273836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6 is about how academic placement research is steered and supported by the community. The paper calls out two promising vectors.</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31</a:t>
            </a:fld>
            <a:endParaRPr lang="en-US"/>
          </a:p>
        </p:txBody>
      </p:sp>
    </p:spTree>
    <p:extLst>
      <p:ext uri="{BB962C8B-B14F-4D97-AF65-F5344CB8AC3E}">
        <p14:creationId xmlns:p14="http://schemas.microsoft.com/office/powerpoint/2010/main" val="4206666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vector is the IEEE CEDA DATC’s Robust Design Flow, which integrates contest-winning and other academic tools into a freely available RTL-to-GDS flow. In a world that focuses more and more on co-optimizations and co-operations, this is an important backplane for research.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figure from the ICCAD-2020 RDF paper shows the incremental shared netlist architecture that is at the heart of a modern P&amp;R tool. So we can envision contests or research in a context of full flow, PPA, industry collaboration, and tight incremental timing and optimization (and even routing) loops.  </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32</a:t>
            </a:fld>
            <a:endParaRPr lang="en-US"/>
          </a:p>
        </p:txBody>
      </p:sp>
    </p:spTree>
    <p:extLst>
      <p:ext uri="{BB962C8B-B14F-4D97-AF65-F5344CB8AC3E}">
        <p14:creationId xmlns:p14="http://schemas.microsoft.com/office/powerpoint/2010/main" val="1729483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300" dirty="0"/>
              <a:t> </a:t>
            </a:r>
            <a:r>
              <a:rPr lang="en-US" sz="1200" kern="1200" dirty="0">
                <a:solidFill>
                  <a:schemeClr val="tx1"/>
                </a:solidFill>
                <a:effectLst/>
                <a:latin typeface="+mn-lt"/>
                <a:ea typeface="+mn-ea"/>
                <a:cs typeface="+mn-cs"/>
              </a:rPr>
              <a:t>A second vector is to support data collection for machine learning. We can’t share commercial tool scripts or logfiles or models with each other.  So how can the leading edge of research become visible?  </a:t>
            </a:r>
          </a:p>
          <a:p>
            <a:pPr marL="0" marR="0" lvl="0" indent="0" algn="l" defTabSz="91431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repo, “Metrics4ML”, that is also in the DATC’s GitHub, and shows some initial steps. The DATC is pursuing both open data for analysis calibrations, and open data for machine learning in the RTL-to-GDS space.</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33</a:t>
            </a:fld>
            <a:endParaRPr lang="en-US"/>
          </a:p>
        </p:txBody>
      </p:sp>
    </p:spTree>
    <p:extLst>
      <p:ext uri="{BB962C8B-B14F-4D97-AF65-F5344CB8AC3E}">
        <p14:creationId xmlns:p14="http://schemas.microsoft.com/office/powerpoint/2010/main" val="3233116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last section of the paper takes a look back, and a look forward.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Looking back:</a:t>
            </a:r>
            <a:r>
              <a:rPr lang="en-US" sz="1200" kern="1200" dirty="0">
                <a:solidFill>
                  <a:schemeClr val="tx1"/>
                </a:solidFill>
                <a:effectLst/>
                <a:latin typeface="+mn-lt"/>
                <a:ea typeface="+mn-ea"/>
                <a:cs typeface="+mn-cs"/>
              </a:rPr>
              <a:t> since Igor’s 2015 review, there have been exciting advances such as </a:t>
            </a:r>
            <a:r>
              <a:rPr lang="en-US" sz="1200" kern="1200" dirty="0" err="1">
                <a:solidFill>
                  <a:schemeClr val="tx1"/>
                </a:solidFill>
                <a:effectLst/>
                <a:latin typeface="+mn-lt"/>
                <a:ea typeface="+mn-ea"/>
                <a:cs typeface="+mn-cs"/>
              </a:rPr>
              <a:t>DREAMPlace</a:t>
            </a:r>
            <a:r>
              <a:rPr lang="en-US" sz="1200" kern="1200" dirty="0">
                <a:solidFill>
                  <a:schemeClr val="tx1"/>
                </a:solidFill>
                <a:effectLst/>
                <a:latin typeface="+mn-lt"/>
                <a:ea typeface="+mn-ea"/>
                <a:cs typeface="+mn-cs"/>
              </a:rPr>
              <a:t> or the Google Brain work. And the historical significance of several works as well as the first ISPD contest has become clearer over time. The bit.ly link in </a:t>
            </a:r>
            <a:r>
              <a:rPr lang="en-US" sz="1200" b="1" kern="1200" dirty="0">
                <a:solidFill>
                  <a:schemeClr val="tx1"/>
                </a:solidFill>
                <a:effectLst/>
                <a:latin typeface="+mn-lt"/>
                <a:ea typeface="+mn-ea"/>
                <a:cs typeface="+mn-cs"/>
              </a:rPr>
              <a:t>reference [115]</a:t>
            </a:r>
            <a:r>
              <a:rPr lang="en-US" sz="1200" kern="1200" dirty="0">
                <a:solidFill>
                  <a:schemeClr val="tx1"/>
                </a:solidFill>
                <a:effectLst/>
                <a:latin typeface="+mn-lt"/>
                <a:ea typeface="+mn-ea"/>
                <a:cs typeface="+mn-cs"/>
              </a:rPr>
              <a:t> will try to maintain an updated reading list for placement.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Looking forward:</a:t>
            </a:r>
            <a:r>
              <a:rPr lang="en-US" sz="1200" kern="1200" dirty="0">
                <a:solidFill>
                  <a:schemeClr val="tx1"/>
                </a:solidFill>
                <a:effectLst/>
                <a:latin typeface="+mn-lt"/>
                <a:ea typeface="+mn-ea"/>
                <a:cs typeface="+mn-cs"/>
              </a:rPr>
              <a:t> I hope we can look forward to returning to optimization roots, boosted by new kinds of compute resources and by advances in machine learning.  With some culture changes as well.</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34</a:t>
            </a:fld>
            <a:endParaRPr lang="en-US"/>
          </a:p>
        </p:txBody>
      </p:sp>
    </p:spTree>
    <p:extLst>
      <p:ext uri="{BB962C8B-B14F-4D97-AF65-F5344CB8AC3E}">
        <p14:creationId xmlns:p14="http://schemas.microsoft.com/office/powerpoint/2010/main" val="4246456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300" dirty="0"/>
              <a:t> </a:t>
            </a:r>
            <a:r>
              <a:rPr lang="en-US" sz="1200" kern="1200" dirty="0">
                <a:solidFill>
                  <a:schemeClr val="tx1"/>
                </a:solidFill>
                <a:effectLst/>
                <a:latin typeface="+mn-lt"/>
                <a:ea typeface="+mn-ea"/>
                <a:cs typeface="+mn-cs"/>
              </a:rPr>
              <a:t>Advancing placement: what’s left?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A lot! </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35</a:t>
            </a:fld>
            <a:endParaRPr lang="en-US"/>
          </a:p>
        </p:txBody>
      </p:sp>
    </p:spTree>
    <p:extLst>
      <p:ext uri="{BB962C8B-B14F-4D97-AF65-F5344CB8AC3E}">
        <p14:creationId xmlns:p14="http://schemas.microsoft.com/office/powerpoint/2010/main" val="3014501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for your attention – and I look forward to your questions at the Monday session. And many thanks are due to many people, as shown here. Some links are in the bottom part of the slide, and talk slides can always be found on my lab’s website.  Thank you again !</a:t>
            </a:r>
          </a:p>
          <a:p>
            <a:endParaRPr lang="en-US" dirty="0"/>
          </a:p>
        </p:txBody>
      </p:sp>
      <p:sp>
        <p:nvSpPr>
          <p:cNvPr id="4" name="Slide Number Placeholder 3"/>
          <p:cNvSpPr>
            <a:spLocks noGrp="1"/>
          </p:cNvSpPr>
          <p:nvPr>
            <p:ph type="sldNum" sz="quarter" idx="5"/>
          </p:nvPr>
        </p:nvSpPr>
        <p:spPr/>
        <p:txBody>
          <a:bodyPr/>
          <a:lstStyle/>
          <a:p>
            <a:fld id="{3E4061D9-ECA4-4CED-903E-8395C236FDCB}" type="slidenum">
              <a:rPr lang="en-US" smtClean="0"/>
              <a:t>36</a:t>
            </a:fld>
            <a:endParaRPr lang="en-US"/>
          </a:p>
        </p:txBody>
      </p:sp>
    </p:spTree>
    <p:extLst>
      <p:ext uri="{BB962C8B-B14F-4D97-AF65-F5344CB8AC3E}">
        <p14:creationId xmlns:p14="http://schemas.microsoft.com/office/powerpoint/2010/main" val="139120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57e75ed40_0_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gc57e75ed40_0_5:notes"/>
          <p:cNvSpPr txBox="1">
            <a:spLocks noGrp="1"/>
          </p:cNvSpPr>
          <p:nvPr>
            <p:ph type="body" idx="1"/>
          </p:nvPr>
        </p:nvSpPr>
        <p:spPr>
          <a:xfrm>
            <a:off x="731521" y="4560570"/>
            <a:ext cx="5852100" cy="4320600"/>
          </a:xfrm>
          <a:prstGeom prst="rect">
            <a:avLst/>
          </a:prstGeom>
          <a:noFill/>
          <a:ln>
            <a:noFill/>
          </a:ln>
        </p:spPr>
        <p:txBody>
          <a:bodyPr spcFirstLastPara="1" wrap="square" lIns="93550" tIns="46775" rIns="93550" bIns="467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have </a:t>
            </a:r>
            <a:r>
              <a:rPr lang="en-US" sz="1200" b="1" kern="1200" dirty="0">
                <a:solidFill>
                  <a:schemeClr val="tx1"/>
                </a:solidFill>
                <a:effectLst/>
                <a:latin typeface="+mn-lt"/>
                <a:ea typeface="+mn-ea"/>
                <a:cs typeface="+mn-cs"/>
              </a:rPr>
              <a:t>also</a:t>
            </a:r>
            <a:r>
              <a:rPr lang="en-US" sz="1200" kern="1200" dirty="0">
                <a:solidFill>
                  <a:schemeClr val="tx1"/>
                </a:solidFill>
                <a:effectLst/>
                <a:latin typeface="+mn-lt"/>
                <a:ea typeface="+mn-ea"/>
                <a:cs typeface="+mn-cs"/>
              </a:rPr>
              <a:t> been 14 academic placement contests over 16 years – beginning of course with </a:t>
            </a:r>
            <a:r>
              <a:rPr lang="en-US" sz="1200" b="1" kern="1200" dirty="0">
                <a:solidFill>
                  <a:schemeClr val="tx1"/>
                </a:solidFill>
                <a:effectLst/>
                <a:latin typeface="+mn-lt"/>
                <a:ea typeface="+mn-ea"/>
                <a:cs typeface="+mn-cs"/>
              </a:rPr>
              <a:t>the first ISPD Contest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have had enormous influence on the PD research agenda.</a:t>
            </a:r>
          </a:p>
          <a:p>
            <a:pPr marL="0" lvl="0" indent="0" algn="l" rtl="0">
              <a:spcBef>
                <a:spcPts val="0"/>
              </a:spcBef>
              <a:spcAft>
                <a:spcPts val="0"/>
              </a:spcAft>
              <a:buNone/>
            </a:pPr>
            <a:endParaRPr dirty="0"/>
          </a:p>
        </p:txBody>
      </p:sp>
      <p:sp>
        <p:nvSpPr>
          <p:cNvPr id="62" name="Google Shape;62;gc57e75ed40_0_5:notes"/>
          <p:cNvSpPr txBox="1">
            <a:spLocks noGrp="1"/>
          </p:cNvSpPr>
          <p:nvPr>
            <p:ph type="sldNum" idx="12"/>
          </p:nvPr>
        </p:nvSpPr>
        <p:spPr>
          <a:xfrm>
            <a:off x="4143589" y="9119475"/>
            <a:ext cx="3169800" cy="480000"/>
          </a:xfrm>
          <a:prstGeom prst="rect">
            <a:avLst/>
          </a:prstGeom>
          <a:noFill/>
          <a:ln>
            <a:noFill/>
          </a:ln>
        </p:spPr>
        <p:txBody>
          <a:bodyPr spcFirstLastPara="1" wrap="square" lIns="93550" tIns="46775" rIns="93550" bIns="467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402070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after 50-plus years and 14 contests, what can be said about Advancing Placement?  What’s Left?</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The answer is: A LOT.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paper calls out challenges in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fundamentals of placement optimization;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the need to turn to research where placement is co-optimizing and co-operating;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“new” foci for research, many of which are actually old, but newly urgent to address.  And then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the nexus of learning and placement optimization; support for placement research; and conclusions. </a:t>
            </a: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5</a:t>
            </a:fld>
            <a:endParaRPr lang="en-US"/>
          </a:p>
        </p:txBody>
      </p:sp>
    </p:spTree>
    <p:extLst>
      <p:ext uri="{BB962C8B-B14F-4D97-AF65-F5344CB8AC3E}">
        <p14:creationId xmlns:p14="http://schemas.microsoft.com/office/powerpoint/2010/main" val="347925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let’s start with placement optimization, Section 2 of the paper.   </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6</a:t>
            </a:fld>
            <a:endParaRPr lang="en-US"/>
          </a:p>
        </p:txBody>
      </p:sp>
    </p:spTree>
    <p:extLst>
      <p:ext uri="{BB962C8B-B14F-4D97-AF65-F5344CB8AC3E}">
        <p14:creationId xmlns:p14="http://schemas.microsoft.com/office/powerpoint/2010/main" val="309388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observation is that Placement </a:t>
            </a:r>
            <a:r>
              <a:rPr lang="en-US" sz="1200" b="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optimization.</a:t>
            </a:r>
          </a:p>
          <a:p>
            <a:r>
              <a:rPr lang="en-US" sz="1200" kern="1200" dirty="0">
                <a:solidFill>
                  <a:schemeClr val="tx1"/>
                </a:solidFill>
                <a:effectLst/>
                <a:latin typeface="+mn-lt"/>
                <a:ea typeface="+mn-ea"/>
                <a:cs typeface="+mn-cs"/>
              </a:rPr>
              <a:t>It’s high stakes, where one percent QOR matters a lot, and turnaround time matters a lot as well.   </a:t>
            </a:r>
          </a:p>
          <a:p>
            <a:r>
              <a:rPr lang="en-US" sz="1200" kern="1200" dirty="0">
                <a:solidFill>
                  <a:schemeClr val="tx1"/>
                </a:solidFill>
                <a:effectLst/>
                <a:latin typeface="+mn-lt"/>
                <a:ea typeface="+mn-ea"/>
                <a:cs typeface="+mn-cs"/>
              </a:rPr>
              <a:t>Generically, placement is “quadratic assignment”, but there is incredible complexity in objective functions, constraints and scale.</a:t>
            </a:r>
          </a:p>
          <a:p>
            <a:r>
              <a:rPr lang="en-US" sz="1200" kern="1200" dirty="0">
                <a:solidFill>
                  <a:schemeClr val="tx1"/>
                </a:solidFill>
                <a:effectLst/>
                <a:latin typeface="+mn-lt"/>
                <a:ea typeface="+mn-ea"/>
                <a:cs typeface="+mn-cs"/>
              </a:rPr>
              <a:t>And as the Markov paper points out, this field has not just tried but also </a:t>
            </a:r>
            <a:r>
              <a:rPr lang="en-US" sz="1200" b="1" kern="1200" dirty="0">
                <a:solidFill>
                  <a:schemeClr val="tx1"/>
                </a:solidFill>
                <a:effectLst/>
                <a:latin typeface="+mn-lt"/>
                <a:ea typeface="+mn-ea"/>
                <a:cs typeface="+mn-cs"/>
              </a:rPr>
              <a:t>pioneered</a:t>
            </a:r>
            <a:r>
              <a:rPr lang="en-US" sz="1200" kern="1200" dirty="0">
                <a:solidFill>
                  <a:schemeClr val="tx1"/>
                </a:solidFill>
                <a:effectLst/>
                <a:latin typeface="+mn-lt"/>
                <a:ea typeface="+mn-ea"/>
                <a:cs typeface="+mn-cs"/>
              </a:rPr>
              <a:t> a wide range of optimization techniques.</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7</a:t>
            </a:fld>
            <a:endParaRPr lang="en-US"/>
          </a:p>
        </p:txBody>
      </p:sp>
    </p:spTree>
    <p:extLst>
      <p:ext uri="{BB962C8B-B14F-4D97-AF65-F5344CB8AC3E}">
        <p14:creationId xmlns:p14="http://schemas.microsoft.com/office/powerpoint/2010/main" val="280587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any convergent, top-down flow, we </a:t>
            </a:r>
            <a:r>
              <a:rPr lang="en-US" sz="1200" b="1" kern="1200" dirty="0">
                <a:solidFill>
                  <a:schemeClr val="tx1"/>
                </a:solidFill>
                <a:effectLst/>
                <a:latin typeface="+mn-lt"/>
                <a:ea typeface="+mn-ea"/>
                <a:cs typeface="+mn-cs"/>
              </a:rPr>
              <a:t>want</a:t>
            </a:r>
            <a:r>
              <a:rPr lang="en-US" sz="1200" kern="1200" dirty="0">
                <a:solidFill>
                  <a:schemeClr val="tx1"/>
                </a:solidFill>
                <a:effectLst/>
                <a:latin typeface="+mn-lt"/>
                <a:ea typeface="+mn-ea"/>
                <a:cs typeface="+mn-cs"/>
              </a:rPr>
              <a:t> estimates and predictions to be accurate. This is because we </a:t>
            </a:r>
            <a:r>
              <a:rPr lang="en-US" sz="1200" b="1" kern="1200" dirty="0">
                <a:solidFill>
                  <a:schemeClr val="tx1"/>
                </a:solidFill>
                <a:effectLst/>
                <a:latin typeface="+mn-lt"/>
                <a:ea typeface="+mn-ea"/>
                <a:cs typeface="+mn-cs"/>
              </a:rPr>
              <a:t>want</a:t>
            </a:r>
            <a:r>
              <a:rPr lang="en-US" sz="1200" kern="1200" dirty="0">
                <a:solidFill>
                  <a:schemeClr val="tx1"/>
                </a:solidFill>
                <a:effectLst/>
                <a:latin typeface="+mn-lt"/>
                <a:ea typeface="+mn-ea"/>
                <a:cs typeface="+mn-cs"/>
              </a:rPr>
              <a:t> to use predictive models as objectives in higher-level optimizations. So just this GIF motivates </a:t>
            </a:r>
            <a:r>
              <a:rPr lang="en-US" sz="1200" b="1" kern="1200" dirty="0">
                <a:solidFill>
                  <a:schemeClr val="tx1"/>
                </a:solidFill>
                <a:effectLst/>
                <a:latin typeface="+mn-lt"/>
                <a:ea typeface="+mn-ea"/>
                <a:cs typeface="+mn-cs"/>
              </a:rPr>
              <a:t>challenges</a:t>
            </a:r>
            <a:r>
              <a:rPr lang="en-US" sz="1200" kern="1200" dirty="0">
                <a:solidFill>
                  <a:schemeClr val="tx1"/>
                </a:solidFill>
                <a:effectLst/>
                <a:latin typeface="+mn-lt"/>
                <a:ea typeface="+mn-ea"/>
                <a:cs typeface="+mn-cs"/>
              </a:rPr>
              <a:t> such as </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8</a:t>
            </a:fld>
            <a:endParaRPr lang="en-US"/>
          </a:p>
        </p:txBody>
      </p:sp>
    </p:spTree>
    <p:extLst>
      <p:ext uri="{BB962C8B-B14F-4D97-AF65-F5344CB8AC3E}">
        <p14:creationId xmlns:p14="http://schemas.microsoft.com/office/powerpoint/2010/main" val="270522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THESE.</a:t>
            </a:r>
            <a:r>
              <a:rPr lang="en-US" sz="1200" kern="1200" dirty="0">
                <a:solidFill>
                  <a:schemeClr val="tx1"/>
                </a:solidFill>
                <a:effectLst/>
                <a:latin typeface="+mn-lt"/>
                <a:ea typeface="+mn-ea"/>
                <a:cs typeface="+mn-cs"/>
              </a:rPr>
              <a:t>  How do we make optimizers that are more predictable, whether as single runs or as ensembles of concurrent runs?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Can we achieve smoothness of the input-to-output transform?  </a:t>
            </a:r>
            <a:r>
              <a:rPr lang="en-US" sz="1200" b="1" kern="1200" dirty="0">
                <a:solidFill>
                  <a:schemeClr val="tx1"/>
                </a:solidFill>
                <a:effectLst/>
                <a:latin typeface="+mn-lt"/>
                <a:ea typeface="+mn-ea"/>
                <a:cs typeface="+mn-cs"/>
              </a:rPr>
              <a:t>[CLICK] And</a:t>
            </a:r>
            <a:r>
              <a:rPr lang="en-US" sz="1200" kern="1200" dirty="0">
                <a:solidFill>
                  <a:schemeClr val="tx1"/>
                </a:solidFill>
                <a:effectLst/>
                <a:latin typeface="+mn-lt"/>
                <a:ea typeface="+mn-ea"/>
                <a:cs typeface="+mn-cs"/>
              </a:rPr>
              <a:t> support the fact that the design is always changing?</a:t>
            </a:r>
          </a:p>
          <a:p>
            <a:pPr defTabSz="914316">
              <a:defRPr/>
            </a:pPr>
            <a:endParaRPr lang="en-US" sz="1300" dirty="0"/>
          </a:p>
        </p:txBody>
      </p:sp>
      <p:sp>
        <p:nvSpPr>
          <p:cNvPr id="4" name="Slide Number Placeholder 3"/>
          <p:cNvSpPr>
            <a:spLocks noGrp="1"/>
          </p:cNvSpPr>
          <p:nvPr>
            <p:ph type="sldNum" sz="quarter" idx="5"/>
          </p:nvPr>
        </p:nvSpPr>
        <p:spPr/>
        <p:txBody>
          <a:bodyPr/>
          <a:lstStyle/>
          <a:p>
            <a:fld id="{3E4061D9-ECA4-4CED-903E-8395C236FDCB}" type="slidenum">
              <a:rPr lang="en-US" smtClean="0"/>
              <a:t>9</a:t>
            </a:fld>
            <a:endParaRPr lang="en-US"/>
          </a:p>
        </p:txBody>
      </p:sp>
    </p:spTree>
    <p:extLst>
      <p:ext uri="{BB962C8B-B14F-4D97-AF65-F5344CB8AC3E}">
        <p14:creationId xmlns:p14="http://schemas.microsoft.com/office/powerpoint/2010/main" val="221770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685800" y="1900237"/>
            <a:ext cx="77724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276350" y="4191000"/>
            <a:ext cx="64008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163513" y="3962400"/>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5" name="Picture 4" descr="UCSDa1"/>
          <p:cNvPicPr>
            <a:picLocks noChangeAspect="1" noChangeArrowheads="1"/>
          </p:cNvPicPr>
          <p:nvPr/>
        </p:nvPicPr>
        <p:blipFill>
          <a:blip r:embed="rId2" cstate="print"/>
          <a:srcRect/>
          <a:stretch>
            <a:fillRect/>
          </a:stretch>
        </p:blipFill>
        <p:spPr bwMode="auto">
          <a:xfrm>
            <a:off x="4738" y="6529221"/>
            <a:ext cx="380999" cy="308239"/>
          </a:xfrm>
          <a:prstGeom prst="rect">
            <a:avLst/>
          </a:prstGeom>
          <a:noFill/>
          <a:ln w="9525">
            <a:noFill/>
            <a:miter lim="800000"/>
            <a:headEnd/>
            <a:tailEnd/>
          </a:ln>
        </p:spPr>
      </p:pic>
      <p:sp>
        <p:nvSpPr>
          <p:cNvPr id="8" name="TextBox 7">
            <a:extLst>
              <a:ext uri="{FF2B5EF4-FFF2-40B4-BE49-F238E27FC236}">
                <a16:creationId xmlns:a16="http://schemas.microsoft.com/office/drawing/2014/main" id="{41BF3593-75F6-494A-8F5B-DF835359C193}"/>
              </a:ext>
            </a:extLst>
          </p:cNvPr>
          <p:cNvSpPr txBox="1"/>
          <p:nvPr userDrawn="1"/>
        </p:nvSpPr>
        <p:spPr>
          <a:xfrm>
            <a:off x="5105400" y="6631128"/>
            <a:ext cx="3581400" cy="246221"/>
          </a:xfrm>
          <a:prstGeom prst="rect">
            <a:avLst/>
          </a:prstGeom>
          <a:noFill/>
        </p:spPr>
        <p:txBody>
          <a:bodyPr wrap="square">
            <a:spAutoFit/>
          </a:bodyPr>
          <a:lstStyle/>
          <a:p>
            <a:pPr algn="r" eaLnBrk="0" hangingPunct="0"/>
            <a:r>
              <a:rPr lang="en-US" altLang="ko-KR" sz="1000" b="0" dirty="0">
                <a:solidFill>
                  <a:prstClr val="black"/>
                </a:solidFill>
                <a:latin typeface="Arial" charset="0"/>
                <a:ea typeface="Arial" charset="0"/>
                <a:cs typeface="Arial" charset="0"/>
              </a:rPr>
              <a:t>Andrew B. Kahng, 210322 ISPD-21 Advancing Placement</a:t>
            </a:r>
            <a:endParaRPr lang="en-US" altLang="ko-KR" sz="1000"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4641763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44463"/>
            <a:ext cx="2212975"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161925" y="144463"/>
            <a:ext cx="6486525"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9416380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838200"/>
            <a:ext cx="8836025" cy="5562601"/>
          </a:xfrm>
        </p:spPr>
        <p:txBody>
          <a:bodyPr/>
          <a:lstStyle>
            <a:lvl1pPr>
              <a:buClr>
                <a:srgbClr val="C00000"/>
              </a:buClr>
              <a:defRPr>
                <a:latin typeface="Arial" panose="020B0604020202020204" pitchFamily="34" charset="0"/>
                <a:cs typeface="Arial" panose="020B0604020202020204" pitchFamily="34" charset="0"/>
              </a:defRPr>
            </a:lvl1pPr>
            <a:lvl2pPr marL="569913" indent="-222250">
              <a:buClr>
                <a:srgbClr val="C00000"/>
              </a:buClr>
              <a:defRPr>
                <a:latin typeface="Arial" panose="020B0604020202020204" pitchFamily="34" charset="0"/>
                <a:cs typeface="Arial" panose="020B0604020202020204" pitchFamily="34" charset="0"/>
              </a:defRPr>
            </a:lvl2pPr>
            <a:lvl3pPr marL="803275" indent="-230188">
              <a:buClr>
                <a:srgbClr val="C00000"/>
              </a:buClr>
              <a:defRPr>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341749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32622927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171450" y="801688"/>
            <a:ext cx="4341813"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Content Placeholder 3"/>
          <p:cNvSpPr>
            <a:spLocks noGrp="1"/>
          </p:cNvSpPr>
          <p:nvPr>
            <p:ph sz="half" idx="2"/>
          </p:nvPr>
        </p:nvSpPr>
        <p:spPr>
          <a:xfrm>
            <a:off x="4665663" y="801688"/>
            <a:ext cx="4341812"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8507854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22114995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9211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buClr>
                <a:srgbClr val="C00000"/>
              </a:buClr>
              <a:defRPr sz="3200"/>
            </a:lvl1pPr>
            <a:lvl2pPr>
              <a:buClr>
                <a:srgbClr val="C00000"/>
              </a:buClr>
              <a:defRPr sz="2800"/>
            </a:lvl2pPr>
            <a:lvl3pPr>
              <a:buClr>
                <a:srgbClr val="C00000"/>
              </a:buCl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35151914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Drag picture to placeholder or click icon to add</a:t>
            </a:r>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18682409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122852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1925" y="144463"/>
            <a:ext cx="8851900"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171450" y="801688"/>
            <a:ext cx="8836025"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163513" y="684213"/>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3077" name="Picture 4" descr="UCSDa1"/>
          <p:cNvPicPr>
            <a:picLocks noChangeAspect="1" noChangeArrowheads="1"/>
          </p:cNvPicPr>
          <p:nvPr/>
        </p:nvPicPr>
        <p:blipFill>
          <a:blip r:embed="rId12" cstate="print"/>
          <a:srcRect/>
          <a:stretch>
            <a:fillRect/>
          </a:stretch>
        </p:blipFill>
        <p:spPr bwMode="auto">
          <a:xfrm>
            <a:off x="76200" y="6486525"/>
            <a:ext cx="457200" cy="369888"/>
          </a:xfrm>
          <a:prstGeom prst="rect">
            <a:avLst/>
          </a:prstGeom>
          <a:noFill/>
          <a:ln w="9525">
            <a:noFill/>
            <a:miter lim="800000"/>
            <a:headEnd/>
            <a:tailEnd/>
          </a:ln>
        </p:spPr>
      </p:pic>
      <p:sp>
        <p:nvSpPr>
          <p:cNvPr id="7" name="TextBox 6"/>
          <p:cNvSpPr txBox="1"/>
          <p:nvPr/>
        </p:nvSpPr>
        <p:spPr>
          <a:xfrm>
            <a:off x="8727112" y="6591080"/>
            <a:ext cx="402674" cy="307777"/>
          </a:xfrm>
          <a:prstGeom prst="rect">
            <a:avLst/>
          </a:prstGeom>
          <a:noFill/>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6E0590D-16E1-486A-A147-2F126A5F0FEE}" type="slidenum">
              <a:rPr kumimoji="0" lang="ko-KR" alt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ctr" defTabSz="457200" rtl="0" eaLnBrk="0" fontAlgn="auto" latinLnBrk="0" hangingPunct="0">
                <a:lnSpc>
                  <a:spcPct val="100000"/>
                </a:lnSpc>
                <a:spcBef>
                  <a:spcPts val="0"/>
                </a:spcBef>
                <a:spcAft>
                  <a:spcPts val="0"/>
                </a:spcAft>
                <a:buClrTx/>
                <a:buSzTx/>
                <a:buFontTx/>
                <a:buNone/>
                <a:tabLst/>
                <a:defRPr/>
              </a:pPr>
              <a:t>‹#›</a:t>
            </a:fld>
            <a:endParaRPr kumimoji="0" lang="ko-KR"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TextBox 7">
            <a:extLst>
              <a:ext uri="{FF2B5EF4-FFF2-40B4-BE49-F238E27FC236}">
                <a16:creationId xmlns:a16="http://schemas.microsoft.com/office/drawing/2014/main" id="{F7F05474-EE73-46B0-858E-CDEE9B8F5F82}"/>
              </a:ext>
            </a:extLst>
          </p:cNvPr>
          <p:cNvSpPr txBox="1"/>
          <p:nvPr userDrawn="1"/>
        </p:nvSpPr>
        <p:spPr>
          <a:xfrm>
            <a:off x="5105400" y="6631128"/>
            <a:ext cx="3581400" cy="246221"/>
          </a:xfrm>
          <a:prstGeom prst="rect">
            <a:avLst/>
          </a:prstGeom>
          <a:noFill/>
        </p:spPr>
        <p:txBody>
          <a:bodyPr wrap="square">
            <a:spAutoFit/>
          </a:bodyPr>
          <a:lstStyle/>
          <a:p>
            <a:pPr algn="r" eaLnBrk="0" hangingPunct="0"/>
            <a:r>
              <a:rPr lang="en-US" altLang="ko-KR" sz="1000" b="0" dirty="0">
                <a:solidFill>
                  <a:prstClr val="black"/>
                </a:solidFill>
                <a:latin typeface="Arial" charset="0"/>
                <a:ea typeface="Arial" charset="0"/>
                <a:cs typeface="Arial" charset="0"/>
              </a:rPr>
              <a:t>Andrew B. Kahng, 210322 ISPD-21 Advancing Placement</a:t>
            </a:r>
            <a:endParaRPr lang="en-US" altLang="ko-KR" sz="1000"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3682752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k@ucs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vlsicad.ucsd.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free-online-ebooks.appspot.com/enc/14.17/soceUG/Using_Structured_Data_Paths.html"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hyperlink" Target="https://vlsicad.ucsd.edu/Publications/Conferences/380/c380.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ieee-ceda-dat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ieee-ceda-datc/datc-rdf-Metrics4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openroad.readthedocs.io/en/latest/" TargetMode="External"/><Relationship Id="rId7" Type="http://schemas.openxmlformats.org/officeDocument/2006/relationships/hyperlink" Target="https://vlsicad.ucsd.edu/"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docs.google.com/document/d/1zYUHCeoAurkUvw6iOvaKSR0atfXjgKTYlHCX_3Rm1x4/edit?usp=sharing" TargetMode="External"/><Relationship Id="rId5" Type="http://schemas.openxmlformats.org/officeDocument/2006/relationships/hyperlink" Target="https://github.com/The-OpenROAD-Project" TargetMode="External"/><Relationship Id="rId4" Type="http://schemas.openxmlformats.org/officeDocument/2006/relationships/hyperlink" Target="https://theopenroadproject.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vlsicad.ucsd.edu/Publications/Conferences/380/c380.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1" y="2057400"/>
            <a:ext cx="9144000" cy="1143000"/>
          </a:xfrm>
        </p:spPr>
        <p:txBody>
          <a:bodyPr/>
          <a:lstStyle/>
          <a:p>
            <a:r>
              <a:rPr lang="en-US" sz="3600" dirty="0"/>
              <a:t>Advancing Placement</a:t>
            </a:r>
            <a:br>
              <a:rPr lang="en-US" sz="3600" dirty="0"/>
            </a:br>
            <a:br>
              <a:rPr lang="en-US" sz="3600" dirty="0"/>
            </a:br>
            <a:r>
              <a:rPr lang="en-US" sz="2400" dirty="0"/>
              <a:t>ISPD-2021</a:t>
            </a:r>
            <a:br>
              <a:rPr lang="en-US" sz="2400" dirty="0"/>
            </a:br>
            <a:r>
              <a:rPr lang="en-US" sz="2400" dirty="0"/>
              <a:t>March 22, 2021</a:t>
            </a:r>
            <a:endParaRPr lang="en-US" sz="3200" dirty="0"/>
          </a:p>
        </p:txBody>
      </p:sp>
      <p:sp>
        <p:nvSpPr>
          <p:cNvPr id="3" name="Subtitle 2"/>
          <p:cNvSpPr>
            <a:spLocks noGrp="1"/>
          </p:cNvSpPr>
          <p:nvPr>
            <p:ph type="subTitle" idx="1"/>
          </p:nvPr>
        </p:nvSpPr>
        <p:spPr>
          <a:xfrm>
            <a:off x="-76200" y="4648200"/>
            <a:ext cx="9448800" cy="1752600"/>
          </a:xfrm>
        </p:spPr>
        <p:txBody>
          <a:bodyPr/>
          <a:lstStyle/>
          <a:p>
            <a:pPr marL="533400" indent="-533400">
              <a:lnSpc>
                <a:spcPct val="65000"/>
              </a:lnSpc>
            </a:pPr>
            <a:r>
              <a:rPr lang="en-US" altLang="zh-CN" sz="2000" b="0" dirty="0">
                <a:ea typeface="굴림" pitchFamily="34" charset="-127"/>
              </a:rPr>
              <a:t>Andrew B. Kahng</a:t>
            </a:r>
          </a:p>
          <a:p>
            <a:pPr marL="533400" indent="-533400">
              <a:lnSpc>
                <a:spcPct val="65000"/>
              </a:lnSpc>
            </a:pPr>
            <a:r>
              <a:rPr lang="en-US" altLang="zh-CN" sz="2000" b="0" dirty="0">
                <a:ea typeface="굴림" pitchFamily="34" charset="-127"/>
              </a:rPr>
              <a:t>Depts. of CSE and ECE</a:t>
            </a:r>
          </a:p>
          <a:p>
            <a:pPr marL="533400" indent="-533400">
              <a:lnSpc>
                <a:spcPct val="65000"/>
              </a:lnSpc>
            </a:pPr>
            <a:r>
              <a:rPr lang="en-US" altLang="zh-CN" sz="2000" b="0" dirty="0">
                <a:ea typeface="굴림" pitchFamily="34" charset="-127"/>
              </a:rPr>
              <a:t>UC San Diego</a:t>
            </a:r>
          </a:p>
          <a:p>
            <a:pPr marL="533400" indent="-533400">
              <a:lnSpc>
                <a:spcPct val="65000"/>
              </a:lnSpc>
            </a:pPr>
            <a:r>
              <a:rPr lang="en-US" altLang="zh-CN" sz="2000" b="0" dirty="0">
                <a:ea typeface="굴림" pitchFamily="34" charset="-127"/>
                <a:hlinkClick r:id="rId3"/>
              </a:rPr>
              <a:t>abk@ucsd.edu</a:t>
            </a:r>
            <a:r>
              <a:rPr lang="en-US" altLang="zh-CN" sz="2000" b="0" dirty="0">
                <a:ea typeface="굴림" pitchFamily="34" charset="-127"/>
              </a:rPr>
              <a:t> </a:t>
            </a:r>
          </a:p>
          <a:p>
            <a:pPr marL="533400" indent="-533400">
              <a:lnSpc>
                <a:spcPct val="65000"/>
              </a:lnSpc>
            </a:pPr>
            <a:r>
              <a:rPr lang="en-US" altLang="zh-CN" sz="2000" b="0" dirty="0">
                <a:ea typeface="굴림" pitchFamily="34" charset="-127"/>
                <a:hlinkClick r:id="rId4"/>
              </a:rPr>
              <a:t>https://vlsicad.ucsd.edu</a:t>
            </a:r>
            <a:r>
              <a:rPr lang="en-US" altLang="zh-CN" sz="2000" b="0" dirty="0">
                <a:ea typeface="굴림" pitchFamily="34" charset="-127"/>
              </a:rPr>
              <a:t>  </a:t>
            </a:r>
          </a:p>
        </p:txBody>
      </p:sp>
    </p:spTree>
    <p:extLst>
      <p:ext uri="{BB962C8B-B14F-4D97-AF65-F5344CB8AC3E}">
        <p14:creationId xmlns:p14="http://schemas.microsoft.com/office/powerpoint/2010/main" val="26500260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Optimization: Closing the Suboptimality Gap</a:t>
            </a:r>
          </a:p>
        </p:txBody>
      </p:sp>
      <p:sp>
        <p:nvSpPr>
          <p:cNvPr id="7" name="Content Placeholder 1">
            <a:extLst>
              <a:ext uri="{FF2B5EF4-FFF2-40B4-BE49-F238E27FC236}">
                <a16:creationId xmlns:a16="http://schemas.microsoft.com/office/drawing/2014/main" id="{62EF3DDF-128B-41A3-BE4C-F921CB243D3D}"/>
              </a:ext>
            </a:extLst>
          </p:cNvPr>
          <p:cNvSpPr>
            <a:spLocks noGrp="1"/>
          </p:cNvSpPr>
          <p:nvPr>
            <p:ph idx="1"/>
          </p:nvPr>
        </p:nvSpPr>
        <p:spPr>
          <a:xfrm>
            <a:off x="0" y="838200"/>
            <a:ext cx="9144000" cy="5562601"/>
          </a:xfrm>
        </p:spPr>
        <p:txBody>
          <a:bodyPr/>
          <a:lstStyle/>
          <a:p>
            <a:r>
              <a:rPr lang="en-US" sz="2400" b="1" dirty="0"/>
              <a:t>Placement is optimization</a:t>
            </a:r>
            <a:endParaRPr lang="en-US" sz="2000" dirty="0"/>
          </a:p>
          <a:p>
            <a:pPr marL="457200" lvl="1" indent="-228600"/>
            <a:r>
              <a:rPr lang="en-US" sz="2000" b="1" dirty="0"/>
              <a:t>Better, faster, cheaper – pick any two</a:t>
            </a:r>
          </a:p>
          <a:p>
            <a:r>
              <a:rPr lang="en-US" sz="2400" b="1" dirty="0"/>
              <a:t>IC EDA: want all three at once</a:t>
            </a:r>
            <a:endParaRPr lang="en-US" sz="2000" b="1" dirty="0"/>
          </a:p>
          <a:p>
            <a:pPr marL="457200" lvl="1" indent="-228600"/>
            <a:r>
              <a:rPr lang="en-US" sz="2000" b="1" dirty="0"/>
              <a:t>“Unfortunately, the runtime of …”</a:t>
            </a:r>
          </a:p>
          <a:p>
            <a:r>
              <a:rPr lang="en-US" sz="2400" b="1" dirty="0"/>
              <a:t>But the world has changed</a:t>
            </a:r>
          </a:p>
          <a:p>
            <a:pPr lvl="1"/>
            <a:r>
              <a:rPr lang="en-US" sz="2000" b="1" dirty="0"/>
              <a:t>Automation, cloud, …</a:t>
            </a:r>
          </a:p>
        </p:txBody>
      </p:sp>
      <p:sp>
        <p:nvSpPr>
          <p:cNvPr id="8" name="TextBox 7">
            <a:extLst>
              <a:ext uri="{FF2B5EF4-FFF2-40B4-BE49-F238E27FC236}">
                <a16:creationId xmlns:a16="http://schemas.microsoft.com/office/drawing/2014/main" id="{E32974BD-836C-41F5-BAF8-4251BDF123EC}"/>
              </a:ext>
            </a:extLst>
          </p:cNvPr>
          <p:cNvSpPr txBox="1"/>
          <p:nvPr/>
        </p:nvSpPr>
        <p:spPr>
          <a:xfrm>
            <a:off x="4876801" y="3578333"/>
            <a:ext cx="3886200" cy="923330"/>
          </a:xfrm>
          <a:prstGeom prst="rect">
            <a:avLst/>
          </a:prstGeom>
          <a:solidFill>
            <a:srgbClr val="FFC000"/>
          </a:solidFill>
          <a:ln w="38100">
            <a:solidFill>
              <a:srgbClr val="FF0000"/>
            </a:solidFill>
          </a:ln>
        </p:spPr>
        <p:txBody>
          <a:bodyPr wrap="square" rtlCol="0">
            <a:spAutoFit/>
          </a:bodyPr>
          <a:lstStyle/>
          <a:p>
            <a:r>
              <a:rPr lang="en-US" b="1" dirty="0"/>
              <a:t>Question: </a:t>
            </a:r>
            <a:r>
              <a:rPr lang="en-US" dirty="0"/>
              <a:t>If you give your P&amp;R tool 3 extra days of runtime, would it know how to use this extra time?</a:t>
            </a:r>
          </a:p>
        </p:txBody>
      </p:sp>
      <p:pic>
        <p:nvPicPr>
          <p:cNvPr id="9" name="Picture 8">
            <a:extLst>
              <a:ext uri="{FF2B5EF4-FFF2-40B4-BE49-F238E27FC236}">
                <a16:creationId xmlns:a16="http://schemas.microsoft.com/office/drawing/2014/main" id="{D7C09C68-256F-4297-B06C-B216F58A0B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8573" y="3276600"/>
            <a:ext cx="3733599" cy="3102894"/>
          </a:xfrm>
          <a:prstGeom prst="rect">
            <a:avLst/>
          </a:prstGeom>
        </p:spPr>
      </p:pic>
      <p:sp>
        <p:nvSpPr>
          <p:cNvPr id="10" name="TextBox 9">
            <a:extLst>
              <a:ext uri="{FF2B5EF4-FFF2-40B4-BE49-F238E27FC236}">
                <a16:creationId xmlns:a16="http://schemas.microsoft.com/office/drawing/2014/main" id="{012D82D8-84BB-4B35-80AB-B5889356FB73}"/>
              </a:ext>
            </a:extLst>
          </p:cNvPr>
          <p:cNvSpPr txBox="1"/>
          <p:nvPr/>
        </p:nvSpPr>
        <p:spPr>
          <a:xfrm>
            <a:off x="3812635" y="5823680"/>
            <a:ext cx="649537" cy="369332"/>
          </a:xfrm>
          <a:prstGeom prst="rect">
            <a:avLst/>
          </a:prstGeom>
          <a:noFill/>
        </p:spPr>
        <p:txBody>
          <a:bodyPr wrap="none" rtlCol="0">
            <a:spAutoFit/>
          </a:bodyPr>
          <a:lstStyle/>
          <a:p>
            <a:pPr algn="ctr"/>
            <a:r>
              <a:rPr lang="en-US" dirty="0"/>
              <a:t>Time</a:t>
            </a:r>
          </a:p>
        </p:txBody>
      </p:sp>
      <p:sp>
        <p:nvSpPr>
          <p:cNvPr id="11" name="TextBox 10">
            <a:extLst>
              <a:ext uri="{FF2B5EF4-FFF2-40B4-BE49-F238E27FC236}">
                <a16:creationId xmlns:a16="http://schemas.microsoft.com/office/drawing/2014/main" id="{150A049D-11C4-4771-90FE-1790828874CA}"/>
              </a:ext>
            </a:extLst>
          </p:cNvPr>
          <p:cNvSpPr txBox="1"/>
          <p:nvPr/>
        </p:nvSpPr>
        <p:spPr>
          <a:xfrm>
            <a:off x="942668" y="3457657"/>
            <a:ext cx="935449" cy="369332"/>
          </a:xfrm>
          <a:prstGeom prst="rect">
            <a:avLst/>
          </a:prstGeom>
          <a:noFill/>
        </p:spPr>
        <p:txBody>
          <a:bodyPr wrap="none" rtlCol="0">
            <a:spAutoFit/>
          </a:bodyPr>
          <a:lstStyle/>
          <a:p>
            <a:pPr algn="ctr"/>
            <a:r>
              <a:rPr lang="en-US" dirty="0"/>
              <a:t>Optimal</a:t>
            </a:r>
          </a:p>
        </p:txBody>
      </p:sp>
      <p:sp>
        <p:nvSpPr>
          <p:cNvPr id="5" name="Rectangle 4">
            <a:extLst>
              <a:ext uri="{FF2B5EF4-FFF2-40B4-BE49-F238E27FC236}">
                <a16:creationId xmlns:a16="http://schemas.microsoft.com/office/drawing/2014/main" id="{533A3ABF-2810-49D2-8DDE-99AE07D87661}"/>
              </a:ext>
            </a:extLst>
          </p:cNvPr>
          <p:cNvSpPr/>
          <p:nvPr/>
        </p:nvSpPr>
        <p:spPr bwMode="auto">
          <a:xfrm>
            <a:off x="304800" y="3096128"/>
            <a:ext cx="4267200" cy="124727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3" name="Rectangle 12">
            <a:extLst>
              <a:ext uri="{FF2B5EF4-FFF2-40B4-BE49-F238E27FC236}">
                <a16:creationId xmlns:a16="http://schemas.microsoft.com/office/drawing/2014/main" id="{3AF795AD-6D54-4AF0-A94A-26536A73EA69}"/>
              </a:ext>
            </a:extLst>
          </p:cNvPr>
          <p:cNvSpPr/>
          <p:nvPr/>
        </p:nvSpPr>
        <p:spPr bwMode="auto">
          <a:xfrm>
            <a:off x="1878118" y="3248528"/>
            <a:ext cx="2846282" cy="322847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4" name="TextBox 13">
            <a:extLst>
              <a:ext uri="{FF2B5EF4-FFF2-40B4-BE49-F238E27FC236}">
                <a16:creationId xmlns:a16="http://schemas.microsoft.com/office/drawing/2014/main" id="{48123D0B-96E5-4DCA-BBD2-7F5D67AFE781}"/>
              </a:ext>
            </a:extLst>
          </p:cNvPr>
          <p:cNvSpPr txBox="1"/>
          <p:nvPr/>
        </p:nvSpPr>
        <p:spPr>
          <a:xfrm>
            <a:off x="4900864" y="4836360"/>
            <a:ext cx="3886200" cy="1200329"/>
          </a:xfrm>
          <a:prstGeom prst="rect">
            <a:avLst/>
          </a:prstGeom>
          <a:solidFill>
            <a:srgbClr val="FFC000"/>
          </a:solidFill>
          <a:ln w="38100">
            <a:solidFill>
              <a:srgbClr val="FF0000"/>
            </a:solidFill>
          </a:ln>
        </p:spPr>
        <p:txBody>
          <a:bodyPr wrap="square" rtlCol="0">
            <a:spAutoFit/>
          </a:bodyPr>
          <a:lstStyle/>
          <a:p>
            <a:r>
              <a:rPr lang="en-US" b="1" dirty="0"/>
              <a:t>Question: </a:t>
            </a:r>
            <a:r>
              <a:rPr lang="en-US" dirty="0"/>
              <a:t>If you could run 10,000 copies of your P&amp;R tool at the same time, what QOR improvement </a:t>
            </a:r>
            <a:r>
              <a:rPr lang="en-US" b="1" dirty="0"/>
              <a:t>should</a:t>
            </a:r>
            <a:r>
              <a:rPr lang="en-US" dirty="0"/>
              <a:t> you expect?</a:t>
            </a:r>
          </a:p>
        </p:txBody>
      </p:sp>
      <p:pic>
        <p:nvPicPr>
          <p:cNvPr id="2" name="Picture 1">
            <a:extLst>
              <a:ext uri="{FF2B5EF4-FFF2-40B4-BE49-F238E27FC236}">
                <a16:creationId xmlns:a16="http://schemas.microsoft.com/office/drawing/2014/main" id="{9272F699-8232-48CB-9CF4-D3BDA461264E}"/>
              </a:ext>
            </a:extLst>
          </p:cNvPr>
          <p:cNvPicPr>
            <a:picLocks noChangeAspect="1"/>
          </p:cNvPicPr>
          <p:nvPr/>
        </p:nvPicPr>
        <p:blipFill>
          <a:blip r:embed="rId4"/>
          <a:stretch>
            <a:fillRect/>
          </a:stretch>
        </p:blipFill>
        <p:spPr>
          <a:xfrm>
            <a:off x="5082240" y="755452"/>
            <a:ext cx="4030082" cy="2405049"/>
          </a:xfrm>
          <a:prstGeom prst="rect">
            <a:avLst/>
          </a:prstGeom>
        </p:spPr>
      </p:pic>
    </p:spTree>
    <p:extLst>
      <p:ext uri="{BB962C8B-B14F-4D97-AF65-F5344CB8AC3E}">
        <p14:creationId xmlns:p14="http://schemas.microsoft.com/office/powerpoint/2010/main" val="2417469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pPr marL="0" indent="0">
              <a:buNone/>
            </a:pPr>
            <a:r>
              <a:rPr lang="en-US" b="1" dirty="0"/>
              <a:t>Suboptimality … in what sense? </a:t>
            </a:r>
          </a:p>
          <a:p>
            <a:r>
              <a:rPr lang="en-US" sz="2400" dirty="0"/>
              <a:t>Need proper aiming points for research</a:t>
            </a:r>
          </a:p>
          <a:p>
            <a:r>
              <a:rPr lang="en-US" sz="2400" dirty="0"/>
              <a:t>“Core and clean”, updated problem statements</a:t>
            </a:r>
          </a:p>
          <a:p>
            <a:pPr marL="0" indent="0">
              <a:spcBef>
                <a:spcPts val="1800"/>
              </a:spcBef>
              <a:buNone/>
            </a:pPr>
            <a:r>
              <a:rPr lang="en-US" b="1" dirty="0"/>
              <a:t>Benchmarking</a:t>
            </a:r>
          </a:p>
          <a:p>
            <a:r>
              <a:rPr lang="en-US" sz="2400" dirty="0"/>
              <a:t>“Real” benchmarks = obfuscated, incomplete, non-vertical, old… </a:t>
            </a:r>
          </a:p>
          <a:p>
            <a:pPr lvl="1"/>
            <a:r>
              <a:rPr lang="en-US" sz="2000" dirty="0">
                <a:solidFill>
                  <a:srgbClr val="00B0F0"/>
                </a:solidFill>
              </a:rPr>
              <a:t>RISC-V, CHIPS Alliance, </a:t>
            </a:r>
            <a:r>
              <a:rPr lang="en-US" sz="2000" dirty="0" err="1">
                <a:solidFill>
                  <a:srgbClr val="00B0F0"/>
                </a:solidFill>
              </a:rPr>
              <a:t>OpenHW</a:t>
            </a:r>
            <a:r>
              <a:rPr lang="en-US" sz="2000" dirty="0">
                <a:solidFill>
                  <a:srgbClr val="00B0F0"/>
                </a:solidFill>
              </a:rPr>
              <a:t> Group, DARPA POSH, Google-</a:t>
            </a:r>
            <a:r>
              <a:rPr lang="en-US" sz="2000" dirty="0" err="1">
                <a:solidFill>
                  <a:srgbClr val="00B0F0"/>
                </a:solidFill>
              </a:rPr>
              <a:t>SkyWater</a:t>
            </a:r>
            <a:r>
              <a:rPr lang="en-US" sz="2000" dirty="0">
                <a:solidFill>
                  <a:srgbClr val="00B0F0"/>
                </a:solidFill>
              </a:rPr>
              <a:t>, ... = a good start, but these aren’t drivers</a:t>
            </a:r>
            <a:endParaRPr lang="en-US" sz="2000" dirty="0"/>
          </a:p>
          <a:p>
            <a:r>
              <a:rPr lang="en-US" sz="2400" dirty="0"/>
              <a:t>“Artificial” benchmarks = tiptoeing between realism, known optimal solution quality, scalability … </a:t>
            </a:r>
            <a:endParaRPr lang="en-US" dirty="0"/>
          </a:p>
          <a:p>
            <a:pPr lvl="1"/>
            <a:r>
              <a:rPr lang="en-US" sz="2000" dirty="0">
                <a:sym typeface="Wingdings" panose="05000000000000000000" pitchFamily="2" charset="2"/>
              </a:rPr>
              <a:t>30+ years of NCSU/MCNC, planted solutions (PEKO), perturbed real designs (ZCNT), matching to topological parameters (</a:t>
            </a:r>
            <a:r>
              <a:rPr lang="en-US" sz="2000" dirty="0" err="1">
                <a:sym typeface="Wingdings" panose="05000000000000000000" pitchFamily="2" charset="2"/>
              </a:rPr>
              <a:t>gnl</a:t>
            </a:r>
            <a:r>
              <a:rPr lang="en-US" sz="2000" dirty="0">
                <a:sym typeface="Wingdings" panose="05000000000000000000" pitchFamily="2" charset="2"/>
              </a:rPr>
              <a:t>, circ/gen, …) …</a:t>
            </a:r>
          </a:p>
          <a:p>
            <a:pPr marL="0" indent="0">
              <a:spcBef>
                <a:spcPts val="1800"/>
              </a:spcBef>
              <a:buNone/>
            </a:pPr>
            <a:r>
              <a:rPr lang="en-US" b="1" dirty="0">
                <a:sym typeface="Wingdings" panose="05000000000000000000" pitchFamily="2" charset="2"/>
              </a:rPr>
              <a:t>With modern compute resource</a:t>
            </a:r>
            <a:endParaRPr lang="en-US" b="1"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Optimization: Closing the Suboptimality Gap</a:t>
            </a:r>
          </a:p>
        </p:txBody>
      </p:sp>
    </p:spTree>
    <p:extLst>
      <p:ext uri="{BB962C8B-B14F-4D97-AF65-F5344CB8AC3E}">
        <p14:creationId xmlns:p14="http://schemas.microsoft.com/office/powerpoint/2010/main" val="38694363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990599"/>
            <a:ext cx="9144000" cy="5562601"/>
          </a:xfrm>
        </p:spPr>
        <p:txBody>
          <a:bodyPr/>
          <a:lstStyle/>
          <a:p>
            <a:r>
              <a:rPr lang="en-US" sz="2400" dirty="0">
                <a:solidFill>
                  <a:srgbClr val="1B00C0"/>
                </a:solidFill>
              </a:rPr>
              <a:t>Challenge 7</a:t>
            </a:r>
            <a:r>
              <a:rPr lang="en-US" sz="2400" dirty="0"/>
              <a:t>: Update </a:t>
            </a:r>
            <a:r>
              <a:rPr lang="en-US" sz="2400" b="1" dirty="0"/>
              <a:t>core</a:t>
            </a:r>
            <a:r>
              <a:rPr lang="en-US" sz="2400" dirty="0"/>
              <a:t> placement optimization formulations, and develop long-lived benchmarks and solution criteria</a:t>
            </a:r>
          </a:p>
          <a:p>
            <a:pPr>
              <a:spcBef>
                <a:spcPts val="1800"/>
              </a:spcBef>
            </a:pPr>
            <a:r>
              <a:rPr lang="en-US" sz="2400" dirty="0">
                <a:solidFill>
                  <a:srgbClr val="1B00C0"/>
                </a:solidFill>
              </a:rPr>
              <a:t>Challenge 8</a:t>
            </a:r>
            <a:r>
              <a:rPr lang="en-US" sz="2400" dirty="0"/>
              <a:t>: Develop and widely adopt generators and suites of </a:t>
            </a:r>
            <a:r>
              <a:rPr lang="en-US" sz="2400" b="1" dirty="0"/>
              <a:t>artificial testcases that are representative (to optimizers) </a:t>
            </a:r>
            <a:r>
              <a:rPr lang="en-US" sz="2400" dirty="0"/>
              <a:t>of diverse design types and future instance complexities</a:t>
            </a:r>
          </a:p>
          <a:p>
            <a:pPr>
              <a:spcBef>
                <a:spcPts val="1800"/>
              </a:spcBef>
            </a:pPr>
            <a:r>
              <a:rPr lang="en-US" sz="2400" dirty="0">
                <a:solidFill>
                  <a:srgbClr val="1B00C0"/>
                </a:solidFill>
              </a:rPr>
              <a:t>Challenge 9</a:t>
            </a:r>
            <a:r>
              <a:rPr lang="en-US" sz="2400" dirty="0"/>
              <a:t>: Develop and improve placement methods with </a:t>
            </a:r>
            <a:r>
              <a:rPr lang="en-US" sz="2400" b="1" dirty="0"/>
              <a:t>solution quality that increases monotonically with the given “footprint”</a:t>
            </a:r>
            <a:r>
              <a:rPr lang="en-US" sz="2400" dirty="0"/>
              <a:t> (threads × runtime) of computational resource</a:t>
            </a:r>
          </a:p>
          <a:p>
            <a:pPr>
              <a:spcBef>
                <a:spcPts val="1800"/>
              </a:spcBef>
            </a:pPr>
            <a:r>
              <a:rPr lang="en-US" sz="2400" dirty="0">
                <a:solidFill>
                  <a:srgbClr val="1B00C0"/>
                </a:solidFill>
              </a:rPr>
              <a:t>Challenge 10</a:t>
            </a:r>
            <a:r>
              <a:rPr lang="en-US" sz="2400" dirty="0"/>
              <a:t>: </a:t>
            </a:r>
            <a:r>
              <a:rPr lang="en-US" sz="2400" b="1" dirty="0"/>
              <a:t>Establish an “Underwriters Laboratories” </a:t>
            </a:r>
            <a:r>
              <a:rPr lang="en-US" sz="2400" dirty="0"/>
              <a:t>for measurement, benchmarking of IC design automation and designs</a:t>
            </a:r>
            <a:endParaRPr lang="en-US" sz="2400" b="1" dirty="0">
              <a:solidFill>
                <a:srgbClr val="FF0000"/>
              </a:solidFill>
            </a:endParaRPr>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sz="3000" dirty="0"/>
              <a:t>Optimization: Closing the Suboptimality Gap</a:t>
            </a:r>
          </a:p>
        </p:txBody>
      </p:sp>
    </p:spTree>
    <p:extLst>
      <p:ext uri="{BB962C8B-B14F-4D97-AF65-F5344CB8AC3E}">
        <p14:creationId xmlns:p14="http://schemas.microsoft.com/office/powerpoint/2010/main" val="25628912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r>
              <a:rPr lang="en-US" sz="2400" b="1" dirty="0"/>
              <a:t>Placement Optimization</a:t>
            </a:r>
          </a:p>
          <a:p>
            <a:pPr lvl="1"/>
            <a:r>
              <a:rPr lang="en-US" sz="2000" dirty="0"/>
              <a:t>Predictability and Stability</a:t>
            </a:r>
          </a:p>
          <a:p>
            <a:pPr lvl="1"/>
            <a:r>
              <a:rPr lang="en-US" sz="2000" dirty="0"/>
              <a:t>Closing the Suboptimality Gap</a:t>
            </a:r>
          </a:p>
          <a:p>
            <a:r>
              <a:rPr lang="en-US" sz="2400" b="1" dirty="0">
                <a:solidFill>
                  <a:srgbClr val="1B00C0"/>
                </a:solidFill>
              </a:rPr>
              <a:t>Co-Optimization and Co-Operation</a:t>
            </a:r>
          </a:p>
          <a:p>
            <a:pPr lvl="1"/>
            <a:r>
              <a:rPr lang="en-US" sz="2000" dirty="0">
                <a:solidFill>
                  <a:srgbClr val="1B00C0"/>
                </a:solidFill>
              </a:rPr>
              <a:t>The Art of Co-Optimization</a:t>
            </a:r>
          </a:p>
          <a:p>
            <a:pPr lvl="1"/>
            <a:r>
              <a:rPr lang="en-US" sz="2000" dirty="0">
                <a:solidFill>
                  <a:srgbClr val="1B00C0"/>
                </a:solidFill>
              </a:rPr>
              <a:t>Co-Optimization Through Co-Operation</a:t>
            </a:r>
          </a:p>
          <a:p>
            <a:r>
              <a:rPr lang="en-US" sz="2400" b="1" dirty="0"/>
              <a:t>“New” Foci for Placement</a:t>
            </a:r>
          </a:p>
          <a:p>
            <a:pPr lvl="1"/>
            <a:r>
              <a:rPr lang="en-US" sz="2000" dirty="0"/>
              <a:t>Physical Context</a:t>
            </a:r>
          </a:p>
          <a:p>
            <a:pPr lvl="1"/>
            <a:r>
              <a:rPr lang="en-US" sz="2000" dirty="0"/>
              <a:t>Design Context</a:t>
            </a:r>
          </a:p>
          <a:p>
            <a:pPr lvl="1"/>
            <a:r>
              <a:rPr lang="en-US" sz="2000" dirty="0"/>
              <a:t>Specializations</a:t>
            </a:r>
          </a:p>
          <a:p>
            <a:r>
              <a:rPr lang="en-US" sz="2400" b="1" dirty="0"/>
              <a:t>Learning and Placement</a:t>
            </a:r>
          </a:p>
          <a:p>
            <a:r>
              <a:rPr lang="en-US" sz="2400" b="1" dirty="0"/>
              <a:t>Support for Placement Research</a:t>
            </a:r>
          </a:p>
          <a:p>
            <a:pPr lvl="1"/>
            <a:r>
              <a:rPr lang="en-US" sz="2000" dirty="0"/>
              <a:t>Flow-scale Context and Open Source</a:t>
            </a:r>
          </a:p>
          <a:p>
            <a:pPr lvl="1"/>
            <a:r>
              <a:rPr lang="en-US" sz="2000" dirty="0"/>
              <a:t>Metrics Collection and ML Enablement</a:t>
            </a:r>
          </a:p>
          <a:p>
            <a:r>
              <a:rPr lang="en-US" sz="2400" b="1" dirty="0"/>
              <a:t>Conclusions: </a:t>
            </a:r>
            <a:r>
              <a:rPr lang="en-US" sz="2400" dirty="0"/>
              <a:t>Looking back and looking forward</a:t>
            </a:r>
            <a:endParaRPr lang="en-US" sz="2400" b="1"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Advancing Placement</a:t>
            </a:r>
          </a:p>
        </p:txBody>
      </p:sp>
    </p:spTree>
    <p:extLst>
      <p:ext uri="{BB962C8B-B14F-4D97-AF65-F5344CB8AC3E}">
        <p14:creationId xmlns:p14="http://schemas.microsoft.com/office/powerpoint/2010/main" val="22433591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76200" y="914400"/>
            <a:ext cx="9028671" cy="5412259"/>
          </a:xfrm>
        </p:spPr>
        <p:txBody>
          <a:bodyPr/>
          <a:lstStyle/>
          <a:p>
            <a:r>
              <a:rPr lang="en-US" sz="2400" b="1" dirty="0"/>
              <a:t>Tightly integrated </a:t>
            </a:r>
            <a:r>
              <a:rPr lang="en-US" sz="2400" dirty="0"/>
              <a:t>optimizations, </a:t>
            </a:r>
            <a:r>
              <a:rPr lang="en-US" sz="2400" b="1" dirty="0"/>
              <a:t>common analysis engines</a:t>
            </a:r>
          </a:p>
          <a:p>
            <a:pPr lvl="1"/>
            <a:r>
              <a:rPr lang="en-US" sz="2000" dirty="0">
                <a:sym typeface="Wingdings" panose="05000000000000000000" pitchFamily="2" charset="2"/>
              </a:rPr>
              <a:t>Need on-demand constructive estimations, reduced miscorrelations</a:t>
            </a:r>
          </a:p>
          <a:p>
            <a:r>
              <a:rPr lang="en-US" sz="2400" b="1" dirty="0">
                <a:solidFill>
                  <a:srgbClr val="1B00C0"/>
                </a:solidFill>
                <a:sym typeface="Wingdings" panose="05000000000000000000" pitchFamily="2" charset="2"/>
              </a:rPr>
              <a:t>Art of Co-Optimization</a:t>
            </a:r>
            <a:r>
              <a:rPr lang="en-US" sz="2400" dirty="0">
                <a:solidFill>
                  <a:srgbClr val="1B00C0"/>
                </a:solidFill>
                <a:sym typeface="Wingdings" panose="05000000000000000000" pitchFamily="2" charset="2"/>
              </a:rPr>
              <a:t>: “What should the placer know, and when should the placer know it?”</a:t>
            </a:r>
          </a:p>
          <a:p>
            <a:pPr lvl="1"/>
            <a:r>
              <a:rPr lang="en-US" sz="2000" dirty="0">
                <a:sym typeface="Wingdings" panose="05000000000000000000" pitchFamily="2" charset="2"/>
              </a:rPr>
              <a:t>WL  timing  density  congestion  non-overlap  pin accessibility</a:t>
            </a:r>
          </a:p>
          <a:p>
            <a:pPr lvl="1"/>
            <a:r>
              <a:rPr lang="en-US" sz="2000" dirty="0">
                <a:sym typeface="Wingdings" panose="05000000000000000000" pitchFamily="2" charset="2"/>
              </a:rPr>
              <a:t>Constraint or objective?   </a:t>
            </a:r>
            <a:r>
              <a:rPr lang="en-US" sz="1800" dirty="0">
                <a:solidFill>
                  <a:srgbClr val="00B0F0"/>
                </a:solidFill>
                <a:sym typeface="Wingdings" panose="05000000000000000000" pitchFamily="2" charset="2"/>
              </a:rPr>
              <a:t>overlap or setup violation = weight or penalty?</a:t>
            </a:r>
          </a:p>
          <a:p>
            <a:pPr lvl="1"/>
            <a:r>
              <a:rPr lang="en-US" sz="2000" dirty="0">
                <a:sym typeface="Wingdings" panose="05000000000000000000" pitchFamily="2" charset="2"/>
              </a:rPr>
              <a:t>Treat or mask or ignore (until later)? </a:t>
            </a:r>
            <a:r>
              <a:rPr lang="en-US" sz="1800" dirty="0">
                <a:solidFill>
                  <a:srgbClr val="00B0F0"/>
                </a:solidFill>
                <a:sym typeface="Wingdings" panose="05000000000000000000" pitchFamily="2" charset="2"/>
              </a:rPr>
              <a:t>edge-type conflict, in-context pin access</a:t>
            </a:r>
            <a:endParaRPr lang="en-US" sz="2000" dirty="0"/>
          </a:p>
          <a:p>
            <a:pPr>
              <a:spcBef>
                <a:spcPts val="1800"/>
              </a:spcBef>
            </a:pPr>
            <a:r>
              <a:rPr lang="en-US" sz="2400" b="1" dirty="0"/>
              <a:t>Co-Optimization through Co-Operation</a:t>
            </a:r>
          </a:p>
          <a:p>
            <a:pPr lvl="1">
              <a:spcBef>
                <a:spcPts val="720"/>
              </a:spcBef>
            </a:pPr>
            <a:r>
              <a:rPr lang="en-US" sz="2000" b="1" dirty="0"/>
              <a:t>Interleaving or alternation </a:t>
            </a:r>
            <a:r>
              <a:rPr lang="en-US" sz="2000" dirty="0"/>
              <a:t>that leverages tight integration </a:t>
            </a:r>
            <a:r>
              <a:rPr lang="en-US" sz="1800" dirty="0">
                <a:solidFill>
                  <a:srgbClr val="00B0F0"/>
                </a:solidFill>
              </a:rPr>
              <a:t> cf. “fusion”</a:t>
            </a:r>
          </a:p>
          <a:p>
            <a:pPr lvl="1">
              <a:spcBef>
                <a:spcPts val="720"/>
              </a:spcBef>
            </a:pPr>
            <a:r>
              <a:rPr lang="en-US" sz="2000" dirty="0"/>
              <a:t>Find viable solutions to take forward:  physical synthesis, floorplan</a:t>
            </a:r>
          </a:p>
          <a:p>
            <a:pPr lvl="1">
              <a:spcBef>
                <a:spcPts val="720"/>
              </a:spcBef>
            </a:pPr>
            <a:r>
              <a:rPr lang="en-US" sz="2000" dirty="0"/>
              <a:t>Find </a:t>
            </a:r>
            <a:r>
              <a:rPr lang="en-US" sz="2000" b="1" dirty="0"/>
              <a:t>fixed points </a:t>
            </a:r>
            <a:r>
              <a:rPr lang="en-US" sz="2000" dirty="0"/>
              <a:t>in chicken-egg loops: PDN, clock skew</a:t>
            </a:r>
          </a:p>
          <a:p>
            <a:pPr lvl="1">
              <a:spcBef>
                <a:spcPts val="720"/>
              </a:spcBef>
            </a:pPr>
            <a:r>
              <a:rPr lang="en-US" sz="2000" b="1" dirty="0"/>
              <a:t>Tight loops</a:t>
            </a:r>
            <a:r>
              <a:rPr lang="en-US" sz="2000" dirty="0"/>
              <a:t>: with global routing or with detailed routing</a:t>
            </a:r>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Placement Optimization Has Context</a:t>
            </a:r>
          </a:p>
        </p:txBody>
      </p:sp>
    </p:spTree>
    <p:extLst>
      <p:ext uri="{BB962C8B-B14F-4D97-AF65-F5344CB8AC3E}">
        <p14:creationId xmlns:p14="http://schemas.microsoft.com/office/powerpoint/2010/main" val="926891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r>
              <a:rPr lang="en-US" sz="2400" dirty="0">
                <a:solidFill>
                  <a:srgbClr val="1B00C0"/>
                </a:solidFill>
              </a:rPr>
              <a:t>Challenge 11</a:t>
            </a:r>
            <a:r>
              <a:rPr lang="en-US" sz="2400" dirty="0"/>
              <a:t>: Develop improved </a:t>
            </a:r>
            <a:r>
              <a:rPr lang="en-US" sz="2400" b="1" dirty="0"/>
              <a:t>congestion</a:t>
            </a:r>
            <a:r>
              <a:rPr lang="en-US" sz="2400" dirty="0"/>
              <a:t> formulations for use in analytic placement</a:t>
            </a:r>
          </a:p>
          <a:p>
            <a:pPr>
              <a:spcBef>
                <a:spcPts val="1800"/>
              </a:spcBef>
            </a:pPr>
            <a:r>
              <a:rPr lang="en-US" sz="2400" dirty="0">
                <a:solidFill>
                  <a:srgbClr val="1B00C0"/>
                </a:solidFill>
              </a:rPr>
              <a:t>Challenge 12</a:t>
            </a:r>
            <a:r>
              <a:rPr lang="en-US" sz="2400" dirty="0"/>
              <a:t>: Improve foundational understanding of how objective function estimation </a:t>
            </a:r>
            <a:r>
              <a:rPr lang="en-US" sz="2400" b="1" dirty="0"/>
              <a:t>accuracy</a:t>
            </a:r>
            <a:r>
              <a:rPr lang="en-US" sz="2400" dirty="0"/>
              <a:t>, constraint </a:t>
            </a:r>
            <a:r>
              <a:rPr lang="en-US" sz="2400" b="1" dirty="0"/>
              <a:t>relaxation</a:t>
            </a:r>
            <a:r>
              <a:rPr lang="en-US" sz="2400" dirty="0"/>
              <a:t> and instance </a:t>
            </a:r>
            <a:r>
              <a:rPr lang="en-US" sz="2400" b="1" dirty="0"/>
              <a:t>evolution</a:t>
            </a:r>
            <a:r>
              <a:rPr lang="en-US" sz="2400" dirty="0"/>
              <a:t> determine solution </a:t>
            </a:r>
            <a:r>
              <a:rPr lang="en-US" sz="2400" b="1" dirty="0"/>
              <a:t>quality</a:t>
            </a:r>
          </a:p>
          <a:p>
            <a:pPr>
              <a:spcBef>
                <a:spcPts val="1800"/>
              </a:spcBef>
            </a:pPr>
            <a:r>
              <a:rPr lang="en-US" sz="2400" dirty="0">
                <a:solidFill>
                  <a:srgbClr val="1B00C0"/>
                </a:solidFill>
              </a:rPr>
              <a:t>Challenge 13</a:t>
            </a:r>
            <a:r>
              <a:rPr lang="en-US" sz="2400" dirty="0"/>
              <a:t>: Develop stronger, distributable </a:t>
            </a:r>
            <a:r>
              <a:rPr lang="en-US" sz="2400" b="1" dirty="0"/>
              <a:t>“heavy optimizations”</a:t>
            </a:r>
            <a:r>
              <a:rPr lang="en-US" sz="2400" dirty="0"/>
              <a:t> in detailed placement</a:t>
            </a:r>
          </a:p>
          <a:p>
            <a:pPr>
              <a:spcBef>
                <a:spcPts val="1800"/>
              </a:spcBef>
            </a:pPr>
            <a:r>
              <a:rPr lang="en-US" sz="2400" dirty="0">
                <a:solidFill>
                  <a:srgbClr val="1B00C0"/>
                </a:solidFill>
              </a:rPr>
              <a:t>Challenge 14</a:t>
            </a:r>
            <a:r>
              <a:rPr lang="en-US" sz="2400" dirty="0"/>
              <a:t>: Develop methods to directly solve for the </a:t>
            </a:r>
            <a:r>
              <a:rPr lang="en-US" sz="2400" b="1" dirty="0"/>
              <a:t>fixed point</a:t>
            </a:r>
            <a:r>
              <a:rPr lang="en-US" sz="2400" dirty="0"/>
              <a:t> of simultaneous </a:t>
            </a:r>
            <a:r>
              <a:rPr lang="en-US" sz="2400" b="1" dirty="0"/>
              <a:t>“chicken-egg” </a:t>
            </a:r>
            <a:r>
              <a:rPr lang="en-US" sz="2400" dirty="0"/>
              <a:t>optimizations</a:t>
            </a:r>
          </a:p>
          <a:p>
            <a:pPr>
              <a:spcBef>
                <a:spcPts val="1800"/>
              </a:spcBef>
            </a:pPr>
            <a:r>
              <a:rPr lang="en-US" sz="2400" dirty="0">
                <a:solidFill>
                  <a:srgbClr val="1B00C0"/>
                </a:solidFill>
              </a:rPr>
              <a:t>Challenge 15</a:t>
            </a:r>
            <a:r>
              <a:rPr lang="en-US" sz="2400" dirty="0"/>
              <a:t>: Develop improved conjoint optimization of </a:t>
            </a:r>
            <a:r>
              <a:rPr lang="en-US" sz="2400" b="1" dirty="0"/>
              <a:t>placement and clock </a:t>
            </a:r>
            <a:r>
              <a:rPr lang="en-US" sz="2400" dirty="0"/>
              <a:t>distribution.</a:t>
            </a:r>
          </a:p>
          <a:p>
            <a:pPr>
              <a:spcBef>
                <a:spcPts val="1800"/>
              </a:spcBef>
            </a:pPr>
            <a:r>
              <a:rPr lang="en-US" sz="2400" dirty="0">
                <a:solidFill>
                  <a:srgbClr val="1B00C0"/>
                </a:solidFill>
              </a:rPr>
              <a:t>Challenge 16</a:t>
            </a:r>
            <a:r>
              <a:rPr lang="en-US" sz="2400" dirty="0"/>
              <a:t>: Develop foundational understanding of placement-centered co-optimizations</a:t>
            </a:r>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Co-Optimization and Co-Operation</a:t>
            </a:r>
          </a:p>
        </p:txBody>
      </p:sp>
    </p:spTree>
    <p:extLst>
      <p:ext uri="{BB962C8B-B14F-4D97-AF65-F5344CB8AC3E}">
        <p14:creationId xmlns:p14="http://schemas.microsoft.com/office/powerpoint/2010/main" val="14929604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r>
              <a:rPr lang="en-US" sz="2400" b="1" dirty="0"/>
              <a:t>Placement Optimization</a:t>
            </a:r>
          </a:p>
          <a:p>
            <a:pPr lvl="1"/>
            <a:r>
              <a:rPr lang="en-US" sz="2000" dirty="0"/>
              <a:t>Predictability and Stability</a:t>
            </a:r>
          </a:p>
          <a:p>
            <a:pPr lvl="1"/>
            <a:r>
              <a:rPr lang="en-US" sz="2000" dirty="0"/>
              <a:t>Closing the Suboptimality Gap</a:t>
            </a:r>
          </a:p>
          <a:p>
            <a:r>
              <a:rPr lang="en-US" sz="2400" b="1" dirty="0"/>
              <a:t>Co-Optimization and Co-Operation</a:t>
            </a:r>
          </a:p>
          <a:p>
            <a:pPr lvl="1"/>
            <a:r>
              <a:rPr lang="en-US" sz="2000" dirty="0"/>
              <a:t>The Art of Co-Optimization</a:t>
            </a:r>
          </a:p>
          <a:p>
            <a:pPr lvl="1"/>
            <a:r>
              <a:rPr lang="en-US" sz="2000" dirty="0"/>
              <a:t>Co-Optimization Through Co-Operation</a:t>
            </a:r>
          </a:p>
          <a:p>
            <a:r>
              <a:rPr lang="en-US" sz="2400" b="1" dirty="0">
                <a:solidFill>
                  <a:srgbClr val="1B00C0"/>
                </a:solidFill>
              </a:rPr>
              <a:t>“New” Foci for Placement</a:t>
            </a:r>
          </a:p>
          <a:p>
            <a:pPr lvl="1"/>
            <a:r>
              <a:rPr lang="en-US" sz="2000" dirty="0">
                <a:solidFill>
                  <a:srgbClr val="1B00C0"/>
                </a:solidFill>
              </a:rPr>
              <a:t>Physical Context</a:t>
            </a:r>
          </a:p>
          <a:p>
            <a:pPr lvl="1"/>
            <a:r>
              <a:rPr lang="en-US" sz="2000" dirty="0">
                <a:solidFill>
                  <a:srgbClr val="1B00C0"/>
                </a:solidFill>
              </a:rPr>
              <a:t>Design Context</a:t>
            </a:r>
          </a:p>
          <a:p>
            <a:pPr lvl="1"/>
            <a:r>
              <a:rPr lang="en-US" sz="2000" dirty="0">
                <a:solidFill>
                  <a:srgbClr val="1B00C0"/>
                </a:solidFill>
              </a:rPr>
              <a:t>Specializations</a:t>
            </a:r>
          </a:p>
          <a:p>
            <a:r>
              <a:rPr lang="en-US" sz="2400" b="1" dirty="0"/>
              <a:t>Learning and Placement</a:t>
            </a:r>
          </a:p>
          <a:p>
            <a:r>
              <a:rPr lang="en-US" sz="2400" b="1" dirty="0"/>
              <a:t>Support for Placement Research</a:t>
            </a:r>
          </a:p>
          <a:p>
            <a:pPr lvl="1"/>
            <a:r>
              <a:rPr lang="en-US" sz="2000" dirty="0"/>
              <a:t>Flow-scale Context and Open Source</a:t>
            </a:r>
          </a:p>
          <a:p>
            <a:pPr lvl="1"/>
            <a:r>
              <a:rPr lang="en-US" sz="2000" dirty="0"/>
              <a:t>Metrics Collection and ML Enablement</a:t>
            </a:r>
          </a:p>
          <a:p>
            <a:r>
              <a:rPr lang="en-US" sz="2400" b="1" dirty="0"/>
              <a:t>Conclusions: </a:t>
            </a:r>
            <a:r>
              <a:rPr lang="en-US" sz="2400" dirty="0"/>
              <a:t>Looking back and looking forward</a:t>
            </a:r>
            <a:endParaRPr lang="en-US" sz="2400" b="1"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Advancing Placement</a:t>
            </a:r>
          </a:p>
        </p:txBody>
      </p:sp>
    </p:spTree>
    <p:extLst>
      <p:ext uri="{BB962C8B-B14F-4D97-AF65-F5344CB8AC3E}">
        <p14:creationId xmlns:p14="http://schemas.microsoft.com/office/powerpoint/2010/main" val="12176089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228600" y="990600"/>
            <a:ext cx="8915400" cy="5410201"/>
          </a:xfrm>
        </p:spPr>
        <p:txBody>
          <a:bodyPr/>
          <a:lstStyle/>
          <a:p>
            <a:pPr marL="0" indent="0">
              <a:buNone/>
            </a:pPr>
            <a:r>
              <a:rPr lang="en-US" b="1" dirty="0"/>
              <a:t>Physical context</a:t>
            </a:r>
          </a:p>
          <a:p>
            <a:r>
              <a:rPr lang="en-US" sz="2400" dirty="0"/>
              <a:t>3D</a:t>
            </a:r>
          </a:p>
          <a:p>
            <a:r>
              <a:rPr lang="en-US" sz="2400" dirty="0"/>
              <a:t>“Island-heavy”</a:t>
            </a:r>
          </a:p>
          <a:p>
            <a:pPr marL="0" indent="0">
              <a:buNone/>
            </a:pPr>
            <a:endParaRPr lang="en-US" sz="2400" dirty="0"/>
          </a:p>
          <a:p>
            <a:pPr marL="0" indent="0">
              <a:buNone/>
            </a:pPr>
            <a:r>
              <a:rPr lang="en-US" b="1" dirty="0"/>
              <a:t>Design context</a:t>
            </a:r>
          </a:p>
          <a:p>
            <a:r>
              <a:rPr lang="en-US" sz="2400" dirty="0"/>
              <a:t>Extreme memory-dominance</a:t>
            </a:r>
          </a:p>
          <a:p>
            <a:r>
              <a:rPr lang="en-US" sz="2400" dirty="0"/>
              <a:t>System interconnect </a:t>
            </a:r>
          </a:p>
          <a:p>
            <a:pPr marL="0" indent="0">
              <a:buNone/>
            </a:pPr>
            <a:endParaRPr lang="en-US" sz="2400" dirty="0"/>
          </a:p>
          <a:p>
            <a:pPr marL="0" indent="0">
              <a:buNone/>
            </a:pPr>
            <a:r>
              <a:rPr lang="en-US" b="1" dirty="0"/>
              <a:t>Specializations</a:t>
            </a:r>
          </a:p>
          <a:p>
            <a:r>
              <a:rPr lang="en-US" sz="2400" dirty="0"/>
              <a:t>Datapath </a:t>
            </a:r>
          </a:p>
          <a:p>
            <a:r>
              <a:rPr lang="en-US" sz="2400" dirty="0"/>
              <a:t>+ analog, IO, die-package, reliability-driven, …</a:t>
            </a:r>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“New” Foci</a:t>
            </a:r>
          </a:p>
        </p:txBody>
      </p:sp>
    </p:spTree>
    <p:extLst>
      <p:ext uri="{BB962C8B-B14F-4D97-AF65-F5344CB8AC3E}">
        <p14:creationId xmlns:p14="http://schemas.microsoft.com/office/powerpoint/2010/main" val="14079593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57C221-3E60-C94B-8B4A-1E8BDC21AA3F}"/>
              </a:ext>
            </a:extLst>
          </p:cNvPr>
          <p:cNvSpPr>
            <a:spLocks noGrp="1"/>
          </p:cNvSpPr>
          <p:nvPr>
            <p:ph idx="1"/>
          </p:nvPr>
        </p:nvSpPr>
        <p:spPr/>
        <p:txBody>
          <a:bodyPr/>
          <a:lstStyle/>
          <a:p>
            <a:r>
              <a:rPr lang="en-US" dirty="0"/>
              <a:t>Consequence of density </a:t>
            </a:r>
            <a:r>
              <a:rPr lang="en-US" b="1" dirty="0"/>
              <a:t>and </a:t>
            </a:r>
            <a:r>
              <a:rPr lang="en-US" dirty="0"/>
              <a:t>performance scaling</a:t>
            </a:r>
          </a:p>
          <a:p>
            <a:r>
              <a:rPr lang="en-US" dirty="0"/>
              <a:t>Simplest Example: Two Types of Rows</a:t>
            </a:r>
          </a:p>
          <a:p>
            <a:pPr marL="457200" lvl="2" indent="-228600"/>
            <a:r>
              <a:rPr lang="en-US" sz="2200" dirty="0"/>
              <a:t>Tall row Height is </a:t>
            </a:r>
            <a:r>
              <a:rPr lang="en-US" sz="2200" b="1" u="sng" dirty="0"/>
              <a:t>not</a:t>
            </a:r>
            <a:r>
              <a:rPr lang="en-US" sz="2200" dirty="0"/>
              <a:t> a multiple of Short row Height</a:t>
            </a:r>
          </a:p>
          <a:p>
            <a:pPr marL="457200" lvl="2" indent="-228600"/>
            <a:r>
              <a:rPr lang="en-US" sz="2200" dirty="0"/>
              <a:t>Pattern:  A-B-A-B-A-B</a:t>
            </a:r>
            <a:endParaRPr lang="en-US" sz="1600" dirty="0"/>
          </a:p>
          <a:p>
            <a:pPr marL="223838" lvl="1" indent="-228600"/>
            <a:r>
              <a:rPr lang="en-US" sz="2600" b="1" dirty="0"/>
              <a:t>Two</a:t>
            </a:r>
            <a:r>
              <a:rPr lang="en-US" sz="2600" dirty="0"/>
              <a:t> Types of Single-Height Cells</a:t>
            </a:r>
          </a:p>
          <a:p>
            <a:pPr marL="463550" lvl="2" indent="-228600"/>
            <a:r>
              <a:rPr lang="en-US" dirty="0"/>
              <a:t>CH131 and CH223</a:t>
            </a:r>
          </a:p>
          <a:p>
            <a:pPr marL="223838" lvl="1" indent="-228600"/>
            <a:r>
              <a:rPr lang="en-US" sz="2600" b="1" dirty="0"/>
              <a:t>Several</a:t>
            </a:r>
            <a:r>
              <a:rPr lang="en-US" sz="2600" dirty="0"/>
              <a:t> Possible Types of Multi-Height Cells</a:t>
            </a:r>
          </a:p>
          <a:p>
            <a:pPr marL="463550" lvl="2" indent="-228600"/>
            <a:r>
              <a:rPr lang="en-US" dirty="0"/>
              <a:t>CH354 (131+223), CH485 (131+223+131), CH577 (223+131+223), …</a:t>
            </a:r>
          </a:p>
          <a:p>
            <a:pPr lvl="4"/>
            <a:endParaRPr lang="en-US" sz="1400" dirty="0"/>
          </a:p>
          <a:p>
            <a:pPr lvl="3"/>
            <a:endParaRPr lang="en-US" sz="1600" dirty="0"/>
          </a:p>
        </p:txBody>
      </p:sp>
      <p:sp>
        <p:nvSpPr>
          <p:cNvPr id="3" name="Title 2">
            <a:extLst>
              <a:ext uri="{FF2B5EF4-FFF2-40B4-BE49-F238E27FC236}">
                <a16:creationId xmlns:a16="http://schemas.microsoft.com/office/drawing/2014/main" id="{77CD4040-9897-B649-8A79-A7208BE92112}"/>
              </a:ext>
            </a:extLst>
          </p:cNvPr>
          <p:cNvSpPr>
            <a:spLocks noGrp="1"/>
          </p:cNvSpPr>
          <p:nvPr>
            <p:ph type="title"/>
          </p:nvPr>
        </p:nvSpPr>
        <p:spPr>
          <a:xfrm>
            <a:off x="-12032" y="76200"/>
            <a:ext cx="9144000" cy="595312"/>
          </a:xfrm>
        </p:spPr>
        <p:txBody>
          <a:bodyPr/>
          <a:lstStyle/>
          <a:p>
            <a:r>
              <a:rPr lang="en-US" dirty="0"/>
              <a:t>“Island-Heavy”: Multiple Row and Cell Heights</a:t>
            </a:r>
          </a:p>
        </p:txBody>
      </p:sp>
      <p:cxnSp>
        <p:nvCxnSpPr>
          <p:cNvPr id="4" name="Straight Connector 3">
            <a:extLst>
              <a:ext uri="{FF2B5EF4-FFF2-40B4-BE49-F238E27FC236}">
                <a16:creationId xmlns:a16="http://schemas.microsoft.com/office/drawing/2014/main" id="{5C85D247-D9D5-F044-BE5A-9174F65E11BE}"/>
              </a:ext>
            </a:extLst>
          </p:cNvPr>
          <p:cNvCxnSpPr>
            <a:cxnSpLocks/>
          </p:cNvCxnSpPr>
          <p:nvPr/>
        </p:nvCxnSpPr>
        <p:spPr>
          <a:xfrm>
            <a:off x="922583" y="4402803"/>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B3C4F37-ABB7-9B40-B647-4000DB6DA6D9}"/>
              </a:ext>
            </a:extLst>
          </p:cNvPr>
          <p:cNvCxnSpPr>
            <a:cxnSpLocks/>
          </p:cNvCxnSpPr>
          <p:nvPr/>
        </p:nvCxnSpPr>
        <p:spPr>
          <a:xfrm>
            <a:off x="922583" y="4801145"/>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CE13005-AE6F-8E43-8C80-96B4A88553EA}"/>
              </a:ext>
            </a:extLst>
          </p:cNvPr>
          <p:cNvCxnSpPr>
            <a:cxnSpLocks/>
          </p:cNvCxnSpPr>
          <p:nvPr/>
        </p:nvCxnSpPr>
        <p:spPr>
          <a:xfrm>
            <a:off x="922583" y="5401286"/>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E706E74-8446-5540-91CD-DEE81B86A563}"/>
              </a:ext>
            </a:extLst>
          </p:cNvPr>
          <p:cNvCxnSpPr>
            <a:cxnSpLocks/>
          </p:cNvCxnSpPr>
          <p:nvPr/>
        </p:nvCxnSpPr>
        <p:spPr>
          <a:xfrm>
            <a:off x="922583" y="5798577"/>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0D7F5E-5746-F44A-8639-99F4A6123A83}"/>
              </a:ext>
            </a:extLst>
          </p:cNvPr>
          <p:cNvSpPr txBox="1"/>
          <p:nvPr/>
        </p:nvSpPr>
        <p:spPr>
          <a:xfrm>
            <a:off x="6040202" y="4402803"/>
            <a:ext cx="885824" cy="398334"/>
          </a:xfrm>
          <a:prstGeom prst="rect">
            <a:avLst/>
          </a:prstGeom>
          <a:noFill/>
        </p:spPr>
        <p:txBody>
          <a:bodyPr wrap="none" rtlCol="0" anchor="ctr">
            <a:noAutofit/>
          </a:bodyPr>
          <a:lstStyle/>
          <a:p>
            <a:pPr algn="ctr"/>
            <a:r>
              <a:rPr lang="en-US" dirty="0">
                <a:solidFill>
                  <a:schemeClr val="tx1">
                    <a:lumMod val="50000"/>
                    <a:lumOff val="50000"/>
                  </a:schemeClr>
                </a:solidFill>
              </a:rPr>
              <a:t>RH131</a:t>
            </a:r>
          </a:p>
        </p:txBody>
      </p:sp>
      <p:sp>
        <p:nvSpPr>
          <p:cNvPr id="9" name="TextBox 8">
            <a:extLst>
              <a:ext uri="{FF2B5EF4-FFF2-40B4-BE49-F238E27FC236}">
                <a16:creationId xmlns:a16="http://schemas.microsoft.com/office/drawing/2014/main" id="{8367CAE4-8560-5341-ACFD-777D21C95CC3}"/>
              </a:ext>
            </a:extLst>
          </p:cNvPr>
          <p:cNvSpPr txBox="1"/>
          <p:nvPr/>
        </p:nvSpPr>
        <p:spPr>
          <a:xfrm>
            <a:off x="6040202" y="5394981"/>
            <a:ext cx="885824" cy="398334"/>
          </a:xfrm>
          <a:prstGeom prst="rect">
            <a:avLst/>
          </a:prstGeom>
          <a:noFill/>
        </p:spPr>
        <p:txBody>
          <a:bodyPr wrap="none" rtlCol="0" anchor="ctr">
            <a:noAutofit/>
          </a:bodyPr>
          <a:lstStyle/>
          <a:p>
            <a:pPr algn="ctr"/>
            <a:r>
              <a:rPr lang="en-US" dirty="0">
                <a:solidFill>
                  <a:schemeClr val="tx1">
                    <a:lumMod val="50000"/>
                    <a:lumOff val="50000"/>
                  </a:schemeClr>
                </a:solidFill>
              </a:rPr>
              <a:t>RH131</a:t>
            </a:r>
          </a:p>
        </p:txBody>
      </p:sp>
      <p:sp>
        <p:nvSpPr>
          <p:cNvPr id="10" name="TextBox 9">
            <a:extLst>
              <a:ext uri="{FF2B5EF4-FFF2-40B4-BE49-F238E27FC236}">
                <a16:creationId xmlns:a16="http://schemas.microsoft.com/office/drawing/2014/main" id="{D778FAF8-0B2A-814E-8214-AAE0EB612607}"/>
              </a:ext>
            </a:extLst>
          </p:cNvPr>
          <p:cNvSpPr txBox="1"/>
          <p:nvPr/>
        </p:nvSpPr>
        <p:spPr>
          <a:xfrm>
            <a:off x="6032018" y="4796407"/>
            <a:ext cx="885824" cy="605395"/>
          </a:xfrm>
          <a:prstGeom prst="rect">
            <a:avLst/>
          </a:prstGeom>
          <a:noFill/>
        </p:spPr>
        <p:txBody>
          <a:bodyPr wrap="none" rtlCol="0" anchor="ctr">
            <a:noAutofit/>
          </a:bodyPr>
          <a:lstStyle/>
          <a:p>
            <a:pPr algn="ctr"/>
            <a:r>
              <a:rPr lang="en-US" dirty="0">
                <a:solidFill>
                  <a:schemeClr val="tx1">
                    <a:lumMod val="50000"/>
                    <a:lumOff val="50000"/>
                  </a:schemeClr>
                </a:solidFill>
              </a:rPr>
              <a:t>RH223</a:t>
            </a:r>
          </a:p>
        </p:txBody>
      </p:sp>
      <p:sp>
        <p:nvSpPr>
          <p:cNvPr id="15" name="Rectangle 14">
            <a:extLst>
              <a:ext uri="{FF2B5EF4-FFF2-40B4-BE49-F238E27FC236}">
                <a16:creationId xmlns:a16="http://schemas.microsoft.com/office/drawing/2014/main" id="{7B5D82AD-8C84-5340-B8BC-06A72FAC6C80}"/>
              </a:ext>
            </a:extLst>
          </p:cNvPr>
          <p:cNvSpPr/>
          <p:nvPr/>
        </p:nvSpPr>
        <p:spPr bwMode="auto">
          <a:xfrm>
            <a:off x="1303583" y="4405976"/>
            <a:ext cx="304800"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cxnSp>
        <p:nvCxnSpPr>
          <p:cNvPr id="17" name="Straight Connector 16">
            <a:extLst>
              <a:ext uri="{FF2B5EF4-FFF2-40B4-BE49-F238E27FC236}">
                <a16:creationId xmlns:a16="http://schemas.microsoft.com/office/drawing/2014/main" id="{DC4690A2-818F-A844-9F9F-956B88D71EAD}"/>
              </a:ext>
            </a:extLst>
          </p:cNvPr>
          <p:cNvCxnSpPr>
            <a:cxnSpLocks/>
          </p:cNvCxnSpPr>
          <p:nvPr/>
        </p:nvCxnSpPr>
        <p:spPr>
          <a:xfrm>
            <a:off x="914400" y="6400284"/>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E020C20-FE9A-F444-AD6B-6F5718BB52FC}"/>
              </a:ext>
            </a:extLst>
          </p:cNvPr>
          <p:cNvSpPr txBox="1"/>
          <p:nvPr/>
        </p:nvSpPr>
        <p:spPr>
          <a:xfrm>
            <a:off x="6023835" y="5795405"/>
            <a:ext cx="885824" cy="605395"/>
          </a:xfrm>
          <a:prstGeom prst="rect">
            <a:avLst/>
          </a:prstGeom>
          <a:noFill/>
        </p:spPr>
        <p:txBody>
          <a:bodyPr wrap="none" rtlCol="0" anchor="ctr">
            <a:noAutofit/>
          </a:bodyPr>
          <a:lstStyle/>
          <a:p>
            <a:pPr algn="ctr"/>
            <a:r>
              <a:rPr lang="en-US" dirty="0">
                <a:solidFill>
                  <a:schemeClr val="tx1">
                    <a:lumMod val="50000"/>
                    <a:lumOff val="50000"/>
                  </a:schemeClr>
                </a:solidFill>
              </a:rPr>
              <a:t>RH223</a:t>
            </a:r>
          </a:p>
        </p:txBody>
      </p:sp>
      <p:sp>
        <p:nvSpPr>
          <p:cNvPr id="19" name="Rectangle 18">
            <a:extLst>
              <a:ext uri="{FF2B5EF4-FFF2-40B4-BE49-F238E27FC236}">
                <a16:creationId xmlns:a16="http://schemas.microsoft.com/office/drawing/2014/main" id="{C8D49DAF-FDAF-A040-9689-36BD37A3A7CF}"/>
              </a:ext>
            </a:extLst>
          </p:cNvPr>
          <p:cNvSpPr/>
          <p:nvPr/>
        </p:nvSpPr>
        <p:spPr bwMode="auto">
          <a:xfrm>
            <a:off x="1749791" y="4800502"/>
            <a:ext cx="479184"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20" name="Rectangle 19">
            <a:extLst>
              <a:ext uri="{FF2B5EF4-FFF2-40B4-BE49-F238E27FC236}">
                <a16:creationId xmlns:a16="http://schemas.microsoft.com/office/drawing/2014/main" id="{28B64B76-AD95-FD4D-8B25-C66F35397336}"/>
              </a:ext>
            </a:extLst>
          </p:cNvPr>
          <p:cNvSpPr/>
          <p:nvPr/>
        </p:nvSpPr>
        <p:spPr bwMode="auto">
          <a:xfrm>
            <a:off x="2523443" y="4796407"/>
            <a:ext cx="653568" cy="1002157"/>
          </a:xfrm>
          <a:prstGeom prst="rect">
            <a:avLst/>
          </a:prstGeom>
          <a:solidFill>
            <a:srgbClr val="FFB0A7"/>
          </a:solidFill>
          <a:ln w="254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CH354</a:t>
            </a:r>
          </a:p>
        </p:txBody>
      </p:sp>
      <p:sp>
        <p:nvSpPr>
          <p:cNvPr id="21" name="Rectangle 20">
            <a:extLst>
              <a:ext uri="{FF2B5EF4-FFF2-40B4-BE49-F238E27FC236}">
                <a16:creationId xmlns:a16="http://schemas.microsoft.com/office/drawing/2014/main" id="{31DADD47-2574-FA42-B8CF-31A398C065C3}"/>
              </a:ext>
            </a:extLst>
          </p:cNvPr>
          <p:cNvSpPr/>
          <p:nvPr/>
        </p:nvSpPr>
        <p:spPr bwMode="auto">
          <a:xfrm>
            <a:off x="4650171" y="4796407"/>
            <a:ext cx="1145693" cy="1603356"/>
          </a:xfrm>
          <a:prstGeom prst="rect">
            <a:avLst/>
          </a:prstGeom>
          <a:solidFill>
            <a:schemeClr val="accent4">
              <a:lumMod val="60000"/>
              <a:lumOff val="40000"/>
            </a:schemeClr>
          </a:solidFill>
          <a:ln w="25400" cap="flat" cmpd="sng" algn="ctr">
            <a:solidFill>
              <a:srgbClr val="7030A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CH577</a:t>
            </a:r>
          </a:p>
        </p:txBody>
      </p:sp>
      <p:sp>
        <p:nvSpPr>
          <p:cNvPr id="22" name="Rectangle 21">
            <a:extLst>
              <a:ext uri="{FF2B5EF4-FFF2-40B4-BE49-F238E27FC236}">
                <a16:creationId xmlns:a16="http://schemas.microsoft.com/office/drawing/2014/main" id="{E71B522A-F448-CE46-A65C-694999CB92FA}"/>
              </a:ext>
            </a:extLst>
          </p:cNvPr>
          <p:cNvSpPr/>
          <p:nvPr/>
        </p:nvSpPr>
        <p:spPr bwMode="auto">
          <a:xfrm>
            <a:off x="3471479" y="4399633"/>
            <a:ext cx="885824" cy="1393669"/>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CH485</a:t>
            </a:r>
          </a:p>
        </p:txBody>
      </p:sp>
      <p:sp>
        <p:nvSpPr>
          <p:cNvPr id="23" name="Rectangle 22">
            <a:extLst>
              <a:ext uri="{FF2B5EF4-FFF2-40B4-BE49-F238E27FC236}">
                <a16:creationId xmlns:a16="http://schemas.microsoft.com/office/drawing/2014/main" id="{751E62E7-D057-7445-A761-A16B8CF47DB5}"/>
              </a:ext>
            </a:extLst>
          </p:cNvPr>
          <p:cNvSpPr/>
          <p:nvPr/>
        </p:nvSpPr>
        <p:spPr>
          <a:xfrm>
            <a:off x="7051662" y="5876543"/>
            <a:ext cx="1450975" cy="523220"/>
          </a:xfrm>
          <a:prstGeom prst="rect">
            <a:avLst/>
          </a:prstGeom>
          <a:ln>
            <a:solidFill>
              <a:schemeClr val="bg1">
                <a:lumMod val="50000"/>
              </a:schemeClr>
            </a:solidFill>
          </a:ln>
        </p:spPr>
        <p:txBody>
          <a:bodyPr wrap="none">
            <a:spAutoFit/>
          </a:bodyPr>
          <a:lstStyle/>
          <a:p>
            <a:r>
              <a:rPr lang="en-US" sz="1400" dirty="0"/>
              <a:t>RH: Row Height</a:t>
            </a:r>
          </a:p>
          <a:p>
            <a:r>
              <a:rPr lang="en-US" sz="1400" dirty="0"/>
              <a:t>CH: Cell Height</a:t>
            </a:r>
          </a:p>
        </p:txBody>
      </p:sp>
    </p:spTree>
    <p:extLst>
      <p:ext uri="{BB962C8B-B14F-4D97-AF65-F5344CB8AC3E}">
        <p14:creationId xmlns:p14="http://schemas.microsoft.com/office/powerpoint/2010/main" val="4023764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animBg="1"/>
      <p:bldP spid="18" grpId="0"/>
      <p:bldP spid="19" grpId="0" animBg="1"/>
      <p:bldP spid="20" grpId="0" animBg="1"/>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CD4040-9897-B649-8A79-A7208BE92112}"/>
              </a:ext>
            </a:extLst>
          </p:cNvPr>
          <p:cNvSpPr>
            <a:spLocks noGrp="1"/>
          </p:cNvSpPr>
          <p:nvPr>
            <p:ph type="title"/>
          </p:nvPr>
        </p:nvSpPr>
        <p:spPr>
          <a:xfrm>
            <a:off x="161925" y="78456"/>
            <a:ext cx="8851900" cy="595312"/>
          </a:xfrm>
        </p:spPr>
        <p:txBody>
          <a:bodyPr/>
          <a:lstStyle/>
          <a:p>
            <a:r>
              <a:rPr lang="en-US" dirty="0" err="1"/>
              <a:t>Floorplanning</a:t>
            </a:r>
            <a:r>
              <a:rPr lang="en-US" dirty="0"/>
              <a:t>, Density, Puzzle-Fitting, …</a:t>
            </a:r>
          </a:p>
        </p:txBody>
      </p:sp>
      <p:cxnSp>
        <p:nvCxnSpPr>
          <p:cNvPr id="4" name="Straight Connector 3">
            <a:extLst>
              <a:ext uri="{FF2B5EF4-FFF2-40B4-BE49-F238E27FC236}">
                <a16:creationId xmlns:a16="http://schemas.microsoft.com/office/drawing/2014/main" id="{5C85D247-D9D5-F044-BE5A-9174F65E11BE}"/>
              </a:ext>
            </a:extLst>
          </p:cNvPr>
          <p:cNvCxnSpPr>
            <a:cxnSpLocks/>
          </p:cNvCxnSpPr>
          <p:nvPr/>
        </p:nvCxnSpPr>
        <p:spPr>
          <a:xfrm>
            <a:off x="1447800" y="1630381"/>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B3C4F37-ABB7-9B40-B647-4000DB6DA6D9}"/>
              </a:ext>
            </a:extLst>
          </p:cNvPr>
          <p:cNvCxnSpPr>
            <a:cxnSpLocks/>
          </p:cNvCxnSpPr>
          <p:nvPr/>
        </p:nvCxnSpPr>
        <p:spPr>
          <a:xfrm>
            <a:off x="1447800" y="2028723"/>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CE13005-AE6F-8E43-8C80-96B4A88553EA}"/>
              </a:ext>
            </a:extLst>
          </p:cNvPr>
          <p:cNvCxnSpPr>
            <a:cxnSpLocks/>
          </p:cNvCxnSpPr>
          <p:nvPr/>
        </p:nvCxnSpPr>
        <p:spPr>
          <a:xfrm>
            <a:off x="1447800" y="2628864"/>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E706E74-8446-5540-91CD-DEE81B86A563}"/>
              </a:ext>
            </a:extLst>
          </p:cNvPr>
          <p:cNvCxnSpPr>
            <a:cxnSpLocks/>
          </p:cNvCxnSpPr>
          <p:nvPr/>
        </p:nvCxnSpPr>
        <p:spPr>
          <a:xfrm>
            <a:off x="1447800" y="3026155"/>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0D7F5E-5746-F44A-8639-99F4A6123A83}"/>
              </a:ext>
            </a:extLst>
          </p:cNvPr>
          <p:cNvSpPr txBox="1"/>
          <p:nvPr/>
        </p:nvSpPr>
        <p:spPr>
          <a:xfrm>
            <a:off x="6565419" y="1630381"/>
            <a:ext cx="885824" cy="398334"/>
          </a:xfrm>
          <a:prstGeom prst="rect">
            <a:avLst/>
          </a:prstGeom>
          <a:noFill/>
        </p:spPr>
        <p:txBody>
          <a:bodyPr wrap="none" rtlCol="0" anchor="ctr">
            <a:noAutofit/>
          </a:bodyPr>
          <a:lstStyle/>
          <a:p>
            <a:pPr algn="ctr"/>
            <a:r>
              <a:rPr lang="en-US" dirty="0">
                <a:solidFill>
                  <a:schemeClr val="tx1">
                    <a:lumMod val="50000"/>
                    <a:lumOff val="50000"/>
                  </a:schemeClr>
                </a:solidFill>
              </a:rPr>
              <a:t>RH131</a:t>
            </a:r>
          </a:p>
        </p:txBody>
      </p:sp>
      <p:sp>
        <p:nvSpPr>
          <p:cNvPr id="9" name="TextBox 8">
            <a:extLst>
              <a:ext uri="{FF2B5EF4-FFF2-40B4-BE49-F238E27FC236}">
                <a16:creationId xmlns:a16="http://schemas.microsoft.com/office/drawing/2014/main" id="{8367CAE4-8560-5341-ACFD-777D21C95CC3}"/>
              </a:ext>
            </a:extLst>
          </p:cNvPr>
          <p:cNvSpPr txBox="1"/>
          <p:nvPr/>
        </p:nvSpPr>
        <p:spPr>
          <a:xfrm>
            <a:off x="6565419" y="2622559"/>
            <a:ext cx="885824" cy="398334"/>
          </a:xfrm>
          <a:prstGeom prst="rect">
            <a:avLst/>
          </a:prstGeom>
          <a:noFill/>
        </p:spPr>
        <p:txBody>
          <a:bodyPr wrap="none" rtlCol="0" anchor="ctr">
            <a:noAutofit/>
          </a:bodyPr>
          <a:lstStyle/>
          <a:p>
            <a:pPr algn="ctr"/>
            <a:r>
              <a:rPr lang="en-US" dirty="0">
                <a:solidFill>
                  <a:schemeClr val="tx1">
                    <a:lumMod val="50000"/>
                    <a:lumOff val="50000"/>
                  </a:schemeClr>
                </a:solidFill>
              </a:rPr>
              <a:t>RH131</a:t>
            </a:r>
          </a:p>
        </p:txBody>
      </p:sp>
      <p:sp>
        <p:nvSpPr>
          <p:cNvPr id="10" name="TextBox 9">
            <a:extLst>
              <a:ext uri="{FF2B5EF4-FFF2-40B4-BE49-F238E27FC236}">
                <a16:creationId xmlns:a16="http://schemas.microsoft.com/office/drawing/2014/main" id="{D778FAF8-0B2A-814E-8214-AAE0EB612607}"/>
              </a:ext>
            </a:extLst>
          </p:cNvPr>
          <p:cNvSpPr txBox="1"/>
          <p:nvPr/>
        </p:nvSpPr>
        <p:spPr>
          <a:xfrm>
            <a:off x="6557235" y="2023985"/>
            <a:ext cx="885824" cy="605395"/>
          </a:xfrm>
          <a:prstGeom prst="rect">
            <a:avLst/>
          </a:prstGeom>
          <a:noFill/>
        </p:spPr>
        <p:txBody>
          <a:bodyPr wrap="none" rtlCol="0" anchor="ctr">
            <a:noAutofit/>
          </a:bodyPr>
          <a:lstStyle/>
          <a:p>
            <a:pPr algn="ctr"/>
            <a:r>
              <a:rPr lang="en-US" dirty="0">
                <a:solidFill>
                  <a:schemeClr val="tx1">
                    <a:lumMod val="50000"/>
                    <a:lumOff val="50000"/>
                  </a:schemeClr>
                </a:solidFill>
              </a:rPr>
              <a:t>RH223</a:t>
            </a:r>
          </a:p>
        </p:txBody>
      </p:sp>
      <p:cxnSp>
        <p:nvCxnSpPr>
          <p:cNvPr id="17" name="Straight Connector 16">
            <a:extLst>
              <a:ext uri="{FF2B5EF4-FFF2-40B4-BE49-F238E27FC236}">
                <a16:creationId xmlns:a16="http://schemas.microsoft.com/office/drawing/2014/main" id="{DC4690A2-818F-A844-9F9F-956B88D71EAD}"/>
              </a:ext>
            </a:extLst>
          </p:cNvPr>
          <p:cNvCxnSpPr>
            <a:cxnSpLocks/>
          </p:cNvCxnSpPr>
          <p:nvPr/>
        </p:nvCxnSpPr>
        <p:spPr>
          <a:xfrm>
            <a:off x="1439617" y="3627862"/>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E020C20-FE9A-F444-AD6B-6F5718BB52FC}"/>
              </a:ext>
            </a:extLst>
          </p:cNvPr>
          <p:cNvSpPr txBox="1"/>
          <p:nvPr/>
        </p:nvSpPr>
        <p:spPr>
          <a:xfrm>
            <a:off x="6549052" y="3022983"/>
            <a:ext cx="885824" cy="605395"/>
          </a:xfrm>
          <a:prstGeom prst="rect">
            <a:avLst/>
          </a:prstGeom>
          <a:noFill/>
        </p:spPr>
        <p:txBody>
          <a:bodyPr wrap="none" rtlCol="0" anchor="ctr">
            <a:noAutofit/>
          </a:bodyPr>
          <a:lstStyle/>
          <a:p>
            <a:pPr algn="ctr"/>
            <a:r>
              <a:rPr lang="en-US" dirty="0">
                <a:solidFill>
                  <a:schemeClr val="tx1">
                    <a:lumMod val="50000"/>
                    <a:lumOff val="50000"/>
                  </a:schemeClr>
                </a:solidFill>
              </a:rPr>
              <a:t>RH223</a:t>
            </a:r>
          </a:p>
        </p:txBody>
      </p:sp>
      <p:sp>
        <p:nvSpPr>
          <p:cNvPr id="14" name="Rectangle 13">
            <a:extLst>
              <a:ext uri="{FF2B5EF4-FFF2-40B4-BE49-F238E27FC236}">
                <a16:creationId xmlns:a16="http://schemas.microsoft.com/office/drawing/2014/main" id="{A185E789-BA85-8645-B674-DAE00E227FA3}"/>
              </a:ext>
            </a:extLst>
          </p:cNvPr>
          <p:cNvSpPr/>
          <p:nvPr/>
        </p:nvSpPr>
        <p:spPr bwMode="auto">
          <a:xfrm>
            <a:off x="1470003" y="2028091"/>
            <a:ext cx="479184"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85F8ADEA-14ED-674C-88CA-25CD21C2452F}"/>
              </a:ext>
            </a:extLst>
          </p:cNvPr>
          <p:cNvSpPr/>
          <p:nvPr/>
        </p:nvSpPr>
        <p:spPr bwMode="auto">
          <a:xfrm>
            <a:off x="1955966" y="2029153"/>
            <a:ext cx="787234"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E3DA1624-6AB8-6240-AB1C-86C13BC49C60}"/>
              </a:ext>
            </a:extLst>
          </p:cNvPr>
          <p:cNvSpPr/>
          <p:nvPr/>
        </p:nvSpPr>
        <p:spPr bwMode="auto">
          <a:xfrm>
            <a:off x="2749978" y="2028090"/>
            <a:ext cx="644091" cy="601287"/>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571F4431-1728-864F-B271-18C1966381FD}"/>
              </a:ext>
            </a:extLst>
          </p:cNvPr>
          <p:cNvSpPr/>
          <p:nvPr/>
        </p:nvSpPr>
        <p:spPr bwMode="auto">
          <a:xfrm>
            <a:off x="3428999" y="2027786"/>
            <a:ext cx="381001"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7DDB09F4-8AC4-A445-88F3-E8A1EFACFB62}"/>
              </a:ext>
            </a:extLst>
          </p:cNvPr>
          <p:cNvSpPr/>
          <p:nvPr/>
        </p:nvSpPr>
        <p:spPr bwMode="auto">
          <a:xfrm>
            <a:off x="3807925" y="2027786"/>
            <a:ext cx="535475"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6D545967-F2D4-5C47-803E-44112C8EF8AD}"/>
              </a:ext>
            </a:extLst>
          </p:cNvPr>
          <p:cNvSpPr/>
          <p:nvPr/>
        </p:nvSpPr>
        <p:spPr bwMode="auto">
          <a:xfrm>
            <a:off x="4344406" y="2027786"/>
            <a:ext cx="535475"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7EC4FBFD-CA59-8A4B-B72A-644272786EC3}"/>
              </a:ext>
            </a:extLst>
          </p:cNvPr>
          <p:cNvSpPr/>
          <p:nvPr/>
        </p:nvSpPr>
        <p:spPr bwMode="auto">
          <a:xfrm>
            <a:off x="4950301" y="2027787"/>
            <a:ext cx="679021" cy="601287"/>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93679ED5-704F-144C-B03F-C67FA77AA82A}"/>
              </a:ext>
            </a:extLst>
          </p:cNvPr>
          <p:cNvSpPr/>
          <p:nvPr/>
        </p:nvSpPr>
        <p:spPr bwMode="auto">
          <a:xfrm>
            <a:off x="5635485" y="2027786"/>
            <a:ext cx="381001"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B739227F-7983-0444-AF0C-7108B299FF30}"/>
              </a:ext>
            </a:extLst>
          </p:cNvPr>
          <p:cNvSpPr/>
          <p:nvPr/>
        </p:nvSpPr>
        <p:spPr bwMode="auto">
          <a:xfrm>
            <a:off x="6013576" y="2027786"/>
            <a:ext cx="535475"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36F6AD66-3C30-AF47-9B9D-3AF2B65DB0AA}"/>
              </a:ext>
            </a:extLst>
          </p:cNvPr>
          <p:cNvSpPr/>
          <p:nvPr/>
        </p:nvSpPr>
        <p:spPr bwMode="auto">
          <a:xfrm>
            <a:off x="1471408" y="3026353"/>
            <a:ext cx="237716"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2968FFC6-0400-FE4B-800D-002FCB0C9025}"/>
              </a:ext>
            </a:extLst>
          </p:cNvPr>
          <p:cNvSpPr/>
          <p:nvPr/>
        </p:nvSpPr>
        <p:spPr bwMode="auto">
          <a:xfrm>
            <a:off x="1779544" y="3027415"/>
            <a:ext cx="965061"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99335520-3061-9540-813B-2009AE4CD18D}"/>
              </a:ext>
            </a:extLst>
          </p:cNvPr>
          <p:cNvSpPr/>
          <p:nvPr/>
        </p:nvSpPr>
        <p:spPr bwMode="auto">
          <a:xfrm>
            <a:off x="2751384" y="3026352"/>
            <a:ext cx="443450" cy="601287"/>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65E56F9E-1A03-394E-98AF-C5483FA0183C}"/>
              </a:ext>
            </a:extLst>
          </p:cNvPr>
          <p:cNvSpPr/>
          <p:nvPr/>
        </p:nvSpPr>
        <p:spPr bwMode="auto">
          <a:xfrm>
            <a:off x="3265254" y="3026048"/>
            <a:ext cx="546151"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739EA79A-B1D6-2746-8E0C-A25FB095A32C}"/>
              </a:ext>
            </a:extLst>
          </p:cNvPr>
          <p:cNvSpPr/>
          <p:nvPr/>
        </p:nvSpPr>
        <p:spPr bwMode="auto">
          <a:xfrm>
            <a:off x="3809330" y="3026048"/>
            <a:ext cx="535475"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05F83368-2FDD-D148-8089-63C3F3B8315B}"/>
              </a:ext>
            </a:extLst>
          </p:cNvPr>
          <p:cNvSpPr/>
          <p:nvPr/>
        </p:nvSpPr>
        <p:spPr bwMode="auto">
          <a:xfrm>
            <a:off x="4418306" y="3026048"/>
            <a:ext cx="462980"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459E6B46-737F-264D-9D6E-E0B8EA843ACD}"/>
              </a:ext>
            </a:extLst>
          </p:cNvPr>
          <p:cNvSpPr/>
          <p:nvPr/>
        </p:nvSpPr>
        <p:spPr bwMode="auto">
          <a:xfrm>
            <a:off x="4875966" y="3026049"/>
            <a:ext cx="637605" cy="601287"/>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064BF92D-49F5-E642-8015-6ABD43189FE0}"/>
              </a:ext>
            </a:extLst>
          </p:cNvPr>
          <p:cNvSpPr/>
          <p:nvPr/>
        </p:nvSpPr>
        <p:spPr bwMode="auto">
          <a:xfrm>
            <a:off x="5513572" y="3026048"/>
            <a:ext cx="402383"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4ACB1E57-2729-6A4C-BB18-795A36ACC4FA}"/>
              </a:ext>
            </a:extLst>
          </p:cNvPr>
          <p:cNvSpPr/>
          <p:nvPr/>
        </p:nvSpPr>
        <p:spPr bwMode="auto">
          <a:xfrm>
            <a:off x="5915955" y="3026048"/>
            <a:ext cx="634501"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73D28EA5-7FB0-DF48-8B6E-9EE6BDD23E71}"/>
              </a:ext>
            </a:extLst>
          </p:cNvPr>
          <p:cNvSpPr/>
          <p:nvPr/>
        </p:nvSpPr>
        <p:spPr bwMode="auto">
          <a:xfrm>
            <a:off x="1556724" y="1634332"/>
            <a:ext cx="328822"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38" name="Straight Connector 37">
            <a:extLst>
              <a:ext uri="{FF2B5EF4-FFF2-40B4-BE49-F238E27FC236}">
                <a16:creationId xmlns:a16="http://schemas.microsoft.com/office/drawing/2014/main" id="{DBDE8AE6-E096-6748-B4B9-D591D13D7F2F}"/>
              </a:ext>
            </a:extLst>
          </p:cNvPr>
          <p:cNvCxnSpPr>
            <a:cxnSpLocks/>
          </p:cNvCxnSpPr>
          <p:nvPr/>
        </p:nvCxnSpPr>
        <p:spPr>
          <a:xfrm>
            <a:off x="1447800" y="4025232"/>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3DEB69B-FDE1-E34C-8BD9-985CB12E3E00}"/>
              </a:ext>
            </a:extLst>
          </p:cNvPr>
          <p:cNvSpPr txBox="1"/>
          <p:nvPr/>
        </p:nvSpPr>
        <p:spPr>
          <a:xfrm>
            <a:off x="6565419" y="3626890"/>
            <a:ext cx="885824" cy="398334"/>
          </a:xfrm>
          <a:prstGeom prst="rect">
            <a:avLst/>
          </a:prstGeom>
          <a:noFill/>
        </p:spPr>
        <p:txBody>
          <a:bodyPr wrap="none" rtlCol="0" anchor="ctr">
            <a:noAutofit/>
          </a:bodyPr>
          <a:lstStyle/>
          <a:p>
            <a:pPr algn="ctr"/>
            <a:r>
              <a:rPr lang="en-US" dirty="0">
                <a:solidFill>
                  <a:schemeClr val="tx1">
                    <a:lumMod val="50000"/>
                    <a:lumOff val="50000"/>
                  </a:schemeClr>
                </a:solidFill>
              </a:rPr>
              <a:t>RH131</a:t>
            </a:r>
          </a:p>
        </p:txBody>
      </p:sp>
      <p:sp>
        <p:nvSpPr>
          <p:cNvPr id="40" name="Rectangle 39">
            <a:extLst>
              <a:ext uri="{FF2B5EF4-FFF2-40B4-BE49-F238E27FC236}">
                <a16:creationId xmlns:a16="http://schemas.microsoft.com/office/drawing/2014/main" id="{526E64D6-1008-024B-AE71-19E950F55E2B}"/>
              </a:ext>
            </a:extLst>
          </p:cNvPr>
          <p:cNvSpPr/>
          <p:nvPr/>
        </p:nvSpPr>
        <p:spPr bwMode="auto">
          <a:xfrm>
            <a:off x="2645221" y="2634982"/>
            <a:ext cx="332537"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F2EF9275-3DEC-C442-950F-D63B770B4A23}"/>
              </a:ext>
            </a:extLst>
          </p:cNvPr>
          <p:cNvSpPr/>
          <p:nvPr/>
        </p:nvSpPr>
        <p:spPr bwMode="auto">
          <a:xfrm>
            <a:off x="1602306" y="3626890"/>
            <a:ext cx="564477"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E9F413E7-4FC2-1C42-A706-F10B8DFD2B9F}"/>
              </a:ext>
            </a:extLst>
          </p:cNvPr>
          <p:cNvSpPr/>
          <p:nvPr/>
        </p:nvSpPr>
        <p:spPr bwMode="auto">
          <a:xfrm>
            <a:off x="4387396" y="3627883"/>
            <a:ext cx="161083"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782A6904-107F-DD41-8EF3-13A9141652BB}"/>
              </a:ext>
            </a:extLst>
          </p:cNvPr>
          <p:cNvSpPr/>
          <p:nvPr/>
        </p:nvSpPr>
        <p:spPr bwMode="auto">
          <a:xfrm>
            <a:off x="3577051" y="2329797"/>
            <a:ext cx="653568" cy="1002157"/>
          </a:xfrm>
          <a:prstGeom prst="rect">
            <a:avLst/>
          </a:prstGeom>
          <a:solidFill>
            <a:srgbClr val="FFB0A7"/>
          </a:solidFill>
          <a:ln w="254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cs typeface="Calibri" panose="020F0502020204030204" pitchFamily="34" charset="0"/>
              </a:rPr>
              <a:t>where?</a:t>
            </a: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D8C0C83B-343E-1045-A547-D0A3189400EE}"/>
              </a:ext>
            </a:extLst>
          </p:cNvPr>
          <p:cNvSpPr/>
          <p:nvPr/>
        </p:nvSpPr>
        <p:spPr bwMode="auto">
          <a:xfrm>
            <a:off x="1471408" y="4031089"/>
            <a:ext cx="414138"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830295DE-4324-004A-87EB-D9E54DB18818}"/>
              </a:ext>
            </a:extLst>
          </p:cNvPr>
          <p:cNvSpPr/>
          <p:nvPr/>
        </p:nvSpPr>
        <p:spPr bwMode="auto">
          <a:xfrm>
            <a:off x="1885546" y="4032151"/>
            <a:ext cx="933854"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2C2A436B-FC9B-E84E-B284-2E4581054A7A}"/>
              </a:ext>
            </a:extLst>
          </p:cNvPr>
          <p:cNvSpPr/>
          <p:nvPr/>
        </p:nvSpPr>
        <p:spPr bwMode="auto">
          <a:xfrm>
            <a:off x="2819400" y="4031088"/>
            <a:ext cx="544076" cy="601287"/>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8B25A2CD-B161-644E-8FC0-8B2A9C17345C}"/>
              </a:ext>
            </a:extLst>
          </p:cNvPr>
          <p:cNvSpPr/>
          <p:nvPr/>
        </p:nvSpPr>
        <p:spPr bwMode="auto">
          <a:xfrm>
            <a:off x="3458936" y="4030784"/>
            <a:ext cx="352469"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D63FC092-9790-7340-B085-E45FEFD7C62D}"/>
              </a:ext>
            </a:extLst>
          </p:cNvPr>
          <p:cNvSpPr/>
          <p:nvPr/>
        </p:nvSpPr>
        <p:spPr bwMode="auto">
          <a:xfrm>
            <a:off x="3871248" y="4030784"/>
            <a:ext cx="589621"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F1E9782-E8FB-1C40-AE5B-A03EB3CDCD3D}"/>
              </a:ext>
            </a:extLst>
          </p:cNvPr>
          <p:cNvSpPr/>
          <p:nvPr/>
        </p:nvSpPr>
        <p:spPr bwMode="auto">
          <a:xfrm>
            <a:off x="4503532" y="4030784"/>
            <a:ext cx="377753"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32D8C89E-0ADC-4647-B2F6-1ABD26EFEF28}"/>
              </a:ext>
            </a:extLst>
          </p:cNvPr>
          <p:cNvSpPr/>
          <p:nvPr/>
        </p:nvSpPr>
        <p:spPr bwMode="auto">
          <a:xfrm>
            <a:off x="4875966" y="4030785"/>
            <a:ext cx="508829" cy="601287"/>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E1CD70ED-E322-6243-A37C-1B3EE60A81CE}"/>
              </a:ext>
            </a:extLst>
          </p:cNvPr>
          <p:cNvSpPr/>
          <p:nvPr/>
        </p:nvSpPr>
        <p:spPr bwMode="auto">
          <a:xfrm>
            <a:off x="5467350" y="4030784"/>
            <a:ext cx="355191"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AE5FB8F4-EC95-6147-90E9-455C6722BCCD}"/>
              </a:ext>
            </a:extLst>
          </p:cNvPr>
          <p:cNvSpPr/>
          <p:nvPr/>
        </p:nvSpPr>
        <p:spPr bwMode="auto">
          <a:xfrm>
            <a:off x="5822541" y="4030784"/>
            <a:ext cx="727915"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D43783AB-292B-2A43-8038-7591403D9A12}"/>
              </a:ext>
            </a:extLst>
          </p:cNvPr>
          <p:cNvSpPr/>
          <p:nvPr/>
        </p:nvSpPr>
        <p:spPr bwMode="auto">
          <a:xfrm>
            <a:off x="1221590" y="4275512"/>
            <a:ext cx="5865010" cy="601288"/>
          </a:xfrm>
          <a:prstGeom prst="rect">
            <a:avLst/>
          </a:prstGeom>
          <a:solidFill>
            <a:schemeClr val="bg1"/>
          </a:solidFill>
          <a:ln w="254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54" name="Straight Connector 53">
            <a:extLst>
              <a:ext uri="{FF2B5EF4-FFF2-40B4-BE49-F238E27FC236}">
                <a16:creationId xmlns:a16="http://schemas.microsoft.com/office/drawing/2014/main" id="{86A16D80-4458-BC46-8CA3-FB03F806F2DD}"/>
              </a:ext>
            </a:extLst>
          </p:cNvPr>
          <p:cNvCxnSpPr>
            <a:cxnSpLocks/>
          </p:cNvCxnSpPr>
          <p:nvPr/>
        </p:nvCxnSpPr>
        <p:spPr>
          <a:xfrm>
            <a:off x="1447800" y="1030362"/>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FF346D1-C7DB-0540-B61E-8D05A2CE573D}"/>
              </a:ext>
            </a:extLst>
          </p:cNvPr>
          <p:cNvCxnSpPr>
            <a:cxnSpLocks/>
          </p:cNvCxnSpPr>
          <p:nvPr/>
        </p:nvCxnSpPr>
        <p:spPr>
          <a:xfrm>
            <a:off x="1447800" y="1630503"/>
            <a:ext cx="51176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3438B61-78B1-364D-97B0-D27FE2D40164}"/>
              </a:ext>
            </a:extLst>
          </p:cNvPr>
          <p:cNvSpPr/>
          <p:nvPr/>
        </p:nvSpPr>
        <p:spPr bwMode="auto">
          <a:xfrm>
            <a:off x="1470002" y="1029730"/>
            <a:ext cx="587397"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7" name="Rectangle 56">
            <a:extLst>
              <a:ext uri="{FF2B5EF4-FFF2-40B4-BE49-F238E27FC236}">
                <a16:creationId xmlns:a16="http://schemas.microsoft.com/office/drawing/2014/main" id="{A4B2CF1F-359B-9041-8735-379B119F22C1}"/>
              </a:ext>
            </a:extLst>
          </p:cNvPr>
          <p:cNvSpPr/>
          <p:nvPr/>
        </p:nvSpPr>
        <p:spPr bwMode="auto">
          <a:xfrm>
            <a:off x="2092328" y="1030792"/>
            <a:ext cx="581067"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8" name="Rectangle 57">
            <a:extLst>
              <a:ext uri="{FF2B5EF4-FFF2-40B4-BE49-F238E27FC236}">
                <a16:creationId xmlns:a16="http://schemas.microsoft.com/office/drawing/2014/main" id="{31619528-92C7-0845-86A9-DB87020E81C6}"/>
              </a:ext>
            </a:extLst>
          </p:cNvPr>
          <p:cNvSpPr/>
          <p:nvPr/>
        </p:nvSpPr>
        <p:spPr bwMode="auto">
          <a:xfrm>
            <a:off x="2673396" y="1029729"/>
            <a:ext cx="785540" cy="601287"/>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9" name="Rectangle 58">
            <a:extLst>
              <a:ext uri="{FF2B5EF4-FFF2-40B4-BE49-F238E27FC236}">
                <a16:creationId xmlns:a16="http://schemas.microsoft.com/office/drawing/2014/main" id="{D78D7225-A8D4-9241-9561-7D81A5802D04}"/>
              </a:ext>
            </a:extLst>
          </p:cNvPr>
          <p:cNvSpPr/>
          <p:nvPr/>
        </p:nvSpPr>
        <p:spPr bwMode="auto">
          <a:xfrm>
            <a:off x="3529355" y="1029425"/>
            <a:ext cx="448921"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0" name="Rectangle 59">
            <a:extLst>
              <a:ext uri="{FF2B5EF4-FFF2-40B4-BE49-F238E27FC236}">
                <a16:creationId xmlns:a16="http://schemas.microsoft.com/office/drawing/2014/main" id="{61C48D4E-B0D0-A44C-91F7-52F6604DCE01}"/>
              </a:ext>
            </a:extLst>
          </p:cNvPr>
          <p:cNvSpPr/>
          <p:nvPr/>
        </p:nvSpPr>
        <p:spPr bwMode="auto">
          <a:xfrm>
            <a:off x="3978276" y="1029425"/>
            <a:ext cx="439460"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C713DD17-942D-764F-B9D1-DB12C4CCF58B}"/>
              </a:ext>
            </a:extLst>
          </p:cNvPr>
          <p:cNvSpPr/>
          <p:nvPr/>
        </p:nvSpPr>
        <p:spPr bwMode="auto">
          <a:xfrm>
            <a:off x="4417736" y="1029425"/>
            <a:ext cx="462145"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D4197385-878F-874E-B216-119AAB15068C}"/>
              </a:ext>
            </a:extLst>
          </p:cNvPr>
          <p:cNvSpPr/>
          <p:nvPr/>
        </p:nvSpPr>
        <p:spPr bwMode="auto">
          <a:xfrm>
            <a:off x="4875966" y="1029426"/>
            <a:ext cx="1084916" cy="601287"/>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4" name="Rectangle 63">
            <a:extLst>
              <a:ext uri="{FF2B5EF4-FFF2-40B4-BE49-F238E27FC236}">
                <a16:creationId xmlns:a16="http://schemas.microsoft.com/office/drawing/2014/main" id="{B49E8A33-D00C-334B-8AC3-B89F47A8C912}"/>
              </a:ext>
            </a:extLst>
          </p:cNvPr>
          <p:cNvSpPr/>
          <p:nvPr/>
        </p:nvSpPr>
        <p:spPr bwMode="auto">
          <a:xfrm>
            <a:off x="6013576" y="1029425"/>
            <a:ext cx="535475" cy="601288"/>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2085E2F4-E74A-0A4F-AAEA-920922178FB7}"/>
              </a:ext>
            </a:extLst>
          </p:cNvPr>
          <p:cNvSpPr/>
          <p:nvPr/>
        </p:nvSpPr>
        <p:spPr bwMode="auto">
          <a:xfrm>
            <a:off x="1186662" y="861002"/>
            <a:ext cx="5865010" cy="601288"/>
          </a:xfrm>
          <a:prstGeom prst="rect">
            <a:avLst/>
          </a:prstGeom>
          <a:solidFill>
            <a:schemeClr val="bg1"/>
          </a:solidFill>
          <a:ln w="254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CA57C221-3E60-C94B-8B4A-1E8BDC21AA3F}"/>
              </a:ext>
            </a:extLst>
          </p:cNvPr>
          <p:cNvSpPr>
            <a:spLocks noGrp="1"/>
          </p:cNvSpPr>
          <p:nvPr>
            <p:ph idx="1"/>
          </p:nvPr>
        </p:nvSpPr>
        <p:spPr/>
        <p:txBody>
          <a:bodyPr/>
          <a:lstStyle/>
          <a:p>
            <a:r>
              <a:rPr lang="en-US" sz="2400" dirty="0"/>
              <a:t>Global placement density control for both Short and Tall rows</a:t>
            </a:r>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marL="347663" lvl="1" indent="0">
              <a:buNone/>
            </a:pPr>
            <a:endParaRPr lang="en-US" sz="2000" dirty="0"/>
          </a:p>
          <a:p>
            <a:pPr marL="347663" lvl="1" indent="0">
              <a:buNone/>
            </a:pPr>
            <a:endParaRPr lang="en-US" sz="2000" dirty="0"/>
          </a:p>
          <a:p>
            <a:pPr marL="347663" lvl="1" indent="0">
              <a:buNone/>
            </a:pPr>
            <a:endParaRPr lang="en-US" sz="2000" dirty="0"/>
          </a:p>
          <a:p>
            <a:r>
              <a:rPr lang="en-US" sz="2400" dirty="0"/>
              <a:t>Local density can be bad even if overall density looks good</a:t>
            </a:r>
          </a:p>
          <a:p>
            <a:r>
              <a:rPr lang="en-US" sz="2400" dirty="0"/>
              <a:t>Whitespace distribution must be able to absorb changes</a:t>
            </a:r>
          </a:p>
          <a:p>
            <a:r>
              <a:rPr lang="en-US" sz="2400" i="1" dirty="0"/>
              <a:t>How to control cell movement during detailed placement?</a:t>
            </a:r>
          </a:p>
          <a:p>
            <a:r>
              <a:rPr lang="en-US" sz="2400" i="1" dirty="0"/>
              <a:t>How to control congestion?</a:t>
            </a:r>
          </a:p>
        </p:txBody>
      </p:sp>
    </p:spTree>
    <p:extLst>
      <p:ext uri="{BB962C8B-B14F-4D97-AF65-F5344CB8AC3E}">
        <p14:creationId xmlns:p14="http://schemas.microsoft.com/office/powerpoint/2010/main" val="3272159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r>
              <a:rPr lang="en-US" sz="2400" b="1" dirty="0"/>
              <a:t>Central to physical design: </a:t>
            </a:r>
            <a:r>
              <a:rPr lang="en-US" sz="2400" b="1" dirty="0">
                <a:solidFill>
                  <a:srgbClr val="1B00C0"/>
                </a:solidFill>
              </a:rPr>
              <a:t>determines</a:t>
            </a:r>
            <a:r>
              <a:rPr lang="en-US" sz="2400" dirty="0"/>
              <a:t> </a:t>
            </a:r>
            <a:r>
              <a:rPr lang="en-US" sz="2400" b="1" dirty="0">
                <a:solidFill>
                  <a:srgbClr val="1B00C0"/>
                </a:solidFill>
              </a:rPr>
              <a:t>spatial embedding</a:t>
            </a:r>
          </a:p>
          <a:p>
            <a:r>
              <a:rPr lang="en-US" sz="2400" b="1" dirty="0"/>
              <a:t>Conjointly optimized: </a:t>
            </a:r>
            <a:r>
              <a:rPr lang="en-US" sz="2400" dirty="0"/>
              <a:t>with logic, performance, </a:t>
            </a:r>
            <a:r>
              <a:rPr lang="en-US" sz="2400" dirty="0" err="1"/>
              <a:t>routability</a:t>
            </a:r>
            <a:r>
              <a:rPr lang="en-US" sz="2400" dirty="0"/>
              <a:t>, clock and power distribution, manufacturability, …</a:t>
            </a:r>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dirty="0">
              <a:solidFill>
                <a:srgbClr val="1B00C0"/>
              </a:solidFill>
            </a:endParaRPr>
          </a:p>
          <a:p>
            <a:r>
              <a:rPr lang="en-US" sz="2400" dirty="0">
                <a:solidFill>
                  <a:srgbClr val="1B00C0"/>
                </a:solidFill>
              </a:rPr>
              <a:t>Challenge 1</a:t>
            </a:r>
            <a:r>
              <a:rPr lang="en-US" sz="2400" dirty="0">
                <a:solidFill>
                  <a:srgbClr val="1352B1"/>
                </a:solidFill>
              </a:rPr>
              <a:t>:</a:t>
            </a:r>
            <a:r>
              <a:rPr lang="en-US" sz="2400" dirty="0"/>
              <a:t> Improve understanding of “Who’s on top?”</a:t>
            </a:r>
            <a:endParaRPr lang="en-US" sz="2400" b="1"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Placement</a:t>
            </a:r>
          </a:p>
        </p:txBody>
      </p:sp>
      <p:grpSp>
        <p:nvGrpSpPr>
          <p:cNvPr id="4" name="Group 3">
            <a:extLst>
              <a:ext uri="{FF2B5EF4-FFF2-40B4-BE49-F238E27FC236}">
                <a16:creationId xmlns:a16="http://schemas.microsoft.com/office/drawing/2014/main" id="{6473AFDE-9AC4-4CB9-955B-D07D75CC7628}"/>
              </a:ext>
            </a:extLst>
          </p:cNvPr>
          <p:cNvGrpSpPr/>
          <p:nvPr/>
        </p:nvGrpSpPr>
        <p:grpSpPr>
          <a:xfrm>
            <a:off x="762000" y="1858854"/>
            <a:ext cx="7790906" cy="3932346"/>
            <a:chOff x="3565469" y="1965108"/>
            <a:chExt cx="5368437" cy="2476263"/>
          </a:xfrm>
        </p:grpSpPr>
        <p:pic>
          <p:nvPicPr>
            <p:cNvPr id="5" name="Picture 4">
              <a:extLst>
                <a:ext uri="{FF2B5EF4-FFF2-40B4-BE49-F238E27FC236}">
                  <a16:creationId xmlns:a16="http://schemas.microsoft.com/office/drawing/2014/main" id="{8093442A-1598-486C-B734-CCB14AE17121}"/>
                </a:ext>
              </a:extLst>
            </p:cNvPr>
            <p:cNvPicPr>
              <a:picLocks noChangeAspect="1"/>
            </p:cNvPicPr>
            <p:nvPr/>
          </p:nvPicPr>
          <p:blipFill>
            <a:blip r:embed="rId3"/>
            <a:stretch>
              <a:fillRect/>
            </a:stretch>
          </p:blipFill>
          <p:spPr>
            <a:xfrm>
              <a:off x="3565469" y="1965108"/>
              <a:ext cx="2353907" cy="2476263"/>
            </a:xfrm>
            <a:prstGeom prst="rect">
              <a:avLst/>
            </a:prstGeom>
          </p:spPr>
        </p:pic>
        <p:pic>
          <p:nvPicPr>
            <p:cNvPr id="7" name="Picture 6">
              <a:extLst>
                <a:ext uri="{FF2B5EF4-FFF2-40B4-BE49-F238E27FC236}">
                  <a16:creationId xmlns:a16="http://schemas.microsoft.com/office/drawing/2014/main" id="{4C796052-D779-46AD-AB46-B82F6D4B43CB}"/>
                </a:ext>
              </a:extLst>
            </p:cNvPr>
            <p:cNvPicPr>
              <a:picLocks noChangeAspect="1"/>
            </p:cNvPicPr>
            <p:nvPr/>
          </p:nvPicPr>
          <p:blipFill>
            <a:blip r:embed="rId4"/>
            <a:stretch>
              <a:fillRect/>
            </a:stretch>
          </p:blipFill>
          <p:spPr>
            <a:xfrm>
              <a:off x="6178275" y="2233891"/>
              <a:ext cx="2755631" cy="1938696"/>
            </a:xfrm>
            <a:prstGeom prst="rect">
              <a:avLst/>
            </a:prstGeom>
          </p:spPr>
        </p:pic>
      </p:grpSp>
    </p:spTree>
    <p:extLst>
      <p:ext uri="{BB962C8B-B14F-4D97-AF65-F5344CB8AC3E}">
        <p14:creationId xmlns:p14="http://schemas.microsoft.com/office/powerpoint/2010/main" val="560381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5A2B62E4-C8C8-2541-9030-9578C8243C6E}"/>
              </a:ext>
            </a:extLst>
          </p:cNvPr>
          <p:cNvSpPr/>
          <p:nvPr/>
        </p:nvSpPr>
        <p:spPr bwMode="auto">
          <a:xfrm>
            <a:off x="1463301" y="6263400"/>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3" name="Title 2">
            <a:extLst>
              <a:ext uri="{FF2B5EF4-FFF2-40B4-BE49-F238E27FC236}">
                <a16:creationId xmlns:a16="http://schemas.microsoft.com/office/drawing/2014/main" id="{77CD4040-9897-B649-8A79-A7208BE92112}"/>
              </a:ext>
            </a:extLst>
          </p:cNvPr>
          <p:cNvSpPr>
            <a:spLocks noGrp="1"/>
          </p:cNvSpPr>
          <p:nvPr>
            <p:ph type="title"/>
          </p:nvPr>
        </p:nvSpPr>
        <p:spPr>
          <a:xfrm>
            <a:off x="137861" y="108367"/>
            <a:ext cx="8851900" cy="595312"/>
          </a:xfrm>
        </p:spPr>
        <p:txBody>
          <a:bodyPr/>
          <a:lstStyle/>
          <a:p>
            <a:r>
              <a:rPr lang="en-US" dirty="0"/>
              <a:t>Can Get Much More Complicated …</a:t>
            </a:r>
          </a:p>
        </p:txBody>
      </p:sp>
      <p:cxnSp>
        <p:nvCxnSpPr>
          <p:cNvPr id="92" name="Straight Connector 91">
            <a:extLst>
              <a:ext uri="{FF2B5EF4-FFF2-40B4-BE49-F238E27FC236}">
                <a16:creationId xmlns:a16="http://schemas.microsoft.com/office/drawing/2014/main" id="{6461B008-205A-6544-AE58-5A0ABEAA6E59}"/>
              </a:ext>
            </a:extLst>
          </p:cNvPr>
          <p:cNvCxnSpPr>
            <a:cxnSpLocks/>
          </p:cNvCxnSpPr>
          <p:nvPr/>
        </p:nvCxnSpPr>
        <p:spPr>
          <a:xfrm>
            <a:off x="609600" y="5256784"/>
            <a:ext cx="7191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8EA4EB9-FEE4-DB44-98B0-493D256EF939}"/>
              </a:ext>
            </a:extLst>
          </p:cNvPr>
          <p:cNvCxnSpPr>
            <a:cxnSpLocks/>
          </p:cNvCxnSpPr>
          <p:nvPr/>
        </p:nvCxnSpPr>
        <p:spPr>
          <a:xfrm>
            <a:off x="609600" y="5654075"/>
            <a:ext cx="7191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19B47A5F-AEB7-C749-AF30-584230644C93}"/>
              </a:ext>
            </a:extLst>
          </p:cNvPr>
          <p:cNvSpPr txBox="1"/>
          <p:nvPr/>
        </p:nvSpPr>
        <p:spPr>
          <a:xfrm>
            <a:off x="7800976" y="5250479"/>
            <a:ext cx="885824" cy="398334"/>
          </a:xfrm>
          <a:prstGeom prst="rect">
            <a:avLst/>
          </a:prstGeom>
          <a:noFill/>
        </p:spPr>
        <p:txBody>
          <a:bodyPr wrap="none" rtlCol="0" anchor="ctr">
            <a:noAutofit/>
          </a:bodyPr>
          <a:lstStyle/>
          <a:p>
            <a:pPr algn="ctr"/>
            <a:r>
              <a:rPr lang="en-US" dirty="0">
                <a:solidFill>
                  <a:schemeClr val="tx1">
                    <a:lumMod val="50000"/>
                    <a:lumOff val="50000"/>
                  </a:schemeClr>
                </a:solidFill>
              </a:rPr>
              <a:t>RH131</a:t>
            </a:r>
          </a:p>
        </p:txBody>
      </p:sp>
      <p:cxnSp>
        <p:nvCxnSpPr>
          <p:cNvPr id="97" name="Straight Connector 96">
            <a:extLst>
              <a:ext uri="{FF2B5EF4-FFF2-40B4-BE49-F238E27FC236}">
                <a16:creationId xmlns:a16="http://schemas.microsoft.com/office/drawing/2014/main" id="{D04637A5-5DEF-2E41-B7BD-B9A86EFFC485}"/>
              </a:ext>
            </a:extLst>
          </p:cNvPr>
          <p:cNvCxnSpPr>
            <a:cxnSpLocks/>
          </p:cNvCxnSpPr>
          <p:nvPr/>
        </p:nvCxnSpPr>
        <p:spPr>
          <a:xfrm>
            <a:off x="609600" y="6255782"/>
            <a:ext cx="7191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D78F24A-49FC-7F47-B0B9-44F581CAA315}"/>
              </a:ext>
            </a:extLst>
          </p:cNvPr>
          <p:cNvSpPr txBox="1"/>
          <p:nvPr/>
        </p:nvSpPr>
        <p:spPr>
          <a:xfrm>
            <a:off x="7800976" y="5650903"/>
            <a:ext cx="885824" cy="605395"/>
          </a:xfrm>
          <a:prstGeom prst="rect">
            <a:avLst/>
          </a:prstGeom>
          <a:noFill/>
        </p:spPr>
        <p:txBody>
          <a:bodyPr wrap="none" rtlCol="0" anchor="ctr">
            <a:noAutofit/>
          </a:bodyPr>
          <a:lstStyle/>
          <a:p>
            <a:pPr algn="ctr"/>
            <a:r>
              <a:rPr lang="en-US" dirty="0">
                <a:solidFill>
                  <a:schemeClr val="tx1">
                    <a:lumMod val="50000"/>
                    <a:lumOff val="50000"/>
                  </a:schemeClr>
                </a:solidFill>
              </a:rPr>
              <a:t>RH223</a:t>
            </a:r>
          </a:p>
        </p:txBody>
      </p:sp>
      <p:cxnSp>
        <p:nvCxnSpPr>
          <p:cNvPr id="99" name="Straight Connector 98">
            <a:extLst>
              <a:ext uri="{FF2B5EF4-FFF2-40B4-BE49-F238E27FC236}">
                <a16:creationId xmlns:a16="http://schemas.microsoft.com/office/drawing/2014/main" id="{3C152FD7-A039-B048-8CCA-2E6597B03A96}"/>
              </a:ext>
            </a:extLst>
          </p:cNvPr>
          <p:cNvCxnSpPr>
            <a:cxnSpLocks/>
          </p:cNvCxnSpPr>
          <p:nvPr/>
        </p:nvCxnSpPr>
        <p:spPr>
          <a:xfrm>
            <a:off x="609600" y="4859709"/>
            <a:ext cx="7191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4AC37D6-2E23-D046-90FA-9AB995D1183F}"/>
              </a:ext>
            </a:extLst>
          </p:cNvPr>
          <p:cNvSpPr txBox="1"/>
          <p:nvPr/>
        </p:nvSpPr>
        <p:spPr>
          <a:xfrm>
            <a:off x="7800976" y="4853404"/>
            <a:ext cx="885824" cy="398334"/>
          </a:xfrm>
          <a:prstGeom prst="rect">
            <a:avLst/>
          </a:prstGeom>
          <a:noFill/>
        </p:spPr>
        <p:txBody>
          <a:bodyPr wrap="none" rtlCol="0" anchor="ctr">
            <a:noAutofit/>
          </a:bodyPr>
          <a:lstStyle/>
          <a:p>
            <a:pPr algn="ctr"/>
            <a:r>
              <a:rPr lang="en-US" dirty="0">
                <a:solidFill>
                  <a:schemeClr val="tx1">
                    <a:lumMod val="50000"/>
                    <a:lumOff val="50000"/>
                  </a:schemeClr>
                </a:solidFill>
              </a:rPr>
              <a:t>RH131</a:t>
            </a:r>
          </a:p>
        </p:txBody>
      </p:sp>
      <p:cxnSp>
        <p:nvCxnSpPr>
          <p:cNvPr id="102" name="Straight Connector 101">
            <a:extLst>
              <a:ext uri="{FF2B5EF4-FFF2-40B4-BE49-F238E27FC236}">
                <a16:creationId xmlns:a16="http://schemas.microsoft.com/office/drawing/2014/main" id="{07BBD07D-4B87-1044-A9E8-5BE1A0585AC1}"/>
              </a:ext>
            </a:extLst>
          </p:cNvPr>
          <p:cNvCxnSpPr>
            <a:cxnSpLocks/>
          </p:cNvCxnSpPr>
          <p:nvPr/>
        </p:nvCxnSpPr>
        <p:spPr>
          <a:xfrm>
            <a:off x="609600" y="3858936"/>
            <a:ext cx="7191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68642EE-65B8-4A45-832B-024CCD2B6499}"/>
              </a:ext>
            </a:extLst>
          </p:cNvPr>
          <p:cNvCxnSpPr>
            <a:cxnSpLocks/>
          </p:cNvCxnSpPr>
          <p:nvPr/>
        </p:nvCxnSpPr>
        <p:spPr>
          <a:xfrm>
            <a:off x="609600" y="4256227"/>
            <a:ext cx="7191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E17A7396-382E-D648-AD44-AA331A658AE7}"/>
              </a:ext>
            </a:extLst>
          </p:cNvPr>
          <p:cNvSpPr txBox="1"/>
          <p:nvPr/>
        </p:nvSpPr>
        <p:spPr>
          <a:xfrm>
            <a:off x="7800976" y="3852631"/>
            <a:ext cx="885824" cy="398334"/>
          </a:xfrm>
          <a:prstGeom prst="rect">
            <a:avLst/>
          </a:prstGeom>
          <a:noFill/>
        </p:spPr>
        <p:txBody>
          <a:bodyPr wrap="none" rtlCol="0" anchor="ctr">
            <a:noAutofit/>
          </a:bodyPr>
          <a:lstStyle/>
          <a:p>
            <a:pPr algn="ctr"/>
            <a:r>
              <a:rPr lang="en-US" dirty="0">
                <a:solidFill>
                  <a:schemeClr val="tx1">
                    <a:lumMod val="50000"/>
                    <a:lumOff val="50000"/>
                  </a:schemeClr>
                </a:solidFill>
              </a:rPr>
              <a:t>RH131</a:t>
            </a:r>
          </a:p>
        </p:txBody>
      </p:sp>
      <p:sp>
        <p:nvSpPr>
          <p:cNvPr id="106" name="TextBox 105">
            <a:extLst>
              <a:ext uri="{FF2B5EF4-FFF2-40B4-BE49-F238E27FC236}">
                <a16:creationId xmlns:a16="http://schemas.microsoft.com/office/drawing/2014/main" id="{5088A074-2CED-F644-B6ED-E701BB415F34}"/>
              </a:ext>
            </a:extLst>
          </p:cNvPr>
          <p:cNvSpPr txBox="1"/>
          <p:nvPr/>
        </p:nvSpPr>
        <p:spPr>
          <a:xfrm>
            <a:off x="7800976" y="4253055"/>
            <a:ext cx="885824" cy="605395"/>
          </a:xfrm>
          <a:prstGeom prst="rect">
            <a:avLst/>
          </a:prstGeom>
          <a:noFill/>
        </p:spPr>
        <p:txBody>
          <a:bodyPr wrap="none" rtlCol="0" anchor="ctr">
            <a:noAutofit/>
          </a:bodyPr>
          <a:lstStyle/>
          <a:p>
            <a:pPr algn="ctr"/>
            <a:r>
              <a:rPr lang="en-US" dirty="0">
                <a:solidFill>
                  <a:schemeClr val="tx1">
                    <a:lumMod val="50000"/>
                    <a:lumOff val="50000"/>
                  </a:schemeClr>
                </a:solidFill>
              </a:rPr>
              <a:t>RH223</a:t>
            </a:r>
          </a:p>
        </p:txBody>
      </p:sp>
      <p:cxnSp>
        <p:nvCxnSpPr>
          <p:cNvPr id="107" name="Straight Connector 106">
            <a:extLst>
              <a:ext uri="{FF2B5EF4-FFF2-40B4-BE49-F238E27FC236}">
                <a16:creationId xmlns:a16="http://schemas.microsoft.com/office/drawing/2014/main" id="{914DFD02-45C3-6D41-82C7-F9F414282A4B}"/>
              </a:ext>
            </a:extLst>
          </p:cNvPr>
          <p:cNvCxnSpPr>
            <a:cxnSpLocks/>
          </p:cNvCxnSpPr>
          <p:nvPr/>
        </p:nvCxnSpPr>
        <p:spPr>
          <a:xfrm>
            <a:off x="609600" y="3461861"/>
            <a:ext cx="7191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EA574B7-53F7-C84D-9C30-E59C41EB8355}"/>
              </a:ext>
            </a:extLst>
          </p:cNvPr>
          <p:cNvSpPr txBox="1"/>
          <p:nvPr/>
        </p:nvSpPr>
        <p:spPr>
          <a:xfrm>
            <a:off x="7800976" y="3455556"/>
            <a:ext cx="885824" cy="398334"/>
          </a:xfrm>
          <a:prstGeom prst="rect">
            <a:avLst/>
          </a:prstGeom>
          <a:noFill/>
        </p:spPr>
        <p:txBody>
          <a:bodyPr wrap="none" rtlCol="0" anchor="ctr">
            <a:noAutofit/>
          </a:bodyPr>
          <a:lstStyle/>
          <a:p>
            <a:pPr algn="ctr"/>
            <a:r>
              <a:rPr lang="en-US" dirty="0">
                <a:solidFill>
                  <a:schemeClr val="tx1">
                    <a:lumMod val="50000"/>
                    <a:lumOff val="50000"/>
                  </a:schemeClr>
                </a:solidFill>
              </a:rPr>
              <a:t>RH131</a:t>
            </a:r>
          </a:p>
        </p:txBody>
      </p:sp>
      <p:cxnSp>
        <p:nvCxnSpPr>
          <p:cNvPr id="110" name="Straight Connector 109">
            <a:extLst>
              <a:ext uri="{FF2B5EF4-FFF2-40B4-BE49-F238E27FC236}">
                <a16:creationId xmlns:a16="http://schemas.microsoft.com/office/drawing/2014/main" id="{4A3A4575-49A9-FC4B-83CF-738CB356F3F9}"/>
              </a:ext>
            </a:extLst>
          </p:cNvPr>
          <p:cNvCxnSpPr>
            <a:cxnSpLocks/>
          </p:cNvCxnSpPr>
          <p:nvPr/>
        </p:nvCxnSpPr>
        <p:spPr>
          <a:xfrm>
            <a:off x="609600" y="2459829"/>
            <a:ext cx="7191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C8A36BC-7F7E-0341-A53D-4E0D914E2421}"/>
              </a:ext>
            </a:extLst>
          </p:cNvPr>
          <p:cNvCxnSpPr>
            <a:cxnSpLocks/>
          </p:cNvCxnSpPr>
          <p:nvPr/>
        </p:nvCxnSpPr>
        <p:spPr>
          <a:xfrm>
            <a:off x="609600" y="2857120"/>
            <a:ext cx="7191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176B643C-6E43-B148-A01D-F76CC432DD24}"/>
              </a:ext>
            </a:extLst>
          </p:cNvPr>
          <p:cNvSpPr txBox="1"/>
          <p:nvPr/>
        </p:nvSpPr>
        <p:spPr>
          <a:xfrm>
            <a:off x="7800976" y="2453524"/>
            <a:ext cx="885824" cy="398334"/>
          </a:xfrm>
          <a:prstGeom prst="rect">
            <a:avLst/>
          </a:prstGeom>
          <a:noFill/>
        </p:spPr>
        <p:txBody>
          <a:bodyPr wrap="none" rtlCol="0" anchor="ctr">
            <a:noAutofit/>
          </a:bodyPr>
          <a:lstStyle/>
          <a:p>
            <a:pPr algn="ctr"/>
            <a:r>
              <a:rPr lang="en-US" dirty="0">
                <a:solidFill>
                  <a:schemeClr val="tx1">
                    <a:lumMod val="50000"/>
                    <a:lumOff val="50000"/>
                  </a:schemeClr>
                </a:solidFill>
              </a:rPr>
              <a:t>RH131</a:t>
            </a:r>
          </a:p>
        </p:txBody>
      </p:sp>
      <p:sp>
        <p:nvSpPr>
          <p:cNvPr id="113" name="TextBox 112">
            <a:extLst>
              <a:ext uri="{FF2B5EF4-FFF2-40B4-BE49-F238E27FC236}">
                <a16:creationId xmlns:a16="http://schemas.microsoft.com/office/drawing/2014/main" id="{216FF3F9-806A-BD47-A03A-275C956DB7DE}"/>
              </a:ext>
            </a:extLst>
          </p:cNvPr>
          <p:cNvSpPr txBox="1"/>
          <p:nvPr/>
        </p:nvSpPr>
        <p:spPr>
          <a:xfrm>
            <a:off x="7800976" y="2853948"/>
            <a:ext cx="885824" cy="605395"/>
          </a:xfrm>
          <a:prstGeom prst="rect">
            <a:avLst/>
          </a:prstGeom>
          <a:noFill/>
        </p:spPr>
        <p:txBody>
          <a:bodyPr wrap="none" rtlCol="0" anchor="ctr">
            <a:noAutofit/>
          </a:bodyPr>
          <a:lstStyle/>
          <a:p>
            <a:pPr algn="ctr"/>
            <a:r>
              <a:rPr lang="en-US" dirty="0">
                <a:solidFill>
                  <a:schemeClr val="tx1">
                    <a:lumMod val="50000"/>
                    <a:lumOff val="50000"/>
                  </a:schemeClr>
                </a:solidFill>
              </a:rPr>
              <a:t>RH223</a:t>
            </a:r>
          </a:p>
        </p:txBody>
      </p:sp>
      <p:cxnSp>
        <p:nvCxnSpPr>
          <p:cNvPr id="114" name="Straight Connector 113">
            <a:extLst>
              <a:ext uri="{FF2B5EF4-FFF2-40B4-BE49-F238E27FC236}">
                <a16:creationId xmlns:a16="http://schemas.microsoft.com/office/drawing/2014/main" id="{F50D0A24-6502-EF4A-ADB0-3ABD60DD6D5A}"/>
              </a:ext>
            </a:extLst>
          </p:cNvPr>
          <p:cNvCxnSpPr>
            <a:cxnSpLocks/>
          </p:cNvCxnSpPr>
          <p:nvPr/>
        </p:nvCxnSpPr>
        <p:spPr>
          <a:xfrm>
            <a:off x="609600" y="2062754"/>
            <a:ext cx="7183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3980D2B8-5895-8242-BEC1-90896B6882E6}"/>
              </a:ext>
            </a:extLst>
          </p:cNvPr>
          <p:cNvSpPr txBox="1"/>
          <p:nvPr/>
        </p:nvSpPr>
        <p:spPr>
          <a:xfrm>
            <a:off x="7800976" y="2056449"/>
            <a:ext cx="885824" cy="398334"/>
          </a:xfrm>
          <a:prstGeom prst="rect">
            <a:avLst/>
          </a:prstGeom>
          <a:noFill/>
        </p:spPr>
        <p:txBody>
          <a:bodyPr wrap="none" rtlCol="0" anchor="ctr">
            <a:noAutofit/>
          </a:bodyPr>
          <a:lstStyle/>
          <a:p>
            <a:pPr algn="ctr"/>
            <a:r>
              <a:rPr lang="en-US" dirty="0">
                <a:solidFill>
                  <a:schemeClr val="tx1">
                    <a:lumMod val="50000"/>
                    <a:lumOff val="50000"/>
                  </a:schemeClr>
                </a:solidFill>
              </a:rPr>
              <a:t>RH131</a:t>
            </a:r>
          </a:p>
        </p:txBody>
      </p:sp>
      <p:sp>
        <p:nvSpPr>
          <p:cNvPr id="116" name="Rectangle 115">
            <a:extLst>
              <a:ext uri="{FF2B5EF4-FFF2-40B4-BE49-F238E27FC236}">
                <a16:creationId xmlns:a16="http://schemas.microsoft.com/office/drawing/2014/main" id="{F73596DC-7211-1A44-A7DC-9FEF11F1E33C}"/>
              </a:ext>
            </a:extLst>
          </p:cNvPr>
          <p:cNvSpPr/>
          <p:nvPr/>
        </p:nvSpPr>
        <p:spPr bwMode="auto">
          <a:xfrm>
            <a:off x="1463301" y="5258976"/>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17" name="Rectangle 116">
            <a:extLst>
              <a:ext uri="{FF2B5EF4-FFF2-40B4-BE49-F238E27FC236}">
                <a16:creationId xmlns:a16="http://schemas.microsoft.com/office/drawing/2014/main" id="{4A25AA50-E96C-F440-B9F1-888B332483F3}"/>
              </a:ext>
            </a:extLst>
          </p:cNvPr>
          <p:cNvSpPr/>
          <p:nvPr/>
        </p:nvSpPr>
        <p:spPr bwMode="auto">
          <a:xfrm>
            <a:off x="1463301" y="5648986"/>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118" name="Rectangle 117">
            <a:extLst>
              <a:ext uri="{FF2B5EF4-FFF2-40B4-BE49-F238E27FC236}">
                <a16:creationId xmlns:a16="http://schemas.microsoft.com/office/drawing/2014/main" id="{1FC1FD9D-D164-194E-906E-572E01783261}"/>
              </a:ext>
            </a:extLst>
          </p:cNvPr>
          <p:cNvSpPr/>
          <p:nvPr/>
        </p:nvSpPr>
        <p:spPr bwMode="auto">
          <a:xfrm>
            <a:off x="1463301" y="4859558"/>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19" name="Rectangle 118">
            <a:extLst>
              <a:ext uri="{FF2B5EF4-FFF2-40B4-BE49-F238E27FC236}">
                <a16:creationId xmlns:a16="http://schemas.microsoft.com/office/drawing/2014/main" id="{E8F66239-876A-474F-A5CA-ED0B005812B6}"/>
              </a:ext>
            </a:extLst>
          </p:cNvPr>
          <p:cNvSpPr/>
          <p:nvPr/>
        </p:nvSpPr>
        <p:spPr bwMode="auto">
          <a:xfrm>
            <a:off x="1463301" y="3860374"/>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20" name="Rectangle 119">
            <a:extLst>
              <a:ext uri="{FF2B5EF4-FFF2-40B4-BE49-F238E27FC236}">
                <a16:creationId xmlns:a16="http://schemas.microsoft.com/office/drawing/2014/main" id="{F644148B-B567-C34D-B4D3-F4683D51AA34}"/>
              </a:ext>
            </a:extLst>
          </p:cNvPr>
          <p:cNvSpPr/>
          <p:nvPr/>
        </p:nvSpPr>
        <p:spPr bwMode="auto">
          <a:xfrm>
            <a:off x="1463301" y="4250384"/>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121" name="Rectangle 120">
            <a:extLst>
              <a:ext uri="{FF2B5EF4-FFF2-40B4-BE49-F238E27FC236}">
                <a16:creationId xmlns:a16="http://schemas.microsoft.com/office/drawing/2014/main" id="{F7A61857-CDF9-2E4B-922D-99205B4D595C}"/>
              </a:ext>
            </a:extLst>
          </p:cNvPr>
          <p:cNvSpPr/>
          <p:nvPr/>
        </p:nvSpPr>
        <p:spPr bwMode="auto">
          <a:xfrm>
            <a:off x="1463301" y="3460956"/>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22" name="Rectangle 121">
            <a:extLst>
              <a:ext uri="{FF2B5EF4-FFF2-40B4-BE49-F238E27FC236}">
                <a16:creationId xmlns:a16="http://schemas.microsoft.com/office/drawing/2014/main" id="{2BDA88AD-1CDC-C740-8593-1A08F71185F7}"/>
              </a:ext>
            </a:extLst>
          </p:cNvPr>
          <p:cNvSpPr/>
          <p:nvPr/>
        </p:nvSpPr>
        <p:spPr bwMode="auto">
          <a:xfrm>
            <a:off x="1463301" y="2461427"/>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23" name="Rectangle 122">
            <a:extLst>
              <a:ext uri="{FF2B5EF4-FFF2-40B4-BE49-F238E27FC236}">
                <a16:creationId xmlns:a16="http://schemas.microsoft.com/office/drawing/2014/main" id="{F48F42E6-BE80-E544-87BB-33AE192E68F8}"/>
              </a:ext>
            </a:extLst>
          </p:cNvPr>
          <p:cNvSpPr/>
          <p:nvPr/>
        </p:nvSpPr>
        <p:spPr bwMode="auto">
          <a:xfrm>
            <a:off x="1463301" y="2851437"/>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124" name="Rectangle 123">
            <a:extLst>
              <a:ext uri="{FF2B5EF4-FFF2-40B4-BE49-F238E27FC236}">
                <a16:creationId xmlns:a16="http://schemas.microsoft.com/office/drawing/2014/main" id="{8C2FB0C5-979D-4949-8FE3-1D6EF500834E}"/>
              </a:ext>
            </a:extLst>
          </p:cNvPr>
          <p:cNvSpPr/>
          <p:nvPr/>
        </p:nvSpPr>
        <p:spPr bwMode="auto">
          <a:xfrm>
            <a:off x="1463301" y="2062009"/>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36" name="Triangle 135">
            <a:extLst>
              <a:ext uri="{FF2B5EF4-FFF2-40B4-BE49-F238E27FC236}">
                <a16:creationId xmlns:a16="http://schemas.microsoft.com/office/drawing/2014/main" id="{54F3E5A4-2D7B-CC4E-ACAA-4D7620F1FD64}"/>
              </a:ext>
            </a:extLst>
          </p:cNvPr>
          <p:cNvSpPr/>
          <p:nvPr/>
        </p:nvSpPr>
        <p:spPr bwMode="auto">
          <a:xfrm rot="5400000">
            <a:off x="1481479" y="2365045"/>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37" name="Triangle 136">
            <a:extLst>
              <a:ext uri="{FF2B5EF4-FFF2-40B4-BE49-F238E27FC236}">
                <a16:creationId xmlns:a16="http://schemas.microsoft.com/office/drawing/2014/main" id="{F1D47E84-86CA-524B-B326-997E85E658CF}"/>
              </a:ext>
            </a:extLst>
          </p:cNvPr>
          <p:cNvSpPr/>
          <p:nvPr/>
        </p:nvSpPr>
        <p:spPr bwMode="auto">
          <a:xfrm rot="5400000">
            <a:off x="1481479" y="3365132"/>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38" name="Triangle 137">
            <a:extLst>
              <a:ext uri="{FF2B5EF4-FFF2-40B4-BE49-F238E27FC236}">
                <a16:creationId xmlns:a16="http://schemas.microsoft.com/office/drawing/2014/main" id="{994A70A9-3B4A-DE45-9333-8BA55DEC62C0}"/>
              </a:ext>
            </a:extLst>
          </p:cNvPr>
          <p:cNvSpPr/>
          <p:nvPr/>
        </p:nvSpPr>
        <p:spPr bwMode="auto">
          <a:xfrm rot="5400000">
            <a:off x="1481479" y="4157859"/>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39" name="Triangle 138">
            <a:extLst>
              <a:ext uri="{FF2B5EF4-FFF2-40B4-BE49-F238E27FC236}">
                <a16:creationId xmlns:a16="http://schemas.microsoft.com/office/drawing/2014/main" id="{8B81A6C7-DBCD-0747-A5A6-5D018816F372}"/>
              </a:ext>
            </a:extLst>
          </p:cNvPr>
          <p:cNvSpPr/>
          <p:nvPr/>
        </p:nvSpPr>
        <p:spPr bwMode="auto">
          <a:xfrm rot="5400000">
            <a:off x="1481479" y="5164597"/>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40" name="Triangle 139">
            <a:extLst>
              <a:ext uri="{FF2B5EF4-FFF2-40B4-BE49-F238E27FC236}">
                <a16:creationId xmlns:a16="http://schemas.microsoft.com/office/drawing/2014/main" id="{5F2F2EE1-76D6-3C42-89D6-BD5D9EA9A7C8}"/>
              </a:ext>
            </a:extLst>
          </p:cNvPr>
          <p:cNvSpPr/>
          <p:nvPr/>
        </p:nvSpPr>
        <p:spPr bwMode="auto">
          <a:xfrm rot="5400000">
            <a:off x="1481479" y="6158993"/>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43" name="Rectangle 142">
            <a:extLst>
              <a:ext uri="{FF2B5EF4-FFF2-40B4-BE49-F238E27FC236}">
                <a16:creationId xmlns:a16="http://schemas.microsoft.com/office/drawing/2014/main" id="{3F4DCAE1-2950-8D47-AB20-86D2BF69AEBB}"/>
              </a:ext>
            </a:extLst>
          </p:cNvPr>
          <p:cNvSpPr/>
          <p:nvPr/>
        </p:nvSpPr>
        <p:spPr bwMode="auto">
          <a:xfrm>
            <a:off x="1463301" y="1455277"/>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cxnSp>
        <p:nvCxnSpPr>
          <p:cNvPr id="144" name="Straight Connector 143">
            <a:extLst>
              <a:ext uri="{FF2B5EF4-FFF2-40B4-BE49-F238E27FC236}">
                <a16:creationId xmlns:a16="http://schemas.microsoft.com/office/drawing/2014/main" id="{CD656C3B-DA89-6845-B042-972DDE33A504}"/>
              </a:ext>
            </a:extLst>
          </p:cNvPr>
          <p:cNvCxnSpPr>
            <a:cxnSpLocks/>
          </p:cNvCxnSpPr>
          <p:nvPr/>
        </p:nvCxnSpPr>
        <p:spPr>
          <a:xfrm>
            <a:off x="714328" y="1465279"/>
            <a:ext cx="70783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1CFF491-2786-8841-B2BB-DC0A6C96C0B0}"/>
              </a:ext>
            </a:extLst>
          </p:cNvPr>
          <p:cNvCxnSpPr>
            <a:cxnSpLocks/>
          </p:cNvCxnSpPr>
          <p:nvPr/>
        </p:nvCxnSpPr>
        <p:spPr>
          <a:xfrm>
            <a:off x="1039836" y="6544374"/>
            <a:ext cx="58510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F0C58CB5-DE31-1B4A-84EC-9C75BF9FD7CD}"/>
              </a:ext>
            </a:extLst>
          </p:cNvPr>
          <p:cNvSpPr/>
          <p:nvPr/>
        </p:nvSpPr>
        <p:spPr bwMode="auto">
          <a:xfrm>
            <a:off x="3861613" y="6263821"/>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54" name="Rectangle 153">
            <a:extLst>
              <a:ext uri="{FF2B5EF4-FFF2-40B4-BE49-F238E27FC236}">
                <a16:creationId xmlns:a16="http://schemas.microsoft.com/office/drawing/2014/main" id="{1AD78CA0-0B2C-2A41-A498-C5A7F27C53EE}"/>
              </a:ext>
            </a:extLst>
          </p:cNvPr>
          <p:cNvSpPr/>
          <p:nvPr/>
        </p:nvSpPr>
        <p:spPr bwMode="auto">
          <a:xfrm>
            <a:off x="3861613" y="5259397"/>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55" name="Rectangle 154">
            <a:extLst>
              <a:ext uri="{FF2B5EF4-FFF2-40B4-BE49-F238E27FC236}">
                <a16:creationId xmlns:a16="http://schemas.microsoft.com/office/drawing/2014/main" id="{478D3DAA-F591-F445-8B6A-3229377DBBAA}"/>
              </a:ext>
            </a:extLst>
          </p:cNvPr>
          <p:cNvSpPr/>
          <p:nvPr/>
        </p:nvSpPr>
        <p:spPr bwMode="auto">
          <a:xfrm>
            <a:off x="3861613" y="5649407"/>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156" name="Rectangle 155">
            <a:extLst>
              <a:ext uri="{FF2B5EF4-FFF2-40B4-BE49-F238E27FC236}">
                <a16:creationId xmlns:a16="http://schemas.microsoft.com/office/drawing/2014/main" id="{EBF75D85-A087-724F-8409-C10D3EABFDE4}"/>
              </a:ext>
            </a:extLst>
          </p:cNvPr>
          <p:cNvSpPr/>
          <p:nvPr/>
        </p:nvSpPr>
        <p:spPr bwMode="auto">
          <a:xfrm>
            <a:off x="3861613" y="4859979"/>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57" name="Rectangle 156">
            <a:extLst>
              <a:ext uri="{FF2B5EF4-FFF2-40B4-BE49-F238E27FC236}">
                <a16:creationId xmlns:a16="http://schemas.microsoft.com/office/drawing/2014/main" id="{6946068A-1060-1D4B-A6CA-7E63308E7E1B}"/>
              </a:ext>
            </a:extLst>
          </p:cNvPr>
          <p:cNvSpPr/>
          <p:nvPr/>
        </p:nvSpPr>
        <p:spPr bwMode="auto">
          <a:xfrm>
            <a:off x="3861613" y="3860795"/>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58" name="Rectangle 157">
            <a:extLst>
              <a:ext uri="{FF2B5EF4-FFF2-40B4-BE49-F238E27FC236}">
                <a16:creationId xmlns:a16="http://schemas.microsoft.com/office/drawing/2014/main" id="{5F7C1199-C186-1240-B77B-3AEC4E71F760}"/>
              </a:ext>
            </a:extLst>
          </p:cNvPr>
          <p:cNvSpPr/>
          <p:nvPr/>
        </p:nvSpPr>
        <p:spPr bwMode="auto">
          <a:xfrm>
            <a:off x="3861613" y="4250805"/>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159" name="Rectangle 158">
            <a:extLst>
              <a:ext uri="{FF2B5EF4-FFF2-40B4-BE49-F238E27FC236}">
                <a16:creationId xmlns:a16="http://schemas.microsoft.com/office/drawing/2014/main" id="{6A07F627-ED2A-7F4C-96CF-A80DA7F6FA0A}"/>
              </a:ext>
            </a:extLst>
          </p:cNvPr>
          <p:cNvSpPr/>
          <p:nvPr/>
        </p:nvSpPr>
        <p:spPr bwMode="auto">
          <a:xfrm>
            <a:off x="3861613" y="3461377"/>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60" name="Rectangle 159">
            <a:extLst>
              <a:ext uri="{FF2B5EF4-FFF2-40B4-BE49-F238E27FC236}">
                <a16:creationId xmlns:a16="http://schemas.microsoft.com/office/drawing/2014/main" id="{AC026E9E-BC9D-CD43-A453-EDCBA953C714}"/>
              </a:ext>
            </a:extLst>
          </p:cNvPr>
          <p:cNvSpPr/>
          <p:nvPr/>
        </p:nvSpPr>
        <p:spPr bwMode="auto">
          <a:xfrm>
            <a:off x="3861613" y="2461848"/>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61" name="Rectangle 160">
            <a:extLst>
              <a:ext uri="{FF2B5EF4-FFF2-40B4-BE49-F238E27FC236}">
                <a16:creationId xmlns:a16="http://schemas.microsoft.com/office/drawing/2014/main" id="{A76BCFF2-3FF2-5441-A6B0-B8A50A1DCB62}"/>
              </a:ext>
            </a:extLst>
          </p:cNvPr>
          <p:cNvSpPr/>
          <p:nvPr/>
        </p:nvSpPr>
        <p:spPr bwMode="auto">
          <a:xfrm>
            <a:off x="3861613" y="2851858"/>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162" name="Rectangle 161">
            <a:extLst>
              <a:ext uri="{FF2B5EF4-FFF2-40B4-BE49-F238E27FC236}">
                <a16:creationId xmlns:a16="http://schemas.microsoft.com/office/drawing/2014/main" id="{3D9906AF-97E3-EC49-97D4-9C87403EEE28}"/>
              </a:ext>
            </a:extLst>
          </p:cNvPr>
          <p:cNvSpPr/>
          <p:nvPr/>
        </p:nvSpPr>
        <p:spPr bwMode="auto">
          <a:xfrm>
            <a:off x="3861613" y="2062430"/>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63" name="Triangle 162">
            <a:extLst>
              <a:ext uri="{FF2B5EF4-FFF2-40B4-BE49-F238E27FC236}">
                <a16:creationId xmlns:a16="http://schemas.microsoft.com/office/drawing/2014/main" id="{4EF79BC3-0465-184D-8E0C-DF0002E7333F}"/>
              </a:ext>
            </a:extLst>
          </p:cNvPr>
          <p:cNvSpPr/>
          <p:nvPr/>
        </p:nvSpPr>
        <p:spPr bwMode="auto">
          <a:xfrm rot="5400000">
            <a:off x="3879791" y="2365466"/>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64" name="Triangle 163">
            <a:extLst>
              <a:ext uri="{FF2B5EF4-FFF2-40B4-BE49-F238E27FC236}">
                <a16:creationId xmlns:a16="http://schemas.microsoft.com/office/drawing/2014/main" id="{F97DCB09-932D-E844-B433-3F050B880D2E}"/>
              </a:ext>
            </a:extLst>
          </p:cNvPr>
          <p:cNvSpPr/>
          <p:nvPr/>
        </p:nvSpPr>
        <p:spPr bwMode="auto">
          <a:xfrm rot="5400000">
            <a:off x="3879791" y="3365553"/>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65" name="Triangle 164">
            <a:extLst>
              <a:ext uri="{FF2B5EF4-FFF2-40B4-BE49-F238E27FC236}">
                <a16:creationId xmlns:a16="http://schemas.microsoft.com/office/drawing/2014/main" id="{D5099696-67DA-A744-A8D3-C2DD86E8C37C}"/>
              </a:ext>
            </a:extLst>
          </p:cNvPr>
          <p:cNvSpPr/>
          <p:nvPr/>
        </p:nvSpPr>
        <p:spPr bwMode="auto">
          <a:xfrm rot="5400000">
            <a:off x="3879791" y="4158280"/>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66" name="Triangle 165">
            <a:extLst>
              <a:ext uri="{FF2B5EF4-FFF2-40B4-BE49-F238E27FC236}">
                <a16:creationId xmlns:a16="http://schemas.microsoft.com/office/drawing/2014/main" id="{E94AACE5-FAA7-5643-912D-C1A3D8133494}"/>
              </a:ext>
            </a:extLst>
          </p:cNvPr>
          <p:cNvSpPr/>
          <p:nvPr/>
        </p:nvSpPr>
        <p:spPr bwMode="auto">
          <a:xfrm rot="5400000">
            <a:off x="3879791" y="5165018"/>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67" name="Triangle 166">
            <a:extLst>
              <a:ext uri="{FF2B5EF4-FFF2-40B4-BE49-F238E27FC236}">
                <a16:creationId xmlns:a16="http://schemas.microsoft.com/office/drawing/2014/main" id="{478F1181-C53C-6E49-8597-843996A5DCB3}"/>
              </a:ext>
            </a:extLst>
          </p:cNvPr>
          <p:cNvSpPr/>
          <p:nvPr/>
        </p:nvSpPr>
        <p:spPr bwMode="auto">
          <a:xfrm rot="5400000">
            <a:off x="3879791" y="6159414"/>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68" name="Rectangle 167">
            <a:extLst>
              <a:ext uri="{FF2B5EF4-FFF2-40B4-BE49-F238E27FC236}">
                <a16:creationId xmlns:a16="http://schemas.microsoft.com/office/drawing/2014/main" id="{13D7492F-9956-B944-834D-CF12BF7E0B73}"/>
              </a:ext>
            </a:extLst>
          </p:cNvPr>
          <p:cNvSpPr/>
          <p:nvPr/>
        </p:nvSpPr>
        <p:spPr bwMode="auto">
          <a:xfrm>
            <a:off x="3861613" y="1455698"/>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169" name="Rectangle 168">
            <a:extLst>
              <a:ext uri="{FF2B5EF4-FFF2-40B4-BE49-F238E27FC236}">
                <a16:creationId xmlns:a16="http://schemas.microsoft.com/office/drawing/2014/main" id="{26C2B800-D22C-DD40-8EA0-A7AB80C8B32E}"/>
              </a:ext>
            </a:extLst>
          </p:cNvPr>
          <p:cNvSpPr/>
          <p:nvPr/>
        </p:nvSpPr>
        <p:spPr bwMode="auto">
          <a:xfrm>
            <a:off x="6160193" y="6263981"/>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70" name="Rectangle 169">
            <a:extLst>
              <a:ext uri="{FF2B5EF4-FFF2-40B4-BE49-F238E27FC236}">
                <a16:creationId xmlns:a16="http://schemas.microsoft.com/office/drawing/2014/main" id="{82500482-A664-0D4E-B42D-0F19C3A7FA5C}"/>
              </a:ext>
            </a:extLst>
          </p:cNvPr>
          <p:cNvSpPr/>
          <p:nvPr/>
        </p:nvSpPr>
        <p:spPr bwMode="auto">
          <a:xfrm>
            <a:off x="6160193" y="5259557"/>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71" name="Rectangle 170">
            <a:extLst>
              <a:ext uri="{FF2B5EF4-FFF2-40B4-BE49-F238E27FC236}">
                <a16:creationId xmlns:a16="http://schemas.microsoft.com/office/drawing/2014/main" id="{35F6ACA8-F12F-A04C-8EC9-EC179622FCF4}"/>
              </a:ext>
            </a:extLst>
          </p:cNvPr>
          <p:cNvSpPr/>
          <p:nvPr/>
        </p:nvSpPr>
        <p:spPr bwMode="auto">
          <a:xfrm>
            <a:off x="6160193" y="5649567"/>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172" name="Rectangle 171">
            <a:extLst>
              <a:ext uri="{FF2B5EF4-FFF2-40B4-BE49-F238E27FC236}">
                <a16:creationId xmlns:a16="http://schemas.microsoft.com/office/drawing/2014/main" id="{3754E5E1-F28E-CE4A-8EC5-AF0AA035540B}"/>
              </a:ext>
            </a:extLst>
          </p:cNvPr>
          <p:cNvSpPr/>
          <p:nvPr/>
        </p:nvSpPr>
        <p:spPr bwMode="auto">
          <a:xfrm>
            <a:off x="6160193" y="4860139"/>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73" name="Rectangle 172">
            <a:extLst>
              <a:ext uri="{FF2B5EF4-FFF2-40B4-BE49-F238E27FC236}">
                <a16:creationId xmlns:a16="http://schemas.microsoft.com/office/drawing/2014/main" id="{6400D479-8C58-B44E-AA4D-A068FD690C23}"/>
              </a:ext>
            </a:extLst>
          </p:cNvPr>
          <p:cNvSpPr/>
          <p:nvPr/>
        </p:nvSpPr>
        <p:spPr bwMode="auto">
          <a:xfrm>
            <a:off x="6160193" y="3860955"/>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74" name="Rectangle 173">
            <a:extLst>
              <a:ext uri="{FF2B5EF4-FFF2-40B4-BE49-F238E27FC236}">
                <a16:creationId xmlns:a16="http://schemas.microsoft.com/office/drawing/2014/main" id="{C516555B-6818-D146-9BD0-D6BC5FB2230B}"/>
              </a:ext>
            </a:extLst>
          </p:cNvPr>
          <p:cNvSpPr/>
          <p:nvPr/>
        </p:nvSpPr>
        <p:spPr bwMode="auto">
          <a:xfrm>
            <a:off x="6160193" y="4250965"/>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175" name="Rectangle 174">
            <a:extLst>
              <a:ext uri="{FF2B5EF4-FFF2-40B4-BE49-F238E27FC236}">
                <a16:creationId xmlns:a16="http://schemas.microsoft.com/office/drawing/2014/main" id="{35A3C891-E2FA-0341-98E4-6859F308EF05}"/>
              </a:ext>
            </a:extLst>
          </p:cNvPr>
          <p:cNvSpPr/>
          <p:nvPr/>
        </p:nvSpPr>
        <p:spPr bwMode="auto">
          <a:xfrm>
            <a:off x="6160193" y="3461537"/>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76" name="Rectangle 175">
            <a:extLst>
              <a:ext uri="{FF2B5EF4-FFF2-40B4-BE49-F238E27FC236}">
                <a16:creationId xmlns:a16="http://schemas.microsoft.com/office/drawing/2014/main" id="{2ECEE5E5-85DD-4040-BA51-DC559B8C12DA}"/>
              </a:ext>
            </a:extLst>
          </p:cNvPr>
          <p:cNvSpPr/>
          <p:nvPr/>
        </p:nvSpPr>
        <p:spPr bwMode="auto">
          <a:xfrm>
            <a:off x="6160193" y="2462008"/>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77" name="Rectangle 176">
            <a:extLst>
              <a:ext uri="{FF2B5EF4-FFF2-40B4-BE49-F238E27FC236}">
                <a16:creationId xmlns:a16="http://schemas.microsoft.com/office/drawing/2014/main" id="{44A88830-C5C1-D248-B227-38130E4091CC}"/>
              </a:ext>
            </a:extLst>
          </p:cNvPr>
          <p:cNvSpPr/>
          <p:nvPr/>
        </p:nvSpPr>
        <p:spPr bwMode="auto">
          <a:xfrm>
            <a:off x="6160193" y="2852018"/>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178" name="Rectangle 177">
            <a:extLst>
              <a:ext uri="{FF2B5EF4-FFF2-40B4-BE49-F238E27FC236}">
                <a16:creationId xmlns:a16="http://schemas.microsoft.com/office/drawing/2014/main" id="{F7AC98AA-B0DE-484F-A658-689E39B64609}"/>
              </a:ext>
            </a:extLst>
          </p:cNvPr>
          <p:cNvSpPr/>
          <p:nvPr/>
        </p:nvSpPr>
        <p:spPr bwMode="auto">
          <a:xfrm>
            <a:off x="6160193" y="2062590"/>
            <a:ext cx="626908" cy="390431"/>
          </a:xfrm>
          <a:prstGeom prst="rect">
            <a:avLst/>
          </a:prstGeom>
          <a:solidFill>
            <a:srgbClr val="A7F0FF"/>
          </a:solidFill>
          <a:ln w="254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CH131</a:t>
            </a:r>
          </a:p>
        </p:txBody>
      </p:sp>
      <p:sp>
        <p:nvSpPr>
          <p:cNvPr id="179" name="Triangle 178">
            <a:extLst>
              <a:ext uri="{FF2B5EF4-FFF2-40B4-BE49-F238E27FC236}">
                <a16:creationId xmlns:a16="http://schemas.microsoft.com/office/drawing/2014/main" id="{CF0BF36F-D8EB-0B40-A122-7C0A396A7ACD}"/>
              </a:ext>
            </a:extLst>
          </p:cNvPr>
          <p:cNvSpPr/>
          <p:nvPr/>
        </p:nvSpPr>
        <p:spPr bwMode="auto">
          <a:xfrm rot="5400000">
            <a:off x="6178371" y="2365626"/>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80" name="Triangle 179">
            <a:extLst>
              <a:ext uri="{FF2B5EF4-FFF2-40B4-BE49-F238E27FC236}">
                <a16:creationId xmlns:a16="http://schemas.microsoft.com/office/drawing/2014/main" id="{5D716F50-DD6D-6F45-ACC4-F03D9B84EB18}"/>
              </a:ext>
            </a:extLst>
          </p:cNvPr>
          <p:cNvSpPr/>
          <p:nvPr/>
        </p:nvSpPr>
        <p:spPr bwMode="auto">
          <a:xfrm rot="5400000">
            <a:off x="6178371" y="3365713"/>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81" name="Triangle 180">
            <a:extLst>
              <a:ext uri="{FF2B5EF4-FFF2-40B4-BE49-F238E27FC236}">
                <a16:creationId xmlns:a16="http://schemas.microsoft.com/office/drawing/2014/main" id="{11ACD805-ADAF-EE40-9841-846291A1796D}"/>
              </a:ext>
            </a:extLst>
          </p:cNvPr>
          <p:cNvSpPr/>
          <p:nvPr/>
        </p:nvSpPr>
        <p:spPr bwMode="auto">
          <a:xfrm rot="5400000">
            <a:off x="6178371" y="4158440"/>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82" name="Triangle 181">
            <a:extLst>
              <a:ext uri="{FF2B5EF4-FFF2-40B4-BE49-F238E27FC236}">
                <a16:creationId xmlns:a16="http://schemas.microsoft.com/office/drawing/2014/main" id="{0874EC85-7473-1640-BE23-46A33DBC9040}"/>
              </a:ext>
            </a:extLst>
          </p:cNvPr>
          <p:cNvSpPr/>
          <p:nvPr/>
        </p:nvSpPr>
        <p:spPr bwMode="auto">
          <a:xfrm rot="5400000">
            <a:off x="6178371" y="5165178"/>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83" name="Triangle 182">
            <a:extLst>
              <a:ext uri="{FF2B5EF4-FFF2-40B4-BE49-F238E27FC236}">
                <a16:creationId xmlns:a16="http://schemas.microsoft.com/office/drawing/2014/main" id="{F8A6CE51-0F36-2743-AC5B-A184ED58A93C}"/>
              </a:ext>
            </a:extLst>
          </p:cNvPr>
          <p:cNvSpPr/>
          <p:nvPr/>
        </p:nvSpPr>
        <p:spPr bwMode="auto">
          <a:xfrm rot="5400000">
            <a:off x="6178371" y="6159574"/>
            <a:ext cx="152400" cy="188758"/>
          </a:xfrm>
          <a:prstGeom prst="triangl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84" name="Rectangle 183">
            <a:extLst>
              <a:ext uri="{FF2B5EF4-FFF2-40B4-BE49-F238E27FC236}">
                <a16:creationId xmlns:a16="http://schemas.microsoft.com/office/drawing/2014/main" id="{2546222F-ADF9-1347-8ACB-13D2D848FBAE}"/>
              </a:ext>
            </a:extLst>
          </p:cNvPr>
          <p:cNvSpPr/>
          <p:nvPr/>
        </p:nvSpPr>
        <p:spPr bwMode="auto">
          <a:xfrm>
            <a:off x="6160193" y="1455858"/>
            <a:ext cx="626908" cy="605395"/>
          </a:xfrm>
          <a:prstGeom prst="rect">
            <a:avLst/>
          </a:prstGeom>
          <a:solidFill>
            <a:srgbClr val="D1FFB3"/>
          </a:solid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CH223</a:t>
            </a:r>
          </a:p>
        </p:txBody>
      </p:sp>
      <p:sp>
        <p:nvSpPr>
          <p:cNvPr id="196" name="Rectangle 195">
            <a:extLst>
              <a:ext uri="{FF2B5EF4-FFF2-40B4-BE49-F238E27FC236}">
                <a16:creationId xmlns:a16="http://schemas.microsoft.com/office/drawing/2014/main" id="{17D236ED-0991-C240-81FE-E90AD8046F12}"/>
              </a:ext>
            </a:extLst>
          </p:cNvPr>
          <p:cNvSpPr/>
          <p:nvPr/>
        </p:nvSpPr>
        <p:spPr bwMode="auto">
          <a:xfrm>
            <a:off x="781591" y="4262150"/>
            <a:ext cx="626908" cy="1002157"/>
          </a:xfrm>
          <a:prstGeom prst="rect">
            <a:avLst/>
          </a:prstGeom>
          <a:solidFill>
            <a:srgbClr val="FFB0A7"/>
          </a:solidFill>
          <a:ln w="254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CH354</a:t>
            </a:r>
          </a:p>
        </p:txBody>
      </p:sp>
      <p:sp>
        <p:nvSpPr>
          <p:cNvPr id="197" name="Rectangle 196">
            <a:extLst>
              <a:ext uri="{FF2B5EF4-FFF2-40B4-BE49-F238E27FC236}">
                <a16:creationId xmlns:a16="http://schemas.microsoft.com/office/drawing/2014/main" id="{EBD677CA-7FC6-A44C-B332-74113BDAE1D8}"/>
              </a:ext>
            </a:extLst>
          </p:cNvPr>
          <p:cNvSpPr/>
          <p:nvPr/>
        </p:nvSpPr>
        <p:spPr bwMode="auto">
          <a:xfrm>
            <a:off x="781591" y="5261664"/>
            <a:ext cx="626908" cy="1002157"/>
          </a:xfrm>
          <a:prstGeom prst="rect">
            <a:avLst/>
          </a:prstGeom>
          <a:solidFill>
            <a:srgbClr val="FFB0A7"/>
          </a:solidFill>
          <a:ln w="254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CH354</a:t>
            </a:r>
          </a:p>
        </p:txBody>
      </p:sp>
      <p:sp>
        <p:nvSpPr>
          <p:cNvPr id="198" name="Rectangle 197">
            <a:extLst>
              <a:ext uri="{FF2B5EF4-FFF2-40B4-BE49-F238E27FC236}">
                <a16:creationId xmlns:a16="http://schemas.microsoft.com/office/drawing/2014/main" id="{907843AD-85F9-2A40-8E36-6259A1A5ED84}"/>
              </a:ext>
            </a:extLst>
          </p:cNvPr>
          <p:cNvSpPr/>
          <p:nvPr/>
        </p:nvSpPr>
        <p:spPr bwMode="auto">
          <a:xfrm>
            <a:off x="2147528" y="2856779"/>
            <a:ext cx="626908" cy="1002157"/>
          </a:xfrm>
          <a:prstGeom prst="rect">
            <a:avLst/>
          </a:prstGeom>
          <a:solidFill>
            <a:srgbClr val="FFB0A7"/>
          </a:solidFill>
          <a:ln w="254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CH354</a:t>
            </a:r>
          </a:p>
        </p:txBody>
      </p:sp>
      <p:sp>
        <p:nvSpPr>
          <p:cNvPr id="199" name="Rectangle 198">
            <a:extLst>
              <a:ext uri="{FF2B5EF4-FFF2-40B4-BE49-F238E27FC236}">
                <a16:creationId xmlns:a16="http://schemas.microsoft.com/office/drawing/2014/main" id="{AC81C1B2-7546-A14A-8C6C-6E6D0A33C043}"/>
              </a:ext>
            </a:extLst>
          </p:cNvPr>
          <p:cNvSpPr/>
          <p:nvPr/>
        </p:nvSpPr>
        <p:spPr bwMode="auto">
          <a:xfrm>
            <a:off x="2147528" y="3856293"/>
            <a:ext cx="626908" cy="1002157"/>
          </a:xfrm>
          <a:prstGeom prst="rect">
            <a:avLst/>
          </a:prstGeom>
          <a:solidFill>
            <a:srgbClr val="FFB0A7"/>
          </a:solidFill>
          <a:ln w="254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CH354</a:t>
            </a:r>
          </a:p>
        </p:txBody>
      </p:sp>
      <p:sp>
        <p:nvSpPr>
          <p:cNvPr id="200" name="Rectangle 199">
            <a:extLst>
              <a:ext uri="{FF2B5EF4-FFF2-40B4-BE49-F238E27FC236}">
                <a16:creationId xmlns:a16="http://schemas.microsoft.com/office/drawing/2014/main" id="{4AF8B488-D02F-844F-9FB9-6A1648B00DE9}"/>
              </a:ext>
            </a:extLst>
          </p:cNvPr>
          <p:cNvSpPr/>
          <p:nvPr/>
        </p:nvSpPr>
        <p:spPr bwMode="auto">
          <a:xfrm>
            <a:off x="781591" y="1458422"/>
            <a:ext cx="626908" cy="1002157"/>
          </a:xfrm>
          <a:prstGeom prst="rect">
            <a:avLst/>
          </a:prstGeom>
          <a:solidFill>
            <a:srgbClr val="FFB0A7"/>
          </a:solidFill>
          <a:ln w="254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CH354</a:t>
            </a:r>
          </a:p>
        </p:txBody>
      </p:sp>
      <p:sp>
        <p:nvSpPr>
          <p:cNvPr id="201" name="Rectangle 200">
            <a:extLst>
              <a:ext uri="{FF2B5EF4-FFF2-40B4-BE49-F238E27FC236}">
                <a16:creationId xmlns:a16="http://schemas.microsoft.com/office/drawing/2014/main" id="{4BF0F52E-1DD8-6B44-8C48-288303E66AF4}"/>
              </a:ext>
            </a:extLst>
          </p:cNvPr>
          <p:cNvSpPr/>
          <p:nvPr/>
        </p:nvSpPr>
        <p:spPr bwMode="auto">
          <a:xfrm>
            <a:off x="781591" y="2457936"/>
            <a:ext cx="626908" cy="1002157"/>
          </a:xfrm>
          <a:prstGeom prst="rect">
            <a:avLst/>
          </a:prstGeom>
          <a:solidFill>
            <a:srgbClr val="FFB0A7"/>
          </a:solidFill>
          <a:ln w="254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CH354</a:t>
            </a:r>
          </a:p>
        </p:txBody>
      </p:sp>
      <p:cxnSp>
        <p:nvCxnSpPr>
          <p:cNvPr id="203" name="Straight Connector 202">
            <a:extLst>
              <a:ext uri="{FF2B5EF4-FFF2-40B4-BE49-F238E27FC236}">
                <a16:creationId xmlns:a16="http://schemas.microsoft.com/office/drawing/2014/main" id="{2AE110DB-B965-0E43-8228-B49E83BA2D38}"/>
              </a:ext>
            </a:extLst>
          </p:cNvPr>
          <p:cNvCxnSpPr>
            <a:cxnSpLocks/>
          </p:cNvCxnSpPr>
          <p:nvPr/>
        </p:nvCxnSpPr>
        <p:spPr bwMode="auto">
          <a:xfrm>
            <a:off x="781590" y="3380226"/>
            <a:ext cx="188758"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59E0030D-5BF9-ED48-984A-E4C70599B6B2}"/>
              </a:ext>
            </a:extLst>
          </p:cNvPr>
          <p:cNvCxnSpPr>
            <a:cxnSpLocks/>
          </p:cNvCxnSpPr>
          <p:nvPr/>
        </p:nvCxnSpPr>
        <p:spPr bwMode="auto">
          <a:xfrm>
            <a:off x="777706" y="6187621"/>
            <a:ext cx="188758"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94139410-9B31-1541-B490-C86FC1214500}"/>
              </a:ext>
            </a:extLst>
          </p:cNvPr>
          <p:cNvCxnSpPr>
            <a:cxnSpLocks/>
          </p:cNvCxnSpPr>
          <p:nvPr/>
        </p:nvCxnSpPr>
        <p:spPr bwMode="auto">
          <a:xfrm flipV="1">
            <a:off x="778047" y="4273724"/>
            <a:ext cx="188758"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08" name="Rectangle 207">
            <a:extLst>
              <a:ext uri="{FF2B5EF4-FFF2-40B4-BE49-F238E27FC236}">
                <a16:creationId xmlns:a16="http://schemas.microsoft.com/office/drawing/2014/main" id="{73B50CF0-CDA7-5148-8115-18F5A6FDB314}"/>
              </a:ext>
            </a:extLst>
          </p:cNvPr>
          <p:cNvSpPr/>
          <p:nvPr/>
        </p:nvSpPr>
        <p:spPr bwMode="auto">
          <a:xfrm>
            <a:off x="2147528" y="5654551"/>
            <a:ext cx="626908" cy="1002157"/>
          </a:xfrm>
          <a:prstGeom prst="rect">
            <a:avLst/>
          </a:prstGeom>
          <a:solidFill>
            <a:srgbClr val="FFB0A7"/>
          </a:solidFill>
          <a:ln w="254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CH354</a:t>
            </a:r>
          </a:p>
        </p:txBody>
      </p:sp>
      <p:sp>
        <p:nvSpPr>
          <p:cNvPr id="209" name="Rectangle 208">
            <a:extLst>
              <a:ext uri="{FF2B5EF4-FFF2-40B4-BE49-F238E27FC236}">
                <a16:creationId xmlns:a16="http://schemas.microsoft.com/office/drawing/2014/main" id="{C02CDE87-9D46-714C-A1F4-DCD1F195C6C4}"/>
              </a:ext>
            </a:extLst>
          </p:cNvPr>
          <p:cNvSpPr/>
          <p:nvPr/>
        </p:nvSpPr>
        <p:spPr bwMode="auto">
          <a:xfrm>
            <a:off x="2147528" y="1525212"/>
            <a:ext cx="626908" cy="535462"/>
          </a:xfrm>
          <a:prstGeom prst="rect">
            <a:avLst/>
          </a:prstGeom>
          <a:solidFill>
            <a:srgbClr val="FFB0A7"/>
          </a:solidFill>
          <a:ln w="254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210" name="Straight Connector 209">
            <a:extLst>
              <a:ext uri="{FF2B5EF4-FFF2-40B4-BE49-F238E27FC236}">
                <a16:creationId xmlns:a16="http://schemas.microsoft.com/office/drawing/2014/main" id="{6438DCB0-8F4B-BD43-AB53-D9DFE108173B}"/>
              </a:ext>
            </a:extLst>
          </p:cNvPr>
          <p:cNvCxnSpPr>
            <a:cxnSpLocks/>
          </p:cNvCxnSpPr>
          <p:nvPr/>
        </p:nvCxnSpPr>
        <p:spPr bwMode="auto">
          <a:xfrm flipV="1">
            <a:off x="2138814" y="5658855"/>
            <a:ext cx="188758"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EC374F2E-35AA-494E-844D-6160D97E4406}"/>
              </a:ext>
            </a:extLst>
          </p:cNvPr>
          <p:cNvCxnSpPr>
            <a:cxnSpLocks/>
          </p:cNvCxnSpPr>
          <p:nvPr/>
        </p:nvCxnSpPr>
        <p:spPr bwMode="auto">
          <a:xfrm>
            <a:off x="2138814" y="4780546"/>
            <a:ext cx="188758"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22D25B99-C1E0-B645-981D-778386382669}"/>
              </a:ext>
            </a:extLst>
          </p:cNvPr>
          <p:cNvCxnSpPr>
            <a:cxnSpLocks/>
          </p:cNvCxnSpPr>
          <p:nvPr/>
        </p:nvCxnSpPr>
        <p:spPr bwMode="auto">
          <a:xfrm>
            <a:off x="2138814" y="1990992"/>
            <a:ext cx="188758"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6BF99B46-D56F-7C4E-AF43-C4DF12167E52}"/>
              </a:ext>
            </a:extLst>
          </p:cNvPr>
          <p:cNvCxnSpPr>
            <a:cxnSpLocks/>
          </p:cNvCxnSpPr>
          <p:nvPr/>
        </p:nvCxnSpPr>
        <p:spPr bwMode="auto">
          <a:xfrm flipV="1">
            <a:off x="2138814" y="2860705"/>
            <a:ext cx="188758"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14" name="Rectangle 213">
            <a:extLst>
              <a:ext uri="{FF2B5EF4-FFF2-40B4-BE49-F238E27FC236}">
                <a16:creationId xmlns:a16="http://schemas.microsoft.com/office/drawing/2014/main" id="{B319F3B3-5A3B-2243-A871-4305B2F37BB2}"/>
              </a:ext>
            </a:extLst>
          </p:cNvPr>
          <p:cNvSpPr/>
          <p:nvPr/>
        </p:nvSpPr>
        <p:spPr bwMode="auto">
          <a:xfrm>
            <a:off x="3184835" y="4860838"/>
            <a:ext cx="626910" cy="1393669"/>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CH485</a:t>
            </a:r>
          </a:p>
        </p:txBody>
      </p:sp>
      <p:sp>
        <p:nvSpPr>
          <p:cNvPr id="215" name="Rectangle 214">
            <a:extLst>
              <a:ext uri="{FF2B5EF4-FFF2-40B4-BE49-F238E27FC236}">
                <a16:creationId xmlns:a16="http://schemas.microsoft.com/office/drawing/2014/main" id="{C7665D51-7F52-4942-A159-7010B6EC1BC6}"/>
              </a:ext>
            </a:extLst>
          </p:cNvPr>
          <p:cNvSpPr/>
          <p:nvPr/>
        </p:nvSpPr>
        <p:spPr bwMode="auto">
          <a:xfrm>
            <a:off x="3184835" y="3466470"/>
            <a:ext cx="626910" cy="1393669"/>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CH485</a:t>
            </a:r>
          </a:p>
        </p:txBody>
      </p:sp>
      <p:sp>
        <p:nvSpPr>
          <p:cNvPr id="216" name="Rectangle 215">
            <a:extLst>
              <a:ext uri="{FF2B5EF4-FFF2-40B4-BE49-F238E27FC236}">
                <a16:creationId xmlns:a16="http://schemas.microsoft.com/office/drawing/2014/main" id="{BDA183C2-7360-3E43-BE54-4CF6F6499993}"/>
              </a:ext>
            </a:extLst>
          </p:cNvPr>
          <p:cNvSpPr/>
          <p:nvPr/>
        </p:nvSpPr>
        <p:spPr bwMode="auto">
          <a:xfrm>
            <a:off x="3185081" y="2068420"/>
            <a:ext cx="626910" cy="1393669"/>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CH485</a:t>
            </a:r>
          </a:p>
        </p:txBody>
      </p:sp>
      <p:sp>
        <p:nvSpPr>
          <p:cNvPr id="217" name="Rectangle 216">
            <a:extLst>
              <a:ext uri="{FF2B5EF4-FFF2-40B4-BE49-F238E27FC236}">
                <a16:creationId xmlns:a16="http://schemas.microsoft.com/office/drawing/2014/main" id="{82343070-1A34-5043-8407-B9035000B81D}"/>
              </a:ext>
            </a:extLst>
          </p:cNvPr>
          <p:cNvSpPr/>
          <p:nvPr/>
        </p:nvSpPr>
        <p:spPr bwMode="auto">
          <a:xfrm>
            <a:off x="4542362" y="4251083"/>
            <a:ext cx="626910" cy="1393669"/>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CH485</a:t>
            </a:r>
          </a:p>
        </p:txBody>
      </p:sp>
      <p:sp>
        <p:nvSpPr>
          <p:cNvPr id="218" name="Rectangle 217">
            <a:extLst>
              <a:ext uri="{FF2B5EF4-FFF2-40B4-BE49-F238E27FC236}">
                <a16:creationId xmlns:a16="http://schemas.microsoft.com/office/drawing/2014/main" id="{5A5BFD6D-8885-5B4A-9551-4B8208C3EB61}"/>
              </a:ext>
            </a:extLst>
          </p:cNvPr>
          <p:cNvSpPr/>
          <p:nvPr/>
        </p:nvSpPr>
        <p:spPr bwMode="auto">
          <a:xfrm>
            <a:off x="4542362" y="2856715"/>
            <a:ext cx="626910" cy="1393669"/>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CH485</a:t>
            </a:r>
          </a:p>
        </p:txBody>
      </p:sp>
      <p:sp>
        <p:nvSpPr>
          <p:cNvPr id="219" name="Rectangle 218">
            <a:extLst>
              <a:ext uri="{FF2B5EF4-FFF2-40B4-BE49-F238E27FC236}">
                <a16:creationId xmlns:a16="http://schemas.microsoft.com/office/drawing/2014/main" id="{30C87982-7350-194B-B8BC-06F26553996E}"/>
              </a:ext>
            </a:extLst>
          </p:cNvPr>
          <p:cNvSpPr/>
          <p:nvPr/>
        </p:nvSpPr>
        <p:spPr bwMode="auto">
          <a:xfrm>
            <a:off x="4542608" y="1458665"/>
            <a:ext cx="626910" cy="1393669"/>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CH485</a:t>
            </a:r>
          </a:p>
        </p:txBody>
      </p:sp>
      <p:cxnSp>
        <p:nvCxnSpPr>
          <p:cNvPr id="220" name="Straight Connector 219">
            <a:extLst>
              <a:ext uri="{FF2B5EF4-FFF2-40B4-BE49-F238E27FC236}">
                <a16:creationId xmlns:a16="http://schemas.microsoft.com/office/drawing/2014/main" id="{C293ECB7-4EE2-0646-A058-CBC47F75A372}"/>
              </a:ext>
            </a:extLst>
          </p:cNvPr>
          <p:cNvCxnSpPr>
            <a:cxnSpLocks/>
          </p:cNvCxnSpPr>
          <p:nvPr/>
        </p:nvCxnSpPr>
        <p:spPr bwMode="auto">
          <a:xfrm>
            <a:off x="3180794" y="6172551"/>
            <a:ext cx="188758"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94FD6EF4-EA88-7E45-8ECD-C895C44B0209}"/>
              </a:ext>
            </a:extLst>
          </p:cNvPr>
          <p:cNvCxnSpPr>
            <a:cxnSpLocks/>
          </p:cNvCxnSpPr>
          <p:nvPr/>
        </p:nvCxnSpPr>
        <p:spPr bwMode="auto">
          <a:xfrm>
            <a:off x="3175517" y="3378323"/>
            <a:ext cx="188758"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73970A4E-61C1-EE44-96D4-896FFA0A0C3F}"/>
              </a:ext>
            </a:extLst>
          </p:cNvPr>
          <p:cNvCxnSpPr>
            <a:cxnSpLocks/>
          </p:cNvCxnSpPr>
          <p:nvPr/>
        </p:nvCxnSpPr>
        <p:spPr bwMode="auto">
          <a:xfrm flipV="1">
            <a:off x="4538389" y="4260424"/>
            <a:ext cx="188758"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24" name="Rectangle 223">
            <a:extLst>
              <a:ext uri="{FF2B5EF4-FFF2-40B4-BE49-F238E27FC236}">
                <a16:creationId xmlns:a16="http://schemas.microsoft.com/office/drawing/2014/main" id="{F6C89EA5-2E50-8743-972D-BCB8AFBF2862}"/>
              </a:ext>
            </a:extLst>
          </p:cNvPr>
          <p:cNvSpPr/>
          <p:nvPr/>
        </p:nvSpPr>
        <p:spPr bwMode="auto">
          <a:xfrm>
            <a:off x="4542362" y="5644753"/>
            <a:ext cx="626910" cy="1035578"/>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26" name="Rectangle 225">
            <a:extLst>
              <a:ext uri="{FF2B5EF4-FFF2-40B4-BE49-F238E27FC236}">
                <a16:creationId xmlns:a16="http://schemas.microsoft.com/office/drawing/2014/main" id="{57B7D355-2034-A045-96EA-1052A990C284}"/>
              </a:ext>
            </a:extLst>
          </p:cNvPr>
          <p:cNvSpPr/>
          <p:nvPr/>
        </p:nvSpPr>
        <p:spPr bwMode="auto">
          <a:xfrm>
            <a:off x="3184835" y="1634640"/>
            <a:ext cx="626910" cy="429907"/>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27" name="Rectangle 226">
            <a:extLst>
              <a:ext uri="{FF2B5EF4-FFF2-40B4-BE49-F238E27FC236}">
                <a16:creationId xmlns:a16="http://schemas.microsoft.com/office/drawing/2014/main" id="{9E75B3B1-8AF8-5E4F-ABF6-840E87F885C9}"/>
              </a:ext>
            </a:extLst>
          </p:cNvPr>
          <p:cNvSpPr/>
          <p:nvPr/>
        </p:nvSpPr>
        <p:spPr bwMode="auto">
          <a:xfrm>
            <a:off x="3184835" y="6260806"/>
            <a:ext cx="626910" cy="419525"/>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28" name="Rectangle 227">
            <a:extLst>
              <a:ext uri="{FF2B5EF4-FFF2-40B4-BE49-F238E27FC236}">
                <a16:creationId xmlns:a16="http://schemas.microsoft.com/office/drawing/2014/main" id="{6ECCB1C4-4A7F-DB4D-85D9-6E57DA115086}"/>
              </a:ext>
            </a:extLst>
          </p:cNvPr>
          <p:cNvSpPr/>
          <p:nvPr/>
        </p:nvSpPr>
        <p:spPr bwMode="auto">
          <a:xfrm>
            <a:off x="6853078" y="3460826"/>
            <a:ext cx="626910" cy="791075"/>
          </a:xfrm>
          <a:prstGeom prst="rect">
            <a:avLst/>
          </a:prstGeom>
          <a:solidFill>
            <a:schemeClr val="bg1">
              <a:lumMod val="85000"/>
            </a:schemeClr>
          </a:solidFill>
          <a:ln w="25400" cap="flat" cmpd="sng" algn="ctr">
            <a:solidFill>
              <a:schemeClr val="tx1">
                <a:lumMod val="75000"/>
                <a:lumOff val="25000"/>
              </a:scheme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CH262</a:t>
            </a:r>
          </a:p>
        </p:txBody>
      </p:sp>
      <p:sp>
        <p:nvSpPr>
          <p:cNvPr id="229" name="Rectangle 228">
            <a:extLst>
              <a:ext uri="{FF2B5EF4-FFF2-40B4-BE49-F238E27FC236}">
                <a16:creationId xmlns:a16="http://schemas.microsoft.com/office/drawing/2014/main" id="{03E3FDB9-B656-6346-B831-47FE4AA071D7}"/>
              </a:ext>
            </a:extLst>
          </p:cNvPr>
          <p:cNvSpPr/>
          <p:nvPr/>
        </p:nvSpPr>
        <p:spPr bwMode="auto">
          <a:xfrm>
            <a:off x="6853078" y="4860369"/>
            <a:ext cx="626910" cy="791075"/>
          </a:xfrm>
          <a:prstGeom prst="rect">
            <a:avLst/>
          </a:prstGeom>
          <a:solidFill>
            <a:schemeClr val="bg1">
              <a:lumMod val="85000"/>
            </a:schemeClr>
          </a:solidFill>
          <a:ln w="25400" cap="flat" cmpd="sng" algn="ctr">
            <a:solidFill>
              <a:schemeClr val="tx1">
                <a:lumMod val="75000"/>
                <a:lumOff val="25000"/>
              </a:scheme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CH262</a:t>
            </a:r>
          </a:p>
        </p:txBody>
      </p:sp>
      <p:sp>
        <p:nvSpPr>
          <p:cNvPr id="230" name="Rectangle 229">
            <a:extLst>
              <a:ext uri="{FF2B5EF4-FFF2-40B4-BE49-F238E27FC236}">
                <a16:creationId xmlns:a16="http://schemas.microsoft.com/office/drawing/2014/main" id="{6147C1CF-68F8-CB42-95A4-A6F3624CE167}"/>
              </a:ext>
            </a:extLst>
          </p:cNvPr>
          <p:cNvSpPr/>
          <p:nvPr/>
        </p:nvSpPr>
        <p:spPr bwMode="auto">
          <a:xfrm>
            <a:off x="6847935" y="2063327"/>
            <a:ext cx="626910" cy="791075"/>
          </a:xfrm>
          <a:prstGeom prst="rect">
            <a:avLst/>
          </a:prstGeom>
          <a:solidFill>
            <a:schemeClr val="bg1">
              <a:lumMod val="85000"/>
            </a:schemeClr>
          </a:solidFill>
          <a:ln w="25400" cap="flat" cmpd="sng" algn="ctr">
            <a:solidFill>
              <a:schemeClr val="tx1">
                <a:lumMod val="75000"/>
                <a:lumOff val="25000"/>
              </a:scheme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CH262</a:t>
            </a:r>
          </a:p>
        </p:txBody>
      </p:sp>
      <p:sp>
        <p:nvSpPr>
          <p:cNvPr id="231" name="Rectangle 230">
            <a:extLst>
              <a:ext uri="{FF2B5EF4-FFF2-40B4-BE49-F238E27FC236}">
                <a16:creationId xmlns:a16="http://schemas.microsoft.com/office/drawing/2014/main" id="{C89FF69E-56D7-F745-9B96-E563192DC3E4}"/>
              </a:ext>
            </a:extLst>
          </p:cNvPr>
          <p:cNvSpPr/>
          <p:nvPr/>
        </p:nvSpPr>
        <p:spPr bwMode="auto">
          <a:xfrm>
            <a:off x="6853078" y="6253373"/>
            <a:ext cx="626910" cy="291002"/>
          </a:xfrm>
          <a:prstGeom prst="rect">
            <a:avLst/>
          </a:prstGeom>
          <a:solidFill>
            <a:schemeClr val="bg1">
              <a:lumMod val="85000"/>
            </a:schemeClr>
          </a:solidFill>
          <a:ln w="25400" cap="flat" cmpd="sng" algn="ctr">
            <a:solidFill>
              <a:schemeClr val="tx1">
                <a:lumMod val="75000"/>
                <a:lumOff val="25000"/>
              </a:scheme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232" name="Straight Connector 231">
            <a:extLst>
              <a:ext uri="{FF2B5EF4-FFF2-40B4-BE49-F238E27FC236}">
                <a16:creationId xmlns:a16="http://schemas.microsoft.com/office/drawing/2014/main" id="{B34A5B86-B1B1-084B-BB05-AC1D885F738F}"/>
              </a:ext>
            </a:extLst>
          </p:cNvPr>
          <p:cNvCxnSpPr>
            <a:cxnSpLocks/>
          </p:cNvCxnSpPr>
          <p:nvPr/>
        </p:nvCxnSpPr>
        <p:spPr bwMode="auto">
          <a:xfrm>
            <a:off x="6844898" y="4168915"/>
            <a:ext cx="188758"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33" name="Rectangle 232">
            <a:extLst>
              <a:ext uri="{FF2B5EF4-FFF2-40B4-BE49-F238E27FC236}">
                <a16:creationId xmlns:a16="http://schemas.microsoft.com/office/drawing/2014/main" id="{B1252662-1EDB-8B46-9A81-BB6AD350126D}"/>
              </a:ext>
            </a:extLst>
          </p:cNvPr>
          <p:cNvSpPr/>
          <p:nvPr/>
        </p:nvSpPr>
        <p:spPr bwMode="auto">
          <a:xfrm>
            <a:off x="5479441" y="3857808"/>
            <a:ext cx="626910" cy="1393669"/>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CH485</a:t>
            </a:r>
          </a:p>
        </p:txBody>
      </p:sp>
      <p:sp>
        <p:nvSpPr>
          <p:cNvPr id="234" name="Rectangle 233">
            <a:extLst>
              <a:ext uri="{FF2B5EF4-FFF2-40B4-BE49-F238E27FC236}">
                <a16:creationId xmlns:a16="http://schemas.microsoft.com/office/drawing/2014/main" id="{4ECF201E-55DC-B045-BA56-5C56DB9069DD}"/>
              </a:ext>
            </a:extLst>
          </p:cNvPr>
          <p:cNvSpPr/>
          <p:nvPr/>
        </p:nvSpPr>
        <p:spPr bwMode="auto">
          <a:xfrm>
            <a:off x="5479441" y="2463649"/>
            <a:ext cx="626910" cy="1393669"/>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CH485</a:t>
            </a:r>
          </a:p>
        </p:txBody>
      </p:sp>
      <p:sp>
        <p:nvSpPr>
          <p:cNvPr id="235" name="Rectangle 234">
            <a:extLst>
              <a:ext uri="{FF2B5EF4-FFF2-40B4-BE49-F238E27FC236}">
                <a16:creationId xmlns:a16="http://schemas.microsoft.com/office/drawing/2014/main" id="{9BBB113C-40FD-9341-9A2A-537A13C9E4B6}"/>
              </a:ext>
            </a:extLst>
          </p:cNvPr>
          <p:cNvSpPr/>
          <p:nvPr/>
        </p:nvSpPr>
        <p:spPr bwMode="auto">
          <a:xfrm>
            <a:off x="5479441" y="5254848"/>
            <a:ext cx="626910" cy="1393669"/>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CH485</a:t>
            </a:r>
          </a:p>
        </p:txBody>
      </p:sp>
      <p:sp>
        <p:nvSpPr>
          <p:cNvPr id="236" name="Rectangle 235">
            <a:extLst>
              <a:ext uri="{FF2B5EF4-FFF2-40B4-BE49-F238E27FC236}">
                <a16:creationId xmlns:a16="http://schemas.microsoft.com/office/drawing/2014/main" id="{C8E2EF21-6BDB-B740-A66B-55A5688D4F39}"/>
              </a:ext>
            </a:extLst>
          </p:cNvPr>
          <p:cNvSpPr/>
          <p:nvPr/>
        </p:nvSpPr>
        <p:spPr bwMode="auto">
          <a:xfrm>
            <a:off x="5479195" y="1760503"/>
            <a:ext cx="626910" cy="705744"/>
          </a:xfrm>
          <a:prstGeom prst="rect">
            <a:avLst/>
          </a:prstGeom>
          <a:solidFill>
            <a:srgbClr val="FFF1B3"/>
          </a:solid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5" name="Rectangle 144">
            <a:extLst>
              <a:ext uri="{FF2B5EF4-FFF2-40B4-BE49-F238E27FC236}">
                <a16:creationId xmlns:a16="http://schemas.microsoft.com/office/drawing/2014/main" id="{E5AFD615-FD64-364B-B362-0620404C0EA0}"/>
              </a:ext>
            </a:extLst>
          </p:cNvPr>
          <p:cNvSpPr/>
          <p:nvPr/>
        </p:nvSpPr>
        <p:spPr bwMode="auto">
          <a:xfrm>
            <a:off x="346072" y="1295919"/>
            <a:ext cx="8112128" cy="601288"/>
          </a:xfrm>
          <a:prstGeom prst="rect">
            <a:avLst/>
          </a:prstGeom>
          <a:solidFill>
            <a:schemeClr val="bg1"/>
          </a:solidFill>
          <a:ln w="254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9" name="Rectangle 148">
            <a:extLst>
              <a:ext uri="{FF2B5EF4-FFF2-40B4-BE49-F238E27FC236}">
                <a16:creationId xmlns:a16="http://schemas.microsoft.com/office/drawing/2014/main" id="{3D82E3A1-86BD-EF41-BDAC-E24BED74D9C6}"/>
              </a:ext>
            </a:extLst>
          </p:cNvPr>
          <p:cNvSpPr/>
          <p:nvPr/>
        </p:nvSpPr>
        <p:spPr bwMode="auto">
          <a:xfrm>
            <a:off x="714327" y="6375014"/>
            <a:ext cx="6905673" cy="312347"/>
          </a:xfrm>
          <a:prstGeom prst="rect">
            <a:avLst/>
          </a:prstGeom>
          <a:solidFill>
            <a:schemeClr val="bg1"/>
          </a:solidFill>
          <a:ln w="254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CA57C221-3E60-C94B-8B4A-1E8BDC21AA3F}"/>
              </a:ext>
            </a:extLst>
          </p:cNvPr>
          <p:cNvSpPr>
            <a:spLocks noGrp="1"/>
          </p:cNvSpPr>
          <p:nvPr>
            <p:ph idx="1"/>
          </p:nvPr>
        </p:nvSpPr>
        <p:spPr/>
        <p:txBody>
          <a:bodyPr/>
          <a:lstStyle/>
          <a:p>
            <a:r>
              <a:rPr lang="en-US" sz="2400" b="1" dirty="0"/>
              <a:t>A-A-B-A-A-B (shown), </a:t>
            </a:r>
            <a:r>
              <a:rPr lang="en-US" sz="2400" dirty="0"/>
              <a:t>or A-B-C-A-B-C, or A-B-C-B-A, or … </a:t>
            </a:r>
          </a:p>
          <a:p>
            <a:r>
              <a:rPr lang="en-US" sz="2400" dirty="0"/>
              <a:t>Detailed placement </a:t>
            </a:r>
            <a:r>
              <a:rPr lang="en-US" sz="2400" b="1" dirty="0">
                <a:solidFill>
                  <a:srgbClr val="FF0000"/>
                </a:solidFill>
              </a:rPr>
              <a:t>complexity</a:t>
            </a:r>
            <a:r>
              <a:rPr lang="en-US" sz="2400" dirty="0"/>
              <a:t> (DRC, pin accessibility, etc.)</a:t>
            </a:r>
          </a:p>
          <a:p>
            <a:pPr lvl="3"/>
            <a:endParaRPr lang="en-US" sz="1600" dirty="0"/>
          </a:p>
        </p:txBody>
      </p:sp>
    </p:spTree>
    <p:extLst>
      <p:ext uri="{BB962C8B-B14F-4D97-AF65-F5344CB8AC3E}">
        <p14:creationId xmlns:p14="http://schemas.microsoft.com/office/powerpoint/2010/main" val="237363801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pPr marL="0" indent="0">
              <a:buNone/>
            </a:pPr>
            <a:r>
              <a:rPr lang="en-US" sz="2400" b="1" dirty="0"/>
              <a:t>Physical Context</a:t>
            </a:r>
          </a:p>
          <a:p>
            <a:r>
              <a:rPr lang="en-US" sz="2400" dirty="0">
                <a:solidFill>
                  <a:srgbClr val="1B00C0"/>
                </a:solidFill>
              </a:rPr>
              <a:t>Challenge 17</a:t>
            </a:r>
            <a:r>
              <a:rPr lang="en-US" sz="2400" dirty="0"/>
              <a:t>: Develop “true 3D” placement</a:t>
            </a:r>
          </a:p>
          <a:p>
            <a:pPr>
              <a:spcBef>
                <a:spcPts val="1800"/>
              </a:spcBef>
            </a:pPr>
            <a:r>
              <a:rPr lang="en-US" sz="2400" dirty="0">
                <a:solidFill>
                  <a:srgbClr val="1B00C0"/>
                </a:solidFill>
              </a:rPr>
              <a:t>Challenge 18</a:t>
            </a:r>
            <a:r>
              <a:rPr lang="en-US" sz="2400" dirty="0"/>
              <a:t>: Develop techniques for “island-heavy” placement</a:t>
            </a:r>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“New” Foci</a:t>
            </a:r>
          </a:p>
        </p:txBody>
      </p:sp>
    </p:spTree>
    <p:extLst>
      <p:ext uri="{BB962C8B-B14F-4D97-AF65-F5344CB8AC3E}">
        <p14:creationId xmlns:p14="http://schemas.microsoft.com/office/powerpoint/2010/main" val="36340135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793211"/>
            <a:ext cx="9144000" cy="2956629"/>
          </a:xfrm>
        </p:spPr>
        <p:txBody>
          <a:bodyPr/>
          <a:lstStyle/>
          <a:p>
            <a:pPr>
              <a:spcBef>
                <a:spcPts val="600"/>
              </a:spcBef>
            </a:pPr>
            <a:r>
              <a:rPr lang="en-US" sz="2600" b="1" dirty="0"/>
              <a:t>AI and Machine Learning accelerators</a:t>
            </a:r>
          </a:p>
          <a:p>
            <a:pPr marL="457200" lvl="1" indent="-228600">
              <a:spcBef>
                <a:spcPts val="600"/>
              </a:spcBef>
            </a:pPr>
            <a:r>
              <a:rPr lang="en-US" sz="2200" dirty="0"/>
              <a:t>Can have very high fractions of die or block area occupied by SRAM and register file instances</a:t>
            </a:r>
          </a:p>
          <a:p>
            <a:pPr marL="457200" lvl="1" indent="-228600">
              <a:spcBef>
                <a:spcPts val="600"/>
              </a:spcBef>
            </a:pPr>
            <a:r>
              <a:rPr lang="en-US" sz="2200" dirty="0"/>
              <a:t>Can have thousands of SRAM macros</a:t>
            </a:r>
          </a:p>
          <a:p>
            <a:pPr marL="457200" lvl="1" indent="-228600">
              <a:spcBef>
                <a:spcPts val="600"/>
              </a:spcBef>
            </a:pPr>
            <a:r>
              <a:rPr lang="en-US" sz="2200" dirty="0"/>
              <a:t>Examples from DARPA Real Time Machine Learning project</a:t>
            </a:r>
          </a:p>
          <a:p>
            <a:pPr marL="347663" lvl="1" indent="0">
              <a:spcBef>
                <a:spcPts val="600"/>
              </a:spcBef>
              <a:buNone/>
            </a:pPr>
            <a:endParaRPr lang="en-US" dirty="0"/>
          </a:p>
          <a:p>
            <a:pPr marL="0" indent="0">
              <a:spcBef>
                <a:spcPts val="1000"/>
              </a:spcBef>
              <a:buClr>
                <a:srgbClr val="1B00C0"/>
              </a:buClr>
              <a:buNone/>
            </a:pPr>
            <a:endParaRPr lang="en-US" sz="2300"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24064" y="89403"/>
            <a:ext cx="9144000" cy="595312"/>
          </a:xfrm>
        </p:spPr>
        <p:txBody>
          <a:bodyPr/>
          <a:lstStyle/>
          <a:p>
            <a:r>
              <a:rPr lang="en-US" dirty="0"/>
              <a:t>Extreme Memory-Dominance</a:t>
            </a:r>
          </a:p>
        </p:txBody>
      </p:sp>
      <p:pic>
        <p:nvPicPr>
          <p:cNvPr id="1026" name="Picture 2">
            <a:extLst>
              <a:ext uri="{FF2B5EF4-FFF2-40B4-BE49-F238E27FC236}">
                <a16:creationId xmlns:a16="http://schemas.microsoft.com/office/drawing/2014/main" id="{1D2B6EB5-DFC7-B844-98D1-C51E012015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63171"/>
            <a:ext cx="3884026" cy="25044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up of a piece of paper&#10;&#10;Description automatically generated with low confidence">
            <a:extLst>
              <a:ext uri="{FF2B5EF4-FFF2-40B4-BE49-F238E27FC236}">
                <a16:creationId xmlns:a16="http://schemas.microsoft.com/office/drawing/2014/main" id="{7E8F0BBE-455C-8C40-BD70-F3A4563723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630822"/>
            <a:ext cx="2594552" cy="3982675"/>
          </a:xfrm>
          <a:prstGeom prst="rect">
            <a:avLst/>
          </a:prstGeom>
        </p:spPr>
      </p:pic>
      <p:sp>
        <p:nvSpPr>
          <p:cNvPr id="5" name="TextBox 4">
            <a:extLst>
              <a:ext uri="{FF2B5EF4-FFF2-40B4-BE49-F238E27FC236}">
                <a16:creationId xmlns:a16="http://schemas.microsoft.com/office/drawing/2014/main" id="{C804C9A1-6FE4-8448-94E0-A93887D21B6E}"/>
              </a:ext>
            </a:extLst>
          </p:cNvPr>
          <p:cNvSpPr txBox="1"/>
          <p:nvPr/>
        </p:nvSpPr>
        <p:spPr>
          <a:xfrm>
            <a:off x="967065" y="5650468"/>
            <a:ext cx="2997872" cy="369332"/>
          </a:xfrm>
          <a:prstGeom prst="rect">
            <a:avLst/>
          </a:prstGeom>
          <a:noFill/>
        </p:spPr>
        <p:txBody>
          <a:bodyPr wrap="none" rtlCol="0">
            <a:spAutoFit/>
          </a:bodyPr>
          <a:lstStyle/>
          <a:p>
            <a:r>
              <a:rPr lang="en-US" dirty="0">
                <a:solidFill>
                  <a:srgbClr val="1B00C0"/>
                </a:solidFill>
              </a:rPr>
              <a:t>systolic_array (256 macros)</a:t>
            </a:r>
          </a:p>
        </p:txBody>
      </p:sp>
      <p:sp>
        <p:nvSpPr>
          <p:cNvPr id="8" name="TextBox 7">
            <a:extLst>
              <a:ext uri="{FF2B5EF4-FFF2-40B4-BE49-F238E27FC236}">
                <a16:creationId xmlns:a16="http://schemas.microsoft.com/office/drawing/2014/main" id="{CD6C4489-A4F9-CB48-9CA5-9F43A1967460}"/>
              </a:ext>
            </a:extLst>
          </p:cNvPr>
          <p:cNvSpPr txBox="1"/>
          <p:nvPr/>
        </p:nvSpPr>
        <p:spPr>
          <a:xfrm>
            <a:off x="7412369" y="4036720"/>
            <a:ext cx="1676400" cy="646331"/>
          </a:xfrm>
          <a:prstGeom prst="rect">
            <a:avLst/>
          </a:prstGeom>
          <a:noFill/>
        </p:spPr>
        <p:txBody>
          <a:bodyPr wrap="square" rtlCol="0">
            <a:spAutoFit/>
          </a:bodyPr>
          <a:lstStyle/>
          <a:p>
            <a:r>
              <a:rPr lang="en-US" dirty="0">
                <a:solidFill>
                  <a:srgbClr val="1B00C0"/>
                </a:solidFill>
              </a:rPr>
              <a:t>tabla_wrapper  (2488 macros)</a:t>
            </a:r>
          </a:p>
        </p:txBody>
      </p:sp>
    </p:spTree>
    <p:extLst>
      <p:ext uri="{BB962C8B-B14F-4D97-AF65-F5344CB8AC3E}">
        <p14:creationId xmlns:p14="http://schemas.microsoft.com/office/powerpoint/2010/main" val="17706934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pPr marL="0" indent="0">
              <a:buNone/>
            </a:pPr>
            <a:r>
              <a:rPr lang="en-US" sz="2400" b="1" dirty="0"/>
              <a:t>Physical Context</a:t>
            </a:r>
          </a:p>
          <a:p>
            <a:r>
              <a:rPr lang="en-US" sz="2400" dirty="0">
                <a:solidFill>
                  <a:srgbClr val="1B00C0"/>
                </a:solidFill>
              </a:rPr>
              <a:t>Challenge 17</a:t>
            </a:r>
            <a:r>
              <a:rPr lang="en-US" sz="2400" dirty="0"/>
              <a:t>: Develop “true 3D” placement</a:t>
            </a:r>
          </a:p>
          <a:p>
            <a:pPr>
              <a:spcBef>
                <a:spcPts val="1800"/>
              </a:spcBef>
            </a:pPr>
            <a:r>
              <a:rPr lang="en-US" sz="2400" dirty="0">
                <a:solidFill>
                  <a:srgbClr val="1B00C0"/>
                </a:solidFill>
              </a:rPr>
              <a:t>Challenge 18</a:t>
            </a:r>
            <a:r>
              <a:rPr lang="en-US" sz="2400" dirty="0"/>
              <a:t>: Develop techniques for “island-heavy” placement</a:t>
            </a:r>
          </a:p>
          <a:p>
            <a:pPr marL="0" indent="0">
              <a:spcBef>
                <a:spcPts val="1800"/>
              </a:spcBef>
              <a:buNone/>
            </a:pPr>
            <a:r>
              <a:rPr lang="en-US" sz="2400" b="1" dirty="0"/>
              <a:t>Design Context</a:t>
            </a:r>
          </a:p>
          <a:p>
            <a:r>
              <a:rPr lang="en-US" sz="2400" dirty="0">
                <a:solidFill>
                  <a:srgbClr val="1B00C0"/>
                </a:solidFill>
              </a:rPr>
              <a:t>Challenge 19</a:t>
            </a:r>
            <a:r>
              <a:rPr lang="en-US" sz="2400" dirty="0"/>
              <a:t>: Develop performance-driven macro packing and floorplan automation that matches or surpasses human solution quality</a:t>
            </a:r>
          </a:p>
          <a:p>
            <a:pPr>
              <a:spcBef>
                <a:spcPts val="1800"/>
              </a:spcBef>
            </a:pPr>
            <a:r>
              <a:rPr lang="en-US" sz="2400" dirty="0">
                <a:solidFill>
                  <a:srgbClr val="1B00C0"/>
                </a:solidFill>
              </a:rPr>
              <a:t>Challenge 20</a:t>
            </a:r>
            <a:r>
              <a:rPr lang="en-US" sz="2400" dirty="0"/>
              <a:t>: Develop system interconnect-savvy SOC floorplan optimizations with expert-human solution quality</a:t>
            </a:r>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“New” Foci</a:t>
            </a:r>
          </a:p>
        </p:txBody>
      </p:sp>
    </p:spTree>
    <p:extLst>
      <p:ext uri="{BB962C8B-B14F-4D97-AF65-F5344CB8AC3E}">
        <p14:creationId xmlns:p14="http://schemas.microsoft.com/office/powerpoint/2010/main" val="24009566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49D5F0-298C-4D06-96AD-C969C474D122}"/>
              </a:ext>
            </a:extLst>
          </p:cNvPr>
          <p:cNvSpPr>
            <a:spLocks noGrp="1"/>
          </p:cNvSpPr>
          <p:nvPr>
            <p:ph idx="1"/>
          </p:nvPr>
        </p:nvSpPr>
        <p:spPr>
          <a:xfrm>
            <a:off x="134379" y="788772"/>
            <a:ext cx="8836025" cy="5562601"/>
          </a:xfrm>
        </p:spPr>
        <p:txBody>
          <a:bodyPr/>
          <a:lstStyle/>
          <a:p>
            <a:r>
              <a:rPr lang="en-US" sz="2400" dirty="0" err="1"/>
              <a:t>Datapaths</a:t>
            </a:r>
            <a:r>
              <a:rPr lang="en-US" sz="2400" dirty="0"/>
              <a:t> </a:t>
            </a:r>
            <a:r>
              <a:rPr lang="en-US" sz="2400" dirty="0">
                <a:sym typeface="Wingdings" panose="05000000000000000000" pitchFamily="2" charset="2"/>
              </a:rPr>
              <a:t> </a:t>
            </a:r>
            <a:r>
              <a:rPr lang="en-US" sz="2400" dirty="0"/>
              <a:t>highly regular structures embedded in the synthesized netlist</a:t>
            </a:r>
          </a:p>
          <a:p>
            <a:r>
              <a:rPr lang="en-US" sz="2400" dirty="0"/>
              <a:t>Extracting and placing in aligned rows and columns can improve PPA</a:t>
            </a:r>
          </a:p>
          <a:p>
            <a:pPr lvl="1"/>
            <a:r>
              <a:rPr lang="en-US" sz="2000" dirty="0"/>
              <a:t>Latency and skew in clock distribution</a:t>
            </a:r>
          </a:p>
          <a:p>
            <a:pPr lvl="1"/>
            <a:r>
              <a:rPr lang="en-US" sz="2000" dirty="0"/>
              <a:t>Wiring predictability for bussed nets</a:t>
            </a:r>
          </a:p>
          <a:p>
            <a:r>
              <a:rPr lang="en-US" sz="2400" dirty="0"/>
              <a:t>PPA gains are multiplied in tiled designs</a:t>
            </a:r>
          </a:p>
          <a:p>
            <a:r>
              <a:rPr lang="en-US" sz="2400" dirty="0"/>
              <a:t>Opportunity for </a:t>
            </a:r>
            <a:r>
              <a:rPr lang="en-US" sz="2400" b="1" dirty="0">
                <a:solidFill>
                  <a:srgbClr val="1B00C0"/>
                </a:solidFill>
              </a:rPr>
              <a:t>automation</a:t>
            </a:r>
            <a:r>
              <a:rPr lang="en-US" sz="2400" dirty="0"/>
              <a:t> to achieve custom QOR</a:t>
            </a:r>
          </a:p>
          <a:p>
            <a:endParaRPr lang="en-US" sz="2400" dirty="0"/>
          </a:p>
        </p:txBody>
      </p:sp>
      <p:sp>
        <p:nvSpPr>
          <p:cNvPr id="3" name="Title 2">
            <a:extLst>
              <a:ext uri="{FF2B5EF4-FFF2-40B4-BE49-F238E27FC236}">
                <a16:creationId xmlns:a16="http://schemas.microsoft.com/office/drawing/2014/main" id="{350AF8A3-55C1-4F2B-9D2B-54B81321C49A}"/>
              </a:ext>
            </a:extLst>
          </p:cNvPr>
          <p:cNvSpPr>
            <a:spLocks noGrp="1"/>
          </p:cNvSpPr>
          <p:nvPr>
            <p:ph type="title"/>
          </p:nvPr>
        </p:nvSpPr>
        <p:spPr>
          <a:xfrm>
            <a:off x="137211" y="95035"/>
            <a:ext cx="8851900" cy="595312"/>
          </a:xfrm>
        </p:spPr>
        <p:txBody>
          <a:bodyPr/>
          <a:lstStyle/>
          <a:p>
            <a:r>
              <a:rPr lang="en-US" dirty="0"/>
              <a:t>Regular Structures in </a:t>
            </a:r>
            <a:r>
              <a:rPr lang="en-US" dirty="0" err="1"/>
              <a:t>Datapaths</a:t>
            </a:r>
            <a:endParaRPr lang="en-US" dirty="0"/>
          </a:p>
        </p:txBody>
      </p:sp>
      <p:pic>
        <p:nvPicPr>
          <p:cNvPr id="5" name="Picture 4">
            <a:extLst>
              <a:ext uri="{FF2B5EF4-FFF2-40B4-BE49-F238E27FC236}">
                <a16:creationId xmlns:a16="http://schemas.microsoft.com/office/drawing/2014/main" id="{1068CE74-3433-4003-B1C2-43C5FC827FDA}"/>
              </a:ext>
            </a:extLst>
          </p:cNvPr>
          <p:cNvPicPr>
            <a:picLocks noChangeAspect="1"/>
          </p:cNvPicPr>
          <p:nvPr/>
        </p:nvPicPr>
        <p:blipFill rotWithShape="1">
          <a:blip r:embed="rId3"/>
          <a:srcRect b="6944"/>
          <a:stretch/>
        </p:blipFill>
        <p:spPr>
          <a:xfrm>
            <a:off x="875611" y="3783796"/>
            <a:ext cx="3464977" cy="2110477"/>
          </a:xfrm>
          <a:prstGeom prst="rect">
            <a:avLst/>
          </a:prstGeom>
        </p:spPr>
      </p:pic>
      <p:pic>
        <p:nvPicPr>
          <p:cNvPr id="7" name="Picture 6">
            <a:extLst>
              <a:ext uri="{FF2B5EF4-FFF2-40B4-BE49-F238E27FC236}">
                <a16:creationId xmlns:a16="http://schemas.microsoft.com/office/drawing/2014/main" id="{6BDC6E23-BE7D-4F07-909C-7ED6D9FFCC58}"/>
              </a:ext>
            </a:extLst>
          </p:cNvPr>
          <p:cNvPicPr>
            <a:picLocks noChangeAspect="1"/>
          </p:cNvPicPr>
          <p:nvPr/>
        </p:nvPicPr>
        <p:blipFill>
          <a:blip r:embed="rId4"/>
          <a:stretch>
            <a:fillRect/>
          </a:stretch>
        </p:blipFill>
        <p:spPr>
          <a:xfrm>
            <a:off x="4689981" y="3788527"/>
            <a:ext cx="3158619" cy="2105746"/>
          </a:xfrm>
          <a:prstGeom prst="rect">
            <a:avLst/>
          </a:prstGeom>
        </p:spPr>
      </p:pic>
      <p:sp>
        <p:nvSpPr>
          <p:cNvPr id="8" name="TextBox 7">
            <a:extLst>
              <a:ext uri="{FF2B5EF4-FFF2-40B4-BE49-F238E27FC236}">
                <a16:creationId xmlns:a16="http://schemas.microsoft.com/office/drawing/2014/main" id="{744DEA5D-7228-4773-8266-689E321F81E4}"/>
              </a:ext>
            </a:extLst>
          </p:cNvPr>
          <p:cNvSpPr txBox="1"/>
          <p:nvPr/>
        </p:nvSpPr>
        <p:spPr>
          <a:xfrm>
            <a:off x="1381075" y="5918603"/>
            <a:ext cx="2360646" cy="369332"/>
          </a:xfrm>
          <a:prstGeom prst="rect">
            <a:avLst/>
          </a:prstGeom>
          <a:noFill/>
        </p:spPr>
        <p:txBody>
          <a:bodyPr wrap="none" rtlCol="0">
            <a:spAutoFit/>
          </a:bodyPr>
          <a:lstStyle/>
          <a:p>
            <a:r>
              <a:rPr lang="en-US" dirty="0"/>
              <a:t>Traditional Placement</a:t>
            </a:r>
          </a:p>
        </p:txBody>
      </p:sp>
      <p:sp>
        <p:nvSpPr>
          <p:cNvPr id="11" name="TextBox 10">
            <a:extLst>
              <a:ext uri="{FF2B5EF4-FFF2-40B4-BE49-F238E27FC236}">
                <a16:creationId xmlns:a16="http://schemas.microsoft.com/office/drawing/2014/main" id="{D89E2B87-B6F6-4256-9197-E0A62F5C3A9F}"/>
              </a:ext>
            </a:extLst>
          </p:cNvPr>
          <p:cNvSpPr txBox="1"/>
          <p:nvPr/>
        </p:nvSpPr>
        <p:spPr>
          <a:xfrm>
            <a:off x="5085889" y="5918603"/>
            <a:ext cx="2366802" cy="369332"/>
          </a:xfrm>
          <a:prstGeom prst="rect">
            <a:avLst/>
          </a:prstGeom>
          <a:noFill/>
        </p:spPr>
        <p:txBody>
          <a:bodyPr wrap="none" rtlCol="0">
            <a:spAutoFit/>
          </a:bodyPr>
          <a:lstStyle/>
          <a:p>
            <a:r>
              <a:rPr lang="en-US" dirty="0"/>
              <a:t>Structured Placement</a:t>
            </a:r>
          </a:p>
        </p:txBody>
      </p:sp>
      <p:sp>
        <p:nvSpPr>
          <p:cNvPr id="4" name="TextBox 3">
            <a:extLst>
              <a:ext uri="{FF2B5EF4-FFF2-40B4-BE49-F238E27FC236}">
                <a16:creationId xmlns:a16="http://schemas.microsoft.com/office/drawing/2014/main" id="{DD673F18-A358-4D4C-A2C1-2AAF1827B7C6}"/>
              </a:ext>
            </a:extLst>
          </p:cNvPr>
          <p:cNvSpPr txBox="1"/>
          <p:nvPr/>
        </p:nvSpPr>
        <p:spPr>
          <a:xfrm>
            <a:off x="916458" y="6260757"/>
            <a:ext cx="6705600" cy="461665"/>
          </a:xfrm>
          <a:prstGeom prst="rect">
            <a:avLst/>
          </a:prstGeom>
          <a:noFill/>
        </p:spPr>
        <p:txBody>
          <a:bodyPr wrap="square" rtlCol="0">
            <a:spAutoFit/>
          </a:bodyPr>
          <a:lstStyle/>
          <a:p>
            <a:r>
              <a:rPr lang="en-US" sz="1200" dirty="0"/>
              <a:t>Images copyright Cadence Design Systems, Inc.   From Cadence SDP documentation: </a:t>
            </a:r>
            <a:r>
              <a:rPr lang="en-US" sz="1200" dirty="0">
                <a:hlinkClick r:id="rId5"/>
              </a:rPr>
              <a:t>http://free-online-ebooks.appspot.com/enc/14.17/soceUG/Using_Structured_Data_Paths.html</a:t>
            </a:r>
            <a:r>
              <a:rPr lang="en-US" sz="1200" dirty="0"/>
              <a:t> </a:t>
            </a:r>
          </a:p>
        </p:txBody>
      </p:sp>
    </p:spTree>
    <p:extLst>
      <p:ext uri="{BB962C8B-B14F-4D97-AF65-F5344CB8AC3E}">
        <p14:creationId xmlns:p14="http://schemas.microsoft.com/office/powerpoint/2010/main" val="8924633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pPr marL="0" indent="0">
              <a:buNone/>
            </a:pPr>
            <a:r>
              <a:rPr lang="en-US" sz="2400" b="1" dirty="0"/>
              <a:t>Physical Context</a:t>
            </a:r>
          </a:p>
          <a:p>
            <a:r>
              <a:rPr lang="en-US" sz="2400" dirty="0">
                <a:solidFill>
                  <a:srgbClr val="1B00C0"/>
                </a:solidFill>
              </a:rPr>
              <a:t>Challenge 17</a:t>
            </a:r>
            <a:r>
              <a:rPr lang="en-US" sz="2400" dirty="0"/>
              <a:t>: Develop “true 3D” placement</a:t>
            </a:r>
          </a:p>
          <a:p>
            <a:pPr>
              <a:spcBef>
                <a:spcPts val="1500"/>
              </a:spcBef>
            </a:pPr>
            <a:r>
              <a:rPr lang="en-US" sz="2400" dirty="0">
                <a:solidFill>
                  <a:srgbClr val="1B00C0"/>
                </a:solidFill>
              </a:rPr>
              <a:t>Challenge 18</a:t>
            </a:r>
            <a:r>
              <a:rPr lang="en-US" sz="2400" dirty="0"/>
              <a:t>: Develop techniques for “island-heavy” placement</a:t>
            </a:r>
          </a:p>
          <a:p>
            <a:pPr marL="0" indent="0">
              <a:spcBef>
                <a:spcPts val="1500"/>
              </a:spcBef>
              <a:buNone/>
            </a:pPr>
            <a:r>
              <a:rPr lang="en-US" sz="2400" b="1" dirty="0"/>
              <a:t>Design Context</a:t>
            </a:r>
          </a:p>
          <a:p>
            <a:r>
              <a:rPr lang="en-US" sz="2400" dirty="0">
                <a:solidFill>
                  <a:srgbClr val="1B00C0"/>
                </a:solidFill>
              </a:rPr>
              <a:t>Challenge 19</a:t>
            </a:r>
            <a:r>
              <a:rPr lang="en-US" sz="2400" dirty="0"/>
              <a:t>: Develop performance-driven macro packing and floorplan automation that matches or surpasses human solution quality</a:t>
            </a:r>
          </a:p>
          <a:p>
            <a:pPr>
              <a:spcBef>
                <a:spcPts val="1500"/>
              </a:spcBef>
            </a:pPr>
            <a:r>
              <a:rPr lang="en-US" sz="2400" dirty="0">
                <a:solidFill>
                  <a:srgbClr val="1B00C0"/>
                </a:solidFill>
              </a:rPr>
              <a:t>Challenge 20</a:t>
            </a:r>
            <a:r>
              <a:rPr lang="en-US" sz="2400" dirty="0"/>
              <a:t>: Develop system interconnect-savvy SOC floorplan optimizations with expert-human solution quality</a:t>
            </a:r>
          </a:p>
          <a:p>
            <a:pPr marL="0" indent="0">
              <a:spcBef>
                <a:spcPts val="1500"/>
              </a:spcBef>
              <a:buNone/>
            </a:pPr>
            <a:r>
              <a:rPr lang="en-US" sz="2400" b="1" dirty="0"/>
              <a:t>Specializations</a:t>
            </a:r>
          </a:p>
          <a:p>
            <a:r>
              <a:rPr lang="en-US" sz="2400" dirty="0">
                <a:solidFill>
                  <a:srgbClr val="1B00C0"/>
                </a:solidFill>
              </a:rPr>
              <a:t>Challenge 21</a:t>
            </a:r>
            <a:r>
              <a:rPr lang="en-US" sz="2400" dirty="0"/>
              <a:t>: Develop niche placement automations that remove human expertise bottlenecks</a:t>
            </a:r>
          </a:p>
          <a:p>
            <a:pPr>
              <a:spcBef>
                <a:spcPts val="1500"/>
              </a:spcBef>
            </a:pPr>
            <a:r>
              <a:rPr lang="en-US" sz="2400" dirty="0">
                <a:solidFill>
                  <a:srgbClr val="1B00C0"/>
                </a:solidFill>
              </a:rPr>
              <a:t>Challenge 22</a:t>
            </a:r>
            <a:r>
              <a:rPr lang="en-US" sz="2400" dirty="0"/>
              <a:t>: Develop </a:t>
            </a:r>
            <a:r>
              <a:rPr lang="en-US" sz="2400" dirty="0" err="1"/>
              <a:t>datapath</a:t>
            </a:r>
            <a:r>
              <a:rPr lang="en-US" sz="2400" dirty="0"/>
              <a:t> placement automation that surpasses human-directed solution quality</a:t>
            </a:r>
            <a:endParaRPr lang="en-US" sz="2400" b="1" dirty="0">
              <a:solidFill>
                <a:srgbClr val="FF0000"/>
              </a:solidFill>
            </a:endParaRPr>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“New” Foci</a:t>
            </a:r>
          </a:p>
        </p:txBody>
      </p:sp>
    </p:spTree>
    <p:extLst>
      <p:ext uri="{BB962C8B-B14F-4D97-AF65-F5344CB8AC3E}">
        <p14:creationId xmlns:p14="http://schemas.microsoft.com/office/powerpoint/2010/main" val="19271447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r>
              <a:rPr lang="en-US" sz="2400" b="1" dirty="0"/>
              <a:t>Placement Optimization</a:t>
            </a:r>
          </a:p>
          <a:p>
            <a:pPr lvl="1"/>
            <a:r>
              <a:rPr lang="en-US" sz="2000" dirty="0"/>
              <a:t>Predictability and Stability</a:t>
            </a:r>
          </a:p>
          <a:p>
            <a:pPr lvl="1"/>
            <a:r>
              <a:rPr lang="en-US" sz="2000" dirty="0"/>
              <a:t>Closing the Suboptimality Gap</a:t>
            </a:r>
          </a:p>
          <a:p>
            <a:r>
              <a:rPr lang="en-US" sz="2400" b="1" dirty="0"/>
              <a:t>Co-Optimization and Co-Operation</a:t>
            </a:r>
          </a:p>
          <a:p>
            <a:pPr lvl="1"/>
            <a:r>
              <a:rPr lang="en-US" sz="2000" dirty="0"/>
              <a:t>The Art of Co-Optimization</a:t>
            </a:r>
          </a:p>
          <a:p>
            <a:pPr lvl="1"/>
            <a:r>
              <a:rPr lang="en-US" sz="2000" dirty="0"/>
              <a:t>Co-Optimization Through Co-Operation</a:t>
            </a:r>
          </a:p>
          <a:p>
            <a:r>
              <a:rPr lang="en-US" sz="2400" b="1" dirty="0"/>
              <a:t>“New” Foci for Placement</a:t>
            </a:r>
          </a:p>
          <a:p>
            <a:pPr lvl="1"/>
            <a:r>
              <a:rPr lang="en-US" sz="2000" dirty="0"/>
              <a:t>Physical Context</a:t>
            </a:r>
          </a:p>
          <a:p>
            <a:pPr lvl="1"/>
            <a:r>
              <a:rPr lang="en-US" sz="2000" dirty="0"/>
              <a:t>Design Context</a:t>
            </a:r>
          </a:p>
          <a:p>
            <a:pPr lvl="1"/>
            <a:r>
              <a:rPr lang="en-US" sz="2000" dirty="0"/>
              <a:t>Specializations</a:t>
            </a:r>
          </a:p>
          <a:p>
            <a:r>
              <a:rPr lang="en-US" sz="2400" b="1" dirty="0">
                <a:solidFill>
                  <a:srgbClr val="1B00C0"/>
                </a:solidFill>
              </a:rPr>
              <a:t>Learning and Placement</a:t>
            </a:r>
          </a:p>
          <a:p>
            <a:r>
              <a:rPr lang="en-US" sz="2400" b="1" dirty="0"/>
              <a:t>Support for Placement Research</a:t>
            </a:r>
          </a:p>
          <a:p>
            <a:pPr lvl="1"/>
            <a:r>
              <a:rPr lang="en-US" sz="2000" dirty="0"/>
              <a:t>Flow-scale Context and Open Source</a:t>
            </a:r>
          </a:p>
          <a:p>
            <a:pPr lvl="1"/>
            <a:r>
              <a:rPr lang="en-US" sz="2000" dirty="0"/>
              <a:t>Metrics Collection and ML Enablement</a:t>
            </a:r>
          </a:p>
          <a:p>
            <a:r>
              <a:rPr lang="en-US" sz="2400" b="1" dirty="0"/>
              <a:t>Conclusions: </a:t>
            </a:r>
            <a:r>
              <a:rPr lang="en-US" sz="2400" dirty="0"/>
              <a:t>Looking back and looking forward</a:t>
            </a:r>
            <a:endParaRPr lang="en-US" sz="2400" b="1"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Advancing Placement </a:t>
            </a:r>
          </a:p>
        </p:txBody>
      </p:sp>
    </p:spTree>
    <p:extLst>
      <p:ext uri="{BB962C8B-B14F-4D97-AF65-F5344CB8AC3E}">
        <p14:creationId xmlns:p14="http://schemas.microsoft.com/office/powerpoint/2010/main" val="13238969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457200" y="990600"/>
            <a:ext cx="3048000" cy="1285101"/>
          </a:xfrm>
          <a:solidFill>
            <a:srgbClr val="FFFF00"/>
          </a:solidFill>
        </p:spPr>
        <p:txBody>
          <a:bodyPr/>
          <a:lstStyle/>
          <a:p>
            <a:pPr marL="0" indent="0">
              <a:buNone/>
            </a:pPr>
            <a:r>
              <a:rPr lang="en-US" sz="2400" b="1" dirty="0"/>
              <a:t>See ahead</a:t>
            </a:r>
            <a:endParaRPr lang="en-US" sz="2400" dirty="0"/>
          </a:p>
          <a:p>
            <a:pPr marL="0" indent="0">
              <a:buNone/>
            </a:pPr>
            <a:r>
              <a:rPr lang="en-US" sz="2400" dirty="0"/>
              <a:t>Avoid doomed runs</a:t>
            </a:r>
          </a:p>
          <a:p>
            <a:pPr marL="0" indent="0">
              <a:buNone/>
            </a:pPr>
            <a:r>
              <a:rPr lang="en-US" sz="2400" dirty="0"/>
              <a:t>Use resources better</a:t>
            </a:r>
          </a:p>
          <a:p>
            <a:pPr marL="0" indent="0">
              <a:buNone/>
            </a:pPr>
            <a:endParaRPr lang="en-US" sz="2400"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Why Machine Learning </a:t>
            </a:r>
          </a:p>
        </p:txBody>
      </p:sp>
      <p:sp>
        <p:nvSpPr>
          <p:cNvPr id="4" name="Content Placeholder 1">
            <a:extLst>
              <a:ext uri="{FF2B5EF4-FFF2-40B4-BE49-F238E27FC236}">
                <a16:creationId xmlns:a16="http://schemas.microsoft.com/office/drawing/2014/main" id="{B97CBEC9-D124-4ABE-8304-2ED5CEB00194}"/>
              </a:ext>
            </a:extLst>
          </p:cNvPr>
          <p:cNvSpPr txBox="1">
            <a:spLocks/>
          </p:cNvSpPr>
          <p:nvPr/>
        </p:nvSpPr>
        <p:spPr bwMode="auto">
          <a:xfrm>
            <a:off x="5638800" y="980302"/>
            <a:ext cx="3048000" cy="1295399"/>
          </a:xfrm>
          <a:prstGeom prst="rect">
            <a:avLst/>
          </a:prstGeom>
          <a:solidFill>
            <a:srgbClr val="FFFF00"/>
          </a:solid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buFontTx/>
              <a:buNone/>
            </a:pPr>
            <a:r>
              <a:rPr lang="en-US" sz="2400" b="1" kern="0" dirty="0"/>
              <a:t>Capture expertise</a:t>
            </a:r>
            <a:endParaRPr lang="en-US" sz="2400" kern="0" dirty="0"/>
          </a:p>
          <a:p>
            <a:pPr marL="0" indent="0">
              <a:buFontTx/>
              <a:buNone/>
            </a:pPr>
            <a:r>
              <a:rPr lang="en-US" sz="2400" kern="0" dirty="0"/>
              <a:t>Transfer/imitation</a:t>
            </a:r>
          </a:p>
          <a:p>
            <a:pPr marL="0" indent="0">
              <a:buFontTx/>
              <a:buNone/>
            </a:pPr>
            <a:r>
              <a:rPr lang="en-US" sz="2400" kern="0" dirty="0"/>
              <a:t>Algorithm alignment </a:t>
            </a:r>
          </a:p>
          <a:p>
            <a:pPr marL="0" indent="0">
              <a:buFontTx/>
              <a:buNone/>
            </a:pPr>
            <a:endParaRPr lang="en-US" sz="2400" kern="0" dirty="0"/>
          </a:p>
        </p:txBody>
      </p:sp>
      <p:sp>
        <p:nvSpPr>
          <p:cNvPr id="5" name="Content Placeholder 1">
            <a:extLst>
              <a:ext uri="{FF2B5EF4-FFF2-40B4-BE49-F238E27FC236}">
                <a16:creationId xmlns:a16="http://schemas.microsoft.com/office/drawing/2014/main" id="{833EF781-E246-43AE-A426-7B7A45595BBF}"/>
              </a:ext>
            </a:extLst>
          </p:cNvPr>
          <p:cNvSpPr txBox="1">
            <a:spLocks/>
          </p:cNvSpPr>
          <p:nvPr/>
        </p:nvSpPr>
        <p:spPr bwMode="auto">
          <a:xfrm>
            <a:off x="1104900" y="5257800"/>
            <a:ext cx="6934200" cy="838200"/>
          </a:xfrm>
          <a:prstGeom prst="rect">
            <a:avLst/>
          </a:prstGeom>
          <a:solidFill>
            <a:srgbClr val="FFFF00"/>
          </a:solid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buFontTx/>
              <a:buNone/>
            </a:pPr>
            <a:r>
              <a:rPr lang="en-US" sz="2400" b="1" kern="0" dirty="0"/>
              <a:t>What you can’t predict, you </a:t>
            </a:r>
            <a:r>
              <a:rPr lang="en-US" sz="2400" b="1" kern="0" dirty="0" err="1"/>
              <a:t>guardband</a:t>
            </a:r>
            <a:endParaRPr lang="en-US" sz="2400" b="1" kern="0" dirty="0"/>
          </a:p>
          <a:p>
            <a:pPr marL="0" indent="0">
              <a:buFontTx/>
              <a:buNone/>
            </a:pPr>
            <a:r>
              <a:rPr lang="en-US" sz="2400" b="1" kern="0" dirty="0"/>
              <a:t>What you don’t explore, you leave on the table</a:t>
            </a:r>
            <a:endParaRPr lang="en-US" sz="2400" kern="0" dirty="0"/>
          </a:p>
        </p:txBody>
      </p:sp>
      <p:pic>
        <p:nvPicPr>
          <p:cNvPr id="3" name="Picture 2">
            <a:extLst>
              <a:ext uri="{FF2B5EF4-FFF2-40B4-BE49-F238E27FC236}">
                <a16:creationId xmlns:a16="http://schemas.microsoft.com/office/drawing/2014/main" id="{BC0F94B6-1D3E-4BFE-A780-A95452884000}"/>
              </a:ext>
            </a:extLst>
          </p:cNvPr>
          <p:cNvPicPr>
            <a:picLocks noChangeAspect="1"/>
          </p:cNvPicPr>
          <p:nvPr/>
        </p:nvPicPr>
        <p:blipFill>
          <a:blip r:embed="rId3"/>
          <a:stretch>
            <a:fillRect/>
          </a:stretch>
        </p:blipFill>
        <p:spPr>
          <a:xfrm>
            <a:off x="2020257" y="2422790"/>
            <a:ext cx="5103485" cy="2698218"/>
          </a:xfrm>
          <a:prstGeom prst="rect">
            <a:avLst/>
          </a:prstGeom>
          <a:ln w="57150">
            <a:solidFill>
              <a:srgbClr val="FF0000"/>
            </a:solidFill>
          </a:ln>
        </p:spPr>
      </p:pic>
      <p:sp>
        <p:nvSpPr>
          <p:cNvPr id="7" name="TextBox 6">
            <a:extLst>
              <a:ext uri="{FF2B5EF4-FFF2-40B4-BE49-F238E27FC236}">
                <a16:creationId xmlns:a16="http://schemas.microsoft.com/office/drawing/2014/main" id="{252A3C0D-D6CD-4A3F-A2FB-4FDD56964C14}"/>
              </a:ext>
            </a:extLst>
          </p:cNvPr>
          <p:cNvSpPr txBox="1"/>
          <p:nvPr/>
        </p:nvSpPr>
        <p:spPr>
          <a:xfrm>
            <a:off x="7189573" y="3602679"/>
            <a:ext cx="1295400" cy="369332"/>
          </a:xfrm>
          <a:prstGeom prst="rect">
            <a:avLst/>
          </a:prstGeom>
          <a:noFill/>
        </p:spPr>
        <p:txBody>
          <a:bodyPr wrap="square" rtlCol="0">
            <a:spAutoFit/>
          </a:bodyPr>
          <a:lstStyle/>
          <a:p>
            <a:r>
              <a:rPr lang="en-US" dirty="0"/>
              <a:t>ISPD-2018</a:t>
            </a:r>
          </a:p>
        </p:txBody>
      </p:sp>
    </p:spTree>
    <p:extLst>
      <p:ext uri="{BB962C8B-B14F-4D97-AF65-F5344CB8AC3E}">
        <p14:creationId xmlns:p14="http://schemas.microsoft.com/office/powerpoint/2010/main" val="2187399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P spid="5"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r>
              <a:rPr lang="en-US" sz="2400" dirty="0"/>
              <a:t>Tremendous progress since, e.g., ISPD-2018</a:t>
            </a:r>
          </a:p>
          <a:p>
            <a:pPr lvl="1"/>
            <a:r>
              <a:rPr lang="en-US" sz="2000" dirty="0"/>
              <a:t>MLCAD Workshop, IEEE CEDA DAWN, </a:t>
            </a:r>
            <a:r>
              <a:rPr lang="en-US" sz="2000" dirty="0">
                <a:solidFill>
                  <a:srgbClr val="1B00C0"/>
                </a:solidFill>
              </a:rPr>
              <a:t>Huang et al. “Machine Learning for Electronic Design Automation: A Survey” </a:t>
            </a:r>
            <a:r>
              <a:rPr lang="en-US" sz="2000" dirty="0"/>
              <a:t>(</a:t>
            </a:r>
            <a:r>
              <a:rPr lang="en-US" sz="2000" i="1" dirty="0"/>
              <a:t>ACM TODAES</a:t>
            </a:r>
            <a:r>
              <a:rPr lang="en-US" sz="2000" dirty="0"/>
              <a:t>, 2021)</a:t>
            </a:r>
          </a:p>
          <a:p>
            <a:pPr lvl="1"/>
            <a:r>
              <a:rPr lang="en-US" sz="2000" b="1" dirty="0">
                <a:solidFill>
                  <a:srgbClr val="1B00C0"/>
                </a:solidFill>
              </a:rPr>
              <a:t>Many great works</a:t>
            </a:r>
          </a:p>
          <a:p>
            <a:pPr lvl="1"/>
            <a:r>
              <a:rPr lang="en-US" sz="2000" b="1" dirty="0">
                <a:solidFill>
                  <a:srgbClr val="1B00C0"/>
                </a:solidFill>
              </a:rPr>
              <a:t>Many remaining challenges</a:t>
            </a:r>
          </a:p>
          <a:p>
            <a:endParaRPr lang="en-US" sz="2400" dirty="0"/>
          </a:p>
          <a:p>
            <a:r>
              <a:rPr lang="en-US" sz="2400" dirty="0"/>
              <a:t>Learning </a:t>
            </a:r>
            <a:r>
              <a:rPr lang="en-US" sz="2400" b="1" dirty="0"/>
              <a:t>objectives</a:t>
            </a:r>
            <a:r>
              <a:rPr lang="en-US" sz="2400" dirty="0"/>
              <a:t> </a:t>
            </a:r>
            <a:r>
              <a:rPr lang="en-US" sz="1800" b="1" dirty="0">
                <a:solidFill>
                  <a:srgbClr val="00B0F0"/>
                </a:solidFill>
              </a:rPr>
              <a:t>what to optimize?</a:t>
            </a:r>
          </a:p>
          <a:p>
            <a:r>
              <a:rPr lang="en-US" sz="2400" b="1" dirty="0"/>
              <a:t>Smart flow </a:t>
            </a:r>
            <a:r>
              <a:rPr lang="en-US" sz="2400" dirty="0"/>
              <a:t>and flow control </a:t>
            </a:r>
            <a:r>
              <a:rPr lang="en-US" sz="1800" dirty="0">
                <a:solidFill>
                  <a:srgbClr val="00B0F0"/>
                </a:solidFill>
              </a:rPr>
              <a:t>how to optimize within “box” of resources</a:t>
            </a:r>
          </a:p>
          <a:p>
            <a:r>
              <a:rPr lang="en-US" sz="2400" b="1" dirty="0"/>
              <a:t>Embedding</a:t>
            </a:r>
            <a:r>
              <a:rPr lang="en-US" sz="2400" dirty="0"/>
              <a:t> and </a:t>
            </a:r>
            <a:r>
              <a:rPr lang="en-US" sz="2400" b="1" dirty="0"/>
              <a:t>clustering</a:t>
            </a:r>
            <a:r>
              <a:rPr lang="en-US" sz="2400" dirty="0"/>
              <a:t> </a:t>
            </a:r>
            <a:r>
              <a:rPr lang="en-US" sz="1800" b="1" dirty="0">
                <a:solidFill>
                  <a:srgbClr val="00B0F0"/>
                </a:solidFill>
              </a:rPr>
              <a:t>distance measures, complexity reductions</a:t>
            </a:r>
          </a:p>
          <a:p>
            <a:r>
              <a:rPr lang="en-US" sz="2400" b="1" dirty="0"/>
              <a:t>Deep learning </a:t>
            </a:r>
            <a:r>
              <a:rPr lang="en-US" sz="2400" dirty="0"/>
              <a:t>for placement  </a:t>
            </a:r>
            <a:r>
              <a:rPr lang="en-US" sz="1800" dirty="0">
                <a:solidFill>
                  <a:srgbClr val="00B0F0"/>
                </a:solidFill>
              </a:rPr>
              <a:t>Google Brain! </a:t>
            </a:r>
          </a:p>
          <a:p>
            <a:r>
              <a:rPr lang="en-US" sz="2400" dirty="0"/>
              <a:t>Domain expertise </a:t>
            </a:r>
            <a:r>
              <a:rPr lang="en-US" sz="1800" dirty="0">
                <a:solidFill>
                  <a:srgbClr val="00B0F0"/>
                </a:solidFill>
              </a:rPr>
              <a:t>algorithm alignment, transfer/imitation... but… </a:t>
            </a:r>
            <a:r>
              <a:rPr lang="en-US" sz="1800" b="1" dirty="0">
                <a:solidFill>
                  <a:srgbClr val="00B0F0"/>
                </a:solidFill>
              </a:rPr>
              <a:t>Bitter Lesson</a:t>
            </a:r>
            <a:r>
              <a:rPr lang="en-US" sz="1800" dirty="0">
                <a:solidFill>
                  <a:srgbClr val="00B0F0"/>
                </a:solidFill>
              </a:rPr>
              <a:t>?</a:t>
            </a:r>
          </a:p>
          <a:p>
            <a:r>
              <a:rPr lang="en-US" sz="2400" b="1" dirty="0"/>
              <a:t>AI hardware  </a:t>
            </a:r>
            <a:r>
              <a:rPr lang="en-US" sz="1800" dirty="0" err="1">
                <a:solidFill>
                  <a:srgbClr val="00B0F0"/>
                </a:solidFill>
              </a:rPr>
              <a:t>DREAMPlace</a:t>
            </a:r>
            <a:r>
              <a:rPr lang="en-US" sz="1800" dirty="0">
                <a:solidFill>
                  <a:srgbClr val="00B0F0"/>
                </a:solidFill>
              </a:rPr>
              <a:t>!</a:t>
            </a:r>
          </a:p>
          <a:p>
            <a:r>
              <a:rPr lang="en-US" sz="2400" dirty="0"/>
              <a:t>Open source …</a:t>
            </a:r>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Learning and Placement </a:t>
            </a:r>
          </a:p>
        </p:txBody>
      </p:sp>
    </p:spTree>
    <p:extLst>
      <p:ext uri="{BB962C8B-B14F-4D97-AF65-F5344CB8AC3E}">
        <p14:creationId xmlns:p14="http://schemas.microsoft.com/office/powerpoint/2010/main" val="374438455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914400"/>
            <a:ext cx="9144000" cy="5486401"/>
          </a:xfrm>
        </p:spPr>
        <p:txBody>
          <a:bodyPr/>
          <a:lstStyle/>
          <a:p>
            <a:r>
              <a:rPr lang="en-US" sz="2400" dirty="0">
                <a:solidFill>
                  <a:srgbClr val="1B00C0"/>
                </a:solidFill>
              </a:rPr>
              <a:t>Challenge 23</a:t>
            </a:r>
            <a:r>
              <a:rPr lang="en-US" sz="2400" dirty="0"/>
              <a:t>: Develop accurate predictors of closed-source tool outcomes using open-source tools</a:t>
            </a:r>
          </a:p>
          <a:p>
            <a:pPr>
              <a:spcBef>
                <a:spcPts val="1800"/>
              </a:spcBef>
            </a:pPr>
            <a:r>
              <a:rPr lang="en-US" sz="2400" dirty="0">
                <a:solidFill>
                  <a:srgbClr val="1B00C0"/>
                </a:solidFill>
              </a:rPr>
              <a:t>Challenge 24</a:t>
            </a:r>
            <a:r>
              <a:rPr lang="en-US" sz="2400" dirty="0"/>
              <a:t>: Find quantum leaps in solution quality and speed at the nexus of ML and placement</a:t>
            </a:r>
          </a:p>
          <a:p>
            <a:pPr>
              <a:spcBef>
                <a:spcPts val="1800"/>
              </a:spcBef>
            </a:pPr>
            <a:r>
              <a:rPr lang="en-US" sz="2400" dirty="0">
                <a:solidFill>
                  <a:srgbClr val="1B00C0"/>
                </a:solidFill>
              </a:rPr>
              <a:t>Challenge 25</a:t>
            </a:r>
            <a:r>
              <a:rPr lang="en-US" sz="2400" dirty="0"/>
              <a:t>: Launch organized, multi-entity metrics collection to support ML studies and contests.</a:t>
            </a:r>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Learning and Placement </a:t>
            </a:r>
          </a:p>
        </p:txBody>
      </p:sp>
    </p:spTree>
    <p:extLst>
      <p:ext uri="{BB962C8B-B14F-4D97-AF65-F5344CB8AC3E}">
        <p14:creationId xmlns:p14="http://schemas.microsoft.com/office/powerpoint/2010/main" val="4364215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c57e75ed40_0_5"/>
          <p:cNvSpPr txBox="1">
            <a:spLocks noGrp="1"/>
          </p:cNvSpPr>
          <p:nvPr>
            <p:ph type="body" idx="1"/>
          </p:nvPr>
        </p:nvSpPr>
        <p:spPr>
          <a:xfrm>
            <a:off x="0" y="838200"/>
            <a:ext cx="9053400" cy="638400"/>
          </a:xfrm>
          <a:prstGeom prst="rect">
            <a:avLst/>
          </a:prstGeom>
          <a:noFill/>
          <a:ln>
            <a:noFill/>
          </a:ln>
        </p:spPr>
        <p:txBody>
          <a:bodyPr spcFirstLastPara="1" wrap="square" lIns="92075" tIns="46025" rIns="92075" bIns="46025" anchor="t" anchorCtr="0">
            <a:noAutofit/>
          </a:bodyPr>
          <a:lstStyle/>
          <a:p>
            <a:pPr marL="230187" lvl="0" indent="-230187" algn="l" rtl="0">
              <a:lnSpc>
                <a:spcPct val="85000"/>
              </a:lnSpc>
              <a:spcBef>
                <a:spcPts val="0"/>
              </a:spcBef>
              <a:spcAft>
                <a:spcPts val="0"/>
              </a:spcAft>
              <a:buSzPts val="2400"/>
              <a:buChar char="•"/>
            </a:pPr>
            <a:r>
              <a:rPr lang="en-US" sz="2400" b="1" dirty="0"/>
              <a:t>50+ years of placement advances</a:t>
            </a:r>
            <a:endParaRPr sz="2400" b="1" dirty="0"/>
          </a:p>
        </p:txBody>
      </p:sp>
      <p:sp>
        <p:nvSpPr>
          <p:cNvPr id="65" name="Google Shape;65;gc57e75ed40_0_5"/>
          <p:cNvSpPr txBox="1">
            <a:spLocks noGrp="1"/>
          </p:cNvSpPr>
          <p:nvPr>
            <p:ph type="title"/>
          </p:nvPr>
        </p:nvSpPr>
        <p:spPr>
          <a:xfrm>
            <a:off x="0" y="113467"/>
            <a:ext cx="9144000" cy="595200"/>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None/>
            </a:pPr>
            <a:r>
              <a:rPr lang="en-US" sz="3000" dirty="0"/>
              <a:t>Markov, Hu, Kim </a:t>
            </a:r>
            <a:r>
              <a:rPr lang="en-US" sz="3000" i="1" dirty="0"/>
              <a:t>Proceedings of the IEEE </a:t>
            </a:r>
            <a:r>
              <a:rPr lang="en-US" sz="3000" dirty="0"/>
              <a:t>2015</a:t>
            </a:r>
            <a:endParaRPr dirty="0"/>
          </a:p>
        </p:txBody>
      </p:sp>
      <p:pic>
        <p:nvPicPr>
          <p:cNvPr id="66" name="Google Shape;66;gc57e75ed40_0_5"/>
          <p:cNvPicPr preferRelativeResize="0"/>
          <p:nvPr/>
        </p:nvPicPr>
        <p:blipFill>
          <a:blip r:embed="rId3">
            <a:alphaModFix/>
          </a:blip>
          <a:stretch>
            <a:fillRect/>
          </a:stretch>
        </p:blipFill>
        <p:spPr>
          <a:xfrm>
            <a:off x="228600" y="1371601"/>
            <a:ext cx="8605825" cy="5191288"/>
          </a:xfrm>
          <a:prstGeom prst="rect">
            <a:avLst/>
          </a:prstGeom>
          <a:noFill/>
          <a:ln>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a:xfrm>
            <a:off x="141143" y="123681"/>
            <a:ext cx="8851900" cy="595312"/>
          </a:xfrm>
        </p:spPr>
        <p:txBody>
          <a:bodyPr/>
          <a:lstStyle/>
          <a:p>
            <a:r>
              <a:rPr lang="en-US" altLang="ko-KR" dirty="0">
                <a:solidFill>
                  <a:srgbClr val="1B00C0"/>
                </a:solidFill>
              </a:rPr>
              <a:t>“Be Careful What You Ask For”</a:t>
            </a:r>
            <a:endParaRPr lang="en-US" altLang="ko-KR" dirty="0"/>
          </a:p>
        </p:txBody>
      </p:sp>
      <p:sp>
        <p:nvSpPr>
          <p:cNvPr id="6" name="Content Placeholder 2">
            <a:extLst>
              <a:ext uri="{FF2B5EF4-FFF2-40B4-BE49-F238E27FC236}">
                <a16:creationId xmlns:a16="http://schemas.microsoft.com/office/drawing/2014/main" id="{6E29B3BD-9FFA-4DC8-876D-8FB1C2BAA2FA}"/>
              </a:ext>
            </a:extLst>
          </p:cNvPr>
          <p:cNvSpPr>
            <a:spLocks noGrp="1"/>
          </p:cNvSpPr>
          <p:nvPr>
            <p:ph idx="1"/>
          </p:nvPr>
        </p:nvSpPr>
        <p:spPr>
          <a:xfrm>
            <a:off x="136280" y="926126"/>
            <a:ext cx="8836025" cy="937443"/>
          </a:xfrm>
        </p:spPr>
        <p:txBody>
          <a:bodyPr/>
          <a:lstStyle/>
          <a:p>
            <a:r>
              <a:rPr lang="en-US" altLang="ko-KR" sz="2600" b="1" dirty="0">
                <a:solidFill>
                  <a:schemeClr val="accent1"/>
                </a:solidFill>
              </a:rPr>
              <a:t>What if I know </a:t>
            </a:r>
            <a:r>
              <a:rPr lang="en-US" altLang="ko-KR" sz="2600" b="1" u="sng" dirty="0">
                <a:solidFill>
                  <a:schemeClr val="accent1"/>
                </a:solidFill>
              </a:rPr>
              <a:t>some</a:t>
            </a:r>
            <a:r>
              <a:rPr lang="en-US" altLang="ko-KR" sz="2600" b="1" dirty="0">
                <a:solidFill>
                  <a:schemeClr val="accent1"/>
                </a:solidFill>
              </a:rPr>
              <a:t> of the macro placer’s solution in advance …</a:t>
            </a:r>
            <a:endParaRPr lang="en-US" altLang="ko-KR" sz="2600" dirty="0"/>
          </a:p>
        </p:txBody>
      </p:sp>
      <p:grpSp>
        <p:nvGrpSpPr>
          <p:cNvPr id="22" name="그룹 21">
            <a:extLst>
              <a:ext uri="{FF2B5EF4-FFF2-40B4-BE49-F238E27FC236}">
                <a16:creationId xmlns:a16="http://schemas.microsoft.com/office/drawing/2014/main" id="{D1471DE3-DA3A-4397-B231-6D1A078820BE}"/>
              </a:ext>
            </a:extLst>
          </p:cNvPr>
          <p:cNvGrpSpPr/>
          <p:nvPr/>
        </p:nvGrpSpPr>
        <p:grpSpPr>
          <a:xfrm>
            <a:off x="4446447" y="2049328"/>
            <a:ext cx="2329374" cy="4190601"/>
            <a:chOff x="4446447" y="2049328"/>
            <a:chExt cx="2329374" cy="4190601"/>
          </a:xfrm>
        </p:grpSpPr>
        <p:sp>
          <p:nvSpPr>
            <p:cNvPr id="15" name="Content Placeholder 2">
              <a:extLst>
                <a:ext uri="{FF2B5EF4-FFF2-40B4-BE49-F238E27FC236}">
                  <a16:creationId xmlns:a16="http://schemas.microsoft.com/office/drawing/2014/main" id="{1BAEA4AB-8EEC-416F-BB44-5DC4637BCFDF}"/>
                </a:ext>
              </a:extLst>
            </p:cNvPr>
            <p:cNvSpPr txBox="1">
              <a:spLocks/>
            </p:cNvSpPr>
            <p:nvPr/>
          </p:nvSpPr>
          <p:spPr bwMode="auto">
            <a:xfrm>
              <a:off x="4455089" y="2049328"/>
              <a:ext cx="2320732" cy="27134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lgn="ctr" defTabSz="914400">
                <a:buNone/>
              </a:pPr>
              <a:r>
                <a:rPr lang="en-US" altLang="ko-KR" sz="1800" kern="0" dirty="0"/>
                <a:t>Preplace + macro place</a:t>
              </a:r>
              <a:endParaRPr lang="en-US" altLang="ko-KR" sz="1600" kern="0" dirty="0"/>
            </a:p>
          </p:txBody>
        </p:sp>
        <p:pic>
          <p:nvPicPr>
            <p:cNvPr id="4" name="그림 3">
              <a:extLst>
                <a:ext uri="{FF2B5EF4-FFF2-40B4-BE49-F238E27FC236}">
                  <a16:creationId xmlns:a16="http://schemas.microsoft.com/office/drawing/2014/main" id="{35FE22D9-B9F5-4C09-A13E-12BC1B4FACC5}"/>
                </a:ext>
              </a:extLst>
            </p:cNvPr>
            <p:cNvPicPr>
              <a:picLocks noChangeAspect="1"/>
            </p:cNvPicPr>
            <p:nvPr/>
          </p:nvPicPr>
          <p:blipFill>
            <a:blip r:embed="rId3"/>
            <a:stretch>
              <a:fillRect/>
            </a:stretch>
          </p:blipFill>
          <p:spPr>
            <a:xfrm>
              <a:off x="4710302" y="2361169"/>
              <a:ext cx="1808303" cy="1807844"/>
            </a:xfrm>
            <a:prstGeom prst="rect">
              <a:avLst/>
            </a:prstGeom>
          </p:spPr>
        </p:pic>
        <p:pic>
          <p:nvPicPr>
            <p:cNvPr id="7" name="그림 6">
              <a:extLst>
                <a:ext uri="{FF2B5EF4-FFF2-40B4-BE49-F238E27FC236}">
                  <a16:creationId xmlns:a16="http://schemas.microsoft.com/office/drawing/2014/main" id="{8434AA22-D16B-49BC-8F8D-396341C69293}"/>
                </a:ext>
              </a:extLst>
            </p:cNvPr>
            <p:cNvPicPr>
              <a:picLocks noChangeAspect="1"/>
            </p:cNvPicPr>
            <p:nvPr/>
          </p:nvPicPr>
          <p:blipFill>
            <a:blip r:embed="rId4"/>
            <a:stretch>
              <a:fillRect/>
            </a:stretch>
          </p:blipFill>
          <p:spPr>
            <a:xfrm>
              <a:off x="4701660" y="4435022"/>
              <a:ext cx="1808303" cy="1804907"/>
            </a:xfrm>
            <a:prstGeom prst="rect">
              <a:avLst/>
            </a:prstGeom>
          </p:spPr>
        </p:pic>
        <p:sp>
          <p:nvSpPr>
            <p:cNvPr id="10" name="화살표: 오른쪽 9">
              <a:extLst>
                <a:ext uri="{FF2B5EF4-FFF2-40B4-BE49-F238E27FC236}">
                  <a16:creationId xmlns:a16="http://schemas.microsoft.com/office/drawing/2014/main" id="{B949144F-C711-4F40-ADA4-40B81BCDFDB3}"/>
                </a:ext>
              </a:extLst>
            </p:cNvPr>
            <p:cNvSpPr/>
            <p:nvPr/>
          </p:nvSpPr>
          <p:spPr bwMode="auto">
            <a:xfrm>
              <a:off x="4455089" y="3183105"/>
              <a:ext cx="242602" cy="290071"/>
            </a:xfrm>
            <a:prstGeom prst="rightArrow">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 name="화살표: 오른쪽 11">
              <a:extLst>
                <a:ext uri="{FF2B5EF4-FFF2-40B4-BE49-F238E27FC236}">
                  <a16:creationId xmlns:a16="http://schemas.microsoft.com/office/drawing/2014/main" id="{0915343C-146F-4A2B-93D0-79A07FBB6B1B}"/>
                </a:ext>
              </a:extLst>
            </p:cNvPr>
            <p:cNvSpPr/>
            <p:nvPr/>
          </p:nvSpPr>
          <p:spPr bwMode="auto">
            <a:xfrm>
              <a:off x="4446447" y="5208349"/>
              <a:ext cx="242602" cy="290071"/>
            </a:xfrm>
            <a:prstGeom prst="rightArrow">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grpSp>
      <p:grpSp>
        <p:nvGrpSpPr>
          <p:cNvPr id="19" name="그룹 18">
            <a:extLst>
              <a:ext uri="{FF2B5EF4-FFF2-40B4-BE49-F238E27FC236}">
                <a16:creationId xmlns:a16="http://schemas.microsoft.com/office/drawing/2014/main" id="{E6BF9B0C-CB56-424F-9164-C8E888F85926}"/>
              </a:ext>
            </a:extLst>
          </p:cNvPr>
          <p:cNvGrpSpPr/>
          <p:nvPr/>
        </p:nvGrpSpPr>
        <p:grpSpPr>
          <a:xfrm>
            <a:off x="530685" y="2015108"/>
            <a:ext cx="1811247" cy="4224821"/>
            <a:chOff x="530685" y="2015108"/>
            <a:chExt cx="1811247" cy="4224821"/>
          </a:xfrm>
        </p:grpSpPr>
        <p:pic>
          <p:nvPicPr>
            <p:cNvPr id="3" name="그림 2">
              <a:extLst>
                <a:ext uri="{FF2B5EF4-FFF2-40B4-BE49-F238E27FC236}">
                  <a16:creationId xmlns:a16="http://schemas.microsoft.com/office/drawing/2014/main" id="{D757D749-BE05-4B74-81E2-3A22368099B5}"/>
                </a:ext>
              </a:extLst>
            </p:cNvPr>
            <p:cNvPicPr>
              <a:picLocks noChangeAspect="1"/>
            </p:cNvPicPr>
            <p:nvPr/>
          </p:nvPicPr>
          <p:blipFill>
            <a:blip r:embed="rId5"/>
            <a:stretch>
              <a:fillRect/>
            </a:stretch>
          </p:blipFill>
          <p:spPr>
            <a:xfrm>
              <a:off x="533629" y="2352892"/>
              <a:ext cx="1808303" cy="1807844"/>
            </a:xfrm>
            <a:prstGeom prst="rect">
              <a:avLst/>
            </a:prstGeom>
          </p:spPr>
        </p:pic>
        <p:pic>
          <p:nvPicPr>
            <p:cNvPr id="5" name="그림 4">
              <a:extLst>
                <a:ext uri="{FF2B5EF4-FFF2-40B4-BE49-F238E27FC236}">
                  <a16:creationId xmlns:a16="http://schemas.microsoft.com/office/drawing/2014/main" id="{1160E583-5388-4193-A3ED-426854313214}"/>
                </a:ext>
              </a:extLst>
            </p:cNvPr>
            <p:cNvPicPr>
              <a:picLocks noChangeAspect="1"/>
            </p:cNvPicPr>
            <p:nvPr/>
          </p:nvPicPr>
          <p:blipFill>
            <a:blip r:embed="rId6"/>
            <a:stretch>
              <a:fillRect/>
            </a:stretch>
          </p:blipFill>
          <p:spPr>
            <a:xfrm>
              <a:off x="530685" y="4432084"/>
              <a:ext cx="1811247" cy="1807845"/>
            </a:xfrm>
            <a:prstGeom prst="rect">
              <a:avLst/>
            </a:prstGeom>
          </p:spPr>
        </p:pic>
        <p:sp>
          <p:nvSpPr>
            <p:cNvPr id="13" name="Content Placeholder 2">
              <a:extLst>
                <a:ext uri="{FF2B5EF4-FFF2-40B4-BE49-F238E27FC236}">
                  <a16:creationId xmlns:a16="http://schemas.microsoft.com/office/drawing/2014/main" id="{2DC52708-6438-479B-89A1-4BC543893C9E}"/>
                </a:ext>
              </a:extLst>
            </p:cNvPr>
            <p:cNvSpPr txBox="1">
              <a:spLocks/>
            </p:cNvSpPr>
            <p:nvPr/>
          </p:nvSpPr>
          <p:spPr bwMode="auto">
            <a:xfrm>
              <a:off x="797639" y="2015108"/>
              <a:ext cx="1277338" cy="27134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lgn="ctr" defTabSz="914400">
                <a:buNone/>
              </a:pPr>
              <a:r>
                <a:rPr lang="en-US" altLang="ko-KR" sz="1800" kern="0" dirty="0"/>
                <a:t>Original</a:t>
              </a:r>
              <a:endParaRPr lang="en-US" altLang="ko-KR" sz="1600" kern="0" dirty="0"/>
            </a:p>
          </p:txBody>
        </p:sp>
      </p:grpSp>
      <p:grpSp>
        <p:nvGrpSpPr>
          <p:cNvPr id="21" name="그룹 20">
            <a:extLst>
              <a:ext uri="{FF2B5EF4-FFF2-40B4-BE49-F238E27FC236}">
                <a16:creationId xmlns:a16="http://schemas.microsoft.com/office/drawing/2014/main" id="{B9EDA124-EC50-49A3-BFE2-F1145CB1E92D}"/>
              </a:ext>
            </a:extLst>
          </p:cNvPr>
          <p:cNvGrpSpPr/>
          <p:nvPr/>
        </p:nvGrpSpPr>
        <p:grpSpPr>
          <a:xfrm>
            <a:off x="2381688" y="2037768"/>
            <a:ext cx="2052149" cy="4202161"/>
            <a:chOff x="2381688" y="2037768"/>
            <a:chExt cx="2052149" cy="4202161"/>
          </a:xfrm>
        </p:grpSpPr>
        <p:sp>
          <p:nvSpPr>
            <p:cNvPr id="8" name="화살표: 오른쪽 7">
              <a:extLst>
                <a:ext uri="{FF2B5EF4-FFF2-40B4-BE49-F238E27FC236}">
                  <a16:creationId xmlns:a16="http://schemas.microsoft.com/office/drawing/2014/main" id="{6E631315-32F2-4701-8E7F-A75EFAA8D9B0}"/>
                </a:ext>
              </a:extLst>
            </p:cNvPr>
            <p:cNvSpPr/>
            <p:nvPr/>
          </p:nvSpPr>
          <p:spPr bwMode="auto">
            <a:xfrm>
              <a:off x="2381688" y="3171545"/>
              <a:ext cx="242602" cy="290071"/>
            </a:xfrm>
            <a:prstGeom prst="rightArrow">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1" name="화살표: 오른쪽 10">
              <a:extLst>
                <a:ext uri="{FF2B5EF4-FFF2-40B4-BE49-F238E27FC236}">
                  <a16:creationId xmlns:a16="http://schemas.microsoft.com/office/drawing/2014/main" id="{FE16B29D-210B-4B5B-A023-9E3BCC9696DD}"/>
                </a:ext>
              </a:extLst>
            </p:cNvPr>
            <p:cNvSpPr/>
            <p:nvPr/>
          </p:nvSpPr>
          <p:spPr bwMode="auto">
            <a:xfrm>
              <a:off x="2383399" y="5223279"/>
              <a:ext cx="242602" cy="290071"/>
            </a:xfrm>
            <a:prstGeom prst="rightArrow">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4" name="Content Placeholder 2">
              <a:extLst>
                <a:ext uri="{FF2B5EF4-FFF2-40B4-BE49-F238E27FC236}">
                  <a16:creationId xmlns:a16="http://schemas.microsoft.com/office/drawing/2014/main" id="{38CD94E3-3D99-47E7-A670-9F893CD3FC46}"/>
                </a:ext>
              </a:extLst>
            </p:cNvPr>
            <p:cNvSpPr txBox="1">
              <a:spLocks/>
            </p:cNvSpPr>
            <p:nvPr/>
          </p:nvSpPr>
          <p:spPr bwMode="auto">
            <a:xfrm>
              <a:off x="2830769" y="2037768"/>
              <a:ext cx="1277338" cy="27134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lgn="ctr" defTabSz="914400">
                <a:buNone/>
              </a:pPr>
              <a:r>
                <a:rPr lang="en-US" altLang="ko-KR" sz="1800" kern="0" dirty="0"/>
                <a:t>Preplace</a:t>
              </a:r>
              <a:endParaRPr lang="en-US" altLang="ko-KR" sz="1600" kern="0" dirty="0"/>
            </a:p>
          </p:txBody>
        </p:sp>
        <p:pic>
          <p:nvPicPr>
            <p:cNvPr id="16" name="그림 15">
              <a:extLst>
                <a:ext uri="{FF2B5EF4-FFF2-40B4-BE49-F238E27FC236}">
                  <a16:creationId xmlns:a16="http://schemas.microsoft.com/office/drawing/2014/main" id="{52D87B48-B3EA-45B2-9327-90DB52D25B4D}"/>
                </a:ext>
              </a:extLst>
            </p:cNvPr>
            <p:cNvPicPr>
              <a:picLocks noChangeAspect="1"/>
            </p:cNvPicPr>
            <p:nvPr/>
          </p:nvPicPr>
          <p:blipFill>
            <a:blip r:embed="rId7"/>
            <a:stretch>
              <a:fillRect/>
            </a:stretch>
          </p:blipFill>
          <p:spPr>
            <a:xfrm>
              <a:off x="2616173" y="4430155"/>
              <a:ext cx="1811247" cy="1809774"/>
            </a:xfrm>
            <a:prstGeom prst="rect">
              <a:avLst/>
            </a:prstGeom>
          </p:spPr>
        </p:pic>
        <p:pic>
          <p:nvPicPr>
            <p:cNvPr id="18" name="그림 17">
              <a:extLst>
                <a:ext uri="{FF2B5EF4-FFF2-40B4-BE49-F238E27FC236}">
                  <a16:creationId xmlns:a16="http://schemas.microsoft.com/office/drawing/2014/main" id="{D578CC13-31F9-4A73-B8CB-0CA146C263F8}"/>
                </a:ext>
              </a:extLst>
            </p:cNvPr>
            <p:cNvPicPr>
              <a:picLocks noChangeAspect="1"/>
            </p:cNvPicPr>
            <p:nvPr/>
          </p:nvPicPr>
          <p:blipFill>
            <a:blip r:embed="rId8"/>
            <a:stretch>
              <a:fillRect/>
            </a:stretch>
          </p:blipFill>
          <p:spPr>
            <a:xfrm>
              <a:off x="2645541" y="2352891"/>
              <a:ext cx="1788296" cy="1789750"/>
            </a:xfrm>
            <a:prstGeom prst="rect">
              <a:avLst/>
            </a:prstGeom>
          </p:spPr>
        </p:pic>
      </p:grpSp>
      <p:sp>
        <p:nvSpPr>
          <p:cNvPr id="20" name="Content Placeholder 2">
            <a:extLst>
              <a:ext uri="{FF2B5EF4-FFF2-40B4-BE49-F238E27FC236}">
                <a16:creationId xmlns:a16="http://schemas.microsoft.com/office/drawing/2014/main" id="{E981F875-19D6-4320-9CA2-D5378A8030E2}"/>
              </a:ext>
            </a:extLst>
          </p:cNvPr>
          <p:cNvSpPr txBox="1">
            <a:spLocks/>
          </p:cNvSpPr>
          <p:nvPr/>
        </p:nvSpPr>
        <p:spPr bwMode="auto">
          <a:xfrm>
            <a:off x="6575796" y="3004838"/>
            <a:ext cx="2568204" cy="286036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altLang="ko-KR" sz="2400" b="1" kern="0" dirty="0">
                <a:solidFill>
                  <a:srgbClr val="1B00C0"/>
                </a:solidFill>
              </a:rPr>
              <a:t>P&amp;R_1</a:t>
            </a:r>
          </a:p>
          <a:p>
            <a:pPr marL="282575" lvl="1" indent="0" defTabSz="914400">
              <a:buNone/>
            </a:pPr>
            <a:r>
              <a:rPr lang="en-US" altLang="ko-KR" sz="2400" b="1" kern="0" dirty="0"/>
              <a:t>~ 3.5% </a:t>
            </a:r>
            <a:r>
              <a:rPr lang="en-US" altLang="ko-KR" sz="2400" b="1" kern="0" dirty="0">
                <a:sym typeface="Symbol" panose="05050102010706020507" pitchFamily="18" charset="2"/>
              </a:rPr>
              <a:t></a:t>
            </a:r>
            <a:r>
              <a:rPr lang="en-US" altLang="ko-KR" sz="2400" kern="0" dirty="0"/>
              <a:t>WL, </a:t>
            </a:r>
            <a:r>
              <a:rPr lang="en-US" altLang="ko-KR" sz="1800" b="1" kern="0" dirty="0">
                <a:solidFill>
                  <a:srgbClr val="FF0000"/>
                </a:solidFill>
              </a:rPr>
              <a:t>different structure</a:t>
            </a:r>
            <a:br>
              <a:rPr lang="en-US" altLang="ko-KR" sz="2400" b="1" kern="0" dirty="0"/>
            </a:br>
            <a:endParaRPr lang="en-US" altLang="ko-KR" sz="2400" b="1" kern="0" dirty="0"/>
          </a:p>
          <a:p>
            <a:pPr marL="282575" lvl="1" indent="0" defTabSz="914400">
              <a:buNone/>
            </a:pPr>
            <a:endParaRPr lang="en-US" altLang="ko-KR" sz="2400" b="1" kern="0" dirty="0"/>
          </a:p>
          <a:p>
            <a:pPr defTabSz="914400"/>
            <a:r>
              <a:rPr lang="en-US" altLang="ko-KR" sz="2400" b="1" kern="0" dirty="0">
                <a:solidFill>
                  <a:srgbClr val="1B00C0"/>
                </a:solidFill>
              </a:rPr>
              <a:t>P&amp;R_2</a:t>
            </a:r>
          </a:p>
          <a:p>
            <a:pPr marL="282575" lvl="1" indent="0" defTabSz="914400">
              <a:buNone/>
            </a:pPr>
            <a:r>
              <a:rPr lang="en-US" altLang="ko-KR" sz="2400" b="1" kern="0" dirty="0"/>
              <a:t>~ 0.5% </a:t>
            </a:r>
            <a:r>
              <a:rPr lang="en-US" altLang="ko-KR" sz="2400" b="1" kern="0" dirty="0">
                <a:sym typeface="Symbol" panose="05050102010706020507" pitchFamily="18" charset="2"/>
              </a:rPr>
              <a:t></a:t>
            </a:r>
            <a:r>
              <a:rPr lang="en-US" altLang="ko-KR" sz="2400" kern="0" dirty="0"/>
              <a:t>WL, </a:t>
            </a:r>
            <a:r>
              <a:rPr lang="en-US" altLang="ko-KR" sz="1800" b="1" kern="0" dirty="0">
                <a:solidFill>
                  <a:srgbClr val="FF0000"/>
                </a:solidFill>
              </a:rPr>
              <a:t>different structure</a:t>
            </a:r>
            <a:endParaRPr lang="en-US" altLang="ko-KR" sz="2000" b="1" kern="0" dirty="0">
              <a:solidFill>
                <a:srgbClr val="FF0000"/>
              </a:solidFill>
            </a:endParaRPr>
          </a:p>
        </p:txBody>
      </p:sp>
      <p:sp>
        <p:nvSpPr>
          <p:cNvPr id="24" name="TextBox 23">
            <a:extLst>
              <a:ext uri="{FF2B5EF4-FFF2-40B4-BE49-F238E27FC236}">
                <a16:creationId xmlns:a16="http://schemas.microsoft.com/office/drawing/2014/main" id="{B61AE847-0777-4652-BBCC-146EFAF238CF}"/>
              </a:ext>
            </a:extLst>
          </p:cNvPr>
          <p:cNvSpPr txBox="1"/>
          <p:nvPr/>
        </p:nvSpPr>
        <p:spPr>
          <a:xfrm>
            <a:off x="7848600" y="10221"/>
            <a:ext cx="1295400" cy="230832"/>
          </a:xfrm>
          <a:prstGeom prst="rect">
            <a:avLst/>
          </a:prstGeom>
          <a:solidFill>
            <a:schemeClr val="accent6">
              <a:lumMod val="20000"/>
              <a:lumOff val="80000"/>
            </a:schemeClr>
          </a:solidFill>
        </p:spPr>
        <p:txBody>
          <a:bodyPr wrap="square" rtlCol="0">
            <a:spAutoFit/>
          </a:bodyPr>
          <a:lstStyle/>
          <a:p>
            <a:pPr lvl="0"/>
            <a:r>
              <a:rPr lang="en-US" sz="900" dirty="0"/>
              <a:t>SLIP-2020 paper </a:t>
            </a:r>
            <a:r>
              <a:rPr lang="en-US" sz="900" dirty="0">
                <a:hlinkClick r:id="rId9"/>
              </a:rPr>
              <a:t>link</a:t>
            </a:r>
            <a:endParaRPr lang="en-US" sz="900" dirty="0"/>
          </a:p>
        </p:txBody>
      </p:sp>
    </p:spTree>
    <p:extLst>
      <p:ext uri="{BB962C8B-B14F-4D97-AF65-F5344CB8AC3E}">
        <p14:creationId xmlns:p14="http://schemas.microsoft.com/office/powerpoint/2010/main" val="4133887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r>
              <a:rPr lang="en-US" sz="2400" b="1" dirty="0"/>
              <a:t>Placement Optimization</a:t>
            </a:r>
          </a:p>
          <a:p>
            <a:pPr lvl="1"/>
            <a:r>
              <a:rPr lang="en-US" sz="2000" dirty="0"/>
              <a:t>Predictability and Stability</a:t>
            </a:r>
          </a:p>
          <a:p>
            <a:pPr lvl="1"/>
            <a:r>
              <a:rPr lang="en-US" sz="2000" dirty="0"/>
              <a:t>Closing the Suboptimality Gap</a:t>
            </a:r>
          </a:p>
          <a:p>
            <a:r>
              <a:rPr lang="en-US" sz="2400" b="1" dirty="0"/>
              <a:t>Co-Optimization and Co-Operation</a:t>
            </a:r>
          </a:p>
          <a:p>
            <a:pPr lvl="1"/>
            <a:r>
              <a:rPr lang="en-US" sz="2000" dirty="0"/>
              <a:t>The Art of Co-Optimization</a:t>
            </a:r>
          </a:p>
          <a:p>
            <a:pPr lvl="1"/>
            <a:r>
              <a:rPr lang="en-US" sz="2000" dirty="0"/>
              <a:t>Co-Optimization Through Co-Operation</a:t>
            </a:r>
          </a:p>
          <a:p>
            <a:r>
              <a:rPr lang="en-US" sz="2400" b="1" dirty="0"/>
              <a:t>“New” Foci for Placement</a:t>
            </a:r>
          </a:p>
          <a:p>
            <a:pPr lvl="1"/>
            <a:r>
              <a:rPr lang="en-US" sz="2000" dirty="0"/>
              <a:t>Physical Context</a:t>
            </a:r>
          </a:p>
          <a:p>
            <a:pPr lvl="1"/>
            <a:r>
              <a:rPr lang="en-US" sz="2000" dirty="0"/>
              <a:t>Design Context</a:t>
            </a:r>
          </a:p>
          <a:p>
            <a:pPr lvl="1"/>
            <a:r>
              <a:rPr lang="en-US" sz="2000" dirty="0"/>
              <a:t>Specializations</a:t>
            </a:r>
          </a:p>
          <a:p>
            <a:r>
              <a:rPr lang="en-US" sz="2400" b="1" dirty="0"/>
              <a:t>Learning and Placement</a:t>
            </a:r>
          </a:p>
          <a:p>
            <a:r>
              <a:rPr lang="en-US" sz="2400" b="1" dirty="0">
                <a:solidFill>
                  <a:srgbClr val="1B00C0"/>
                </a:solidFill>
              </a:rPr>
              <a:t>Support for Placement Research</a:t>
            </a:r>
          </a:p>
          <a:p>
            <a:pPr lvl="1"/>
            <a:r>
              <a:rPr lang="en-US" sz="2000" dirty="0">
                <a:solidFill>
                  <a:srgbClr val="1B00C0"/>
                </a:solidFill>
              </a:rPr>
              <a:t>Flow-scale Context and Open Source</a:t>
            </a:r>
          </a:p>
          <a:p>
            <a:pPr lvl="1"/>
            <a:r>
              <a:rPr lang="en-US" sz="2000" dirty="0">
                <a:solidFill>
                  <a:srgbClr val="1B00C0"/>
                </a:solidFill>
              </a:rPr>
              <a:t>Metrics Collection and ML Enablement</a:t>
            </a:r>
          </a:p>
          <a:p>
            <a:r>
              <a:rPr lang="en-US" sz="2400" b="1" dirty="0"/>
              <a:t>Conclusions: </a:t>
            </a:r>
            <a:r>
              <a:rPr lang="en-US" sz="2400" dirty="0"/>
              <a:t>Looking back and looking forward</a:t>
            </a:r>
            <a:endParaRPr lang="en-US" sz="2400" b="1"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Advancing Placement </a:t>
            </a:r>
          </a:p>
        </p:txBody>
      </p:sp>
    </p:spTree>
    <p:extLst>
      <p:ext uri="{BB962C8B-B14F-4D97-AF65-F5344CB8AC3E}">
        <p14:creationId xmlns:p14="http://schemas.microsoft.com/office/powerpoint/2010/main" val="30867699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12032" y="790072"/>
            <a:ext cx="9144000" cy="5562601"/>
          </a:xfrm>
        </p:spPr>
        <p:txBody>
          <a:bodyPr/>
          <a:lstStyle/>
          <a:p>
            <a:r>
              <a:rPr lang="en-US" sz="2400" dirty="0"/>
              <a:t>Flow-scale context and open source</a:t>
            </a:r>
          </a:p>
          <a:p>
            <a:pPr lvl="1"/>
            <a:r>
              <a:rPr lang="en-US" sz="2000" dirty="0"/>
              <a:t>IEEE CEDA DATC Robust Design Flow: </a:t>
            </a:r>
            <a:r>
              <a:rPr lang="en-US" sz="2000" dirty="0">
                <a:hlinkClick r:id="rId3"/>
              </a:rPr>
              <a:t>https://github.com/ieee-ceda-datc</a:t>
            </a:r>
            <a:r>
              <a:rPr lang="en-US" sz="2000" dirty="0"/>
              <a:t> </a:t>
            </a:r>
          </a:p>
          <a:p>
            <a:pPr lvl="1"/>
            <a:r>
              <a:rPr lang="en-US" sz="2000" dirty="0"/>
              <a:t>RTL-to-GDS backplane for research includes open-source DB, STA</a:t>
            </a:r>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Support for Placement Research</a:t>
            </a:r>
          </a:p>
        </p:txBody>
      </p:sp>
      <p:pic>
        <p:nvPicPr>
          <p:cNvPr id="3" name="Picture 2">
            <a:extLst>
              <a:ext uri="{FF2B5EF4-FFF2-40B4-BE49-F238E27FC236}">
                <a16:creationId xmlns:a16="http://schemas.microsoft.com/office/drawing/2014/main" id="{41058ABD-93D7-4159-9885-64DA8FE46629}"/>
              </a:ext>
            </a:extLst>
          </p:cNvPr>
          <p:cNvPicPr>
            <a:picLocks noChangeAspect="1"/>
          </p:cNvPicPr>
          <p:nvPr/>
        </p:nvPicPr>
        <p:blipFill>
          <a:blip r:embed="rId4"/>
          <a:stretch>
            <a:fillRect/>
          </a:stretch>
        </p:blipFill>
        <p:spPr>
          <a:xfrm>
            <a:off x="1653069" y="1981199"/>
            <a:ext cx="5746355" cy="4572001"/>
          </a:xfrm>
          <a:prstGeom prst="rect">
            <a:avLst/>
          </a:prstGeom>
        </p:spPr>
      </p:pic>
    </p:spTree>
    <p:extLst>
      <p:ext uri="{BB962C8B-B14F-4D97-AF65-F5344CB8AC3E}">
        <p14:creationId xmlns:p14="http://schemas.microsoft.com/office/powerpoint/2010/main" val="11881641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24064" y="778040"/>
            <a:ext cx="9144000" cy="5562601"/>
          </a:xfrm>
        </p:spPr>
        <p:txBody>
          <a:bodyPr/>
          <a:lstStyle/>
          <a:p>
            <a:r>
              <a:rPr lang="en-US" sz="2400" dirty="0"/>
              <a:t>Metrics collection and ML enablement</a:t>
            </a:r>
          </a:p>
          <a:p>
            <a:pPr lvl="1"/>
            <a:r>
              <a:rPr lang="en-US" sz="2000" dirty="0"/>
              <a:t>Standard terms and semantics, underlying data model, implementation, …</a:t>
            </a:r>
          </a:p>
          <a:p>
            <a:pPr lvl="1"/>
            <a:r>
              <a:rPr lang="en-US" sz="2000" dirty="0"/>
              <a:t>“Metrics4ML” repo: </a:t>
            </a:r>
            <a:r>
              <a:rPr lang="en-US" sz="2000" dirty="0">
                <a:hlinkClick r:id="rId3"/>
              </a:rPr>
              <a:t>https://github.com/ieee-ceda-datc/datc-rdf-Metrics4ML</a:t>
            </a:r>
            <a:r>
              <a:rPr lang="en-US" sz="2000" dirty="0"/>
              <a:t> </a:t>
            </a:r>
          </a:p>
          <a:p>
            <a:pPr lvl="1"/>
            <a:endParaRPr lang="en-US" sz="2000"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Support for Placement Research</a:t>
            </a:r>
          </a:p>
        </p:txBody>
      </p:sp>
      <p:pic>
        <p:nvPicPr>
          <p:cNvPr id="3" name="Picture 2">
            <a:extLst>
              <a:ext uri="{FF2B5EF4-FFF2-40B4-BE49-F238E27FC236}">
                <a16:creationId xmlns:a16="http://schemas.microsoft.com/office/drawing/2014/main" id="{F1788343-E5D5-4903-8C81-A4B4C19008C4}"/>
              </a:ext>
            </a:extLst>
          </p:cNvPr>
          <p:cNvPicPr>
            <a:picLocks noChangeAspect="1"/>
          </p:cNvPicPr>
          <p:nvPr/>
        </p:nvPicPr>
        <p:blipFill rotWithShape="1">
          <a:blip r:embed="rId4"/>
          <a:srcRect t="12222"/>
          <a:stretch/>
        </p:blipFill>
        <p:spPr>
          <a:xfrm>
            <a:off x="1371600" y="1984804"/>
            <a:ext cx="6098382" cy="4629642"/>
          </a:xfrm>
          <a:prstGeom prst="rect">
            <a:avLst/>
          </a:prstGeom>
          <a:ln w="38100">
            <a:solidFill>
              <a:srgbClr val="FF0000"/>
            </a:solidFill>
          </a:ln>
        </p:spPr>
      </p:pic>
    </p:spTree>
    <p:extLst>
      <p:ext uri="{BB962C8B-B14F-4D97-AF65-F5344CB8AC3E}">
        <p14:creationId xmlns:p14="http://schemas.microsoft.com/office/powerpoint/2010/main" val="25142167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pPr marL="0" indent="0">
              <a:buNone/>
            </a:pPr>
            <a:r>
              <a:rPr lang="en-US" b="1" dirty="0"/>
              <a:t>Looking Back</a:t>
            </a:r>
          </a:p>
          <a:p>
            <a:r>
              <a:rPr lang="en-US" sz="2400" b="1" dirty="0"/>
              <a:t>Exciting advances </a:t>
            </a:r>
            <a:r>
              <a:rPr lang="en-US" sz="2400" dirty="0"/>
              <a:t>since Markov et al. (2015)</a:t>
            </a:r>
          </a:p>
          <a:p>
            <a:pPr lvl="1"/>
            <a:r>
              <a:rPr lang="en-US" sz="2000" dirty="0"/>
              <a:t>RDF-2020 and industry-compatible “full flow”</a:t>
            </a:r>
          </a:p>
          <a:p>
            <a:pPr lvl="1"/>
            <a:r>
              <a:rPr lang="en-US" sz="2000" dirty="0"/>
              <a:t>Focus at a nexus of learning and optimization</a:t>
            </a:r>
          </a:p>
          <a:p>
            <a:pPr lvl="1"/>
            <a:r>
              <a:rPr lang="en-US" sz="2000" dirty="0"/>
              <a:t>Google Brain: deep RL for macro placement</a:t>
            </a:r>
          </a:p>
          <a:p>
            <a:pPr lvl="1"/>
            <a:r>
              <a:rPr lang="en-US" sz="2000" dirty="0"/>
              <a:t>UT Austin and Nvidia: </a:t>
            </a:r>
            <a:r>
              <a:rPr lang="en-US" sz="2000" dirty="0" err="1"/>
              <a:t>DREAMPlace</a:t>
            </a:r>
            <a:r>
              <a:rPr lang="en-US" sz="2000" dirty="0"/>
              <a:t> and </a:t>
            </a:r>
            <a:r>
              <a:rPr lang="en-US" sz="2000" dirty="0" err="1"/>
              <a:t>ABCDPlace</a:t>
            </a:r>
            <a:endParaRPr lang="en-US" sz="2000" dirty="0"/>
          </a:p>
          <a:p>
            <a:r>
              <a:rPr lang="en-US" sz="2400" b="1" dirty="0"/>
              <a:t>The sweep of history</a:t>
            </a:r>
          </a:p>
          <a:p>
            <a:pPr lvl="1"/>
            <a:r>
              <a:rPr lang="en-US" sz="2000" dirty="0"/>
              <a:t>Influence of ISPD-2005 contest, key ideas and papers clearer today </a:t>
            </a:r>
            <a:r>
              <a:rPr lang="en-US" sz="2000" b="1" dirty="0">
                <a:solidFill>
                  <a:srgbClr val="1B00C0"/>
                </a:solidFill>
              </a:rPr>
              <a:t>[115]</a:t>
            </a:r>
          </a:p>
          <a:p>
            <a:pPr marL="0" indent="0">
              <a:spcBef>
                <a:spcPts val="1800"/>
              </a:spcBef>
              <a:buNone/>
            </a:pPr>
            <a:r>
              <a:rPr lang="en-US" b="1" dirty="0"/>
              <a:t>Looking Forward</a:t>
            </a:r>
          </a:p>
          <a:p>
            <a:r>
              <a:rPr lang="en-US" sz="2400" dirty="0"/>
              <a:t>Return to optimization roots </a:t>
            </a:r>
          </a:p>
          <a:p>
            <a:pPr lvl="1"/>
            <a:r>
              <a:rPr lang="en-US" sz="2000" dirty="0"/>
              <a:t>Learning-enabled, adaptive, self-tuning</a:t>
            </a:r>
          </a:p>
          <a:p>
            <a:pPr lvl="1"/>
            <a:r>
              <a:rPr lang="en-US" sz="2000" dirty="0"/>
              <a:t>Distributed, federated in the cloud</a:t>
            </a:r>
          </a:p>
          <a:p>
            <a:r>
              <a:rPr lang="en-US" sz="2400" dirty="0"/>
              <a:t>Culture changes</a:t>
            </a:r>
          </a:p>
          <a:p>
            <a:pPr lvl="1"/>
            <a:r>
              <a:rPr lang="en-US" sz="2000" dirty="0"/>
              <a:t>Open source + benchmarking, re-commit to closing the suboptimality gap</a:t>
            </a:r>
          </a:p>
          <a:p>
            <a:pPr lvl="1"/>
            <a:endParaRPr lang="en-US" sz="2000" b="1" dirty="0"/>
          </a:p>
          <a:p>
            <a:endParaRPr lang="en-US" sz="2400" b="1" dirty="0"/>
          </a:p>
          <a:p>
            <a:endParaRPr lang="en-US" sz="2400" b="1"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Conclusion: Looking Back, Looking Forward</a:t>
            </a:r>
          </a:p>
        </p:txBody>
      </p:sp>
    </p:spTree>
    <p:extLst>
      <p:ext uri="{BB962C8B-B14F-4D97-AF65-F5344CB8AC3E}">
        <p14:creationId xmlns:p14="http://schemas.microsoft.com/office/powerpoint/2010/main" val="3009842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fade">
                                      <p:cBhvr>
                                        <p:cTn id="45" dur="500"/>
                                        <p:tgtEl>
                                          <p:spTgt spid="2">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3" end="13"/>
                                            </p:txEl>
                                          </p:spTgt>
                                        </p:tgtEl>
                                        <p:attrNameLst>
                                          <p:attrName>style.visibility</p:attrName>
                                        </p:attrNameLst>
                                      </p:cBhvr>
                                      <p:to>
                                        <p:strVal val="visible"/>
                                      </p:to>
                                    </p:set>
                                    <p:animEffect transition="in" filter="fade">
                                      <p:cBhvr>
                                        <p:cTn id="48"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r>
              <a:rPr lang="en-US" sz="2400" b="1" dirty="0"/>
              <a:t>Placement Optimization</a:t>
            </a:r>
          </a:p>
          <a:p>
            <a:pPr lvl="1"/>
            <a:r>
              <a:rPr lang="en-US" sz="2000" dirty="0"/>
              <a:t>Predictability and Stability</a:t>
            </a:r>
          </a:p>
          <a:p>
            <a:pPr lvl="1"/>
            <a:r>
              <a:rPr lang="en-US" sz="2000" dirty="0"/>
              <a:t>Closing the Suboptimality Gap</a:t>
            </a:r>
          </a:p>
          <a:p>
            <a:r>
              <a:rPr lang="en-US" sz="2400" b="1" dirty="0"/>
              <a:t>Co-Optimization and Co-Operation</a:t>
            </a:r>
          </a:p>
          <a:p>
            <a:pPr lvl="1"/>
            <a:r>
              <a:rPr lang="en-US" sz="2000" dirty="0"/>
              <a:t>The Art of Co-Optimization</a:t>
            </a:r>
          </a:p>
          <a:p>
            <a:pPr lvl="1"/>
            <a:r>
              <a:rPr lang="en-US" sz="2000" dirty="0"/>
              <a:t>Co-Optimization Through Co-Operation</a:t>
            </a:r>
          </a:p>
          <a:p>
            <a:r>
              <a:rPr lang="en-US" sz="2400" b="1" dirty="0"/>
              <a:t>“New” Foci for Placement</a:t>
            </a:r>
          </a:p>
          <a:p>
            <a:pPr lvl="1"/>
            <a:r>
              <a:rPr lang="en-US" sz="2000" dirty="0"/>
              <a:t>Physical Context</a:t>
            </a:r>
          </a:p>
          <a:p>
            <a:pPr lvl="1"/>
            <a:r>
              <a:rPr lang="en-US" sz="2000" dirty="0"/>
              <a:t>Design Context</a:t>
            </a:r>
          </a:p>
          <a:p>
            <a:pPr lvl="1"/>
            <a:r>
              <a:rPr lang="en-US" sz="2000" dirty="0"/>
              <a:t>Specializations</a:t>
            </a:r>
          </a:p>
          <a:p>
            <a:r>
              <a:rPr lang="en-US" sz="2400" b="1" dirty="0"/>
              <a:t>Learning and Placement</a:t>
            </a:r>
          </a:p>
          <a:p>
            <a:r>
              <a:rPr lang="en-US" sz="2400" b="1" dirty="0"/>
              <a:t>Support for Placement Research</a:t>
            </a:r>
          </a:p>
          <a:p>
            <a:pPr lvl="1"/>
            <a:r>
              <a:rPr lang="en-US" sz="2000" dirty="0"/>
              <a:t>Flow-scale Context and Open Source</a:t>
            </a:r>
          </a:p>
          <a:p>
            <a:pPr lvl="1"/>
            <a:r>
              <a:rPr lang="en-US" sz="2000" dirty="0"/>
              <a:t>Metrics Collection and ML Enablement</a:t>
            </a:r>
          </a:p>
          <a:p>
            <a:r>
              <a:rPr lang="en-US" sz="2400" b="1" dirty="0"/>
              <a:t>Conclusions: </a:t>
            </a:r>
            <a:r>
              <a:rPr lang="en-US" sz="2400" dirty="0"/>
              <a:t>Looking back and looking forward</a:t>
            </a:r>
            <a:endParaRPr lang="en-US" sz="2400" b="1"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Advancing Placement: What’s Left?</a:t>
            </a:r>
          </a:p>
        </p:txBody>
      </p:sp>
      <p:sp>
        <p:nvSpPr>
          <p:cNvPr id="4" name="Explosion: 14 Points 3">
            <a:extLst>
              <a:ext uri="{FF2B5EF4-FFF2-40B4-BE49-F238E27FC236}">
                <a16:creationId xmlns:a16="http://schemas.microsoft.com/office/drawing/2014/main" id="{2C599615-9863-44BC-A233-9BF53C104343}"/>
              </a:ext>
            </a:extLst>
          </p:cNvPr>
          <p:cNvSpPr/>
          <p:nvPr/>
        </p:nvSpPr>
        <p:spPr bwMode="auto">
          <a:xfrm rot="418741">
            <a:off x="5018234" y="949030"/>
            <a:ext cx="4171253" cy="3048000"/>
          </a:xfrm>
          <a:prstGeom prst="irregularSeal2">
            <a:avLst/>
          </a:prstGeom>
          <a:solidFill>
            <a:srgbClr val="FFFF0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3" name="TextBox 2">
            <a:extLst>
              <a:ext uri="{FF2B5EF4-FFF2-40B4-BE49-F238E27FC236}">
                <a16:creationId xmlns:a16="http://schemas.microsoft.com/office/drawing/2014/main" id="{CF329A58-889A-42A8-BCC5-F3270A25C3FB}"/>
              </a:ext>
            </a:extLst>
          </p:cNvPr>
          <p:cNvSpPr txBox="1"/>
          <p:nvPr/>
        </p:nvSpPr>
        <p:spPr>
          <a:xfrm>
            <a:off x="5759112" y="2074023"/>
            <a:ext cx="2686034"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 LOT !!!</a:t>
            </a:r>
          </a:p>
        </p:txBody>
      </p:sp>
    </p:spTree>
    <p:extLst>
      <p:ext uri="{BB962C8B-B14F-4D97-AF65-F5344CB8AC3E}">
        <p14:creationId xmlns:p14="http://schemas.microsoft.com/office/powerpoint/2010/main" val="202622262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0F4E1943-1E08-4026-963E-CEFFDE79C73E}"/>
              </a:ext>
            </a:extLst>
          </p:cNvPr>
          <p:cNvSpPr txBox="1">
            <a:spLocks/>
          </p:cNvSpPr>
          <p:nvPr/>
        </p:nvSpPr>
        <p:spPr bwMode="auto">
          <a:xfrm>
            <a:off x="685800" y="10668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1" fontAlgn="base" hangingPunct="1">
              <a:lnSpc>
                <a:spcPct val="90000"/>
              </a:lnSpc>
              <a:spcBef>
                <a:spcPct val="0"/>
              </a:spcBef>
              <a:spcAft>
                <a:spcPct val="0"/>
              </a:spcAft>
              <a:defRPr sz="4000" b="1" baseline="0">
                <a:solidFill>
                  <a:schemeClr val="tx2"/>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a:lstStyle>
          <a:p>
            <a:r>
              <a:rPr lang="en-US" kern="0" dirty="0"/>
              <a:t>THANK YOU !</a:t>
            </a:r>
          </a:p>
        </p:txBody>
      </p:sp>
      <p:sp>
        <p:nvSpPr>
          <p:cNvPr id="2" name="TextBox 1">
            <a:extLst>
              <a:ext uri="{FF2B5EF4-FFF2-40B4-BE49-F238E27FC236}">
                <a16:creationId xmlns:a16="http://schemas.microsoft.com/office/drawing/2014/main" id="{E2B8C574-5B65-43A4-B291-99CCEC25F20B}"/>
              </a:ext>
            </a:extLst>
          </p:cNvPr>
          <p:cNvSpPr txBox="1"/>
          <p:nvPr/>
        </p:nvSpPr>
        <p:spPr>
          <a:xfrm>
            <a:off x="685800" y="4439959"/>
            <a:ext cx="7848600" cy="2092881"/>
          </a:xfrm>
          <a:prstGeom prst="rect">
            <a:avLst/>
          </a:prstGeom>
          <a:noFill/>
        </p:spPr>
        <p:txBody>
          <a:bodyPr wrap="square" rtlCol="0">
            <a:spAutoFit/>
          </a:bodyPr>
          <a:lstStyle/>
          <a:p>
            <a:r>
              <a:rPr lang="en-US" sz="1600" b="1" dirty="0"/>
              <a:t>Support:  </a:t>
            </a:r>
            <a:r>
              <a:rPr lang="en-US" sz="1600" dirty="0" err="1"/>
              <a:t>ABKGroup</a:t>
            </a:r>
            <a:r>
              <a:rPr lang="en-US" sz="1600" dirty="0"/>
              <a:t> research is supported by NSF CCF-1564302, DARPA HR0011-18-2-0032 and HR0011-19-S-0037, Samsung, Qualcomm, NXP Semiconductors, Mentor Graphics, and the C-DEN Center.</a:t>
            </a:r>
          </a:p>
          <a:p>
            <a:r>
              <a:rPr lang="en-US" sz="1600" b="1" dirty="0"/>
              <a:t>   </a:t>
            </a:r>
            <a:r>
              <a:rPr lang="en-US" sz="1600" dirty="0"/>
              <a:t> </a:t>
            </a:r>
            <a:endParaRPr lang="en-US" sz="1600" b="1" dirty="0"/>
          </a:p>
          <a:p>
            <a:r>
              <a:rPr lang="en-US" sz="1600" b="1" dirty="0"/>
              <a:t>Links: </a:t>
            </a:r>
            <a:r>
              <a:rPr lang="en-US" sz="1600" dirty="0"/>
              <a:t>(</a:t>
            </a:r>
            <a:r>
              <a:rPr lang="en-US" sz="1600" dirty="0" err="1"/>
              <a:t>i</a:t>
            </a:r>
            <a:r>
              <a:rPr lang="en-US" sz="1600" dirty="0"/>
              <a:t>) </a:t>
            </a:r>
            <a:r>
              <a:rPr lang="en-US" sz="1600" dirty="0" err="1"/>
              <a:t>OpenROAD</a:t>
            </a:r>
            <a:r>
              <a:rPr lang="en-US" sz="1600" dirty="0"/>
              <a:t> Project: </a:t>
            </a:r>
            <a:r>
              <a:rPr lang="en-US" sz="1600" u="sng" dirty="0" err="1">
                <a:hlinkClick r:id="rId3"/>
              </a:rPr>
              <a:t>readthedocs</a:t>
            </a:r>
            <a:r>
              <a:rPr lang="en-US" sz="1600" dirty="0"/>
              <a:t>, </a:t>
            </a:r>
            <a:r>
              <a:rPr lang="en-US" sz="1600" u="sng" dirty="0">
                <a:hlinkClick r:id="rId4"/>
              </a:rPr>
              <a:t>website</a:t>
            </a:r>
            <a:r>
              <a:rPr lang="en-US" sz="1600" dirty="0"/>
              <a:t>, </a:t>
            </a:r>
            <a:r>
              <a:rPr lang="en-US" sz="1600" u="sng" dirty="0">
                <a:hlinkClick r:id="rId5"/>
              </a:rPr>
              <a:t>GitHub</a:t>
            </a:r>
            <a:r>
              <a:rPr lang="en-US" sz="1600" dirty="0"/>
              <a:t> ; (ii) set of </a:t>
            </a:r>
            <a:r>
              <a:rPr lang="en-US" sz="1600" u="sng" dirty="0">
                <a:hlinkClick r:id="rId6"/>
              </a:rPr>
              <a:t>basic links</a:t>
            </a:r>
            <a:r>
              <a:rPr lang="en-US" sz="1600" dirty="0"/>
              <a:t> on ML in EDA / IC design from my group; (iii) talks are generally posted as .PPTX source with speaker notes at </a:t>
            </a:r>
            <a:r>
              <a:rPr lang="en-US" sz="1600" dirty="0">
                <a:hlinkClick r:id="rId7"/>
              </a:rPr>
              <a:t>https://vlsicad.ucsd.edu/</a:t>
            </a:r>
            <a:r>
              <a:rPr lang="en-US" sz="1600" dirty="0"/>
              <a:t> </a:t>
            </a:r>
          </a:p>
          <a:p>
            <a:endParaRPr lang="en-US" dirty="0"/>
          </a:p>
        </p:txBody>
      </p:sp>
      <p:sp>
        <p:nvSpPr>
          <p:cNvPr id="4" name="TextBox 3">
            <a:extLst>
              <a:ext uri="{FF2B5EF4-FFF2-40B4-BE49-F238E27FC236}">
                <a16:creationId xmlns:a16="http://schemas.microsoft.com/office/drawing/2014/main" id="{86A05323-CEDF-4122-BC37-1EC863829CD9}"/>
              </a:ext>
            </a:extLst>
          </p:cNvPr>
          <p:cNvSpPr txBox="1"/>
          <p:nvPr/>
        </p:nvSpPr>
        <p:spPr>
          <a:xfrm>
            <a:off x="609600" y="2209800"/>
            <a:ext cx="8055864" cy="1477328"/>
          </a:xfrm>
          <a:prstGeom prst="rect">
            <a:avLst/>
          </a:prstGeom>
          <a:noFill/>
        </p:spPr>
        <p:txBody>
          <a:bodyPr wrap="square" rtlCol="0">
            <a:spAutoFit/>
          </a:bodyPr>
          <a:lstStyle/>
          <a:p>
            <a:r>
              <a:rPr lang="en-US" dirty="0"/>
              <a:t>Many thanks are due to colleagues who generously provided thoughts on futures for placement which have been incorporated here: David Chinnery, Dennis Huang, </a:t>
            </a:r>
            <a:r>
              <a:rPr lang="en-US" dirty="0" err="1"/>
              <a:t>Ilgweon</a:t>
            </a:r>
            <a:r>
              <a:rPr lang="en-US" dirty="0"/>
              <a:t> Kang, </a:t>
            </a:r>
            <a:r>
              <a:rPr lang="en-US" dirty="0" err="1"/>
              <a:t>Stefanus</a:t>
            </a:r>
            <a:r>
              <a:rPr lang="en-US" dirty="0"/>
              <a:t> </a:t>
            </a:r>
            <a:r>
              <a:rPr lang="en-US" dirty="0" err="1"/>
              <a:t>Mantik</a:t>
            </a:r>
            <a:r>
              <a:rPr lang="en-US" dirty="0"/>
              <a:t>, Igor Markov, Siddhartha Nath, David Pan, Ravi </a:t>
            </a:r>
            <a:r>
              <a:rPr lang="en-US" dirty="0" err="1"/>
              <a:t>Varadarajan</a:t>
            </a:r>
            <a:r>
              <a:rPr lang="en-US" dirty="0"/>
              <a:t> and Joe </a:t>
            </a:r>
            <a:r>
              <a:rPr lang="en-US" dirty="0" err="1"/>
              <a:t>Shinnerl</a:t>
            </a:r>
            <a:r>
              <a:rPr lang="en-US" dirty="0"/>
              <a:t>. Thanks are also due to the ISPD-2021 organizers for inviting this paper and talk. </a:t>
            </a:r>
          </a:p>
        </p:txBody>
      </p:sp>
    </p:spTree>
    <p:extLst>
      <p:ext uri="{BB962C8B-B14F-4D97-AF65-F5344CB8AC3E}">
        <p14:creationId xmlns:p14="http://schemas.microsoft.com/office/powerpoint/2010/main" val="34476229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c57e75ed40_0_5"/>
          <p:cNvSpPr txBox="1">
            <a:spLocks noGrp="1"/>
          </p:cNvSpPr>
          <p:nvPr>
            <p:ph type="body" idx="1"/>
          </p:nvPr>
        </p:nvSpPr>
        <p:spPr>
          <a:xfrm>
            <a:off x="0" y="838200"/>
            <a:ext cx="9053400" cy="638400"/>
          </a:xfrm>
          <a:prstGeom prst="rect">
            <a:avLst/>
          </a:prstGeom>
          <a:noFill/>
          <a:ln>
            <a:noFill/>
          </a:ln>
        </p:spPr>
        <p:txBody>
          <a:bodyPr spcFirstLastPara="1" wrap="square" lIns="92075" tIns="46025" rIns="92075" bIns="46025" anchor="t" anchorCtr="0">
            <a:noAutofit/>
          </a:bodyPr>
          <a:lstStyle/>
          <a:p>
            <a:pPr marL="230187" lvl="0" indent="-230187" algn="l" rtl="0">
              <a:lnSpc>
                <a:spcPct val="85000"/>
              </a:lnSpc>
              <a:spcBef>
                <a:spcPts val="0"/>
              </a:spcBef>
              <a:spcAft>
                <a:spcPts val="0"/>
              </a:spcAft>
              <a:buSzPts val="2400"/>
              <a:buChar char="•"/>
            </a:pPr>
            <a:r>
              <a:rPr lang="en-US" sz="2400" b="1" dirty="0"/>
              <a:t>Placement contests have shaped the PD research agenda</a:t>
            </a:r>
            <a:endParaRPr sz="2400" b="1" dirty="0"/>
          </a:p>
        </p:txBody>
      </p:sp>
      <p:sp>
        <p:nvSpPr>
          <p:cNvPr id="65" name="Google Shape;65;gc57e75ed40_0_5"/>
          <p:cNvSpPr txBox="1">
            <a:spLocks noGrp="1"/>
          </p:cNvSpPr>
          <p:nvPr>
            <p:ph type="title"/>
          </p:nvPr>
        </p:nvSpPr>
        <p:spPr>
          <a:xfrm>
            <a:off x="0" y="113467"/>
            <a:ext cx="9144000" cy="595200"/>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None/>
            </a:pPr>
            <a:r>
              <a:rPr lang="en-US" dirty="0"/>
              <a:t>First ISPD Contest: Placement</a:t>
            </a:r>
            <a:endParaRPr sz="3600" dirty="0"/>
          </a:p>
        </p:txBody>
      </p:sp>
      <p:pic>
        <p:nvPicPr>
          <p:cNvPr id="2" name="Picture 1">
            <a:extLst>
              <a:ext uri="{FF2B5EF4-FFF2-40B4-BE49-F238E27FC236}">
                <a16:creationId xmlns:a16="http://schemas.microsoft.com/office/drawing/2014/main" id="{DB9CB161-7DCE-4C42-AD9F-5E78F03E5F1D}"/>
              </a:ext>
            </a:extLst>
          </p:cNvPr>
          <p:cNvPicPr>
            <a:picLocks noChangeAspect="1"/>
          </p:cNvPicPr>
          <p:nvPr/>
        </p:nvPicPr>
        <p:blipFill>
          <a:blip r:embed="rId3"/>
          <a:stretch>
            <a:fillRect/>
          </a:stretch>
        </p:blipFill>
        <p:spPr>
          <a:xfrm>
            <a:off x="1143000" y="1606132"/>
            <a:ext cx="6794582" cy="4794667"/>
          </a:xfrm>
          <a:prstGeom prst="rect">
            <a:avLst/>
          </a:prstGeom>
        </p:spPr>
      </p:pic>
    </p:spTree>
    <p:extLst>
      <p:ext uri="{BB962C8B-B14F-4D97-AF65-F5344CB8AC3E}">
        <p14:creationId xmlns:p14="http://schemas.microsoft.com/office/powerpoint/2010/main" val="11932481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r>
              <a:rPr lang="en-US" sz="2400" b="1" dirty="0"/>
              <a:t>Placement Optimization</a:t>
            </a:r>
          </a:p>
          <a:p>
            <a:pPr lvl="1"/>
            <a:r>
              <a:rPr lang="en-US" sz="2000" dirty="0"/>
              <a:t>Predictability and Stability</a:t>
            </a:r>
          </a:p>
          <a:p>
            <a:pPr lvl="1"/>
            <a:r>
              <a:rPr lang="en-US" sz="2000" dirty="0"/>
              <a:t>Closing the Suboptimality Gap</a:t>
            </a:r>
          </a:p>
          <a:p>
            <a:r>
              <a:rPr lang="en-US" sz="2400" b="1" dirty="0"/>
              <a:t>Co-Optimization and Co-Operation</a:t>
            </a:r>
          </a:p>
          <a:p>
            <a:pPr lvl="1"/>
            <a:r>
              <a:rPr lang="en-US" sz="2000" dirty="0"/>
              <a:t>The Art of Co-Optimization</a:t>
            </a:r>
          </a:p>
          <a:p>
            <a:pPr lvl="1"/>
            <a:r>
              <a:rPr lang="en-US" sz="2000" dirty="0"/>
              <a:t>Co-Optimization Through Co-Operation</a:t>
            </a:r>
          </a:p>
          <a:p>
            <a:r>
              <a:rPr lang="en-US" sz="2400" b="1" dirty="0"/>
              <a:t>“New” Foci for Placement</a:t>
            </a:r>
          </a:p>
          <a:p>
            <a:pPr lvl="1"/>
            <a:r>
              <a:rPr lang="en-US" sz="2000" dirty="0"/>
              <a:t>Physical Context</a:t>
            </a:r>
          </a:p>
          <a:p>
            <a:pPr lvl="1"/>
            <a:r>
              <a:rPr lang="en-US" sz="2000" dirty="0"/>
              <a:t>Design Context</a:t>
            </a:r>
          </a:p>
          <a:p>
            <a:pPr lvl="1"/>
            <a:r>
              <a:rPr lang="en-US" sz="2000" dirty="0"/>
              <a:t>Specializations</a:t>
            </a:r>
          </a:p>
          <a:p>
            <a:r>
              <a:rPr lang="en-US" sz="2400" b="1" dirty="0"/>
              <a:t>Learning and Placement</a:t>
            </a:r>
          </a:p>
          <a:p>
            <a:r>
              <a:rPr lang="en-US" sz="2400" b="1" dirty="0"/>
              <a:t>Support for Placement Research</a:t>
            </a:r>
          </a:p>
          <a:p>
            <a:pPr lvl="1"/>
            <a:r>
              <a:rPr lang="en-US" sz="2000" dirty="0"/>
              <a:t>Flow-scale Context and Open Source</a:t>
            </a:r>
          </a:p>
          <a:p>
            <a:pPr lvl="1"/>
            <a:r>
              <a:rPr lang="en-US" sz="2000" dirty="0"/>
              <a:t>Metrics Collection and ML Enablement</a:t>
            </a:r>
          </a:p>
          <a:p>
            <a:r>
              <a:rPr lang="en-US" sz="2400" b="1" dirty="0"/>
              <a:t>Conclusions: </a:t>
            </a:r>
            <a:r>
              <a:rPr lang="en-US" sz="2400" dirty="0"/>
              <a:t>Looking back and looking forward</a:t>
            </a:r>
            <a:endParaRPr lang="en-US" sz="2400" b="1"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Advancing Placement: What’s Left?</a:t>
            </a:r>
          </a:p>
        </p:txBody>
      </p:sp>
      <p:sp>
        <p:nvSpPr>
          <p:cNvPr id="4" name="Explosion: 14 Points 3">
            <a:extLst>
              <a:ext uri="{FF2B5EF4-FFF2-40B4-BE49-F238E27FC236}">
                <a16:creationId xmlns:a16="http://schemas.microsoft.com/office/drawing/2014/main" id="{2C599615-9863-44BC-A233-9BF53C104343}"/>
              </a:ext>
            </a:extLst>
          </p:cNvPr>
          <p:cNvSpPr/>
          <p:nvPr/>
        </p:nvSpPr>
        <p:spPr bwMode="auto">
          <a:xfrm rot="418741">
            <a:off x="5018234" y="949030"/>
            <a:ext cx="4171253" cy="3048000"/>
          </a:xfrm>
          <a:prstGeom prst="irregularSeal2">
            <a:avLst/>
          </a:prstGeom>
          <a:solidFill>
            <a:srgbClr val="FFFF0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3" name="TextBox 2">
            <a:extLst>
              <a:ext uri="{FF2B5EF4-FFF2-40B4-BE49-F238E27FC236}">
                <a16:creationId xmlns:a16="http://schemas.microsoft.com/office/drawing/2014/main" id="{CF329A58-889A-42A8-BCC5-F3270A25C3FB}"/>
              </a:ext>
            </a:extLst>
          </p:cNvPr>
          <p:cNvSpPr txBox="1"/>
          <p:nvPr/>
        </p:nvSpPr>
        <p:spPr>
          <a:xfrm>
            <a:off x="5759112" y="2074023"/>
            <a:ext cx="2686034"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 LOT !!!</a:t>
            </a:r>
          </a:p>
        </p:txBody>
      </p:sp>
    </p:spTree>
    <p:extLst>
      <p:ext uri="{BB962C8B-B14F-4D97-AF65-F5344CB8AC3E}">
        <p14:creationId xmlns:p14="http://schemas.microsoft.com/office/powerpoint/2010/main" val="281885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500"/>
                                        <p:tgtEl>
                                          <p:spTgt spid="2">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500"/>
                                        <p:tgtEl>
                                          <p:spTgt spid="2">
                                            <p:txEl>
                                              <p:pRg st="10" end="1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Effect transition="in" filter="fade">
                                      <p:cBhvr>
                                        <p:cTn id="54" dur="500"/>
                                        <p:tgtEl>
                                          <p:spTgt spid="2">
                                            <p:txEl>
                                              <p:pRg st="11" end="1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500"/>
                                        <p:tgtEl>
                                          <p:spTgt spid="2">
                                            <p:txEl>
                                              <p:pRg st="12" end="1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xEl>
                                              <p:pRg st="13" end="13"/>
                                            </p:txEl>
                                          </p:spTgt>
                                        </p:tgtEl>
                                        <p:attrNameLst>
                                          <p:attrName>style.visibility</p:attrName>
                                        </p:attrNameLst>
                                      </p:cBhvr>
                                      <p:to>
                                        <p:strVal val="visible"/>
                                      </p:to>
                                    </p:set>
                                    <p:animEffect transition="in" filter="fade">
                                      <p:cBhvr>
                                        <p:cTn id="60" dur="500"/>
                                        <p:tgtEl>
                                          <p:spTgt spid="2">
                                            <p:txEl>
                                              <p:pRg st="13" end="13"/>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animEffect transition="in" filter="fade">
                                      <p:cBhvr>
                                        <p:cTn id="63"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r>
              <a:rPr lang="en-US" sz="2400" b="1" dirty="0">
                <a:solidFill>
                  <a:srgbClr val="1B00C0"/>
                </a:solidFill>
              </a:rPr>
              <a:t>Placement Optimization</a:t>
            </a:r>
          </a:p>
          <a:p>
            <a:pPr lvl="1"/>
            <a:r>
              <a:rPr lang="en-US" sz="2000" dirty="0">
                <a:solidFill>
                  <a:srgbClr val="1B00C0"/>
                </a:solidFill>
              </a:rPr>
              <a:t>Predictability and Stability</a:t>
            </a:r>
          </a:p>
          <a:p>
            <a:pPr lvl="1"/>
            <a:r>
              <a:rPr lang="en-US" sz="2000" dirty="0">
                <a:solidFill>
                  <a:srgbClr val="1B00C0"/>
                </a:solidFill>
              </a:rPr>
              <a:t>Closing the Suboptimality Gap</a:t>
            </a:r>
          </a:p>
          <a:p>
            <a:r>
              <a:rPr lang="en-US" sz="2400" b="1" dirty="0"/>
              <a:t>Co-Optimization and Co-Operation</a:t>
            </a:r>
          </a:p>
          <a:p>
            <a:pPr lvl="1"/>
            <a:r>
              <a:rPr lang="en-US" sz="2000" dirty="0"/>
              <a:t>The Art of Co-Optimization</a:t>
            </a:r>
          </a:p>
          <a:p>
            <a:pPr lvl="1"/>
            <a:r>
              <a:rPr lang="en-US" sz="2000" dirty="0"/>
              <a:t>Co-Optimization Through Co-Operation</a:t>
            </a:r>
          </a:p>
          <a:p>
            <a:r>
              <a:rPr lang="en-US" sz="2400" b="1" dirty="0"/>
              <a:t>“New” Foci for Placement</a:t>
            </a:r>
          </a:p>
          <a:p>
            <a:pPr lvl="1"/>
            <a:r>
              <a:rPr lang="en-US" sz="2000" dirty="0"/>
              <a:t>Physical Context</a:t>
            </a:r>
          </a:p>
          <a:p>
            <a:pPr lvl="1"/>
            <a:r>
              <a:rPr lang="en-US" sz="2000" dirty="0"/>
              <a:t>Design Context</a:t>
            </a:r>
          </a:p>
          <a:p>
            <a:pPr lvl="1"/>
            <a:r>
              <a:rPr lang="en-US" sz="2000" dirty="0"/>
              <a:t>Specializations</a:t>
            </a:r>
          </a:p>
          <a:p>
            <a:r>
              <a:rPr lang="en-US" sz="2400" b="1" dirty="0"/>
              <a:t>Learning and Placement</a:t>
            </a:r>
          </a:p>
          <a:p>
            <a:r>
              <a:rPr lang="en-US" sz="2400" b="1" dirty="0"/>
              <a:t>Support for Placement Research</a:t>
            </a:r>
          </a:p>
          <a:p>
            <a:pPr lvl="1"/>
            <a:r>
              <a:rPr lang="en-US" sz="2000" dirty="0"/>
              <a:t>Flow-scale Context and Open Source</a:t>
            </a:r>
          </a:p>
          <a:p>
            <a:pPr lvl="1"/>
            <a:r>
              <a:rPr lang="en-US" sz="2000" dirty="0"/>
              <a:t>Metrics Collection and ML Enablement</a:t>
            </a:r>
          </a:p>
          <a:p>
            <a:r>
              <a:rPr lang="en-US" sz="2400" b="1" dirty="0"/>
              <a:t>Conclusions: </a:t>
            </a:r>
            <a:r>
              <a:rPr lang="en-US" sz="2400" dirty="0"/>
              <a:t>Looking back and looking forward</a:t>
            </a:r>
            <a:endParaRPr lang="en-US" sz="2400" b="1" dirty="0"/>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Advancing Placement</a:t>
            </a:r>
          </a:p>
        </p:txBody>
      </p:sp>
    </p:spTree>
    <p:extLst>
      <p:ext uri="{BB962C8B-B14F-4D97-AF65-F5344CB8AC3E}">
        <p14:creationId xmlns:p14="http://schemas.microsoft.com/office/powerpoint/2010/main" val="9637505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Placement </a:t>
            </a:r>
            <a:r>
              <a:rPr lang="en-US" u="sng" dirty="0">
                <a:solidFill>
                  <a:srgbClr val="1B00C0"/>
                </a:solidFill>
              </a:rPr>
              <a:t>is</a:t>
            </a:r>
            <a:r>
              <a:rPr lang="en-US" dirty="0"/>
              <a:t> Optimization</a:t>
            </a:r>
          </a:p>
        </p:txBody>
      </p:sp>
      <p:sp>
        <p:nvSpPr>
          <p:cNvPr id="7" name="Content Placeholder 1">
            <a:extLst>
              <a:ext uri="{FF2B5EF4-FFF2-40B4-BE49-F238E27FC236}">
                <a16:creationId xmlns:a16="http://schemas.microsoft.com/office/drawing/2014/main" id="{62EF3DDF-128B-41A3-BE4C-F921CB243D3D}"/>
              </a:ext>
            </a:extLst>
          </p:cNvPr>
          <p:cNvSpPr>
            <a:spLocks noGrp="1"/>
          </p:cNvSpPr>
          <p:nvPr>
            <p:ph idx="1"/>
          </p:nvPr>
        </p:nvSpPr>
        <p:spPr>
          <a:xfrm>
            <a:off x="76200" y="838200"/>
            <a:ext cx="8306126" cy="990600"/>
          </a:xfrm>
        </p:spPr>
        <p:txBody>
          <a:bodyPr/>
          <a:lstStyle/>
          <a:p>
            <a:r>
              <a:rPr lang="en-US" sz="2400" b="1" dirty="0"/>
              <a:t>“Quadratic assignment”</a:t>
            </a:r>
          </a:p>
          <a:p>
            <a:r>
              <a:rPr lang="en-US" sz="2400" b="1" dirty="0"/>
              <a:t>Incredible complexity: objectives, constraints, scale</a:t>
            </a:r>
            <a:endParaRPr lang="en-US" sz="2000" dirty="0"/>
          </a:p>
        </p:txBody>
      </p:sp>
      <p:pic>
        <p:nvPicPr>
          <p:cNvPr id="12" name="Google Shape;66;gc57e75ed40_0_5">
            <a:extLst>
              <a:ext uri="{FF2B5EF4-FFF2-40B4-BE49-F238E27FC236}">
                <a16:creationId xmlns:a16="http://schemas.microsoft.com/office/drawing/2014/main" id="{B0CABC5E-1874-49D4-A4EA-8F8A86B798A3}"/>
              </a:ext>
            </a:extLst>
          </p:cNvPr>
          <p:cNvPicPr preferRelativeResize="0"/>
          <p:nvPr/>
        </p:nvPicPr>
        <p:blipFill>
          <a:blip r:embed="rId3">
            <a:alphaModFix/>
          </a:blip>
          <a:stretch>
            <a:fillRect/>
          </a:stretch>
        </p:blipFill>
        <p:spPr>
          <a:xfrm>
            <a:off x="926431" y="1820562"/>
            <a:ext cx="7443537" cy="4515411"/>
          </a:xfrm>
          <a:prstGeom prst="rect">
            <a:avLst/>
          </a:prstGeom>
          <a:noFill/>
          <a:ln>
            <a:noFill/>
          </a:ln>
        </p:spPr>
      </p:pic>
      <p:sp>
        <p:nvSpPr>
          <p:cNvPr id="2" name="Rectangle 1">
            <a:extLst>
              <a:ext uri="{FF2B5EF4-FFF2-40B4-BE49-F238E27FC236}">
                <a16:creationId xmlns:a16="http://schemas.microsoft.com/office/drawing/2014/main" id="{166707DD-FC85-463A-A6EA-83643E8EEA46}"/>
              </a:ext>
            </a:extLst>
          </p:cNvPr>
          <p:cNvSpPr/>
          <p:nvPr/>
        </p:nvSpPr>
        <p:spPr bwMode="auto">
          <a:xfrm>
            <a:off x="875271" y="2310714"/>
            <a:ext cx="7507055" cy="685800"/>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9613589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Predictable?  Stable?</a:t>
            </a:r>
          </a:p>
        </p:txBody>
      </p:sp>
      <p:pic>
        <p:nvPicPr>
          <p:cNvPr id="7" name="그림 6">
            <a:extLst>
              <a:ext uri="{FF2B5EF4-FFF2-40B4-BE49-F238E27FC236}">
                <a16:creationId xmlns:a16="http://schemas.microsoft.com/office/drawing/2014/main" id="{A4190418-1030-48B8-B700-B4C60E166B54}"/>
              </a:ext>
            </a:extLst>
          </p:cNvPr>
          <p:cNvPicPr>
            <a:picLocks noChangeAspect="1"/>
          </p:cNvPicPr>
          <p:nvPr/>
        </p:nvPicPr>
        <p:blipFill>
          <a:blip r:embed="rId3"/>
          <a:stretch>
            <a:fillRect/>
          </a:stretch>
        </p:blipFill>
        <p:spPr>
          <a:xfrm>
            <a:off x="1295400" y="1600406"/>
            <a:ext cx="4078510" cy="4083615"/>
          </a:xfrm>
          <a:prstGeom prst="rect">
            <a:avLst/>
          </a:prstGeom>
        </p:spPr>
      </p:pic>
      <p:sp>
        <p:nvSpPr>
          <p:cNvPr id="8" name="TextBox 7">
            <a:extLst>
              <a:ext uri="{FF2B5EF4-FFF2-40B4-BE49-F238E27FC236}">
                <a16:creationId xmlns:a16="http://schemas.microsoft.com/office/drawing/2014/main" id="{8F55BE34-BC0B-4388-A873-94F2798D6969}"/>
              </a:ext>
            </a:extLst>
          </p:cNvPr>
          <p:cNvSpPr txBox="1"/>
          <p:nvPr/>
        </p:nvSpPr>
        <p:spPr>
          <a:xfrm>
            <a:off x="5109411" y="2956098"/>
            <a:ext cx="3750581" cy="461665"/>
          </a:xfrm>
          <a:prstGeom prst="rect">
            <a:avLst/>
          </a:prstGeom>
          <a:noFill/>
        </p:spPr>
        <p:txBody>
          <a:bodyPr wrap="square" rtlCol="0">
            <a:spAutoFit/>
          </a:bodyPr>
          <a:lstStyle/>
          <a:p>
            <a:pPr algn="ctr"/>
            <a:r>
              <a:rPr lang="en-US" altLang="ko-KR" sz="2400" b="1" dirty="0">
                <a:latin typeface="Arial" panose="020B0604020202020204" pitchFamily="34" charset="0"/>
                <a:cs typeface="Arial" panose="020B0604020202020204" pitchFamily="34" charset="0"/>
              </a:rPr>
              <a:t>14.4%</a:t>
            </a:r>
            <a:r>
              <a:rPr lang="en-US" altLang="ko-KR" sz="2400" dirty="0">
                <a:latin typeface="Arial" panose="020B0604020202020204" pitchFamily="34" charset="0"/>
                <a:cs typeface="Arial" panose="020B0604020202020204" pitchFamily="34" charset="0"/>
              </a:rPr>
              <a:t> WL range</a:t>
            </a:r>
            <a:endParaRPr lang="ko-KR" altLang="en-US" sz="2400" dirty="0">
              <a:latin typeface="Arial" panose="020B0604020202020204" pitchFamily="34" charset="0"/>
              <a:cs typeface="Arial" panose="020B0604020202020204" pitchFamily="34" charset="0"/>
            </a:endParaRPr>
          </a:p>
        </p:txBody>
      </p:sp>
      <p:cxnSp>
        <p:nvCxnSpPr>
          <p:cNvPr id="9" name="직선 화살표 연결선 10">
            <a:extLst>
              <a:ext uri="{FF2B5EF4-FFF2-40B4-BE49-F238E27FC236}">
                <a16:creationId xmlns:a16="http://schemas.microsoft.com/office/drawing/2014/main" id="{263BD731-8FC7-4EDE-B5D4-922C2B6521BD}"/>
              </a:ext>
            </a:extLst>
          </p:cNvPr>
          <p:cNvCxnSpPr>
            <a:cxnSpLocks/>
          </p:cNvCxnSpPr>
          <p:nvPr/>
        </p:nvCxnSpPr>
        <p:spPr bwMode="auto">
          <a:xfrm flipH="1" flipV="1">
            <a:off x="3886200" y="3733800"/>
            <a:ext cx="2438400" cy="129540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3E6AF8EB-814A-4C73-A2F5-A0CB3BD912F1}"/>
              </a:ext>
            </a:extLst>
          </p:cNvPr>
          <p:cNvSpPr txBox="1"/>
          <p:nvPr/>
        </p:nvSpPr>
        <p:spPr>
          <a:xfrm>
            <a:off x="5660018" y="5029200"/>
            <a:ext cx="3377870" cy="369332"/>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Blockage (6um movements)</a:t>
            </a: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745D9BE-A99F-4FEF-A84D-A3408E840168}"/>
              </a:ext>
            </a:extLst>
          </p:cNvPr>
          <p:cNvSpPr txBox="1"/>
          <p:nvPr/>
        </p:nvSpPr>
        <p:spPr>
          <a:xfrm>
            <a:off x="7848600" y="10221"/>
            <a:ext cx="1295400" cy="230832"/>
          </a:xfrm>
          <a:prstGeom prst="rect">
            <a:avLst/>
          </a:prstGeom>
          <a:solidFill>
            <a:schemeClr val="accent6">
              <a:lumMod val="20000"/>
              <a:lumOff val="80000"/>
            </a:schemeClr>
          </a:solidFill>
        </p:spPr>
        <p:txBody>
          <a:bodyPr wrap="square" rtlCol="0">
            <a:spAutoFit/>
          </a:bodyPr>
          <a:lstStyle/>
          <a:p>
            <a:pPr lvl="0"/>
            <a:r>
              <a:rPr lang="en-US" sz="900" dirty="0"/>
              <a:t>SLIP-2020 paper </a:t>
            </a:r>
            <a:r>
              <a:rPr lang="en-US" sz="900" dirty="0">
                <a:hlinkClick r:id="rId4"/>
              </a:rPr>
              <a:t>link</a:t>
            </a:r>
            <a:endParaRPr lang="en-US" sz="900" dirty="0"/>
          </a:p>
        </p:txBody>
      </p:sp>
    </p:spTree>
    <p:extLst>
      <p:ext uri="{BB962C8B-B14F-4D97-AF65-F5344CB8AC3E}">
        <p14:creationId xmlns:p14="http://schemas.microsoft.com/office/powerpoint/2010/main" val="1974428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7B666-94AC-4B40-BC70-116DA1E13A32}"/>
              </a:ext>
            </a:extLst>
          </p:cNvPr>
          <p:cNvSpPr>
            <a:spLocks noGrp="1"/>
          </p:cNvSpPr>
          <p:nvPr>
            <p:ph idx="1"/>
          </p:nvPr>
        </p:nvSpPr>
        <p:spPr>
          <a:xfrm>
            <a:off x="0" y="838200"/>
            <a:ext cx="9144000" cy="5562601"/>
          </a:xfrm>
        </p:spPr>
        <p:txBody>
          <a:bodyPr/>
          <a:lstStyle/>
          <a:p>
            <a:r>
              <a:rPr lang="en-US" sz="2400" dirty="0">
                <a:solidFill>
                  <a:srgbClr val="1B00C0"/>
                </a:solidFill>
              </a:rPr>
              <a:t>Challenge 2</a:t>
            </a:r>
            <a:r>
              <a:rPr lang="en-US" sz="2400" dirty="0"/>
              <a:t>: Develop </a:t>
            </a:r>
            <a:r>
              <a:rPr lang="en-US" sz="2400" b="1" dirty="0"/>
              <a:t>more predictable </a:t>
            </a:r>
            <a:r>
              <a:rPr lang="en-US" sz="2400" dirty="0"/>
              <a:t>placement optimization methods</a:t>
            </a:r>
          </a:p>
          <a:p>
            <a:pPr>
              <a:spcBef>
                <a:spcPts val="1800"/>
              </a:spcBef>
            </a:pPr>
            <a:r>
              <a:rPr lang="en-US" sz="2400" dirty="0">
                <a:solidFill>
                  <a:srgbClr val="1B00C0"/>
                </a:solidFill>
              </a:rPr>
              <a:t>Challenge 3</a:t>
            </a:r>
            <a:r>
              <a:rPr lang="en-US" sz="2400" dirty="0"/>
              <a:t>: Orchestrate placement methods on modern (parallel, distributed, AI) compute substrates with </a:t>
            </a:r>
            <a:r>
              <a:rPr lang="en-US" sz="2400" b="1" dirty="0"/>
              <a:t>predictability of outcomes (from ensembles of optimization runs)</a:t>
            </a:r>
            <a:r>
              <a:rPr lang="en-US" sz="2400" dirty="0"/>
              <a:t> as the driving criterion</a:t>
            </a:r>
          </a:p>
          <a:p>
            <a:pPr>
              <a:spcBef>
                <a:spcPts val="1800"/>
              </a:spcBef>
            </a:pPr>
            <a:r>
              <a:rPr lang="en-US" sz="2400" dirty="0">
                <a:solidFill>
                  <a:srgbClr val="1B00C0"/>
                </a:solidFill>
              </a:rPr>
              <a:t>Challenge 4</a:t>
            </a:r>
            <a:r>
              <a:rPr lang="en-US" sz="2400" dirty="0"/>
              <a:t>: Develop placement optimizers that have (provably) </a:t>
            </a:r>
            <a:r>
              <a:rPr lang="en-US" sz="2400" b="1" dirty="0"/>
              <a:t>smooth</a:t>
            </a:r>
            <a:r>
              <a:rPr lang="en-US" sz="2400" dirty="0"/>
              <a:t> behavior</a:t>
            </a:r>
          </a:p>
          <a:p>
            <a:pPr>
              <a:spcBef>
                <a:spcPts val="1800"/>
              </a:spcBef>
            </a:pPr>
            <a:r>
              <a:rPr lang="en-US" sz="2400" dirty="0">
                <a:solidFill>
                  <a:srgbClr val="1B00C0"/>
                </a:solidFill>
              </a:rPr>
              <a:t>Challenge 5</a:t>
            </a:r>
            <a:r>
              <a:rPr lang="en-US" sz="2400" dirty="0"/>
              <a:t>: Develop </a:t>
            </a:r>
            <a:r>
              <a:rPr lang="en-US" sz="2400" b="1" dirty="0"/>
              <a:t>incremental</a:t>
            </a:r>
            <a:r>
              <a:rPr lang="en-US" sz="2400" dirty="0"/>
              <a:t> and </a:t>
            </a:r>
            <a:r>
              <a:rPr lang="en-US" sz="2400" b="1" dirty="0"/>
              <a:t>re-entrant</a:t>
            </a:r>
            <a:r>
              <a:rPr lang="en-US" sz="2400" dirty="0"/>
              <a:t> placement methods that maintain from-scratch solution quality</a:t>
            </a:r>
          </a:p>
          <a:p>
            <a:pPr>
              <a:spcBef>
                <a:spcPts val="1800"/>
              </a:spcBef>
            </a:pPr>
            <a:r>
              <a:rPr lang="en-US" sz="2400" dirty="0">
                <a:solidFill>
                  <a:srgbClr val="1B00C0"/>
                </a:solidFill>
              </a:rPr>
              <a:t>Challenge 6</a:t>
            </a:r>
            <a:r>
              <a:rPr lang="en-US" sz="2400" dirty="0"/>
              <a:t>: Develop methods to solve the </a:t>
            </a:r>
            <a:r>
              <a:rPr lang="en-US" sz="2400" b="1" dirty="0"/>
              <a:t>tethered</a:t>
            </a:r>
            <a:r>
              <a:rPr lang="en-US" sz="2400" dirty="0"/>
              <a:t> placement problem</a:t>
            </a:r>
          </a:p>
        </p:txBody>
      </p:sp>
      <p:sp>
        <p:nvSpPr>
          <p:cNvPr id="6" name="Title 2">
            <a:extLst>
              <a:ext uri="{FF2B5EF4-FFF2-40B4-BE49-F238E27FC236}">
                <a16:creationId xmlns:a16="http://schemas.microsoft.com/office/drawing/2014/main" id="{A754E56F-C793-46E1-AE40-3FA299C1835D}"/>
              </a:ext>
            </a:extLst>
          </p:cNvPr>
          <p:cNvSpPr>
            <a:spLocks noGrp="1"/>
          </p:cNvSpPr>
          <p:nvPr>
            <p:ph type="title"/>
          </p:nvPr>
        </p:nvSpPr>
        <p:spPr>
          <a:xfrm>
            <a:off x="0" y="113467"/>
            <a:ext cx="9144000" cy="595312"/>
          </a:xfrm>
        </p:spPr>
        <p:txBody>
          <a:bodyPr/>
          <a:lstStyle/>
          <a:p>
            <a:r>
              <a:rPr lang="en-US" dirty="0"/>
              <a:t>Optimization: Predictability and Stability</a:t>
            </a:r>
          </a:p>
        </p:txBody>
      </p:sp>
    </p:spTree>
    <p:extLst>
      <p:ext uri="{BB962C8B-B14F-4D97-AF65-F5344CB8AC3E}">
        <p14:creationId xmlns:p14="http://schemas.microsoft.com/office/powerpoint/2010/main" val="1964759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4418</Words>
  <Application>Microsoft Office PowerPoint</Application>
  <PresentationFormat>On-screen Show (4:3)</PresentationFormat>
  <Paragraphs>548</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Narrow</vt:lpstr>
      <vt:lpstr>Calibri</vt:lpstr>
      <vt:lpstr>Monotype Sorts</vt:lpstr>
      <vt:lpstr>Tahoma</vt:lpstr>
      <vt:lpstr>1_ABKGROUP</vt:lpstr>
      <vt:lpstr>Advancing Placement  ISPD-2021 March 22, 2021</vt:lpstr>
      <vt:lpstr>Placement</vt:lpstr>
      <vt:lpstr>Markov, Hu, Kim Proceedings of the IEEE 2015</vt:lpstr>
      <vt:lpstr>First ISPD Contest: Placement</vt:lpstr>
      <vt:lpstr>Advancing Placement: What’s Left?</vt:lpstr>
      <vt:lpstr>Advancing Placement</vt:lpstr>
      <vt:lpstr>Placement is Optimization</vt:lpstr>
      <vt:lpstr>Predictable?  Stable?</vt:lpstr>
      <vt:lpstr>Optimization: Predictability and Stability</vt:lpstr>
      <vt:lpstr>Optimization: Closing the Suboptimality Gap</vt:lpstr>
      <vt:lpstr>Optimization: Closing the Suboptimality Gap</vt:lpstr>
      <vt:lpstr>Optimization: Closing the Suboptimality Gap</vt:lpstr>
      <vt:lpstr>Advancing Placement</vt:lpstr>
      <vt:lpstr>Placement Optimization Has Context</vt:lpstr>
      <vt:lpstr>Co-Optimization and Co-Operation</vt:lpstr>
      <vt:lpstr>Advancing Placement</vt:lpstr>
      <vt:lpstr>“New” Foci</vt:lpstr>
      <vt:lpstr>“Island-Heavy”: Multiple Row and Cell Heights</vt:lpstr>
      <vt:lpstr>Floorplanning, Density, Puzzle-Fitting, …</vt:lpstr>
      <vt:lpstr>Can Get Much More Complicated …</vt:lpstr>
      <vt:lpstr>“New” Foci</vt:lpstr>
      <vt:lpstr>Extreme Memory-Dominance</vt:lpstr>
      <vt:lpstr>“New” Foci</vt:lpstr>
      <vt:lpstr>Regular Structures in Datapaths</vt:lpstr>
      <vt:lpstr>“New” Foci</vt:lpstr>
      <vt:lpstr>Advancing Placement </vt:lpstr>
      <vt:lpstr>Why Machine Learning </vt:lpstr>
      <vt:lpstr>Learning and Placement </vt:lpstr>
      <vt:lpstr>Learning and Placement </vt:lpstr>
      <vt:lpstr>“Be Careful What You Ask For”</vt:lpstr>
      <vt:lpstr>Advancing Placement </vt:lpstr>
      <vt:lpstr>Support for Placement Research</vt:lpstr>
      <vt:lpstr>Support for Placement Research</vt:lpstr>
      <vt:lpstr>Conclusion: Looking Back, Looking Forward</vt:lpstr>
      <vt:lpstr>Advancing Placement: What’s Left?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2020-10-28T17:42:20Z</dcterms:created>
  <dcterms:modified xsi:type="dcterms:W3CDTF">2021-03-15T02:59:26Z</dcterms:modified>
</cp:coreProperties>
</file>