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97" r:id="rId2"/>
    <p:sldId id="441" r:id="rId3"/>
    <p:sldId id="389" r:id="rId4"/>
    <p:sldId id="391" r:id="rId5"/>
    <p:sldId id="432" r:id="rId6"/>
    <p:sldId id="451" r:id="rId7"/>
    <p:sldId id="439" r:id="rId8"/>
    <p:sldId id="438" r:id="rId9"/>
    <p:sldId id="442" r:id="rId10"/>
    <p:sldId id="452" r:id="rId11"/>
    <p:sldId id="435" r:id="rId12"/>
    <p:sldId id="443" r:id="rId13"/>
    <p:sldId id="434" r:id="rId14"/>
    <p:sldId id="433" r:id="rId15"/>
    <p:sldId id="450" r:id="rId16"/>
    <p:sldId id="453" r:id="rId17"/>
    <p:sldId id="446" r:id="rId18"/>
    <p:sldId id="456" r:id="rId19"/>
    <p:sldId id="448" r:id="rId20"/>
    <p:sldId id="455" r:id="rId21"/>
    <p:sldId id="454" r:id="rId22"/>
    <p:sldId id="447" r:id="rId23"/>
    <p:sldId id="325" r:id="rId24"/>
    <p:sldId id="440" r:id="rId25"/>
    <p:sldId id="420" r:id="rId26"/>
    <p:sldId id="401" r:id="rId27"/>
    <p:sldId id="402" r:id="rId28"/>
    <p:sldId id="449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61" autoAdjust="0"/>
    <p:restoredTop sz="91545" autoAdjust="0"/>
  </p:normalViewPr>
  <p:slideViewPr>
    <p:cSldViewPr snapToGrid="0" snapToObjects="1">
      <p:cViewPr varScale="1">
        <p:scale>
          <a:sx n="167" d="100"/>
          <a:sy n="167" d="100"/>
        </p:scale>
        <p:origin x="207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22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930"/>
    </p:cViewPr>
  </p:sorterViewPr>
  <p:notesViewPr>
    <p:cSldViewPr snapToGrid="0" snapToObjects="1">
      <p:cViewPr varScale="1">
        <p:scale>
          <a:sx n="46" d="100"/>
          <a:sy n="46" d="100"/>
        </p:scale>
        <p:origin x="1882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wangsoo\Desktop\bst_ilp_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example_figure1!$C$3</c:f>
              <c:strCache>
                <c:ptCount val="1"/>
                <c:pt idx="0">
                  <c:v>y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effectLst/>
            </c:spPr>
          </c:marker>
          <c:xVal>
            <c:numRef>
              <c:f>example_figure1!$B$4:$B$11</c:f>
              <c:numCache>
                <c:formatCode>General</c:formatCode>
                <c:ptCount val="8"/>
                <c:pt idx="0">
                  <c:v>10</c:v>
                </c:pt>
                <c:pt idx="1">
                  <c:v>50</c:v>
                </c:pt>
                <c:pt idx="2">
                  <c:v>40</c:v>
                </c:pt>
                <c:pt idx="3">
                  <c:v>60</c:v>
                </c:pt>
                <c:pt idx="4">
                  <c:v>50</c:v>
                </c:pt>
                <c:pt idx="5">
                  <c:v>40</c:v>
                </c:pt>
                <c:pt idx="6">
                  <c:v>20</c:v>
                </c:pt>
                <c:pt idx="7">
                  <c:v>10</c:v>
                </c:pt>
              </c:numCache>
            </c:numRef>
          </c:xVal>
          <c:yVal>
            <c:numRef>
              <c:f>example_figure1!$C$4:$C$11</c:f>
              <c:numCache>
                <c:formatCode>General</c:formatCode>
                <c:ptCount val="8"/>
                <c:pt idx="0">
                  <c:v>60</c:v>
                </c:pt>
                <c:pt idx="1">
                  <c:v>50</c:v>
                </c:pt>
                <c:pt idx="2">
                  <c:v>10</c:v>
                </c:pt>
                <c:pt idx="3">
                  <c:v>60</c:v>
                </c:pt>
                <c:pt idx="4">
                  <c:v>60</c:v>
                </c:pt>
                <c:pt idx="5">
                  <c:v>30</c:v>
                </c:pt>
                <c:pt idx="6">
                  <c:v>60</c:v>
                </c:pt>
                <c:pt idx="7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617-8945-9E65-8047B3B708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7075448"/>
        <c:axId val="467069216"/>
      </c:scatterChart>
      <c:valAx>
        <c:axId val="467075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7069216"/>
        <c:crosses val="autoZero"/>
        <c:crossBetween val="midCat"/>
        <c:majorUnit val="5"/>
      </c:valAx>
      <c:valAx>
        <c:axId val="467069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7075448"/>
        <c:crosses val="autoZero"/>
        <c:crossBetween val="midCat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8D9C3-9B6E-7144-B150-FE309F32EFA5}" type="datetimeFigureOut">
              <a:rPr lang="en-US" smtClean="0"/>
              <a:pPr/>
              <a:t>11/4/20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C86C2-9417-D242-957F-07D0C93E50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8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the introduction. My name is </a:t>
            </a:r>
            <a:r>
              <a:rPr lang="en-US" dirty="0" err="1"/>
              <a:t>Minsoo</a:t>
            </a:r>
            <a:r>
              <a:rPr lang="en-US" dirty="0"/>
              <a:t> Kim from UC San Diego.</a:t>
            </a:r>
          </a:p>
          <a:p>
            <a:r>
              <a:rPr lang="en-US" dirty="0"/>
              <a:t>My talk title is “Optimal Bounded-Skew Steiner Trees to Minimize Maximum k-Active Dynamic Power”.</a:t>
            </a:r>
          </a:p>
          <a:p>
            <a:r>
              <a:rPr lang="en-US" dirty="0"/>
              <a:t>This is joint work with NXP Semiconductors.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35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I will explain our </a:t>
            </a:r>
            <a:r>
              <a:rPr lang="en-US" b="1" dirty="0"/>
              <a:t>EXTENDED </a:t>
            </a:r>
            <a:r>
              <a:rPr lang="en-US" dirty="0"/>
              <a:t>ILP formulation </a:t>
            </a:r>
            <a:r>
              <a:rPr lang="en-US" b="1" dirty="0"/>
              <a:t>for k-active dynamic power minimization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06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For k-active dynamic power minimization problem, we add two terms into the objective function.</a:t>
            </a:r>
          </a:p>
          <a:p>
            <a:r>
              <a:rPr lang="en-US" dirty="0"/>
              <a:t>[Click] We define two terms, Pmax(1) and Pmax(2), and the objective is a weighted sum of total wirelength, Pmax(1) and </a:t>
            </a:r>
            <a:r>
              <a:rPr lang="en-US" dirty="0" err="1"/>
              <a:t>PMax</a:t>
            </a:r>
            <a:r>
              <a:rPr lang="en-US" dirty="0"/>
              <a:t>(2).</a:t>
            </a:r>
          </a:p>
          <a:p>
            <a:r>
              <a:rPr lang="en-US" dirty="0"/>
              <a:t>[Click] </a:t>
            </a:r>
            <a:r>
              <a:rPr lang="en-US" dirty="0" err="1"/>
              <a:t>PMax</a:t>
            </a:r>
            <a:r>
              <a:rPr lang="en-US" dirty="0"/>
              <a:t>(1) denotes </a:t>
            </a:r>
            <a:r>
              <a:rPr lang="en-US" sz="1200" dirty="0"/>
              <a:t>the longest source-to-sink pathlength.</a:t>
            </a:r>
          </a:p>
          <a:p>
            <a:r>
              <a:rPr lang="en-US" sz="1200" dirty="0"/>
              <a:t>[Click] Pmax(2) denotes the largest source-to-TWO-sinks subtree cost.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35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These are new constraints for k-active dynamic power minimization.</a:t>
            </a:r>
          </a:p>
          <a:p>
            <a:r>
              <a:rPr lang="en-US" dirty="0"/>
              <a:t>[Click] Here, these two constraints are for maximum pathlength Pmax(1) and maximum subtree length Pmax(2).</a:t>
            </a:r>
          </a:p>
          <a:p>
            <a:r>
              <a:rPr lang="en-US" dirty="0"/>
              <a:t>[Click] Also, these constraints are for pathlength </a:t>
            </a:r>
            <a:r>
              <a:rPr lang="en-US" dirty="0" err="1"/>
              <a:t>S_i</a:t>
            </a:r>
            <a:r>
              <a:rPr lang="en-US" dirty="0"/>
              <a:t> for each path, and subtree length </a:t>
            </a:r>
            <a:r>
              <a:rPr lang="en-US" dirty="0" err="1"/>
              <a:t>S_i,j</a:t>
            </a:r>
            <a:r>
              <a:rPr lang="en-US" dirty="0"/>
              <a:t> with common path </a:t>
            </a:r>
            <a:r>
              <a:rPr lang="en-US" dirty="0" err="1"/>
              <a:t>C_i,j</a:t>
            </a:r>
            <a:r>
              <a:rPr lang="en-US" dirty="0"/>
              <a:t>.</a:t>
            </a:r>
          </a:p>
          <a:p>
            <a:r>
              <a:rPr lang="en-US" dirty="0"/>
              <a:t>[Click] And, the last two constraints are for common path for p_1 to </a:t>
            </a:r>
            <a:r>
              <a:rPr lang="en-US" dirty="0" err="1"/>
              <a:t>p_i</a:t>
            </a:r>
            <a:r>
              <a:rPr lang="en-US" dirty="0"/>
              <a:t> and </a:t>
            </a:r>
            <a:r>
              <a:rPr lang="en-US" dirty="0" err="1"/>
              <a:t>p_j</a:t>
            </a:r>
            <a:r>
              <a:rPr lang="en-US" dirty="0"/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For </a:t>
            </a:r>
            <a:r>
              <a:rPr lang="en-US" dirty="0"/>
              <a:t>k-consecutive-active dynamic power minimization problem, we have same constraints but use i+1 instead of j since we only consider the cases with consecutive active sinks.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7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This slide shows how we build grids in this work.</a:t>
            </a:r>
          </a:p>
          <a:p>
            <a:r>
              <a:rPr lang="en-US" dirty="0"/>
              <a:t>We use channel intersections graphs. Channels are between macros and on clock pin locations. </a:t>
            </a:r>
          </a:p>
          <a:p>
            <a:r>
              <a:rPr lang="en-US" dirty="0"/>
              <a:t>[Click] Compared to uniform grids, we have more accurate locations as shown in the figures.</a:t>
            </a:r>
          </a:p>
          <a:p>
            <a:r>
              <a:rPr lang="en-US" dirty="0"/>
              <a:t>[Click] Also, we remove unusable edges in the grids [click] so we can improve ILP runtime.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49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Also, we consider flexible clock source locations to optimize objective further.</a:t>
            </a:r>
          </a:p>
          <a:p>
            <a:r>
              <a:rPr lang="en-US" dirty="0"/>
              <a:t>[Click] To implement this into ILP, we define a virtual clock source v_0 and virtual edges to every vertex with zero cost.</a:t>
            </a:r>
          </a:p>
          <a:p>
            <a:r>
              <a:rPr lang="en-US" dirty="0"/>
              <a:t>[Click] So, the non-terminal vertex which </a:t>
            </a:r>
            <a:r>
              <a:rPr lang="en-US" sz="1200" dirty="0"/>
              <a:t>connected to virtual clock source becomes new clock source.</a:t>
            </a:r>
          </a:p>
          <a:p>
            <a:r>
              <a:rPr lang="en-US" sz="1200" dirty="0"/>
              <a:t>[Click] The first constraint is to select one of the virtual edges in the tree.</a:t>
            </a:r>
          </a:p>
          <a:p>
            <a:r>
              <a:rPr lang="en-US" sz="1200" dirty="0"/>
              <a:t>[Click] The second constraint is to block virtual edges to sinks.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92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We also set forbidden clock source locations to address constraints in real designs.</a:t>
            </a:r>
          </a:p>
          <a:p>
            <a:r>
              <a:rPr lang="en-US" dirty="0"/>
              <a:t>[Click] The constraint is to block virtual edges within the given forbidden area.</a:t>
            </a:r>
          </a:p>
          <a:p>
            <a:r>
              <a:rPr lang="en-US" dirty="0"/>
              <a:t>[Click] In this example, when we have a flexible clock source, [click] we find the tree with less cost. [click] Also, adding forbidden area is making the solution have larger cost, but still less than the fixed case.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734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show our experimental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19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In this example, we can see the tree solution varies according to the weighting factors. </a:t>
            </a:r>
          </a:p>
          <a:p>
            <a:r>
              <a:rPr lang="en-US" dirty="0"/>
              <a:t>[Click] We minimize total wirelength when alpha and beta are zero.</a:t>
            </a:r>
          </a:p>
          <a:p>
            <a:r>
              <a:rPr lang="en-US" dirty="0"/>
              <a:t>[Click] When we increase alpha, we have the least Pmax(1). </a:t>
            </a:r>
          </a:p>
          <a:p>
            <a:r>
              <a:rPr lang="en-US" dirty="0"/>
              <a:t>[Click] Similarly, when we increase beta, we have the least Pmax(2).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92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The plots show Skew Versus wirelength, Pmax(1) Versus wirelength and Pmax(2) Versus wirelength, respectively.</a:t>
            </a:r>
          </a:p>
          <a:p>
            <a:r>
              <a:rPr lang="en-US" dirty="0"/>
              <a:t>[Click] In the same example, the skew-wirelength tradeoff is similar for all the cases.</a:t>
            </a:r>
          </a:p>
          <a:p>
            <a:r>
              <a:rPr lang="en-US" dirty="0"/>
              <a:t>[Click] Also, we have less Pmax(1) with nonzero alpha, [</a:t>
            </a:r>
            <a:r>
              <a:rPr lang="en-US" b="1" dirty="0"/>
              <a:t>click</a:t>
            </a:r>
            <a:r>
              <a:rPr lang="en-US" dirty="0"/>
              <a:t>] and less Pmax(2) with nonzero beta.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384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We also compare k-active and k-consecutive-active dynamic power minimization. </a:t>
            </a:r>
          </a:p>
          <a:p>
            <a:r>
              <a:rPr lang="en-US" dirty="0"/>
              <a:t>[Click] We can see that we have similar results for skew and Pmax(1) and [</a:t>
            </a:r>
            <a:r>
              <a:rPr lang="en-US" b="1" dirty="0"/>
              <a:t>click</a:t>
            </a:r>
            <a:r>
              <a:rPr lang="en-US" dirty="0"/>
              <a:t>] better Pmax(2) results since we only consider </a:t>
            </a:r>
            <a:r>
              <a:rPr lang="en-US" b="1" dirty="0"/>
              <a:t>k </a:t>
            </a:r>
            <a:r>
              <a:rPr lang="en-US" dirty="0"/>
              <a:t>consecutive sinks.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69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outline of my talk.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08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plots are Figure 9 in the paper, comparing fixed source </a:t>
            </a:r>
            <a:r>
              <a:rPr lang="en-US" b="1" dirty="0"/>
              <a:t>versus </a:t>
            </a:r>
            <a:r>
              <a:rPr lang="en-US" dirty="0"/>
              <a:t>flexible with forbidden area. We see that the cases with flexible clock source have lower-cost optimal tree solutions.</a:t>
            </a:r>
          </a:p>
          <a:p>
            <a:r>
              <a:rPr lang="en-US" dirty="0"/>
              <a:t>[Click] Also, adding a forbidden area worsens the metrics.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155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279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In this work, </a:t>
            </a:r>
            <a:r>
              <a:rPr lang="en-US" sz="1200" dirty="0"/>
              <a:t>we build on the previous work from SLIP-2018 to address new problem, </a:t>
            </a:r>
            <a:r>
              <a:rPr lang="en-US" sz="1200" i="1" dirty="0"/>
              <a:t>k</a:t>
            </a:r>
            <a:r>
              <a:rPr lang="en-US" sz="1200" dirty="0"/>
              <a:t>-active dynamic power minimization.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[Click] We introduce our ILP formulation to minimize a weighted sum of total WL and the maximum WL of subtrees that reach </a:t>
            </a:r>
            <a:r>
              <a:rPr lang="en-US" sz="1200" i="1" dirty="0"/>
              <a:t>k</a:t>
            </a:r>
            <a:r>
              <a:rPr lang="en-US" sz="1200" dirty="0"/>
              <a:t>-active sinks.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[Click] We also addresses </a:t>
            </a:r>
            <a:r>
              <a:rPr lang="en-US" sz="1200" i="1" dirty="0"/>
              <a:t>k</a:t>
            </a:r>
            <a:r>
              <a:rPr lang="en-US" sz="1200" dirty="0"/>
              <a:t>-consecutive-active dynamic power and [click] we propose non-uniform grids, flexible clock source locations with forbidden area.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[Click] As our future work, we need to implement the tree solution into real designs. Also we need to study heuristic approaches to address larger-scale instances. Runtime improvement is also one of our future work.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06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your attention.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733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your attention.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704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we are considering each source-to-sink path separately, we can get each pathlength easily.</a:t>
            </a:r>
          </a:p>
          <a:p>
            <a:r>
              <a:rPr lang="en-US" dirty="0"/>
              <a:t>Then, this constraint just makes sure the pathlength is within target skew range. </a:t>
            </a:r>
          </a:p>
          <a:p>
            <a:r>
              <a:rPr lang="en-US" dirty="0"/>
              <a:t>Here, L is the lower bound which is an input parameter. This could cause suboptimality depending on how the L value is given. </a:t>
            </a:r>
          </a:p>
          <a:p>
            <a:endParaRPr lang="en-US" dirty="0"/>
          </a:p>
          <a:p>
            <a:r>
              <a:rPr lang="en-US" dirty="0"/>
              <a:t>[CLICK] Unfortunately, this could give us invalid solutions with cycles. </a:t>
            </a:r>
          </a:p>
          <a:p>
            <a:r>
              <a:rPr lang="en-US" dirty="0"/>
              <a:t>Right figure shows an example solution. Based on the constraints I just explained, we cannot avoid this cycle. </a:t>
            </a:r>
          </a:p>
          <a:p>
            <a:r>
              <a:rPr lang="en-US" dirty="0"/>
              <a:t>This satisfies flow conservation and skew bound. </a:t>
            </a:r>
          </a:p>
          <a:p>
            <a:r>
              <a:rPr lang="en-US" dirty="0"/>
              <a:t>[CLICK] This happened when the cost of creating cycle is smaller than the cost of detouring to leaf terminals to satisfy target skew. </a:t>
            </a:r>
          </a:p>
          <a:p>
            <a:r>
              <a:rPr lang="en-US" dirty="0"/>
              <a:t>Thus, we need more constraints to avoid this issue and I will explain it on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408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new variable </a:t>
            </a:r>
            <a:r>
              <a:rPr lang="en-US" dirty="0" err="1"/>
              <a:t>d^i_j</a:t>
            </a:r>
            <a:r>
              <a:rPr lang="en-US" dirty="0"/>
              <a:t>, which represent the pathlength from the source to vertex j for the path to sink </a:t>
            </a:r>
            <a:r>
              <a:rPr lang="en-US" dirty="0" err="1"/>
              <a:t>p_i</a:t>
            </a:r>
            <a:r>
              <a:rPr lang="en-US" dirty="0"/>
              <a:t>. </a:t>
            </a:r>
          </a:p>
          <a:p>
            <a:r>
              <a:rPr lang="en-US" dirty="0"/>
              <a:t>With this variable, we can keep pathlength from source to any </a:t>
            </a:r>
            <a:r>
              <a:rPr lang="en-US" b="1" dirty="0"/>
              <a:t>intermediate, </a:t>
            </a:r>
            <a:r>
              <a:rPr lang="en-US" dirty="0"/>
              <a:t> </a:t>
            </a:r>
            <a:r>
              <a:rPr lang="en-US" b="1" dirty="0"/>
              <a:t>non-terminal</a:t>
            </a:r>
            <a:r>
              <a:rPr lang="en-US" dirty="0"/>
              <a:t> vertex j within skew bound.</a:t>
            </a:r>
          </a:p>
          <a:p>
            <a:r>
              <a:rPr lang="en-US" dirty="0"/>
              <a:t>[CLICK] This </a:t>
            </a:r>
            <a:r>
              <a:rPr lang="en-US" dirty="0" err="1"/>
              <a:t>d^i_j</a:t>
            </a:r>
            <a:r>
              <a:rPr lang="en-US" dirty="0"/>
              <a:t> variable should satisfy the following constraints. </a:t>
            </a:r>
          </a:p>
          <a:p>
            <a:r>
              <a:rPr lang="en-US" dirty="0"/>
              <a:t>If vertex j is source, </a:t>
            </a:r>
            <a:r>
              <a:rPr lang="en-US" dirty="0" err="1"/>
              <a:t>d^i_j</a:t>
            </a:r>
            <a:r>
              <a:rPr lang="en-US" dirty="0"/>
              <a:t> is zero. If vertex j is sink, </a:t>
            </a:r>
            <a:r>
              <a:rPr lang="en-US" dirty="0" err="1"/>
              <a:t>d^i_j</a:t>
            </a:r>
            <a:r>
              <a:rPr lang="en-US" dirty="0"/>
              <a:t> should be larger than lower bound L.</a:t>
            </a:r>
          </a:p>
          <a:p>
            <a:r>
              <a:rPr lang="en-US" dirty="0"/>
              <a:t>Otherwise, </a:t>
            </a:r>
            <a:r>
              <a:rPr lang="en-US" dirty="0" err="1"/>
              <a:t>d^i_j</a:t>
            </a:r>
            <a:r>
              <a:rPr lang="en-US" dirty="0"/>
              <a:t> should be smaller than the upper bound L + B.</a:t>
            </a:r>
          </a:p>
          <a:p>
            <a:endParaRPr lang="en-US" dirty="0"/>
          </a:p>
          <a:p>
            <a:r>
              <a:rPr lang="en-US" dirty="0"/>
              <a:t>[CLICK] Then, we need additional constraints to compute </a:t>
            </a:r>
            <a:r>
              <a:rPr lang="en-US" dirty="0" err="1"/>
              <a:t>d^i_j</a:t>
            </a:r>
            <a:r>
              <a:rPr lang="en-US" dirty="0"/>
              <a:t>. </a:t>
            </a:r>
          </a:p>
          <a:p>
            <a:r>
              <a:rPr lang="en-US" dirty="0"/>
              <a:t>If vertex k is a neighbor of vertex j, then </a:t>
            </a:r>
            <a:r>
              <a:rPr lang="en-US" dirty="0" err="1"/>
              <a:t>d^i_j</a:t>
            </a:r>
            <a:r>
              <a:rPr lang="en-US" dirty="0"/>
              <a:t> is equal to the sum of </a:t>
            </a:r>
            <a:r>
              <a:rPr lang="en-US" dirty="0" err="1"/>
              <a:t>d^i_k</a:t>
            </a:r>
            <a:r>
              <a:rPr lang="en-US" dirty="0"/>
              <a:t> and the cost of </a:t>
            </a:r>
            <a:r>
              <a:rPr lang="en-US" dirty="0" err="1"/>
              <a:t>e_kj</a:t>
            </a:r>
            <a:r>
              <a:rPr lang="en-US" dirty="0"/>
              <a:t> </a:t>
            </a:r>
            <a:r>
              <a:rPr lang="en-US" b="1" dirty="0"/>
              <a:t>if</a:t>
            </a:r>
            <a:r>
              <a:rPr lang="en-US" dirty="0"/>
              <a:t> there is flow from vertex k to j. </a:t>
            </a:r>
          </a:p>
          <a:p>
            <a:r>
              <a:rPr lang="en-US" dirty="0"/>
              <a:t>The bottom two constraints achieve this. </a:t>
            </a:r>
          </a:p>
          <a:p>
            <a:r>
              <a:rPr lang="en-US" dirty="0"/>
              <a:t>U is a big constant so that the constraints are always met when there is no flow from vertex k to j.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73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Although our formulation can find optimal solution, the chief drawback of using ILP is poor scalability.</a:t>
            </a:r>
          </a:p>
          <a:p>
            <a:r>
              <a:rPr lang="en-US" dirty="0"/>
              <a:t>Thus, we add some more constraints for speedup. </a:t>
            </a:r>
          </a:p>
          <a:p>
            <a:r>
              <a:rPr lang="en-US" dirty="0"/>
              <a:t>[CLICK] The idea is to find flow variables that cannot coexist.</a:t>
            </a:r>
          </a:p>
          <a:p>
            <a:r>
              <a:rPr lang="en-US" dirty="0"/>
              <a:t>We define </a:t>
            </a:r>
            <a:r>
              <a:rPr lang="en-US" dirty="0" err="1"/>
              <a:t>m_ji</a:t>
            </a:r>
            <a:r>
              <a:rPr lang="en-US" dirty="0"/>
              <a:t> as Manhattan distance from vertex j to </a:t>
            </a:r>
            <a:r>
              <a:rPr lang="en-US" dirty="0" err="1"/>
              <a:t>i</a:t>
            </a:r>
            <a:r>
              <a:rPr lang="en-US" dirty="0"/>
              <a:t>. </a:t>
            </a:r>
          </a:p>
          <a:p>
            <a:r>
              <a:rPr lang="en-US" dirty="0"/>
              <a:t>[CLICK] Again, we apply this constraints for each path. </a:t>
            </a:r>
          </a:p>
          <a:p>
            <a:r>
              <a:rPr lang="en-US" dirty="0"/>
              <a:t>The first equation means that the Manhattan distance from source to sink </a:t>
            </a:r>
            <a:r>
              <a:rPr lang="en-US" dirty="0" err="1"/>
              <a:t>i</a:t>
            </a:r>
            <a:r>
              <a:rPr lang="en-US" dirty="0"/>
              <a:t> through vertex j is larger than the upper bound.</a:t>
            </a:r>
          </a:p>
          <a:p>
            <a:r>
              <a:rPr lang="en-US" dirty="0"/>
              <a:t>So, in this condition, we can set all incoming and outgoing flows to the vertex j as zero. </a:t>
            </a:r>
          </a:p>
          <a:p>
            <a:r>
              <a:rPr lang="en-US" dirty="0"/>
              <a:t>[CLICK] Similarly, we can consider two intermediate vertices j and j’. </a:t>
            </a:r>
          </a:p>
          <a:p>
            <a:r>
              <a:rPr lang="en-US" dirty="0"/>
              <a:t>If this Manhattan length is larger than the upper bound, any combinations of incoming and outgoing flows going through vertices j and j’ cannot coexist.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7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begin with introduction.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08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Modern SOC designs have many memory components. In the chips like MCUs and ML/AI chips, many masters dynamically access memory components.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Also, the area of SRAMs occupies around 60% of chip area at advanced nodes.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Here, we show the die shot of modern SOC from one of the leading companies and it shows heavy memory hierarchies.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</a:t>
            </a:r>
            <a:r>
              <a:rPr lang="en-US" b="1" dirty="0"/>
              <a:t>Our work focuses on low power for clock distribution.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 today’s memory-dominant </a:t>
            </a:r>
            <a:r>
              <a:rPr lang="en-US" dirty="0"/>
              <a:t>designs, all SRAMs are not always active.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We focus on power for active memories according to power usage scenarios and [click] </a:t>
            </a:r>
            <a:r>
              <a:rPr lang="en-US" b="1" dirty="0"/>
              <a:t>minimizing power of the active clock subtree.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51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</a:t>
            </a:r>
            <a:r>
              <a:rPr lang="en-US" b="1" dirty="0"/>
              <a:t>We introduce the problem of </a:t>
            </a:r>
            <a:r>
              <a:rPr lang="en-US" dirty="0"/>
              <a:t>k-active dynamic power minimization.</a:t>
            </a:r>
          </a:p>
          <a:p>
            <a:r>
              <a:rPr lang="en-US" dirty="0"/>
              <a:t>For example, as shown in the figure below, when we have green active memory clusters, </a:t>
            </a:r>
            <a:r>
              <a:rPr lang="en-US" b="1" dirty="0"/>
              <a:t>ONLY </a:t>
            </a:r>
            <a:r>
              <a:rPr lang="en-US" b="0" dirty="0"/>
              <a:t>the</a:t>
            </a:r>
            <a:r>
              <a:rPr lang="en-US" dirty="0"/>
              <a:t> red clock subtree is active.</a:t>
            </a:r>
          </a:p>
          <a:p>
            <a:endParaRPr lang="en-US" b="1" dirty="0"/>
          </a:p>
          <a:p>
            <a:r>
              <a:rPr lang="en-US" b="1" dirty="0"/>
              <a:t>Also, at the scale of an SOC chip, both delay and power are linear in distance </a:t>
            </a:r>
            <a:r>
              <a:rPr lang="en-US" dirty="0"/>
              <a:t>for long buffered interconnects.</a:t>
            </a:r>
          </a:p>
          <a:p>
            <a:r>
              <a:rPr lang="en-US" dirty="0"/>
              <a:t>We focus on clock power when k clusters are active. And, at the scale of SOC floorplans, clock power is proportional to wirelength of clock trees.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clock tree construction, SOCs are evolving so that simple models become accurate again.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[Click] We solve the problem of </a:t>
            </a:r>
            <a:r>
              <a:rPr lang="en-US" b="1" dirty="0"/>
              <a:t>minimizing the “maximum” power of clock subtrees over k active sinks.</a:t>
            </a:r>
          </a:p>
          <a:p>
            <a:endParaRPr lang="en-US" b="1" dirty="0"/>
          </a:p>
          <a:p>
            <a:r>
              <a:rPr lang="en-US" dirty="0"/>
              <a:t>[Click] We also address this k-consecutive-active power when only neighboring clusters can be active simultaneously.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9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I review some previous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35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This work published in SLIP-2018 addressed the optimal bounded-skew tree problem. We build on this work to address the new k-active dynamic power problem.</a:t>
            </a:r>
          </a:p>
          <a:p>
            <a:r>
              <a:rPr lang="en-US" dirty="0"/>
              <a:t>[Click] Given a pointset P, the objective is to minimize total wirelength [click] with skew bound constraints.</a:t>
            </a:r>
          </a:p>
          <a:p>
            <a:r>
              <a:rPr lang="en-US" dirty="0"/>
              <a:t>[Click] This example shows a bounded-skew Steiner tree. Given the red </a:t>
            </a:r>
            <a:r>
              <a:rPr lang="en-US" b="1" dirty="0"/>
              <a:t>source </a:t>
            </a:r>
            <a:r>
              <a:rPr lang="en-US" dirty="0"/>
              <a:t>and blue </a:t>
            </a:r>
            <a:r>
              <a:rPr lang="en-US" b="1" dirty="0"/>
              <a:t>sink </a:t>
            </a:r>
            <a:r>
              <a:rPr lang="en-US" dirty="0"/>
              <a:t>points, we introduce green </a:t>
            </a:r>
            <a:r>
              <a:rPr lang="en-US" b="1" dirty="0"/>
              <a:t>Steiner points </a:t>
            </a:r>
            <a:r>
              <a:rPr lang="en-US" b="0" dirty="0"/>
              <a:t>to get an </a:t>
            </a:r>
            <a:r>
              <a:rPr lang="en-US" dirty="0"/>
              <a:t>optimal bounded-skew tree.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46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Given a set of points, we generate routing graph G, which is a collection of vertices and edges. </a:t>
            </a:r>
          </a:p>
          <a:p>
            <a:br>
              <a:rPr lang="en-US" dirty="0"/>
            </a:br>
            <a:r>
              <a:rPr lang="en-US" dirty="0"/>
              <a:t>[Click] Given P, we create Hanan grids along with P </a:t>
            </a:r>
          </a:p>
          <a:p>
            <a:r>
              <a:rPr lang="en-US" dirty="0"/>
              <a:t>[Click] As shown in the figure, we have given P, [click] and build Hanan grids, and put additional half grids.</a:t>
            </a:r>
          </a:p>
          <a:p>
            <a:r>
              <a:rPr lang="en-US" dirty="0"/>
              <a:t>In this grid, every crossing point is a vertex.</a:t>
            </a:r>
          </a:p>
          <a:p>
            <a:r>
              <a:rPr lang="en-US" dirty="0"/>
              <a:t>[Click] So, point set P is a subset of V. </a:t>
            </a:r>
          </a:p>
          <a:p>
            <a:r>
              <a:rPr lang="en-US" dirty="0"/>
              <a:t>We assume p_1 is source and corresponds to vertex v_1. </a:t>
            </a:r>
            <a:br>
              <a:rPr lang="en-US" dirty="0"/>
            </a:br>
            <a:r>
              <a:rPr lang="en-US" dirty="0"/>
              <a:t>Also, p_2 to </a:t>
            </a:r>
            <a:r>
              <a:rPr lang="en-US" dirty="0" err="1"/>
              <a:t>p_P</a:t>
            </a:r>
            <a:r>
              <a:rPr lang="en-US" dirty="0"/>
              <a:t> are the sinks and correspond to v_2 to </a:t>
            </a:r>
            <a:r>
              <a:rPr lang="en-US" dirty="0" err="1"/>
              <a:t>v_p</a:t>
            </a:r>
            <a:r>
              <a:rPr lang="en-US" dirty="0"/>
              <a:t>. </a:t>
            </a:r>
          </a:p>
          <a:p>
            <a:r>
              <a:rPr lang="en-US" dirty="0"/>
              <a:t>Then, the remaining vertices are </a:t>
            </a:r>
            <a:r>
              <a:rPr lang="en-US" b="1" dirty="0"/>
              <a:t>non-terminal</a:t>
            </a:r>
            <a:r>
              <a:rPr lang="en-US" dirty="0"/>
              <a:t> vertices.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</a:t>
            </a:r>
            <a:r>
              <a:rPr lang="en-US" b="1" dirty="0" err="1"/>
              <a:t>e_uw</a:t>
            </a:r>
            <a:r>
              <a:rPr lang="en-US" b="1" dirty="0"/>
              <a:t> means a directed edge from vertex  </a:t>
            </a:r>
            <a:r>
              <a:rPr lang="en-US" b="1" dirty="0" err="1"/>
              <a:t>v_u</a:t>
            </a:r>
            <a:r>
              <a:rPr lang="en-US" b="1" dirty="0"/>
              <a:t> to </a:t>
            </a:r>
            <a:r>
              <a:rPr lang="en-US" b="1" dirty="0" err="1"/>
              <a:t>v_w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 err="1"/>
              <a:t>c_uw</a:t>
            </a:r>
            <a:r>
              <a:rPr lang="en-US" b="1" dirty="0"/>
              <a:t> </a:t>
            </a:r>
            <a:r>
              <a:rPr lang="en-US" dirty="0"/>
              <a:t>is the cost of the edge.</a:t>
            </a:r>
          </a:p>
          <a:p>
            <a:r>
              <a:rPr lang="en-US" dirty="0"/>
              <a:t>[Click] Each vertex has four incoming and outgoing edges.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91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is from the previous SLIP-2018 work. </a:t>
            </a:r>
          </a:p>
          <a:p>
            <a:r>
              <a:rPr lang="en-US" dirty="0"/>
              <a:t>The objective is to minimize total cost, which is total wirelength.  </a:t>
            </a:r>
          </a:p>
          <a:p>
            <a:r>
              <a:rPr lang="en-US" dirty="0" err="1"/>
              <a:t>Lambda_uw</a:t>
            </a:r>
            <a:r>
              <a:rPr lang="en-US" dirty="0"/>
              <a:t> is a binary indicator of whether </a:t>
            </a:r>
            <a:r>
              <a:rPr lang="en-US" dirty="0" err="1"/>
              <a:t>e_uw</a:t>
            </a:r>
            <a:r>
              <a:rPr lang="en-US" dirty="0"/>
              <a:t> is finally selected or not in the solution. </a:t>
            </a:r>
          </a:p>
          <a:p>
            <a:r>
              <a:rPr lang="en-US" dirty="0"/>
              <a:t>[CLICK] Then, we apply the below constraints for each source-to-sink path </a:t>
            </a:r>
            <a:r>
              <a:rPr lang="en-US" b="1" dirty="0"/>
              <a:t>INDIVIDUALLY </a:t>
            </a:r>
            <a:r>
              <a:rPr lang="en-US" b="0" dirty="0"/>
              <a:t>in the solution</a:t>
            </a:r>
            <a:r>
              <a:rPr lang="en-US" dirty="0"/>
              <a:t>.</a:t>
            </a:r>
          </a:p>
          <a:p>
            <a:r>
              <a:rPr lang="en-US" dirty="0"/>
              <a:t>This constraint is to make sure </a:t>
            </a:r>
            <a:r>
              <a:rPr lang="en-US" dirty="0" err="1"/>
              <a:t>Lambda_uw</a:t>
            </a:r>
            <a:r>
              <a:rPr lang="en-US" dirty="0"/>
              <a:t> is one when there is a flow on edge </a:t>
            </a:r>
            <a:r>
              <a:rPr lang="en-US" dirty="0" err="1"/>
              <a:t>e_uw</a:t>
            </a:r>
            <a:r>
              <a:rPr lang="en-US" dirty="0"/>
              <a:t> in </a:t>
            </a:r>
            <a:r>
              <a:rPr lang="en-US" b="1" dirty="0"/>
              <a:t>the path to SOME terminal.</a:t>
            </a:r>
            <a:endParaRPr lang="en-US" dirty="0"/>
          </a:p>
          <a:p>
            <a:r>
              <a:rPr lang="en-US" dirty="0"/>
              <a:t>[CLICK] These constraints are for flow conservation in each path from source to sink </a:t>
            </a:r>
            <a:r>
              <a:rPr lang="en-US" dirty="0" err="1"/>
              <a:t>i</a:t>
            </a:r>
            <a:r>
              <a:rPr lang="en-US" dirty="0"/>
              <a:t>. </a:t>
            </a:r>
          </a:p>
          <a:p>
            <a:r>
              <a:rPr lang="en-US" dirty="0"/>
              <a:t>(//For each vertex, if </a:t>
            </a:r>
            <a:r>
              <a:rPr lang="en-US" dirty="0" err="1"/>
              <a:t>v_u</a:t>
            </a:r>
            <a:r>
              <a:rPr lang="en-US" dirty="0"/>
              <a:t> is a source there is one outgoing flow. If it is sink, one incoming flow. Otherwise, it is zero. )</a:t>
            </a:r>
          </a:p>
          <a:p>
            <a:r>
              <a:rPr lang="en-US" dirty="0"/>
              <a:t>[CLICK] There are more constraints to enforce the skew bound, etc. Those additional constraints are explained in our paper and backup slides.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C86C2-9417-D242-957F-07D0C93E50A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6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00237"/>
            <a:ext cx="7772400" cy="1143000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altLang="ko-KR" dirty="0"/>
              <a:t>Click to edit Master title style</a:t>
            </a: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6350" y="4191000"/>
            <a:ext cx="6400800" cy="1752600"/>
          </a:xfrm>
        </p:spPr>
        <p:txBody>
          <a:bodyPr/>
          <a:lstStyle>
            <a:lvl1pPr marL="0" indent="0" algn="ctr">
              <a:lnSpc>
                <a:spcPct val="95000"/>
              </a:lnSpc>
              <a:buFontTx/>
              <a:buNone/>
              <a:defRPr sz="2400" b="1"/>
            </a:lvl1pPr>
          </a:lstStyle>
          <a:p>
            <a:r>
              <a:rPr lang="en-US" altLang="ko-KR" dirty="0"/>
              <a:t>Click to edit Master subtitle style</a:t>
            </a:r>
          </a:p>
        </p:txBody>
      </p:sp>
      <p:sp>
        <p:nvSpPr>
          <p:cNvPr id="4" name="Line 18"/>
          <p:cNvSpPr>
            <a:spLocks noChangeShapeType="1"/>
          </p:cNvSpPr>
          <p:nvPr/>
        </p:nvSpPr>
        <p:spPr bwMode="auto">
          <a:xfrm flipV="1">
            <a:off x="163513" y="3962400"/>
            <a:ext cx="884555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0253397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44463"/>
            <a:ext cx="2212975" cy="6542087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1925" y="144463"/>
            <a:ext cx="6486525" cy="6542087"/>
          </a:xfrm>
        </p:spPr>
        <p:txBody>
          <a:bodyPr vert="eaVert"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298208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838200"/>
            <a:ext cx="8836025" cy="5562601"/>
          </a:xfrm>
        </p:spPr>
        <p:txBody>
          <a:bodyPr/>
          <a:lstStyle>
            <a:lvl1pPr>
              <a:buClr>
                <a:srgbClr val="C00000"/>
              </a:buClr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3088" indent="-290513">
              <a:buClr>
                <a:srgbClr val="C00000"/>
              </a:buCl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3275" indent="-230188">
              <a:buClr>
                <a:srgbClr val="C00000"/>
              </a:buClr>
              <a:defRPr sz="2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5525" indent="-222250">
              <a:buClr>
                <a:srgbClr val="C00000"/>
              </a:buClr>
              <a:buFont typeface="Arial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5713" indent="-230188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5057864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357199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" y="801688"/>
            <a:ext cx="4341813" cy="5884862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5663" y="801688"/>
            <a:ext cx="4341812" cy="5884862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908384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832952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34875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buClr>
                <a:srgbClr val="C00000"/>
              </a:buCl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C00000"/>
              </a:buCl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C00000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988154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Drag picture to placeholder or click icon to add</a:t>
            </a:r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847074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822119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1925" y="144463"/>
            <a:ext cx="885190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/>
              <a:t>Slide Title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450" y="801688"/>
            <a:ext cx="8836025" cy="57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/>
              <a:t>Body Text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</p:txBody>
      </p:sp>
      <p:sp>
        <p:nvSpPr>
          <p:cNvPr id="1028" name="Line 18"/>
          <p:cNvSpPr>
            <a:spLocks noChangeShapeType="1"/>
          </p:cNvSpPr>
          <p:nvPr/>
        </p:nvSpPr>
        <p:spPr bwMode="auto">
          <a:xfrm flipV="1">
            <a:off x="163513" y="684213"/>
            <a:ext cx="884555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41326" y="6548438"/>
            <a:ext cx="40267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/>
            <a:fld id="{16E0590D-16E1-486A-A147-2F126A5F0FEE}" type="slidenum">
              <a:rPr lang="ko-KR" altLang="en-US" sz="1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ctr" eaLnBrk="0" hangingPunct="0"/>
              <a:t>‹#›</a:t>
            </a:fld>
            <a:endParaRPr lang="ko-KR" alt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20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ransition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baseline="0">
          <a:solidFill>
            <a:srgbClr val="254061"/>
          </a:solidFill>
          <a:latin typeface="Arial" panose="020B0604020202020204" pitchFamily="34" charset="0"/>
          <a:ea typeface="+mj-ea"/>
          <a:cs typeface="Arial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54061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54061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54061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54061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Tahoma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Tahoma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Tahoma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Tahoma" pitchFamily="34" charset="0"/>
        </a:defRPr>
      </a:lvl9pPr>
    </p:titleStyle>
    <p:bodyStyle>
      <a:lvl1pPr marL="230188" indent="-230188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rgbClr val="C00000"/>
        </a:buClr>
        <a:buChar char="•"/>
        <a:defRPr sz="28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1pPr>
      <a:lvl2pPr marL="461963" indent="-231775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rgbClr val="C00000"/>
        </a:buClr>
        <a:buChar char="•"/>
        <a:defRPr sz="2400">
          <a:solidFill>
            <a:schemeClr val="tx1"/>
          </a:solidFill>
          <a:latin typeface="Calibri" panose="020F0502020204030204" pitchFamily="34" charset="0"/>
          <a:cs typeface="Arial" pitchFamily="34" charset="0"/>
        </a:defRPr>
      </a:lvl2pPr>
      <a:lvl3pPr marL="684213" indent="-222250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rgbClr val="C00000"/>
        </a:buClr>
        <a:buChar char="•"/>
        <a:defRPr sz="2000">
          <a:solidFill>
            <a:schemeClr val="tx1"/>
          </a:solidFill>
          <a:latin typeface="Calibri" panose="020F0502020204030204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3300"/>
        </a:buClr>
        <a:buSzPct val="50000"/>
        <a:buFont typeface="Monotype Sorts"/>
        <a:buChar char="u"/>
        <a:defRPr>
          <a:solidFill>
            <a:schemeClr val="tx1"/>
          </a:solidFill>
          <a:latin typeface="Arial Narrow" pitchFamily="34" charset="0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Arial Narrow" pitchFamily="34" charset="0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Arial Narrow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Arial Narrow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Arial Narrow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Arial Narrow" pitchFamily="34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30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032" y="1422059"/>
            <a:ext cx="8209935" cy="1673466"/>
          </a:xfrm>
        </p:spPr>
        <p:txBody>
          <a:bodyPr/>
          <a:lstStyle/>
          <a:p>
            <a:r>
              <a:rPr lang="en-US" sz="3600" dirty="0"/>
              <a:t>Optimal Bounded-Skew Steiner Trees to Minimize Maximum </a:t>
            </a:r>
            <a:r>
              <a:rPr lang="en-US" sz="3600" i="1" dirty="0"/>
              <a:t>k</a:t>
            </a:r>
            <a:r>
              <a:rPr lang="en-US" sz="3600" dirty="0"/>
              <a:t>-Active Dynamic Power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262" y="4191000"/>
            <a:ext cx="9134738" cy="2667000"/>
          </a:xfrm>
        </p:spPr>
        <p:txBody>
          <a:bodyPr/>
          <a:lstStyle/>
          <a:p>
            <a:r>
              <a:rPr lang="en-US" sz="2800" dirty="0"/>
              <a:t>Hamed Fatemi</a:t>
            </a:r>
            <a:r>
              <a:rPr lang="en-US" sz="2800" baseline="30000" dirty="0"/>
              <a:t>1</a:t>
            </a:r>
            <a:r>
              <a:rPr lang="en-US" sz="2800" dirty="0"/>
              <a:t>, Andrew B. Kahng</a:t>
            </a:r>
            <a:r>
              <a:rPr lang="en-US" sz="2800" baseline="30000" dirty="0"/>
              <a:t>2</a:t>
            </a:r>
            <a:r>
              <a:rPr lang="en-US" sz="2800" dirty="0"/>
              <a:t>, </a:t>
            </a:r>
            <a:r>
              <a:rPr lang="en-US" sz="2800" u="sng" dirty="0" err="1"/>
              <a:t>Minsoo</a:t>
            </a:r>
            <a:r>
              <a:rPr lang="en-US" sz="2800" u="sng" dirty="0"/>
              <a:t> Kim</a:t>
            </a:r>
            <a:r>
              <a:rPr lang="en-US" sz="2800" baseline="30000" dirty="0"/>
              <a:t>2</a:t>
            </a:r>
            <a:r>
              <a:rPr lang="en-US" sz="2800" dirty="0"/>
              <a:t> </a:t>
            </a:r>
          </a:p>
          <a:p>
            <a:r>
              <a:rPr lang="en-US" sz="2800" dirty="0"/>
              <a:t>and Jose Pineda de Gyvez</a:t>
            </a:r>
            <a:r>
              <a:rPr lang="en-US" sz="2800" baseline="30000" dirty="0"/>
              <a:t>1</a:t>
            </a:r>
            <a:endParaRPr lang="en-US" sz="2800" dirty="0"/>
          </a:p>
          <a:p>
            <a:br>
              <a:rPr lang="en-US" sz="2800" baseline="30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800" baseline="30000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NXP Semiconductors</a:t>
            </a:r>
          </a:p>
          <a:p>
            <a:r>
              <a:rPr lang="en-US" sz="2800" baseline="30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University of California San Diego</a:t>
            </a:r>
          </a:p>
        </p:txBody>
      </p:sp>
    </p:spTree>
    <p:extLst>
      <p:ext uri="{BB962C8B-B14F-4D97-AF65-F5344CB8AC3E}">
        <p14:creationId xmlns:p14="http://schemas.microsoft.com/office/powerpoint/2010/main" val="232845350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Introduction</a:t>
            </a:r>
          </a:p>
          <a:p>
            <a:r>
              <a:rPr lang="en-US" dirty="0">
                <a:latin typeface="Arial" panose="020B0604020202020204" pitchFamily="34" charset="0"/>
              </a:rPr>
              <a:t>Review of Previous Work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Our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 Formulation</a:t>
            </a:r>
          </a:p>
          <a:p>
            <a:r>
              <a:rPr lang="en-US" dirty="0">
                <a:latin typeface="Arial" panose="020B0604020202020204" pitchFamily="34" charset="0"/>
              </a:rPr>
              <a:t>Experimental Results</a:t>
            </a:r>
          </a:p>
          <a:p>
            <a:r>
              <a:rPr lang="en-US" dirty="0">
                <a:latin typeface="Arial" panose="020B0604020202020204" pitchFamily="34" charset="0"/>
              </a:rPr>
              <a:t>Conclusion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94781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A16FB-66DD-A84E-AD7D-9A42EB35F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86873A-E0CF-F142-A8FC-6997F80CF1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1600" y="829887"/>
                <a:ext cx="8972550" cy="5562601"/>
              </a:xfrm>
            </p:spPr>
            <p:txBody>
              <a:bodyPr/>
              <a:lstStyle/>
              <a:p>
                <a:r>
                  <a:rPr lang="en-US" sz="2800" i="1" dirty="0"/>
                  <a:t>k</a:t>
                </a:r>
                <a:r>
                  <a:rPr lang="en-US" sz="2800" dirty="0"/>
                  <a:t>-active dynamic power minimization</a:t>
                </a:r>
              </a:p>
              <a:p>
                <a:pPr lvl="1"/>
                <a:r>
                  <a:rPr lang="en-US" sz="2400" dirty="0"/>
                  <a:t>Objective: weighted sum of total WL,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𝑃𝑀𝑎𝑥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𝑃𝑀𝑎𝑥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(2)</m:t>
                    </m:r>
                  </m:oMath>
                </a14:m>
                <a:endParaRPr lang="en-US" sz="2400" dirty="0"/>
              </a:p>
              <a:p>
                <a:pPr lvl="2"/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𝑃𝑀𝑎𝑥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sz="2400" dirty="0"/>
                  <a:t>: pathlength of the longest source-sink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) path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𝑃𝑀𝑎𝑥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(2)</m:t>
                    </m:r>
                  </m:oMath>
                </a14:m>
                <a:r>
                  <a:rPr lang="en-US" sz="2400" dirty="0"/>
                  <a:t>: length of the longest source-2_sinks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/>
                  <a:t>) subtree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86873A-E0CF-F142-A8FC-6997F80CF1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1600" y="829887"/>
                <a:ext cx="8972550" cy="5562601"/>
              </a:xfrm>
              <a:blipFill>
                <a:blip r:embed="rId3"/>
                <a:stretch>
                  <a:fillRect l="-1273" t="-2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43BCC529-B6AA-6D43-A9B9-BE5A23184DC5}"/>
                  </a:ext>
                </a:extLst>
              </p:cNvPr>
              <p:cNvSpPr txBox="1"/>
              <p:nvPr/>
            </p:nvSpPr>
            <p:spPr>
              <a:xfrm>
                <a:off x="747749" y="4393255"/>
                <a:ext cx="7927811" cy="1191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min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𝑢𝑤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𝑢𝑤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𝑢𝑤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𝑃𝑀𝑎𝑥</m:t>
                              </m:r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(1)+</m:t>
                              </m:r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𝑃𝑀𝑎𝑥</m:t>
                              </m:r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(2)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43BCC529-B6AA-6D43-A9B9-BE5A23184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49" y="4393255"/>
                <a:ext cx="7927811" cy="1191160"/>
              </a:xfrm>
              <a:prstGeom prst="rect">
                <a:avLst/>
              </a:prstGeom>
              <a:blipFill>
                <a:blip r:embed="rId4"/>
                <a:stretch>
                  <a:fillRect l="-4480" t="-125532" b="-170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AADB5DD-91E8-7745-AF5B-BD36A9B7A02D}"/>
              </a:ext>
            </a:extLst>
          </p:cNvPr>
          <p:cNvSpPr/>
          <p:nvPr/>
        </p:nvSpPr>
        <p:spPr bwMode="auto">
          <a:xfrm>
            <a:off x="232405" y="4164676"/>
            <a:ext cx="8748458" cy="1537855"/>
          </a:xfrm>
          <a:prstGeom prst="rect">
            <a:avLst/>
          </a:prstGeom>
          <a:noFill/>
          <a:ln w="25400" cap="sq" cmpd="sng" algn="ctr">
            <a:solidFill>
              <a:schemeClr val="tx2"/>
            </a:solidFill>
            <a:prstDash val="sysDash"/>
            <a:round/>
            <a:headEnd type="none" w="med" len="med"/>
            <a:tailEnd type="triangl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A95B81-E025-3845-9778-7C4C12AABBB3}"/>
              </a:ext>
            </a:extLst>
          </p:cNvPr>
          <p:cNvSpPr/>
          <p:nvPr/>
        </p:nvSpPr>
        <p:spPr bwMode="auto">
          <a:xfrm>
            <a:off x="339337" y="3920572"/>
            <a:ext cx="2186819" cy="49505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D8E383-3F46-FD42-AFF0-34F60695055B}"/>
              </a:ext>
            </a:extLst>
          </p:cNvPr>
          <p:cNvSpPr/>
          <p:nvPr/>
        </p:nvSpPr>
        <p:spPr bwMode="auto">
          <a:xfrm>
            <a:off x="4214553" y="4415626"/>
            <a:ext cx="2003368" cy="101833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982025-DFEA-1348-BE74-E19441A812C9}"/>
              </a:ext>
            </a:extLst>
          </p:cNvPr>
          <p:cNvSpPr/>
          <p:nvPr/>
        </p:nvSpPr>
        <p:spPr bwMode="auto">
          <a:xfrm>
            <a:off x="6528262" y="4415626"/>
            <a:ext cx="2003368" cy="101833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4664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7" grpId="1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68621-D761-7C4D-8844-62BB59329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A3906-CF51-D74C-AEDD-705534C1A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847753"/>
            <a:ext cx="8972550" cy="1315065"/>
          </a:xfrm>
        </p:spPr>
        <p:txBody>
          <a:bodyPr/>
          <a:lstStyle/>
          <a:p>
            <a:r>
              <a:rPr lang="en-US" sz="2800" dirty="0"/>
              <a:t>Constraints for </a:t>
            </a:r>
            <a:r>
              <a:rPr lang="en-US" sz="2800" i="1" dirty="0"/>
              <a:t>k</a:t>
            </a:r>
            <a:r>
              <a:rPr lang="en-US" sz="2800" dirty="0"/>
              <a:t>-active dynamic power minimization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For </a:t>
            </a:r>
            <a:r>
              <a:rPr lang="en-US" sz="2800" i="1" dirty="0"/>
              <a:t>k</a:t>
            </a:r>
            <a:r>
              <a:rPr lang="en-US" sz="2800" dirty="0"/>
              <a:t>-consecutive-active dynamic power minimization</a:t>
            </a:r>
          </a:p>
          <a:p>
            <a:pPr marL="282575" lvl="1" indent="0">
              <a:buNone/>
            </a:pPr>
            <a:r>
              <a:rPr lang="en-US" sz="2600" dirty="0">
                <a:sym typeface="Wingdings" pitchFamily="2" charset="2"/>
              </a:rPr>
              <a:t> Use </a:t>
            </a:r>
            <a:r>
              <a:rPr lang="en-US" sz="2600" i="1" dirty="0">
                <a:solidFill>
                  <a:schemeClr val="accent1"/>
                </a:solidFill>
                <a:sym typeface="Wingdings" pitchFamily="2" charset="2"/>
              </a:rPr>
              <a:t>i+1</a:t>
            </a:r>
            <a:r>
              <a:rPr lang="en-US" sz="2600" dirty="0">
                <a:sym typeface="Wingdings" pitchFamily="2" charset="2"/>
              </a:rPr>
              <a:t> instead of </a:t>
            </a:r>
            <a:r>
              <a:rPr lang="en-US" sz="2600" i="1" dirty="0">
                <a:solidFill>
                  <a:schemeClr val="accent1"/>
                </a:solidFill>
                <a:sym typeface="Wingdings" pitchFamily="2" charset="2"/>
              </a:rPr>
              <a:t>j</a:t>
            </a:r>
            <a:endParaRPr lang="en-US" sz="2600" i="1" dirty="0">
              <a:solidFill>
                <a:schemeClr val="accent1"/>
              </a:solidFill>
            </a:endParaRPr>
          </a:p>
          <a:p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D7E29F11-473E-F840-B15C-03ADE7FE54DF}"/>
                  </a:ext>
                </a:extLst>
              </p:cNvPr>
              <p:cNvSpPr txBox="1"/>
              <p:nvPr/>
            </p:nvSpPr>
            <p:spPr>
              <a:xfrm>
                <a:off x="555363" y="1397037"/>
                <a:ext cx="32722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𝑃𝑀𝑎𝑥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∀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D7E29F11-473E-F840-B15C-03ADE7FE54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363" y="1397037"/>
                <a:ext cx="3272242" cy="461665"/>
              </a:xfrm>
              <a:prstGeom prst="rect">
                <a:avLst/>
              </a:prstGeom>
              <a:blipFill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FE1E5F-A381-1E4A-9424-131C50539FF2}"/>
                  </a:ext>
                </a:extLst>
              </p:cNvPr>
              <p:cNvSpPr txBox="1"/>
              <p:nvPr/>
            </p:nvSpPr>
            <p:spPr>
              <a:xfrm>
                <a:off x="555363" y="1854319"/>
                <a:ext cx="3831818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𝑃𝑀𝑎𝑥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∀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FE1E5F-A381-1E4A-9424-131C50539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363" y="1854319"/>
                <a:ext cx="3831818" cy="491417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61BE295-61FB-4145-B7D1-15155856F7A1}"/>
                  </a:ext>
                </a:extLst>
              </p:cNvPr>
              <p:cNvSpPr txBox="1"/>
              <p:nvPr/>
            </p:nvSpPr>
            <p:spPr>
              <a:xfrm>
                <a:off x="547803" y="2328029"/>
                <a:ext cx="3673954" cy="1016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𝑢𝑤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𝑢𝑤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</m:e>
                      </m:nary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∀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61BE295-61FB-4145-B7D1-15155856F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803" y="2328029"/>
                <a:ext cx="3673954" cy="1016817"/>
              </a:xfrm>
              <a:prstGeom prst="rect">
                <a:avLst/>
              </a:prstGeom>
              <a:blipFill>
                <a:blip r:embed="rId5"/>
                <a:stretch>
                  <a:fillRect l="-27931" t="-127160" b="-172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7D8FBA-75E7-094C-BBBD-BF0308E299AC}"/>
                  </a:ext>
                </a:extLst>
              </p:cNvPr>
              <p:cNvSpPr txBox="1"/>
              <p:nvPr/>
            </p:nvSpPr>
            <p:spPr>
              <a:xfrm>
                <a:off x="543873" y="3347080"/>
                <a:ext cx="4265335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∀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7D8FBA-75E7-094C-BBBD-BF0308E29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73" y="3347080"/>
                <a:ext cx="4265335" cy="491417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1E8526-248F-D24E-97FF-3D9127D57BD7}"/>
                  </a:ext>
                </a:extLst>
              </p:cNvPr>
              <p:cNvSpPr txBox="1"/>
              <p:nvPr/>
            </p:nvSpPr>
            <p:spPr>
              <a:xfrm>
                <a:off x="543873" y="3937161"/>
                <a:ext cx="2806345" cy="5287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𝑢𝑤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𝑢𝑤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𝑢𝑤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1E8526-248F-D24E-97FF-3D9127D57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73" y="3937161"/>
                <a:ext cx="2806345" cy="528799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58C8E7-795F-4746-8EF3-DE079BB33626}"/>
                  </a:ext>
                </a:extLst>
              </p:cNvPr>
              <p:cNvSpPr txBox="1"/>
              <p:nvPr/>
            </p:nvSpPr>
            <p:spPr>
              <a:xfrm>
                <a:off x="555363" y="4492300"/>
                <a:ext cx="4248279" cy="1016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𝑢𝑤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𝑢𝑤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,∀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58C8E7-795F-4746-8EF3-DE079BB33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363" y="4492300"/>
                <a:ext cx="4248279" cy="1016817"/>
              </a:xfrm>
              <a:prstGeom prst="rect">
                <a:avLst/>
              </a:prstGeom>
              <a:blipFill>
                <a:blip r:embed="rId8"/>
                <a:stretch>
                  <a:fillRect l="-23810" t="-125926" b="-172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30">
                <a:extLst>
                  <a:ext uri="{FF2B5EF4-FFF2-40B4-BE49-F238E27FC236}">
                    <a16:creationId xmlns:a16="http://schemas.microsoft.com/office/drawing/2014/main" id="{D6F13EDF-DB38-E84E-9A52-D36F7F9A0BC9}"/>
                  </a:ext>
                </a:extLst>
              </p:cNvPr>
              <p:cNvSpPr txBox="1"/>
              <p:nvPr/>
            </p:nvSpPr>
            <p:spPr>
              <a:xfrm>
                <a:off x="3834268" y="1412770"/>
                <a:ext cx="45004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200"/>
                <a:r>
                  <a:rPr 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⇒ </a:t>
                </a:r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Maximum </a:t>
                </a:r>
                <a:r>
                  <a:rPr 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pathlength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30">
                <a:extLst>
                  <a:ext uri="{FF2B5EF4-FFF2-40B4-BE49-F238E27FC236}">
                    <a16:creationId xmlns:a16="http://schemas.microsoft.com/office/drawing/2014/main" id="{D6F13EDF-DB38-E84E-9A52-D36F7F9A0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4268" y="1412770"/>
                <a:ext cx="4500447" cy="400110"/>
              </a:xfrm>
              <a:prstGeom prst="rect">
                <a:avLst/>
              </a:prstGeom>
              <a:blipFill>
                <a:blip r:embed="rId9"/>
                <a:stretch>
                  <a:fillRect l="-1404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30">
                <a:extLst>
                  <a:ext uri="{FF2B5EF4-FFF2-40B4-BE49-F238E27FC236}">
                    <a16:creationId xmlns:a16="http://schemas.microsoft.com/office/drawing/2014/main" id="{685B6FDC-261E-2246-898D-A70E7882CA68}"/>
                  </a:ext>
                </a:extLst>
              </p:cNvPr>
              <p:cNvSpPr txBox="1"/>
              <p:nvPr/>
            </p:nvSpPr>
            <p:spPr>
              <a:xfrm>
                <a:off x="4387181" y="1945626"/>
                <a:ext cx="4756819" cy="424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200"/>
                <a:r>
                  <a:rPr 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⇒ </a:t>
                </a:r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Maximum </a:t>
                </a:r>
                <a:r>
                  <a:rPr 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length of subtree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2" name="TextBox 30">
                <a:extLst>
                  <a:ext uri="{FF2B5EF4-FFF2-40B4-BE49-F238E27FC236}">
                    <a16:creationId xmlns:a16="http://schemas.microsoft.com/office/drawing/2014/main" id="{685B6FDC-261E-2246-898D-A70E7882C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181" y="1945626"/>
                <a:ext cx="4756819" cy="424796"/>
              </a:xfrm>
              <a:prstGeom prst="rect">
                <a:avLst/>
              </a:prstGeom>
              <a:blipFill>
                <a:blip r:embed="rId10"/>
                <a:stretch>
                  <a:fillRect l="-1333" t="-8824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30">
            <a:extLst>
              <a:ext uri="{FF2B5EF4-FFF2-40B4-BE49-F238E27FC236}">
                <a16:creationId xmlns:a16="http://schemas.microsoft.com/office/drawing/2014/main" id="{77708057-7099-3D4E-AF68-D0A93DDB5D35}"/>
              </a:ext>
            </a:extLst>
          </p:cNvPr>
          <p:cNvSpPr txBox="1"/>
          <p:nvPr/>
        </p:nvSpPr>
        <p:spPr>
          <a:xfrm>
            <a:off x="4209776" y="2602963"/>
            <a:ext cx="4500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⇒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Pathlength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constraint</a:t>
            </a:r>
          </a:p>
        </p:txBody>
      </p:sp>
      <p:sp>
        <p:nvSpPr>
          <p:cNvPr id="14" name="TextBox 30">
            <a:extLst>
              <a:ext uri="{FF2B5EF4-FFF2-40B4-BE49-F238E27FC236}">
                <a16:creationId xmlns:a16="http://schemas.microsoft.com/office/drawing/2014/main" id="{A4BFAE45-5D32-DC49-809E-C2620806FA3D}"/>
              </a:ext>
            </a:extLst>
          </p:cNvPr>
          <p:cNvSpPr txBox="1"/>
          <p:nvPr/>
        </p:nvSpPr>
        <p:spPr>
          <a:xfrm>
            <a:off x="4739993" y="3407511"/>
            <a:ext cx="3760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⇒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Subtree length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constraint</a:t>
            </a:r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F00898B5-5D5C-724F-9910-D6526A16E8FA}"/>
              </a:ext>
            </a:extLst>
          </p:cNvPr>
          <p:cNvSpPr txBox="1"/>
          <p:nvPr/>
        </p:nvSpPr>
        <p:spPr>
          <a:xfrm>
            <a:off x="3283412" y="4045139"/>
            <a:ext cx="521752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⇒ Flow constraint for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path</a:t>
            </a:r>
          </a:p>
        </p:txBody>
      </p:sp>
      <p:sp>
        <p:nvSpPr>
          <p:cNvPr id="16" name="TextBox 30">
            <a:extLst>
              <a:ext uri="{FF2B5EF4-FFF2-40B4-BE49-F238E27FC236}">
                <a16:creationId xmlns:a16="http://schemas.microsoft.com/office/drawing/2014/main" id="{31DEC3CE-890E-C848-8547-35AF47D981A0}"/>
              </a:ext>
            </a:extLst>
          </p:cNvPr>
          <p:cNvSpPr txBox="1"/>
          <p:nvPr/>
        </p:nvSpPr>
        <p:spPr>
          <a:xfrm>
            <a:off x="4803642" y="4800653"/>
            <a:ext cx="3870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⇒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pathlength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4168F1-7EB3-2F4A-89C4-6A630D3B114B}"/>
              </a:ext>
            </a:extLst>
          </p:cNvPr>
          <p:cNvSpPr/>
          <p:nvPr/>
        </p:nvSpPr>
        <p:spPr bwMode="auto">
          <a:xfrm>
            <a:off x="555363" y="1397037"/>
            <a:ext cx="8458462" cy="97338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8E8CAE-8870-9743-BBE3-58BEAD3FC958}"/>
              </a:ext>
            </a:extLst>
          </p:cNvPr>
          <p:cNvSpPr/>
          <p:nvPr/>
        </p:nvSpPr>
        <p:spPr bwMode="auto">
          <a:xfrm>
            <a:off x="555363" y="2431942"/>
            <a:ext cx="8458462" cy="145710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265B65-6A05-494F-8D84-E3F16349CEF5}"/>
              </a:ext>
            </a:extLst>
          </p:cNvPr>
          <p:cNvSpPr/>
          <p:nvPr/>
        </p:nvSpPr>
        <p:spPr bwMode="auto">
          <a:xfrm>
            <a:off x="555363" y="3975507"/>
            <a:ext cx="8458462" cy="153361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8733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/>
      <p:bldP spid="7" grpId="0" animBg="1"/>
      <p:bldP spid="7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66C7B-14FC-B747-87B7-8446B3A15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Non-Uniform Grid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46C54-98B5-6749-8423-BE7C8D52F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Channel intersection graph </a:t>
            </a:r>
          </a:p>
          <a:p>
            <a:pPr lvl="1"/>
            <a:r>
              <a:rPr lang="en-US" sz="2400" dirty="0"/>
              <a:t>Channels between macros, clock pin locations</a:t>
            </a:r>
          </a:p>
          <a:p>
            <a:pPr lvl="1"/>
            <a:r>
              <a:rPr lang="en-US" sz="2400" dirty="0">
                <a:solidFill>
                  <a:schemeClr val="accent1"/>
                </a:solidFill>
              </a:rPr>
              <a:t>More accurate location </a:t>
            </a:r>
            <a:r>
              <a:rPr lang="en-US" sz="2400" dirty="0"/>
              <a:t>than integer (uniform) grids in [1]</a:t>
            </a:r>
          </a:p>
          <a:p>
            <a:r>
              <a:rPr lang="en-US" sz="2800" dirty="0"/>
              <a:t>Removal of unusable edges in the grid </a:t>
            </a:r>
          </a:p>
          <a:p>
            <a:pPr lvl="1"/>
            <a:r>
              <a:rPr lang="en-US" sz="2400" dirty="0">
                <a:solidFill>
                  <a:schemeClr val="accent1"/>
                </a:solidFill>
              </a:rPr>
              <a:t>Improve ILP runtimes</a:t>
            </a:r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DCEB3-1E3F-DD4F-A39E-63A268763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11806"/>
          <a:stretch/>
        </p:blipFill>
        <p:spPr>
          <a:xfrm>
            <a:off x="-1" y="3429000"/>
            <a:ext cx="4572000" cy="21960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9A6912-7207-6B46-BFC8-D65B07376F60}"/>
              </a:ext>
            </a:extLst>
          </p:cNvPr>
          <p:cNvSpPr txBox="1"/>
          <p:nvPr/>
        </p:nvSpPr>
        <p:spPr>
          <a:xfrm>
            <a:off x="274543" y="5726611"/>
            <a:ext cx="1710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Uniform grids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BA5FCA-52F0-234C-BA64-E7DCE5D1313C}"/>
              </a:ext>
            </a:extLst>
          </p:cNvPr>
          <p:cNvSpPr txBox="1"/>
          <p:nvPr/>
        </p:nvSpPr>
        <p:spPr>
          <a:xfrm>
            <a:off x="2337475" y="5730877"/>
            <a:ext cx="2231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Non-uniform grids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002EB-4091-E142-8AFF-1D0AA26F7D78}"/>
              </a:ext>
            </a:extLst>
          </p:cNvPr>
          <p:cNvSpPr txBox="1"/>
          <p:nvPr/>
        </p:nvSpPr>
        <p:spPr>
          <a:xfrm>
            <a:off x="4571998" y="5696634"/>
            <a:ext cx="3311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Non-uniform grids + Removal of unusable edges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0CE792-53E3-7249-9F06-518C6E22B5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r="25244" b="11806"/>
          <a:stretch/>
        </p:blipFill>
        <p:spPr>
          <a:xfrm>
            <a:off x="4521558" y="3436368"/>
            <a:ext cx="2263699" cy="2196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E00452-EFBF-2941-914D-F5ED142BF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244" b="11806"/>
          <a:stretch/>
        </p:blipFill>
        <p:spPr>
          <a:xfrm>
            <a:off x="6734816" y="3215137"/>
            <a:ext cx="2409184" cy="26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424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0828C68-69A9-2647-89E1-5D9FE952E4E7}"/>
              </a:ext>
            </a:extLst>
          </p:cNvPr>
          <p:cNvCxnSpPr>
            <a:cxnSpLocks/>
          </p:cNvCxnSpPr>
          <p:nvPr/>
        </p:nvCxnSpPr>
        <p:spPr bwMode="auto">
          <a:xfrm>
            <a:off x="1397796" y="4905550"/>
            <a:ext cx="145270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CDFF375-B792-2848-BE6D-AF4897904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Clock Source Location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44E9A0-4AC1-F840-801C-A6098C7EBE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1450" y="838200"/>
                <a:ext cx="8842375" cy="5562601"/>
              </a:xfrm>
            </p:spPr>
            <p:txBody>
              <a:bodyPr/>
              <a:lstStyle/>
              <a:p>
                <a:r>
                  <a:rPr lang="en-US" sz="2600" dirty="0"/>
                  <a:t>Clock source location can be flexible</a:t>
                </a:r>
              </a:p>
              <a:p>
                <a:pPr lvl="1"/>
                <a:r>
                  <a:rPr lang="en-US" sz="2200" dirty="0"/>
                  <a:t>Find clock source location while minimizing objective</a:t>
                </a:r>
              </a:p>
              <a:p>
                <a:pPr lvl="1"/>
                <a:r>
                  <a:rPr lang="en-US" sz="2200" dirty="0"/>
                  <a:t>Set a virtual clock source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200" dirty="0"/>
                  <a:t>) and virtual edges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200" dirty="0"/>
                  <a:t>) to every vertex</a:t>
                </a:r>
              </a:p>
              <a:p>
                <a:pPr lvl="2"/>
                <a:r>
                  <a:rPr lang="en-US" sz="2200" dirty="0"/>
                  <a:t>The non-terminal vertex which connected to virtual clock source becomes new clock source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44E9A0-4AC1-F840-801C-A6098C7EBE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1450" y="838200"/>
                <a:ext cx="8842375" cy="5562601"/>
              </a:xfrm>
              <a:blipFill>
                <a:blip r:embed="rId3"/>
                <a:stretch>
                  <a:fillRect l="-1004" t="-2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80B754-0FAC-0141-8BD9-293DEBAB7331}"/>
                  </a:ext>
                </a:extLst>
              </p:cNvPr>
              <p:cNvSpPr txBox="1"/>
              <p:nvPr/>
            </p:nvSpPr>
            <p:spPr>
              <a:xfrm>
                <a:off x="340134" y="5149209"/>
                <a:ext cx="3061094" cy="1016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 ∀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80B754-0FAC-0141-8BD9-293DEBAB7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34" y="5149209"/>
                <a:ext cx="3061094" cy="1016817"/>
              </a:xfrm>
              <a:prstGeom prst="rect">
                <a:avLst/>
              </a:prstGeom>
              <a:blipFill>
                <a:blip r:embed="rId4"/>
                <a:stretch>
                  <a:fillRect l="-33058" t="-127160" b="-172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01C78D-79B8-044F-9B52-2F4BA1ED135B}"/>
                  </a:ext>
                </a:extLst>
              </p:cNvPr>
              <p:cNvSpPr txBox="1"/>
              <p:nvPr/>
            </p:nvSpPr>
            <p:spPr>
              <a:xfrm>
                <a:off x="340134" y="6184462"/>
                <a:ext cx="43001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 ∀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≠1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01C78D-79B8-044F-9B52-2F4BA1ED1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34" y="6184462"/>
                <a:ext cx="4300152" cy="461665"/>
              </a:xfrm>
              <a:prstGeom prst="rect">
                <a:avLst/>
              </a:prstGeom>
              <a:blipFill>
                <a:blip r:embed="rId5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30">
            <a:extLst>
              <a:ext uri="{FF2B5EF4-FFF2-40B4-BE49-F238E27FC236}">
                <a16:creationId xmlns:a16="http://schemas.microsoft.com/office/drawing/2014/main" id="{CC9C6FE9-7D66-3D41-8AD7-D4577757134F}"/>
              </a:ext>
            </a:extLst>
          </p:cNvPr>
          <p:cNvSpPr txBox="1"/>
          <p:nvPr/>
        </p:nvSpPr>
        <p:spPr>
          <a:xfrm>
            <a:off x="3382845" y="5435286"/>
            <a:ext cx="5508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⇒ only one of virtual edge can be used</a:t>
            </a:r>
          </a:p>
        </p:txBody>
      </p:sp>
      <p:sp>
        <p:nvSpPr>
          <p:cNvPr id="11" name="TextBox 30">
            <a:extLst>
              <a:ext uri="{FF2B5EF4-FFF2-40B4-BE49-F238E27FC236}">
                <a16:creationId xmlns:a16="http://schemas.microsoft.com/office/drawing/2014/main" id="{835E91C9-EB12-BF44-B703-DEEBECA8892E}"/>
              </a:ext>
            </a:extLst>
          </p:cNvPr>
          <p:cNvSpPr txBox="1"/>
          <p:nvPr/>
        </p:nvSpPr>
        <p:spPr>
          <a:xfrm>
            <a:off x="4696306" y="6215239"/>
            <a:ext cx="4206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⇒ block virtual edge to sinks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0CA197-ED62-A442-9F08-26C6C4104A4A}"/>
              </a:ext>
            </a:extLst>
          </p:cNvPr>
          <p:cNvSpPr/>
          <p:nvPr/>
        </p:nvSpPr>
        <p:spPr bwMode="auto">
          <a:xfrm>
            <a:off x="2636530" y="3403003"/>
            <a:ext cx="98823" cy="104635"/>
          </a:xfrm>
          <a:prstGeom prst="ellipse">
            <a:avLst/>
          </a:prstGeom>
          <a:solidFill>
            <a:srgbClr val="C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0B2224-629F-9744-B756-FF517CEFB41D}"/>
              </a:ext>
            </a:extLst>
          </p:cNvPr>
          <p:cNvCxnSpPr>
            <a:cxnSpLocks/>
          </p:cNvCxnSpPr>
          <p:nvPr/>
        </p:nvCxnSpPr>
        <p:spPr bwMode="auto">
          <a:xfrm flipV="1">
            <a:off x="1397796" y="3993177"/>
            <a:ext cx="1238734" cy="10692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FF3352-E54F-244B-8907-2CCDF65E4ABE}"/>
              </a:ext>
            </a:extLst>
          </p:cNvPr>
          <p:cNvCxnSpPr>
            <a:cxnSpLocks/>
          </p:cNvCxnSpPr>
          <p:nvPr/>
        </p:nvCxnSpPr>
        <p:spPr bwMode="auto">
          <a:xfrm flipV="1">
            <a:off x="1919683" y="4002395"/>
            <a:ext cx="1238734" cy="10692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0C4E60-85D9-A548-B0A1-D45519C35CF3}"/>
              </a:ext>
            </a:extLst>
          </p:cNvPr>
          <p:cNvCxnSpPr>
            <a:cxnSpLocks/>
          </p:cNvCxnSpPr>
          <p:nvPr/>
        </p:nvCxnSpPr>
        <p:spPr bwMode="auto">
          <a:xfrm flipV="1">
            <a:off x="2441570" y="3994005"/>
            <a:ext cx="1238734" cy="10692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FB0243-1DFB-B54C-AD10-9095B85370B8}"/>
              </a:ext>
            </a:extLst>
          </p:cNvPr>
          <p:cNvCxnSpPr>
            <a:cxnSpLocks/>
          </p:cNvCxnSpPr>
          <p:nvPr/>
        </p:nvCxnSpPr>
        <p:spPr bwMode="auto">
          <a:xfrm>
            <a:off x="2256438" y="4142946"/>
            <a:ext cx="145270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61DAB14C-B295-1E44-B2B3-AD9C8CCAF3BD}"/>
              </a:ext>
            </a:extLst>
          </p:cNvPr>
          <p:cNvSpPr/>
          <p:nvPr/>
        </p:nvSpPr>
        <p:spPr bwMode="auto">
          <a:xfrm>
            <a:off x="1512008" y="4853233"/>
            <a:ext cx="98823" cy="104635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0254AE6-A40A-8C43-9735-0D0DEB7CC172}"/>
              </a:ext>
            </a:extLst>
          </p:cNvPr>
          <p:cNvSpPr/>
          <p:nvPr/>
        </p:nvSpPr>
        <p:spPr bwMode="auto">
          <a:xfrm>
            <a:off x="3462440" y="4084218"/>
            <a:ext cx="98823" cy="104635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F3B790F-12A4-CF4A-A82A-EA663A99F211}"/>
              </a:ext>
            </a:extLst>
          </p:cNvPr>
          <p:cNvCxnSpPr>
            <a:cxnSpLocks/>
          </p:cNvCxnSpPr>
          <p:nvPr/>
        </p:nvCxnSpPr>
        <p:spPr bwMode="auto">
          <a:xfrm>
            <a:off x="1834541" y="4527803"/>
            <a:ext cx="145270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B50B53-1736-B546-AD39-C3049DF5B94D}"/>
              </a:ext>
            </a:extLst>
          </p:cNvPr>
          <p:cNvCxnSpPr/>
          <p:nvPr/>
        </p:nvCxnSpPr>
        <p:spPr bwMode="auto">
          <a:xfrm flipH="1">
            <a:off x="2441570" y="3507638"/>
            <a:ext cx="244371" cy="62889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B3B5B07-B892-D843-BFB8-665461FB1E4C}"/>
              </a:ext>
            </a:extLst>
          </p:cNvPr>
          <p:cNvCxnSpPr>
            <a:cxnSpLocks/>
            <a:stCxn id="13" idx="4"/>
          </p:cNvCxnSpPr>
          <p:nvPr/>
        </p:nvCxnSpPr>
        <p:spPr bwMode="auto">
          <a:xfrm>
            <a:off x="2685942" y="3507638"/>
            <a:ext cx="304022" cy="63530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1170DC3-E8B0-3349-9A3F-290AA5A1A6A6}"/>
              </a:ext>
            </a:extLst>
          </p:cNvPr>
          <p:cNvCxnSpPr>
            <a:cxnSpLocks/>
            <a:stCxn id="13" idx="4"/>
            <a:endCxn id="26" idx="1"/>
          </p:cNvCxnSpPr>
          <p:nvPr/>
        </p:nvCxnSpPr>
        <p:spPr bwMode="auto">
          <a:xfrm>
            <a:off x="2685942" y="3507638"/>
            <a:ext cx="790970" cy="5919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DC50ED1-D361-4542-B032-22600D861E7E}"/>
              </a:ext>
            </a:extLst>
          </p:cNvPr>
          <p:cNvCxnSpPr>
            <a:cxnSpLocks/>
            <a:stCxn id="13" idx="4"/>
          </p:cNvCxnSpPr>
          <p:nvPr/>
        </p:nvCxnSpPr>
        <p:spPr bwMode="auto">
          <a:xfrm flipH="1">
            <a:off x="1996468" y="3507638"/>
            <a:ext cx="689474" cy="101654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D5F86D5-E9E4-9246-A1A0-F768B3944E6A}"/>
              </a:ext>
            </a:extLst>
          </p:cNvPr>
          <p:cNvCxnSpPr>
            <a:cxnSpLocks/>
          </p:cNvCxnSpPr>
          <p:nvPr/>
        </p:nvCxnSpPr>
        <p:spPr bwMode="auto">
          <a:xfrm flipH="1">
            <a:off x="2539050" y="3526074"/>
            <a:ext cx="146892" cy="10140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AFFCC71-5DBF-5143-A2FE-EF83BFFC35F1}"/>
              </a:ext>
            </a:extLst>
          </p:cNvPr>
          <p:cNvCxnSpPr>
            <a:cxnSpLocks/>
          </p:cNvCxnSpPr>
          <p:nvPr/>
        </p:nvCxnSpPr>
        <p:spPr bwMode="auto">
          <a:xfrm>
            <a:off x="2696722" y="3526074"/>
            <a:ext cx="364215" cy="101094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CCEE177-8C00-D344-85F7-5B1FD89D9427}"/>
              </a:ext>
            </a:extLst>
          </p:cNvPr>
          <p:cNvCxnSpPr>
            <a:cxnSpLocks/>
            <a:stCxn id="13" idx="4"/>
          </p:cNvCxnSpPr>
          <p:nvPr/>
        </p:nvCxnSpPr>
        <p:spPr bwMode="auto">
          <a:xfrm flipH="1">
            <a:off x="2618772" y="3507638"/>
            <a:ext cx="67170" cy="139791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0F56829-D520-3E4A-89D3-EA2798499EB7}"/>
              </a:ext>
            </a:extLst>
          </p:cNvPr>
          <p:cNvCxnSpPr>
            <a:cxnSpLocks/>
            <a:stCxn id="13" idx="4"/>
          </p:cNvCxnSpPr>
          <p:nvPr/>
        </p:nvCxnSpPr>
        <p:spPr bwMode="auto">
          <a:xfrm flipH="1">
            <a:off x="2091878" y="3507638"/>
            <a:ext cx="594064" cy="139791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A26B702-87AE-F542-8496-A9C4DE19002D}"/>
              </a:ext>
            </a:extLst>
          </p:cNvPr>
          <p:cNvCxnSpPr>
            <a:cxnSpLocks/>
            <a:stCxn id="13" idx="4"/>
            <a:endCxn id="14" idx="7"/>
          </p:cNvCxnSpPr>
          <p:nvPr/>
        </p:nvCxnSpPr>
        <p:spPr bwMode="auto">
          <a:xfrm flipH="1">
            <a:off x="1596359" y="3507638"/>
            <a:ext cx="1089583" cy="136091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30">
                <a:extLst>
                  <a:ext uri="{FF2B5EF4-FFF2-40B4-BE49-F238E27FC236}">
                    <a16:creationId xmlns:a16="http://schemas.microsoft.com/office/drawing/2014/main" id="{7CB88D85-B10B-7645-A202-343874B62F3F}"/>
                  </a:ext>
                </a:extLst>
              </p:cNvPr>
              <p:cNvSpPr txBox="1"/>
              <p:nvPr/>
            </p:nvSpPr>
            <p:spPr>
              <a:xfrm>
                <a:off x="1167871" y="3052124"/>
                <a:ext cx="30361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200"/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virtual clock source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6" name="TextBox 30">
                <a:extLst>
                  <a:ext uri="{FF2B5EF4-FFF2-40B4-BE49-F238E27FC236}">
                    <a16:creationId xmlns:a16="http://schemas.microsoft.com/office/drawing/2014/main" id="{7CB88D85-B10B-7645-A202-343874B62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71" y="3052124"/>
                <a:ext cx="3036140" cy="369332"/>
              </a:xfrm>
              <a:prstGeom prst="rect">
                <a:avLst/>
              </a:prstGeom>
              <a:blipFill>
                <a:blip r:embed="rId6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30">
            <a:extLst>
              <a:ext uri="{FF2B5EF4-FFF2-40B4-BE49-F238E27FC236}">
                <a16:creationId xmlns:a16="http://schemas.microsoft.com/office/drawing/2014/main" id="{C2E5DD43-1FCD-C949-AD32-DEEBC12DBCE0}"/>
              </a:ext>
            </a:extLst>
          </p:cNvPr>
          <p:cNvSpPr txBox="1"/>
          <p:nvPr/>
        </p:nvSpPr>
        <p:spPr>
          <a:xfrm>
            <a:off x="476448" y="3660335"/>
            <a:ext cx="1741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edges</a:t>
            </a:r>
          </a:p>
          <a:p>
            <a:pPr algn="ctr" defTabSz="457200"/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(cost=0)</a:t>
            </a:r>
          </a:p>
        </p:txBody>
      </p:sp>
      <p:sp>
        <p:nvSpPr>
          <p:cNvPr id="58" name="TextBox 30">
            <a:extLst>
              <a:ext uri="{FF2B5EF4-FFF2-40B4-BE49-F238E27FC236}">
                <a16:creationId xmlns:a16="http://schemas.microsoft.com/office/drawing/2014/main" id="{573ACF63-BFD2-E542-B11A-15B58C2D9CC3}"/>
              </a:ext>
            </a:extLst>
          </p:cNvPr>
          <p:cNvSpPr txBox="1"/>
          <p:nvPr/>
        </p:nvSpPr>
        <p:spPr>
          <a:xfrm>
            <a:off x="535305" y="4748032"/>
            <a:ext cx="742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sinks</a:t>
            </a:r>
          </a:p>
        </p:txBody>
      </p:sp>
      <p:sp>
        <p:nvSpPr>
          <p:cNvPr id="4" name="&quot;No&quot; Symbol 3">
            <a:extLst>
              <a:ext uri="{FF2B5EF4-FFF2-40B4-BE49-F238E27FC236}">
                <a16:creationId xmlns:a16="http://schemas.microsoft.com/office/drawing/2014/main" id="{48B7C29E-EE3A-EB47-A671-362A3FB2AD5C}"/>
              </a:ext>
            </a:extLst>
          </p:cNvPr>
          <p:cNvSpPr/>
          <p:nvPr/>
        </p:nvSpPr>
        <p:spPr bwMode="auto">
          <a:xfrm>
            <a:off x="3011706" y="3736935"/>
            <a:ext cx="257218" cy="243348"/>
          </a:xfrm>
          <a:prstGeom prst="noSmoking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0" name="&quot;No&quot; Symbol 29">
            <a:extLst>
              <a:ext uri="{FF2B5EF4-FFF2-40B4-BE49-F238E27FC236}">
                <a16:creationId xmlns:a16="http://schemas.microsoft.com/office/drawing/2014/main" id="{E437A4EC-AEBA-C146-9B1D-06A1CB426358}"/>
              </a:ext>
            </a:extLst>
          </p:cNvPr>
          <p:cNvSpPr/>
          <p:nvPr/>
        </p:nvSpPr>
        <p:spPr bwMode="auto">
          <a:xfrm>
            <a:off x="1594238" y="4538326"/>
            <a:ext cx="257218" cy="243348"/>
          </a:xfrm>
          <a:prstGeom prst="noSmoking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E5303A4-C645-CB4B-B355-BE0EEC710565}"/>
              </a:ext>
            </a:extLst>
          </p:cNvPr>
          <p:cNvCxnSpPr>
            <a:cxnSpLocks/>
          </p:cNvCxnSpPr>
          <p:nvPr/>
        </p:nvCxnSpPr>
        <p:spPr bwMode="auto">
          <a:xfrm>
            <a:off x="5531932" y="4950028"/>
            <a:ext cx="145270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8D5DACE1-9854-1549-A9F6-C858D8CB8E4E}"/>
              </a:ext>
            </a:extLst>
          </p:cNvPr>
          <p:cNvSpPr/>
          <p:nvPr/>
        </p:nvSpPr>
        <p:spPr bwMode="auto">
          <a:xfrm>
            <a:off x="6770666" y="3447481"/>
            <a:ext cx="98823" cy="104635"/>
          </a:xfrm>
          <a:prstGeom prst="ellipse">
            <a:avLst/>
          </a:prstGeom>
          <a:solidFill>
            <a:srgbClr val="C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4C41C59-406F-F644-AD60-CAEF22DE8151}"/>
              </a:ext>
            </a:extLst>
          </p:cNvPr>
          <p:cNvCxnSpPr>
            <a:cxnSpLocks/>
          </p:cNvCxnSpPr>
          <p:nvPr/>
        </p:nvCxnSpPr>
        <p:spPr bwMode="auto">
          <a:xfrm flipV="1">
            <a:off x="5531932" y="4037655"/>
            <a:ext cx="1238734" cy="10692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DAC8E15-A22F-CD4E-B1DD-7157675D0221}"/>
              </a:ext>
            </a:extLst>
          </p:cNvPr>
          <p:cNvCxnSpPr>
            <a:cxnSpLocks/>
          </p:cNvCxnSpPr>
          <p:nvPr/>
        </p:nvCxnSpPr>
        <p:spPr bwMode="auto">
          <a:xfrm flipV="1">
            <a:off x="6053819" y="4046873"/>
            <a:ext cx="1238734" cy="10692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7803F80-F6AA-BB4E-9E9C-9FEC7FA9048A}"/>
              </a:ext>
            </a:extLst>
          </p:cNvPr>
          <p:cNvCxnSpPr>
            <a:cxnSpLocks/>
          </p:cNvCxnSpPr>
          <p:nvPr/>
        </p:nvCxnSpPr>
        <p:spPr bwMode="auto">
          <a:xfrm flipV="1">
            <a:off x="6575706" y="4038483"/>
            <a:ext cx="1238734" cy="10692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1963321-BC7C-264F-9554-960DB624ED23}"/>
              </a:ext>
            </a:extLst>
          </p:cNvPr>
          <p:cNvCxnSpPr>
            <a:cxnSpLocks/>
          </p:cNvCxnSpPr>
          <p:nvPr/>
        </p:nvCxnSpPr>
        <p:spPr bwMode="auto">
          <a:xfrm>
            <a:off x="6390574" y="4187424"/>
            <a:ext cx="145270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DE444C20-2103-9D4B-90AA-83BB7BC08AA8}"/>
              </a:ext>
            </a:extLst>
          </p:cNvPr>
          <p:cNvSpPr/>
          <p:nvPr/>
        </p:nvSpPr>
        <p:spPr bwMode="auto">
          <a:xfrm>
            <a:off x="5646144" y="4897711"/>
            <a:ext cx="98823" cy="104635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CD70A7E-16DA-484C-B6E6-A1B6F7F12C6E}"/>
              </a:ext>
            </a:extLst>
          </p:cNvPr>
          <p:cNvSpPr/>
          <p:nvPr/>
        </p:nvSpPr>
        <p:spPr bwMode="auto">
          <a:xfrm>
            <a:off x="7596576" y="4128696"/>
            <a:ext cx="98823" cy="104635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84AD26E-07E1-4B40-BA06-F98EFE1735B0}"/>
              </a:ext>
            </a:extLst>
          </p:cNvPr>
          <p:cNvCxnSpPr>
            <a:cxnSpLocks/>
          </p:cNvCxnSpPr>
          <p:nvPr/>
        </p:nvCxnSpPr>
        <p:spPr bwMode="auto">
          <a:xfrm>
            <a:off x="5968677" y="4572281"/>
            <a:ext cx="145270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B756944-F90F-2142-810A-D5A363F60161}"/>
              </a:ext>
            </a:extLst>
          </p:cNvPr>
          <p:cNvCxnSpPr>
            <a:cxnSpLocks/>
          </p:cNvCxnSpPr>
          <p:nvPr/>
        </p:nvCxnSpPr>
        <p:spPr bwMode="auto">
          <a:xfrm>
            <a:off x="6830858" y="3570552"/>
            <a:ext cx="364215" cy="101094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30">
                <a:extLst>
                  <a:ext uri="{FF2B5EF4-FFF2-40B4-BE49-F238E27FC236}">
                    <a16:creationId xmlns:a16="http://schemas.microsoft.com/office/drawing/2014/main" id="{B7BB4943-4244-A740-8E33-B63A84DFCEA2}"/>
                  </a:ext>
                </a:extLst>
              </p:cNvPr>
              <p:cNvSpPr txBox="1"/>
              <p:nvPr/>
            </p:nvSpPr>
            <p:spPr>
              <a:xfrm>
                <a:off x="5260367" y="3096602"/>
                <a:ext cx="31194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200"/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virtual clock source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61" name="TextBox 30">
                <a:extLst>
                  <a:ext uri="{FF2B5EF4-FFF2-40B4-BE49-F238E27FC236}">
                    <a16:creationId xmlns:a16="http://schemas.microsoft.com/office/drawing/2014/main" id="{B7BB4943-4244-A740-8E33-B63A84DFC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367" y="3096602"/>
                <a:ext cx="3119420" cy="369332"/>
              </a:xfrm>
              <a:prstGeom prst="rect">
                <a:avLst/>
              </a:prstGeom>
              <a:blipFill>
                <a:blip r:embed="rId7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Oval 65">
            <a:extLst>
              <a:ext uri="{FF2B5EF4-FFF2-40B4-BE49-F238E27FC236}">
                <a16:creationId xmlns:a16="http://schemas.microsoft.com/office/drawing/2014/main" id="{E290511C-6B39-304D-A900-F087A1315840}"/>
              </a:ext>
            </a:extLst>
          </p:cNvPr>
          <p:cNvSpPr/>
          <p:nvPr/>
        </p:nvSpPr>
        <p:spPr bwMode="auto">
          <a:xfrm>
            <a:off x="7144990" y="4519963"/>
            <a:ext cx="98823" cy="104635"/>
          </a:xfrm>
          <a:prstGeom prst="ellipse">
            <a:avLst/>
          </a:prstGeom>
          <a:solidFill>
            <a:srgbClr val="C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30">
            <a:extLst>
              <a:ext uri="{FF2B5EF4-FFF2-40B4-BE49-F238E27FC236}">
                <a16:creationId xmlns:a16="http://schemas.microsoft.com/office/drawing/2014/main" id="{B2978E71-6235-5549-9C1B-CA93AC9E1420}"/>
              </a:ext>
            </a:extLst>
          </p:cNvPr>
          <p:cNvSpPr txBox="1"/>
          <p:nvPr/>
        </p:nvSpPr>
        <p:spPr>
          <a:xfrm>
            <a:off x="7135291" y="4671168"/>
            <a:ext cx="1946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clock source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C68804B-2E62-D74D-8EE0-BFB4A1E62787}"/>
              </a:ext>
            </a:extLst>
          </p:cNvPr>
          <p:cNvSpPr/>
          <p:nvPr/>
        </p:nvSpPr>
        <p:spPr bwMode="auto">
          <a:xfrm>
            <a:off x="4320409" y="3871862"/>
            <a:ext cx="660796" cy="591901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27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 animBg="1"/>
      <p:bldP spid="14" grpId="0" animBg="1"/>
      <p:bldP spid="26" grpId="0" animBg="1"/>
      <p:bldP spid="56" grpId="0"/>
      <p:bldP spid="57" grpId="0"/>
      <p:bldP spid="58" grpId="0"/>
      <p:bldP spid="4" grpId="0" animBg="1"/>
      <p:bldP spid="30" grpId="0" animBg="1"/>
      <p:bldP spid="34" grpId="0" animBg="1"/>
      <p:bldP spid="42" grpId="0" animBg="1"/>
      <p:bldP spid="43" grpId="0" animBg="1"/>
      <p:bldP spid="61" grpId="0"/>
      <p:bldP spid="66" grpId="0" animBg="1"/>
      <p:bldP spid="67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FF375-B792-2848-BE6D-AF4897904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Forbidden Clock Source 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4E9A0-4AC1-F840-801C-A6098C7EB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796631"/>
            <a:ext cx="8836025" cy="5562601"/>
          </a:xfrm>
        </p:spPr>
        <p:txBody>
          <a:bodyPr/>
          <a:lstStyle/>
          <a:p>
            <a:r>
              <a:rPr lang="en-US" sz="2800" dirty="0"/>
              <a:t>Clock source can't be located within specific area</a:t>
            </a:r>
          </a:p>
          <a:p>
            <a:pPr lvl="1"/>
            <a:r>
              <a:rPr lang="en-US" sz="2400" dirty="0"/>
              <a:t>Set forbidden area for flexible clock source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95CD11-1B66-724E-B191-3C10A1574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030" b="11515"/>
          <a:stretch/>
        </p:blipFill>
        <p:spPr>
          <a:xfrm>
            <a:off x="828009" y="2440782"/>
            <a:ext cx="4931020" cy="22720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59369B2-E535-5348-8FB4-69D2EAD1F7FD}"/>
                  </a:ext>
                </a:extLst>
              </p:cNvPr>
              <p:cNvSpPr txBox="1"/>
              <p:nvPr/>
            </p:nvSpPr>
            <p:spPr>
              <a:xfrm>
                <a:off x="637594" y="1669368"/>
                <a:ext cx="29278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 ∀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59369B2-E535-5348-8FB4-69D2EAD1F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94" y="1669368"/>
                <a:ext cx="2927853" cy="523220"/>
              </a:xfrm>
              <a:prstGeom prst="rect">
                <a:avLst/>
              </a:prstGeom>
              <a:blipFill>
                <a:blip r:embed="rId4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30">
            <a:extLst>
              <a:ext uri="{FF2B5EF4-FFF2-40B4-BE49-F238E27FC236}">
                <a16:creationId xmlns:a16="http://schemas.microsoft.com/office/drawing/2014/main" id="{46B90554-64C1-BF40-B27D-8133B2F7ABCA}"/>
              </a:ext>
            </a:extLst>
          </p:cNvPr>
          <p:cNvSpPr txBox="1"/>
          <p:nvPr/>
        </p:nvSpPr>
        <p:spPr>
          <a:xfrm>
            <a:off x="3565447" y="1755529"/>
            <a:ext cx="5400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⇒ block virtual edge to forbidden area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F855F8-40BA-BE49-AB4A-4F276777F7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08" r="18925" b="11515"/>
          <a:stretch/>
        </p:blipFill>
        <p:spPr>
          <a:xfrm>
            <a:off x="5759029" y="2440783"/>
            <a:ext cx="2403183" cy="227208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187B854-6AEA-CD4D-9DEA-68294B5349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504511"/>
              </p:ext>
            </p:extLst>
          </p:nvPr>
        </p:nvGraphicFramePr>
        <p:xfrm>
          <a:off x="1621439" y="4963363"/>
          <a:ext cx="178181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105">
                  <a:extLst>
                    <a:ext uri="{9D8B030D-6E8A-4147-A177-3AD203B41FA5}">
                      <a16:colId xmlns:a16="http://schemas.microsoft.com/office/drawing/2014/main" val="4105501975"/>
                    </a:ext>
                  </a:extLst>
                </a:gridCol>
                <a:gridCol w="814705">
                  <a:extLst>
                    <a:ext uri="{9D8B030D-6E8A-4147-A177-3AD203B41FA5}">
                      <a16:colId xmlns:a16="http://schemas.microsoft.com/office/drawing/2014/main" val="23454579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1002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610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7934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6690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0.6·𝑀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58232"/>
                  </a:ext>
                </a:extLst>
              </a:tr>
            </a:tbl>
          </a:graphicData>
        </a:graphic>
      </p:graphicFrame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C76A4BDF-64E5-0A49-A860-0A26D896F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111463"/>
              </p:ext>
            </p:extLst>
          </p:nvPr>
        </p:nvGraphicFramePr>
        <p:xfrm>
          <a:off x="3711313" y="4793297"/>
          <a:ext cx="4095432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9330">
                  <a:extLst>
                    <a:ext uri="{9D8B030D-6E8A-4147-A177-3AD203B41FA5}">
                      <a16:colId xmlns:a16="http://schemas.microsoft.com/office/drawing/2014/main" val="4105501975"/>
                    </a:ext>
                  </a:extLst>
                </a:gridCol>
                <a:gridCol w="794068">
                  <a:extLst>
                    <a:ext uri="{9D8B030D-6E8A-4147-A177-3AD203B41FA5}">
                      <a16:colId xmlns:a16="http://schemas.microsoft.com/office/drawing/2014/main" val="2345457984"/>
                    </a:ext>
                  </a:extLst>
                </a:gridCol>
                <a:gridCol w="1038542">
                  <a:extLst>
                    <a:ext uri="{9D8B030D-6E8A-4147-A177-3AD203B41FA5}">
                      <a16:colId xmlns:a16="http://schemas.microsoft.com/office/drawing/2014/main" val="1844265728"/>
                    </a:ext>
                  </a:extLst>
                </a:gridCol>
                <a:gridCol w="1273492">
                  <a:extLst>
                    <a:ext uri="{9D8B030D-6E8A-4147-A177-3AD203B41FA5}">
                      <a16:colId xmlns:a16="http://schemas.microsoft.com/office/drawing/2014/main" val="3914269796"/>
                    </a:ext>
                  </a:extLst>
                </a:gridCol>
              </a:tblGrid>
              <a:tr h="1179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Fixed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Flexible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Forbidden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100263"/>
                  </a:ext>
                </a:extLst>
              </a:tr>
              <a:tr h="1179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610956"/>
                  </a:ext>
                </a:extLst>
              </a:tr>
              <a:tr h="1179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Skew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793490"/>
                  </a:ext>
                </a:extLst>
              </a:tr>
              <a:tr h="1179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PMax</a:t>
                      </a:r>
                      <a:r>
                        <a:rPr lang="en-US" sz="1600" dirty="0"/>
                        <a:t>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669064"/>
                  </a:ext>
                </a:extLst>
              </a:tr>
              <a:tr h="1179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PMax</a:t>
                      </a:r>
                      <a:r>
                        <a:rPr lang="en-US" sz="1600" dirty="0"/>
                        <a:t>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58232"/>
                  </a:ext>
                </a:extLst>
              </a:tr>
              <a:tr h="1179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109903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B8981B6-C492-3047-8C42-422781950426}"/>
              </a:ext>
            </a:extLst>
          </p:cNvPr>
          <p:cNvSpPr/>
          <p:nvPr/>
        </p:nvSpPr>
        <p:spPr bwMode="auto">
          <a:xfrm>
            <a:off x="5492190" y="4822921"/>
            <a:ext cx="1075878" cy="198205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08CC33-096A-BD43-ACC7-3F65ABB1EE38}"/>
              </a:ext>
            </a:extLst>
          </p:cNvPr>
          <p:cNvSpPr/>
          <p:nvPr/>
        </p:nvSpPr>
        <p:spPr bwMode="auto">
          <a:xfrm>
            <a:off x="6568067" y="4822920"/>
            <a:ext cx="1238677" cy="198205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TextBox 30">
            <a:extLst>
              <a:ext uri="{FF2B5EF4-FFF2-40B4-BE49-F238E27FC236}">
                <a16:creationId xmlns:a16="http://schemas.microsoft.com/office/drawing/2014/main" id="{780B8CD4-AA02-A549-BDC6-3DE026CE4597}"/>
              </a:ext>
            </a:extLst>
          </p:cNvPr>
          <p:cNvSpPr txBox="1"/>
          <p:nvPr/>
        </p:nvSpPr>
        <p:spPr>
          <a:xfrm>
            <a:off x="987916" y="2477659"/>
            <a:ext cx="22557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Fixed Clock Source</a:t>
            </a:r>
          </a:p>
        </p:txBody>
      </p:sp>
      <p:sp>
        <p:nvSpPr>
          <p:cNvPr id="18" name="TextBox 30">
            <a:extLst>
              <a:ext uri="{FF2B5EF4-FFF2-40B4-BE49-F238E27FC236}">
                <a16:creationId xmlns:a16="http://schemas.microsoft.com/office/drawing/2014/main" id="{47FC05C0-F34E-AE45-A841-076CA5BCE519}"/>
              </a:ext>
            </a:extLst>
          </p:cNvPr>
          <p:cNvSpPr txBox="1"/>
          <p:nvPr/>
        </p:nvSpPr>
        <p:spPr>
          <a:xfrm>
            <a:off x="3355846" y="2478696"/>
            <a:ext cx="25444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Flexible Clock Source</a:t>
            </a:r>
          </a:p>
        </p:txBody>
      </p:sp>
      <p:sp>
        <p:nvSpPr>
          <p:cNvPr id="19" name="TextBox 30">
            <a:extLst>
              <a:ext uri="{FF2B5EF4-FFF2-40B4-BE49-F238E27FC236}">
                <a16:creationId xmlns:a16="http://schemas.microsoft.com/office/drawing/2014/main" id="{A1BBE184-A4D2-7A47-8658-092DD5A85DB6}"/>
              </a:ext>
            </a:extLst>
          </p:cNvPr>
          <p:cNvSpPr txBox="1"/>
          <p:nvPr/>
        </p:nvSpPr>
        <p:spPr>
          <a:xfrm>
            <a:off x="5971693" y="2477659"/>
            <a:ext cx="234505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Forbidden Area</a:t>
            </a:r>
          </a:p>
        </p:txBody>
      </p:sp>
    </p:spTree>
    <p:extLst>
      <p:ext uri="{BB962C8B-B14F-4D97-AF65-F5344CB8AC3E}">
        <p14:creationId xmlns:p14="http://schemas.microsoft.com/office/powerpoint/2010/main" val="36225962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7" grpId="0" animBg="1"/>
      <p:bldP spid="7" grpId="1" animBg="1"/>
      <p:bldP spid="15" grpId="0" animBg="1"/>
      <p:bldP spid="1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Introduction</a:t>
            </a:r>
          </a:p>
          <a:p>
            <a:r>
              <a:rPr lang="en-US" dirty="0">
                <a:latin typeface="Arial" panose="020B0604020202020204" pitchFamily="34" charset="0"/>
              </a:rPr>
              <a:t>Review of Previous Work</a:t>
            </a:r>
            <a:endParaRPr lang="en-US" dirty="0"/>
          </a:p>
          <a:p>
            <a:r>
              <a:rPr lang="en-US" dirty="0"/>
              <a:t>Our</a:t>
            </a:r>
            <a:r>
              <a:rPr lang="en-US" dirty="0">
                <a:latin typeface="Arial" panose="020B0604020202020204" pitchFamily="34" charset="0"/>
              </a:rPr>
              <a:t> Formulation</a:t>
            </a: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Experimental Results</a:t>
            </a:r>
          </a:p>
          <a:p>
            <a:r>
              <a:rPr lang="en-US" dirty="0">
                <a:latin typeface="Arial" panose="020B0604020202020204" pitchFamily="34" charset="0"/>
              </a:rPr>
              <a:t>Conclusion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71101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17B2D-2E8D-F34E-958D-826618D5D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Trees with Weighting Factors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9ABBC5-6551-B743-8240-BAC28A2BE2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Example tree solutions according to weighting factors (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400" dirty="0"/>
                  <a:t>)</a:t>
                </a:r>
              </a:p>
              <a:p>
                <a:pPr lvl="1"/>
                <a:r>
                  <a:rPr lang="en-US" sz="2200" dirty="0"/>
                  <a:t>(a)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200" dirty="0"/>
                  <a:t>; (b)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=100,  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200" dirty="0"/>
                  <a:t>; (c)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  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=100</m:t>
                    </m:r>
                  </m:oMath>
                </a14:m>
                <a:endParaRPr lang="en-US" sz="2200" dirty="0"/>
              </a:p>
              <a:p>
                <a:pPr lvl="1"/>
                <a:endParaRPr lang="en-US" sz="2200" dirty="0"/>
              </a:p>
              <a:p>
                <a:pPr lvl="1"/>
                <a:endParaRPr lang="en-US" sz="2200" dirty="0"/>
              </a:p>
              <a:p>
                <a:pPr lvl="1"/>
                <a:endParaRPr lang="en-US" sz="2200" dirty="0"/>
              </a:p>
              <a:p>
                <a:pPr lvl="1"/>
                <a:endParaRPr lang="en-US" sz="2200" dirty="0"/>
              </a:p>
              <a:p>
                <a:pPr lvl="1"/>
                <a:endParaRPr lang="en-US" sz="2200" dirty="0"/>
              </a:p>
              <a:p>
                <a:pPr lvl="1"/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9ABBC5-6551-B743-8240-BAC28A2BE2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61" t="-1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988A71D-E966-FE4D-A199-6E79BF8693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143"/>
          <a:stretch/>
        </p:blipFill>
        <p:spPr>
          <a:xfrm>
            <a:off x="136525" y="1832992"/>
            <a:ext cx="8793673" cy="2651921"/>
          </a:xfrm>
          <a:prstGeom prst="rect">
            <a:avLst/>
          </a:prstGeom>
        </p:spPr>
      </p:pic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F0B4CFFB-37E8-0246-849E-634B2B9441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010390"/>
              </p:ext>
            </p:extLst>
          </p:nvPr>
        </p:nvGraphicFramePr>
        <p:xfrm>
          <a:off x="2478862" y="4685502"/>
          <a:ext cx="421802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1302">
                  <a:extLst>
                    <a:ext uri="{9D8B030D-6E8A-4147-A177-3AD203B41FA5}">
                      <a16:colId xmlns:a16="http://schemas.microsoft.com/office/drawing/2014/main" val="4105501975"/>
                    </a:ext>
                  </a:extLst>
                </a:gridCol>
                <a:gridCol w="969572">
                  <a:extLst>
                    <a:ext uri="{9D8B030D-6E8A-4147-A177-3AD203B41FA5}">
                      <a16:colId xmlns:a16="http://schemas.microsoft.com/office/drawing/2014/main" val="2345457984"/>
                    </a:ext>
                  </a:extLst>
                </a:gridCol>
                <a:gridCol w="887579">
                  <a:extLst>
                    <a:ext uri="{9D8B030D-6E8A-4147-A177-3AD203B41FA5}">
                      <a16:colId xmlns:a16="http://schemas.microsoft.com/office/drawing/2014/main" val="1844265728"/>
                    </a:ext>
                  </a:extLst>
                </a:gridCol>
                <a:gridCol w="969572">
                  <a:extLst>
                    <a:ext uri="{9D8B030D-6E8A-4147-A177-3AD203B41FA5}">
                      <a16:colId xmlns:a16="http://schemas.microsoft.com/office/drawing/2014/main" val="3914269796"/>
                    </a:ext>
                  </a:extLst>
                </a:gridCol>
              </a:tblGrid>
              <a:tr h="1179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(b)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(c)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100263"/>
                  </a:ext>
                </a:extLst>
              </a:tr>
              <a:tr h="1179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26.6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610956"/>
                  </a:ext>
                </a:extLst>
              </a:tr>
              <a:tr h="1179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Skew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793490"/>
                  </a:ext>
                </a:extLst>
              </a:tr>
              <a:tr h="1179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PMax</a:t>
                      </a:r>
                      <a:r>
                        <a:rPr lang="en-US" sz="1800" dirty="0"/>
                        <a:t>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669064"/>
                  </a:ext>
                </a:extLst>
              </a:tr>
              <a:tr h="1179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PMax</a:t>
                      </a:r>
                      <a:r>
                        <a:rPr lang="en-US" sz="1800" dirty="0"/>
                        <a:t>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13.6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58232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572EEF71-3CB1-E347-A8C2-2504F06EEED7}"/>
              </a:ext>
            </a:extLst>
          </p:cNvPr>
          <p:cNvSpPr/>
          <p:nvPr/>
        </p:nvSpPr>
        <p:spPr bwMode="auto">
          <a:xfrm>
            <a:off x="3856462" y="4685502"/>
            <a:ext cx="959005" cy="18288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9B5806-DC0F-BA44-9456-9F334134EDA7}"/>
              </a:ext>
            </a:extLst>
          </p:cNvPr>
          <p:cNvSpPr/>
          <p:nvPr/>
        </p:nvSpPr>
        <p:spPr bwMode="auto">
          <a:xfrm>
            <a:off x="4798685" y="4685502"/>
            <a:ext cx="959005" cy="18288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01A5C4-48CA-E143-AD8A-D46AB760EA3B}"/>
              </a:ext>
            </a:extLst>
          </p:cNvPr>
          <p:cNvSpPr/>
          <p:nvPr/>
        </p:nvSpPr>
        <p:spPr bwMode="auto">
          <a:xfrm>
            <a:off x="5737882" y="4685502"/>
            <a:ext cx="959005" cy="18288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F148D4-F84E-3A4A-9CE2-C2A02AB6DC1A}"/>
              </a:ext>
            </a:extLst>
          </p:cNvPr>
          <p:cNvSpPr/>
          <p:nvPr/>
        </p:nvSpPr>
        <p:spPr bwMode="auto">
          <a:xfrm>
            <a:off x="161925" y="1883229"/>
            <a:ext cx="2918732" cy="260168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444AD1-E59C-D640-983F-73DEE2718E51}"/>
              </a:ext>
            </a:extLst>
          </p:cNvPr>
          <p:cNvSpPr/>
          <p:nvPr/>
        </p:nvSpPr>
        <p:spPr bwMode="auto">
          <a:xfrm>
            <a:off x="3124200" y="1883228"/>
            <a:ext cx="2918732" cy="260168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2AF5D9-6449-F94B-AA03-13E1339A9821}"/>
              </a:ext>
            </a:extLst>
          </p:cNvPr>
          <p:cNvSpPr/>
          <p:nvPr/>
        </p:nvSpPr>
        <p:spPr bwMode="auto">
          <a:xfrm>
            <a:off x="6095093" y="1883227"/>
            <a:ext cx="2918732" cy="260168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4172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FB41650-3DDA-654E-BD85-3F5678970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153" y="3067385"/>
            <a:ext cx="2933948" cy="2311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27D1A3-7A78-BC40-B4B7-55832D728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351" y="3016441"/>
            <a:ext cx="2933948" cy="2311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8E41CE-1C3C-7147-96E0-7015DCB1D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08" y="2988915"/>
            <a:ext cx="2933948" cy="22981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417B2D-2E8D-F34E-958D-826618D5D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Weighting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ABBC5-6551-B743-8240-BAC28A2BE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934278"/>
            <a:ext cx="8836025" cy="5257801"/>
          </a:xfrm>
        </p:spPr>
        <p:txBody>
          <a:bodyPr/>
          <a:lstStyle/>
          <a:p>
            <a:r>
              <a:rPr lang="en-US" sz="2800" dirty="0"/>
              <a:t>Plots for Skew-WL, </a:t>
            </a:r>
            <a:r>
              <a:rPr lang="en-US" sz="2800" dirty="0" err="1"/>
              <a:t>PMax</a:t>
            </a:r>
            <a:r>
              <a:rPr lang="en-US" sz="2800" dirty="0"/>
              <a:t>(1)-WL, </a:t>
            </a:r>
            <a:r>
              <a:rPr lang="en-US" sz="2800" dirty="0" err="1"/>
              <a:t>PMax</a:t>
            </a:r>
            <a:r>
              <a:rPr lang="en-US" sz="2800" dirty="0"/>
              <a:t>(2)-WL</a:t>
            </a:r>
          </a:p>
          <a:p>
            <a:pPr lvl="1"/>
            <a:r>
              <a:rPr lang="en-US" sz="2400" dirty="0"/>
              <a:t>Skew-wirelength tradeoff</a:t>
            </a:r>
          </a:p>
          <a:p>
            <a:pPr lvl="1"/>
            <a:r>
              <a:rPr lang="en-US" sz="2400" dirty="0" err="1"/>
              <a:t>PMax</a:t>
            </a:r>
            <a:r>
              <a:rPr lang="en-US" sz="2400" dirty="0"/>
              <a:t>(1)-WL: less </a:t>
            </a:r>
            <a:r>
              <a:rPr lang="en-US" sz="2400" dirty="0" err="1"/>
              <a:t>PMax</a:t>
            </a:r>
            <a:r>
              <a:rPr lang="en-US" sz="2400" dirty="0"/>
              <a:t>(1) when alpha is nonzero</a:t>
            </a:r>
          </a:p>
          <a:p>
            <a:pPr lvl="1"/>
            <a:r>
              <a:rPr lang="en-US" sz="2400" dirty="0" err="1"/>
              <a:t>PMax</a:t>
            </a:r>
            <a:r>
              <a:rPr lang="en-US" sz="2400" dirty="0"/>
              <a:t>(2)-WL: less </a:t>
            </a:r>
            <a:r>
              <a:rPr lang="en-US" sz="2400" dirty="0" err="1"/>
              <a:t>PMax</a:t>
            </a:r>
            <a:r>
              <a:rPr lang="en-US" sz="2400" dirty="0"/>
              <a:t>(2) when beta is nonzero</a:t>
            </a:r>
          </a:p>
          <a:p>
            <a:pPr lvl="1"/>
            <a:endParaRPr lang="en-US" sz="18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F60FA8-6FB5-F749-865D-4BA326D82C46}"/>
              </a:ext>
            </a:extLst>
          </p:cNvPr>
          <p:cNvSpPr/>
          <p:nvPr/>
        </p:nvSpPr>
        <p:spPr bwMode="auto">
          <a:xfrm>
            <a:off x="3311540" y="4238476"/>
            <a:ext cx="2509284" cy="46783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24F0B6C-0B4B-A54A-8101-73D30078BD8E}"/>
              </a:ext>
            </a:extLst>
          </p:cNvPr>
          <p:cNvSpPr/>
          <p:nvPr/>
        </p:nvSpPr>
        <p:spPr bwMode="auto">
          <a:xfrm>
            <a:off x="6444601" y="4091391"/>
            <a:ext cx="2189036" cy="78883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5C234F-5E26-A84D-BE84-9D9758E3C1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435" t="3296" r="69236" b="68251"/>
          <a:stretch/>
        </p:blipFill>
        <p:spPr>
          <a:xfrm>
            <a:off x="510363" y="5549697"/>
            <a:ext cx="1947100" cy="11400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0905DA-1385-DB48-BFF4-83EAA250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051" t="20223" r="35253" b="60838"/>
          <a:stretch/>
        </p:blipFill>
        <p:spPr>
          <a:xfrm>
            <a:off x="3716072" y="5623569"/>
            <a:ext cx="1871268" cy="763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1B3594-BE99-724D-ADF5-444577C0AC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238" t="21119" r="1285" b="62213"/>
          <a:stretch/>
        </p:blipFill>
        <p:spPr>
          <a:xfrm>
            <a:off x="6773372" y="5623569"/>
            <a:ext cx="1860265" cy="6783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1CEA72-DA63-DE45-B433-1DBF0D00DC25}"/>
              </a:ext>
            </a:extLst>
          </p:cNvPr>
          <p:cNvSpPr/>
          <p:nvPr/>
        </p:nvSpPr>
        <p:spPr bwMode="auto">
          <a:xfrm>
            <a:off x="62471" y="2896983"/>
            <a:ext cx="2933948" cy="248199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971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084D4-5639-AD45-B2CC-EC15B398B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/>
              <a:t>k</a:t>
            </a:r>
            <a:r>
              <a:rPr lang="en-US" sz="2800" dirty="0"/>
              <a:t>-Active vs. </a:t>
            </a:r>
            <a:r>
              <a:rPr lang="en-US" sz="2800" i="1" dirty="0"/>
              <a:t>k</a:t>
            </a:r>
            <a:r>
              <a:rPr lang="en-US" sz="2800" dirty="0"/>
              <a:t>-Consecutive-Active Dynamic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43DF8-72BC-2449-B0D1-AD1C3BD9E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860" y="1150936"/>
            <a:ext cx="8836025" cy="5562601"/>
          </a:xfrm>
        </p:spPr>
        <p:txBody>
          <a:bodyPr/>
          <a:lstStyle/>
          <a:p>
            <a:r>
              <a:rPr lang="en-US" sz="2800" dirty="0"/>
              <a:t>Plots for Skew-WL, </a:t>
            </a:r>
            <a:r>
              <a:rPr lang="en-US" sz="2800" dirty="0" err="1"/>
              <a:t>PMax</a:t>
            </a:r>
            <a:r>
              <a:rPr lang="en-US" sz="2800" dirty="0"/>
              <a:t>(1)-WL, </a:t>
            </a:r>
            <a:r>
              <a:rPr lang="en-US" sz="2800" dirty="0" err="1"/>
              <a:t>PMax</a:t>
            </a:r>
            <a:r>
              <a:rPr lang="en-US" sz="2800" dirty="0"/>
              <a:t>(2)-WL</a:t>
            </a:r>
          </a:p>
          <a:p>
            <a:pPr lvl="1"/>
            <a:r>
              <a:rPr lang="en-US" sz="2600" dirty="0"/>
              <a:t>Similar Skew/</a:t>
            </a:r>
            <a:r>
              <a:rPr lang="en-US" sz="2600" dirty="0" err="1"/>
              <a:t>PMax</a:t>
            </a:r>
            <a:r>
              <a:rPr lang="en-US" sz="2600" dirty="0"/>
              <a:t>(1) results</a:t>
            </a:r>
          </a:p>
          <a:p>
            <a:pPr lvl="1"/>
            <a:r>
              <a:rPr lang="en-US" sz="2600" dirty="0"/>
              <a:t>Better </a:t>
            </a:r>
            <a:r>
              <a:rPr lang="en-US" sz="2600" dirty="0" err="1"/>
              <a:t>PMax</a:t>
            </a:r>
            <a:r>
              <a:rPr lang="en-US" sz="2600" dirty="0"/>
              <a:t>(2) results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3EE196-73BD-214D-A466-7ABC0D7008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216"/>
          <a:stretch/>
        </p:blipFill>
        <p:spPr>
          <a:xfrm>
            <a:off x="99748" y="2987647"/>
            <a:ext cx="8976247" cy="271941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D0D26C8-6F51-0E49-A95F-F91B1231F063}"/>
              </a:ext>
            </a:extLst>
          </p:cNvPr>
          <p:cNvSpPr/>
          <p:nvPr/>
        </p:nvSpPr>
        <p:spPr bwMode="auto">
          <a:xfrm>
            <a:off x="6850977" y="4220795"/>
            <a:ext cx="1781394" cy="9825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9854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Introduction</a:t>
            </a:r>
          </a:p>
          <a:p>
            <a:r>
              <a:rPr lang="en-US" dirty="0">
                <a:latin typeface="Arial" panose="020B0604020202020204" pitchFamily="34" charset="0"/>
              </a:rPr>
              <a:t>Review of Previous Work</a:t>
            </a:r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Our Formulation</a:t>
            </a:r>
          </a:p>
          <a:p>
            <a:r>
              <a:rPr lang="en-US" dirty="0">
                <a:latin typeface="Arial" panose="020B0604020202020204" pitchFamily="34" charset="0"/>
              </a:rPr>
              <a:t>Experimental Results</a:t>
            </a:r>
          </a:p>
          <a:p>
            <a:r>
              <a:rPr lang="en-US" dirty="0">
                <a:latin typeface="Arial" panose="020B0604020202020204" pitchFamily="34" charset="0"/>
              </a:rPr>
              <a:t>Conclusion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1901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084D4-5639-AD45-B2CC-EC15B398B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or Forbidden Clock Source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43DF8-72BC-2449-B0D1-AD1C3BD9E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862" y="1064434"/>
            <a:ext cx="8836025" cy="5323115"/>
          </a:xfrm>
        </p:spPr>
        <p:txBody>
          <a:bodyPr/>
          <a:lstStyle/>
          <a:p>
            <a:r>
              <a:rPr lang="en-US" sz="2800" dirty="0"/>
              <a:t>Results of “flexible” clock source</a:t>
            </a:r>
          </a:p>
          <a:p>
            <a:pPr lvl="1"/>
            <a:r>
              <a:rPr lang="en-US" sz="2600" dirty="0"/>
              <a:t>Tree solutions with flexible clock source locations have better metrics (WL, </a:t>
            </a:r>
            <a:r>
              <a:rPr lang="en-US" sz="2600" dirty="0" err="1"/>
              <a:t>PMax</a:t>
            </a:r>
            <a:r>
              <a:rPr lang="en-US" sz="2600" dirty="0"/>
              <a:t>(1), </a:t>
            </a:r>
            <a:r>
              <a:rPr lang="en-US" sz="2600" dirty="0" err="1"/>
              <a:t>PMax</a:t>
            </a:r>
            <a:r>
              <a:rPr lang="en-US" sz="2600" dirty="0"/>
              <a:t>(2))</a:t>
            </a:r>
          </a:p>
          <a:p>
            <a:pPr lvl="1"/>
            <a:r>
              <a:rPr lang="en-US" sz="2600" dirty="0"/>
              <a:t>Adding a forbidden area (reducing flexibility) worsens metrics</a:t>
            </a:r>
          </a:p>
          <a:p>
            <a:pPr lvl="1"/>
            <a:endParaRPr lang="en-US" sz="24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974A6-B867-A843-A831-625F78883E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194"/>
          <a:stretch/>
        </p:blipFill>
        <p:spPr>
          <a:xfrm>
            <a:off x="74642" y="3429000"/>
            <a:ext cx="8939183" cy="252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70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Introduction</a:t>
            </a:r>
          </a:p>
          <a:p>
            <a:r>
              <a:rPr lang="en-US" dirty="0">
                <a:latin typeface="Arial" panose="020B0604020202020204" pitchFamily="34" charset="0"/>
              </a:rPr>
              <a:t>Review of Previous Work</a:t>
            </a:r>
            <a:endParaRPr lang="en-US" dirty="0"/>
          </a:p>
          <a:p>
            <a:r>
              <a:rPr lang="en-US" dirty="0"/>
              <a:t>Our</a:t>
            </a:r>
            <a:r>
              <a:rPr lang="en-US" dirty="0">
                <a:latin typeface="Arial" panose="020B0604020202020204" pitchFamily="34" charset="0"/>
              </a:rPr>
              <a:t> Formulation</a:t>
            </a:r>
          </a:p>
          <a:p>
            <a:r>
              <a:rPr lang="en-US" dirty="0">
                <a:latin typeface="Arial" panose="020B0604020202020204" pitchFamily="34" charset="0"/>
              </a:rPr>
              <a:t>Experimental Results</a:t>
            </a: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Conclusion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51162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3915A-F44D-8746-856B-9DAA47EB8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DE8F6-250A-4E40-BF60-9AD18D3B3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We build on [1] to address a new problem: </a:t>
            </a:r>
            <a:r>
              <a:rPr lang="en-US" sz="2400" b="1" i="1" dirty="0"/>
              <a:t>k</a:t>
            </a:r>
            <a:r>
              <a:rPr lang="en-US" sz="2400" b="1" dirty="0"/>
              <a:t>-active dynamic power minimization</a:t>
            </a:r>
          </a:p>
          <a:p>
            <a:r>
              <a:rPr lang="en-US" sz="2400" dirty="0"/>
              <a:t>Our ILP formulation minimizes a weighted sum of total WL and the maximum WL of subtrees that reach </a:t>
            </a:r>
            <a:r>
              <a:rPr lang="en-US" sz="2400" i="1" dirty="0"/>
              <a:t>k</a:t>
            </a:r>
            <a:r>
              <a:rPr lang="en-US" sz="2400" dirty="0"/>
              <a:t>-active sinks</a:t>
            </a:r>
          </a:p>
          <a:p>
            <a:r>
              <a:rPr lang="en-US" sz="2400" dirty="0"/>
              <a:t>We also address </a:t>
            </a:r>
            <a:r>
              <a:rPr lang="en-US" sz="2400" i="1" dirty="0"/>
              <a:t>k</a:t>
            </a:r>
            <a:r>
              <a:rPr lang="en-US" sz="2400" dirty="0"/>
              <a:t>-consecutive-active dynamic power</a:t>
            </a:r>
          </a:p>
          <a:p>
            <a:r>
              <a:rPr lang="en-US" sz="2400" dirty="0"/>
              <a:t>We propose non-uniform grids and flexible clock source locations with forbidden area for practical improvements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Future works</a:t>
            </a:r>
          </a:p>
          <a:p>
            <a:pPr lvl="1"/>
            <a:r>
              <a:rPr lang="en-US" sz="2400" dirty="0"/>
              <a:t>Implementation flows to implement our tree solutions into real designs</a:t>
            </a:r>
          </a:p>
          <a:p>
            <a:pPr lvl="1"/>
            <a:r>
              <a:rPr lang="en-US" sz="2400" dirty="0"/>
              <a:t>Heuristics to address larger-scale instances</a:t>
            </a:r>
          </a:p>
          <a:p>
            <a:pPr lvl="1"/>
            <a:r>
              <a:rPr lang="en-US" sz="2400" dirty="0"/>
              <a:t>Runtime improvements of the ILP solution step</a:t>
            </a:r>
          </a:p>
        </p:txBody>
      </p:sp>
    </p:spTree>
    <p:extLst>
      <p:ext uri="{BB962C8B-B14F-4D97-AF65-F5344CB8AC3E}">
        <p14:creationId xmlns:p14="http://schemas.microsoft.com/office/powerpoint/2010/main" val="2339515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17968812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67601271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20FE0-7637-4FC2-BC5F-D8E80045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Skew Bound 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A7BC7-B2A2-4131-A971-F870580D9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525" y="2948766"/>
            <a:ext cx="8836025" cy="3629861"/>
          </a:xfrm>
        </p:spPr>
        <p:txBody>
          <a:bodyPr/>
          <a:lstStyle/>
          <a:p>
            <a:r>
              <a:rPr lang="en-US" dirty="0"/>
              <a:t>Invalid Solution with Cycle</a:t>
            </a:r>
          </a:p>
          <a:p>
            <a:pPr lvl="1"/>
            <a:r>
              <a:rPr lang="en-US" dirty="0"/>
              <a:t>Flow conservation </a:t>
            </a:r>
            <a:br>
              <a:rPr lang="en-US" dirty="0"/>
            </a:br>
            <a:r>
              <a:rPr lang="en-US" dirty="0"/>
              <a:t>constraints are satisfied</a:t>
            </a:r>
          </a:p>
          <a:p>
            <a:pPr lvl="1"/>
            <a:r>
              <a:rPr lang="en-US" dirty="0"/>
              <a:t>Cost of creating cycle </a:t>
            </a:r>
            <a:br>
              <a:rPr lang="en-US" dirty="0"/>
            </a:br>
            <a:r>
              <a:rPr lang="en-US" dirty="0"/>
              <a:t>&lt; cost of detouring to </a:t>
            </a:r>
            <a:br>
              <a:rPr lang="en-US" dirty="0"/>
            </a:br>
            <a:r>
              <a:rPr lang="en-US" dirty="0"/>
              <a:t>leaf terminals to satisfy</a:t>
            </a:r>
            <a:br>
              <a:rPr lang="en-US" dirty="0"/>
            </a:br>
            <a:r>
              <a:rPr lang="en-US" dirty="0"/>
              <a:t>target skew </a:t>
            </a:r>
          </a:p>
          <a:p>
            <a:pPr marL="573087" lvl="2" indent="0">
              <a:buNone/>
            </a:pP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493AA0-C54A-40F5-B5CB-DB183BA6B160}"/>
              </a:ext>
            </a:extLst>
          </p:cNvPr>
          <p:cNvGrpSpPr/>
          <p:nvPr/>
        </p:nvGrpSpPr>
        <p:grpSpPr>
          <a:xfrm>
            <a:off x="244202" y="943494"/>
            <a:ext cx="8748458" cy="1549897"/>
            <a:chOff x="244202" y="943494"/>
            <a:chExt cx="8748458" cy="154989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D19FFC3-D227-4957-9112-2088EFB8B882}"/>
                </a:ext>
              </a:extLst>
            </p:cNvPr>
            <p:cNvSpPr/>
            <p:nvPr/>
          </p:nvSpPr>
          <p:spPr bwMode="auto">
            <a:xfrm>
              <a:off x="244202" y="1207974"/>
              <a:ext cx="8748458" cy="1285417"/>
            </a:xfrm>
            <a:prstGeom prst="rect">
              <a:avLst/>
            </a:prstGeom>
            <a:noFill/>
            <a:ln w="25400" cap="sq" cmpd="sng" algn="ctr">
              <a:solidFill>
                <a:schemeClr val="tx2"/>
              </a:solidFill>
              <a:prstDash val="sysDash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EC3AA9B5-17D6-4E78-B488-745FE6B1D9D9}"/>
                    </a:ext>
                  </a:extLst>
                </p:cNvPr>
                <p:cNvSpPr/>
                <p:nvPr/>
              </p:nvSpPr>
              <p:spPr bwMode="auto">
                <a:xfrm>
                  <a:off x="350993" y="943494"/>
                  <a:ext cx="3460931" cy="523249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800" b="1" i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For each path to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US" sz="2800" b="1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EC3AA9B5-17D6-4E78-B488-745FE6B1D9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50993" y="943494"/>
                  <a:ext cx="3460931" cy="523249"/>
                </a:xfrm>
                <a:prstGeom prst="rect">
                  <a:avLst/>
                </a:prstGeom>
                <a:blipFill>
                  <a:blip r:embed="rId3"/>
                  <a:stretch>
                    <a:fillRect l="-1751" t="-8889" b="-27778"/>
                  </a:stretch>
                </a:blipFill>
                <a:ln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49B40980-E575-42D8-9054-49E863320D51}"/>
                    </a:ext>
                  </a:extLst>
                </p:cNvPr>
                <p:cNvSpPr/>
                <p:nvPr/>
              </p:nvSpPr>
              <p:spPr>
                <a:xfrm>
                  <a:off x="244202" y="1419636"/>
                  <a:ext cx="3780522" cy="10737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≤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𝑗𝑘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𝑗𝑘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⋅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𝑗𝑘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𝑖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≤</m:t>
                            </m:r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𝐿</m:t>
                            </m:r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+</m:t>
                            </m:r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𝐵</m:t>
                            </m:r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 </m:t>
                            </m:r>
                          </m:e>
                        </m:nary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49B40980-E575-42D8-9054-49E863320D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202" y="1419636"/>
                  <a:ext cx="3780522" cy="10737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31">
              <a:extLst>
                <a:ext uri="{FF2B5EF4-FFF2-40B4-BE49-F238E27FC236}">
                  <a16:creationId xmlns:a16="http://schemas.microsoft.com/office/drawing/2014/main" id="{D69C78C4-5CE3-4440-86EA-3EEC18B4C2F8}"/>
                </a:ext>
              </a:extLst>
            </p:cNvPr>
            <p:cNvSpPr txBox="1"/>
            <p:nvPr/>
          </p:nvSpPr>
          <p:spPr>
            <a:xfrm>
              <a:off x="3798160" y="1489460"/>
              <a:ext cx="51189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/>
              <a:r>
                <a:rPr 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⇒ Cost of each path within {L, L + B}  </a:t>
              </a:r>
              <a:br>
                <a:rPr 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L: lower bound, B: target skew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6CF4C3-30F6-418B-A61E-C4A7FED9D690}"/>
              </a:ext>
            </a:extLst>
          </p:cNvPr>
          <p:cNvGrpSpPr/>
          <p:nvPr/>
        </p:nvGrpSpPr>
        <p:grpSpPr>
          <a:xfrm>
            <a:off x="4645584" y="3502664"/>
            <a:ext cx="4276245" cy="3122893"/>
            <a:chOff x="4731230" y="3267356"/>
            <a:chExt cx="4276245" cy="32845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4586CA-A8BC-4C3E-B6DA-AEDACD02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1230" y="3267356"/>
              <a:ext cx="4276245" cy="3284537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0F38DC8-D726-4C59-AFA1-3941B69E86FE}"/>
                </a:ext>
              </a:extLst>
            </p:cNvPr>
            <p:cNvSpPr/>
            <p:nvPr/>
          </p:nvSpPr>
          <p:spPr bwMode="auto">
            <a:xfrm>
              <a:off x="5521570" y="5532155"/>
              <a:ext cx="407962" cy="376275"/>
            </a:xfrm>
            <a:prstGeom prst="ellipse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6F638EE-036B-455B-9A0F-B10BBE7CF77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21570" y="4909625"/>
              <a:ext cx="126609" cy="62253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119BBC-9DDA-4B71-A241-9DDDF2FA3ECF}"/>
                </a:ext>
              </a:extLst>
            </p:cNvPr>
            <p:cNvSpPr txBox="1"/>
            <p:nvPr/>
          </p:nvSpPr>
          <p:spPr>
            <a:xfrm>
              <a:off x="5212861" y="4579031"/>
              <a:ext cx="7166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Cycle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2A7F4E3-528B-2E4C-9FA6-436E612CC435}"/>
              </a:ext>
            </a:extLst>
          </p:cNvPr>
          <p:cNvSpPr txBox="1"/>
          <p:nvPr/>
        </p:nvSpPr>
        <p:spPr>
          <a:xfrm>
            <a:off x="7177092" y="-10015"/>
            <a:ext cx="1975221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Slide from [1]</a:t>
            </a:r>
          </a:p>
        </p:txBody>
      </p:sp>
    </p:spTree>
    <p:extLst>
      <p:ext uri="{BB962C8B-B14F-4D97-AF65-F5344CB8AC3E}">
        <p14:creationId xmlns:p14="http://schemas.microsoft.com/office/powerpoint/2010/main" val="26213268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17F7D-8454-492A-8EA3-E61FC5D14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Cycle 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6A24B6-B883-4936-B4FB-1612CF33A1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New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dirty="0"/>
                  <a:t>  pathlength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sz="2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 path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Additional constraints to compute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kj</m:t>
                        </m:r>
                      </m:sub>
                    </m:sSub>
                  </m:oMath>
                </a14:m>
                <a:r>
                  <a:rPr lang="en-US" dirty="0"/>
                  <a:t> 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6A24B6-B883-4936-B4FB-1612CF33A1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79" t="-1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229">
                <a:extLst>
                  <a:ext uri="{FF2B5EF4-FFF2-40B4-BE49-F238E27FC236}">
                    <a16:creationId xmlns:a16="http://schemas.microsoft.com/office/drawing/2014/main" id="{73F48D40-02FD-4CC2-B50C-AE721B55B0B2}"/>
                  </a:ext>
                </a:extLst>
              </p:cNvPr>
              <p:cNvSpPr txBox="1"/>
              <p:nvPr/>
            </p:nvSpPr>
            <p:spPr>
              <a:xfrm>
                <a:off x="1344770" y="1445916"/>
                <a:ext cx="6454459" cy="2034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Times New Roman" pitchFamily="16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Times New Roman" pitchFamily="16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Times New Roman" pitchFamily="16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Times New Roman" pitchFamily="16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Times New Roman" pitchFamily="16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imes New Roman" pitchFamily="16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imes New Roman" pitchFamily="16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imes New Roman" pitchFamily="16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imes New Roman" pitchFamily="16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##</m:t>
                              </m:r>
                              <m:sSubSup>
                                <m:sSub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=0                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𝑖𝑓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𝑠𝑜𝑢𝑟𝑐𝑒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</m:t>
                              </m:r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𝑖𝑓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𝑠𝑖𝑛𝑘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𝑜</m:t>
                              </m:r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𝑡h𝑒𝑟𝑤𝑖𝑠𝑒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   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ahoma"/>
                </a:endParaRPr>
              </a:p>
            </p:txBody>
          </p:sp>
        </mc:Choice>
        <mc:Fallback xmlns="">
          <p:sp>
            <p:nvSpPr>
              <p:cNvPr id="4" name="TextBox 229">
                <a:extLst>
                  <a:ext uri="{FF2B5EF4-FFF2-40B4-BE49-F238E27FC236}">
                    <a16:creationId xmlns:a16="http://schemas.microsoft.com/office/drawing/2014/main" id="{73F48D40-02FD-4CC2-B50C-AE721B55B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770" y="1445916"/>
                <a:ext cx="6454459" cy="20347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EC3612C-0FF1-4BCF-A405-CE1B8335D6FC}"/>
                  </a:ext>
                </a:extLst>
              </p:cNvPr>
              <p:cNvSpPr/>
              <p:nvPr/>
            </p:nvSpPr>
            <p:spPr>
              <a:xfrm>
                <a:off x="1131503" y="4870332"/>
                <a:ext cx="4795608" cy="612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𝑘𝑗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≥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𝑘𝑗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EC3612C-0FF1-4BCF-A405-CE1B8335D6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503" y="4870332"/>
                <a:ext cx="4795608" cy="6127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8E1EB33-9768-4701-9D05-5D873FBC605C}"/>
                  </a:ext>
                </a:extLst>
              </p:cNvPr>
              <p:cNvSpPr/>
              <p:nvPr/>
            </p:nvSpPr>
            <p:spPr>
              <a:xfrm>
                <a:off x="1238182" y="5567465"/>
                <a:ext cx="4760342" cy="612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𝑘𝑗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𝑘𝑗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8E1EB33-9768-4701-9D05-5D873FBC60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182" y="5567465"/>
                <a:ext cx="4760342" cy="6127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D01C17B-6346-DC4A-9A2D-365BCA192C0F}"/>
              </a:ext>
            </a:extLst>
          </p:cNvPr>
          <p:cNvSpPr txBox="1"/>
          <p:nvPr/>
        </p:nvSpPr>
        <p:spPr>
          <a:xfrm>
            <a:off x="7177092" y="-10015"/>
            <a:ext cx="1975221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Slide from [1]</a:t>
            </a:r>
          </a:p>
        </p:txBody>
      </p:sp>
    </p:spTree>
    <p:extLst>
      <p:ext uri="{BB962C8B-B14F-4D97-AF65-F5344CB8AC3E}">
        <p14:creationId xmlns:p14="http://schemas.microsoft.com/office/powerpoint/2010/main" val="1856675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17F7D-8454-492A-8EA3-E61FC5D14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Constraints for Runtime Improvement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6A24B6-B883-4936-B4FB-1612CF33A1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1925" y="838200"/>
                <a:ext cx="8836025" cy="5562601"/>
              </a:xfrm>
            </p:spPr>
            <p:txBody>
              <a:bodyPr/>
              <a:lstStyle/>
              <a:p>
                <a:r>
                  <a:rPr lang="en-US" dirty="0"/>
                  <a:t>Chief drawback of using ILP </a:t>
                </a:r>
                <a:r>
                  <a:rPr lang="en-US" dirty="0">
                    <a:sym typeface="Wingdings" panose="05000000000000000000" pitchFamily="2" charset="2"/>
                  </a:rPr>
                  <a:t> poor scalability</a:t>
                </a:r>
                <a:endParaRPr lang="en-US" dirty="0"/>
              </a:p>
              <a:p>
                <a:r>
                  <a:rPr lang="en-US" dirty="0"/>
                  <a:t>Idea: find flow variables that cannot coexist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</m:sSub>
                  </m:oMath>
                </a14:m>
                <a:r>
                  <a:rPr lang="en-US" dirty="0"/>
                  <a:t>: Manhattan distance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282575" lvl="1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6A24B6-B883-4936-B4FB-1612CF33A1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1925" y="838200"/>
                <a:ext cx="8836025" cy="5562601"/>
              </a:xfrm>
              <a:blipFill>
                <a:blip r:embed="rId3"/>
                <a:stretch>
                  <a:fillRect l="-1449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2FE7284-AAC7-4113-B8DB-14D3D871B27D}"/>
                  </a:ext>
                </a:extLst>
              </p:cNvPr>
              <p:cNvSpPr/>
              <p:nvPr/>
            </p:nvSpPr>
            <p:spPr>
              <a:xfrm>
                <a:off x="321206" y="3067646"/>
                <a:ext cx="3702680" cy="10783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800" b="0" dirty="0"/>
              </a:p>
              <a:p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=0,  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𝑘𝑗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2FE7284-AAC7-4113-B8DB-14D3D871B2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06" y="3067646"/>
                <a:ext cx="3702680" cy="10783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278A0EB7-4E02-4069-8BBF-85048312E7F6}"/>
              </a:ext>
            </a:extLst>
          </p:cNvPr>
          <p:cNvGrpSpPr/>
          <p:nvPr/>
        </p:nvGrpSpPr>
        <p:grpSpPr>
          <a:xfrm>
            <a:off x="233617" y="2452556"/>
            <a:ext cx="8748458" cy="4108264"/>
            <a:chOff x="233617" y="2452556"/>
            <a:chExt cx="8748458" cy="410826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44A377A-BDFD-4BF7-A076-1FEF8F4381A6}"/>
                </a:ext>
              </a:extLst>
            </p:cNvPr>
            <p:cNvSpPr/>
            <p:nvPr/>
          </p:nvSpPr>
          <p:spPr bwMode="auto">
            <a:xfrm>
              <a:off x="233617" y="2701807"/>
              <a:ext cx="8748458" cy="3859013"/>
            </a:xfrm>
            <a:prstGeom prst="rect">
              <a:avLst/>
            </a:prstGeom>
            <a:noFill/>
            <a:ln w="25400" cap="sq" cmpd="sng" algn="ctr">
              <a:solidFill>
                <a:schemeClr val="tx2"/>
              </a:solidFill>
              <a:prstDash val="sysDash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47E09EB0-C43A-4AE5-90B6-94C1F6788DDF}"/>
                    </a:ext>
                  </a:extLst>
                </p:cNvPr>
                <p:cNvSpPr/>
                <p:nvPr/>
              </p:nvSpPr>
              <p:spPr bwMode="auto">
                <a:xfrm>
                  <a:off x="513447" y="2452556"/>
                  <a:ext cx="3146301" cy="523249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800" b="1" i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For each point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US" sz="2800" b="1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47E09EB0-C43A-4AE5-90B6-94C1F6788D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13447" y="2452556"/>
                  <a:ext cx="3146301" cy="523249"/>
                </a:xfrm>
                <a:prstGeom prst="rect">
                  <a:avLst/>
                </a:prstGeom>
                <a:blipFill>
                  <a:blip r:embed="rId5"/>
                  <a:stretch>
                    <a:fillRect l="-1731" t="-8889" b="-28889"/>
                  </a:stretch>
                </a:blipFill>
                <a:ln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4EF43AF-01CC-4202-A514-2AA2FEC643EE}"/>
                  </a:ext>
                </a:extLst>
              </p:cNvPr>
              <p:cNvSpPr/>
              <p:nvPr/>
            </p:nvSpPr>
            <p:spPr>
              <a:xfrm>
                <a:off x="4111475" y="3074670"/>
                <a:ext cx="4472699" cy="12300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⇒ Sum of Manhattan length </a:t>
                </a:r>
                <a:br>
                  <a:rPr lang="en-US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via non-terminal vertex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br>
                  <a:rPr lang="en-US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&gt; upper bound on pathlength</a:t>
                </a:r>
                <a:endParaRPr lang="en-US" sz="2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4EF43AF-01CC-4202-A514-2AA2FEC643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475" y="3074670"/>
                <a:ext cx="4472699" cy="1230080"/>
              </a:xfrm>
              <a:prstGeom prst="rect">
                <a:avLst/>
              </a:prstGeom>
              <a:blipFill>
                <a:blip r:embed="rId6"/>
                <a:stretch>
                  <a:fillRect l="-2044" t="-3960" r="-1499" b="-10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84697E4-EE39-4A7B-AE18-1658F83EBC24}"/>
                  </a:ext>
                </a:extLst>
              </p:cNvPr>
              <p:cNvSpPr/>
              <p:nvPr/>
            </p:nvSpPr>
            <p:spPr>
              <a:xfrm>
                <a:off x="181056" y="4329700"/>
                <a:ext cx="5380832" cy="2603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0" dirty="0"/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𝑖𝑓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b="0" dirty="0"/>
                  <a:t> </a:t>
                </a:r>
              </a:p>
              <a:p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and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sz="2800" b="0" dirty="0"/>
              </a:p>
              <a:p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=1,   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𝑘𝑗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𝑗𝑘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=1,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    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𝑘𝑗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84697E4-EE39-4A7B-AE18-1658F83EBC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56" y="4329700"/>
                <a:ext cx="5380832" cy="26039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70E2529-3491-4A16-9802-4258D605B5E8}"/>
                  </a:ext>
                </a:extLst>
              </p:cNvPr>
              <p:cNvSpPr/>
              <p:nvPr/>
            </p:nvSpPr>
            <p:spPr>
              <a:xfrm>
                <a:off x="5277793" y="4877317"/>
                <a:ext cx="3331361" cy="12466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⇒ Similarly, consider </a:t>
                </a:r>
              </a:p>
              <a:p>
                <a:r>
                  <a:rPr lang="en-US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for two non-terminal </a:t>
                </a:r>
              </a:p>
              <a:p>
                <a:r>
                  <a:rPr lang="en-US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vertices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70E2529-3491-4A16-9802-4258D605B5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793" y="4877317"/>
                <a:ext cx="3331361" cy="1246623"/>
              </a:xfrm>
              <a:prstGeom prst="rect">
                <a:avLst/>
              </a:prstGeom>
              <a:blipFill>
                <a:blip r:embed="rId8"/>
                <a:stretch>
                  <a:fillRect l="-2930" t="-3902" r="-1832" b="-6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83D05CB-A5CE-3D40-B89E-CDB35F0100D5}"/>
              </a:ext>
            </a:extLst>
          </p:cNvPr>
          <p:cNvSpPr txBox="1"/>
          <p:nvPr/>
        </p:nvSpPr>
        <p:spPr>
          <a:xfrm>
            <a:off x="7704182" y="0"/>
            <a:ext cx="1439818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Slide from [1]</a:t>
            </a:r>
          </a:p>
        </p:txBody>
      </p:sp>
    </p:spTree>
    <p:extLst>
      <p:ext uri="{BB962C8B-B14F-4D97-AF65-F5344CB8AC3E}">
        <p14:creationId xmlns:p14="http://schemas.microsoft.com/office/powerpoint/2010/main" val="24428699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E7F7C-10AD-6643-A9DD-2A87418E1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985A7-E1ED-824B-AAB8-6D3248873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917CC8-FBD6-1443-B81A-E2A840D0B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812" y="929573"/>
            <a:ext cx="6319275" cy="26211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BD6169-CD35-6744-A3D2-635E5D929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801" y="3779623"/>
            <a:ext cx="6682398" cy="277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0454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Introduction</a:t>
            </a:r>
          </a:p>
          <a:p>
            <a:r>
              <a:rPr lang="en-US" dirty="0">
                <a:latin typeface="Arial" panose="020B0604020202020204" pitchFamily="34" charset="0"/>
              </a:rPr>
              <a:t>Review of Previous Work</a:t>
            </a:r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Our Formulation</a:t>
            </a:r>
          </a:p>
          <a:p>
            <a:r>
              <a:rPr lang="en-US" dirty="0">
                <a:latin typeface="Arial" panose="020B0604020202020204" pitchFamily="34" charset="0"/>
              </a:rPr>
              <a:t>Experimental Results</a:t>
            </a:r>
          </a:p>
          <a:p>
            <a:r>
              <a:rPr lang="en-US" dirty="0">
                <a:latin typeface="Arial" panose="020B0604020202020204" pitchFamily="34" charset="0"/>
              </a:rPr>
              <a:t>Conclusion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88836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B85DC-2026-4183-8B36-CC0B6284C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Power in Memory-Dominant Designs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1AAB11-F4B2-584C-8BB8-A3710778F4D4}"/>
              </a:ext>
            </a:extLst>
          </p:cNvPr>
          <p:cNvSpPr txBox="1">
            <a:spLocks/>
          </p:cNvSpPr>
          <p:nvPr/>
        </p:nvSpPr>
        <p:spPr bwMode="auto">
          <a:xfrm>
            <a:off x="76938" y="4447469"/>
            <a:ext cx="8950191" cy="199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30188" indent="-230188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C00000"/>
              </a:buClr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3088" indent="-290513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C00000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3275" indent="-230188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C00000"/>
              </a:buClr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5525" indent="-2222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5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5713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defTabSz="914400"/>
            <a:r>
              <a:rPr lang="en-US" sz="2800" kern="0" dirty="0"/>
              <a:t>Low power for clock distributions</a:t>
            </a:r>
          </a:p>
          <a:p>
            <a:pPr lvl="1" defTabSz="914400"/>
            <a:r>
              <a:rPr lang="en-US" sz="2400" kern="0" dirty="0"/>
              <a:t>All SRAMs are not always active</a:t>
            </a:r>
          </a:p>
          <a:p>
            <a:pPr marL="282575" lvl="1" indent="0" defTabSz="914400">
              <a:buFontTx/>
              <a:buNone/>
            </a:pPr>
            <a:r>
              <a:rPr lang="en-US" sz="2400" kern="0" dirty="0">
                <a:sym typeface="Wingdings" pitchFamily="2" charset="2"/>
              </a:rPr>
              <a:t> Low power for active memory components according to power usage scenarios</a:t>
            </a:r>
            <a:endParaRPr lang="en-US" sz="2400" kern="0" dirty="0"/>
          </a:p>
          <a:p>
            <a:pPr lvl="1" defTabSz="914400"/>
            <a:r>
              <a:rPr lang="en-US" sz="2400" kern="0" dirty="0"/>
              <a:t>Need to minimize power for </a:t>
            </a:r>
            <a:r>
              <a:rPr lang="en-US" sz="2400" kern="0" dirty="0">
                <a:solidFill>
                  <a:schemeClr val="accent1"/>
                </a:solidFill>
              </a:rPr>
              <a:t>“active clock subtree”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79A86-83FD-4CFF-8DF2-B3B18D6DA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38" y="1082775"/>
            <a:ext cx="5112374" cy="2461162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</a:rPr>
              <a:t>Memory-dominant </a:t>
            </a:r>
            <a:r>
              <a:rPr lang="en-US" sz="2800" dirty="0"/>
              <a:t>modern SOC designs</a:t>
            </a:r>
          </a:p>
          <a:p>
            <a:pPr lvl="1"/>
            <a:r>
              <a:rPr lang="en-US" sz="2400" dirty="0"/>
              <a:t>Microcontroller units (MCUs), AI/ML architectures</a:t>
            </a:r>
          </a:p>
          <a:p>
            <a:pPr lvl="2"/>
            <a:r>
              <a:rPr lang="en-US" sz="2400" dirty="0"/>
              <a:t>Many “masters” dynamically access memory components</a:t>
            </a:r>
          </a:p>
          <a:p>
            <a:pPr lvl="1"/>
            <a:r>
              <a:rPr lang="en-US" sz="2400" dirty="0"/>
              <a:t>SRAMs area occupies ~60% of chip area at advanced nodes</a:t>
            </a:r>
          </a:p>
        </p:txBody>
      </p:sp>
      <p:pic>
        <p:nvPicPr>
          <p:cNvPr id="7" name="Content Placeholder 4" descr="A screenshot of text&#10;&#10;Description automatically generated">
            <a:extLst>
              <a:ext uri="{FF2B5EF4-FFF2-40B4-BE49-F238E27FC236}">
                <a16:creationId xmlns:a16="http://schemas.microsoft.com/office/drawing/2014/main" id="{E1D1CC33-9EE4-A449-8CAD-B7CCFA727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1891" y="907205"/>
            <a:ext cx="3690779" cy="322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D117959-E82C-F642-B4A4-E6AB00B0FA6A}"/>
              </a:ext>
            </a:extLst>
          </p:cNvPr>
          <p:cNvSpPr/>
          <p:nvPr/>
        </p:nvSpPr>
        <p:spPr bwMode="auto">
          <a:xfrm>
            <a:off x="8740681" y="2410610"/>
            <a:ext cx="391989" cy="170823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95923-E780-884A-92B5-D45390366901}"/>
              </a:ext>
            </a:extLst>
          </p:cNvPr>
          <p:cNvSpPr txBox="1"/>
          <p:nvPr/>
        </p:nvSpPr>
        <p:spPr>
          <a:xfrm>
            <a:off x="6757191" y="4282593"/>
            <a:ext cx="1466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Memory components </a:t>
            </a: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BCFDCF53-CE54-EB40-8BB4-9D4554E15DC6}"/>
              </a:ext>
            </a:extLst>
          </p:cNvPr>
          <p:cNvCxnSpPr>
            <a:cxnSpLocks/>
          </p:cNvCxnSpPr>
          <p:nvPr/>
        </p:nvCxnSpPr>
        <p:spPr bwMode="auto">
          <a:xfrm>
            <a:off x="6417611" y="931918"/>
            <a:ext cx="2224216" cy="252959"/>
          </a:xfrm>
          <a:prstGeom prst="bentConnector3">
            <a:avLst>
              <a:gd name="adj1" fmla="val 90000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9D8AF551-211C-BD4D-9E50-63AD95AED0BB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6041939" y="1068696"/>
            <a:ext cx="512448" cy="22242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C189C868-BBC8-6244-B61A-0796B6E48E32}"/>
              </a:ext>
            </a:extLst>
          </p:cNvPr>
          <p:cNvCxnSpPr>
            <a:cxnSpLocks/>
          </p:cNvCxnSpPr>
          <p:nvPr/>
        </p:nvCxnSpPr>
        <p:spPr bwMode="auto">
          <a:xfrm>
            <a:off x="7153876" y="1193115"/>
            <a:ext cx="1487951" cy="259492"/>
          </a:xfrm>
          <a:prstGeom prst="bentConnector3">
            <a:avLst>
              <a:gd name="adj1" fmla="val 36159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E241F6AE-0138-CC41-B9C0-81BC3D806A84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6178714" y="1184877"/>
            <a:ext cx="966924" cy="264002"/>
          </a:xfrm>
          <a:prstGeom prst="bentConnector3">
            <a:avLst>
              <a:gd name="adj1" fmla="val -266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2BBE060-F8D1-8F4A-8F39-CADEB1EB0774}"/>
              </a:ext>
            </a:extLst>
          </p:cNvPr>
          <p:cNvCxnSpPr>
            <a:cxnSpLocks/>
          </p:cNvCxnSpPr>
          <p:nvPr/>
        </p:nvCxnSpPr>
        <p:spPr bwMode="auto">
          <a:xfrm>
            <a:off x="8641827" y="1179906"/>
            <a:ext cx="8237" cy="28093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95F8A006-691E-D649-8AF9-5AD849AB9D77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6598846" y="2350199"/>
            <a:ext cx="869890" cy="90481"/>
          </a:xfrm>
          <a:prstGeom prst="bentConnector3">
            <a:avLst>
              <a:gd name="adj1" fmla="val -1098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32BCBCAD-D85A-1540-BB41-2A7F2BA152FE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6852336" y="2239971"/>
            <a:ext cx="616401" cy="93753"/>
          </a:xfrm>
          <a:prstGeom prst="bentConnector3">
            <a:avLst>
              <a:gd name="adj1" fmla="val 33517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9A9F4F0E-E43A-8A4B-B217-06F75623E50C}"/>
              </a:ext>
            </a:extLst>
          </p:cNvPr>
          <p:cNvCxnSpPr>
            <a:cxnSpLocks/>
          </p:cNvCxnSpPr>
          <p:nvPr/>
        </p:nvCxnSpPr>
        <p:spPr bwMode="auto">
          <a:xfrm flipV="1">
            <a:off x="6662176" y="2236246"/>
            <a:ext cx="190161" cy="113953"/>
          </a:xfrm>
          <a:prstGeom prst="bentConnector3">
            <a:avLst>
              <a:gd name="adj1" fmla="val 98976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4CB1BFE9-E9F0-174F-83B5-B8695B7A1394}"/>
              </a:ext>
            </a:extLst>
          </p:cNvPr>
          <p:cNvCxnSpPr>
            <a:cxnSpLocks/>
          </p:cNvCxnSpPr>
          <p:nvPr/>
        </p:nvCxnSpPr>
        <p:spPr bwMode="auto">
          <a:xfrm>
            <a:off x="5925576" y="2168167"/>
            <a:ext cx="736600" cy="118681"/>
          </a:xfrm>
          <a:prstGeom prst="bentConnector3">
            <a:avLst>
              <a:gd name="adj1" fmla="val 41379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936364EA-E85D-8F40-8464-F6660FACF6A9}"/>
              </a:ext>
            </a:extLst>
          </p:cNvPr>
          <p:cNvCxnSpPr>
            <a:cxnSpLocks/>
          </p:cNvCxnSpPr>
          <p:nvPr/>
        </p:nvCxnSpPr>
        <p:spPr bwMode="auto">
          <a:xfrm>
            <a:off x="5931927" y="2166050"/>
            <a:ext cx="656449" cy="220926"/>
          </a:xfrm>
          <a:prstGeom prst="bentConnector3">
            <a:avLst>
              <a:gd name="adj1" fmla="val 344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3EF6DD-983D-C941-9614-D143355467D7}"/>
              </a:ext>
            </a:extLst>
          </p:cNvPr>
          <p:cNvCxnSpPr>
            <a:cxnSpLocks/>
          </p:cNvCxnSpPr>
          <p:nvPr/>
        </p:nvCxnSpPr>
        <p:spPr bwMode="auto">
          <a:xfrm>
            <a:off x="6662176" y="2276513"/>
            <a:ext cx="0" cy="7368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23834B-384F-1F48-95CF-083C4E584B50}"/>
              </a:ext>
            </a:extLst>
          </p:cNvPr>
          <p:cNvCxnSpPr>
            <a:cxnSpLocks/>
          </p:cNvCxnSpPr>
          <p:nvPr/>
        </p:nvCxnSpPr>
        <p:spPr bwMode="auto">
          <a:xfrm>
            <a:off x="6598844" y="2366995"/>
            <a:ext cx="0" cy="7368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D4CE3ACA-A27D-F348-8355-E68BF96993F2}"/>
              </a:ext>
            </a:extLst>
          </p:cNvPr>
          <p:cNvCxnSpPr>
            <a:cxnSpLocks/>
          </p:cNvCxnSpPr>
          <p:nvPr/>
        </p:nvCxnSpPr>
        <p:spPr bwMode="auto">
          <a:xfrm>
            <a:off x="6588376" y="2811866"/>
            <a:ext cx="2152305" cy="1306980"/>
          </a:xfrm>
          <a:prstGeom prst="bentConnector3">
            <a:avLst>
              <a:gd name="adj1" fmla="val 45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D0B308A5-D4EF-7145-8C22-A5C21947D850}"/>
              </a:ext>
            </a:extLst>
          </p:cNvPr>
          <p:cNvCxnSpPr>
            <a:cxnSpLocks/>
          </p:cNvCxnSpPr>
          <p:nvPr/>
        </p:nvCxnSpPr>
        <p:spPr bwMode="auto">
          <a:xfrm flipV="1">
            <a:off x="6588376" y="2688105"/>
            <a:ext cx="1204094" cy="115523"/>
          </a:xfrm>
          <a:prstGeom prst="bentConnector3">
            <a:avLst>
              <a:gd name="adj1" fmla="val 41238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F182C6BD-4A99-5244-8C5E-5786D11C6A11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8366404" y="3005294"/>
            <a:ext cx="494690" cy="225735"/>
          </a:xfrm>
          <a:prstGeom prst="bentConnector3">
            <a:avLst>
              <a:gd name="adj1" fmla="val 99766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0A956A85-C5EF-C040-929E-045DEAC2B56E}"/>
              </a:ext>
            </a:extLst>
          </p:cNvPr>
          <p:cNvCxnSpPr>
            <a:cxnSpLocks/>
          </p:cNvCxnSpPr>
          <p:nvPr/>
        </p:nvCxnSpPr>
        <p:spPr bwMode="auto">
          <a:xfrm flipV="1">
            <a:off x="7791397" y="3373746"/>
            <a:ext cx="712966" cy="196770"/>
          </a:xfrm>
          <a:prstGeom prst="bentConnector3">
            <a:avLst>
              <a:gd name="adj1" fmla="val 69026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FD86053-32A6-5E46-B349-7509EDAC2F5B}"/>
              </a:ext>
            </a:extLst>
          </p:cNvPr>
          <p:cNvCxnSpPr/>
          <p:nvPr/>
        </p:nvCxnSpPr>
        <p:spPr bwMode="auto">
          <a:xfrm>
            <a:off x="7791397" y="2679867"/>
            <a:ext cx="0" cy="89064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CBFF633-D737-EF44-8BA3-F483F994954A}"/>
              </a:ext>
            </a:extLst>
          </p:cNvPr>
          <p:cNvCxnSpPr>
            <a:cxnSpLocks/>
          </p:cNvCxnSpPr>
          <p:nvPr/>
        </p:nvCxnSpPr>
        <p:spPr bwMode="auto">
          <a:xfrm flipV="1">
            <a:off x="7341709" y="4091780"/>
            <a:ext cx="0" cy="26119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6930763-4980-C54D-BF37-984249C19699}"/>
              </a:ext>
            </a:extLst>
          </p:cNvPr>
          <p:cNvCxnSpPr>
            <a:cxnSpLocks/>
          </p:cNvCxnSpPr>
          <p:nvPr/>
        </p:nvCxnSpPr>
        <p:spPr bwMode="auto">
          <a:xfrm flipV="1">
            <a:off x="8128848" y="4143560"/>
            <a:ext cx="611833" cy="525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8A23C05-D1EB-9544-AF6E-A01A3F95EED7}"/>
              </a:ext>
            </a:extLst>
          </p:cNvPr>
          <p:cNvCxnSpPr>
            <a:cxnSpLocks/>
          </p:cNvCxnSpPr>
          <p:nvPr/>
        </p:nvCxnSpPr>
        <p:spPr bwMode="auto">
          <a:xfrm flipV="1">
            <a:off x="7508891" y="1359249"/>
            <a:ext cx="282441" cy="299372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9E50C56-CC18-A342-8C64-A40C119B742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291943" y="2410531"/>
            <a:ext cx="693903" cy="190493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8426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724CE-C7AE-5447-B231-C3BA86D52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k</a:t>
            </a:r>
            <a:r>
              <a:rPr lang="en-US" dirty="0"/>
              <a:t>-Active Dynamic Power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CB2E91-0EE8-2148-890D-EDA8E46046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i="1" dirty="0">
                    <a:solidFill>
                      <a:schemeClr val="accent1"/>
                    </a:solidFill>
                  </a:rPr>
                  <a:t>k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-active dynamic power minimization</a:t>
                </a:r>
              </a:p>
              <a:p>
                <a:pPr lvl="1"/>
                <a:r>
                  <a:rPr lang="en-US" sz="2000" dirty="0"/>
                  <a:t>Power is linear in distance for long buffered interconnects</a:t>
                </a:r>
              </a:p>
              <a:p>
                <a:pPr lvl="1"/>
                <a:r>
                  <a:rPr lang="en-US" sz="2000" dirty="0"/>
                  <a:t>Clock power when </a:t>
                </a:r>
                <a:r>
                  <a:rPr lang="en-US" sz="2000" i="1" dirty="0">
                    <a:solidFill>
                      <a:schemeClr val="accent1"/>
                    </a:solidFill>
                  </a:rPr>
                  <a:t>k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 clusters </a:t>
                </a:r>
                <a:r>
                  <a:rPr lang="en-US" sz="2000" dirty="0"/>
                  <a:t>are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active</a:t>
                </a:r>
              </a:p>
              <a:p>
                <a:pPr lvl="2"/>
                <a:r>
                  <a:rPr lang="en-US" sz="2000" dirty="0"/>
                  <a:t>Wirelength (WL) of clock trees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000" dirty="0"/>
                  <a:t> clock power in SOC scale</a:t>
                </a:r>
              </a:p>
              <a:p>
                <a:pPr marL="573087" lvl="2" indent="0">
                  <a:buNone/>
                </a:pPr>
                <a:r>
                  <a:rPr lang="en-US" sz="2000" dirty="0">
                    <a:solidFill>
                      <a:srgbClr val="FF0000"/>
                    </a:solidFill>
                    <a:sym typeface="Wingdings" pitchFamily="2" charset="2"/>
                  </a:rPr>
                  <a:t> Minimize maximum wirelength of k-active clock subtrees</a:t>
                </a:r>
                <a:endParaRPr lang="en-US" sz="2000" dirty="0">
                  <a:solidFill>
                    <a:srgbClr val="FF0000"/>
                  </a:solidFill>
                </a:endParaRPr>
              </a:p>
              <a:p>
                <a:r>
                  <a:rPr lang="en-US" sz="2400" i="1" dirty="0"/>
                  <a:t>k-</a:t>
                </a:r>
                <a:r>
                  <a:rPr lang="en-US" sz="2400" dirty="0"/>
                  <a:t>consecutive-active dynamic power minimization</a:t>
                </a:r>
              </a:p>
              <a:p>
                <a:pPr lvl="1"/>
                <a:r>
                  <a:rPr lang="en-US" sz="2000" dirty="0"/>
                  <a:t>We address potentially more realistic scenarios</a:t>
                </a:r>
              </a:p>
              <a:p>
                <a:pPr lvl="1"/>
                <a:r>
                  <a:rPr lang="en-US" sz="2000" dirty="0"/>
                  <a:t>Only consecutive (neighboring) clusters can be active simultaneously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CB2E91-0EE8-2148-890D-EDA8E46046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61" t="-1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7A0EDDC-A1D3-0149-8A6B-0FC220E352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797"/>
          <a:stretch/>
        </p:blipFill>
        <p:spPr>
          <a:xfrm>
            <a:off x="1518168" y="3857088"/>
            <a:ext cx="3706975" cy="2856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41CF40-6503-2C40-86F5-1D8E8720E6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344" t="23019" b="9527"/>
          <a:stretch/>
        </p:blipFill>
        <p:spPr>
          <a:xfrm>
            <a:off x="5369154" y="3933290"/>
            <a:ext cx="2141989" cy="272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949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Introduction</a:t>
            </a: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Review of Previous Work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latin typeface="Arial" panose="020B0604020202020204" pitchFamily="34" charset="0"/>
              </a:rPr>
              <a:t>Our Formulation</a:t>
            </a:r>
          </a:p>
          <a:p>
            <a:r>
              <a:rPr lang="en-US" dirty="0">
                <a:latin typeface="Arial" panose="020B0604020202020204" pitchFamily="34" charset="0"/>
              </a:rPr>
              <a:t>Experimental Results</a:t>
            </a:r>
          </a:p>
          <a:p>
            <a:r>
              <a:rPr lang="en-US" dirty="0">
                <a:latin typeface="Arial" panose="020B0604020202020204" pitchFamily="34" charset="0"/>
              </a:rPr>
              <a:t>Conclusion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43205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5242B-10B7-9548-A5DD-0DC7B1382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Bounded-Skew Routing Tree (BST)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230626-5929-5940-BF19-969AC041C1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Ref. [1] (SLIP-2018): Optimal flow-based ILP</a:t>
                </a:r>
              </a:p>
              <a:p>
                <a:r>
                  <a:rPr lang="en-US" sz="2400" dirty="0"/>
                  <a:t>Given pointset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𝑃</m:t>
                    </m:r>
                  </m:oMath>
                </a14:m>
                <a:r>
                  <a:rPr lang="en-US" sz="2400" dirty="0"/>
                  <a:t>, minimize tree cost (wirelength)</a:t>
                </a:r>
              </a:p>
              <a:p>
                <a:r>
                  <a:rPr lang="en-US" sz="2400" dirty="0"/>
                  <a:t>Subject to skew bound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𝐵</m:t>
                    </m:r>
                  </m:oMath>
                </a14:m>
                <a:r>
                  <a:rPr lang="en-US" sz="2400" dirty="0">
                    <a:sym typeface="Wingdings" panose="05000000000000000000" pitchFamily="2" charset="2"/>
                  </a:rPr>
                  <a:t> 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    Max source-sink pathlength – Min source-sink pathlength &lt;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𝐵</m:t>
                    </m:r>
                  </m:oMath>
                </a14:m>
                <a:endParaRPr lang="en-US" sz="2400" dirty="0"/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230626-5929-5940-BF19-969AC041C1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97" t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6E276A9-C6F0-2246-B16E-2789927B6492}"/>
              </a:ext>
            </a:extLst>
          </p:cNvPr>
          <p:cNvSpPr txBox="1"/>
          <p:nvPr/>
        </p:nvSpPr>
        <p:spPr>
          <a:xfrm>
            <a:off x="6350" y="6248569"/>
            <a:ext cx="90074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[1] K. Han, A. B. </a:t>
            </a:r>
            <a:r>
              <a:rPr lang="en-US" sz="1100" b="1" dirty="0" err="1"/>
              <a:t>Kahng</a:t>
            </a:r>
            <a:r>
              <a:rPr lang="en-US" sz="1100" b="1" dirty="0"/>
              <a:t>, C. Moyes and A. </a:t>
            </a:r>
            <a:r>
              <a:rPr lang="en-US" sz="1100" b="1" dirty="0" err="1"/>
              <a:t>Zelikovsky</a:t>
            </a:r>
            <a:r>
              <a:rPr lang="en-US" sz="1100" b="1" dirty="0"/>
              <a:t>, “A Study of Optimal Cost-Skew Tradeoff and Remaining Suboptimality in Interconnect Tree Constructions”, Proc. ACM/IEEE International Workshop on System-Level Interconnect Prediction, 2018, pp. 2:1-2:8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A1C31E-1334-AE46-AD95-B973709D287F}"/>
              </a:ext>
            </a:extLst>
          </p:cNvPr>
          <p:cNvSpPr/>
          <p:nvPr/>
        </p:nvSpPr>
        <p:spPr>
          <a:xfrm>
            <a:off x="1903440" y="5648220"/>
            <a:ext cx="3775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Bounded-Skew Steiner Tree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605C1B-4C58-3440-BA22-63948C6EE0E6}"/>
              </a:ext>
            </a:extLst>
          </p:cNvPr>
          <p:cNvGrpSpPr/>
          <p:nvPr/>
        </p:nvGrpSpPr>
        <p:grpSpPr>
          <a:xfrm>
            <a:off x="5695897" y="3518960"/>
            <a:ext cx="1853176" cy="1055562"/>
            <a:chOff x="5267806" y="1843184"/>
            <a:chExt cx="1853176" cy="105556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5B81D3C-38AB-9D4A-B820-7A9C39664018}"/>
                </a:ext>
              </a:extLst>
            </p:cNvPr>
            <p:cNvSpPr/>
            <p:nvPr/>
          </p:nvSpPr>
          <p:spPr bwMode="auto">
            <a:xfrm>
              <a:off x="5269756" y="1994492"/>
              <a:ext cx="98823" cy="104635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32E4E9A-53EA-2A47-AE6C-0C8D8B164CCB}"/>
                </a:ext>
              </a:extLst>
            </p:cNvPr>
            <p:cNvSpPr/>
            <p:nvPr/>
          </p:nvSpPr>
          <p:spPr bwMode="auto">
            <a:xfrm>
              <a:off x="5269756" y="2338757"/>
              <a:ext cx="98823" cy="104635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342837-9D78-FD40-89B9-5FF25D984BC5}"/>
                </a:ext>
              </a:extLst>
            </p:cNvPr>
            <p:cNvSpPr txBox="1"/>
            <p:nvPr/>
          </p:nvSpPr>
          <p:spPr>
            <a:xfrm>
              <a:off x="5368579" y="1843184"/>
              <a:ext cx="16241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Source point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4EEA246-7A87-BB4A-B8E0-A623C4395F25}"/>
                </a:ext>
              </a:extLst>
            </p:cNvPr>
            <p:cNvSpPr txBox="1"/>
            <p:nvPr/>
          </p:nvSpPr>
          <p:spPr>
            <a:xfrm>
              <a:off x="5368579" y="2177668"/>
              <a:ext cx="14398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Sink points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DC777F2-1239-7248-96EE-B618CE1F6901}"/>
                </a:ext>
              </a:extLst>
            </p:cNvPr>
            <p:cNvSpPr/>
            <p:nvPr/>
          </p:nvSpPr>
          <p:spPr bwMode="auto">
            <a:xfrm>
              <a:off x="5267806" y="2668994"/>
              <a:ext cx="98823" cy="104635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7B7D38-47F1-C24F-AD5C-B0586ABAA0EA}"/>
                </a:ext>
              </a:extLst>
            </p:cNvPr>
            <p:cNvSpPr txBox="1"/>
            <p:nvPr/>
          </p:nvSpPr>
          <p:spPr>
            <a:xfrm>
              <a:off x="5368579" y="2498636"/>
              <a:ext cx="175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Steiner points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8E639F-4033-1D40-A68D-3F70E1BAA440}"/>
              </a:ext>
            </a:extLst>
          </p:cNvPr>
          <p:cNvGrpSpPr/>
          <p:nvPr/>
        </p:nvGrpSpPr>
        <p:grpSpPr>
          <a:xfrm>
            <a:off x="2127281" y="2604032"/>
            <a:ext cx="3239510" cy="3030272"/>
            <a:chOff x="5095345" y="2903181"/>
            <a:chExt cx="3488494" cy="319263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DA18CDA-8D39-7D44-BB25-BB099DC3EDAB}"/>
                </a:ext>
              </a:extLst>
            </p:cNvPr>
            <p:cNvGrpSpPr/>
            <p:nvPr/>
          </p:nvGrpSpPr>
          <p:grpSpPr>
            <a:xfrm>
              <a:off x="5095345" y="2903181"/>
              <a:ext cx="3488494" cy="3192633"/>
              <a:chOff x="1083506" y="2053882"/>
              <a:chExt cx="3488494" cy="3192633"/>
            </a:xfrm>
          </p:grpSpPr>
          <p:graphicFrame>
            <p:nvGraphicFramePr>
              <p:cNvPr id="28" name="Chart 27">
                <a:extLst>
                  <a:ext uri="{FF2B5EF4-FFF2-40B4-BE49-F238E27FC236}">
                    <a16:creationId xmlns:a16="http://schemas.microsoft.com/office/drawing/2014/main" id="{6D087ADB-1D33-284C-A6D9-88A8A065797C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083506" y="2053882"/>
              <a:ext cx="3488494" cy="319263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CDFEA0C-3C3B-7843-9F0A-FBC9097E3AB5}"/>
                  </a:ext>
                </a:extLst>
              </p:cNvPr>
              <p:cNvSpPr/>
              <p:nvPr/>
            </p:nvSpPr>
            <p:spPr bwMode="auto">
              <a:xfrm>
                <a:off x="1806339" y="2345742"/>
                <a:ext cx="98823" cy="104635"/>
              </a:xfrm>
              <a:prstGeom prst="ellipse">
                <a:avLst/>
              </a:prstGeom>
              <a:solidFill>
                <a:srgbClr val="C0000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endParaRPr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74050C2-3987-3041-B39C-43B5EAEDA8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313186" y="4108126"/>
              <a:ext cx="0" cy="127118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76FDDEB-6CE5-324F-961A-7DE2FBBCC20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313186" y="3240810"/>
              <a:ext cx="0" cy="83973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02EE067-2C3C-8240-9637-AF3D2F6A011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56527" y="3287330"/>
              <a:ext cx="0" cy="82079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691E2FD-F0A3-1143-B985-4912538A31B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856527" y="4099944"/>
              <a:ext cx="1385312" cy="818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D28C3E9-2B0B-E84B-8443-3DCDB418F53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34311" y="4085283"/>
              <a:ext cx="0" cy="44163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388FFF0-6F4F-C646-919C-15E8C0CA449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231498" y="3214645"/>
              <a:ext cx="10341" cy="87472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E1D7297-49F0-C149-92B8-D2E0FDCC93E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244911" y="3227654"/>
              <a:ext cx="915239" cy="162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050BDB8-6DE6-F847-AC19-23B4112F3F4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82796" y="3227678"/>
              <a:ext cx="0" cy="424331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AC41540-3DFA-844F-9F03-62A8FF66F6C3}"/>
                </a:ext>
              </a:extLst>
            </p:cNvPr>
            <p:cNvSpPr/>
            <p:nvPr/>
          </p:nvSpPr>
          <p:spPr bwMode="auto">
            <a:xfrm>
              <a:off x="7182086" y="4035395"/>
              <a:ext cx="98823" cy="104635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E2F6F12-461E-6643-B1BB-50EB44343B28}"/>
                </a:ext>
              </a:extLst>
            </p:cNvPr>
            <p:cNvSpPr/>
            <p:nvPr/>
          </p:nvSpPr>
          <p:spPr bwMode="auto">
            <a:xfrm>
              <a:off x="6254929" y="4031281"/>
              <a:ext cx="98823" cy="104635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2CFB632-673B-5F48-97DF-E55573641D37}"/>
                </a:ext>
              </a:extLst>
            </p:cNvPr>
            <p:cNvSpPr/>
            <p:nvPr/>
          </p:nvSpPr>
          <p:spPr bwMode="auto">
            <a:xfrm>
              <a:off x="6274093" y="5322139"/>
              <a:ext cx="98823" cy="104635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195A0F7-2060-FB46-9235-76441C3B0D63}"/>
                </a:ext>
              </a:extLst>
            </p:cNvPr>
            <p:cNvCxnSpPr>
              <a:cxnSpLocks/>
              <a:stCxn id="25" idx="6"/>
            </p:cNvCxnSpPr>
            <p:nvPr/>
          </p:nvCxnSpPr>
          <p:spPr bwMode="auto">
            <a:xfrm>
              <a:off x="6372916" y="5374457"/>
              <a:ext cx="842259" cy="485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B29A29E-4477-1D4B-80F2-EFED1B6033C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878488" y="5374456"/>
              <a:ext cx="395606" cy="485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836916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B85DC-2026-4183-8B36-CC0B6284C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Optimization in a Graph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679A86-83FD-4CFF-8DF2-B3B18D6DAA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1451" y="838200"/>
                <a:ext cx="8972549" cy="3345947"/>
              </a:xfrm>
            </p:spPr>
            <p:txBody>
              <a:bodyPr/>
              <a:lstStyle/>
              <a:p>
                <a:r>
                  <a:rPr lang="en-US" sz="2800" dirty="0"/>
                  <a:t>Solve Steiner tree construction in a graph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𝐺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=(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𝑉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, 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𝐸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/>
                <a:r>
                  <a:rPr lang="en-US" sz="2400" dirty="0"/>
                  <a:t>Given pointset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𝑃</m:t>
                    </m:r>
                  </m:oMath>
                </a14:m>
                <a:r>
                  <a:rPr lang="en-US" sz="2400" dirty="0"/>
                  <a:t>, build Hanan grid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P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⊂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𝑉</m:t>
                    </m:r>
                  </m:oMath>
                </a14:m>
                <a:r>
                  <a:rPr lang="en-US" sz="2400" dirty="0"/>
                  <a:t>)</a:t>
                </a:r>
              </a:p>
              <a:p>
                <a:pPr lvl="2"/>
                <a:r>
                  <a:rPr lang="en-US" sz="2000" dirty="0"/>
                  <a:t>+ additional half grids (Green lines)</a:t>
                </a:r>
              </a:p>
              <a:p>
                <a:pPr lvl="1"/>
                <a:r>
                  <a:rPr lang="en-US" sz="2400" dirty="0"/>
                  <a:t>Source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p</m:t>
                        </m:r>
                      </m:e>
                      <m:sub>
                        <m:r>
                          <a:rPr lang="en-US" sz="24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v</m:t>
                        </m:r>
                      </m:e>
                      <m:sub>
                        <m:r>
                          <a:rPr lang="en-US" sz="24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 sinks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p</m:t>
                            </m:r>
                          </m:e>
                          <m:sub>
                            <m:r>
                              <a:rPr lang="en-US" sz="2400" b="0" i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…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𝑝</m:t>
                            </m:r>
                          </m:e>
                          <m:sub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b="0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𝑃</m:t>
                                </m:r>
                              </m:e>
                            </m:d>
                          </m:sub>
                        </m:sSub>
                      </m:e>
                    </m:d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…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𝑣</m:t>
                            </m:r>
                          </m:e>
                          <m:sub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b="0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𝑃</m:t>
                                </m:r>
                              </m:e>
                            </m:d>
                          </m:sub>
                        </m:sSub>
                      </m:e>
                    </m:d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Additional non-terminal vertices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𝑣</m:t>
                            </m:r>
                          </m:e>
                          <m:sub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b="0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𝑃</m:t>
                                </m:r>
                              </m:e>
                            </m:d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+1</m:t>
                            </m:r>
                          </m:sub>
                        </m:sSub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…</m:t>
                        </m:r>
                        <m:sSub>
                          <m:sSubPr>
                            <m:ctrlP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𝑣</m:t>
                            </m:r>
                          </m:e>
                          <m:sub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𝑉</m:t>
                                </m:r>
                              </m:e>
                            </m:d>
                          </m:sub>
                        </m:sSub>
                      </m:e>
                    </m:d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uw</m:t>
                        </m:r>
                      </m:sub>
                    </m:sSub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US" sz="2400" dirty="0"/>
                  <a:t>: a directed edge from vertex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u</m:t>
                        </m:r>
                      </m:sub>
                    </m:sSub>
                    <m:r>
                      <a:rPr lang="en-US" sz="24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US" sz="2400" dirty="0"/>
                  <a:t>to vertex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w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uw</m:t>
                        </m:r>
                      </m:sub>
                    </m:sSub>
                  </m:oMath>
                </a14:m>
                <a:r>
                  <a:rPr lang="en-US" sz="2400" dirty="0"/>
                  <a:t>: cost (length)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uw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Each vertex has four incoming and four outgoing edges</a:t>
                </a:r>
              </a:p>
              <a:p>
                <a:pPr lvl="1"/>
                <a:endParaRPr lang="en-US" sz="2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679A86-83FD-4CFF-8DF2-B3B18D6DAA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1451" y="838200"/>
                <a:ext cx="8972549" cy="3345947"/>
              </a:xfrm>
              <a:blipFill>
                <a:blip r:embed="rId3"/>
                <a:stretch>
                  <a:fillRect l="-1273" t="-4167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968D332-0B69-3B4F-90E2-F81472D5ABD5}"/>
              </a:ext>
            </a:extLst>
          </p:cNvPr>
          <p:cNvCxnSpPr>
            <a:cxnSpLocks/>
          </p:cNvCxnSpPr>
          <p:nvPr/>
        </p:nvCxnSpPr>
        <p:spPr bwMode="auto">
          <a:xfrm>
            <a:off x="2986975" y="6320070"/>
            <a:ext cx="2761824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FD6C733-F370-4D4F-86E8-8AE0758E4F52}"/>
              </a:ext>
            </a:extLst>
          </p:cNvPr>
          <p:cNvCxnSpPr>
            <a:cxnSpLocks/>
          </p:cNvCxnSpPr>
          <p:nvPr/>
        </p:nvCxnSpPr>
        <p:spPr bwMode="auto">
          <a:xfrm flipH="1">
            <a:off x="3313907" y="4582285"/>
            <a:ext cx="1" cy="198947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313595E-A327-D147-BB29-05BA494E3279}"/>
              </a:ext>
            </a:extLst>
          </p:cNvPr>
          <p:cNvCxnSpPr>
            <a:cxnSpLocks/>
          </p:cNvCxnSpPr>
          <p:nvPr/>
        </p:nvCxnSpPr>
        <p:spPr bwMode="auto">
          <a:xfrm flipH="1">
            <a:off x="4496111" y="4582285"/>
            <a:ext cx="1992" cy="203170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074F3D8-2E73-0343-9A84-0932D49B1D4D}"/>
              </a:ext>
            </a:extLst>
          </p:cNvPr>
          <p:cNvCxnSpPr>
            <a:cxnSpLocks/>
          </p:cNvCxnSpPr>
          <p:nvPr/>
        </p:nvCxnSpPr>
        <p:spPr bwMode="auto">
          <a:xfrm flipH="1">
            <a:off x="5487554" y="4563397"/>
            <a:ext cx="7019" cy="200836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2E66788-B21D-524F-9ED2-B080A91631E9}"/>
              </a:ext>
            </a:extLst>
          </p:cNvPr>
          <p:cNvCxnSpPr>
            <a:cxnSpLocks/>
          </p:cNvCxnSpPr>
          <p:nvPr/>
        </p:nvCxnSpPr>
        <p:spPr bwMode="auto">
          <a:xfrm>
            <a:off x="2986975" y="5345895"/>
            <a:ext cx="2761824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5D1D064-D919-6042-87DD-7239C2F00625}"/>
              </a:ext>
            </a:extLst>
          </p:cNvPr>
          <p:cNvCxnSpPr>
            <a:cxnSpLocks/>
          </p:cNvCxnSpPr>
          <p:nvPr/>
        </p:nvCxnSpPr>
        <p:spPr bwMode="auto">
          <a:xfrm flipV="1">
            <a:off x="3000203" y="4828026"/>
            <a:ext cx="2748596" cy="422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8B8F7CF-6AAA-1449-B9BC-F7ACDDCECB06}"/>
              </a:ext>
            </a:extLst>
          </p:cNvPr>
          <p:cNvCxnSpPr>
            <a:cxnSpLocks/>
          </p:cNvCxnSpPr>
          <p:nvPr/>
        </p:nvCxnSpPr>
        <p:spPr bwMode="auto">
          <a:xfrm>
            <a:off x="3000203" y="5076476"/>
            <a:ext cx="274859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5B2B383-7C7D-DA41-9440-0C513EF72571}"/>
              </a:ext>
            </a:extLst>
          </p:cNvPr>
          <p:cNvCxnSpPr>
            <a:cxnSpLocks/>
          </p:cNvCxnSpPr>
          <p:nvPr/>
        </p:nvCxnSpPr>
        <p:spPr bwMode="auto">
          <a:xfrm flipV="1">
            <a:off x="2993589" y="5828168"/>
            <a:ext cx="2761824" cy="56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7421A25-F736-4247-ABF8-C3AEAE8C9E1E}"/>
              </a:ext>
            </a:extLst>
          </p:cNvPr>
          <p:cNvCxnSpPr>
            <a:cxnSpLocks/>
          </p:cNvCxnSpPr>
          <p:nvPr/>
        </p:nvCxnSpPr>
        <p:spPr bwMode="auto">
          <a:xfrm>
            <a:off x="3853754" y="4572401"/>
            <a:ext cx="1246" cy="198947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9A0CC8C-1C8E-9E49-8E3E-2FE5333D438C}"/>
              </a:ext>
            </a:extLst>
          </p:cNvPr>
          <p:cNvCxnSpPr>
            <a:cxnSpLocks/>
          </p:cNvCxnSpPr>
          <p:nvPr/>
        </p:nvCxnSpPr>
        <p:spPr bwMode="auto">
          <a:xfrm flipH="1">
            <a:off x="5049441" y="4572401"/>
            <a:ext cx="5606" cy="204158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53764272-6381-394E-A27D-45463384190E}"/>
              </a:ext>
            </a:extLst>
          </p:cNvPr>
          <p:cNvSpPr/>
          <p:nvPr/>
        </p:nvSpPr>
        <p:spPr bwMode="auto">
          <a:xfrm>
            <a:off x="3264494" y="4775709"/>
            <a:ext cx="98823" cy="104635"/>
          </a:xfrm>
          <a:prstGeom prst="ellipse">
            <a:avLst/>
          </a:prstGeom>
          <a:solidFill>
            <a:srgbClr val="C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8391F6C-0677-9A4A-803C-219709181CB4}"/>
              </a:ext>
            </a:extLst>
          </p:cNvPr>
          <p:cNvSpPr/>
          <p:nvPr/>
        </p:nvSpPr>
        <p:spPr bwMode="auto">
          <a:xfrm>
            <a:off x="4448690" y="5305087"/>
            <a:ext cx="98823" cy="104635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27097E7-D2DA-2147-B5BC-2547DEBE01E7}"/>
              </a:ext>
            </a:extLst>
          </p:cNvPr>
          <p:cNvSpPr/>
          <p:nvPr/>
        </p:nvSpPr>
        <p:spPr bwMode="auto">
          <a:xfrm>
            <a:off x="5445161" y="4773824"/>
            <a:ext cx="98823" cy="104635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F3A92-90A1-5A47-8FB1-11DAC25DAF59}"/>
              </a:ext>
            </a:extLst>
          </p:cNvPr>
          <p:cNvSpPr/>
          <p:nvPr/>
        </p:nvSpPr>
        <p:spPr bwMode="auto">
          <a:xfrm>
            <a:off x="3264495" y="6267753"/>
            <a:ext cx="98823" cy="104635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0E9196-2F9A-F54E-8347-68A77779BADF}"/>
                  </a:ext>
                </a:extLst>
              </p:cNvPr>
              <p:cNvSpPr/>
              <p:nvPr/>
            </p:nvSpPr>
            <p:spPr>
              <a:xfrm>
                <a:off x="3836112" y="6351871"/>
                <a:ext cx="6799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uw</m:t>
                          </m:r>
                        </m:sub>
                      </m:sSub>
                      <m:r>
                        <a:rPr lang="en-US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0E9196-2F9A-F54E-8347-68A77779BA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112" y="6351871"/>
                <a:ext cx="679930" cy="369332"/>
              </a:xfrm>
              <a:prstGeom prst="rect">
                <a:avLst/>
              </a:prstGeom>
              <a:blipFill>
                <a:blip r:embed="rId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:a16="http://schemas.microsoft.com/office/drawing/2014/main" id="{80C3EE4B-00F2-1646-96BD-1CE52C33ADB8}"/>
              </a:ext>
            </a:extLst>
          </p:cNvPr>
          <p:cNvSpPr/>
          <p:nvPr/>
        </p:nvSpPr>
        <p:spPr bwMode="auto">
          <a:xfrm>
            <a:off x="3801647" y="6267752"/>
            <a:ext cx="98823" cy="104635"/>
          </a:xfrm>
          <a:prstGeom prst="ellipse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E420AC8-9096-E344-B9A8-A8F9B7606BE9}"/>
              </a:ext>
            </a:extLst>
          </p:cNvPr>
          <p:cNvSpPr/>
          <p:nvPr/>
        </p:nvSpPr>
        <p:spPr bwMode="auto">
          <a:xfrm>
            <a:off x="4451685" y="6267753"/>
            <a:ext cx="98823" cy="104635"/>
          </a:xfrm>
          <a:prstGeom prst="ellipse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151DA3E-EBDB-424F-B504-441E01C93E71}"/>
                  </a:ext>
                </a:extLst>
              </p:cNvPr>
              <p:cNvSpPr/>
              <p:nvPr/>
            </p:nvSpPr>
            <p:spPr>
              <a:xfrm>
                <a:off x="3395988" y="5882932"/>
                <a:ext cx="5388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u</m:t>
                          </m:r>
                        </m:sub>
                      </m:sSub>
                      <m:r>
                        <a:rPr lang="en-US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151DA3E-EBDB-424F-B504-441E01C93E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988" y="5882932"/>
                <a:ext cx="538865" cy="369332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0FEE0E7-E291-E940-8247-D99ACD631D0D}"/>
                  </a:ext>
                </a:extLst>
              </p:cNvPr>
              <p:cNvSpPr/>
              <p:nvPr/>
            </p:nvSpPr>
            <p:spPr>
              <a:xfrm>
                <a:off x="4455215" y="5915841"/>
                <a:ext cx="5901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w</m:t>
                          </m:r>
                        </m:sub>
                      </m:sSub>
                      <m:r>
                        <a:rPr lang="en-US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0FEE0E7-E291-E940-8247-D99ACD631D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215" y="5915841"/>
                <a:ext cx="590162" cy="369332"/>
              </a:xfrm>
              <a:prstGeom prst="rect">
                <a:avLst/>
              </a:prstGeom>
              <a:blipFill>
                <a:blip r:embed="rId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A5F2973-CAB2-9C48-8686-972A9DD6A6C3}"/>
              </a:ext>
            </a:extLst>
          </p:cNvPr>
          <p:cNvCxnSpPr>
            <a:cxnSpLocks/>
            <a:stCxn id="64" idx="6"/>
            <a:endCxn id="65" idx="2"/>
          </p:cNvCxnSpPr>
          <p:nvPr/>
        </p:nvCxnSpPr>
        <p:spPr bwMode="auto">
          <a:xfrm>
            <a:off x="3900470" y="6320070"/>
            <a:ext cx="551215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7E0D910-AEB7-8E49-9CFC-8DDF1F4B9A59}"/>
                  </a:ext>
                </a:extLst>
              </p:cNvPr>
              <p:cNvSpPr/>
              <p:nvPr/>
            </p:nvSpPr>
            <p:spPr>
              <a:xfrm>
                <a:off x="2846501" y="4421752"/>
                <a:ext cx="5383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p</m:t>
                          </m:r>
                        </m:e>
                        <m:sub>
                          <m:r>
                            <a:rPr lang="en-US" b="0" i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7E0D910-AEB7-8E49-9CFC-8DDF1F4B9A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501" y="4421752"/>
                <a:ext cx="538353" cy="369332"/>
              </a:xfrm>
              <a:prstGeom prst="rect">
                <a:avLst/>
              </a:prstGeom>
              <a:blipFill>
                <a:blip r:embed="rId7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2A8FED1-EC3C-E44D-A02C-0E8C78249357}"/>
                  </a:ext>
                </a:extLst>
              </p:cNvPr>
              <p:cNvSpPr/>
              <p:nvPr/>
            </p:nvSpPr>
            <p:spPr>
              <a:xfrm>
                <a:off x="2840640" y="6244654"/>
                <a:ext cx="5436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p</m:t>
                          </m:r>
                        </m:e>
                        <m:sub>
                          <m:r>
                            <a:rPr lang="en-US" b="0" i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2A8FED1-EC3C-E44D-A02C-0E8C782493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640" y="6244654"/>
                <a:ext cx="543675" cy="369332"/>
              </a:xfrm>
              <a:prstGeom prst="rect">
                <a:avLst/>
              </a:prstGeom>
              <a:blipFill>
                <a:blip r:embed="rId8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6DA34BF-6C82-A343-A4C9-37189918B5DF}"/>
                  </a:ext>
                </a:extLst>
              </p:cNvPr>
              <p:cNvSpPr/>
              <p:nvPr/>
            </p:nvSpPr>
            <p:spPr>
              <a:xfrm>
                <a:off x="4083851" y="4977489"/>
                <a:ext cx="5436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p</m:t>
                          </m:r>
                        </m:e>
                        <m:sub>
                          <m:r>
                            <a:rPr lang="en-US" b="0" i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3</m:t>
                          </m:r>
                        </m:sub>
                      </m:sSub>
                      <m:r>
                        <a:rPr lang="en-US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6DA34BF-6C82-A343-A4C9-37189918B5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851" y="4977489"/>
                <a:ext cx="543675" cy="369332"/>
              </a:xfrm>
              <a:prstGeom prst="rect">
                <a:avLst/>
              </a:prstGeom>
              <a:blipFill>
                <a:blip r:embed="rId9"/>
                <a:stretch>
                  <a:fillRect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5275FB1-31D7-DE4E-A499-D5CDCE8FC402}"/>
                  </a:ext>
                </a:extLst>
              </p:cNvPr>
              <p:cNvSpPr/>
              <p:nvPr/>
            </p:nvSpPr>
            <p:spPr>
              <a:xfrm>
                <a:off x="5476962" y="4377858"/>
                <a:ext cx="5436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p</m:t>
                          </m:r>
                        </m:e>
                        <m:sub>
                          <m:r>
                            <a:rPr lang="en-US" b="0" i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4</m:t>
                          </m:r>
                        </m:sub>
                      </m:sSub>
                      <m:r>
                        <a:rPr lang="en-US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5275FB1-31D7-DE4E-A499-D5CDCE8FC4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962" y="4377858"/>
                <a:ext cx="543675" cy="369332"/>
              </a:xfrm>
              <a:prstGeom prst="rect">
                <a:avLst/>
              </a:prstGeom>
              <a:blipFill>
                <a:blip r:embed="rId10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43122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9" grpId="0" animBg="1"/>
      <p:bldP spid="27" grpId="0" animBg="1"/>
      <p:bldP spid="63" grpId="0"/>
      <p:bldP spid="64" grpId="0" animBg="1"/>
      <p:bldP spid="65" grpId="0" animBg="1"/>
      <p:bldP spid="66" grpId="0"/>
      <p:bldP spid="67" grpId="0"/>
      <p:bldP spid="71" grpId="0"/>
      <p:bldP spid="72" grpId="0"/>
      <p:bldP spid="73" grpId="0"/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17F7D-8454-492A-8EA3-E61FC5D14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ILP Formulation [1]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EE59D15C-DDBF-4D75-83F7-BE7EE803A92D}"/>
              </a:ext>
            </a:extLst>
          </p:cNvPr>
          <p:cNvSpPr txBox="1"/>
          <p:nvPr/>
        </p:nvSpPr>
        <p:spPr>
          <a:xfrm>
            <a:off x="378671" y="325419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C5A0B5-6ED8-4D13-8419-111AE0E2B94F}"/>
              </a:ext>
            </a:extLst>
          </p:cNvPr>
          <p:cNvGrpSpPr/>
          <p:nvPr/>
        </p:nvGrpSpPr>
        <p:grpSpPr>
          <a:xfrm>
            <a:off x="158503" y="2766001"/>
            <a:ext cx="8748458" cy="3251644"/>
            <a:chOff x="158503" y="2766001"/>
            <a:chExt cx="8748458" cy="325164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8E8AEA2-F9EA-4EAC-B724-C08E63FB4943}"/>
                </a:ext>
              </a:extLst>
            </p:cNvPr>
            <p:cNvSpPr/>
            <p:nvPr/>
          </p:nvSpPr>
          <p:spPr bwMode="auto">
            <a:xfrm>
              <a:off x="158503" y="3040998"/>
              <a:ext cx="8748458" cy="2976647"/>
            </a:xfrm>
            <a:prstGeom prst="rect">
              <a:avLst/>
            </a:prstGeom>
            <a:noFill/>
            <a:ln w="25400" cap="sq" cmpd="sng" algn="ctr">
              <a:solidFill>
                <a:schemeClr val="tx2"/>
              </a:solidFill>
              <a:prstDash val="sysDash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E63CFC0-08A8-418A-B8EE-B85D7CBBE62A}"/>
                    </a:ext>
                  </a:extLst>
                </p:cNvPr>
                <p:cNvSpPr/>
                <p:nvPr/>
              </p:nvSpPr>
              <p:spPr bwMode="auto">
                <a:xfrm>
                  <a:off x="254956" y="2766001"/>
                  <a:ext cx="8204770" cy="523220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b="1" i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For each path from source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sz="2400" b="1" i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 to sink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sz="2400" b="1" i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 terminal </a:t>
                  </a: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E63CFC0-08A8-418A-B8EE-B85D7CBBE6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4956" y="2766001"/>
                  <a:ext cx="8204770" cy="523220"/>
                </a:xfrm>
                <a:prstGeom prst="rect">
                  <a:avLst/>
                </a:prstGeom>
                <a:blipFill>
                  <a:blip r:embed="rId3"/>
                  <a:stretch>
                    <a:fillRect l="-1185" r="-1185" b="-17778"/>
                  </a:stretch>
                </a:blipFill>
                <a:ln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30">
                <a:extLst>
                  <a:ext uri="{FF2B5EF4-FFF2-40B4-BE49-F238E27FC236}">
                    <a16:creationId xmlns:a16="http://schemas.microsoft.com/office/drawing/2014/main" id="{967B3455-85C5-4F0F-9EB2-7C2E96BFCBA2}"/>
                  </a:ext>
                </a:extLst>
              </p:cNvPr>
              <p:cNvSpPr txBox="1"/>
              <p:nvPr/>
            </p:nvSpPr>
            <p:spPr>
              <a:xfrm>
                <a:off x="2261691" y="3514730"/>
                <a:ext cx="67521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200"/>
                <a:r>
                  <a:rPr lang="en-US" sz="2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⇒ Edge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𝑒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𝑢𝑤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taken when there is a flow </a:t>
                </a:r>
              </a:p>
            </p:txBody>
          </p:sp>
        </mc:Choice>
        <mc:Fallback xmlns="">
          <p:sp>
            <p:nvSpPr>
              <p:cNvPr id="17" name="TextBox 30">
                <a:extLst>
                  <a:ext uri="{FF2B5EF4-FFF2-40B4-BE49-F238E27FC236}">
                    <a16:creationId xmlns:a16="http://schemas.microsoft.com/office/drawing/2014/main" id="{967B3455-85C5-4F0F-9EB2-7C2E96BFC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691" y="3514730"/>
                <a:ext cx="6752133" cy="523220"/>
              </a:xfrm>
              <a:prstGeom prst="rect">
                <a:avLst/>
              </a:prstGeom>
              <a:blipFill>
                <a:blip r:embed="rId4"/>
                <a:stretch>
                  <a:fillRect l="-1880" t="-14286" r="-2068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31">
            <a:extLst>
              <a:ext uri="{FF2B5EF4-FFF2-40B4-BE49-F238E27FC236}">
                <a16:creationId xmlns:a16="http://schemas.microsoft.com/office/drawing/2014/main" id="{B982DE4F-CCFE-4F38-BB7A-5D930107D796}"/>
              </a:ext>
            </a:extLst>
          </p:cNvPr>
          <p:cNvSpPr txBox="1"/>
          <p:nvPr/>
        </p:nvSpPr>
        <p:spPr>
          <a:xfrm>
            <a:off x="1390156" y="5388663"/>
            <a:ext cx="6114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⇒ Flow conservation (= connection)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229">
                <a:extLst>
                  <a:ext uri="{FF2B5EF4-FFF2-40B4-BE49-F238E27FC236}">
                    <a16:creationId xmlns:a16="http://schemas.microsoft.com/office/drawing/2014/main" id="{1EE05714-4962-402F-BC6B-C2F227E3DBB4}"/>
                  </a:ext>
                </a:extLst>
              </p:cNvPr>
              <p:cNvSpPr txBox="1"/>
              <p:nvPr/>
            </p:nvSpPr>
            <p:spPr>
              <a:xfrm>
                <a:off x="411824" y="3985815"/>
                <a:ext cx="8294643" cy="1467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Times New Roman" pitchFamily="16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Times New Roman" pitchFamily="16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Times New Roman" pitchFamily="16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Times New Roman" pitchFamily="16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Times New Roman" pitchFamily="16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imes New Roman" pitchFamily="16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imes New Roman" pitchFamily="16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imes New Roman" pitchFamily="16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imes New Roman" pitchFamily="16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n-US" sz="280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nary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"/>
                            </m:r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n-US" sz="28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𝑤𝑢</m:t>
                          </m:r>
                        </m:e>
                      </m:nary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##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1         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𝑖𝑓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𝑤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𝑠𝑜𝑢𝑟𝑐𝑒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1  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𝑖𝑓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𝑠𝑖𝑛𝑘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0 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𝑜</m:t>
                              </m:r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𝑡h𝑒𝑟𝑤𝑖𝑠𝑒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   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ahoma"/>
                </a:endParaRPr>
              </a:p>
            </p:txBody>
          </p:sp>
        </mc:Choice>
        <mc:Fallback xmlns="">
          <p:sp>
            <p:nvSpPr>
              <p:cNvPr id="32" name="TextBox 229">
                <a:extLst>
                  <a:ext uri="{FF2B5EF4-FFF2-40B4-BE49-F238E27FC236}">
                    <a16:creationId xmlns:a16="http://schemas.microsoft.com/office/drawing/2014/main" id="{1EE05714-4962-402F-BC6B-C2F227E3D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24" y="3985815"/>
                <a:ext cx="8294643" cy="1467966"/>
              </a:xfrm>
              <a:prstGeom prst="rect">
                <a:avLst/>
              </a:prstGeom>
              <a:blipFill>
                <a:blip r:embed="rId5"/>
                <a:stretch>
                  <a:fillRect l="-15138" t="-212821" b="-30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A361CB5-D4BF-4B28-BB4B-202C8B81EA37}"/>
                  </a:ext>
                </a:extLst>
              </p:cNvPr>
              <p:cNvSpPr/>
              <p:nvPr/>
            </p:nvSpPr>
            <p:spPr>
              <a:xfrm>
                <a:off x="411824" y="3435697"/>
                <a:ext cx="1969770" cy="5371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𝑢𝑤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≥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𝑢𝑤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A361CB5-D4BF-4B28-BB4B-202C8B81EA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24" y="3435697"/>
                <a:ext cx="1969770" cy="537135"/>
              </a:xfrm>
              <a:prstGeom prst="rect">
                <a:avLst/>
              </a:prstGeom>
              <a:blipFill>
                <a:blip r:embed="rId6"/>
                <a:stretch>
                  <a:fillRect r="-1282" b="-23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1EE844B9-5AF5-489F-9E9B-04C364277D86}"/>
              </a:ext>
            </a:extLst>
          </p:cNvPr>
          <p:cNvGrpSpPr/>
          <p:nvPr/>
        </p:nvGrpSpPr>
        <p:grpSpPr>
          <a:xfrm>
            <a:off x="148536" y="939490"/>
            <a:ext cx="9147864" cy="1641472"/>
            <a:chOff x="148536" y="939490"/>
            <a:chExt cx="9147864" cy="164147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61D78D2-98C7-4BF4-BF17-BCA6A973A23A}"/>
                </a:ext>
              </a:extLst>
            </p:cNvPr>
            <p:cNvGrpSpPr/>
            <p:nvPr/>
          </p:nvGrpSpPr>
          <p:grpSpPr>
            <a:xfrm>
              <a:off x="1104749" y="1305191"/>
              <a:ext cx="8191651" cy="1191160"/>
              <a:chOff x="948923" y="842156"/>
              <a:chExt cx="8191651" cy="119116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4">
                    <a:extLst>
                      <a:ext uri="{FF2B5EF4-FFF2-40B4-BE49-F238E27FC236}">
                        <a16:creationId xmlns:a16="http://schemas.microsoft.com/office/drawing/2014/main" id="{E2F2B3A5-1F3E-4CCD-900A-337E51B64C83}"/>
                      </a:ext>
                    </a:extLst>
                  </p:cNvPr>
                  <p:cNvSpPr txBox="1"/>
                  <p:nvPr/>
                </p:nvSpPr>
                <p:spPr>
                  <a:xfrm>
                    <a:off x="948923" y="842156"/>
                    <a:ext cx="3241785" cy="119116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45720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min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𝑢𝑤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2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𝑢𝑤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⋅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𝑢𝑤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func>
                        </m:oMath>
                      </m:oMathPara>
                    </a14:m>
                    <a:endParaRPr lang="en-US" sz="28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" name="TextBox 4">
                    <a:extLst>
                      <a:ext uri="{FF2B5EF4-FFF2-40B4-BE49-F238E27FC236}">
                        <a16:creationId xmlns:a16="http://schemas.microsoft.com/office/drawing/2014/main" id="{E2F2B3A5-1F3E-4CCD-900A-337E51B64C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8923" y="842156"/>
                    <a:ext cx="3241785" cy="119116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0895" t="-123158" b="-16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TextBox 6">
                <a:extLst>
                  <a:ext uri="{FF2B5EF4-FFF2-40B4-BE49-F238E27FC236}">
                    <a16:creationId xmlns:a16="http://schemas.microsoft.com/office/drawing/2014/main" id="{98702B91-E041-4177-B4BE-47D9B2AB9667}"/>
                  </a:ext>
                </a:extLst>
              </p:cNvPr>
              <p:cNvSpPr txBox="1"/>
              <p:nvPr/>
            </p:nvSpPr>
            <p:spPr>
              <a:xfrm>
                <a:off x="4049114" y="1301367"/>
                <a:ext cx="50914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200"/>
                <a:r>
                  <a:rPr lang="en-US" sz="2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⇒ </a:t>
                </a:r>
                <a:r>
                  <a:rPr lang="en-US" sz="2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Minimize cost (wirelength)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E51FB94-7FFB-419C-98CB-6C40BB0F2959}"/>
                </a:ext>
              </a:extLst>
            </p:cNvPr>
            <p:cNvGrpSpPr/>
            <p:nvPr/>
          </p:nvGrpSpPr>
          <p:grpSpPr>
            <a:xfrm>
              <a:off x="148536" y="939490"/>
              <a:ext cx="8748458" cy="1641472"/>
              <a:chOff x="140817" y="734870"/>
              <a:chExt cx="8748458" cy="1515958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E316E32-DAB0-4F1D-BFBD-9760F7417011}"/>
                  </a:ext>
                </a:extLst>
              </p:cNvPr>
              <p:cNvSpPr/>
              <p:nvPr/>
            </p:nvSpPr>
            <p:spPr bwMode="auto">
              <a:xfrm>
                <a:off x="140817" y="963307"/>
                <a:ext cx="8748458" cy="1287521"/>
              </a:xfrm>
              <a:prstGeom prst="rect">
                <a:avLst/>
              </a:prstGeom>
              <a:noFill/>
              <a:ln w="25400" cap="sq" cmpd="sng" algn="ctr">
                <a:solidFill>
                  <a:schemeClr val="tx2"/>
                </a:solidFill>
                <a:prstDash val="sysDash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none" lIns="90000" tIns="46800" rIns="90000" bIns="46800" numCol="1" rtlCol="0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B2E274C-8AC6-4E93-A7C6-BE2773B87F54}"/>
                  </a:ext>
                </a:extLst>
              </p:cNvPr>
              <p:cNvSpPr/>
              <p:nvPr/>
            </p:nvSpPr>
            <p:spPr bwMode="auto">
              <a:xfrm>
                <a:off x="256062" y="734870"/>
                <a:ext cx="2186819" cy="45720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Objective  </a:t>
                </a: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240C69-9C42-4155-AB9B-0D506243DD8C}"/>
                </a:ext>
              </a:extLst>
            </p:cNvPr>
            <p:cNvSpPr/>
            <p:nvPr/>
          </p:nvSpPr>
          <p:spPr>
            <a:xfrm>
              <a:off x="5355918" y="1174044"/>
              <a:ext cx="35830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c: cost    e: edge    f: flow</a:t>
              </a:r>
              <a:endParaRPr lang="en-US" sz="2400" dirty="0"/>
            </a:p>
          </p:txBody>
        </p:sp>
      </p:grpSp>
      <p:sp>
        <p:nvSpPr>
          <p:cNvPr id="36" name="TextBox 31">
            <a:extLst>
              <a:ext uri="{FF2B5EF4-FFF2-40B4-BE49-F238E27FC236}">
                <a16:creationId xmlns:a16="http://schemas.microsoft.com/office/drawing/2014/main" id="{53EC234E-CE33-44F0-917C-CE94C530A967}"/>
              </a:ext>
            </a:extLst>
          </p:cNvPr>
          <p:cNvSpPr txBox="1"/>
          <p:nvPr/>
        </p:nvSpPr>
        <p:spPr>
          <a:xfrm>
            <a:off x="70111" y="6096678"/>
            <a:ext cx="9003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more constraints to support skew bound, etc.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paper/backup slides)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9FB2F8-6CF6-454A-915A-C87589511B7B}"/>
              </a:ext>
            </a:extLst>
          </p:cNvPr>
          <p:cNvSpPr txBox="1"/>
          <p:nvPr/>
        </p:nvSpPr>
        <p:spPr>
          <a:xfrm>
            <a:off x="7177092" y="-10015"/>
            <a:ext cx="1975221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Slide from [1]</a:t>
            </a:r>
          </a:p>
        </p:txBody>
      </p:sp>
    </p:spTree>
    <p:extLst>
      <p:ext uri="{BB962C8B-B14F-4D97-AF65-F5344CB8AC3E}">
        <p14:creationId xmlns:p14="http://schemas.microsoft.com/office/powerpoint/2010/main" val="3471152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2" grpId="0"/>
      <p:bldP spid="33" grpId="0"/>
      <p:bldP spid="36" grpId="0"/>
    </p:bldLst>
  </p:timing>
</p:sld>
</file>

<file path=ppt/theme/theme1.xml><?xml version="1.0" encoding="utf-8"?>
<a:theme xmlns:a="http://schemas.openxmlformats.org/drawingml/2006/main" name="1_ABKGROU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srcPresentation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gsrcPresentationTemplate 1">
        <a:dk1>
          <a:srgbClr val="0033CC"/>
        </a:dk1>
        <a:lt1>
          <a:srgbClr val="99FFFF"/>
        </a:lt1>
        <a:dk2>
          <a:srgbClr val="000000"/>
        </a:dk2>
        <a:lt2>
          <a:srgbClr val="000000"/>
        </a:lt2>
        <a:accent1>
          <a:srgbClr val="00B8A5"/>
        </a:accent1>
        <a:accent2>
          <a:srgbClr val="2C005E"/>
        </a:accent2>
        <a:accent3>
          <a:srgbClr val="CAFFFF"/>
        </a:accent3>
        <a:accent4>
          <a:srgbClr val="002AAE"/>
        </a:accent4>
        <a:accent5>
          <a:srgbClr val="AAD8CF"/>
        </a:accent5>
        <a:accent6>
          <a:srgbClr val="270054"/>
        </a:accent6>
        <a:hlink>
          <a:srgbClr val="4C82FF"/>
        </a:hlink>
        <a:folHlink>
          <a:srgbClr val="FFB8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rcPresentation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rcPresentationTemplate 3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rcPresentationTemplate 4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rcPresentationTemplate 5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rcPresentationTemplate 6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rcPresentationTemplate 7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rcPresentationTemplate 8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26266</TotalTime>
  <Words>3629</Words>
  <Application>Microsoft Macintosh PowerPoint</Application>
  <PresentationFormat>On-screen Show (4:3)</PresentationFormat>
  <Paragraphs>433</Paragraphs>
  <Slides>28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Narrow</vt:lpstr>
      <vt:lpstr>Calibri</vt:lpstr>
      <vt:lpstr>Cambria Math</vt:lpstr>
      <vt:lpstr>Monotype Sorts</vt:lpstr>
      <vt:lpstr>Tahoma</vt:lpstr>
      <vt:lpstr>1_ABKGROUP</vt:lpstr>
      <vt:lpstr>Optimal Bounded-Skew Steiner Trees to Minimize Maximum k-Active Dynamic Power</vt:lpstr>
      <vt:lpstr>Outline</vt:lpstr>
      <vt:lpstr>Outline</vt:lpstr>
      <vt:lpstr>Low Power in Memory-Dominant Designs</vt:lpstr>
      <vt:lpstr>k-Active Dynamic Power</vt:lpstr>
      <vt:lpstr>Outline</vt:lpstr>
      <vt:lpstr>Optimal Bounded-Skew Routing Tree (BST)</vt:lpstr>
      <vt:lpstr>Tree Optimization in a Graph</vt:lpstr>
      <vt:lpstr>Review of ILP Formulation [1]</vt:lpstr>
      <vt:lpstr>Outline</vt:lpstr>
      <vt:lpstr>Objective Function</vt:lpstr>
      <vt:lpstr>Constraints </vt:lpstr>
      <vt:lpstr>Non-Uniform Grid</vt:lpstr>
      <vt:lpstr>Flexible Clock Source Location</vt:lpstr>
      <vt:lpstr>Forbidden Clock Source Location</vt:lpstr>
      <vt:lpstr>Outline</vt:lpstr>
      <vt:lpstr>Example Trees with Weighting Factors</vt:lpstr>
      <vt:lpstr>Weighting Factors</vt:lpstr>
      <vt:lpstr>k-Active vs. k-Consecutive-Active Dynamic Power</vt:lpstr>
      <vt:lpstr>Flexible or Forbidden Clock Source </vt:lpstr>
      <vt:lpstr>Outline</vt:lpstr>
      <vt:lpstr>Conclusion</vt:lpstr>
      <vt:lpstr>Thank you!</vt:lpstr>
      <vt:lpstr>BACKUP</vt:lpstr>
      <vt:lpstr>Skew Bound Constraints</vt:lpstr>
      <vt:lpstr>Cycle Correction</vt:lpstr>
      <vt:lpstr>Constraints for Runtime Improvement</vt:lpstr>
      <vt:lpstr>Runtime</vt:lpstr>
    </vt:vector>
  </TitlesOfParts>
  <Company>UCSD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MinRazor</dc:title>
  <dc:creator>Jiajia</dc:creator>
  <cp:lastModifiedBy>Minsoo Kim</cp:lastModifiedBy>
  <cp:revision>588</cp:revision>
  <cp:lastPrinted>2014-03-22T18:48:34Z</cp:lastPrinted>
  <dcterms:created xsi:type="dcterms:W3CDTF">2013-05-15T05:21:47Z</dcterms:created>
  <dcterms:modified xsi:type="dcterms:W3CDTF">2020-11-05T23:59:34Z</dcterms:modified>
</cp:coreProperties>
</file>