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97" r:id="rId2"/>
    <p:sldId id="464" r:id="rId3"/>
    <p:sldId id="391" r:id="rId4"/>
    <p:sldId id="392" r:id="rId5"/>
    <p:sldId id="431" r:id="rId6"/>
    <p:sldId id="465" r:id="rId7"/>
    <p:sldId id="425" r:id="rId8"/>
    <p:sldId id="443" r:id="rId9"/>
    <p:sldId id="444" r:id="rId10"/>
    <p:sldId id="446" r:id="rId11"/>
    <p:sldId id="447" r:id="rId12"/>
    <p:sldId id="448" r:id="rId13"/>
    <p:sldId id="466" r:id="rId14"/>
    <p:sldId id="449" r:id="rId15"/>
    <p:sldId id="450" r:id="rId16"/>
    <p:sldId id="461" r:id="rId17"/>
    <p:sldId id="467" r:id="rId18"/>
    <p:sldId id="453" r:id="rId19"/>
    <p:sldId id="462" r:id="rId20"/>
    <p:sldId id="468" r:id="rId21"/>
    <p:sldId id="411" r:id="rId22"/>
    <p:sldId id="325" r:id="rId23"/>
    <p:sldId id="469" r:id="rId24"/>
    <p:sldId id="45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밝은 스타일 1 - 강조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FD0F851-EC5A-4D38-B0AD-8093EC10F338}" styleName="밝은 스타일 1 - 강조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69" autoAdjust="0"/>
    <p:restoredTop sz="74143" autoAdjust="0"/>
  </p:normalViewPr>
  <p:slideViewPr>
    <p:cSldViewPr snapToGrid="0" snapToObjects="1">
      <p:cViewPr varScale="1">
        <p:scale>
          <a:sx n="92" d="100"/>
          <a:sy n="92" d="100"/>
        </p:scale>
        <p:origin x="2384" y="18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3930"/>
    </p:cViewPr>
  </p:sorterViewPr>
  <p:notesViewPr>
    <p:cSldViewPr snapToGrid="0" snapToObjects="1">
      <p:cViewPr varScale="1">
        <p:scale>
          <a:sx n="46" d="100"/>
          <a:sy n="46" d="100"/>
        </p:scale>
        <p:origin x="1882" y="3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8D9C3-9B6E-7144-B150-FE309F32EFA5}" type="datetimeFigureOut">
              <a:rPr lang="en-US" smtClean="0"/>
              <a:pPr/>
              <a:t>11/5/20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DC86C2-9417-D242-957F-07D0C93E50AF}" type="slidenum">
              <a:rPr lang="en-US" smtClean="0"/>
              <a:pPr/>
              <a:t>‹#›</a:t>
            </a:fld>
            <a:endParaRPr lang="en-US" dirty="0"/>
          </a:p>
        </p:txBody>
      </p:sp>
    </p:spTree>
    <p:extLst>
      <p:ext uri="{BB962C8B-B14F-4D97-AF65-F5344CB8AC3E}">
        <p14:creationId xmlns:p14="http://schemas.microsoft.com/office/powerpoint/2010/main" val="2857581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introduction. My name is </a:t>
            </a:r>
            <a:r>
              <a:rPr lang="en-US" dirty="0" err="1"/>
              <a:t>Mingyu</a:t>
            </a:r>
            <a:r>
              <a:rPr lang="en-US" dirty="0"/>
              <a:t> Woo and I’m a PhD student in UCSD. I’ll present the paper, “Revisiting inherent noise floors for interconnect prediction”. The main point of this work is to analyze the noise sources in the recent SP&amp;R CAD tools to have better insight for interconnect prediction. We’ll analyze the possible noise sources and new trends in recent leading commercial P&amp;R tools.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a:t>
            </a:fld>
            <a:endParaRPr lang="en-US"/>
          </a:p>
        </p:txBody>
      </p:sp>
    </p:spTree>
    <p:extLst>
      <p:ext uri="{BB962C8B-B14F-4D97-AF65-F5344CB8AC3E}">
        <p14:creationId xmlns:p14="http://schemas.microsoft.com/office/powerpoint/2010/main" val="2207535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Next, we revisit the chaotic behavior that was published 8 years ago.</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Changes in Clock Period, I/O delay, Clock uncertainty, aspect ratio, and placement utilization less than 3ps and 3% caused chaotic behavior in the SP&amp;R tools.</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upper three inputs can be used for Synthesis, and</a:t>
            </a:r>
          </a:p>
          <a:p>
            <a:r>
              <a:rPr lang="en-US" altLang="ko-KR" sz="1200" b="1" kern="1200" dirty="0">
                <a:solidFill>
                  <a:schemeClr val="tx1"/>
                </a:solidFill>
                <a:effectLst/>
                <a:latin typeface="+mn-lt"/>
                <a:ea typeface="+mn-ea"/>
                <a:cs typeface="+mn-cs"/>
              </a:rPr>
              <a:t>[Click] </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All five inputs can be used for P&amp;R runs. </a:t>
            </a:r>
          </a:p>
          <a:p>
            <a:r>
              <a:rPr lang="en-US" altLang="ko-KR" sz="1200" kern="1200" dirty="0">
                <a:solidFill>
                  <a:schemeClr val="tx1"/>
                </a:solidFill>
                <a:effectLst/>
                <a:latin typeface="+mn-lt"/>
                <a:ea typeface="+mn-ea"/>
                <a:cs typeface="+mn-cs"/>
              </a:rPr>
              <a:t>Note that clock period, I/O delay, and clock uncertainty can be modified in the *.</a:t>
            </a:r>
            <a:r>
              <a:rPr lang="en-US" altLang="ko-KR" sz="1200" kern="1200" dirty="0" err="1">
                <a:solidFill>
                  <a:schemeClr val="tx1"/>
                </a:solidFill>
                <a:effectLst/>
                <a:latin typeface="+mn-lt"/>
                <a:ea typeface="+mn-ea"/>
                <a:cs typeface="+mn-cs"/>
              </a:rPr>
              <a:t>sdc</a:t>
            </a:r>
            <a:r>
              <a:rPr lang="en-US" altLang="ko-KR" sz="1200" kern="1200" dirty="0">
                <a:solidFill>
                  <a:schemeClr val="tx1"/>
                </a:solidFill>
                <a:effectLst/>
                <a:latin typeface="+mn-lt"/>
                <a:ea typeface="+mn-ea"/>
                <a:cs typeface="+mn-cs"/>
              </a:rPr>
              <a:t> file.</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Our benchmarks are described in this table. As you can see, we use two non-macro designs and two macro designs. All designs are open-sourced in </a:t>
            </a:r>
            <a:r>
              <a:rPr lang="en-US" altLang="ko-KR" sz="1200" kern="1200" dirty="0" err="1">
                <a:solidFill>
                  <a:schemeClr val="tx1"/>
                </a:solidFill>
                <a:effectLst/>
                <a:latin typeface="+mn-lt"/>
                <a:ea typeface="+mn-ea"/>
                <a:cs typeface="+mn-cs"/>
              </a:rPr>
              <a:t>OpenCores</a:t>
            </a:r>
            <a:r>
              <a:rPr lang="en-US" altLang="ko-KR" sz="1200" kern="1200" dirty="0">
                <a:solidFill>
                  <a:schemeClr val="tx1"/>
                </a:solidFill>
                <a:effectLst/>
                <a:latin typeface="+mn-lt"/>
                <a:ea typeface="+mn-ea"/>
                <a:cs typeface="+mn-cs"/>
              </a:rPr>
              <a:t> and GitHub repo. [3s pause]</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10</a:t>
            </a:fld>
            <a:endParaRPr lang="en-US"/>
          </a:p>
        </p:txBody>
      </p:sp>
    </p:spTree>
    <p:extLst>
      <p:ext uri="{BB962C8B-B14F-4D97-AF65-F5344CB8AC3E}">
        <p14:creationId xmlns:p14="http://schemas.microsoft.com/office/powerpoint/2010/main" val="3084803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read our paper, you can see the gigantic table we filled in, but I’ll not handle the whole tables in this presentation. </a:t>
            </a:r>
          </a:p>
          <a:p>
            <a:r>
              <a:rPr lang="en-US" dirty="0"/>
              <a:t>I summarized the chaotic results in the next slide.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11</a:t>
            </a:fld>
            <a:endParaRPr lang="en-US"/>
          </a:p>
        </p:txBody>
      </p:sp>
    </p:spTree>
    <p:extLst>
      <p:ext uri="{BB962C8B-B14F-4D97-AF65-F5344CB8AC3E}">
        <p14:creationId xmlns:p14="http://schemas.microsoft.com/office/powerpoint/2010/main" val="2822191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From our experiments, the synthesis tool showed improved noise results as in the upper table. The Delta WNS was up to 36ps in macro designs.</a:t>
            </a:r>
          </a:p>
          <a:p>
            <a:endParaRPr lang="en-US" altLang="ko-KR" sz="1200" kern="1200" dirty="0">
              <a:solidFill>
                <a:schemeClr val="tx1"/>
              </a:solidFill>
              <a:effectLst/>
              <a:latin typeface="+mn-lt"/>
              <a:ea typeface="+mn-ea"/>
              <a:cs typeface="+mn-cs"/>
            </a:endParaRP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However, the P&amp;R tool still has the chaotic behaviors as in the lower table. Two macro designs have few hundreds of </a:t>
            </a:r>
            <a:r>
              <a:rPr lang="en-US" altLang="ko-KR" sz="1200" kern="1200" dirty="0" err="1">
                <a:solidFill>
                  <a:schemeClr val="tx1"/>
                </a:solidFill>
                <a:effectLst/>
                <a:latin typeface="+mn-lt"/>
                <a:ea typeface="+mn-ea"/>
                <a:cs typeface="+mn-cs"/>
              </a:rPr>
              <a:t>ps</a:t>
            </a:r>
            <a:r>
              <a:rPr lang="en-US" altLang="ko-KR" sz="1200" kern="1200" dirty="0">
                <a:solidFill>
                  <a:schemeClr val="tx1"/>
                </a:solidFill>
                <a:effectLst/>
                <a:latin typeface="+mn-lt"/>
                <a:ea typeface="+mn-ea"/>
                <a:cs typeface="+mn-cs"/>
              </a:rPr>
              <a:t> in delta WNS and few hundreds of ns in delta TNS [3s pause]. We can conclude that the recent P&amp;R tools still have chaotic behavior, </a:t>
            </a:r>
            <a:r>
              <a:rPr lang="en" altLang="ko-Kore-US" sz="1200" b="0" i="0" u="none" strike="noStrike" kern="1200" dirty="0">
                <a:solidFill>
                  <a:schemeClr val="tx1"/>
                </a:solidFill>
                <a:effectLst/>
                <a:latin typeface="+mn-lt"/>
                <a:ea typeface="+mn-ea"/>
                <a:cs typeface="+mn-cs"/>
              </a:rPr>
              <a:t>pretty much in the same way that was demonstrated 10 years ago.</a:t>
            </a:r>
            <a:endParaRPr lang="en-US" altLang="ko-KR"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9DC86C2-9417-D242-957F-07D0C93E50AF}" type="slidenum">
              <a:rPr lang="en-US" smtClean="0"/>
              <a:pPr/>
              <a:t>12</a:t>
            </a:fld>
            <a:endParaRPr lang="en-US"/>
          </a:p>
        </p:txBody>
      </p:sp>
    </p:spTree>
    <p:extLst>
      <p:ext uri="{BB962C8B-B14F-4D97-AF65-F5344CB8AC3E}">
        <p14:creationId xmlns:p14="http://schemas.microsoft.com/office/powerpoint/2010/main" val="2559484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 altLang="ko-Kore-US" sz="1200" b="0" i="0" u="none" strike="noStrike" kern="1200" dirty="0">
                <a:solidFill>
                  <a:schemeClr val="tx1"/>
                </a:solidFill>
                <a:effectLst/>
                <a:latin typeface="+mn-lt"/>
                <a:ea typeface="+mn-ea"/>
                <a:cs typeface="+mn-cs"/>
              </a:rPr>
              <a:t>Now, I will describe and show behavior of new noise sources that we have studied, </a:t>
            </a:r>
            <a:r>
              <a:rPr lang="en-US" altLang="ko-KR" dirty="0"/>
              <a:t>from macro placement; placement blockage and symmetry test.</a:t>
            </a:r>
          </a:p>
          <a:p>
            <a:endParaRPr lang="en-US" altLang="ko-KR"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13</a:t>
            </a:fld>
            <a:endParaRPr lang="en-US"/>
          </a:p>
        </p:txBody>
      </p:sp>
    </p:spTree>
    <p:extLst>
      <p:ext uri="{BB962C8B-B14F-4D97-AF65-F5344CB8AC3E}">
        <p14:creationId xmlns:p14="http://schemas.microsoft.com/office/powerpoint/2010/main" val="895688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In literature, pushing macros to corners in macro placement is recommended to maintain the </a:t>
            </a:r>
            <a:r>
              <a:rPr lang="en-US" altLang="ko-KR" sz="1200" kern="1200" dirty="0" err="1">
                <a:solidFill>
                  <a:schemeClr val="tx1"/>
                </a:solidFill>
                <a:effectLst/>
                <a:latin typeface="+mn-lt"/>
                <a:ea typeface="+mn-ea"/>
                <a:cs typeface="+mn-cs"/>
              </a:rPr>
              <a:t>routability</a:t>
            </a:r>
            <a:r>
              <a:rPr lang="en-US" altLang="ko-KR" sz="1200" kern="1200" dirty="0">
                <a:solidFill>
                  <a:schemeClr val="tx1"/>
                </a:solidFill>
                <a:effectLst/>
                <a:latin typeface="+mn-lt"/>
                <a:ea typeface="+mn-ea"/>
                <a:cs typeface="+mn-cs"/>
              </a:rPr>
              <a:t>. Even the commercial tools leave empty spaces in the center.</a:t>
            </a:r>
          </a:p>
          <a:p>
            <a:r>
              <a:rPr lang="en-US" altLang="ko-KR" sz="1200" kern="1200" dirty="0">
                <a:solidFill>
                  <a:schemeClr val="tx1"/>
                </a:solidFill>
                <a:effectLst/>
                <a:latin typeface="+mn-lt"/>
                <a:ea typeface="+mn-ea"/>
                <a:cs typeface="+mn-cs"/>
              </a:rPr>
              <a:t>A user can specify artificial macro blockages at the center to control pushing macros.</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However, </a:t>
            </a:r>
            <a:r>
              <a:rPr lang="en" altLang="ko-Kore-US" sz="1200" b="0" i="0" u="none" strike="noStrike" kern="1200" dirty="0">
                <a:solidFill>
                  <a:schemeClr val="tx1"/>
                </a:solidFill>
                <a:effectLst/>
                <a:latin typeface="+mn-lt"/>
                <a:ea typeface="+mn-ea"/>
                <a:cs typeface="+mn-cs"/>
              </a:rPr>
              <a:t>Our experimental results are quite striking</a:t>
            </a:r>
            <a:r>
              <a:rPr lang="en-US" altLang="ko-KR" sz="1200" kern="1200" dirty="0">
                <a:solidFill>
                  <a:schemeClr val="tx1"/>
                </a:solidFill>
                <a:effectLst/>
                <a:latin typeface="+mn-lt"/>
                <a:ea typeface="+mn-ea"/>
                <a:cs typeface="+mn-cs"/>
              </a:rPr>
              <a:t>. The left gif image showed that how the macro placement solutions are changed as the blockage is shifted by 6um on each step. This blockage caused up to 14% wirelength variation in P&amp;R_1. However, P&amp;R_2 is immune to macro blockages.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14</a:t>
            </a:fld>
            <a:endParaRPr lang="en-US"/>
          </a:p>
        </p:txBody>
      </p:sp>
    </p:spTree>
    <p:extLst>
      <p:ext uri="{BB962C8B-B14F-4D97-AF65-F5344CB8AC3E}">
        <p14:creationId xmlns:p14="http://schemas.microsoft.com/office/powerpoint/2010/main" val="877859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ko-Kore-US" sz="1200" b="0" i="0" u="none" strike="noStrike" kern="1200" dirty="0">
                <a:solidFill>
                  <a:schemeClr val="tx1"/>
                </a:solidFill>
                <a:effectLst/>
                <a:latin typeface="+mn-lt"/>
                <a:ea typeface="+mn-ea"/>
                <a:cs typeface="+mn-cs"/>
              </a:rPr>
              <a:t>We also identify SYMMETRY in the floorplan definition as another source of significant noise.</a:t>
            </a:r>
          </a:p>
          <a:p>
            <a:r>
              <a:rPr lang="en-US" altLang="ko-KR" sz="1200" kern="1200" dirty="0">
                <a:solidFill>
                  <a:schemeClr val="tx1"/>
                </a:solidFill>
                <a:effectLst/>
                <a:latin typeface="+mn-lt"/>
                <a:ea typeface="+mn-ea"/>
                <a:cs typeface="+mn-cs"/>
              </a:rPr>
              <a:t>As in the left figure, we can get the original solution from macro placement. </a:t>
            </a:r>
          </a:p>
          <a:p>
            <a:r>
              <a:rPr lang="en-US" altLang="ko-KR" sz="1200" kern="1200" dirty="0">
                <a:solidFill>
                  <a:schemeClr val="tx1"/>
                </a:solidFill>
                <a:effectLst/>
                <a:latin typeface="+mn-lt"/>
                <a:ea typeface="+mn-ea"/>
                <a:cs typeface="+mn-cs"/>
              </a:rPr>
              <a:t>Next, we can flip it in left-right, up-down, left-right-up-down ways. We compared the routed wirelength in four cases.</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Among the four cases, P&amp;R_2 shows up to 4% wirelength variations, but P&amp;R_1 shows only up to 1% wirelength variations.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15</a:t>
            </a:fld>
            <a:endParaRPr lang="en-US"/>
          </a:p>
        </p:txBody>
      </p:sp>
    </p:spTree>
    <p:extLst>
      <p:ext uri="{BB962C8B-B14F-4D97-AF65-F5344CB8AC3E}">
        <p14:creationId xmlns:p14="http://schemas.microsoft.com/office/powerpoint/2010/main" val="3275182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ko-Kore-US" sz="1200" b="0" i="0" u="none" strike="noStrike" kern="1200" dirty="0">
                <a:solidFill>
                  <a:schemeClr val="tx1"/>
                </a:solidFill>
                <a:effectLst/>
                <a:latin typeface="+mn-lt"/>
                <a:ea typeface="+mn-ea"/>
                <a:cs typeface="+mn-cs"/>
              </a:rPr>
              <a:t>This slide summarizes all the noise sources that we have studied, and the noise seen in recent tools.</a:t>
            </a:r>
          </a:p>
          <a:p>
            <a:r>
              <a:rPr lang="en-US" altLang="ko-KR" sz="1200" kern="1200" dirty="0">
                <a:solidFill>
                  <a:schemeClr val="tx1"/>
                </a:solidFill>
                <a:effectLst/>
                <a:latin typeface="+mn-lt"/>
                <a:ea typeface="+mn-ea"/>
                <a:cs typeface="+mn-cs"/>
              </a:rPr>
              <a:t>For Synthesis tools, the delta WNS noise becomes better in both tools.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For P&amp;R tools, renaming, reordering, and hierarchical swapping showed better results, but chaotic behaviors are still not resolved yet. </a:t>
            </a:r>
          </a:p>
          <a:p>
            <a:r>
              <a:rPr lang="en-US" altLang="ko-KR" sz="1200" kern="1200" dirty="0">
                <a:solidFill>
                  <a:schemeClr val="tx1"/>
                </a:solidFill>
                <a:effectLst/>
                <a:latin typeface="+mn-lt"/>
                <a:ea typeface="+mn-ea"/>
                <a:cs typeface="+mn-cs"/>
              </a:rPr>
              <a:t>P&amp;R_1 has up to 14% noise from placement blockages.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16</a:t>
            </a:fld>
            <a:endParaRPr lang="en-US"/>
          </a:p>
        </p:txBody>
      </p:sp>
    </p:spTree>
    <p:extLst>
      <p:ext uri="{BB962C8B-B14F-4D97-AF65-F5344CB8AC3E}">
        <p14:creationId xmlns:p14="http://schemas.microsoft.com/office/powerpoint/2010/main" val="1253824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I’ll show you the possible scenario that predictions can be harmful to CAD tools;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17</a:t>
            </a:fld>
            <a:endParaRPr lang="en-US"/>
          </a:p>
        </p:txBody>
      </p:sp>
    </p:spTree>
    <p:extLst>
      <p:ext uri="{BB962C8B-B14F-4D97-AF65-F5344CB8AC3E}">
        <p14:creationId xmlns:p14="http://schemas.microsoft.com/office/powerpoint/2010/main" val="800939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dirty="0"/>
              <a:t>We used </a:t>
            </a:r>
            <a:r>
              <a:rPr lang="en-US" altLang="ko-KR" dirty="0" err="1"/>
              <a:t>SweRV_wrapper</a:t>
            </a:r>
            <a:r>
              <a:rPr lang="en-US" altLang="ko-KR" dirty="0"/>
              <a:t> design that has 28 macros.</a:t>
            </a:r>
          </a:p>
          <a:p>
            <a:r>
              <a:rPr lang="en-US" dirty="0"/>
              <a:t>First, We started with the original macro placement solution from each tool. </a:t>
            </a:r>
          </a:p>
          <a:p>
            <a:r>
              <a:rPr lang="en-US" dirty="0"/>
              <a:t>The upper solution is from P&amp;R_1 and the lower solution is from P&amp;R_2.</a:t>
            </a:r>
          </a:p>
          <a:p>
            <a:r>
              <a:rPr lang="en-US" b="1" dirty="0"/>
              <a:t>[Click] </a:t>
            </a:r>
          </a:p>
          <a:p>
            <a:r>
              <a:rPr lang="en-US" dirty="0"/>
              <a:t>Second, we randomly choose three macros on each three corner and preplace the macros. </a:t>
            </a:r>
          </a:p>
          <a:p>
            <a:r>
              <a:rPr lang="en-US" b="1" dirty="0"/>
              <a:t>[Click]</a:t>
            </a:r>
          </a:p>
          <a:p>
            <a:r>
              <a:rPr lang="en-US" dirty="0"/>
              <a:t>Finally, we run the macro placement again. </a:t>
            </a:r>
            <a:r>
              <a:rPr lang="en-US" altLang="ko-KR" dirty="0"/>
              <a:t>The dark-blue macros denote the fixed macros and orange-color macros denote the placed macros from 2</a:t>
            </a:r>
            <a:r>
              <a:rPr lang="en-US" altLang="ko-KR" baseline="30000" dirty="0"/>
              <a:t>nd</a:t>
            </a:r>
            <a:r>
              <a:rPr lang="en-US" altLang="ko-KR" dirty="0"/>
              <a:t> run.</a:t>
            </a:r>
            <a:r>
              <a:rPr lang="en-US" dirty="0"/>
              <a:t> [3s pause]</a:t>
            </a:r>
          </a:p>
          <a:p>
            <a:r>
              <a:rPr lang="en-US" b="1" dirty="0"/>
              <a:t>[Click]</a:t>
            </a:r>
          </a:p>
          <a:p>
            <a:r>
              <a:rPr lang="en-US" altLang="ko-KR" dirty="0"/>
              <a:t>P&amp;R_1 has 3.5% wirelength variations on p</a:t>
            </a:r>
            <a:r>
              <a:rPr lang="en-US" dirty="0"/>
              <a:t>replacing some of macros, but P&amp;R_2 has 0.5% wirelength variations. </a:t>
            </a:r>
          </a:p>
        </p:txBody>
      </p:sp>
      <p:sp>
        <p:nvSpPr>
          <p:cNvPr id="4" name="Slide Number Placeholder 3"/>
          <p:cNvSpPr>
            <a:spLocks noGrp="1"/>
          </p:cNvSpPr>
          <p:nvPr>
            <p:ph type="sldNum" sz="quarter" idx="10"/>
          </p:nvPr>
        </p:nvSpPr>
        <p:spPr/>
        <p:txBody>
          <a:bodyPr/>
          <a:lstStyle/>
          <a:p>
            <a:fld id="{49DC86C2-9417-D242-957F-07D0C93E50AF}" type="slidenum">
              <a:rPr lang="en-US" smtClean="0"/>
              <a:pPr/>
              <a:t>18</a:t>
            </a:fld>
            <a:endParaRPr lang="en-US"/>
          </a:p>
        </p:txBody>
      </p:sp>
    </p:spTree>
    <p:extLst>
      <p:ext uri="{BB962C8B-B14F-4D97-AF65-F5344CB8AC3E}">
        <p14:creationId xmlns:p14="http://schemas.microsoft.com/office/powerpoint/2010/main" val="2622957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tested the commercial P&amp;R flow when post-routed netlist is taken. </a:t>
            </a:r>
          </a:p>
          <a:p>
            <a:r>
              <a:rPr lang="en-US" dirty="0"/>
              <a:t>We tested with </a:t>
            </a:r>
            <a:r>
              <a:rPr lang="en-US" b="1" i="1" dirty="0"/>
              <a:t>AES</a:t>
            </a:r>
            <a:r>
              <a:rPr lang="en-US" dirty="0"/>
              <a:t> design.</a:t>
            </a:r>
          </a:p>
          <a:p>
            <a:r>
              <a:rPr lang="en-US" b="1" dirty="0"/>
              <a:t>[Click]</a:t>
            </a:r>
          </a:p>
          <a:p>
            <a:r>
              <a:rPr lang="en-US" dirty="0"/>
              <a:t>The 2</a:t>
            </a:r>
            <a:r>
              <a:rPr lang="en-US" baseline="30000" dirty="0"/>
              <a:t>nd</a:t>
            </a:r>
            <a:r>
              <a:rPr lang="en-US" dirty="0"/>
              <a:t> run has 10% more wirelength compared with the 1</a:t>
            </a:r>
            <a:r>
              <a:rPr lang="en-US" baseline="30000" dirty="0"/>
              <a:t>st</a:t>
            </a:r>
            <a:r>
              <a:rPr lang="en-US" dirty="0"/>
              <a:t> run in P&amp;R_1. The P&amp;R_2 has 4% more wirelength on 2</a:t>
            </a:r>
            <a:r>
              <a:rPr lang="en-US" baseline="30000" dirty="0"/>
              <a:t>nd</a:t>
            </a:r>
            <a:r>
              <a:rPr lang="en-US" dirty="0"/>
              <a:t> run compared with the 1</a:t>
            </a:r>
            <a:r>
              <a:rPr lang="en-US" baseline="30000" dirty="0"/>
              <a:t>st</a:t>
            </a:r>
            <a:r>
              <a:rPr lang="en-US" dirty="0"/>
              <a:t> run. </a:t>
            </a:r>
          </a:p>
          <a:p>
            <a:r>
              <a:rPr lang="en-US" dirty="0"/>
              <a:t>It showed that precisely predicted results like post-routed netlist from 1</a:t>
            </a:r>
            <a:r>
              <a:rPr lang="en-US" baseline="30000" dirty="0"/>
              <a:t>st</a:t>
            </a:r>
            <a:r>
              <a:rPr lang="en-US" dirty="0"/>
              <a:t> run makes the wirelength worse on both tools.</a:t>
            </a:r>
          </a:p>
          <a:p>
            <a:r>
              <a:rPr lang="en-US" b="1" dirty="0"/>
              <a:t>[Click]</a:t>
            </a:r>
          </a:p>
          <a:p>
            <a:r>
              <a:rPr lang="en-US" dirty="0"/>
              <a:t>We discovered that t</a:t>
            </a:r>
            <a:r>
              <a:rPr lang="en-US" altLang="ko-KR" sz="1200" b="0" i="0" kern="1200" dirty="0">
                <a:solidFill>
                  <a:schemeClr val="tx1"/>
                </a:solidFill>
                <a:effectLst/>
                <a:latin typeface="+mn-lt"/>
                <a:ea typeface="+mn-ea"/>
                <a:cs typeface="+mn-cs"/>
              </a:rPr>
              <a:t>he difficulty of using predictions in a helpful way leads us to warn: </a:t>
            </a:r>
          </a:p>
          <a:p>
            <a:r>
              <a:rPr lang="en-US" altLang="ko-KR" sz="1200" b="1" i="0" kern="1200" dirty="0">
                <a:solidFill>
                  <a:schemeClr val="tx1"/>
                </a:solidFill>
                <a:effectLst/>
                <a:latin typeface="+mn-lt"/>
                <a:ea typeface="+mn-ea"/>
                <a:cs typeface="+mn-cs"/>
              </a:rPr>
              <a:t>[Click]</a:t>
            </a:r>
          </a:p>
          <a:p>
            <a:r>
              <a:rPr lang="en-US" altLang="ko-KR" sz="1200" b="0" i="0" kern="1200" dirty="0">
                <a:solidFill>
                  <a:schemeClr val="tx1"/>
                </a:solidFill>
                <a:effectLst/>
                <a:latin typeface="+mn-lt"/>
                <a:ea typeface="+mn-ea"/>
                <a:cs typeface="+mn-cs"/>
              </a:rPr>
              <a:t>“Be Careful What You Ask For”</a:t>
            </a:r>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19</a:t>
            </a:fld>
            <a:endParaRPr lang="en-US"/>
          </a:p>
        </p:txBody>
      </p:sp>
    </p:spTree>
    <p:extLst>
      <p:ext uri="{BB962C8B-B14F-4D97-AF65-F5344CB8AC3E}">
        <p14:creationId xmlns:p14="http://schemas.microsoft.com/office/powerpoint/2010/main" val="4223248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ko-Kore-US" sz="1200" b="0" i="0" u="none" strike="noStrike" kern="1200" dirty="0">
                <a:solidFill>
                  <a:schemeClr val="tx1"/>
                </a:solidFill>
                <a:effectLst/>
                <a:latin typeface="+mn-lt"/>
                <a:ea typeface="+mn-ea"/>
                <a:cs typeface="+mn-cs"/>
              </a:rPr>
              <a:t>This is the outline of my talk.  After motivations, I will revisit previous studies of Noise and Chaos going back to nearly 20 years </a:t>
            </a:r>
            <a:r>
              <a:rPr lang="en" altLang="ko-Kore-US" sz="1200" b="0" i="0" u="none" strike="noStrike" kern="1200" dirty="0" err="1">
                <a:solidFill>
                  <a:schemeClr val="tx1"/>
                </a:solidFill>
                <a:effectLst/>
                <a:latin typeface="+mn-lt"/>
                <a:ea typeface="+mn-ea"/>
                <a:cs typeface="+mn-cs"/>
              </a:rPr>
              <a:t>ago.Then</a:t>
            </a:r>
            <a:r>
              <a:rPr lang="en" altLang="ko-Kore-US" sz="1200" b="0" i="0" u="none" strike="noStrike" kern="1200" dirty="0">
                <a:solidFill>
                  <a:schemeClr val="tx1"/>
                </a:solidFill>
                <a:effectLst/>
                <a:latin typeface="+mn-lt"/>
                <a:ea typeface="+mn-ea"/>
                <a:cs typeface="+mn-cs"/>
              </a:rPr>
              <a:t>, I will discuss NEW noise sources that are very important to understand today.</a:t>
            </a:r>
          </a:p>
          <a:p>
            <a:r>
              <a:rPr lang="en" altLang="ko-Kore-US" sz="1200" b="0" i="0" u="none" strike="noStrike" kern="1200" dirty="0">
                <a:solidFill>
                  <a:schemeClr val="tx1"/>
                </a:solidFill>
                <a:effectLst/>
                <a:latin typeface="+mn-lt"/>
                <a:ea typeface="+mn-ea"/>
                <a:cs typeface="+mn-cs"/>
              </a:rPr>
              <a:t>And, an important question for modeling and prediction is:  How will predictions be used in practice?  We point out that predictions can be harmful.</a:t>
            </a:r>
            <a:br>
              <a:rPr lang="en" altLang="ko-Kore-US" sz="1200" b="0" i="0" u="none" strike="noStrike" kern="1200" dirty="0">
                <a:solidFill>
                  <a:schemeClr val="tx1"/>
                </a:solidFill>
                <a:effectLst/>
                <a:latin typeface="+mn-lt"/>
                <a:ea typeface="+mn-ea"/>
                <a:cs typeface="+mn-cs"/>
              </a:rPr>
            </a:br>
            <a:endParaRPr lang="en" altLang="ko-Kore-US" sz="1200" b="0" i="0" u="none" strike="noStrike" kern="1200" dirty="0">
              <a:solidFill>
                <a:schemeClr val="tx1"/>
              </a:solidFill>
              <a:effectLst/>
              <a:latin typeface="+mn-lt"/>
              <a:ea typeface="+mn-ea"/>
              <a:cs typeface="+mn-cs"/>
            </a:endParaRPr>
          </a:p>
          <a:p>
            <a:r>
              <a:rPr lang="en" altLang="ko-Kore-US" sz="1200" b="0" i="0" u="none" strike="noStrike" kern="1200" dirty="0">
                <a:solidFill>
                  <a:schemeClr val="tx1"/>
                </a:solidFill>
                <a:effectLst/>
                <a:latin typeface="+mn-lt"/>
                <a:ea typeface="+mn-ea"/>
                <a:cs typeface="+mn-cs"/>
              </a:rPr>
              <a:t>Let me begin with motivations and related works.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a:t>
            </a:fld>
            <a:endParaRPr lang="en-US"/>
          </a:p>
        </p:txBody>
      </p:sp>
    </p:spTree>
    <p:extLst>
      <p:ext uri="{BB962C8B-B14F-4D97-AF65-F5344CB8AC3E}">
        <p14:creationId xmlns:p14="http://schemas.microsoft.com/office/powerpoint/2010/main" val="169577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altLang="ko-Kore-US" sz="1200" b="0" i="0" u="none" strike="noStrike" kern="1200" dirty="0">
                <a:solidFill>
                  <a:schemeClr val="tx1"/>
                </a:solidFill>
                <a:effectLst/>
                <a:latin typeface="+mn-lt"/>
                <a:ea typeface="+mn-ea"/>
                <a:cs typeface="+mn-cs"/>
              </a:rPr>
              <a:t>Now, I will conclude this presentation.</a:t>
            </a:r>
            <a:endParaRPr lang="en-US" altLang="ko-KR"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20</a:t>
            </a:fld>
            <a:endParaRPr lang="en-US"/>
          </a:p>
        </p:txBody>
      </p:sp>
    </p:spTree>
    <p:extLst>
      <p:ext uri="{BB962C8B-B14F-4D97-AF65-F5344CB8AC3E}">
        <p14:creationId xmlns:p14="http://schemas.microsoft.com/office/powerpoint/2010/main" val="5246981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In this work, we have revisited the previous works: noise inheritance and chaotic behavior.</a:t>
            </a:r>
          </a:p>
          <a:p>
            <a:r>
              <a:rPr lang="en-US" altLang="ko-KR" sz="1200" kern="1200" dirty="0">
                <a:solidFill>
                  <a:schemeClr val="tx1"/>
                </a:solidFill>
                <a:effectLst/>
                <a:latin typeface="+mn-lt"/>
                <a:ea typeface="+mn-ea"/>
                <a:cs typeface="+mn-cs"/>
              </a:rPr>
              <a:t>Today’s major vendor tools show different susceptibilities. Some noise sources are still discovered in recent tools.</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identified a new source of tool noise. </a:t>
            </a:r>
          </a:p>
          <a:p>
            <a:r>
              <a:rPr lang="en-US" altLang="ko-KR" sz="1200" kern="1200" dirty="0">
                <a:solidFill>
                  <a:schemeClr val="tx1"/>
                </a:solidFill>
                <a:effectLst/>
                <a:latin typeface="+mn-lt"/>
                <a:ea typeface="+mn-ea"/>
                <a:cs typeface="+mn-cs"/>
              </a:rPr>
              <a:t>Fixed obstacles and symmetry in the floorplan definition caused the tool noise.</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also tried to answer the question: </a:t>
            </a:r>
          </a:p>
          <a:p>
            <a:r>
              <a:rPr lang="en-US" altLang="ko-KR" sz="1200" kern="1200" dirty="0">
                <a:solidFill>
                  <a:schemeClr val="tx1"/>
                </a:solidFill>
                <a:effectLst/>
                <a:latin typeface="+mn-lt"/>
                <a:ea typeface="+mn-ea"/>
                <a:cs typeface="+mn-cs"/>
              </a:rPr>
              <a:t>How should predictions be used?</a:t>
            </a:r>
          </a:p>
          <a:p>
            <a:r>
              <a:rPr lang="en-US" altLang="ko-KR" sz="1200" kern="1200" dirty="0">
                <a:solidFill>
                  <a:schemeClr val="tx1"/>
                </a:solidFill>
                <a:effectLst/>
                <a:latin typeface="+mn-lt"/>
                <a:ea typeface="+mn-ea"/>
                <a:cs typeface="+mn-cs"/>
              </a:rPr>
              <a:t>Knowing part of a macro placement solution and Knowing the post-route netlist,</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 altLang="ko-Kore-US" sz="1200" b="0" i="0" u="none" strike="noStrike" kern="1200" dirty="0">
                <a:solidFill>
                  <a:schemeClr val="tx1"/>
                </a:solidFill>
                <a:effectLst/>
                <a:latin typeface="+mn-lt"/>
                <a:ea typeface="+mn-ea"/>
                <a:cs typeface="+mn-cs"/>
              </a:rPr>
              <a:t>Both types of predictions can HARM the solution quality of P&amp;R tools, which raises the question of how to even USE predictions, IF we are able to make them.</a:t>
            </a:r>
            <a:br>
              <a:rPr lang="en" altLang="ko-Kore-US" sz="1200" b="0" i="0" u="none" strike="noStrike" kern="1200" dirty="0">
                <a:solidFill>
                  <a:schemeClr val="tx1"/>
                </a:solidFill>
                <a:effectLst/>
                <a:latin typeface="+mn-lt"/>
                <a:ea typeface="+mn-ea"/>
                <a:cs typeface="+mn-cs"/>
              </a:rPr>
            </a:br>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Our future work is to propose a new prediction strategy that aware of these noise sources.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21</a:t>
            </a:fld>
            <a:endParaRPr lang="en-US" dirty="0"/>
          </a:p>
        </p:txBody>
      </p:sp>
    </p:spTree>
    <p:extLst>
      <p:ext uri="{BB962C8B-B14F-4D97-AF65-F5344CB8AC3E}">
        <p14:creationId xmlns:p14="http://schemas.microsoft.com/office/powerpoint/2010/main" val="4070596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attention.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22</a:t>
            </a:fld>
            <a:endParaRPr lang="en-US" dirty="0"/>
          </a:p>
        </p:txBody>
      </p:sp>
    </p:spTree>
    <p:extLst>
      <p:ext uri="{BB962C8B-B14F-4D97-AF65-F5344CB8AC3E}">
        <p14:creationId xmlns:p14="http://schemas.microsoft.com/office/powerpoint/2010/main" val="271347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23</a:t>
            </a:fld>
            <a:endParaRPr lang="en-US" dirty="0"/>
          </a:p>
        </p:txBody>
      </p:sp>
    </p:spTree>
    <p:extLst>
      <p:ext uri="{BB962C8B-B14F-4D97-AF65-F5344CB8AC3E}">
        <p14:creationId xmlns:p14="http://schemas.microsoft.com/office/powerpoint/2010/main" val="1059863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DC86C2-9417-D242-957F-07D0C93E50AF}" type="slidenum">
              <a:rPr lang="en-US" smtClean="0"/>
              <a:pPr/>
              <a:t>24</a:t>
            </a:fld>
            <a:endParaRPr lang="en-US"/>
          </a:p>
        </p:txBody>
      </p:sp>
    </p:spTree>
    <p:extLst>
      <p:ext uri="{BB962C8B-B14F-4D97-AF65-F5344CB8AC3E}">
        <p14:creationId xmlns:p14="http://schemas.microsoft.com/office/powerpoint/2010/main" val="3860300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Interconnect prediction is critical in CAD tools </a:t>
            </a:r>
            <a:r>
              <a:rPr lang="en-US" altLang="ko-KR" sz="1200" b="1" kern="1200" dirty="0">
                <a:solidFill>
                  <a:schemeClr val="tx1"/>
                </a:solidFill>
                <a:effectLst/>
                <a:latin typeface="+mn-lt"/>
                <a:ea typeface="+mn-ea"/>
                <a:cs typeface="+mn-cs"/>
              </a:rPr>
              <a:t>[Click]</a:t>
            </a:r>
          </a:p>
          <a:p>
            <a:r>
              <a:rPr lang="en-US" altLang="ko-KR" sz="1200" kern="1200" dirty="0">
                <a:solidFill>
                  <a:schemeClr val="tx1"/>
                </a:solidFill>
                <a:effectLst/>
                <a:latin typeface="+mn-lt"/>
                <a:ea typeface="+mn-ea"/>
                <a:cs typeface="+mn-cs"/>
              </a:rPr>
              <a:t>But, the prediction is sometimes limited by intrinsic tool noise </a:t>
            </a:r>
            <a:r>
              <a:rPr lang="en-US" altLang="ko-KR" sz="1200" b="1" kern="1200" dirty="0">
                <a:solidFill>
                  <a:schemeClr val="tx1"/>
                </a:solidFill>
                <a:effectLst/>
                <a:latin typeface="+mn-lt"/>
                <a:ea typeface="+mn-ea"/>
                <a:cs typeface="+mn-cs"/>
              </a:rPr>
              <a:t>[Click]</a:t>
            </a:r>
          </a:p>
          <a:p>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To recover the limitation, we should revisit the tool noise on interconnect.</a:t>
            </a:r>
          </a:p>
          <a:p>
            <a:r>
              <a:rPr lang="en-US" altLang="ko-KR" sz="1200" kern="1200" dirty="0">
                <a:solidFill>
                  <a:schemeClr val="tx1"/>
                </a:solidFill>
                <a:effectLst/>
                <a:latin typeface="+mn-lt"/>
                <a:ea typeface="+mn-ea"/>
                <a:cs typeface="+mn-cs"/>
              </a:rPr>
              <a:t>The following question can be raised: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1" kern="1200" dirty="0">
                <a:solidFill>
                  <a:schemeClr val="tx1"/>
                </a:solidFill>
                <a:effectLst/>
                <a:latin typeface="+mn-lt"/>
                <a:ea typeface="+mn-ea"/>
                <a:cs typeface="+mn-cs"/>
              </a:rPr>
              <a:t>[Click]</a:t>
            </a:r>
          </a:p>
          <a:p>
            <a:pPr marL="228600" indent="-228600">
              <a:buAutoNum type="arabicParenR"/>
            </a:pPr>
            <a:r>
              <a:rPr lang="en-US" altLang="ko-KR" sz="1200" kern="1200" dirty="0">
                <a:solidFill>
                  <a:schemeClr val="tx1"/>
                </a:solidFill>
                <a:effectLst/>
                <a:latin typeface="+mn-lt"/>
                <a:ea typeface="+mn-ea"/>
                <a:cs typeface="+mn-cs"/>
              </a:rPr>
              <a:t>Are there any improvements from recently released CAD tools?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2) How does noise effect interconnect prediction?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3) Can we use prediction efficiently?</a:t>
            </a:r>
          </a:p>
        </p:txBody>
      </p:sp>
      <p:sp>
        <p:nvSpPr>
          <p:cNvPr id="4" name="Slide Number Placeholder 3"/>
          <p:cNvSpPr>
            <a:spLocks noGrp="1"/>
          </p:cNvSpPr>
          <p:nvPr>
            <p:ph type="sldNum" sz="quarter" idx="10"/>
          </p:nvPr>
        </p:nvSpPr>
        <p:spPr/>
        <p:txBody>
          <a:bodyPr/>
          <a:lstStyle/>
          <a:p>
            <a:fld id="{49DC86C2-9417-D242-957F-07D0C93E50AF}" type="slidenum">
              <a:rPr lang="en-US" smtClean="0"/>
              <a:pPr/>
              <a:t>3</a:t>
            </a:fld>
            <a:endParaRPr lang="en-US"/>
          </a:p>
        </p:txBody>
      </p:sp>
    </p:spTree>
    <p:extLst>
      <p:ext uri="{BB962C8B-B14F-4D97-AF65-F5344CB8AC3E}">
        <p14:creationId xmlns:p14="http://schemas.microsoft.com/office/powerpoint/2010/main" val="141215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Let me show you the related works on noise. </a:t>
            </a:r>
          </a:p>
          <a:p>
            <a:r>
              <a:rPr lang="en-US" altLang="ko-KR" sz="1200" kern="1200" dirty="0">
                <a:solidFill>
                  <a:schemeClr val="tx1"/>
                </a:solidFill>
                <a:effectLst/>
                <a:latin typeface="+mn-lt"/>
                <a:ea typeface="+mn-ea"/>
                <a:cs typeface="+mn-cs"/>
              </a:rPr>
              <a:t>The local minima have been raised as noise sources in the literature. </a:t>
            </a:r>
          </a:p>
          <a:p>
            <a:r>
              <a:rPr lang="en-US" altLang="ko-KR" sz="1200" kern="1200" dirty="0">
                <a:solidFill>
                  <a:schemeClr val="tx1"/>
                </a:solidFill>
                <a:effectLst/>
                <a:latin typeface="+mn-lt"/>
                <a:ea typeface="+mn-ea"/>
                <a:cs typeface="+mn-cs"/>
              </a:rPr>
              <a:t>Traditionally, the travel salesman problem(TSP) is easy to fall into local optima. The globally-convex structure has been proposed to avoid the local optima. </a:t>
            </a:r>
          </a:p>
          <a:p>
            <a:r>
              <a:rPr lang="en-US" altLang="ko-KR" sz="1200" kern="1200" dirty="0">
                <a:solidFill>
                  <a:schemeClr val="tx1"/>
                </a:solidFill>
                <a:effectLst/>
                <a:latin typeface="+mn-lt"/>
                <a:ea typeface="+mn-ea"/>
                <a:cs typeface="+mn-cs"/>
              </a:rPr>
              <a:t>There has been a work that the solution quality over local minima changed according to the strongness of heuristics.</a:t>
            </a:r>
          </a:p>
          <a:p>
            <a:r>
              <a:rPr lang="en-US" altLang="ko-KR" sz="1200" kern="1200" dirty="0">
                <a:solidFill>
                  <a:schemeClr val="tx1"/>
                </a:solidFill>
                <a:effectLst/>
                <a:latin typeface="+mn-lt"/>
                <a:ea typeface="+mn-ea"/>
                <a:cs typeface="+mn-cs"/>
              </a:rPr>
              <a:t>Besides, there has been a work that the predictions of solution quality must deal with the existence of noise, so we should focus on the noise before predicting the tools.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CAD tools, there have been two works that analyze the noise sources.</a:t>
            </a:r>
          </a:p>
          <a:p>
            <a:r>
              <a:rPr lang="en-US" altLang="ko-KR" sz="1200" kern="1200" dirty="0">
                <a:solidFill>
                  <a:schemeClr val="tx1"/>
                </a:solidFill>
                <a:effectLst/>
                <a:latin typeface="+mn-lt"/>
                <a:ea typeface="+mn-ea"/>
                <a:cs typeface="+mn-cs"/>
              </a:rPr>
              <a:t>Noise inheritance with monotonicity, random seed, instance reordering, and instance renaming have been studied in 2002. </a:t>
            </a:r>
          </a:p>
          <a:p>
            <a:r>
              <a:rPr lang="en-US" altLang="ko-KR" sz="1200" kern="1200" dirty="0">
                <a:solidFill>
                  <a:schemeClr val="tx1"/>
                </a:solidFill>
                <a:effectLst/>
                <a:latin typeface="+mn-lt"/>
                <a:ea typeface="+mn-ea"/>
                <a:cs typeface="+mn-cs"/>
              </a:rPr>
              <a:t>The chaotic behavior of CAD tools has been studied in 2010. This work showed that very small changes less than 3% caused up to 16% noise.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Based on the studies in noise inheritance and chaotic behavior, </a:t>
            </a:r>
          </a:p>
          <a:p>
            <a:r>
              <a:rPr lang="en-US" altLang="ko-KR" sz="1200" kern="1200" dirty="0">
                <a:solidFill>
                  <a:schemeClr val="tx1"/>
                </a:solidFill>
                <a:effectLst/>
                <a:latin typeface="+mn-lt"/>
                <a:ea typeface="+mn-ea"/>
                <a:cs typeface="+mn-cs"/>
              </a:rPr>
              <a:t>Multi-armed bandit (e.g. MAB) formulation has been proposed. </a:t>
            </a:r>
          </a:p>
          <a:p>
            <a:r>
              <a:rPr lang="en-US" altLang="ko-KR" sz="1200" kern="1200" dirty="0">
                <a:solidFill>
                  <a:schemeClr val="tx1"/>
                </a:solidFill>
                <a:effectLst/>
                <a:latin typeface="+mn-lt"/>
                <a:ea typeface="+mn-ea"/>
                <a:cs typeface="+mn-cs"/>
              </a:rPr>
              <a:t>From these related works, we can raise a question: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Do </a:t>
            </a:r>
            <a:r>
              <a:rPr lang="en-US" altLang="ko-KR" sz="1200" b="1" kern="1200" dirty="0">
                <a:solidFill>
                  <a:schemeClr val="tx1"/>
                </a:solidFill>
                <a:effectLst/>
                <a:latin typeface="+mn-lt"/>
                <a:ea typeface="+mn-ea"/>
                <a:cs typeface="+mn-cs"/>
              </a:rPr>
              <a:t>recent</a:t>
            </a:r>
            <a:r>
              <a:rPr lang="en-US" altLang="ko-KR" sz="1200" kern="1200" dirty="0">
                <a:solidFill>
                  <a:schemeClr val="tx1"/>
                </a:solidFill>
                <a:effectLst/>
                <a:latin typeface="+mn-lt"/>
                <a:ea typeface="+mn-ea"/>
                <a:cs typeface="+mn-cs"/>
              </a:rPr>
              <a:t> tools have similar behavior?</a:t>
            </a:r>
          </a:p>
        </p:txBody>
      </p:sp>
      <p:sp>
        <p:nvSpPr>
          <p:cNvPr id="4" name="Slide Number Placeholder 3"/>
          <p:cNvSpPr>
            <a:spLocks noGrp="1"/>
          </p:cNvSpPr>
          <p:nvPr>
            <p:ph type="sldNum" sz="quarter" idx="10"/>
          </p:nvPr>
        </p:nvSpPr>
        <p:spPr/>
        <p:txBody>
          <a:bodyPr/>
          <a:lstStyle/>
          <a:p>
            <a:fld id="{49DC86C2-9417-D242-957F-07D0C93E50AF}" type="slidenum">
              <a:rPr lang="en-US" smtClean="0"/>
              <a:pPr/>
              <a:t>4</a:t>
            </a:fld>
            <a:endParaRPr lang="en-US"/>
          </a:p>
        </p:txBody>
      </p:sp>
    </p:spTree>
    <p:extLst>
      <p:ext uri="{BB962C8B-B14F-4D97-AF65-F5344CB8AC3E}">
        <p14:creationId xmlns:p14="http://schemas.microsoft.com/office/powerpoint/2010/main" val="152853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Therefore, our contribution is</a:t>
            </a:r>
          </a:p>
          <a:p>
            <a:r>
              <a:rPr lang="en-US" altLang="ko-KR" sz="1200" kern="1200" dirty="0">
                <a:solidFill>
                  <a:schemeClr val="tx1"/>
                </a:solidFill>
                <a:effectLst/>
                <a:latin typeface="+mn-lt"/>
                <a:ea typeface="+mn-ea"/>
                <a:cs typeface="+mn-cs"/>
              </a:rPr>
              <a:t>We study the noise floor on the interconnect prediction accuracy. We use recent releases of leading commercial P&amp;R tools and recent sub-20nm foundry technology.</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reproduce earlier studies of noise and chaos with recent tech and new P&amp;R tools.</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further propose a new form of chaotic behavior in macro placement</a:t>
            </a:r>
          </a:p>
          <a:p>
            <a:r>
              <a:rPr lang="en-US" altLang="ko-KR" sz="1200" kern="1200" dirty="0">
                <a:solidFill>
                  <a:schemeClr val="tx1"/>
                </a:solidFill>
                <a:effectLst/>
                <a:latin typeface="+mn-lt"/>
                <a:ea typeface="+mn-ea"/>
                <a:cs typeface="+mn-cs"/>
              </a:rPr>
              <a:t>We’ll check the chaotic behavior when placement blockage and macros in symmetry are applied.</a:t>
            </a:r>
          </a:p>
        </p:txBody>
      </p:sp>
      <p:sp>
        <p:nvSpPr>
          <p:cNvPr id="4" name="Slide Number Placeholder 3"/>
          <p:cNvSpPr>
            <a:spLocks noGrp="1"/>
          </p:cNvSpPr>
          <p:nvPr>
            <p:ph type="sldNum" sz="quarter" idx="10"/>
          </p:nvPr>
        </p:nvSpPr>
        <p:spPr/>
        <p:txBody>
          <a:bodyPr/>
          <a:lstStyle/>
          <a:p>
            <a:fld id="{49DC86C2-9417-D242-957F-07D0C93E50AF}" type="slidenum">
              <a:rPr lang="en-US" smtClean="0"/>
              <a:pPr/>
              <a:t>5</a:t>
            </a:fld>
            <a:endParaRPr lang="en-US"/>
          </a:p>
        </p:txBody>
      </p:sp>
    </p:spTree>
    <p:extLst>
      <p:ext uri="{BB962C8B-B14F-4D97-AF65-F5344CB8AC3E}">
        <p14:creationId xmlns:p14="http://schemas.microsoft.com/office/powerpoint/2010/main" val="2719821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ko-KR" dirty="0"/>
              <a:t>I’ll start with revisiting the previous noise studies; renaming, reordering, hierarchical swap and chaotic behavior</a:t>
            </a:r>
            <a:r>
              <a:rPr lang="en" altLang="ko-Kore-US" sz="1200" b="0" i="0" u="none" strike="noStrike"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 altLang="ko-Kore-US" sz="1200" b="0" i="0" u="none" strike="noStrike" kern="1200">
                <a:solidFill>
                  <a:schemeClr val="tx1"/>
                </a:solidFill>
                <a:effectLst/>
                <a:latin typeface="+mn-lt"/>
                <a:ea typeface="+mn-ea"/>
                <a:cs typeface="+mn-cs"/>
              </a:rPr>
              <a:t>The point of these previous studies was to show that input changes that should NOT affect the tool output actually DO change the tool output</a:t>
            </a:r>
          </a:p>
        </p:txBody>
      </p:sp>
      <p:sp>
        <p:nvSpPr>
          <p:cNvPr id="4" name="Slide Number Placeholder 3"/>
          <p:cNvSpPr>
            <a:spLocks noGrp="1"/>
          </p:cNvSpPr>
          <p:nvPr>
            <p:ph type="sldNum" sz="quarter" idx="10"/>
          </p:nvPr>
        </p:nvSpPr>
        <p:spPr/>
        <p:txBody>
          <a:bodyPr/>
          <a:lstStyle/>
          <a:p>
            <a:fld id="{49DC86C2-9417-D242-957F-07D0C93E50AF}" type="slidenum">
              <a:rPr lang="en-US" smtClean="0"/>
              <a:pPr/>
              <a:t>6</a:t>
            </a:fld>
            <a:endParaRPr lang="en-US"/>
          </a:p>
        </p:txBody>
      </p:sp>
    </p:spTree>
    <p:extLst>
      <p:ext uri="{BB962C8B-B14F-4D97-AF65-F5344CB8AC3E}">
        <p14:creationId xmlns:p14="http://schemas.microsoft.com/office/powerpoint/2010/main" val="3928214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To analyze the noise studies, we set up the environment as in the following.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There are three leading commercial Synthesis tools, and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There are three leading commercial P&amp;R tools.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select two tools from among the three major tools, </a:t>
            </a:r>
            <a:r>
              <a:rPr lang="en-US" altLang="ko-KR" sz="1200" b="1" kern="1200" dirty="0">
                <a:solidFill>
                  <a:schemeClr val="tx1"/>
                </a:solidFill>
                <a:effectLst/>
                <a:latin typeface="+mn-lt"/>
                <a:ea typeface="+mn-ea"/>
                <a:cs typeface="+mn-cs"/>
              </a:rPr>
              <a:t>but</a:t>
            </a:r>
            <a:endParaRPr lang="en-US" altLang="ko-KR" sz="1200" kern="1200" dirty="0">
              <a:solidFill>
                <a:schemeClr val="tx1"/>
              </a:solidFill>
              <a:effectLst/>
              <a:latin typeface="+mn-lt"/>
              <a:ea typeface="+mn-ea"/>
              <a:cs typeface="+mn-cs"/>
            </a:endParaRP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do not disclose the mapping of names to tools. We’ll use SYN_1, SYN_2, P&amp;R_1, and P&amp;R_2 to anonymize the results to comply with EULA restrictions.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7</a:t>
            </a:fld>
            <a:endParaRPr lang="en-US"/>
          </a:p>
        </p:txBody>
      </p:sp>
    </p:spTree>
    <p:extLst>
      <p:ext uri="{BB962C8B-B14F-4D97-AF65-F5344CB8AC3E}">
        <p14:creationId xmlns:p14="http://schemas.microsoft.com/office/powerpoint/2010/main" val="3465409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We revisit renaming and reordering the instances. </a:t>
            </a:r>
          </a:p>
          <a:p>
            <a:r>
              <a:rPr lang="en-US" altLang="ko-KR" sz="1200" kern="1200" dirty="0">
                <a:solidFill>
                  <a:schemeClr val="tx1"/>
                </a:solidFill>
                <a:effectLst/>
                <a:latin typeface="+mn-lt"/>
                <a:ea typeface="+mn-ea"/>
                <a:cs typeface="+mn-cs"/>
              </a:rPr>
              <a:t>As we all know, P&amp;R flows started with the gate-level Verilog. </a:t>
            </a:r>
          </a:p>
          <a:p>
            <a:r>
              <a:rPr lang="en-US" altLang="ko-KR" sz="1200" kern="1200" dirty="0">
                <a:solidFill>
                  <a:schemeClr val="tx1"/>
                </a:solidFill>
                <a:effectLst/>
                <a:latin typeface="+mn-lt"/>
                <a:ea typeface="+mn-ea"/>
                <a:cs typeface="+mn-cs"/>
              </a:rPr>
              <a:t>In the Verilog, we can rename and reorder instances randomly.</a:t>
            </a:r>
          </a:p>
          <a:p>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We launched 100 P&amp;R runs with AES design and compared the final routed wirelengths.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result was quite interesting. The P&amp;R_1 is immune to renaming but caused up to 7% noise in reordering, but</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The P&amp;R_2 has up to 4% noise in both renaming and reordering. (3s)</a:t>
            </a:r>
          </a:p>
        </p:txBody>
      </p:sp>
      <p:sp>
        <p:nvSpPr>
          <p:cNvPr id="4" name="Slide Number Placeholder 3"/>
          <p:cNvSpPr>
            <a:spLocks noGrp="1"/>
          </p:cNvSpPr>
          <p:nvPr>
            <p:ph type="sldNum" sz="quarter" idx="10"/>
          </p:nvPr>
        </p:nvSpPr>
        <p:spPr/>
        <p:txBody>
          <a:bodyPr/>
          <a:lstStyle/>
          <a:p>
            <a:fld id="{49DC86C2-9417-D242-957F-07D0C93E50AF}" type="slidenum">
              <a:rPr lang="en-US" smtClean="0"/>
              <a:pPr/>
              <a:t>8</a:t>
            </a:fld>
            <a:endParaRPr lang="en-US"/>
          </a:p>
        </p:txBody>
      </p:sp>
    </p:spTree>
    <p:extLst>
      <p:ext uri="{BB962C8B-B14F-4D97-AF65-F5344CB8AC3E}">
        <p14:creationId xmlns:p14="http://schemas.microsoft.com/office/powerpoint/2010/main" val="34629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a:solidFill>
                  <a:schemeClr val="tx1"/>
                </a:solidFill>
                <a:effectLst/>
                <a:latin typeface="+mn-lt"/>
                <a:ea typeface="+mn-ea"/>
                <a:cs typeface="+mn-cs"/>
              </a:rPr>
              <a:t>One of the most noised factors was hierarchical swapping in a 2002 study. </a:t>
            </a:r>
          </a:p>
          <a:p>
            <a:r>
              <a:rPr lang="en-US" altLang="ko-KR" sz="1200" kern="1200" dirty="0">
                <a:solidFill>
                  <a:schemeClr val="tx1"/>
                </a:solidFill>
                <a:effectLst/>
                <a:latin typeface="+mn-lt"/>
                <a:ea typeface="+mn-ea"/>
                <a:cs typeface="+mn-cs"/>
              </a:rPr>
              <a:t>The hierarchical swapping means randomly swaps instance names inside the same hierarchical-level modules in Verilog. It caused up to 12% routed wirelength variation in the previous study. </a:t>
            </a:r>
          </a:p>
          <a:p>
            <a:r>
              <a:rPr lang="en-US" altLang="ko-KR" sz="1200" b="1" kern="1200" dirty="0">
                <a:solidFill>
                  <a:schemeClr val="tx1"/>
                </a:solidFill>
                <a:effectLst/>
                <a:latin typeface="+mn-lt"/>
                <a:ea typeface="+mn-ea"/>
                <a:cs typeface="+mn-cs"/>
              </a:rPr>
              <a:t>(Click)</a:t>
            </a:r>
            <a:endParaRPr lang="en-US" altLang="ko-KR" sz="1200" kern="1200" dirty="0">
              <a:solidFill>
                <a:schemeClr val="tx1"/>
              </a:solidFill>
              <a:effectLst/>
              <a:latin typeface="+mn-lt"/>
              <a:ea typeface="+mn-ea"/>
              <a:cs typeface="+mn-cs"/>
            </a:endParaRPr>
          </a:p>
          <a:p>
            <a:r>
              <a:rPr lang="en-US" altLang="ko-KR" sz="1200" kern="1200" dirty="0">
                <a:solidFill>
                  <a:schemeClr val="tx1"/>
                </a:solidFill>
                <a:effectLst/>
                <a:latin typeface="+mn-lt"/>
                <a:ea typeface="+mn-ea"/>
                <a:cs typeface="+mn-cs"/>
              </a:rPr>
              <a:t>In recent P&amp;R tools, however, showed noise-improved results as in this figure. </a:t>
            </a:r>
          </a:p>
          <a:p>
            <a:r>
              <a:rPr lang="en-US" altLang="ko-KR" sz="1200" kern="1200" dirty="0">
                <a:solidFill>
                  <a:schemeClr val="tx1"/>
                </a:solidFill>
                <a:effectLst/>
                <a:latin typeface="+mn-lt"/>
                <a:ea typeface="+mn-ea"/>
                <a:cs typeface="+mn-cs"/>
              </a:rPr>
              <a:t>P&amp;R_1 is immune to hierarchical swapping, but P&amp;R_2 showed a 4% noise variation.</a:t>
            </a:r>
          </a:p>
        </p:txBody>
      </p:sp>
      <p:sp>
        <p:nvSpPr>
          <p:cNvPr id="4" name="Slide Number Placeholder 3"/>
          <p:cNvSpPr>
            <a:spLocks noGrp="1"/>
          </p:cNvSpPr>
          <p:nvPr>
            <p:ph type="sldNum" sz="quarter" idx="10"/>
          </p:nvPr>
        </p:nvSpPr>
        <p:spPr/>
        <p:txBody>
          <a:bodyPr/>
          <a:lstStyle/>
          <a:p>
            <a:fld id="{49DC86C2-9417-D242-957F-07D0C93E50AF}" type="slidenum">
              <a:rPr lang="en-US" smtClean="0"/>
              <a:pPr/>
              <a:t>9</a:t>
            </a:fld>
            <a:endParaRPr lang="en-US"/>
          </a:p>
        </p:txBody>
      </p:sp>
    </p:spTree>
    <p:extLst>
      <p:ext uri="{BB962C8B-B14F-4D97-AF65-F5344CB8AC3E}">
        <p14:creationId xmlns:p14="http://schemas.microsoft.com/office/powerpoint/2010/main" val="3416068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59490" name="Rectangle 2"/>
          <p:cNvSpPr>
            <a:spLocks noGrp="1" noChangeArrowheads="1"/>
          </p:cNvSpPr>
          <p:nvPr>
            <p:ph type="ctrTitle"/>
          </p:nvPr>
        </p:nvSpPr>
        <p:spPr>
          <a:xfrm>
            <a:off x="685800" y="1900237"/>
            <a:ext cx="7772400" cy="1143000"/>
          </a:xfrm>
        </p:spPr>
        <p:txBody>
          <a:bodyPr/>
          <a:lstStyle>
            <a:lvl1pPr algn="ctr">
              <a:defRPr sz="4000">
                <a:solidFill>
                  <a:schemeClr val="tx2"/>
                </a:solidFill>
              </a:defRPr>
            </a:lvl1pPr>
          </a:lstStyle>
          <a:p>
            <a:r>
              <a:rPr lang="en-US" altLang="ko-KR" dirty="0"/>
              <a:t>Click to edit Master title style</a:t>
            </a:r>
          </a:p>
        </p:txBody>
      </p:sp>
      <p:sp>
        <p:nvSpPr>
          <p:cNvPr id="959491" name="Rectangle 3"/>
          <p:cNvSpPr>
            <a:spLocks noGrp="1" noChangeArrowheads="1"/>
          </p:cNvSpPr>
          <p:nvPr>
            <p:ph type="subTitle" idx="1"/>
          </p:nvPr>
        </p:nvSpPr>
        <p:spPr>
          <a:xfrm>
            <a:off x="1276350" y="4191000"/>
            <a:ext cx="6400800" cy="1752600"/>
          </a:xfrm>
        </p:spPr>
        <p:txBody>
          <a:bodyPr/>
          <a:lstStyle>
            <a:lvl1pPr marL="0" indent="0" algn="ctr">
              <a:lnSpc>
                <a:spcPct val="95000"/>
              </a:lnSpc>
              <a:buFontTx/>
              <a:buNone/>
              <a:defRPr sz="2400" b="1"/>
            </a:lvl1pPr>
          </a:lstStyle>
          <a:p>
            <a:r>
              <a:rPr lang="en-US" altLang="ko-KR" dirty="0"/>
              <a:t>Click to edit Master subtitle style</a:t>
            </a:r>
          </a:p>
        </p:txBody>
      </p:sp>
      <p:sp>
        <p:nvSpPr>
          <p:cNvPr id="4" name="Line 18"/>
          <p:cNvSpPr>
            <a:spLocks noChangeShapeType="1"/>
          </p:cNvSpPr>
          <p:nvPr/>
        </p:nvSpPr>
        <p:spPr bwMode="auto">
          <a:xfrm flipV="1">
            <a:off x="163513" y="3962400"/>
            <a:ext cx="8845550" cy="0"/>
          </a:xfrm>
          <a:prstGeom prst="line">
            <a:avLst/>
          </a:prstGeom>
          <a:noFill/>
          <a:ln w="57150">
            <a:solidFill>
              <a:srgbClr val="C00000"/>
            </a:solidFill>
            <a:round/>
            <a:headEnd/>
            <a:tailEnd/>
          </a:ln>
        </p:spPr>
        <p:txBody>
          <a:bodyPr wrap="none" anchor="ctr"/>
          <a:lstStyle/>
          <a:p>
            <a:pPr>
              <a:defRPr/>
            </a:pPr>
            <a:endParaRPr lang="en-US" dirty="0">
              <a:solidFill>
                <a:prstClr val="black"/>
              </a:solidFill>
              <a:latin typeface="Tahoma"/>
            </a:endParaRPr>
          </a:p>
        </p:txBody>
      </p:sp>
    </p:spTree>
    <p:extLst>
      <p:ext uri="{BB962C8B-B14F-4D97-AF65-F5344CB8AC3E}">
        <p14:creationId xmlns:p14="http://schemas.microsoft.com/office/powerpoint/2010/main" val="31025339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144463"/>
            <a:ext cx="2212975" cy="6542087"/>
          </a:xfrm>
        </p:spPr>
        <p:txBody>
          <a:bodyPr vert="eaVert"/>
          <a:lstStyle/>
          <a:p>
            <a:r>
              <a:rPr lang="en-US" altLang="ko-KR"/>
              <a:t>Click to edit Master title style</a:t>
            </a:r>
            <a:endParaRPr lang="ko-KR" altLang="en-US"/>
          </a:p>
        </p:txBody>
      </p:sp>
      <p:sp>
        <p:nvSpPr>
          <p:cNvPr id="3" name="Vertical Text Placeholder 2"/>
          <p:cNvSpPr>
            <a:spLocks noGrp="1"/>
          </p:cNvSpPr>
          <p:nvPr>
            <p:ph type="body" orient="vert" idx="1"/>
          </p:nvPr>
        </p:nvSpPr>
        <p:spPr>
          <a:xfrm>
            <a:off x="161925" y="144463"/>
            <a:ext cx="6486525" cy="6542087"/>
          </a:xfrm>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418298208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1">
                    <a:lumMod val="50000"/>
                  </a:schemeClr>
                </a:solidFill>
                <a:latin typeface="Arial" panose="020B0604020202020204" pitchFamily="34" charset="0"/>
                <a:cs typeface="Arial" pitchFamily="34" charset="0"/>
              </a:defRPr>
            </a:lvl1pPr>
          </a:lstStyle>
          <a:p>
            <a:r>
              <a:rPr lang="en-US" altLang="ko-KR" dirty="0"/>
              <a:t>Click to edit Master title style</a:t>
            </a:r>
            <a:endParaRPr lang="ko-KR" altLang="en-US" dirty="0"/>
          </a:p>
        </p:txBody>
      </p:sp>
      <p:sp>
        <p:nvSpPr>
          <p:cNvPr id="3" name="Content Placeholder 2"/>
          <p:cNvSpPr>
            <a:spLocks noGrp="1"/>
          </p:cNvSpPr>
          <p:nvPr>
            <p:ph idx="1"/>
          </p:nvPr>
        </p:nvSpPr>
        <p:spPr>
          <a:xfrm>
            <a:off x="171450" y="838200"/>
            <a:ext cx="8836025" cy="5562601"/>
          </a:xfrm>
        </p:spPr>
        <p:txBody>
          <a:bodyPr/>
          <a:lstStyle>
            <a:lvl1pPr>
              <a:buClr>
                <a:srgbClr val="C00000"/>
              </a:buClr>
              <a:defRPr sz="3000">
                <a:latin typeface="Arial" panose="020B0604020202020204" pitchFamily="34" charset="0"/>
                <a:cs typeface="Arial" panose="020B0604020202020204" pitchFamily="34" charset="0"/>
              </a:defRPr>
            </a:lvl1pPr>
            <a:lvl2pPr marL="573088" indent="-290513">
              <a:buClr>
                <a:srgbClr val="C00000"/>
              </a:buClr>
              <a:defRPr sz="2800">
                <a:latin typeface="Arial" panose="020B0604020202020204" pitchFamily="34" charset="0"/>
                <a:cs typeface="Arial" panose="020B0604020202020204" pitchFamily="34" charset="0"/>
              </a:defRPr>
            </a:lvl2pPr>
            <a:lvl3pPr marL="803275" indent="-230188">
              <a:buClr>
                <a:srgbClr val="C00000"/>
              </a:buClr>
              <a:defRPr sz="2600">
                <a:latin typeface="Arial" panose="020B0604020202020204" pitchFamily="34" charset="0"/>
                <a:cs typeface="Arial" panose="020B0604020202020204" pitchFamily="34" charset="0"/>
              </a:defRPr>
            </a:lvl3pPr>
            <a:lvl4pPr marL="1025525" indent="-222250">
              <a:buClr>
                <a:srgbClr val="C00000"/>
              </a:buClr>
              <a:buFont typeface="Arial" pitchFamily="34" charset="0"/>
              <a:buChar char="•"/>
              <a:defRPr>
                <a:latin typeface="Arial" panose="020B0604020202020204" pitchFamily="34" charset="0"/>
                <a:cs typeface="Arial" panose="020B0604020202020204" pitchFamily="34" charset="0"/>
              </a:defRPr>
            </a:lvl4pPr>
            <a:lvl5pPr marL="1255713" indent="-230188">
              <a:defRPr>
                <a:latin typeface="Arial" panose="020B0604020202020204" pitchFamily="34" charset="0"/>
                <a:cs typeface="Arial" panose="020B0604020202020204" pitchFamily="34" charset="0"/>
              </a:defRPr>
            </a:lvl5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Tree>
    <p:extLst>
      <p:ext uri="{BB962C8B-B14F-4D97-AF65-F5344CB8AC3E}">
        <p14:creationId xmlns:p14="http://schemas.microsoft.com/office/powerpoint/2010/main" val="135057864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altLang="ko-KR" dirty="0"/>
              <a:t>Click to edit Master title style</a:t>
            </a:r>
            <a:endParaRPr lang="ko-KR" alt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ko-KR"/>
              <a:t>Click to edit Master text styles</a:t>
            </a:r>
          </a:p>
        </p:txBody>
      </p:sp>
    </p:spTree>
    <p:extLst>
      <p:ext uri="{BB962C8B-B14F-4D97-AF65-F5344CB8AC3E}">
        <p14:creationId xmlns:p14="http://schemas.microsoft.com/office/powerpoint/2010/main" val="6735719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dirty="0"/>
              <a:t>Click to edit Master title style</a:t>
            </a:r>
            <a:endParaRPr lang="ko-KR" altLang="en-US" dirty="0"/>
          </a:p>
        </p:txBody>
      </p:sp>
      <p:sp>
        <p:nvSpPr>
          <p:cNvPr id="3" name="Content Placeholder 2"/>
          <p:cNvSpPr>
            <a:spLocks noGrp="1"/>
          </p:cNvSpPr>
          <p:nvPr>
            <p:ph sz="half" idx="1"/>
          </p:nvPr>
        </p:nvSpPr>
        <p:spPr>
          <a:xfrm>
            <a:off x="171450" y="801688"/>
            <a:ext cx="4341813"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dirty="0"/>
              <a:t>Click to edit Master text styles</a:t>
            </a:r>
          </a:p>
          <a:p>
            <a:pPr lvl="1"/>
            <a:r>
              <a:rPr lang="en-US" altLang="ko-KR" dirty="0"/>
              <a:t>Second level</a:t>
            </a:r>
          </a:p>
          <a:p>
            <a:pPr lvl="2"/>
            <a:r>
              <a:rPr lang="en-US" altLang="ko-KR" dirty="0"/>
              <a:t>Third level</a:t>
            </a:r>
          </a:p>
          <a:p>
            <a:pPr lvl="3"/>
            <a:r>
              <a:rPr lang="en-US" altLang="ko-KR" dirty="0"/>
              <a:t>Fourth level</a:t>
            </a:r>
          </a:p>
          <a:p>
            <a:pPr lvl="4"/>
            <a:r>
              <a:rPr lang="en-US" altLang="ko-KR" dirty="0"/>
              <a:t>Fifth level</a:t>
            </a:r>
            <a:endParaRPr lang="ko-KR" altLang="en-US" dirty="0"/>
          </a:p>
        </p:txBody>
      </p:sp>
      <p:sp>
        <p:nvSpPr>
          <p:cNvPr id="4" name="Content Placeholder 3"/>
          <p:cNvSpPr>
            <a:spLocks noGrp="1"/>
          </p:cNvSpPr>
          <p:nvPr>
            <p:ph sz="half" idx="2"/>
          </p:nvPr>
        </p:nvSpPr>
        <p:spPr>
          <a:xfrm>
            <a:off x="4665663" y="801688"/>
            <a:ext cx="4341812" cy="5884862"/>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260908384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a:p>
        </p:txBody>
      </p:sp>
    </p:spTree>
    <p:extLst>
      <p:ext uri="{BB962C8B-B14F-4D97-AF65-F5344CB8AC3E}">
        <p14:creationId xmlns:p14="http://schemas.microsoft.com/office/powerpoint/2010/main" val="224832952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3487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ltLang="ko-KR"/>
              <a:t>Click to edit Master title style</a:t>
            </a:r>
            <a:endParaRPr lang="ko-KR" altLang="en-US"/>
          </a:p>
        </p:txBody>
      </p:sp>
      <p:sp>
        <p:nvSpPr>
          <p:cNvPr id="3" name="Content Placeholder 2"/>
          <p:cNvSpPr>
            <a:spLocks noGrp="1"/>
          </p:cNvSpPr>
          <p:nvPr>
            <p:ph idx="1"/>
          </p:nvPr>
        </p:nvSpPr>
        <p:spPr>
          <a:xfrm>
            <a:off x="3575050" y="273050"/>
            <a:ext cx="5111750" cy="5853113"/>
          </a:xfrm>
        </p:spPr>
        <p:txBody>
          <a:bodyPr/>
          <a:lstStyle>
            <a:lvl1pPr>
              <a:buClr>
                <a:srgbClr val="C00000"/>
              </a:buClr>
              <a:defRPr sz="3200">
                <a:latin typeface="Arial" panose="020B0604020202020204" pitchFamily="34" charset="0"/>
                <a:cs typeface="Arial" panose="020B0604020202020204" pitchFamily="34" charset="0"/>
              </a:defRPr>
            </a:lvl1pPr>
            <a:lvl2pPr>
              <a:buClr>
                <a:srgbClr val="C00000"/>
              </a:buClr>
              <a:defRPr sz="2800">
                <a:latin typeface="Arial" panose="020B0604020202020204" pitchFamily="34" charset="0"/>
                <a:cs typeface="Arial" panose="020B0604020202020204" pitchFamily="34" charset="0"/>
              </a:defRPr>
            </a:lvl2pPr>
            <a:lvl3pPr>
              <a:buClr>
                <a:srgbClr val="C00000"/>
              </a:buCl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400988154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ltLang="ko-KR"/>
              <a:t>Click to edit Master title style</a:t>
            </a:r>
            <a:endParaRPr lang="ko-KR" alt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ko-KR" noProof="0" dirty="0"/>
              <a:t>Drag picture to placeholder or click icon to add</a:t>
            </a:r>
            <a:endParaRPr lang="ko-KR" alt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ko-KR"/>
              <a:t>Click to edit Master text styles</a:t>
            </a:r>
          </a:p>
        </p:txBody>
      </p:sp>
    </p:spTree>
    <p:extLst>
      <p:ext uri="{BB962C8B-B14F-4D97-AF65-F5344CB8AC3E}">
        <p14:creationId xmlns:p14="http://schemas.microsoft.com/office/powerpoint/2010/main" val="167847074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ko-KR"/>
              <a:t>Click to edit Master title style</a:t>
            </a:r>
            <a:endParaRPr lang="ko-KR" altLang="en-US" dirty="0"/>
          </a:p>
        </p:txBody>
      </p:sp>
      <p:sp>
        <p:nvSpPr>
          <p:cNvPr id="3" name="Vertical Text Placeholder 2"/>
          <p:cNvSpPr>
            <a:spLocks noGrp="1"/>
          </p:cNvSpPr>
          <p:nvPr>
            <p:ph type="body" orient="vert" idx="1"/>
          </p:nvPr>
        </p:nvSpPr>
        <p:spPr/>
        <p:txBody>
          <a:bodyPr vert="eaVert"/>
          <a:lstStyle>
            <a:lvl1pPr>
              <a:buClr>
                <a:srgbClr val="C00000"/>
              </a:buClr>
              <a:defRPr/>
            </a:lvl1pPr>
            <a:lvl2pPr>
              <a:buClr>
                <a:srgbClr val="C00000"/>
              </a:buClr>
              <a:defRPr/>
            </a:lvl2pPr>
            <a:lvl3pPr>
              <a:buClr>
                <a:srgbClr val="C00000"/>
              </a:buClr>
              <a:defRPr/>
            </a:lvl3p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dirty="0"/>
          </a:p>
        </p:txBody>
      </p:sp>
    </p:spTree>
    <p:extLst>
      <p:ext uri="{BB962C8B-B14F-4D97-AF65-F5344CB8AC3E}">
        <p14:creationId xmlns:p14="http://schemas.microsoft.com/office/powerpoint/2010/main" val="11382211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1925" y="144463"/>
            <a:ext cx="8851900" cy="595312"/>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ko-KR" dirty="0"/>
              <a:t>Slide Title</a:t>
            </a:r>
          </a:p>
        </p:txBody>
      </p:sp>
      <p:sp>
        <p:nvSpPr>
          <p:cNvPr id="3075" name="Rectangle 3"/>
          <p:cNvSpPr>
            <a:spLocks noGrp="1" noChangeArrowheads="1"/>
          </p:cNvSpPr>
          <p:nvPr>
            <p:ph type="body" idx="1"/>
          </p:nvPr>
        </p:nvSpPr>
        <p:spPr bwMode="auto">
          <a:xfrm>
            <a:off x="171450" y="801688"/>
            <a:ext cx="8836025" cy="57467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ko-KR" dirty="0"/>
              <a:t>Body Text</a:t>
            </a:r>
          </a:p>
          <a:p>
            <a:pPr lvl="1"/>
            <a:r>
              <a:rPr lang="en-US" altLang="ko-KR" dirty="0"/>
              <a:t>Second Level</a:t>
            </a:r>
          </a:p>
          <a:p>
            <a:pPr lvl="2"/>
            <a:r>
              <a:rPr lang="en-US" altLang="ko-KR" dirty="0"/>
              <a:t>Third Level</a:t>
            </a:r>
          </a:p>
        </p:txBody>
      </p:sp>
      <p:sp>
        <p:nvSpPr>
          <p:cNvPr id="1028" name="Line 18"/>
          <p:cNvSpPr>
            <a:spLocks noChangeShapeType="1"/>
          </p:cNvSpPr>
          <p:nvPr/>
        </p:nvSpPr>
        <p:spPr bwMode="auto">
          <a:xfrm flipV="1">
            <a:off x="163513" y="684213"/>
            <a:ext cx="8845550" cy="0"/>
          </a:xfrm>
          <a:prstGeom prst="line">
            <a:avLst/>
          </a:prstGeom>
          <a:noFill/>
          <a:ln w="57150">
            <a:solidFill>
              <a:srgbClr val="C00000"/>
            </a:solidFill>
            <a:round/>
            <a:headEnd/>
            <a:tailEnd/>
          </a:ln>
        </p:spPr>
        <p:txBody>
          <a:bodyPr wrap="none" anchor="ctr"/>
          <a:lstStyle/>
          <a:p>
            <a:pPr>
              <a:defRPr/>
            </a:pPr>
            <a:endParaRPr lang="en-US" dirty="0">
              <a:solidFill>
                <a:prstClr val="black"/>
              </a:solidFill>
              <a:latin typeface="Tahoma"/>
            </a:endParaRPr>
          </a:p>
        </p:txBody>
      </p:sp>
      <p:sp>
        <p:nvSpPr>
          <p:cNvPr id="7" name="TextBox 6"/>
          <p:cNvSpPr txBox="1"/>
          <p:nvPr/>
        </p:nvSpPr>
        <p:spPr>
          <a:xfrm>
            <a:off x="8741326" y="6548438"/>
            <a:ext cx="402674" cy="307777"/>
          </a:xfrm>
          <a:prstGeom prst="rect">
            <a:avLst/>
          </a:prstGeom>
          <a:noFill/>
        </p:spPr>
        <p:txBody>
          <a:bodyPr wrap="none">
            <a:spAutoFit/>
          </a:bodyPr>
          <a:lstStyle/>
          <a:p>
            <a:pPr algn="ctr" eaLnBrk="0" hangingPunct="0"/>
            <a:fld id="{16E0590D-16E1-486A-A147-2F126A5F0FEE}" type="slidenum">
              <a:rPr lang="ko-KR" altLang="en-US" sz="1400">
                <a:solidFill>
                  <a:prstClr val="black"/>
                </a:solidFill>
                <a:latin typeface="Arial" pitchFamily="34" charset="0"/>
                <a:cs typeface="Arial" pitchFamily="34" charset="0"/>
              </a:rPr>
              <a:pPr algn="ctr" eaLnBrk="0" hangingPunct="0"/>
              <a:t>‹#›</a:t>
            </a:fld>
            <a:endParaRPr lang="ko-KR" altLang="en-US" sz="1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055320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 id="2147483667" r:id="rId6"/>
    <p:sldLayoutId id="2147483668" r:id="rId7"/>
    <p:sldLayoutId id="2147483669" r:id="rId8"/>
    <p:sldLayoutId id="2147483670" r:id="rId9"/>
    <p:sldLayoutId id="2147483671" r:id="rId10"/>
  </p:sldLayoutIdLst>
  <p:transition/>
  <p:txStyles>
    <p:titleStyle>
      <a:lvl1pPr algn="l" rtl="0" eaLnBrk="1" fontAlgn="base" hangingPunct="1">
        <a:lnSpc>
          <a:spcPct val="90000"/>
        </a:lnSpc>
        <a:spcBef>
          <a:spcPct val="0"/>
        </a:spcBef>
        <a:spcAft>
          <a:spcPct val="0"/>
        </a:spcAft>
        <a:defRPr sz="3200" b="1" baseline="0">
          <a:solidFill>
            <a:srgbClr val="254061"/>
          </a:solidFill>
          <a:latin typeface="Arial" panose="020B0604020202020204" pitchFamily="34" charset="0"/>
          <a:ea typeface="+mj-ea"/>
          <a:cs typeface="Arial" pitchFamily="34" charset="0"/>
        </a:defRPr>
      </a:lvl1pPr>
      <a:lvl2pPr algn="l" rtl="0" eaLnBrk="1" fontAlgn="base" hangingPunct="1">
        <a:lnSpc>
          <a:spcPct val="90000"/>
        </a:lnSpc>
        <a:spcBef>
          <a:spcPct val="0"/>
        </a:spcBef>
        <a:spcAft>
          <a:spcPct val="0"/>
        </a:spcAft>
        <a:defRPr sz="3200" b="1">
          <a:solidFill>
            <a:srgbClr val="254061"/>
          </a:solidFill>
          <a:latin typeface="Arial" charset="0"/>
          <a:cs typeface="Arial" charset="0"/>
        </a:defRPr>
      </a:lvl2pPr>
      <a:lvl3pPr algn="l" rtl="0" eaLnBrk="1" fontAlgn="base" hangingPunct="1">
        <a:lnSpc>
          <a:spcPct val="90000"/>
        </a:lnSpc>
        <a:spcBef>
          <a:spcPct val="0"/>
        </a:spcBef>
        <a:spcAft>
          <a:spcPct val="0"/>
        </a:spcAft>
        <a:defRPr sz="3200" b="1">
          <a:solidFill>
            <a:srgbClr val="254061"/>
          </a:solidFill>
          <a:latin typeface="Arial" charset="0"/>
          <a:cs typeface="Arial" charset="0"/>
        </a:defRPr>
      </a:lvl3pPr>
      <a:lvl4pPr algn="l" rtl="0" eaLnBrk="1" fontAlgn="base" hangingPunct="1">
        <a:lnSpc>
          <a:spcPct val="90000"/>
        </a:lnSpc>
        <a:spcBef>
          <a:spcPct val="0"/>
        </a:spcBef>
        <a:spcAft>
          <a:spcPct val="0"/>
        </a:spcAft>
        <a:defRPr sz="3200" b="1">
          <a:solidFill>
            <a:srgbClr val="254061"/>
          </a:solidFill>
          <a:latin typeface="Arial" charset="0"/>
          <a:cs typeface="Arial" charset="0"/>
        </a:defRPr>
      </a:lvl4pPr>
      <a:lvl5pPr algn="l" rtl="0" eaLnBrk="1" fontAlgn="base" hangingPunct="1">
        <a:lnSpc>
          <a:spcPct val="90000"/>
        </a:lnSpc>
        <a:spcBef>
          <a:spcPct val="0"/>
        </a:spcBef>
        <a:spcAft>
          <a:spcPct val="0"/>
        </a:spcAft>
        <a:defRPr sz="3200" b="1">
          <a:solidFill>
            <a:srgbClr val="254061"/>
          </a:solidFill>
          <a:latin typeface="Arial" charset="0"/>
          <a:cs typeface="Arial" charset="0"/>
        </a:defRPr>
      </a:lvl5pPr>
      <a:lvl6pPr marL="457200" algn="l" rtl="0" eaLnBrk="1" fontAlgn="base" hangingPunct="1">
        <a:lnSpc>
          <a:spcPct val="90000"/>
        </a:lnSpc>
        <a:spcBef>
          <a:spcPct val="0"/>
        </a:spcBef>
        <a:spcAft>
          <a:spcPct val="0"/>
        </a:spcAft>
        <a:defRPr sz="3200">
          <a:solidFill>
            <a:schemeClr val="hlink"/>
          </a:solidFill>
          <a:latin typeface="Tahoma" pitchFamily="34" charset="0"/>
        </a:defRPr>
      </a:lvl6pPr>
      <a:lvl7pPr marL="914400" algn="l" rtl="0" eaLnBrk="1" fontAlgn="base" hangingPunct="1">
        <a:lnSpc>
          <a:spcPct val="90000"/>
        </a:lnSpc>
        <a:spcBef>
          <a:spcPct val="0"/>
        </a:spcBef>
        <a:spcAft>
          <a:spcPct val="0"/>
        </a:spcAft>
        <a:defRPr sz="3200">
          <a:solidFill>
            <a:schemeClr val="hlink"/>
          </a:solidFill>
          <a:latin typeface="Tahoma" pitchFamily="34" charset="0"/>
        </a:defRPr>
      </a:lvl7pPr>
      <a:lvl8pPr marL="1371600" algn="l" rtl="0" eaLnBrk="1" fontAlgn="base" hangingPunct="1">
        <a:lnSpc>
          <a:spcPct val="90000"/>
        </a:lnSpc>
        <a:spcBef>
          <a:spcPct val="0"/>
        </a:spcBef>
        <a:spcAft>
          <a:spcPct val="0"/>
        </a:spcAft>
        <a:defRPr sz="3200">
          <a:solidFill>
            <a:schemeClr val="hlink"/>
          </a:solidFill>
          <a:latin typeface="Tahoma" pitchFamily="34" charset="0"/>
        </a:defRPr>
      </a:lvl8pPr>
      <a:lvl9pPr marL="1828800" algn="l" rtl="0" eaLnBrk="1" fontAlgn="base" hangingPunct="1">
        <a:lnSpc>
          <a:spcPct val="90000"/>
        </a:lnSpc>
        <a:spcBef>
          <a:spcPct val="0"/>
        </a:spcBef>
        <a:spcAft>
          <a:spcPct val="0"/>
        </a:spcAft>
        <a:defRPr sz="3200">
          <a:solidFill>
            <a:schemeClr val="hlink"/>
          </a:solidFill>
          <a:latin typeface="Tahoma" pitchFamily="34" charset="0"/>
        </a:defRPr>
      </a:lvl9pPr>
    </p:titleStyle>
    <p:bodyStyle>
      <a:lvl1pPr marL="230188" indent="-230188" algn="l" rtl="0" eaLnBrk="1" fontAlgn="base" hangingPunct="1">
        <a:lnSpc>
          <a:spcPct val="85000"/>
        </a:lnSpc>
        <a:spcBef>
          <a:spcPct val="30000"/>
        </a:spcBef>
        <a:spcAft>
          <a:spcPct val="0"/>
        </a:spcAft>
        <a:buClr>
          <a:srgbClr val="C00000"/>
        </a:buClr>
        <a:buChar char="•"/>
        <a:defRPr sz="2800">
          <a:solidFill>
            <a:schemeClr val="tx1"/>
          </a:solidFill>
          <a:latin typeface="Calibri" panose="020F0502020204030204" pitchFamily="34" charset="0"/>
          <a:ea typeface="+mn-ea"/>
          <a:cs typeface="Arial" pitchFamily="34" charset="0"/>
        </a:defRPr>
      </a:lvl1pPr>
      <a:lvl2pPr marL="461963" indent="-231775" algn="l" rtl="0" eaLnBrk="1" fontAlgn="base" hangingPunct="1">
        <a:lnSpc>
          <a:spcPct val="85000"/>
        </a:lnSpc>
        <a:spcBef>
          <a:spcPct val="30000"/>
        </a:spcBef>
        <a:spcAft>
          <a:spcPct val="0"/>
        </a:spcAft>
        <a:buClr>
          <a:srgbClr val="C00000"/>
        </a:buClr>
        <a:buChar char="•"/>
        <a:defRPr sz="2400">
          <a:solidFill>
            <a:schemeClr val="tx1"/>
          </a:solidFill>
          <a:latin typeface="Calibri" panose="020F0502020204030204" pitchFamily="34" charset="0"/>
          <a:cs typeface="Arial" pitchFamily="34" charset="0"/>
        </a:defRPr>
      </a:lvl2pPr>
      <a:lvl3pPr marL="684213" indent="-222250" algn="l" rtl="0" eaLnBrk="1" fontAlgn="base" hangingPunct="1">
        <a:lnSpc>
          <a:spcPct val="85000"/>
        </a:lnSpc>
        <a:spcBef>
          <a:spcPct val="30000"/>
        </a:spcBef>
        <a:spcAft>
          <a:spcPct val="0"/>
        </a:spcAft>
        <a:buClr>
          <a:srgbClr val="C00000"/>
        </a:buClr>
        <a:buChar char="•"/>
        <a:defRPr sz="2000">
          <a:solidFill>
            <a:schemeClr val="tx1"/>
          </a:solidFill>
          <a:latin typeface="Calibri" panose="020F0502020204030204" pitchFamily="34" charset="0"/>
          <a:cs typeface="Arial" pitchFamily="34" charset="0"/>
        </a:defRPr>
      </a:lvl3pPr>
      <a:lvl4pPr marL="1600200" indent="-228600" algn="l" rtl="0" eaLnBrk="1" fontAlgn="base" hangingPunct="1">
        <a:spcBef>
          <a:spcPct val="20000"/>
        </a:spcBef>
        <a:spcAft>
          <a:spcPct val="0"/>
        </a:spcAft>
        <a:buClr>
          <a:srgbClr val="FF3300"/>
        </a:buClr>
        <a:buSzPct val="50000"/>
        <a:buFont typeface="Monotype Sorts"/>
        <a:buChar char="u"/>
        <a:defRPr>
          <a:solidFill>
            <a:schemeClr val="tx1"/>
          </a:solidFill>
          <a:latin typeface="Arial Narrow" pitchFamily="34" charset="0"/>
          <a:cs typeface="Arial" charset="0"/>
        </a:defRPr>
      </a:lvl4pPr>
      <a:lvl5pPr marL="2057400" indent="-228600" algn="l" rtl="0" eaLnBrk="1" fontAlgn="base" hangingPunct="1">
        <a:spcBef>
          <a:spcPct val="20000"/>
        </a:spcBef>
        <a:spcAft>
          <a:spcPct val="0"/>
        </a:spcAft>
        <a:buChar char="•"/>
        <a:defRPr sz="1600">
          <a:solidFill>
            <a:schemeClr val="tx1"/>
          </a:solidFill>
          <a:latin typeface="Arial Narrow" pitchFamily="34" charset="0"/>
          <a:cs typeface="Arial"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4.emf"/><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262" y="1412227"/>
            <a:ext cx="9134738" cy="1673466"/>
          </a:xfrm>
        </p:spPr>
        <p:txBody>
          <a:bodyPr/>
          <a:lstStyle/>
          <a:p>
            <a:r>
              <a:rPr lang="en-US" altLang="ko-KR" sz="3600" dirty="0"/>
              <a:t>Revisiting Inherent Noise Floors for Interconnect Prediction</a:t>
            </a:r>
            <a:endParaRPr lang="en-US" sz="3600" dirty="0"/>
          </a:p>
        </p:txBody>
      </p:sp>
      <p:sp>
        <p:nvSpPr>
          <p:cNvPr id="5" name="Subtitle 4"/>
          <p:cNvSpPr>
            <a:spLocks noGrp="1"/>
          </p:cNvSpPr>
          <p:nvPr>
            <p:ph type="subTitle" idx="1"/>
          </p:nvPr>
        </p:nvSpPr>
        <p:spPr>
          <a:xfrm>
            <a:off x="9262" y="4191000"/>
            <a:ext cx="9134738" cy="2667000"/>
          </a:xfrm>
        </p:spPr>
        <p:txBody>
          <a:bodyPr/>
          <a:lstStyle/>
          <a:p>
            <a:r>
              <a:rPr lang="en-US" sz="2800" dirty="0"/>
              <a:t>Tuck-Boon Chan</a:t>
            </a:r>
            <a:r>
              <a:rPr lang="en-US" sz="2800" baseline="30000" dirty="0"/>
              <a:t>1</a:t>
            </a:r>
            <a:r>
              <a:rPr lang="en-US" sz="2800" dirty="0"/>
              <a:t>, Andrew. B. Kahng</a:t>
            </a:r>
            <a:r>
              <a:rPr lang="en-US" altLang="ko-KR" sz="2800" baseline="30000" dirty="0"/>
              <a:t>2</a:t>
            </a:r>
            <a:r>
              <a:rPr lang="en-US" sz="2800" dirty="0"/>
              <a:t> and </a:t>
            </a:r>
            <a:r>
              <a:rPr lang="en-US" sz="2800" u="sng" dirty="0" err="1">
                <a:solidFill>
                  <a:srgbClr val="0070C0"/>
                </a:solidFill>
              </a:rPr>
              <a:t>Mingyu</a:t>
            </a:r>
            <a:r>
              <a:rPr lang="en-US" sz="2800" u="sng" dirty="0">
                <a:solidFill>
                  <a:srgbClr val="0070C0"/>
                </a:solidFill>
              </a:rPr>
              <a:t> Woo</a:t>
            </a:r>
            <a:r>
              <a:rPr lang="en-US" altLang="ko-KR" sz="2800" baseline="30000" dirty="0"/>
              <a:t>2</a:t>
            </a:r>
          </a:p>
          <a:p>
            <a:endParaRPr lang="en-US" sz="2800" dirty="0"/>
          </a:p>
          <a:p>
            <a:r>
              <a:rPr lang="en-US" altLang="ko-KR" sz="2800" dirty="0">
                <a:solidFill>
                  <a:schemeClr val="accent6">
                    <a:lumMod val="50000"/>
                  </a:schemeClr>
                </a:solidFill>
              </a:rPr>
              <a:t>1: Qualcomm</a:t>
            </a:r>
            <a:endParaRPr lang="en-US" sz="2800" dirty="0">
              <a:solidFill>
                <a:schemeClr val="accent6">
                  <a:lumMod val="50000"/>
                </a:schemeClr>
              </a:solidFill>
            </a:endParaRPr>
          </a:p>
          <a:p>
            <a:r>
              <a:rPr lang="en-US" sz="2800" dirty="0">
                <a:solidFill>
                  <a:schemeClr val="accent6">
                    <a:lumMod val="50000"/>
                  </a:schemeClr>
                </a:solidFill>
              </a:rPr>
              <a:t>2: UC San Diego CSE and ECE Departments</a:t>
            </a:r>
          </a:p>
        </p:txBody>
      </p:sp>
    </p:spTree>
    <p:extLst>
      <p:ext uri="{BB962C8B-B14F-4D97-AF65-F5344CB8AC3E}">
        <p14:creationId xmlns:p14="http://schemas.microsoft.com/office/powerpoint/2010/main" val="232845350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Revisiting Tool Noise: Chaos</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71450" y="838201"/>
            <a:ext cx="8836025" cy="3378199"/>
          </a:xfrm>
        </p:spPr>
        <p:txBody>
          <a:bodyPr/>
          <a:lstStyle/>
          <a:p>
            <a:r>
              <a:rPr lang="en-US" sz="2400" dirty="0"/>
              <a:t>Chaotic behavior on SP&amp;R tools [Jeong10]</a:t>
            </a:r>
            <a:endParaRPr lang="en-US" altLang="ko-KR" sz="2800" dirty="0"/>
          </a:p>
          <a:p>
            <a:pPr lvl="1"/>
            <a:r>
              <a:rPr lang="en-US" altLang="ko-KR" sz="2000" dirty="0"/>
              <a:t>Small changes to inputs are observed to cause large changes</a:t>
            </a:r>
          </a:p>
          <a:p>
            <a:pPr lvl="2"/>
            <a:r>
              <a:rPr lang="en-US" altLang="ko-KR" sz="2000" dirty="0"/>
              <a:t>Clock Period (± 3ps)</a:t>
            </a:r>
          </a:p>
          <a:p>
            <a:pPr lvl="2"/>
            <a:r>
              <a:rPr lang="en-US" altLang="ko-KR" sz="2000" dirty="0"/>
              <a:t>I/O Delay (± 3ps)</a:t>
            </a:r>
          </a:p>
          <a:p>
            <a:pPr lvl="2"/>
            <a:r>
              <a:rPr lang="en-US" altLang="ko-KR" sz="2000" dirty="0"/>
              <a:t>Clock Uncertainty (± 3ps)</a:t>
            </a:r>
          </a:p>
          <a:p>
            <a:pPr lvl="2"/>
            <a:r>
              <a:rPr lang="en-US" altLang="ko-KR" sz="2000" dirty="0"/>
              <a:t>Aspect Ratio (± 0.03)</a:t>
            </a:r>
          </a:p>
          <a:p>
            <a:pPr lvl="2"/>
            <a:r>
              <a:rPr lang="en-US" altLang="ko-KR" sz="2000" dirty="0"/>
              <a:t>Placement </a:t>
            </a:r>
            <a:r>
              <a:rPr lang="en-US" altLang="ko-KR" sz="2000" dirty="0" err="1"/>
              <a:t>Util</a:t>
            </a:r>
            <a:r>
              <a:rPr lang="en-US" altLang="ko-KR" sz="2000" dirty="0"/>
              <a:t> (± 3%)</a:t>
            </a:r>
          </a:p>
          <a:p>
            <a:pPr lvl="2"/>
            <a:endParaRPr lang="en-US" altLang="ko-KR" sz="2400" dirty="0"/>
          </a:p>
          <a:p>
            <a:r>
              <a:rPr lang="en-US" altLang="ko-KR" sz="2400" dirty="0"/>
              <a:t>Benchmark descriptions</a:t>
            </a:r>
          </a:p>
        </p:txBody>
      </p:sp>
      <p:graphicFrame>
        <p:nvGraphicFramePr>
          <p:cNvPr id="4" name="표 4">
            <a:extLst>
              <a:ext uri="{FF2B5EF4-FFF2-40B4-BE49-F238E27FC236}">
                <a16:creationId xmlns:a16="http://schemas.microsoft.com/office/drawing/2014/main" id="{16F44E3A-1B16-4558-98A6-80C028BCC927}"/>
              </a:ext>
            </a:extLst>
          </p:cNvPr>
          <p:cNvGraphicFramePr>
            <a:graphicFrameLocks noGrp="1"/>
          </p:cNvGraphicFramePr>
          <p:nvPr>
            <p:extLst>
              <p:ext uri="{D42A27DB-BD31-4B8C-83A1-F6EECF244321}">
                <p14:modId xmlns:p14="http://schemas.microsoft.com/office/powerpoint/2010/main" val="1720698133"/>
              </p:ext>
            </p:extLst>
          </p:nvPr>
        </p:nvGraphicFramePr>
        <p:xfrm>
          <a:off x="413883" y="4216400"/>
          <a:ext cx="8347984" cy="2062480"/>
        </p:xfrm>
        <a:graphic>
          <a:graphicData uri="http://schemas.openxmlformats.org/drawingml/2006/table">
            <a:tbl>
              <a:tblPr firstRow="1" bandRow="1">
                <a:tableStyleId>{5FD0F851-EC5A-4D38-B0AD-8093EC10F338}</a:tableStyleId>
              </a:tblPr>
              <a:tblGrid>
                <a:gridCol w="1687252">
                  <a:extLst>
                    <a:ext uri="{9D8B030D-6E8A-4147-A177-3AD203B41FA5}">
                      <a16:colId xmlns:a16="http://schemas.microsoft.com/office/drawing/2014/main" val="2601605832"/>
                    </a:ext>
                  </a:extLst>
                </a:gridCol>
                <a:gridCol w="1110122">
                  <a:extLst>
                    <a:ext uri="{9D8B030D-6E8A-4147-A177-3AD203B41FA5}">
                      <a16:colId xmlns:a16="http://schemas.microsoft.com/office/drawing/2014/main" val="1804661196"/>
                    </a:ext>
                  </a:extLst>
                </a:gridCol>
                <a:gridCol w="1110122">
                  <a:extLst>
                    <a:ext uri="{9D8B030D-6E8A-4147-A177-3AD203B41FA5}">
                      <a16:colId xmlns:a16="http://schemas.microsoft.com/office/drawing/2014/main" val="1463456963"/>
                    </a:ext>
                  </a:extLst>
                </a:gridCol>
                <a:gridCol w="1110122">
                  <a:extLst>
                    <a:ext uri="{9D8B030D-6E8A-4147-A177-3AD203B41FA5}">
                      <a16:colId xmlns:a16="http://schemas.microsoft.com/office/drawing/2014/main" val="3063636804"/>
                    </a:ext>
                  </a:extLst>
                </a:gridCol>
                <a:gridCol w="1110122">
                  <a:extLst>
                    <a:ext uri="{9D8B030D-6E8A-4147-A177-3AD203B41FA5}">
                      <a16:colId xmlns:a16="http://schemas.microsoft.com/office/drawing/2014/main" val="3529985750"/>
                    </a:ext>
                  </a:extLst>
                </a:gridCol>
                <a:gridCol w="1110122">
                  <a:extLst>
                    <a:ext uri="{9D8B030D-6E8A-4147-A177-3AD203B41FA5}">
                      <a16:colId xmlns:a16="http://schemas.microsoft.com/office/drawing/2014/main" val="4052224758"/>
                    </a:ext>
                  </a:extLst>
                </a:gridCol>
                <a:gridCol w="1110122">
                  <a:extLst>
                    <a:ext uri="{9D8B030D-6E8A-4147-A177-3AD203B41FA5}">
                      <a16:colId xmlns:a16="http://schemas.microsoft.com/office/drawing/2014/main" val="1331462698"/>
                    </a:ext>
                  </a:extLst>
                </a:gridCol>
              </a:tblGrid>
              <a:tr h="370840">
                <a:tc>
                  <a:txBody>
                    <a:bodyPr/>
                    <a:lstStyle/>
                    <a:p>
                      <a:pPr latinLnBrk="1"/>
                      <a:r>
                        <a:rPr lang="en-US" altLang="ko-KR" sz="1600" b="0" dirty="0">
                          <a:latin typeface="Arial" panose="020B0604020202020204" pitchFamily="34" charset="0"/>
                          <a:cs typeface="Arial" panose="020B0604020202020204" pitchFamily="34" charset="0"/>
                        </a:rPr>
                        <a:t>Design</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err="1">
                          <a:latin typeface="Arial" panose="020B0604020202020204" pitchFamily="34" charset="0"/>
                          <a:cs typeface="Arial" panose="020B0604020202020204" pitchFamily="34" charset="0"/>
                        </a:rPr>
                        <a:t>ClkPer</a:t>
                      </a:r>
                      <a:endParaRPr lang="en-US" altLang="ko-KR" sz="1600" b="0" dirty="0">
                        <a:latin typeface="Arial" panose="020B0604020202020204" pitchFamily="34" charset="0"/>
                        <a:cs typeface="Arial" panose="020B0604020202020204" pitchFamily="34" charset="0"/>
                      </a:endParaRPr>
                    </a:p>
                    <a:p>
                      <a:pPr algn="ctr" latinLnBrk="1"/>
                      <a:r>
                        <a:rPr lang="en-US" altLang="ko-KR" sz="1600" b="0" dirty="0">
                          <a:latin typeface="Arial" panose="020B0604020202020204" pitchFamily="34" charset="0"/>
                          <a:cs typeface="Arial" panose="020B0604020202020204" pitchFamily="34" charset="0"/>
                        </a:rPr>
                        <a:t>(ns)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IO Delay (ns)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Post-P&amp;R</a:t>
                      </a:r>
                    </a:p>
                    <a:p>
                      <a:pPr algn="ctr" latinLnBrk="1"/>
                      <a:r>
                        <a:rPr lang="en-US" altLang="ko-KR" sz="1600" b="0" dirty="0">
                          <a:latin typeface="Arial" panose="020B0604020202020204" pitchFamily="34" charset="0"/>
                          <a:cs typeface="Arial" panose="020B0604020202020204" pitchFamily="34" charset="0"/>
                        </a:rPr>
                        <a:t>WNS (ns)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Post-P&amp;R</a:t>
                      </a:r>
                    </a:p>
                    <a:p>
                      <a:pPr algn="ctr" latinLnBrk="1"/>
                      <a:r>
                        <a:rPr lang="en-US" altLang="ko-KR" sz="1600" b="0" dirty="0">
                          <a:latin typeface="Arial" panose="020B0604020202020204" pitchFamily="34" charset="0"/>
                          <a:cs typeface="Arial" panose="020B0604020202020204" pitchFamily="34" charset="0"/>
                        </a:rPr>
                        <a:t>TNS (ns)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Num</a:t>
                      </a:r>
                      <a:br>
                        <a:rPr lang="en-US" altLang="ko-KR" sz="1600" b="0" dirty="0">
                          <a:latin typeface="Arial" panose="020B0604020202020204" pitchFamily="34" charset="0"/>
                          <a:cs typeface="Arial" panose="020B0604020202020204" pitchFamily="34" charset="0"/>
                        </a:rPr>
                      </a:br>
                      <a:r>
                        <a:rPr lang="en-US" altLang="ko-KR" sz="1600" b="0" dirty="0">
                          <a:latin typeface="Arial" panose="020B0604020202020204" pitchFamily="34" charset="0"/>
                          <a:cs typeface="Arial" panose="020B0604020202020204" pitchFamily="34" charset="0"/>
                        </a:rPr>
                        <a:t>Macros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Num</a:t>
                      </a:r>
                      <a:br>
                        <a:rPr lang="en-US" altLang="ko-KR" sz="1600" b="0" dirty="0">
                          <a:latin typeface="Arial" panose="020B0604020202020204" pitchFamily="34" charset="0"/>
                          <a:cs typeface="Arial" panose="020B0604020202020204" pitchFamily="34" charset="0"/>
                        </a:rPr>
                      </a:br>
                      <a:r>
                        <a:rPr lang="en-US" altLang="ko-KR" sz="1600" b="0" dirty="0" err="1">
                          <a:latin typeface="Arial" panose="020B0604020202020204" pitchFamily="34" charset="0"/>
                          <a:cs typeface="Arial" panose="020B0604020202020204" pitchFamily="34" charset="0"/>
                        </a:rPr>
                        <a:t>Insts</a:t>
                      </a:r>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370840">
                <a:tc>
                  <a:txBody>
                    <a:bodyPr/>
                    <a:lstStyle/>
                    <a:p>
                      <a:pPr latinLnBrk="1"/>
                      <a:r>
                        <a:rPr lang="en-US" altLang="ko-KR" sz="1400" dirty="0">
                          <a:latin typeface="Arial" panose="020B0604020202020204" pitchFamily="34" charset="0"/>
                          <a:cs typeface="Arial" panose="020B0604020202020204" pitchFamily="34" charset="0"/>
                        </a:rPr>
                        <a:t>AES</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0.300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0.000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-0.235</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-56.502</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0</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14837</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241167"/>
                  </a:ext>
                </a:extLst>
              </a:tr>
              <a:tr h="370840">
                <a:tc>
                  <a:txBody>
                    <a:bodyPr/>
                    <a:lstStyle/>
                    <a:p>
                      <a:pPr latinLnBrk="1"/>
                      <a:r>
                        <a:rPr lang="en-US" altLang="ko-KR" sz="1400" dirty="0">
                          <a:latin typeface="Arial" panose="020B0604020202020204" pitchFamily="34" charset="0"/>
                          <a:cs typeface="Arial" panose="020B0604020202020204" pitchFamily="34" charset="0"/>
                        </a:rPr>
                        <a:t>JPEG</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0.400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0.000</a:t>
                      </a:r>
                    </a:p>
                  </a:txBody>
                  <a:tcPr/>
                </a:tc>
                <a:tc>
                  <a:txBody>
                    <a:bodyPr/>
                    <a:lstStyle/>
                    <a:p>
                      <a:pPr algn="ctr" latinLnBrk="1"/>
                      <a:r>
                        <a:rPr lang="en-US" altLang="ko-KR" sz="1600" dirty="0">
                          <a:latin typeface="Arial" panose="020B0604020202020204" pitchFamily="34" charset="0"/>
                          <a:cs typeface="Arial" panose="020B0604020202020204" pitchFamily="34" charset="0"/>
                        </a:rPr>
                        <a:t>-0.038</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-8.939</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0</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60127</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5989688"/>
                  </a:ext>
                </a:extLst>
              </a:tr>
              <a:tr h="370840">
                <a:tc>
                  <a:txBody>
                    <a:bodyPr/>
                    <a:lstStyle/>
                    <a:p>
                      <a:pPr latinLnBrk="1"/>
                      <a:r>
                        <a:rPr lang="en-US" altLang="ko-KR" sz="1400" dirty="0" err="1">
                          <a:latin typeface="Arial" panose="020B0604020202020204" pitchFamily="34" charset="0"/>
                          <a:cs typeface="Arial" panose="020B0604020202020204" pitchFamily="34" charset="0"/>
                        </a:rPr>
                        <a:t>SweRV_Wrapper</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0.500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0.000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-0.204</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-252.882</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28</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109692</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559787"/>
                  </a:ext>
                </a:extLst>
              </a:tr>
              <a:tr h="370840">
                <a:tc>
                  <a:txBody>
                    <a:bodyPr/>
                    <a:lstStyle/>
                    <a:p>
                      <a:pPr latinLnBrk="1"/>
                      <a:r>
                        <a:rPr lang="en-US" altLang="ko-KR" sz="1400" dirty="0" err="1">
                          <a:latin typeface="Arial" panose="020B0604020202020204" pitchFamily="34" charset="0"/>
                          <a:cs typeface="Arial" panose="020B0604020202020204" pitchFamily="34" charset="0"/>
                        </a:rPr>
                        <a:t>BlackParrot</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0.800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0.760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-0.128</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-21.676</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49</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314393</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6947744"/>
                  </a:ext>
                </a:extLst>
              </a:tr>
            </a:tbl>
          </a:graphicData>
        </a:graphic>
      </p:graphicFrame>
      <p:grpSp>
        <p:nvGrpSpPr>
          <p:cNvPr id="11" name="그룹 10">
            <a:extLst>
              <a:ext uri="{FF2B5EF4-FFF2-40B4-BE49-F238E27FC236}">
                <a16:creationId xmlns:a16="http://schemas.microsoft.com/office/drawing/2014/main" id="{58D38DB6-3348-4150-A27C-9414AC45486D}"/>
              </a:ext>
            </a:extLst>
          </p:cNvPr>
          <p:cNvGrpSpPr/>
          <p:nvPr/>
        </p:nvGrpSpPr>
        <p:grpSpPr>
          <a:xfrm>
            <a:off x="4034973" y="1621972"/>
            <a:ext cx="2053769" cy="881742"/>
            <a:chOff x="4034973" y="1621972"/>
            <a:chExt cx="2053769" cy="881742"/>
          </a:xfrm>
        </p:grpSpPr>
        <p:sp>
          <p:nvSpPr>
            <p:cNvPr id="6" name="오른쪽 중괄호 5">
              <a:extLst>
                <a:ext uri="{FF2B5EF4-FFF2-40B4-BE49-F238E27FC236}">
                  <a16:creationId xmlns:a16="http://schemas.microsoft.com/office/drawing/2014/main" id="{C9E05DE6-0E63-48BE-841C-F41C2223B042}"/>
                </a:ext>
              </a:extLst>
            </p:cNvPr>
            <p:cNvSpPr/>
            <p:nvPr/>
          </p:nvSpPr>
          <p:spPr bwMode="auto">
            <a:xfrm>
              <a:off x="4034973" y="1621972"/>
              <a:ext cx="257627" cy="881742"/>
            </a:xfrm>
            <a:prstGeom prst="rightBrace">
              <a:avLst>
                <a:gd name="adj1" fmla="val 56771"/>
                <a:gd name="adj2" fmla="val 50387"/>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7" name="TextBox 6">
              <a:extLst>
                <a:ext uri="{FF2B5EF4-FFF2-40B4-BE49-F238E27FC236}">
                  <a16:creationId xmlns:a16="http://schemas.microsoft.com/office/drawing/2014/main" id="{6BF71254-C1E5-4A9F-A992-88FBB6FE99F0}"/>
                </a:ext>
              </a:extLst>
            </p:cNvPr>
            <p:cNvSpPr txBox="1"/>
            <p:nvPr/>
          </p:nvSpPr>
          <p:spPr>
            <a:xfrm>
              <a:off x="4357913" y="1739677"/>
              <a:ext cx="1730829" cy="646331"/>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For </a:t>
              </a:r>
            </a:p>
            <a:p>
              <a:r>
                <a:rPr lang="en-US" altLang="ko-KR" b="1" dirty="0">
                  <a:latin typeface="Arial" panose="020B0604020202020204" pitchFamily="34" charset="0"/>
                  <a:cs typeface="Arial" panose="020B0604020202020204" pitchFamily="34" charset="0"/>
                </a:rPr>
                <a:t>Synthesis</a:t>
              </a:r>
              <a:endParaRPr lang="ko-KR" altLang="en-US" b="1" dirty="0">
                <a:latin typeface="Arial" panose="020B0604020202020204" pitchFamily="34" charset="0"/>
                <a:cs typeface="Arial" panose="020B0604020202020204" pitchFamily="34" charset="0"/>
              </a:endParaRPr>
            </a:p>
          </p:txBody>
        </p:sp>
      </p:grpSp>
      <p:grpSp>
        <p:nvGrpSpPr>
          <p:cNvPr id="10" name="그룹 9">
            <a:extLst>
              <a:ext uri="{FF2B5EF4-FFF2-40B4-BE49-F238E27FC236}">
                <a16:creationId xmlns:a16="http://schemas.microsoft.com/office/drawing/2014/main" id="{BC130078-74AF-4F56-9ED2-CA0AFAFA2FC6}"/>
              </a:ext>
            </a:extLst>
          </p:cNvPr>
          <p:cNvGrpSpPr/>
          <p:nvPr/>
        </p:nvGrpSpPr>
        <p:grpSpPr>
          <a:xfrm>
            <a:off x="6238197" y="1621971"/>
            <a:ext cx="1563233" cy="1621971"/>
            <a:chOff x="6238197" y="1621971"/>
            <a:chExt cx="1563233" cy="1621971"/>
          </a:xfrm>
        </p:grpSpPr>
        <p:sp>
          <p:nvSpPr>
            <p:cNvPr id="8" name="오른쪽 중괄호 7">
              <a:extLst>
                <a:ext uri="{FF2B5EF4-FFF2-40B4-BE49-F238E27FC236}">
                  <a16:creationId xmlns:a16="http://schemas.microsoft.com/office/drawing/2014/main" id="{B579E232-E8F8-41BB-92ED-4998077F9CD1}"/>
                </a:ext>
              </a:extLst>
            </p:cNvPr>
            <p:cNvSpPr/>
            <p:nvPr/>
          </p:nvSpPr>
          <p:spPr bwMode="auto">
            <a:xfrm>
              <a:off x="6238197" y="1621971"/>
              <a:ext cx="257627" cy="1621971"/>
            </a:xfrm>
            <a:prstGeom prst="rightBrace">
              <a:avLst>
                <a:gd name="adj1" fmla="val 56771"/>
                <a:gd name="adj2" fmla="val 50387"/>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9" name="TextBox 8">
              <a:extLst>
                <a:ext uri="{FF2B5EF4-FFF2-40B4-BE49-F238E27FC236}">
                  <a16:creationId xmlns:a16="http://schemas.microsoft.com/office/drawing/2014/main" id="{6B8FDF3E-BFD5-489A-9846-48679948C779}"/>
                </a:ext>
              </a:extLst>
            </p:cNvPr>
            <p:cNvSpPr txBox="1"/>
            <p:nvPr/>
          </p:nvSpPr>
          <p:spPr>
            <a:xfrm>
              <a:off x="6593114" y="2248290"/>
              <a:ext cx="1208316" cy="369332"/>
            </a:xfrm>
            <a:prstGeom prst="rect">
              <a:avLst/>
            </a:prstGeom>
            <a:noFill/>
          </p:spPr>
          <p:txBody>
            <a:bodyPr wrap="square" rtlCol="0">
              <a:spAutoFit/>
            </a:bodyPr>
            <a:lstStyle/>
            <a:p>
              <a:r>
                <a:rPr lang="en-US" altLang="ko-KR" b="1" dirty="0">
                  <a:latin typeface="Arial" panose="020B0604020202020204" pitchFamily="34" charset="0"/>
                  <a:cs typeface="Arial" panose="020B0604020202020204" pitchFamily="34" charset="0"/>
                </a:rPr>
                <a:t>For P&amp;R</a:t>
              </a:r>
              <a:endParaRPr lang="ko-KR" alt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977445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Revisiting Tool Noise: Chaos</a:t>
            </a:r>
          </a:p>
        </p:txBody>
      </p:sp>
      <p:pic>
        <p:nvPicPr>
          <p:cNvPr id="7" name="그림 6">
            <a:extLst>
              <a:ext uri="{FF2B5EF4-FFF2-40B4-BE49-F238E27FC236}">
                <a16:creationId xmlns:a16="http://schemas.microsoft.com/office/drawing/2014/main" id="{140FDC2E-E8A8-4B0B-BB5B-406B024481C1}"/>
              </a:ext>
            </a:extLst>
          </p:cNvPr>
          <p:cNvPicPr>
            <a:picLocks noChangeAspect="1"/>
          </p:cNvPicPr>
          <p:nvPr/>
        </p:nvPicPr>
        <p:blipFill>
          <a:blip r:embed="rId3"/>
          <a:stretch>
            <a:fillRect/>
          </a:stretch>
        </p:blipFill>
        <p:spPr>
          <a:xfrm>
            <a:off x="0" y="1356632"/>
            <a:ext cx="9144000" cy="4460312"/>
          </a:xfrm>
          <a:prstGeom prst="rect">
            <a:avLst/>
          </a:prstGeom>
        </p:spPr>
      </p:pic>
    </p:spTree>
    <p:extLst>
      <p:ext uri="{BB962C8B-B14F-4D97-AF65-F5344CB8AC3E}">
        <p14:creationId xmlns:p14="http://schemas.microsoft.com/office/powerpoint/2010/main" val="9455688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Revisiting Tool Noise: Chaos</a:t>
            </a:r>
          </a:p>
        </p:txBody>
      </p:sp>
      <p:graphicFrame>
        <p:nvGraphicFramePr>
          <p:cNvPr id="4" name="표 4">
            <a:extLst>
              <a:ext uri="{FF2B5EF4-FFF2-40B4-BE49-F238E27FC236}">
                <a16:creationId xmlns:a16="http://schemas.microsoft.com/office/drawing/2014/main" id="{05F16E3F-95BE-4737-A0C3-C45F22DBB348}"/>
              </a:ext>
            </a:extLst>
          </p:cNvPr>
          <p:cNvGraphicFramePr>
            <a:graphicFrameLocks noGrp="1"/>
          </p:cNvGraphicFramePr>
          <p:nvPr>
            <p:extLst>
              <p:ext uri="{D42A27DB-BD31-4B8C-83A1-F6EECF244321}">
                <p14:modId xmlns:p14="http://schemas.microsoft.com/office/powerpoint/2010/main" val="4046989726"/>
              </p:ext>
            </p:extLst>
          </p:nvPr>
        </p:nvGraphicFramePr>
        <p:xfrm>
          <a:off x="2451968" y="1622925"/>
          <a:ext cx="4240063" cy="1954596"/>
        </p:xfrm>
        <a:graphic>
          <a:graphicData uri="http://schemas.openxmlformats.org/drawingml/2006/table">
            <a:tbl>
              <a:tblPr firstRow="1" bandRow="1">
                <a:tableStyleId>{5FD0F851-EC5A-4D38-B0AD-8093EC10F338}</a:tableStyleId>
              </a:tblPr>
              <a:tblGrid>
                <a:gridCol w="1561231">
                  <a:extLst>
                    <a:ext uri="{9D8B030D-6E8A-4147-A177-3AD203B41FA5}">
                      <a16:colId xmlns:a16="http://schemas.microsoft.com/office/drawing/2014/main" val="2601605832"/>
                    </a:ext>
                  </a:extLst>
                </a:gridCol>
                <a:gridCol w="1339416">
                  <a:extLst>
                    <a:ext uri="{9D8B030D-6E8A-4147-A177-3AD203B41FA5}">
                      <a16:colId xmlns:a16="http://schemas.microsoft.com/office/drawing/2014/main" val="1804661196"/>
                    </a:ext>
                  </a:extLst>
                </a:gridCol>
                <a:gridCol w="1339416">
                  <a:extLst>
                    <a:ext uri="{9D8B030D-6E8A-4147-A177-3AD203B41FA5}">
                      <a16:colId xmlns:a16="http://schemas.microsoft.com/office/drawing/2014/main" val="1463456963"/>
                    </a:ext>
                  </a:extLst>
                </a:gridCol>
              </a:tblGrid>
              <a:tr h="268284">
                <a:tc rowSpan="2">
                  <a:txBody>
                    <a:bodyPr/>
                    <a:lstStyle/>
                    <a:p>
                      <a:pPr latinLnBrk="1"/>
                      <a:r>
                        <a:rPr lang="en-US" altLang="ko-KR" sz="1400" b="0" dirty="0">
                          <a:latin typeface="Arial" panose="020B0604020202020204" pitchFamily="34" charset="0"/>
                          <a:cs typeface="Arial" panose="020B0604020202020204" pitchFamily="34" charset="0"/>
                        </a:rPr>
                        <a:t>Design</a:t>
                      </a:r>
                      <a:endParaRPr lang="ko-KR" altLang="en-US" sz="1400" b="0" dirty="0">
                        <a:latin typeface="Arial" panose="020B0604020202020204" pitchFamily="34" charset="0"/>
                        <a:cs typeface="Arial" panose="020B0604020202020204" pitchFamily="34" charset="0"/>
                      </a:endParaRPr>
                    </a:p>
                  </a:txBody>
                  <a:tcPr anchor="ctr"/>
                </a:tc>
                <a:tc gridSpan="2">
                  <a:txBody>
                    <a:bodyPr/>
                    <a:lstStyle/>
                    <a:p>
                      <a:pPr algn="ctr" latinLnBrk="1"/>
                      <a:r>
                        <a:rPr lang="el-GR" altLang="ko-KR" sz="1800" b="0" i="0" kern="1200" dirty="0">
                          <a:solidFill>
                            <a:schemeClr val="tx1"/>
                          </a:solidFill>
                          <a:effectLst/>
                          <a:latin typeface="+mn-lt"/>
                          <a:ea typeface="+mn-ea"/>
                          <a:cs typeface="+mn-cs"/>
                        </a:rPr>
                        <a:t>Δ</a:t>
                      </a:r>
                      <a:r>
                        <a:rPr lang="en-US" altLang="ko-KR" sz="1400" b="0" dirty="0">
                          <a:latin typeface="Arial" panose="020B0604020202020204" pitchFamily="34" charset="0"/>
                          <a:cs typeface="Arial" panose="020B0604020202020204" pitchFamily="34" charset="0"/>
                        </a:rPr>
                        <a:t> WNS (ns)</a:t>
                      </a:r>
                      <a:endParaRPr lang="ko-KR" altLang="en-US" sz="14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268284">
                <a:tc vMerge="1">
                  <a:txBody>
                    <a:bodyPr/>
                    <a:lstStyle/>
                    <a:p>
                      <a:pPr latinLnBrk="1"/>
                      <a:endParaRPr lang="ko-KR" altLang="en-US" sz="1600" b="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Syn_1</a:t>
                      </a:r>
                      <a:endParaRPr lang="ko-KR" altLang="en-US"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Syn_2</a:t>
                      </a:r>
                      <a:endParaRPr lang="ko-KR" altLang="en-US" sz="14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9657385"/>
                  </a:ext>
                </a:extLst>
              </a:tr>
              <a:tr h="326412">
                <a:tc>
                  <a:txBody>
                    <a:bodyPr/>
                    <a:lstStyle/>
                    <a:p>
                      <a:pPr latinLnBrk="1"/>
                      <a:r>
                        <a:rPr lang="en-US" altLang="ko-KR" sz="1200" dirty="0">
                          <a:latin typeface="Arial" panose="020B0604020202020204" pitchFamily="34" charset="0"/>
                          <a:cs typeface="Arial" panose="020B0604020202020204" pitchFamily="34" charset="0"/>
                        </a:rPr>
                        <a:t>AES</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0.007</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1400" dirty="0">
                          <a:latin typeface="Arial" panose="020B0604020202020204" pitchFamily="34" charset="0"/>
                          <a:cs typeface="Arial" panose="020B0604020202020204" pitchFamily="34" charset="0"/>
                        </a:rPr>
                        <a:t>0.016</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65241167"/>
                  </a:ext>
                </a:extLst>
              </a:tr>
              <a:tr h="326412">
                <a:tc>
                  <a:txBody>
                    <a:bodyPr/>
                    <a:lstStyle/>
                    <a:p>
                      <a:pPr latinLnBrk="1"/>
                      <a:r>
                        <a:rPr lang="en-US" altLang="ko-KR" sz="1200" dirty="0">
                          <a:latin typeface="Arial" panose="020B0604020202020204" pitchFamily="34" charset="0"/>
                          <a:cs typeface="Arial" panose="020B0604020202020204" pitchFamily="34" charset="0"/>
                        </a:rPr>
                        <a:t>JPEG</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0.019</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0.014</a:t>
                      </a:r>
                    </a:p>
                  </a:txBody>
                  <a:tcPr/>
                </a:tc>
                <a:extLst>
                  <a:ext uri="{0D108BD9-81ED-4DB2-BD59-A6C34878D82A}">
                    <a16:rowId xmlns:a16="http://schemas.microsoft.com/office/drawing/2014/main" val="3305989688"/>
                  </a:ext>
                </a:extLst>
              </a:tr>
              <a:tr h="326412">
                <a:tc>
                  <a:txBody>
                    <a:bodyPr/>
                    <a:lstStyle/>
                    <a:p>
                      <a:pPr latinLnBrk="1"/>
                      <a:r>
                        <a:rPr lang="en-US" altLang="ko-KR" sz="1200" dirty="0" err="1">
                          <a:latin typeface="Arial" panose="020B0604020202020204" pitchFamily="34" charset="0"/>
                          <a:cs typeface="Arial" panose="020B0604020202020204" pitchFamily="34" charset="0"/>
                        </a:rPr>
                        <a:t>SweRV_wrapper</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0.036</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0.023</a:t>
                      </a:r>
                      <a:endParaRPr lang="ko-KR"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559787"/>
                  </a:ext>
                </a:extLst>
              </a:tr>
              <a:tr h="0">
                <a:tc>
                  <a:txBody>
                    <a:bodyPr/>
                    <a:lstStyle/>
                    <a:p>
                      <a:pPr latinLnBrk="1"/>
                      <a:r>
                        <a:rPr lang="en-US" altLang="ko-KR" sz="1200" dirty="0" err="1">
                          <a:latin typeface="Arial" panose="020B0604020202020204" pitchFamily="34" charset="0"/>
                          <a:cs typeface="Arial" panose="020B0604020202020204" pitchFamily="34" charset="0"/>
                        </a:rPr>
                        <a:t>BlackParrot</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0.023</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0.031</a:t>
                      </a:r>
                      <a:endParaRPr lang="ko-KR"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6947744"/>
                  </a:ext>
                </a:extLst>
              </a:tr>
            </a:tbl>
          </a:graphicData>
        </a:graphic>
      </p:graphicFrame>
      <p:graphicFrame>
        <p:nvGraphicFramePr>
          <p:cNvPr id="5" name="표 4">
            <a:extLst>
              <a:ext uri="{FF2B5EF4-FFF2-40B4-BE49-F238E27FC236}">
                <a16:creationId xmlns:a16="http://schemas.microsoft.com/office/drawing/2014/main" id="{842D714C-2140-4ADC-BC9C-BD991FE747C4}"/>
              </a:ext>
            </a:extLst>
          </p:cNvPr>
          <p:cNvGraphicFramePr>
            <a:graphicFrameLocks noGrp="1"/>
          </p:cNvGraphicFramePr>
          <p:nvPr>
            <p:extLst>
              <p:ext uri="{D42A27DB-BD31-4B8C-83A1-F6EECF244321}">
                <p14:modId xmlns:p14="http://schemas.microsoft.com/office/powerpoint/2010/main" val="4177263123"/>
              </p:ext>
            </p:extLst>
          </p:nvPr>
        </p:nvGraphicFramePr>
        <p:xfrm>
          <a:off x="1691418" y="4720279"/>
          <a:ext cx="5792912" cy="1889760"/>
        </p:xfrm>
        <a:graphic>
          <a:graphicData uri="http://schemas.openxmlformats.org/drawingml/2006/table">
            <a:tbl>
              <a:tblPr firstRow="1" bandRow="1">
                <a:tableStyleId>{5FD0F851-EC5A-4D38-B0AD-8093EC10F338}</a:tableStyleId>
              </a:tblPr>
              <a:tblGrid>
                <a:gridCol w="1632352">
                  <a:extLst>
                    <a:ext uri="{9D8B030D-6E8A-4147-A177-3AD203B41FA5}">
                      <a16:colId xmlns:a16="http://schemas.microsoft.com/office/drawing/2014/main" val="2601605832"/>
                    </a:ext>
                  </a:extLst>
                </a:gridCol>
                <a:gridCol w="1040140">
                  <a:extLst>
                    <a:ext uri="{9D8B030D-6E8A-4147-A177-3AD203B41FA5}">
                      <a16:colId xmlns:a16="http://schemas.microsoft.com/office/drawing/2014/main" val="1804661196"/>
                    </a:ext>
                  </a:extLst>
                </a:gridCol>
                <a:gridCol w="1040140">
                  <a:extLst>
                    <a:ext uri="{9D8B030D-6E8A-4147-A177-3AD203B41FA5}">
                      <a16:colId xmlns:a16="http://schemas.microsoft.com/office/drawing/2014/main" val="1463456963"/>
                    </a:ext>
                  </a:extLst>
                </a:gridCol>
                <a:gridCol w="1040140">
                  <a:extLst>
                    <a:ext uri="{9D8B030D-6E8A-4147-A177-3AD203B41FA5}">
                      <a16:colId xmlns:a16="http://schemas.microsoft.com/office/drawing/2014/main" val="1200367516"/>
                    </a:ext>
                  </a:extLst>
                </a:gridCol>
                <a:gridCol w="1040140">
                  <a:extLst>
                    <a:ext uri="{9D8B030D-6E8A-4147-A177-3AD203B41FA5}">
                      <a16:colId xmlns:a16="http://schemas.microsoft.com/office/drawing/2014/main" val="2315926748"/>
                    </a:ext>
                  </a:extLst>
                </a:gridCol>
              </a:tblGrid>
              <a:tr h="205065">
                <a:tc rowSpan="2">
                  <a:txBody>
                    <a:bodyPr/>
                    <a:lstStyle/>
                    <a:p>
                      <a:pPr latinLnBrk="1"/>
                      <a:r>
                        <a:rPr lang="en-US" altLang="ko-KR" sz="1400" b="0" dirty="0">
                          <a:latin typeface="Arial" panose="020B0604020202020204" pitchFamily="34" charset="0"/>
                          <a:cs typeface="Arial" panose="020B0604020202020204" pitchFamily="34" charset="0"/>
                        </a:rPr>
                        <a:t>Design</a:t>
                      </a:r>
                      <a:endParaRPr lang="ko-KR" altLang="en-US" sz="1400" b="0" dirty="0">
                        <a:latin typeface="Arial" panose="020B0604020202020204" pitchFamily="34" charset="0"/>
                        <a:cs typeface="Arial" panose="020B0604020202020204" pitchFamily="34" charset="0"/>
                      </a:endParaRPr>
                    </a:p>
                  </a:txBody>
                  <a:tcPr anchor="ctr"/>
                </a:tc>
                <a:tc gridSpan="2">
                  <a:txBody>
                    <a:bodyPr/>
                    <a:lstStyle/>
                    <a:p>
                      <a:pPr algn="ctr" latinLnBrk="1"/>
                      <a:r>
                        <a:rPr lang="el-GR" altLang="ko-KR" sz="1800" b="0" i="0" kern="1200" dirty="0">
                          <a:solidFill>
                            <a:schemeClr val="tx1"/>
                          </a:solidFill>
                          <a:effectLst/>
                          <a:latin typeface="+mn-lt"/>
                          <a:ea typeface="+mn-ea"/>
                          <a:cs typeface="+mn-cs"/>
                        </a:rPr>
                        <a:t>Δ</a:t>
                      </a:r>
                      <a:r>
                        <a:rPr lang="en-US" altLang="ko-KR" sz="1400" b="0" dirty="0">
                          <a:latin typeface="Arial" panose="020B0604020202020204" pitchFamily="34" charset="0"/>
                          <a:cs typeface="Arial" panose="020B0604020202020204" pitchFamily="34" charset="0"/>
                        </a:rPr>
                        <a:t> WNS (ns)</a:t>
                      </a:r>
                      <a:endParaRPr lang="ko-KR" altLang="en-US" sz="14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tc gridSpan="2">
                  <a:txBody>
                    <a:bodyPr/>
                    <a:lstStyle/>
                    <a:p>
                      <a:pPr algn="ctr" latinLnBrk="1"/>
                      <a:r>
                        <a:rPr lang="el-GR" altLang="ko-KR" sz="1800" b="0" i="0" kern="1200" dirty="0">
                          <a:solidFill>
                            <a:schemeClr val="tx1"/>
                          </a:solidFill>
                          <a:effectLst/>
                          <a:latin typeface="+mn-lt"/>
                          <a:ea typeface="+mn-ea"/>
                          <a:cs typeface="+mn-cs"/>
                        </a:rPr>
                        <a:t>Δ</a:t>
                      </a:r>
                      <a:r>
                        <a:rPr lang="en-US" altLang="ko-KR" sz="1400" b="0" dirty="0">
                          <a:latin typeface="Arial" panose="020B0604020202020204" pitchFamily="34" charset="0"/>
                          <a:cs typeface="Arial" panose="020B0604020202020204" pitchFamily="34" charset="0"/>
                        </a:rPr>
                        <a:t> TNS (ns)</a:t>
                      </a:r>
                      <a:endParaRPr lang="ko-KR" altLang="en-US" sz="14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205065">
                <a:tc vMerge="1">
                  <a:txBody>
                    <a:bodyPr/>
                    <a:lstStyle/>
                    <a:p>
                      <a:pPr latinLnBrk="1"/>
                      <a:endParaRPr lang="ko-KR" altLang="en-US" sz="1600" b="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P&amp;R_1</a:t>
                      </a:r>
                      <a:endParaRPr lang="ko-KR" altLang="en-US" sz="14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P&amp;R_2</a:t>
                      </a:r>
                      <a:endParaRPr lang="ko-KR" altLang="en-US" sz="14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P&amp;R_1</a:t>
                      </a:r>
                      <a:endParaRPr lang="ko-KR" altLang="en-US" sz="14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400" b="0" dirty="0">
                          <a:latin typeface="Arial" panose="020B0604020202020204" pitchFamily="34" charset="0"/>
                          <a:cs typeface="Arial" panose="020B0604020202020204" pitchFamily="34" charset="0"/>
                        </a:rPr>
                        <a:t>P&amp;R_2</a:t>
                      </a:r>
                      <a:endParaRPr lang="ko-KR" altLang="en-US" sz="14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9657385"/>
                  </a:ext>
                </a:extLst>
              </a:tr>
              <a:tr h="243924">
                <a:tc>
                  <a:txBody>
                    <a:bodyPr/>
                    <a:lstStyle/>
                    <a:p>
                      <a:pPr latinLnBrk="1"/>
                      <a:r>
                        <a:rPr lang="en-US" altLang="ko-KR" sz="1200" dirty="0">
                          <a:latin typeface="Arial" panose="020B0604020202020204" pitchFamily="34" charset="0"/>
                          <a:cs typeface="Arial" panose="020B0604020202020204" pitchFamily="34" charset="0"/>
                        </a:rPr>
                        <a:t>AES</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0.023</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1400" dirty="0">
                          <a:latin typeface="Arial" panose="020B0604020202020204" pitchFamily="34" charset="0"/>
                          <a:cs typeface="Arial" panose="020B0604020202020204" pitchFamily="34" charset="0"/>
                        </a:rPr>
                        <a:t>0.028</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1400" dirty="0">
                          <a:latin typeface="Arial" panose="020B0604020202020204" pitchFamily="34" charset="0"/>
                          <a:cs typeface="Arial" panose="020B0604020202020204" pitchFamily="34" charset="0"/>
                        </a:rPr>
                        <a:t>3.971</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1400" dirty="0">
                          <a:latin typeface="Arial" panose="020B0604020202020204" pitchFamily="34" charset="0"/>
                          <a:cs typeface="Arial" panose="020B0604020202020204" pitchFamily="34" charset="0"/>
                        </a:rPr>
                        <a:t>3.929</a:t>
                      </a:r>
                      <a:endParaRPr lang="ko-KR" altLang="en-US" sz="14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65241167"/>
                  </a:ext>
                </a:extLst>
              </a:tr>
              <a:tr h="243924">
                <a:tc>
                  <a:txBody>
                    <a:bodyPr/>
                    <a:lstStyle/>
                    <a:p>
                      <a:pPr latinLnBrk="1"/>
                      <a:r>
                        <a:rPr lang="en-US" altLang="ko-KR" sz="1200" dirty="0">
                          <a:latin typeface="Arial" panose="020B0604020202020204" pitchFamily="34" charset="0"/>
                          <a:cs typeface="Arial" panose="020B0604020202020204" pitchFamily="34" charset="0"/>
                        </a:rPr>
                        <a:t>JPEG</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0.035</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0.048</a:t>
                      </a:r>
                    </a:p>
                  </a:txBody>
                  <a:tcPr/>
                </a:tc>
                <a:tc>
                  <a:txBody>
                    <a:bodyPr/>
                    <a:lstStyle/>
                    <a:p>
                      <a:pPr algn="ctr" latinLnBrk="1"/>
                      <a:r>
                        <a:rPr lang="en-US" altLang="ko-KR" sz="1400" dirty="0">
                          <a:latin typeface="Arial" panose="020B0604020202020204" pitchFamily="34" charset="0"/>
                          <a:cs typeface="Arial" panose="020B0604020202020204" pitchFamily="34" charset="0"/>
                        </a:rPr>
                        <a:t>8.843</a:t>
                      </a:r>
                    </a:p>
                  </a:txBody>
                  <a:tcPr/>
                </a:tc>
                <a:tc>
                  <a:txBody>
                    <a:bodyPr/>
                    <a:lstStyle/>
                    <a:p>
                      <a:pPr algn="ctr" latinLnBrk="1"/>
                      <a:r>
                        <a:rPr lang="en-US" altLang="ko-KR" sz="1400" dirty="0">
                          <a:latin typeface="Arial" panose="020B0604020202020204" pitchFamily="34" charset="0"/>
                          <a:cs typeface="Arial" panose="020B0604020202020204" pitchFamily="34" charset="0"/>
                        </a:rPr>
                        <a:t>93.874</a:t>
                      </a:r>
                    </a:p>
                  </a:txBody>
                  <a:tcPr/>
                </a:tc>
                <a:extLst>
                  <a:ext uri="{0D108BD9-81ED-4DB2-BD59-A6C34878D82A}">
                    <a16:rowId xmlns:a16="http://schemas.microsoft.com/office/drawing/2014/main" val="3305989688"/>
                  </a:ext>
                </a:extLst>
              </a:tr>
              <a:tr h="243924">
                <a:tc>
                  <a:txBody>
                    <a:bodyPr/>
                    <a:lstStyle/>
                    <a:p>
                      <a:pPr latinLnBrk="1"/>
                      <a:r>
                        <a:rPr lang="en-US" altLang="ko-KR" sz="1200" dirty="0" err="1">
                          <a:latin typeface="Arial" panose="020B0604020202020204" pitchFamily="34" charset="0"/>
                          <a:cs typeface="Arial" panose="020B0604020202020204" pitchFamily="34" charset="0"/>
                        </a:rPr>
                        <a:t>SweRV_wrapper</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0.265</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0.420</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199.63</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170.035</a:t>
                      </a:r>
                    </a:p>
                  </a:txBody>
                  <a:tcPr/>
                </a:tc>
                <a:extLst>
                  <a:ext uri="{0D108BD9-81ED-4DB2-BD59-A6C34878D82A}">
                    <a16:rowId xmlns:a16="http://schemas.microsoft.com/office/drawing/2014/main" val="3859559787"/>
                  </a:ext>
                </a:extLst>
              </a:tr>
              <a:tr h="243924">
                <a:tc>
                  <a:txBody>
                    <a:bodyPr/>
                    <a:lstStyle/>
                    <a:p>
                      <a:pPr latinLnBrk="1"/>
                      <a:r>
                        <a:rPr lang="en-US" altLang="ko-KR" sz="1200" dirty="0" err="1">
                          <a:latin typeface="Arial" panose="020B0604020202020204" pitchFamily="34" charset="0"/>
                          <a:cs typeface="Arial" panose="020B0604020202020204" pitchFamily="34" charset="0"/>
                        </a:rPr>
                        <a:t>BlackParrot</a:t>
                      </a:r>
                      <a:endParaRPr lang="ko-KR" altLang="en-US" sz="12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0.137</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0.100</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294.91</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n-US" altLang="ko-KR" sz="1400" dirty="0">
                          <a:latin typeface="Arial" panose="020B0604020202020204" pitchFamily="34" charset="0"/>
                          <a:cs typeface="Arial" panose="020B0604020202020204" pitchFamily="34" charset="0"/>
                        </a:rPr>
                        <a:t>57.344</a:t>
                      </a:r>
                      <a:endParaRPr lang="ko-KR" alt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6947744"/>
                  </a:ext>
                </a:extLst>
              </a:tr>
            </a:tbl>
          </a:graphicData>
        </a:graphic>
      </p:graphicFrame>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71450" y="838201"/>
            <a:ext cx="8836025" cy="687245"/>
          </a:xfrm>
        </p:spPr>
        <p:txBody>
          <a:bodyPr/>
          <a:lstStyle/>
          <a:p>
            <a:r>
              <a:rPr lang="en-US" sz="2400" dirty="0"/>
              <a:t>Chaotic behavior in Post-Synthesis results </a:t>
            </a:r>
            <a:r>
              <a:rPr lang="en-US" altLang="ko-KR" sz="2400" dirty="0"/>
              <a:t>(Table 3)</a:t>
            </a:r>
          </a:p>
          <a:p>
            <a:pPr lvl="1"/>
            <a:r>
              <a:rPr lang="en-US" altLang="ko-KR" sz="1600" dirty="0"/>
              <a:t>Noise parameters: Clock Period (± 3ps), I/O Delay (± 3ps), Clock Uncertainty (± 3ps)</a:t>
            </a:r>
          </a:p>
        </p:txBody>
      </p:sp>
      <p:sp>
        <p:nvSpPr>
          <p:cNvPr id="8" name="Content Placeholder 2">
            <a:extLst>
              <a:ext uri="{FF2B5EF4-FFF2-40B4-BE49-F238E27FC236}">
                <a16:creationId xmlns:a16="http://schemas.microsoft.com/office/drawing/2014/main" id="{674447ED-156C-46AD-91B4-C149B59E928C}"/>
              </a:ext>
            </a:extLst>
          </p:cNvPr>
          <p:cNvSpPr txBox="1">
            <a:spLocks/>
          </p:cNvSpPr>
          <p:nvPr/>
        </p:nvSpPr>
        <p:spPr bwMode="auto">
          <a:xfrm>
            <a:off x="138112" y="3708689"/>
            <a:ext cx="8836025" cy="90337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400" kern="0" dirty="0"/>
              <a:t>Chaotic behavior in Post-P&amp;R results (Table 4)</a:t>
            </a:r>
          </a:p>
          <a:p>
            <a:pPr lvl="1"/>
            <a:r>
              <a:rPr lang="en-US" altLang="ko-KR" sz="1600" kern="0" dirty="0"/>
              <a:t>Noise parameters: </a:t>
            </a:r>
            <a:r>
              <a:rPr lang="en-US" altLang="ko-KR" sz="1600" dirty="0"/>
              <a:t>Clock Period (± 3ps), I/O Delay (± 3ps), Clock Uncertainty (± 3ps), 					Aspect Ratio (± 0.03), Placement </a:t>
            </a:r>
            <a:r>
              <a:rPr lang="en-US" altLang="ko-KR" sz="1600" dirty="0" err="1"/>
              <a:t>Util</a:t>
            </a:r>
            <a:r>
              <a:rPr lang="en-US" altLang="ko-KR" sz="1600" dirty="0"/>
              <a:t> (± 3%)</a:t>
            </a:r>
          </a:p>
        </p:txBody>
      </p:sp>
    </p:spTree>
    <p:extLst>
      <p:ext uri="{BB962C8B-B14F-4D97-AF65-F5344CB8AC3E}">
        <p14:creationId xmlns:p14="http://schemas.microsoft.com/office/powerpoint/2010/main" val="42287861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50000"/>
                  </a:schemeClr>
                </a:solidFill>
                <a:latin typeface="Arial" panose="020B0604020202020204" pitchFamily="34" charset="0"/>
              </a:rPr>
              <a:t>Motivation and Related Works</a:t>
            </a:r>
          </a:p>
          <a:p>
            <a:r>
              <a:rPr lang="en-US" dirty="0">
                <a:solidFill>
                  <a:schemeClr val="bg1">
                    <a:lumMod val="50000"/>
                  </a:schemeClr>
                </a:solidFill>
                <a:latin typeface="Arial" panose="020B0604020202020204" pitchFamily="34" charset="0"/>
              </a:rPr>
              <a:t>Revisi</a:t>
            </a:r>
            <a:r>
              <a:rPr lang="en-US" dirty="0">
                <a:solidFill>
                  <a:schemeClr val="bg1">
                    <a:lumMod val="50000"/>
                  </a:schemeClr>
                </a:solidFill>
              </a:rPr>
              <a:t>t Previous Noise Studies</a:t>
            </a:r>
          </a:p>
          <a:p>
            <a:pPr lvl="1"/>
            <a:r>
              <a:rPr lang="en-US" dirty="0">
                <a:solidFill>
                  <a:schemeClr val="bg1">
                    <a:lumMod val="50000"/>
                  </a:schemeClr>
                </a:solidFill>
                <a:latin typeface="Arial" panose="020B0604020202020204" pitchFamily="34" charset="0"/>
              </a:rPr>
              <a:t>Renaming / Reordering / Hierarchica</a:t>
            </a:r>
            <a:r>
              <a:rPr lang="en-US" dirty="0">
                <a:solidFill>
                  <a:schemeClr val="bg1">
                    <a:lumMod val="50000"/>
                  </a:schemeClr>
                </a:solidFill>
              </a:rPr>
              <a:t>l Swap</a:t>
            </a:r>
          </a:p>
          <a:p>
            <a:pPr lvl="1"/>
            <a:r>
              <a:rPr lang="en-US" dirty="0">
                <a:solidFill>
                  <a:schemeClr val="bg1">
                    <a:lumMod val="50000"/>
                  </a:schemeClr>
                </a:solidFill>
                <a:latin typeface="Arial" panose="020B0604020202020204" pitchFamily="34" charset="0"/>
              </a:rPr>
              <a:t>Chaotic Behavior</a:t>
            </a:r>
          </a:p>
          <a:p>
            <a:r>
              <a:rPr lang="en-US" dirty="0">
                <a:latin typeface="Arial" panose="020B0604020202020204" pitchFamily="34" charset="0"/>
              </a:rPr>
              <a:t>New Noise Sources: Macro Placement</a:t>
            </a:r>
          </a:p>
          <a:p>
            <a:pPr lvl="1"/>
            <a:r>
              <a:rPr lang="en-US" dirty="0"/>
              <a:t>Placement Blockage</a:t>
            </a:r>
          </a:p>
          <a:p>
            <a:pPr lvl="1"/>
            <a:r>
              <a:rPr lang="en-US" dirty="0"/>
              <a:t>Symmetry Test</a:t>
            </a:r>
          </a:p>
          <a:p>
            <a:r>
              <a:rPr lang="en-US" dirty="0">
                <a:solidFill>
                  <a:schemeClr val="tx1">
                    <a:lumMod val="50000"/>
                    <a:lumOff val="50000"/>
                  </a:schemeClr>
                </a:solidFill>
                <a:latin typeface="Arial" panose="020B0604020202020204" pitchFamily="34" charset="0"/>
              </a:rPr>
              <a:t>Predictions Can Be Harmful</a:t>
            </a:r>
          </a:p>
          <a:p>
            <a:pPr lvl="1"/>
            <a:r>
              <a:rPr lang="en-US" dirty="0" err="1">
                <a:solidFill>
                  <a:schemeClr val="tx1">
                    <a:lumMod val="50000"/>
                    <a:lumOff val="50000"/>
                  </a:schemeClr>
                </a:solidFill>
              </a:rPr>
              <a:t>Preplacements</a:t>
            </a:r>
            <a:r>
              <a:rPr lang="en-US" dirty="0">
                <a:solidFill>
                  <a:schemeClr val="tx1">
                    <a:lumMod val="50000"/>
                    <a:lumOff val="50000"/>
                  </a:schemeClr>
                </a:solidFill>
              </a:rPr>
              <a:t> of Macros</a:t>
            </a:r>
          </a:p>
          <a:p>
            <a:pPr lvl="1"/>
            <a:r>
              <a:rPr lang="en-US" dirty="0">
                <a:solidFill>
                  <a:schemeClr val="tx1">
                    <a:lumMod val="50000"/>
                    <a:lumOff val="50000"/>
                  </a:schemeClr>
                </a:solidFill>
              </a:rPr>
              <a:t>Partial P&amp;R Solutions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3788167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New Noise Sources: Placement Blockages</a:t>
            </a:r>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93225" y="819900"/>
            <a:ext cx="8851900" cy="2444474"/>
          </a:xfrm>
        </p:spPr>
        <p:txBody>
          <a:bodyPr/>
          <a:lstStyle/>
          <a:p>
            <a:r>
              <a:rPr lang="en-US" sz="2800" dirty="0"/>
              <a:t>Macro placement blockage</a:t>
            </a:r>
          </a:p>
          <a:p>
            <a:pPr lvl="1"/>
            <a:r>
              <a:rPr lang="en-US" altLang="ko-KR" sz="2400" dirty="0"/>
              <a:t>Pushing macros to corners to maintain </a:t>
            </a:r>
            <a:r>
              <a:rPr lang="en-US" altLang="ko-KR" sz="2400" dirty="0" err="1"/>
              <a:t>routability</a:t>
            </a:r>
            <a:r>
              <a:rPr lang="en-US" altLang="ko-KR" sz="2400" dirty="0"/>
              <a:t> [Chen08]</a:t>
            </a:r>
          </a:p>
          <a:p>
            <a:pPr lvl="1"/>
            <a:r>
              <a:rPr lang="en-US" altLang="ko-KR" sz="2400" dirty="0"/>
              <a:t>Commercial tools also push macros to corners</a:t>
            </a:r>
          </a:p>
          <a:p>
            <a:pPr lvl="1"/>
            <a:r>
              <a:rPr lang="en-US" altLang="ko-KR" sz="2400" dirty="0"/>
              <a:t>An artificial </a:t>
            </a:r>
            <a:r>
              <a:rPr lang="en-US" altLang="ko-KR" sz="2400" b="1" dirty="0">
                <a:solidFill>
                  <a:schemeClr val="tx2"/>
                </a:solidFill>
              </a:rPr>
              <a:t>macro blockage </a:t>
            </a:r>
            <a:r>
              <a:rPr lang="en-US" altLang="ko-KR" sz="2400" dirty="0"/>
              <a:t>is supported.</a:t>
            </a:r>
          </a:p>
          <a:p>
            <a:pPr lvl="1"/>
            <a:r>
              <a:rPr lang="en-US" altLang="ko-KR" sz="2400" dirty="0"/>
              <a:t>Tested on </a:t>
            </a:r>
            <a:r>
              <a:rPr lang="en-US" altLang="ko-KR" sz="2400" i="1" dirty="0" err="1"/>
              <a:t>SweRV_wrapper</a:t>
            </a:r>
            <a:r>
              <a:rPr lang="en-US" altLang="ko-KR" sz="2400" dirty="0"/>
              <a:t> design.</a:t>
            </a:r>
            <a:endParaRPr lang="en-US" altLang="ko-KR" sz="2000" dirty="0"/>
          </a:p>
          <a:p>
            <a:r>
              <a:rPr lang="en-US" altLang="ko-KR" sz="2800" dirty="0"/>
              <a:t>Results</a:t>
            </a:r>
          </a:p>
        </p:txBody>
      </p:sp>
      <p:pic>
        <p:nvPicPr>
          <p:cNvPr id="7" name="그림 6">
            <a:extLst>
              <a:ext uri="{FF2B5EF4-FFF2-40B4-BE49-F238E27FC236}">
                <a16:creationId xmlns:a16="http://schemas.microsoft.com/office/drawing/2014/main" id="{C5347288-FBAE-4486-A8FF-A6AF3BCE81C8}"/>
              </a:ext>
            </a:extLst>
          </p:cNvPr>
          <p:cNvPicPr>
            <a:picLocks noChangeAspect="1"/>
          </p:cNvPicPr>
          <p:nvPr/>
        </p:nvPicPr>
        <p:blipFill>
          <a:blip r:embed="rId3"/>
          <a:stretch>
            <a:fillRect/>
          </a:stretch>
        </p:blipFill>
        <p:spPr>
          <a:xfrm>
            <a:off x="978354" y="3766460"/>
            <a:ext cx="2882445" cy="2886053"/>
          </a:xfrm>
          <a:prstGeom prst="rect">
            <a:avLst/>
          </a:prstGeom>
        </p:spPr>
      </p:pic>
      <p:sp>
        <p:nvSpPr>
          <p:cNvPr id="9" name="TextBox 8">
            <a:extLst>
              <a:ext uri="{FF2B5EF4-FFF2-40B4-BE49-F238E27FC236}">
                <a16:creationId xmlns:a16="http://schemas.microsoft.com/office/drawing/2014/main" id="{6A818013-F27B-4A7A-A074-5CE8994F649C}"/>
              </a:ext>
            </a:extLst>
          </p:cNvPr>
          <p:cNvSpPr txBox="1"/>
          <p:nvPr/>
        </p:nvSpPr>
        <p:spPr>
          <a:xfrm>
            <a:off x="611986" y="3288048"/>
            <a:ext cx="3531841" cy="461665"/>
          </a:xfrm>
          <a:prstGeom prst="rect">
            <a:avLst/>
          </a:prstGeom>
          <a:noFill/>
        </p:spPr>
        <p:txBody>
          <a:bodyPr wrap="square" rtlCol="0">
            <a:spAutoFit/>
          </a:bodyPr>
          <a:lstStyle/>
          <a:p>
            <a:pPr algn="ctr"/>
            <a:r>
              <a:rPr lang="en-US" altLang="ko-KR" sz="2400" b="1" dirty="0">
                <a:solidFill>
                  <a:schemeClr val="accent4"/>
                </a:solidFill>
                <a:latin typeface="Arial" panose="020B0604020202020204" pitchFamily="34" charset="0"/>
                <a:cs typeface="Arial" panose="020B0604020202020204" pitchFamily="34" charset="0"/>
              </a:rPr>
              <a:t>P&amp;R_1 </a:t>
            </a:r>
            <a:r>
              <a:rPr lang="en-US" altLang="ko-KR" sz="2400" b="1" dirty="0">
                <a:latin typeface="Arial" panose="020B0604020202020204" pitchFamily="34" charset="0"/>
                <a:cs typeface="Arial" panose="020B0604020202020204" pitchFamily="34" charset="0"/>
              </a:rPr>
              <a:t>:</a:t>
            </a:r>
            <a:r>
              <a:rPr lang="en-US" altLang="ko-KR" sz="2400" b="1" dirty="0">
                <a:solidFill>
                  <a:schemeClr val="accent4"/>
                </a:solidFill>
                <a:latin typeface="Arial" panose="020B0604020202020204" pitchFamily="34" charset="0"/>
                <a:cs typeface="Arial" panose="020B0604020202020204" pitchFamily="34" charset="0"/>
              </a:rPr>
              <a:t> </a:t>
            </a:r>
            <a:r>
              <a:rPr lang="en-US" altLang="ko-KR" sz="2400" dirty="0">
                <a:latin typeface="Arial" panose="020B0604020202020204" pitchFamily="34" charset="0"/>
                <a:cs typeface="Arial" panose="020B0604020202020204" pitchFamily="34" charset="0"/>
              </a:rPr>
              <a:t>&lt; </a:t>
            </a:r>
            <a:r>
              <a:rPr lang="en-US" altLang="ko-KR" sz="2400" b="1" dirty="0">
                <a:latin typeface="Arial" panose="020B0604020202020204" pitchFamily="34" charset="0"/>
                <a:cs typeface="Arial" panose="020B0604020202020204" pitchFamily="34" charset="0"/>
              </a:rPr>
              <a:t>14.4%</a:t>
            </a:r>
            <a:r>
              <a:rPr lang="en-US" altLang="ko-KR" sz="2400" dirty="0">
                <a:latin typeface="Arial" panose="020B0604020202020204" pitchFamily="34" charset="0"/>
                <a:cs typeface="Arial" panose="020B0604020202020204" pitchFamily="34" charset="0"/>
              </a:rPr>
              <a:t> Noise</a:t>
            </a:r>
            <a:endParaRPr lang="ko-KR" altLang="en-US" sz="2400" dirty="0">
              <a:latin typeface="Arial" panose="020B0604020202020204" pitchFamily="34" charset="0"/>
              <a:cs typeface="Arial" panose="020B0604020202020204" pitchFamily="34" charset="0"/>
            </a:endParaRPr>
          </a:p>
        </p:txBody>
      </p:sp>
      <p:cxnSp>
        <p:nvCxnSpPr>
          <p:cNvPr id="11" name="직선 화살표 연결선 10">
            <a:extLst>
              <a:ext uri="{FF2B5EF4-FFF2-40B4-BE49-F238E27FC236}">
                <a16:creationId xmlns:a16="http://schemas.microsoft.com/office/drawing/2014/main" id="{A1F4949D-9DEE-4EF6-B657-D1D7DA1641B7}"/>
              </a:ext>
            </a:extLst>
          </p:cNvPr>
          <p:cNvCxnSpPr>
            <a:cxnSpLocks/>
          </p:cNvCxnSpPr>
          <p:nvPr/>
        </p:nvCxnSpPr>
        <p:spPr bwMode="auto">
          <a:xfrm flipH="1" flipV="1">
            <a:off x="2939143" y="5287458"/>
            <a:ext cx="1306287" cy="960943"/>
          </a:xfrm>
          <a:prstGeom prst="straightConnector1">
            <a:avLst/>
          </a:prstGeom>
          <a:solidFill>
            <a:schemeClr val="accent1"/>
          </a:solidFill>
          <a:ln w="25400" cap="flat" cmpd="sng" algn="ctr">
            <a:solidFill>
              <a:schemeClr val="tx1"/>
            </a:solidFill>
            <a:prstDash val="solid"/>
            <a:round/>
            <a:headEnd type="none" w="med" len="med"/>
            <a:tailEnd type="triangle"/>
          </a:ln>
          <a:effectLst/>
        </p:spPr>
      </p:cxnSp>
      <p:sp>
        <p:nvSpPr>
          <p:cNvPr id="12" name="TextBox 11">
            <a:extLst>
              <a:ext uri="{FF2B5EF4-FFF2-40B4-BE49-F238E27FC236}">
                <a16:creationId xmlns:a16="http://schemas.microsoft.com/office/drawing/2014/main" id="{31B61B9F-501C-455B-90F1-81B095396F46}"/>
              </a:ext>
            </a:extLst>
          </p:cNvPr>
          <p:cNvSpPr txBox="1"/>
          <p:nvPr/>
        </p:nvSpPr>
        <p:spPr>
          <a:xfrm>
            <a:off x="4329219" y="6067128"/>
            <a:ext cx="3377870" cy="369332"/>
          </a:xfrm>
          <a:prstGeom prst="rect">
            <a:avLst/>
          </a:prstGeom>
          <a:noFill/>
        </p:spPr>
        <p:txBody>
          <a:bodyPr wrap="square" rtlCol="0">
            <a:spAutoFit/>
          </a:bodyPr>
          <a:lstStyle/>
          <a:p>
            <a:r>
              <a:rPr lang="en-US" altLang="ko-KR" dirty="0">
                <a:latin typeface="Arial" panose="020B0604020202020204" pitchFamily="34" charset="0"/>
                <a:cs typeface="Arial" panose="020B0604020202020204" pitchFamily="34" charset="0"/>
              </a:rPr>
              <a:t>Blockage (6um movements)</a:t>
            </a:r>
            <a:endParaRPr lang="ko-KR" alt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DA235A-F54E-41E7-A6DC-C5F1520ABB9E}"/>
              </a:ext>
            </a:extLst>
          </p:cNvPr>
          <p:cNvSpPr txBox="1"/>
          <p:nvPr/>
        </p:nvSpPr>
        <p:spPr>
          <a:xfrm>
            <a:off x="4619175" y="4321210"/>
            <a:ext cx="3546471" cy="461665"/>
          </a:xfrm>
          <a:prstGeom prst="rect">
            <a:avLst/>
          </a:prstGeom>
          <a:noFill/>
        </p:spPr>
        <p:txBody>
          <a:bodyPr wrap="square" rtlCol="0">
            <a:spAutoFit/>
          </a:bodyPr>
          <a:lstStyle/>
          <a:p>
            <a:pPr algn="ctr"/>
            <a:r>
              <a:rPr lang="en-US" altLang="ko-KR" sz="2400" b="1" dirty="0">
                <a:solidFill>
                  <a:schemeClr val="accent2"/>
                </a:solidFill>
                <a:latin typeface="Arial" panose="020B0604020202020204" pitchFamily="34" charset="0"/>
                <a:cs typeface="Arial" panose="020B0604020202020204" pitchFamily="34" charset="0"/>
              </a:rPr>
              <a:t>P&amp;R_2 </a:t>
            </a:r>
            <a:r>
              <a:rPr lang="en-US" altLang="ko-KR" sz="2400" b="1" dirty="0">
                <a:latin typeface="Arial" panose="020B0604020202020204" pitchFamily="34" charset="0"/>
                <a:cs typeface="Arial" panose="020B0604020202020204" pitchFamily="34" charset="0"/>
              </a:rPr>
              <a:t>:</a:t>
            </a:r>
            <a:r>
              <a:rPr lang="en-US" altLang="ko-KR" sz="2400" dirty="0">
                <a:solidFill>
                  <a:schemeClr val="accent2"/>
                </a:solidFill>
                <a:latin typeface="Arial" panose="020B0604020202020204" pitchFamily="34" charset="0"/>
                <a:cs typeface="Arial" panose="020B0604020202020204" pitchFamily="34" charset="0"/>
              </a:rPr>
              <a:t> </a:t>
            </a:r>
            <a:r>
              <a:rPr lang="en-US" altLang="ko-KR" sz="2400" b="1" dirty="0">
                <a:latin typeface="Arial" panose="020B0604020202020204" pitchFamily="34" charset="0"/>
                <a:cs typeface="Arial" panose="020B0604020202020204" pitchFamily="34" charset="0"/>
              </a:rPr>
              <a:t>Immune</a:t>
            </a:r>
            <a:endParaRPr lang="ko-KR"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2307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9" grpId="0"/>
      <p:bldP spid="12"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altLang="ko-KR" dirty="0"/>
              <a:t>New Noise Sources: Symmetry Test</a:t>
            </a:r>
            <a:endParaRPr lang="en-US" dirty="0"/>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71450" y="838201"/>
            <a:ext cx="8836025" cy="1213444"/>
          </a:xfrm>
        </p:spPr>
        <p:txBody>
          <a:bodyPr/>
          <a:lstStyle/>
          <a:p>
            <a:r>
              <a:rPr lang="en-US" sz="2800" dirty="0"/>
              <a:t>Symmetry test on macro placement</a:t>
            </a:r>
          </a:p>
          <a:p>
            <a:pPr lvl="1"/>
            <a:r>
              <a:rPr lang="en-US" altLang="ko-KR" sz="2400" dirty="0"/>
              <a:t>Continue P&amp;R after preplacing all macros in symmetry</a:t>
            </a:r>
          </a:p>
          <a:p>
            <a:pPr lvl="1"/>
            <a:r>
              <a:rPr lang="en-US" altLang="ko-KR" sz="2400" dirty="0"/>
              <a:t>Tested on </a:t>
            </a:r>
            <a:r>
              <a:rPr lang="en-US" altLang="ko-KR" sz="2400" i="1" dirty="0" err="1"/>
              <a:t>SweRV_wrapper</a:t>
            </a:r>
            <a:r>
              <a:rPr lang="en-US" altLang="ko-KR" sz="2400" dirty="0"/>
              <a:t> design. </a:t>
            </a:r>
          </a:p>
        </p:txBody>
      </p:sp>
      <p:pic>
        <p:nvPicPr>
          <p:cNvPr id="4" name="그림 3">
            <a:extLst>
              <a:ext uri="{FF2B5EF4-FFF2-40B4-BE49-F238E27FC236}">
                <a16:creationId xmlns:a16="http://schemas.microsoft.com/office/drawing/2014/main" id="{2FF7DE22-B54B-498F-9A55-3001EEE54717}"/>
              </a:ext>
            </a:extLst>
          </p:cNvPr>
          <p:cNvPicPr>
            <a:picLocks noChangeAspect="1"/>
          </p:cNvPicPr>
          <p:nvPr/>
        </p:nvPicPr>
        <p:blipFill>
          <a:blip r:embed="rId3"/>
          <a:stretch>
            <a:fillRect/>
          </a:stretch>
        </p:blipFill>
        <p:spPr>
          <a:xfrm>
            <a:off x="4991130" y="3225958"/>
            <a:ext cx="3738690" cy="1563994"/>
          </a:xfrm>
          <a:prstGeom prst="rect">
            <a:avLst/>
          </a:prstGeom>
        </p:spPr>
      </p:pic>
      <p:grpSp>
        <p:nvGrpSpPr>
          <p:cNvPr id="11" name="그룹 10">
            <a:extLst>
              <a:ext uri="{FF2B5EF4-FFF2-40B4-BE49-F238E27FC236}">
                <a16:creationId xmlns:a16="http://schemas.microsoft.com/office/drawing/2014/main" id="{0AF77D83-6161-4F5F-812A-D9A8BF22A6C7}"/>
              </a:ext>
            </a:extLst>
          </p:cNvPr>
          <p:cNvGrpSpPr/>
          <p:nvPr/>
        </p:nvGrpSpPr>
        <p:grpSpPr>
          <a:xfrm>
            <a:off x="705607" y="2367887"/>
            <a:ext cx="3852482" cy="4221167"/>
            <a:chOff x="572261" y="1407023"/>
            <a:chExt cx="4623844" cy="5066348"/>
          </a:xfrm>
        </p:grpSpPr>
        <p:cxnSp>
          <p:nvCxnSpPr>
            <p:cNvPr id="8" name="직선 연결선 7">
              <a:extLst>
                <a:ext uri="{FF2B5EF4-FFF2-40B4-BE49-F238E27FC236}">
                  <a16:creationId xmlns:a16="http://schemas.microsoft.com/office/drawing/2014/main" id="{DAB27306-3986-4C1F-B9EC-0C1D6F9C6489}"/>
                </a:ext>
              </a:extLst>
            </p:cNvPr>
            <p:cNvCxnSpPr>
              <a:cxnSpLocks/>
            </p:cNvCxnSpPr>
            <p:nvPr/>
          </p:nvCxnSpPr>
          <p:spPr bwMode="auto">
            <a:xfrm flipH="1">
              <a:off x="2899069" y="1796653"/>
              <a:ext cx="16529" cy="4566047"/>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10" name="직선 연결선 9">
              <a:extLst>
                <a:ext uri="{FF2B5EF4-FFF2-40B4-BE49-F238E27FC236}">
                  <a16:creationId xmlns:a16="http://schemas.microsoft.com/office/drawing/2014/main" id="{0A98BE78-751B-47AF-A64A-176C0C7723EF}"/>
                </a:ext>
              </a:extLst>
            </p:cNvPr>
            <p:cNvCxnSpPr>
              <a:cxnSpLocks/>
            </p:cNvCxnSpPr>
            <p:nvPr/>
          </p:nvCxnSpPr>
          <p:spPr bwMode="auto">
            <a:xfrm>
              <a:off x="572261" y="3906444"/>
              <a:ext cx="4623843" cy="18319"/>
            </a:xfrm>
            <a:prstGeom prst="line">
              <a:avLst/>
            </a:prstGeom>
            <a:solidFill>
              <a:schemeClr val="accent1"/>
            </a:solidFill>
            <a:ln w="25400" cap="flat" cmpd="sng" algn="ctr">
              <a:solidFill>
                <a:schemeClr val="tx1"/>
              </a:solidFill>
              <a:prstDash val="solid"/>
              <a:round/>
              <a:headEnd type="none" w="med" len="med"/>
              <a:tailEnd type="none" w="med" len="med"/>
            </a:ln>
            <a:effectLst/>
          </p:spPr>
        </p:cxnSp>
        <p:pic>
          <p:nvPicPr>
            <p:cNvPr id="18" name="그림 17">
              <a:extLst>
                <a:ext uri="{FF2B5EF4-FFF2-40B4-BE49-F238E27FC236}">
                  <a16:creationId xmlns:a16="http://schemas.microsoft.com/office/drawing/2014/main" id="{F2CB6568-D51F-41CD-833A-21F4960E8F86}"/>
                </a:ext>
              </a:extLst>
            </p:cNvPr>
            <p:cNvPicPr>
              <a:picLocks noChangeAspect="1"/>
            </p:cNvPicPr>
            <p:nvPr/>
          </p:nvPicPr>
          <p:blipFill>
            <a:blip r:embed="rId4"/>
            <a:stretch>
              <a:fillRect/>
            </a:stretch>
          </p:blipFill>
          <p:spPr>
            <a:xfrm flipH="1">
              <a:off x="3149056" y="1796653"/>
              <a:ext cx="2047049" cy="2043204"/>
            </a:xfrm>
            <a:prstGeom prst="rect">
              <a:avLst/>
            </a:prstGeom>
          </p:spPr>
        </p:pic>
        <p:pic>
          <p:nvPicPr>
            <p:cNvPr id="20" name="그림 19">
              <a:extLst>
                <a:ext uri="{FF2B5EF4-FFF2-40B4-BE49-F238E27FC236}">
                  <a16:creationId xmlns:a16="http://schemas.microsoft.com/office/drawing/2014/main" id="{7C235350-BFB0-464B-8FCB-06D3B6E1BA76}"/>
                </a:ext>
              </a:extLst>
            </p:cNvPr>
            <p:cNvPicPr>
              <a:picLocks noChangeAspect="1"/>
            </p:cNvPicPr>
            <p:nvPr/>
          </p:nvPicPr>
          <p:blipFill>
            <a:blip r:embed="rId4"/>
            <a:stretch>
              <a:fillRect/>
            </a:stretch>
          </p:blipFill>
          <p:spPr>
            <a:xfrm flipH="1" flipV="1">
              <a:off x="3149055" y="4430167"/>
              <a:ext cx="2047049" cy="2043204"/>
            </a:xfrm>
            <a:prstGeom prst="rect">
              <a:avLst/>
            </a:prstGeom>
          </p:spPr>
        </p:pic>
        <p:pic>
          <p:nvPicPr>
            <p:cNvPr id="21" name="그림 20">
              <a:extLst>
                <a:ext uri="{FF2B5EF4-FFF2-40B4-BE49-F238E27FC236}">
                  <a16:creationId xmlns:a16="http://schemas.microsoft.com/office/drawing/2014/main" id="{7B8AA667-E9DA-4633-AA9A-260543AB257A}"/>
                </a:ext>
              </a:extLst>
            </p:cNvPr>
            <p:cNvPicPr>
              <a:picLocks noChangeAspect="1"/>
            </p:cNvPicPr>
            <p:nvPr/>
          </p:nvPicPr>
          <p:blipFill>
            <a:blip r:embed="rId4"/>
            <a:stretch>
              <a:fillRect/>
            </a:stretch>
          </p:blipFill>
          <p:spPr>
            <a:xfrm flipV="1">
              <a:off x="594541" y="4430167"/>
              <a:ext cx="2047049" cy="2043204"/>
            </a:xfrm>
            <a:prstGeom prst="rect">
              <a:avLst/>
            </a:prstGeom>
          </p:spPr>
        </p:pic>
        <p:pic>
          <p:nvPicPr>
            <p:cNvPr id="22" name="그림 21">
              <a:extLst>
                <a:ext uri="{FF2B5EF4-FFF2-40B4-BE49-F238E27FC236}">
                  <a16:creationId xmlns:a16="http://schemas.microsoft.com/office/drawing/2014/main" id="{4F307A9C-0292-4B40-A0F4-295D617683A8}"/>
                </a:ext>
              </a:extLst>
            </p:cNvPr>
            <p:cNvPicPr>
              <a:picLocks noChangeAspect="1"/>
            </p:cNvPicPr>
            <p:nvPr/>
          </p:nvPicPr>
          <p:blipFill>
            <a:blip r:embed="rId4"/>
            <a:stretch>
              <a:fillRect/>
            </a:stretch>
          </p:blipFill>
          <p:spPr>
            <a:xfrm>
              <a:off x="572261" y="1796653"/>
              <a:ext cx="2047049" cy="2043204"/>
            </a:xfrm>
            <a:prstGeom prst="rect">
              <a:avLst/>
            </a:prstGeom>
          </p:spPr>
        </p:pic>
        <p:sp>
          <p:nvSpPr>
            <p:cNvPr id="24" name="Content Placeholder 2">
              <a:extLst>
                <a:ext uri="{FF2B5EF4-FFF2-40B4-BE49-F238E27FC236}">
                  <a16:creationId xmlns:a16="http://schemas.microsoft.com/office/drawing/2014/main" id="{FDA82A40-0961-4F79-984A-E3D53D06CDF5}"/>
                </a:ext>
              </a:extLst>
            </p:cNvPr>
            <p:cNvSpPr txBox="1">
              <a:spLocks/>
            </p:cNvSpPr>
            <p:nvPr/>
          </p:nvSpPr>
          <p:spPr bwMode="auto">
            <a:xfrm>
              <a:off x="818016" y="1407023"/>
              <a:ext cx="1676292" cy="2678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600" kern="0" dirty="0"/>
                <a:t>Original</a:t>
              </a:r>
            </a:p>
          </p:txBody>
        </p:sp>
        <p:sp>
          <p:nvSpPr>
            <p:cNvPr id="25" name="Content Placeholder 2">
              <a:extLst>
                <a:ext uri="{FF2B5EF4-FFF2-40B4-BE49-F238E27FC236}">
                  <a16:creationId xmlns:a16="http://schemas.microsoft.com/office/drawing/2014/main" id="{FF5F99DC-DF6C-495F-A329-6EBA7A45D6F9}"/>
                </a:ext>
              </a:extLst>
            </p:cNvPr>
            <p:cNvSpPr txBox="1">
              <a:spLocks/>
            </p:cNvSpPr>
            <p:nvPr/>
          </p:nvSpPr>
          <p:spPr bwMode="auto">
            <a:xfrm>
              <a:off x="3303026" y="1412641"/>
              <a:ext cx="1676292" cy="2678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600" kern="0" dirty="0"/>
                <a:t>LR Flipped</a:t>
              </a:r>
            </a:p>
          </p:txBody>
        </p:sp>
        <p:sp>
          <p:nvSpPr>
            <p:cNvPr id="26" name="Content Placeholder 2">
              <a:extLst>
                <a:ext uri="{FF2B5EF4-FFF2-40B4-BE49-F238E27FC236}">
                  <a16:creationId xmlns:a16="http://schemas.microsoft.com/office/drawing/2014/main" id="{EF6A1802-7CC6-42EF-AEA0-E6005A8DB9D0}"/>
                </a:ext>
              </a:extLst>
            </p:cNvPr>
            <p:cNvSpPr txBox="1">
              <a:spLocks/>
            </p:cNvSpPr>
            <p:nvPr/>
          </p:nvSpPr>
          <p:spPr bwMode="auto">
            <a:xfrm>
              <a:off x="779919" y="4076032"/>
              <a:ext cx="1676292" cy="2678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600" kern="0" dirty="0"/>
                <a:t>UD Flipped</a:t>
              </a:r>
            </a:p>
          </p:txBody>
        </p:sp>
        <p:sp>
          <p:nvSpPr>
            <p:cNvPr id="27" name="Content Placeholder 2">
              <a:extLst>
                <a:ext uri="{FF2B5EF4-FFF2-40B4-BE49-F238E27FC236}">
                  <a16:creationId xmlns:a16="http://schemas.microsoft.com/office/drawing/2014/main" id="{7171047A-6A21-479B-A12F-B6ECAB0DB8F8}"/>
                </a:ext>
              </a:extLst>
            </p:cNvPr>
            <p:cNvSpPr txBox="1">
              <a:spLocks/>
            </p:cNvSpPr>
            <p:nvPr/>
          </p:nvSpPr>
          <p:spPr bwMode="auto">
            <a:xfrm>
              <a:off x="3339879" y="4076032"/>
              <a:ext cx="1676292" cy="267878"/>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600" kern="0" dirty="0"/>
                <a:t>LRUD</a:t>
              </a:r>
              <a:r>
                <a:rPr lang="en-US" altLang="ko-KR" sz="1400" kern="0" dirty="0"/>
                <a:t> Flipped</a:t>
              </a:r>
            </a:p>
          </p:txBody>
        </p:sp>
      </p:grpSp>
      <p:sp>
        <p:nvSpPr>
          <p:cNvPr id="15" name="Content Placeholder 2">
            <a:extLst>
              <a:ext uri="{FF2B5EF4-FFF2-40B4-BE49-F238E27FC236}">
                <a16:creationId xmlns:a16="http://schemas.microsoft.com/office/drawing/2014/main" id="{87AAB913-EF8E-4A32-943C-1F562782B27F}"/>
              </a:ext>
            </a:extLst>
          </p:cNvPr>
          <p:cNvSpPr txBox="1">
            <a:spLocks/>
          </p:cNvSpPr>
          <p:nvPr/>
        </p:nvSpPr>
        <p:spPr bwMode="auto">
          <a:xfrm>
            <a:off x="5120122" y="4907744"/>
            <a:ext cx="3480707" cy="100112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sz="2400" b="1" kern="0" dirty="0">
                <a:solidFill>
                  <a:schemeClr val="accent4"/>
                </a:solidFill>
              </a:rPr>
              <a:t>P&amp;R_1 </a:t>
            </a:r>
            <a:r>
              <a:rPr lang="en-US" sz="2400" kern="0" dirty="0"/>
              <a:t>&lt; </a:t>
            </a:r>
            <a:r>
              <a:rPr lang="en-US" sz="2400" b="1" kern="0" dirty="0"/>
              <a:t>0.6%</a:t>
            </a:r>
            <a:r>
              <a:rPr lang="en-US" sz="2400" kern="0" dirty="0"/>
              <a:t> noise</a:t>
            </a:r>
          </a:p>
          <a:p>
            <a:pPr defTabSz="914400"/>
            <a:r>
              <a:rPr lang="en-US" altLang="ko-KR" sz="2400" b="1" kern="0" dirty="0">
                <a:solidFill>
                  <a:schemeClr val="accent2"/>
                </a:solidFill>
              </a:rPr>
              <a:t>P&amp;R_2 </a:t>
            </a:r>
            <a:r>
              <a:rPr lang="en-US" altLang="ko-KR" sz="2400" kern="0" dirty="0"/>
              <a:t>&lt; </a:t>
            </a:r>
            <a:r>
              <a:rPr lang="en-US" altLang="ko-KR" sz="2400" b="1" kern="0" dirty="0"/>
              <a:t>3.6% </a:t>
            </a:r>
            <a:r>
              <a:rPr lang="en-US" altLang="ko-KR" sz="2400" kern="0" dirty="0"/>
              <a:t>noise</a:t>
            </a:r>
          </a:p>
        </p:txBody>
      </p:sp>
      <p:sp>
        <p:nvSpPr>
          <p:cNvPr id="12" name="화살표: 아래로 구부러짐 11">
            <a:extLst>
              <a:ext uri="{FF2B5EF4-FFF2-40B4-BE49-F238E27FC236}">
                <a16:creationId xmlns:a16="http://schemas.microsoft.com/office/drawing/2014/main" id="{2ADE0698-0533-4DF2-99A1-A3D05457A688}"/>
              </a:ext>
            </a:extLst>
          </p:cNvPr>
          <p:cNvSpPr/>
          <p:nvPr/>
        </p:nvSpPr>
        <p:spPr bwMode="auto">
          <a:xfrm>
            <a:off x="2411162" y="2419114"/>
            <a:ext cx="506542" cy="258141"/>
          </a:xfrm>
          <a:prstGeom prst="curvedDown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23" name="화살표: 아래로 구부러짐 22">
            <a:extLst>
              <a:ext uri="{FF2B5EF4-FFF2-40B4-BE49-F238E27FC236}">
                <a16:creationId xmlns:a16="http://schemas.microsoft.com/office/drawing/2014/main" id="{AE32A4A4-D411-4E12-B692-BE618919E4FB}"/>
              </a:ext>
            </a:extLst>
          </p:cNvPr>
          <p:cNvSpPr/>
          <p:nvPr/>
        </p:nvSpPr>
        <p:spPr bwMode="auto">
          <a:xfrm rot="16200000">
            <a:off x="250667" y="4336540"/>
            <a:ext cx="506542" cy="258141"/>
          </a:xfrm>
          <a:prstGeom prst="curvedDown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Tree>
    <p:extLst>
      <p:ext uri="{BB962C8B-B14F-4D97-AF65-F5344CB8AC3E}">
        <p14:creationId xmlns:p14="http://schemas.microsoft.com/office/powerpoint/2010/main" val="3750160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Noise Summary</a:t>
            </a:r>
          </a:p>
        </p:txBody>
      </p:sp>
      <p:sp>
        <p:nvSpPr>
          <p:cNvPr id="5" name="내용 개체 틀 4">
            <a:extLst>
              <a:ext uri="{FF2B5EF4-FFF2-40B4-BE49-F238E27FC236}">
                <a16:creationId xmlns:a16="http://schemas.microsoft.com/office/drawing/2014/main" id="{9C67C0CA-890D-4BD3-AC8B-F7E36A1D5A81}"/>
              </a:ext>
            </a:extLst>
          </p:cNvPr>
          <p:cNvSpPr>
            <a:spLocks noGrp="1"/>
          </p:cNvSpPr>
          <p:nvPr>
            <p:ph idx="1"/>
          </p:nvPr>
        </p:nvSpPr>
        <p:spPr>
          <a:xfrm>
            <a:off x="171450" y="838201"/>
            <a:ext cx="8836025" cy="553832"/>
          </a:xfrm>
        </p:spPr>
        <p:txBody>
          <a:bodyPr/>
          <a:lstStyle/>
          <a:p>
            <a:r>
              <a:rPr lang="en-US" altLang="ko-KR" dirty="0"/>
              <a:t>Synthesis</a:t>
            </a:r>
          </a:p>
        </p:txBody>
      </p:sp>
      <p:graphicFrame>
        <p:nvGraphicFramePr>
          <p:cNvPr id="28" name="표 4">
            <a:extLst>
              <a:ext uri="{FF2B5EF4-FFF2-40B4-BE49-F238E27FC236}">
                <a16:creationId xmlns:a16="http://schemas.microsoft.com/office/drawing/2014/main" id="{0FE156C1-A52E-4919-98ED-412B7B5EEAA4}"/>
              </a:ext>
            </a:extLst>
          </p:cNvPr>
          <p:cNvGraphicFramePr>
            <a:graphicFrameLocks noGrp="1"/>
          </p:cNvGraphicFramePr>
          <p:nvPr>
            <p:extLst>
              <p:ext uri="{D42A27DB-BD31-4B8C-83A1-F6EECF244321}">
                <p14:modId xmlns:p14="http://schemas.microsoft.com/office/powerpoint/2010/main" val="2715199490"/>
              </p:ext>
            </p:extLst>
          </p:nvPr>
        </p:nvGraphicFramePr>
        <p:xfrm>
          <a:off x="190500" y="3400590"/>
          <a:ext cx="8401190" cy="3019260"/>
        </p:xfrm>
        <a:graphic>
          <a:graphicData uri="http://schemas.openxmlformats.org/drawingml/2006/table">
            <a:tbl>
              <a:tblPr firstRow="1" bandRow="1">
                <a:tableStyleId>{5FD0F851-EC5A-4D38-B0AD-8093EC10F338}</a:tableStyleId>
              </a:tblPr>
              <a:tblGrid>
                <a:gridCol w="2047875">
                  <a:extLst>
                    <a:ext uri="{9D8B030D-6E8A-4147-A177-3AD203B41FA5}">
                      <a16:colId xmlns:a16="http://schemas.microsoft.com/office/drawing/2014/main" val="2601605832"/>
                    </a:ext>
                  </a:extLst>
                </a:gridCol>
                <a:gridCol w="1270663">
                  <a:extLst>
                    <a:ext uri="{9D8B030D-6E8A-4147-A177-3AD203B41FA5}">
                      <a16:colId xmlns:a16="http://schemas.microsoft.com/office/drawing/2014/main" val="1804661196"/>
                    </a:ext>
                  </a:extLst>
                </a:gridCol>
                <a:gridCol w="1270663">
                  <a:extLst>
                    <a:ext uri="{9D8B030D-6E8A-4147-A177-3AD203B41FA5}">
                      <a16:colId xmlns:a16="http://schemas.microsoft.com/office/drawing/2014/main" val="1611610581"/>
                    </a:ext>
                  </a:extLst>
                </a:gridCol>
                <a:gridCol w="1270663">
                  <a:extLst>
                    <a:ext uri="{9D8B030D-6E8A-4147-A177-3AD203B41FA5}">
                      <a16:colId xmlns:a16="http://schemas.microsoft.com/office/drawing/2014/main" val="1463456963"/>
                    </a:ext>
                  </a:extLst>
                </a:gridCol>
                <a:gridCol w="1270663">
                  <a:extLst>
                    <a:ext uri="{9D8B030D-6E8A-4147-A177-3AD203B41FA5}">
                      <a16:colId xmlns:a16="http://schemas.microsoft.com/office/drawing/2014/main" val="3063636804"/>
                    </a:ext>
                  </a:extLst>
                </a:gridCol>
                <a:gridCol w="1270663">
                  <a:extLst>
                    <a:ext uri="{9D8B030D-6E8A-4147-A177-3AD203B41FA5}">
                      <a16:colId xmlns:a16="http://schemas.microsoft.com/office/drawing/2014/main" val="3529985750"/>
                    </a:ext>
                  </a:extLst>
                </a:gridCol>
              </a:tblGrid>
              <a:tr h="396820">
                <a:tc>
                  <a:txBody>
                    <a:bodyPr/>
                    <a:lstStyle/>
                    <a:p>
                      <a:pPr latinLnBrk="1"/>
                      <a:r>
                        <a:rPr lang="en-US" altLang="ko-KR" sz="1600" b="0" dirty="0">
                          <a:latin typeface="Arial" panose="020B0604020202020204" pitchFamily="34" charset="0"/>
                          <a:cs typeface="Arial" panose="020B0604020202020204" pitchFamily="34" charset="0"/>
                        </a:rPr>
                        <a:t>Noise sources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Noise</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[K02]</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[J10]</a:t>
                      </a:r>
                    </a:p>
                  </a:txBody>
                  <a:tcPr anchor="ctr"/>
                </a:tc>
                <a:tc>
                  <a:txBody>
                    <a:bodyPr/>
                    <a:lstStyle/>
                    <a:p>
                      <a:pPr algn="ctr" latinLnBrk="1"/>
                      <a:r>
                        <a:rPr lang="en-US" altLang="ko-KR" sz="1600" b="1" dirty="0">
                          <a:solidFill>
                            <a:schemeClr val="accent4"/>
                          </a:solidFill>
                          <a:latin typeface="Arial" panose="020B0604020202020204" pitchFamily="34" charset="0"/>
                          <a:cs typeface="Arial" panose="020B0604020202020204" pitchFamily="34" charset="0"/>
                        </a:rPr>
                        <a:t>P&amp;R_1</a:t>
                      </a:r>
                      <a:endParaRPr lang="ko-KR" altLang="en-US" sz="1600" b="1" dirty="0">
                        <a:solidFill>
                          <a:schemeClr val="accent4"/>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600" b="1" dirty="0">
                          <a:solidFill>
                            <a:schemeClr val="accent2"/>
                          </a:solidFill>
                          <a:latin typeface="Arial" panose="020B0604020202020204" pitchFamily="34" charset="0"/>
                          <a:cs typeface="Arial" panose="020B0604020202020204" pitchFamily="34" charset="0"/>
                        </a:rPr>
                        <a:t>P&amp;R_2</a:t>
                      </a:r>
                      <a:endParaRPr lang="ko-KR" altLang="en-US" sz="1600" b="1"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396820">
                <a:tc>
                  <a:txBody>
                    <a:bodyPr/>
                    <a:lstStyle/>
                    <a:p>
                      <a:pPr latinLnBrk="1"/>
                      <a:r>
                        <a:rPr lang="en-US" altLang="ko-KR" sz="1400" dirty="0">
                          <a:latin typeface="Arial" panose="020B0604020202020204" pitchFamily="34" charset="0"/>
                          <a:cs typeface="Arial" panose="020B0604020202020204" pitchFamily="34" charset="0"/>
                        </a:rPr>
                        <a:t>Renaming [K02]</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WL (um)</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7%</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Immune</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4%</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241167"/>
                  </a:ext>
                </a:extLst>
              </a:tr>
              <a:tr h="396820">
                <a:tc>
                  <a:txBody>
                    <a:bodyPr/>
                    <a:lstStyle/>
                    <a:p>
                      <a:pPr latinLnBrk="1"/>
                      <a:r>
                        <a:rPr lang="en-US" altLang="ko-KR" sz="1400" dirty="0">
                          <a:latin typeface="Arial" panose="020B0604020202020204" pitchFamily="34" charset="0"/>
                          <a:cs typeface="Arial" panose="020B0604020202020204" pitchFamily="34" charset="0"/>
                        </a:rPr>
                        <a:t>Reordering [K02]</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WL (um)</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8%</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N/A</a:t>
                      </a:r>
                    </a:p>
                  </a:txBody>
                  <a:tcPr/>
                </a:tc>
                <a:tc>
                  <a:txBody>
                    <a:bodyPr/>
                    <a:lstStyle/>
                    <a:p>
                      <a:pPr algn="ctr" latinLnBrk="1"/>
                      <a:r>
                        <a:rPr lang="en-US" altLang="ko-KR" sz="1600" dirty="0">
                          <a:latin typeface="Arial" panose="020B0604020202020204" pitchFamily="34" charset="0"/>
                          <a:cs typeface="Arial" panose="020B0604020202020204" pitchFamily="34" charset="0"/>
                        </a:rPr>
                        <a:t>~ 7%</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4%</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5989688"/>
                  </a:ext>
                </a:extLst>
              </a:tr>
              <a:tr h="0">
                <a:tc>
                  <a:txBody>
                    <a:bodyPr/>
                    <a:lstStyle/>
                    <a:p>
                      <a:pPr latinLnBrk="1"/>
                      <a:r>
                        <a:rPr lang="en-US" altLang="ko-KR" sz="1400" dirty="0">
                          <a:latin typeface="Arial" panose="020B0604020202020204" pitchFamily="34" charset="0"/>
                          <a:cs typeface="Arial" panose="020B0604020202020204" pitchFamily="34" charset="0"/>
                        </a:rPr>
                        <a:t>Hierarchical Swap [K02]</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WL (um)</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13%</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Immune</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4%</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59559787"/>
                  </a:ext>
                </a:extLst>
              </a:tr>
              <a:tr h="0">
                <a:tc>
                  <a:txBody>
                    <a:bodyPr/>
                    <a:lstStyle/>
                    <a:p>
                      <a:pPr latinLnBrk="1"/>
                      <a:r>
                        <a:rPr lang="en-US" altLang="ko-KR" sz="1400" dirty="0">
                          <a:latin typeface="Arial" panose="020B0604020202020204" pitchFamily="34" charset="0"/>
                          <a:cs typeface="Arial" panose="020B0604020202020204" pitchFamily="34" charset="0"/>
                        </a:rPr>
                        <a:t>Chaos [J10]</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WNS (ns)</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0.190</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0.265</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0.420</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66947744"/>
                  </a:ext>
                </a:extLst>
              </a:tr>
              <a:tr h="236075">
                <a:tc>
                  <a:txBody>
                    <a:bodyPr/>
                    <a:lstStyle/>
                    <a:p>
                      <a:pPr latinLnBrk="1"/>
                      <a:r>
                        <a:rPr lang="en-US" altLang="ko-KR" sz="1400" dirty="0">
                          <a:latin typeface="Arial" panose="020B0604020202020204" pitchFamily="34" charset="0"/>
                          <a:cs typeface="Arial" panose="020B0604020202020204" pitchFamily="34" charset="0"/>
                        </a:rPr>
                        <a:t>Chaos [J10]</a:t>
                      </a:r>
                      <a:endParaRPr lang="ko-KR" altLang="en-US" sz="1400" dirty="0">
                        <a:latin typeface="Arial" panose="020B0604020202020204" pitchFamily="34" charset="0"/>
                        <a:cs typeface="Arial" panose="020B0604020202020204" pitchFamily="34" charset="0"/>
                      </a:endParaRP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TNS (ns)</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69.958</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294.91</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170.035</a:t>
                      </a:r>
                      <a:endParaRPr lang="ko-KR" alt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33315472"/>
                  </a:ext>
                </a:extLst>
              </a:tr>
              <a:tr h="136870">
                <a:tc>
                  <a:txBody>
                    <a:bodyPr/>
                    <a:lstStyle/>
                    <a:p>
                      <a:pPr latinLnBrk="1"/>
                      <a:r>
                        <a:rPr lang="en-US" altLang="ko-KR" sz="1400" dirty="0">
                          <a:latin typeface="Arial" panose="020B0604020202020204" pitchFamily="34" charset="0"/>
                          <a:cs typeface="Arial" panose="020B0604020202020204" pitchFamily="34" charset="0"/>
                        </a:rPr>
                        <a:t>Blockage </a:t>
                      </a:r>
                      <a:r>
                        <a:rPr lang="en-US" altLang="ko-KR" sz="1400" b="1" dirty="0">
                          <a:latin typeface="Arial" panose="020B0604020202020204" pitchFamily="34" charset="0"/>
                          <a:cs typeface="Arial" panose="020B0604020202020204" pitchFamily="34" charset="0"/>
                        </a:rPr>
                        <a:t>[New]</a:t>
                      </a:r>
                      <a:endParaRPr lang="ko-KR" altLang="en-US"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WL</a:t>
                      </a:r>
                      <a:r>
                        <a:rPr lang="ko-KR" altLang="en-US" sz="1600" dirty="0">
                          <a:latin typeface="Arial" panose="020B0604020202020204" pitchFamily="34" charset="0"/>
                          <a:cs typeface="Arial" panose="020B0604020202020204" pitchFamily="34" charset="0"/>
                        </a:rPr>
                        <a:t> </a:t>
                      </a:r>
                      <a:r>
                        <a:rPr lang="en-US" altLang="ko-KR" sz="1600" dirty="0">
                          <a:latin typeface="Arial" panose="020B0604020202020204" pitchFamily="34" charset="0"/>
                          <a:cs typeface="Arial" panose="020B0604020202020204" pitchFamily="34" charset="0"/>
                        </a:rPr>
                        <a:t>(um)</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solidFill>
                            <a:schemeClr val="accent2"/>
                          </a:solidFill>
                          <a:latin typeface="Arial" panose="020B0604020202020204" pitchFamily="34" charset="0"/>
                          <a:cs typeface="Arial" panose="020B0604020202020204" pitchFamily="34" charset="0"/>
                        </a:rPr>
                        <a:t>~ 14.4%</a:t>
                      </a:r>
                      <a:endParaRPr lang="ko-KR" altLang="en-US" sz="1600" b="1" dirty="0">
                        <a:solidFill>
                          <a:schemeClr val="accent2"/>
                        </a:solidFill>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Immune</a:t>
                      </a:r>
                      <a:endParaRPr lang="ko-KR" alt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49146599"/>
                  </a:ext>
                </a:extLst>
              </a:tr>
              <a:tr h="0">
                <a:tc>
                  <a:txBody>
                    <a:bodyPr/>
                    <a:lstStyle/>
                    <a:p>
                      <a:pPr latinLnBrk="1"/>
                      <a:r>
                        <a:rPr lang="en-US" altLang="ko-KR" sz="1400" dirty="0">
                          <a:latin typeface="Arial" panose="020B0604020202020204" pitchFamily="34" charset="0"/>
                          <a:cs typeface="Arial" panose="020B0604020202020204" pitchFamily="34" charset="0"/>
                        </a:rPr>
                        <a:t>Symmetry </a:t>
                      </a:r>
                      <a:r>
                        <a:rPr lang="en-US" altLang="ko-KR" sz="1400" b="1" dirty="0">
                          <a:latin typeface="Arial" panose="020B0604020202020204" pitchFamily="34" charset="0"/>
                          <a:cs typeface="Arial" panose="020B0604020202020204" pitchFamily="34" charset="0"/>
                        </a:rPr>
                        <a:t>[New]</a:t>
                      </a:r>
                      <a:endParaRPr lang="ko-KR" altLang="en-US" sz="14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WL (um)</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N/A</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dirty="0">
                          <a:latin typeface="Arial" panose="020B0604020202020204" pitchFamily="34" charset="0"/>
                          <a:cs typeface="Arial" panose="020B0604020202020204" pitchFamily="34" charset="0"/>
                        </a:rPr>
                        <a:t>~ 0.6% </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solidFill>
                            <a:schemeClr val="accent2"/>
                          </a:solidFill>
                          <a:latin typeface="Arial" panose="020B0604020202020204" pitchFamily="34" charset="0"/>
                          <a:cs typeface="Arial" panose="020B0604020202020204" pitchFamily="34" charset="0"/>
                        </a:rPr>
                        <a:t>~ 3.6%</a:t>
                      </a:r>
                      <a:endParaRPr lang="ko-KR" altLang="en-US" sz="1600" b="1" dirty="0">
                        <a:solidFill>
                          <a:schemeClr val="accent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71238025"/>
                  </a:ext>
                </a:extLst>
              </a:tr>
            </a:tbl>
          </a:graphicData>
        </a:graphic>
      </p:graphicFrame>
      <p:graphicFrame>
        <p:nvGraphicFramePr>
          <p:cNvPr id="29" name="표 4">
            <a:extLst>
              <a:ext uri="{FF2B5EF4-FFF2-40B4-BE49-F238E27FC236}">
                <a16:creationId xmlns:a16="http://schemas.microsoft.com/office/drawing/2014/main" id="{27CD0FC7-88AF-4567-A881-A9225558A5CD}"/>
              </a:ext>
            </a:extLst>
          </p:cNvPr>
          <p:cNvGraphicFramePr>
            <a:graphicFrameLocks noGrp="1"/>
          </p:cNvGraphicFramePr>
          <p:nvPr>
            <p:extLst>
              <p:ext uri="{D42A27DB-BD31-4B8C-83A1-F6EECF244321}">
                <p14:modId xmlns:p14="http://schemas.microsoft.com/office/powerpoint/2010/main" val="4284481478"/>
              </p:ext>
            </p:extLst>
          </p:nvPr>
        </p:nvGraphicFramePr>
        <p:xfrm>
          <a:off x="1078411" y="1392032"/>
          <a:ext cx="6802936" cy="793640"/>
        </p:xfrm>
        <a:graphic>
          <a:graphicData uri="http://schemas.openxmlformats.org/drawingml/2006/table">
            <a:tbl>
              <a:tblPr firstRow="1" bandRow="1">
                <a:tableStyleId>{5FD0F851-EC5A-4D38-B0AD-8093EC10F338}</a:tableStyleId>
              </a:tblPr>
              <a:tblGrid>
                <a:gridCol w="1525905">
                  <a:extLst>
                    <a:ext uri="{9D8B030D-6E8A-4147-A177-3AD203B41FA5}">
                      <a16:colId xmlns:a16="http://schemas.microsoft.com/office/drawing/2014/main" val="2601605832"/>
                    </a:ext>
                  </a:extLst>
                </a:gridCol>
                <a:gridCol w="1262380">
                  <a:extLst>
                    <a:ext uri="{9D8B030D-6E8A-4147-A177-3AD203B41FA5}">
                      <a16:colId xmlns:a16="http://schemas.microsoft.com/office/drawing/2014/main" val="1804661196"/>
                    </a:ext>
                  </a:extLst>
                </a:gridCol>
                <a:gridCol w="1338217">
                  <a:extLst>
                    <a:ext uri="{9D8B030D-6E8A-4147-A177-3AD203B41FA5}">
                      <a16:colId xmlns:a16="http://schemas.microsoft.com/office/drawing/2014/main" val="1611610581"/>
                    </a:ext>
                  </a:extLst>
                </a:gridCol>
                <a:gridCol w="1338217">
                  <a:extLst>
                    <a:ext uri="{9D8B030D-6E8A-4147-A177-3AD203B41FA5}">
                      <a16:colId xmlns:a16="http://schemas.microsoft.com/office/drawing/2014/main" val="1463456963"/>
                    </a:ext>
                  </a:extLst>
                </a:gridCol>
                <a:gridCol w="1338217">
                  <a:extLst>
                    <a:ext uri="{9D8B030D-6E8A-4147-A177-3AD203B41FA5}">
                      <a16:colId xmlns:a16="http://schemas.microsoft.com/office/drawing/2014/main" val="3063636804"/>
                    </a:ext>
                  </a:extLst>
                </a:gridCol>
              </a:tblGrid>
              <a:tr h="396820">
                <a:tc>
                  <a:txBody>
                    <a:bodyPr/>
                    <a:lstStyle/>
                    <a:p>
                      <a:pPr latinLnBrk="1"/>
                      <a:r>
                        <a:rPr lang="en-US" altLang="ko-KR" sz="1600" b="0" dirty="0">
                          <a:latin typeface="Arial" panose="020B0604020202020204" pitchFamily="34" charset="0"/>
                          <a:cs typeface="Arial" panose="020B0604020202020204" pitchFamily="34" charset="0"/>
                        </a:rPr>
                        <a:t>Noise sources</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Noise</a:t>
                      </a:r>
                      <a:endParaRPr lang="ko-KR" altLang="en-US" sz="1600" b="0" dirty="0">
                        <a:latin typeface="Arial" panose="020B0604020202020204" pitchFamily="34" charset="0"/>
                        <a:cs typeface="Arial" panose="020B0604020202020204" pitchFamily="34" charset="0"/>
                      </a:endParaRPr>
                    </a:p>
                  </a:txBody>
                  <a:tcPr anchor="ctr"/>
                </a:tc>
                <a:tc>
                  <a:txBody>
                    <a:bodyPr/>
                    <a:lstStyle/>
                    <a:p>
                      <a:pPr algn="ctr" latinLnBrk="1"/>
                      <a:r>
                        <a:rPr lang="en-US" altLang="ko-KR" sz="1600" b="0" dirty="0">
                          <a:latin typeface="Arial" panose="020B0604020202020204" pitchFamily="34" charset="0"/>
                          <a:cs typeface="Arial" panose="020B0604020202020204" pitchFamily="34" charset="0"/>
                        </a:rPr>
                        <a:t>[J10]</a:t>
                      </a:r>
                    </a:p>
                  </a:txBody>
                  <a:tcPr anchor="ctr"/>
                </a:tc>
                <a:tc>
                  <a:txBody>
                    <a:bodyPr/>
                    <a:lstStyle/>
                    <a:p>
                      <a:pPr algn="ctr" latinLnBrk="1"/>
                      <a:r>
                        <a:rPr lang="en-US" altLang="ko-KR" sz="1600" b="1" dirty="0">
                          <a:solidFill>
                            <a:schemeClr val="accent4"/>
                          </a:solidFill>
                          <a:latin typeface="Arial" panose="020B0604020202020204" pitchFamily="34" charset="0"/>
                          <a:cs typeface="Arial" panose="020B0604020202020204" pitchFamily="34" charset="0"/>
                        </a:rPr>
                        <a:t>SYN_1</a:t>
                      </a:r>
                      <a:endParaRPr lang="ko-KR" altLang="en-US" sz="1600" b="1" dirty="0">
                        <a:solidFill>
                          <a:schemeClr val="accent4"/>
                        </a:solidFill>
                        <a:latin typeface="Arial" panose="020B0604020202020204" pitchFamily="34" charset="0"/>
                        <a:cs typeface="Arial" panose="020B0604020202020204" pitchFamily="34" charset="0"/>
                      </a:endParaRPr>
                    </a:p>
                  </a:txBody>
                  <a:tcPr anchor="ctr"/>
                </a:tc>
                <a:tc>
                  <a:txBody>
                    <a:bodyPr/>
                    <a:lstStyle/>
                    <a:p>
                      <a:pPr algn="ctr" latinLnBrk="1"/>
                      <a:r>
                        <a:rPr lang="en-US" altLang="ko-KR" sz="1600" b="1" dirty="0">
                          <a:solidFill>
                            <a:schemeClr val="accent2"/>
                          </a:solidFill>
                          <a:latin typeface="Arial" panose="020B0604020202020204" pitchFamily="34" charset="0"/>
                          <a:cs typeface="Arial" panose="020B0604020202020204" pitchFamily="34" charset="0"/>
                        </a:rPr>
                        <a:t>SYN_2</a:t>
                      </a:r>
                      <a:endParaRPr lang="ko-KR" altLang="en-US" sz="1600" b="1" dirty="0">
                        <a:solidFill>
                          <a:schemeClr val="accent2"/>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396820">
                <a:tc>
                  <a:txBody>
                    <a:bodyPr/>
                    <a:lstStyle/>
                    <a:p>
                      <a:pPr latinLnBrk="1"/>
                      <a:r>
                        <a:rPr lang="en-US" altLang="ko-KR" sz="1400" dirty="0">
                          <a:latin typeface="Arial" panose="020B0604020202020204" pitchFamily="34" charset="0"/>
                          <a:cs typeface="Arial" panose="020B0604020202020204" pitchFamily="34" charset="0"/>
                        </a:rPr>
                        <a:t>Chaos [J10]</a:t>
                      </a:r>
                    </a:p>
                  </a:txBody>
                  <a:tcPr/>
                </a:tc>
                <a:tc>
                  <a:txBody>
                    <a:bodyPr/>
                    <a:lstStyle/>
                    <a:p>
                      <a:pPr algn="ctr" latinLnBrk="1"/>
                      <a:r>
                        <a:rPr lang="el-GR" altLang="ko-KR" sz="1800" b="0" i="0" kern="1200" dirty="0">
                          <a:solidFill>
                            <a:schemeClr val="tx1"/>
                          </a:solidFill>
                          <a:effectLst/>
                          <a:latin typeface="+mn-lt"/>
                          <a:ea typeface="+mn-ea"/>
                          <a:cs typeface="+mn-cs"/>
                        </a:rPr>
                        <a:t>Δ</a:t>
                      </a:r>
                      <a:r>
                        <a:rPr lang="en-US" altLang="ko-KR" sz="1600" dirty="0">
                          <a:latin typeface="Arial" panose="020B0604020202020204" pitchFamily="34" charset="0"/>
                          <a:cs typeface="Arial" panose="020B0604020202020204" pitchFamily="34" charset="0"/>
                        </a:rPr>
                        <a:t>WNS (ns)</a:t>
                      </a:r>
                      <a:endParaRPr lang="ko-KR" altLang="en-US" sz="1600"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1600" dirty="0">
                          <a:latin typeface="Arial" panose="020B0604020202020204" pitchFamily="34" charset="0"/>
                          <a:cs typeface="Arial" panose="020B0604020202020204" pitchFamily="34" charset="0"/>
                        </a:rPr>
                        <a:t>0.052</a:t>
                      </a:r>
                      <a:endParaRPr lang="ko-KR" altLang="en-US" sz="1600"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0.036</a:t>
                      </a:r>
                      <a:endParaRPr lang="ko-KR" altLang="en-US" sz="1600" b="1" dirty="0">
                        <a:latin typeface="Arial" panose="020B0604020202020204" pitchFamily="34" charset="0"/>
                        <a:cs typeface="Arial" panose="020B0604020202020204" pitchFamily="34" charset="0"/>
                      </a:endParaRPr>
                    </a:p>
                  </a:txBody>
                  <a:tcPr/>
                </a:tc>
                <a:tc>
                  <a:txBody>
                    <a:bodyPr/>
                    <a:lstStyle/>
                    <a:p>
                      <a:pPr algn="ctr" latinLnBrk="1"/>
                      <a:r>
                        <a:rPr lang="en-US" altLang="ko-KR" sz="1600" b="1" dirty="0">
                          <a:latin typeface="Arial" panose="020B0604020202020204" pitchFamily="34" charset="0"/>
                          <a:cs typeface="Arial" panose="020B0604020202020204" pitchFamily="34" charset="0"/>
                        </a:rPr>
                        <a:t>0.031</a:t>
                      </a:r>
                      <a:endParaRPr lang="ko-KR" altLang="en-US"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5241167"/>
                  </a:ext>
                </a:extLst>
              </a:tr>
            </a:tbl>
          </a:graphicData>
        </a:graphic>
      </p:graphicFrame>
      <p:grpSp>
        <p:nvGrpSpPr>
          <p:cNvPr id="12" name="그룹 11">
            <a:extLst>
              <a:ext uri="{FF2B5EF4-FFF2-40B4-BE49-F238E27FC236}">
                <a16:creationId xmlns:a16="http://schemas.microsoft.com/office/drawing/2014/main" id="{ADAE1E5A-405C-45BC-9C67-7E17775C00A3}"/>
              </a:ext>
            </a:extLst>
          </p:cNvPr>
          <p:cNvGrpSpPr/>
          <p:nvPr/>
        </p:nvGrpSpPr>
        <p:grpSpPr>
          <a:xfrm>
            <a:off x="6086474" y="3808997"/>
            <a:ext cx="3092895" cy="1118937"/>
            <a:chOff x="5823284" y="3561347"/>
            <a:chExt cx="3162173" cy="1118937"/>
          </a:xfrm>
        </p:grpSpPr>
        <p:sp>
          <p:nvSpPr>
            <p:cNvPr id="9" name="직사각형 8">
              <a:extLst>
                <a:ext uri="{FF2B5EF4-FFF2-40B4-BE49-F238E27FC236}">
                  <a16:creationId xmlns:a16="http://schemas.microsoft.com/office/drawing/2014/main" id="{F7C06894-F92E-49A3-AB4D-5026D2CC05F4}"/>
                </a:ext>
              </a:extLst>
            </p:cNvPr>
            <p:cNvSpPr/>
            <p:nvPr/>
          </p:nvSpPr>
          <p:spPr bwMode="auto">
            <a:xfrm>
              <a:off x="5823284" y="3561347"/>
              <a:ext cx="2346942" cy="1118937"/>
            </a:xfrm>
            <a:prstGeom prst="rect">
              <a:avLst/>
            </a:prstGeom>
            <a:noFill/>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 name="TextBox 10">
              <a:extLst>
                <a:ext uri="{FF2B5EF4-FFF2-40B4-BE49-F238E27FC236}">
                  <a16:creationId xmlns:a16="http://schemas.microsoft.com/office/drawing/2014/main" id="{1DDADCCD-8657-477B-9F30-C3EDEF9C8420}"/>
                </a:ext>
              </a:extLst>
            </p:cNvPr>
            <p:cNvSpPr txBox="1"/>
            <p:nvPr/>
          </p:nvSpPr>
          <p:spPr>
            <a:xfrm>
              <a:off x="8133942" y="3922293"/>
              <a:ext cx="851515" cy="369332"/>
            </a:xfrm>
            <a:prstGeom prst="rect">
              <a:avLst/>
            </a:prstGeom>
            <a:noFill/>
          </p:spPr>
          <p:txBody>
            <a:bodyPr wrap="none" rtlCol="0">
              <a:spAutoFit/>
            </a:bodyPr>
            <a:lstStyle/>
            <a:p>
              <a:r>
                <a:rPr lang="en-US" altLang="ko-KR" b="1" dirty="0">
                  <a:solidFill>
                    <a:schemeClr val="accent1"/>
                  </a:solidFill>
                  <a:latin typeface="Arial" panose="020B0604020202020204" pitchFamily="34" charset="0"/>
                  <a:cs typeface="Arial" panose="020B0604020202020204" pitchFamily="34" charset="0"/>
                </a:rPr>
                <a:t>Better</a:t>
              </a:r>
              <a:endParaRPr lang="ko-KR" altLang="en-US" b="1" dirty="0">
                <a:solidFill>
                  <a:schemeClr val="accent1"/>
                </a:solidFill>
                <a:latin typeface="Arial" panose="020B0604020202020204" pitchFamily="34" charset="0"/>
                <a:cs typeface="Arial" panose="020B0604020202020204" pitchFamily="34" charset="0"/>
              </a:endParaRPr>
            </a:p>
          </p:txBody>
        </p:sp>
      </p:grpSp>
      <p:sp>
        <p:nvSpPr>
          <p:cNvPr id="30" name="내용 개체 틀 4">
            <a:extLst>
              <a:ext uri="{FF2B5EF4-FFF2-40B4-BE49-F238E27FC236}">
                <a16:creationId xmlns:a16="http://schemas.microsoft.com/office/drawing/2014/main" id="{FDBE53BD-5EED-46A0-8311-BB3C338C5CA5}"/>
              </a:ext>
            </a:extLst>
          </p:cNvPr>
          <p:cNvSpPr txBox="1">
            <a:spLocks/>
          </p:cNvSpPr>
          <p:nvPr/>
        </p:nvSpPr>
        <p:spPr bwMode="auto">
          <a:xfrm>
            <a:off x="171450" y="2735015"/>
            <a:ext cx="8836025" cy="553832"/>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altLang="ko-KR" kern="0" dirty="0"/>
              <a:t>P&amp;R</a:t>
            </a:r>
          </a:p>
        </p:txBody>
      </p:sp>
      <p:grpSp>
        <p:nvGrpSpPr>
          <p:cNvPr id="31" name="그룹 30">
            <a:extLst>
              <a:ext uri="{FF2B5EF4-FFF2-40B4-BE49-F238E27FC236}">
                <a16:creationId xmlns:a16="http://schemas.microsoft.com/office/drawing/2014/main" id="{3883B734-D914-4013-BE6A-4A0DEA8168B0}"/>
              </a:ext>
            </a:extLst>
          </p:cNvPr>
          <p:cNvGrpSpPr/>
          <p:nvPr/>
        </p:nvGrpSpPr>
        <p:grpSpPr>
          <a:xfrm>
            <a:off x="5254651" y="1780889"/>
            <a:ext cx="3317989" cy="385733"/>
            <a:chOff x="5823284" y="3521799"/>
            <a:chExt cx="3317989" cy="1158485"/>
          </a:xfrm>
        </p:grpSpPr>
        <p:sp>
          <p:nvSpPr>
            <p:cNvPr id="32" name="직사각형 31">
              <a:extLst>
                <a:ext uri="{FF2B5EF4-FFF2-40B4-BE49-F238E27FC236}">
                  <a16:creationId xmlns:a16="http://schemas.microsoft.com/office/drawing/2014/main" id="{355674B4-4E2C-44CD-A2CD-96A6C631A687}"/>
                </a:ext>
              </a:extLst>
            </p:cNvPr>
            <p:cNvSpPr/>
            <p:nvPr/>
          </p:nvSpPr>
          <p:spPr bwMode="auto">
            <a:xfrm>
              <a:off x="5823284" y="3561347"/>
              <a:ext cx="2466474" cy="1118937"/>
            </a:xfrm>
            <a:prstGeom prst="rect">
              <a:avLst/>
            </a:prstGeom>
            <a:noFill/>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33" name="TextBox 32">
              <a:extLst>
                <a:ext uri="{FF2B5EF4-FFF2-40B4-BE49-F238E27FC236}">
                  <a16:creationId xmlns:a16="http://schemas.microsoft.com/office/drawing/2014/main" id="{D2EFB7DF-9980-4762-8017-E4ECA480C144}"/>
                </a:ext>
              </a:extLst>
            </p:cNvPr>
            <p:cNvSpPr txBox="1"/>
            <p:nvPr/>
          </p:nvSpPr>
          <p:spPr>
            <a:xfrm>
              <a:off x="8289758" y="3521799"/>
              <a:ext cx="851515" cy="369332"/>
            </a:xfrm>
            <a:prstGeom prst="rect">
              <a:avLst/>
            </a:prstGeom>
            <a:noFill/>
          </p:spPr>
          <p:txBody>
            <a:bodyPr wrap="none" rtlCol="0">
              <a:spAutoFit/>
            </a:bodyPr>
            <a:lstStyle/>
            <a:p>
              <a:r>
                <a:rPr lang="en-US" altLang="ko-KR" b="1" dirty="0">
                  <a:solidFill>
                    <a:schemeClr val="accent1"/>
                  </a:solidFill>
                  <a:latin typeface="Arial" panose="020B0604020202020204" pitchFamily="34" charset="0"/>
                  <a:cs typeface="Arial" panose="020B0604020202020204" pitchFamily="34" charset="0"/>
                </a:rPr>
                <a:t>Better</a:t>
              </a:r>
              <a:endParaRPr lang="ko-KR" altLang="en-US" b="1" dirty="0">
                <a:solidFill>
                  <a:schemeClr val="accent1"/>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91507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50000"/>
                  </a:schemeClr>
                </a:solidFill>
                <a:latin typeface="Arial" panose="020B0604020202020204" pitchFamily="34" charset="0"/>
              </a:rPr>
              <a:t>Motivation and Related Works</a:t>
            </a:r>
          </a:p>
          <a:p>
            <a:r>
              <a:rPr lang="en-US" dirty="0">
                <a:solidFill>
                  <a:schemeClr val="bg1">
                    <a:lumMod val="50000"/>
                  </a:schemeClr>
                </a:solidFill>
                <a:latin typeface="Arial" panose="020B0604020202020204" pitchFamily="34" charset="0"/>
              </a:rPr>
              <a:t>Revisi</a:t>
            </a:r>
            <a:r>
              <a:rPr lang="en-US" dirty="0">
                <a:solidFill>
                  <a:schemeClr val="bg1">
                    <a:lumMod val="50000"/>
                  </a:schemeClr>
                </a:solidFill>
              </a:rPr>
              <a:t>t Previous Noise Studies</a:t>
            </a:r>
          </a:p>
          <a:p>
            <a:pPr lvl="1"/>
            <a:r>
              <a:rPr lang="en-US" dirty="0">
                <a:solidFill>
                  <a:schemeClr val="bg1">
                    <a:lumMod val="50000"/>
                  </a:schemeClr>
                </a:solidFill>
                <a:latin typeface="Arial" panose="020B0604020202020204" pitchFamily="34" charset="0"/>
              </a:rPr>
              <a:t>Renaming / Reordering / Hierarchica</a:t>
            </a:r>
            <a:r>
              <a:rPr lang="en-US" dirty="0">
                <a:solidFill>
                  <a:schemeClr val="bg1">
                    <a:lumMod val="50000"/>
                  </a:schemeClr>
                </a:solidFill>
              </a:rPr>
              <a:t>l Swap</a:t>
            </a:r>
          </a:p>
          <a:p>
            <a:pPr lvl="1"/>
            <a:r>
              <a:rPr lang="en-US" dirty="0">
                <a:solidFill>
                  <a:schemeClr val="bg1">
                    <a:lumMod val="50000"/>
                  </a:schemeClr>
                </a:solidFill>
                <a:latin typeface="Arial" panose="020B0604020202020204" pitchFamily="34" charset="0"/>
              </a:rPr>
              <a:t>Chaotic Behavior</a:t>
            </a:r>
          </a:p>
          <a:p>
            <a:r>
              <a:rPr lang="en-US" dirty="0">
                <a:solidFill>
                  <a:schemeClr val="bg1">
                    <a:lumMod val="50000"/>
                  </a:schemeClr>
                </a:solidFill>
                <a:latin typeface="Arial" panose="020B0604020202020204" pitchFamily="34" charset="0"/>
              </a:rPr>
              <a:t>New Noise Sources: Macro Placement</a:t>
            </a:r>
          </a:p>
          <a:p>
            <a:pPr lvl="1"/>
            <a:r>
              <a:rPr lang="en-US" dirty="0">
                <a:solidFill>
                  <a:schemeClr val="bg1">
                    <a:lumMod val="50000"/>
                  </a:schemeClr>
                </a:solidFill>
              </a:rPr>
              <a:t>Placement Blockage</a:t>
            </a:r>
          </a:p>
          <a:p>
            <a:pPr lvl="1"/>
            <a:r>
              <a:rPr lang="en-US" dirty="0">
                <a:solidFill>
                  <a:schemeClr val="bg1">
                    <a:lumMod val="50000"/>
                  </a:schemeClr>
                </a:solidFill>
              </a:rPr>
              <a:t>Symmetry Test</a:t>
            </a:r>
          </a:p>
          <a:p>
            <a:r>
              <a:rPr lang="en-US" dirty="0">
                <a:latin typeface="Arial" panose="020B0604020202020204" pitchFamily="34" charset="0"/>
              </a:rPr>
              <a:t>Predictions Can Be Harmful</a:t>
            </a:r>
          </a:p>
          <a:p>
            <a:pPr lvl="1"/>
            <a:r>
              <a:rPr lang="en-US" dirty="0" err="1"/>
              <a:t>Preplacements</a:t>
            </a:r>
            <a:r>
              <a:rPr lang="en-US" dirty="0"/>
              <a:t> of Macros</a:t>
            </a:r>
          </a:p>
          <a:p>
            <a:pPr lvl="1"/>
            <a:r>
              <a:rPr lang="en-US" dirty="0"/>
              <a:t>Partial P&amp;R Solutions</a:t>
            </a:r>
          </a:p>
          <a:p>
            <a:r>
              <a:rPr lang="en-US" dirty="0">
                <a:solidFill>
                  <a:schemeClr val="tx1">
                    <a:lumMod val="50000"/>
                    <a:lumOff val="50000"/>
                  </a:schemeClr>
                </a:solidFill>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3086645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altLang="ko-KR" dirty="0"/>
              <a:t>Prediction Can Be Harmful</a:t>
            </a:r>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71450" y="838201"/>
            <a:ext cx="8836025" cy="937443"/>
          </a:xfrm>
        </p:spPr>
        <p:txBody>
          <a:bodyPr/>
          <a:lstStyle/>
          <a:p>
            <a:r>
              <a:rPr lang="en-US" altLang="ko-KR" sz="2600" b="1" dirty="0">
                <a:solidFill>
                  <a:schemeClr val="accent1"/>
                </a:solidFill>
              </a:rPr>
              <a:t>Preplace some of macros </a:t>
            </a:r>
            <a:r>
              <a:rPr lang="en-US" altLang="ko-KR" sz="2600" dirty="0"/>
              <a:t>from original solutions.</a:t>
            </a:r>
          </a:p>
          <a:p>
            <a:pPr lvl="1"/>
            <a:r>
              <a:rPr lang="en-US" altLang="ko-KR" sz="2400" dirty="0"/>
              <a:t>Tested on </a:t>
            </a:r>
            <a:r>
              <a:rPr lang="en-US" altLang="ko-KR" sz="2400" i="1" dirty="0" err="1"/>
              <a:t>SweRV_wrapper</a:t>
            </a:r>
            <a:r>
              <a:rPr lang="en-US" altLang="ko-KR" sz="2400" i="1" dirty="0"/>
              <a:t> </a:t>
            </a:r>
            <a:r>
              <a:rPr lang="en-US" altLang="ko-KR" sz="2400" dirty="0"/>
              <a:t>design. </a:t>
            </a:r>
          </a:p>
        </p:txBody>
      </p:sp>
      <p:grpSp>
        <p:nvGrpSpPr>
          <p:cNvPr id="22" name="그룹 21">
            <a:extLst>
              <a:ext uri="{FF2B5EF4-FFF2-40B4-BE49-F238E27FC236}">
                <a16:creationId xmlns:a16="http://schemas.microsoft.com/office/drawing/2014/main" id="{D1471DE3-DA3A-4397-B231-6D1A078820BE}"/>
              </a:ext>
            </a:extLst>
          </p:cNvPr>
          <p:cNvGrpSpPr/>
          <p:nvPr/>
        </p:nvGrpSpPr>
        <p:grpSpPr>
          <a:xfrm>
            <a:off x="4446447" y="2049328"/>
            <a:ext cx="2329374" cy="4190601"/>
            <a:chOff x="4446447" y="2049328"/>
            <a:chExt cx="2329374" cy="4190601"/>
          </a:xfrm>
        </p:grpSpPr>
        <p:sp>
          <p:nvSpPr>
            <p:cNvPr id="15" name="Content Placeholder 2">
              <a:extLst>
                <a:ext uri="{FF2B5EF4-FFF2-40B4-BE49-F238E27FC236}">
                  <a16:creationId xmlns:a16="http://schemas.microsoft.com/office/drawing/2014/main" id="{1BAEA4AB-8EEC-416F-BB44-5DC4637BCFDF}"/>
                </a:ext>
              </a:extLst>
            </p:cNvPr>
            <p:cNvSpPr txBox="1">
              <a:spLocks/>
            </p:cNvSpPr>
            <p:nvPr/>
          </p:nvSpPr>
          <p:spPr bwMode="auto">
            <a:xfrm>
              <a:off x="4455089" y="2049328"/>
              <a:ext cx="2320732"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Preplace + macro place</a:t>
              </a:r>
              <a:endParaRPr lang="en-US" altLang="ko-KR" sz="1600" kern="0" dirty="0"/>
            </a:p>
          </p:txBody>
        </p:sp>
        <p:pic>
          <p:nvPicPr>
            <p:cNvPr id="4" name="그림 3">
              <a:extLst>
                <a:ext uri="{FF2B5EF4-FFF2-40B4-BE49-F238E27FC236}">
                  <a16:creationId xmlns:a16="http://schemas.microsoft.com/office/drawing/2014/main" id="{35FE22D9-B9F5-4C09-A13E-12BC1B4FACC5}"/>
                </a:ext>
              </a:extLst>
            </p:cNvPr>
            <p:cNvPicPr>
              <a:picLocks noChangeAspect="1"/>
            </p:cNvPicPr>
            <p:nvPr/>
          </p:nvPicPr>
          <p:blipFill>
            <a:blip r:embed="rId3"/>
            <a:stretch>
              <a:fillRect/>
            </a:stretch>
          </p:blipFill>
          <p:spPr>
            <a:xfrm>
              <a:off x="4710302" y="2361169"/>
              <a:ext cx="1808303" cy="1807844"/>
            </a:xfrm>
            <a:prstGeom prst="rect">
              <a:avLst/>
            </a:prstGeom>
          </p:spPr>
        </p:pic>
        <p:pic>
          <p:nvPicPr>
            <p:cNvPr id="7" name="그림 6">
              <a:extLst>
                <a:ext uri="{FF2B5EF4-FFF2-40B4-BE49-F238E27FC236}">
                  <a16:creationId xmlns:a16="http://schemas.microsoft.com/office/drawing/2014/main" id="{8434AA22-D16B-49BC-8F8D-396341C69293}"/>
                </a:ext>
              </a:extLst>
            </p:cNvPr>
            <p:cNvPicPr>
              <a:picLocks noChangeAspect="1"/>
            </p:cNvPicPr>
            <p:nvPr/>
          </p:nvPicPr>
          <p:blipFill>
            <a:blip r:embed="rId4"/>
            <a:stretch>
              <a:fillRect/>
            </a:stretch>
          </p:blipFill>
          <p:spPr>
            <a:xfrm>
              <a:off x="4701660" y="4435022"/>
              <a:ext cx="1808303" cy="1804907"/>
            </a:xfrm>
            <a:prstGeom prst="rect">
              <a:avLst/>
            </a:prstGeom>
          </p:spPr>
        </p:pic>
        <p:sp>
          <p:nvSpPr>
            <p:cNvPr id="10" name="화살표: 오른쪽 9">
              <a:extLst>
                <a:ext uri="{FF2B5EF4-FFF2-40B4-BE49-F238E27FC236}">
                  <a16:creationId xmlns:a16="http://schemas.microsoft.com/office/drawing/2014/main" id="{B949144F-C711-4F40-ADA4-40B81BCDFDB3}"/>
                </a:ext>
              </a:extLst>
            </p:cNvPr>
            <p:cNvSpPr/>
            <p:nvPr/>
          </p:nvSpPr>
          <p:spPr bwMode="auto">
            <a:xfrm>
              <a:off x="4455089" y="3183105"/>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2" name="화살표: 오른쪽 11">
              <a:extLst>
                <a:ext uri="{FF2B5EF4-FFF2-40B4-BE49-F238E27FC236}">
                  <a16:creationId xmlns:a16="http://schemas.microsoft.com/office/drawing/2014/main" id="{0915343C-146F-4A2B-93D0-79A07FBB6B1B}"/>
                </a:ext>
              </a:extLst>
            </p:cNvPr>
            <p:cNvSpPr/>
            <p:nvPr/>
          </p:nvSpPr>
          <p:spPr bwMode="auto">
            <a:xfrm>
              <a:off x="4446447" y="5208349"/>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grpSp>
      <p:grpSp>
        <p:nvGrpSpPr>
          <p:cNvPr id="19" name="그룹 18">
            <a:extLst>
              <a:ext uri="{FF2B5EF4-FFF2-40B4-BE49-F238E27FC236}">
                <a16:creationId xmlns:a16="http://schemas.microsoft.com/office/drawing/2014/main" id="{E6BF9B0C-CB56-424F-9164-C8E888F85926}"/>
              </a:ext>
            </a:extLst>
          </p:cNvPr>
          <p:cNvGrpSpPr/>
          <p:nvPr/>
        </p:nvGrpSpPr>
        <p:grpSpPr>
          <a:xfrm>
            <a:off x="530685" y="2015108"/>
            <a:ext cx="1811247" cy="4224821"/>
            <a:chOff x="530685" y="2015108"/>
            <a:chExt cx="1811247" cy="4224821"/>
          </a:xfrm>
        </p:grpSpPr>
        <p:pic>
          <p:nvPicPr>
            <p:cNvPr id="3" name="그림 2">
              <a:extLst>
                <a:ext uri="{FF2B5EF4-FFF2-40B4-BE49-F238E27FC236}">
                  <a16:creationId xmlns:a16="http://schemas.microsoft.com/office/drawing/2014/main" id="{D757D749-BE05-4B74-81E2-3A22368099B5}"/>
                </a:ext>
              </a:extLst>
            </p:cNvPr>
            <p:cNvPicPr>
              <a:picLocks noChangeAspect="1"/>
            </p:cNvPicPr>
            <p:nvPr/>
          </p:nvPicPr>
          <p:blipFill>
            <a:blip r:embed="rId5"/>
            <a:stretch>
              <a:fillRect/>
            </a:stretch>
          </p:blipFill>
          <p:spPr>
            <a:xfrm>
              <a:off x="533629" y="2352892"/>
              <a:ext cx="1808303" cy="1807844"/>
            </a:xfrm>
            <a:prstGeom prst="rect">
              <a:avLst/>
            </a:prstGeom>
          </p:spPr>
        </p:pic>
        <p:pic>
          <p:nvPicPr>
            <p:cNvPr id="5" name="그림 4">
              <a:extLst>
                <a:ext uri="{FF2B5EF4-FFF2-40B4-BE49-F238E27FC236}">
                  <a16:creationId xmlns:a16="http://schemas.microsoft.com/office/drawing/2014/main" id="{1160E583-5388-4193-A3ED-426854313214}"/>
                </a:ext>
              </a:extLst>
            </p:cNvPr>
            <p:cNvPicPr>
              <a:picLocks noChangeAspect="1"/>
            </p:cNvPicPr>
            <p:nvPr/>
          </p:nvPicPr>
          <p:blipFill>
            <a:blip r:embed="rId6"/>
            <a:stretch>
              <a:fillRect/>
            </a:stretch>
          </p:blipFill>
          <p:spPr>
            <a:xfrm>
              <a:off x="530685" y="4432084"/>
              <a:ext cx="1811247" cy="1807845"/>
            </a:xfrm>
            <a:prstGeom prst="rect">
              <a:avLst/>
            </a:prstGeom>
          </p:spPr>
        </p:pic>
        <p:sp>
          <p:nvSpPr>
            <p:cNvPr id="13" name="Content Placeholder 2">
              <a:extLst>
                <a:ext uri="{FF2B5EF4-FFF2-40B4-BE49-F238E27FC236}">
                  <a16:creationId xmlns:a16="http://schemas.microsoft.com/office/drawing/2014/main" id="{2DC52708-6438-479B-89A1-4BC543893C9E}"/>
                </a:ext>
              </a:extLst>
            </p:cNvPr>
            <p:cNvSpPr txBox="1">
              <a:spLocks/>
            </p:cNvSpPr>
            <p:nvPr/>
          </p:nvSpPr>
          <p:spPr bwMode="auto">
            <a:xfrm>
              <a:off x="797639" y="2015108"/>
              <a:ext cx="1277338"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Original</a:t>
              </a:r>
              <a:endParaRPr lang="en-US" altLang="ko-KR" sz="1600" kern="0" dirty="0"/>
            </a:p>
          </p:txBody>
        </p:sp>
      </p:grpSp>
      <p:grpSp>
        <p:nvGrpSpPr>
          <p:cNvPr id="21" name="그룹 20">
            <a:extLst>
              <a:ext uri="{FF2B5EF4-FFF2-40B4-BE49-F238E27FC236}">
                <a16:creationId xmlns:a16="http://schemas.microsoft.com/office/drawing/2014/main" id="{B9EDA124-EC50-49A3-BFE2-F1145CB1E92D}"/>
              </a:ext>
            </a:extLst>
          </p:cNvPr>
          <p:cNvGrpSpPr/>
          <p:nvPr/>
        </p:nvGrpSpPr>
        <p:grpSpPr>
          <a:xfrm>
            <a:off x="2381688" y="2037768"/>
            <a:ext cx="2052149" cy="4202161"/>
            <a:chOff x="2381688" y="2037768"/>
            <a:chExt cx="2052149" cy="4202161"/>
          </a:xfrm>
        </p:grpSpPr>
        <p:sp>
          <p:nvSpPr>
            <p:cNvPr id="8" name="화살표: 오른쪽 7">
              <a:extLst>
                <a:ext uri="{FF2B5EF4-FFF2-40B4-BE49-F238E27FC236}">
                  <a16:creationId xmlns:a16="http://schemas.microsoft.com/office/drawing/2014/main" id="{6E631315-32F2-4701-8E7F-A75EFAA8D9B0}"/>
                </a:ext>
              </a:extLst>
            </p:cNvPr>
            <p:cNvSpPr/>
            <p:nvPr/>
          </p:nvSpPr>
          <p:spPr bwMode="auto">
            <a:xfrm>
              <a:off x="2381688" y="3171545"/>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1" name="화살표: 오른쪽 10">
              <a:extLst>
                <a:ext uri="{FF2B5EF4-FFF2-40B4-BE49-F238E27FC236}">
                  <a16:creationId xmlns:a16="http://schemas.microsoft.com/office/drawing/2014/main" id="{FE16B29D-210B-4B5B-A023-9E3BCC9696DD}"/>
                </a:ext>
              </a:extLst>
            </p:cNvPr>
            <p:cNvSpPr/>
            <p:nvPr/>
          </p:nvSpPr>
          <p:spPr bwMode="auto">
            <a:xfrm>
              <a:off x="2383399" y="5223279"/>
              <a:ext cx="242602" cy="290071"/>
            </a:xfrm>
            <a:prstGeom prst="rightArrow">
              <a:avLst/>
            </a:prstGeom>
            <a:solidFill>
              <a:schemeClr val="tx1"/>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14" name="Content Placeholder 2">
              <a:extLst>
                <a:ext uri="{FF2B5EF4-FFF2-40B4-BE49-F238E27FC236}">
                  <a16:creationId xmlns:a16="http://schemas.microsoft.com/office/drawing/2014/main" id="{38CD94E3-3D99-47E7-A670-9F893CD3FC46}"/>
                </a:ext>
              </a:extLst>
            </p:cNvPr>
            <p:cNvSpPr txBox="1">
              <a:spLocks/>
            </p:cNvSpPr>
            <p:nvPr/>
          </p:nvSpPr>
          <p:spPr bwMode="auto">
            <a:xfrm>
              <a:off x="2830769" y="2037768"/>
              <a:ext cx="1277338" cy="27134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marL="0" indent="0" algn="ctr" defTabSz="914400">
                <a:buNone/>
              </a:pPr>
              <a:r>
                <a:rPr lang="en-US" altLang="ko-KR" sz="1800" kern="0" dirty="0"/>
                <a:t>Preplace</a:t>
              </a:r>
              <a:endParaRPr lang="en-US" altLang="ko-KR" sz="1600" kern="0" dirty="0"/>
            </a:p>
          </p:txBody>
        </p:sp>
        <p:pic>
          <p:nvPicPr>
            <p:cNvPr id="16" name="그림 15">
              <a:extLst>
                <a:ext uri="{FF2B5EF4-FFF2-40B4-BE49-F238E27FC236}">
                  <a16:creationId xmlns:a16="http://schemas.microsoft.com/office/drawing/2014/main" id="{52D87B48-B3EA-45B2-9327-90DB52D25B4D}"/>
                </a:ext>
              </a:extLst>
            </p:cNvPr>
            <p:cNvPicPr>
              <a:picLocks noChangeAspect="1"/>
            </p:cNvPicPr>
            <p:nvPr/>
          </p:nvPicPr>
          <p:blipFill>
            <a:blip r:embed="rId7"/>
            <a:stretch>
              <a:fillRect/>
            </a:stretch>
          </p:blipFill>
          <p:spPr>
            <a:xfrm>
              <a:off x="2616173" y="4430155"/>
              <a:ext cx="1811247" cy="1809774"/>
            </a:xfrm>
            <a:prstGeom prst="rect">
              <a:avLst/>
            </a:prstGeom>
          </p:spPr>
        </p:pic>
        <p:pic>
          <p:nvPicPr>
            <p:cNvPr id="18" name="그림 17">
              <a:extLst>
                <a:ext uri="{FF2B5EF4-FFF2-40B4-BE49-F238E27FC236}">
                  <a16:creationId xmlns:a16="http://schemas.microsoft.com/office/drawing/2014/main" id="{D578CC13-31F9-4A73-B8CB-0CA146C263F8}"/>
                </a:ext>
              </a:extLst>
            </p:cNvPr>
            <p:cNvPicPr>
              <a:picLocks noChangeAspect="1"/>
            </p:cNvPicPr>
            <p:nvPr/>
          </p:nvPicPr>
          <p:blipFill>
            <a:blip r:embed="rId8"/>
            <a:stretch>
              <a:fillRect/>
            </a:stretch>
          </p:blipFill>
          <p:spPr>
            <a:xfrm>
              <a:off x="2645541" y="2352891"/>
              <a:ext cx="1788296" cy="1789750"/>
            </a:xfrm>
            <a:prstGeom prst="rect">
              <a:avLst/>
            </a:prstGeom>
          </p:spPr>
        </p:pic>
      </p:grpSp>
      <p:sp>
        <p:nvSpPr>
          <p:cNvPr id="20" name="Content Placeholder 2">
            <a:extLst>
              <a:ext uri="{FF2B5EF4-FFF2-40B4-BE49-F238E27FC236}">
                <a16:creationId xmlns:a16="http://schemas.microsoft.com/office/drawing/2014/main" id="{E981F875-19D6-4320-9CA2-D5378A8030E2}"/>
              </a:ext>
            </a:extLst>
          </p:cNvPr>
          <p:cNvSpPr txBox="1">
            <a:spLocks/>
          </p:cNvSpPr>
          <p:nvPr/>
        </p:nvSpPr>
        <p:spPr bwMode="auto">
          <a:xfrm>
            <a:off x="6575796" y="3004838"/>
            <a:ext cx="2377012" cy="2860367"/>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altLang="ko-KR" sz="2400" b="1" kern="0" dirty="0">
                <a:solidFill>
                  <a:schemeClr val="accent4"/>
                </a:solidFill>
              </a:rPr>
              <a:t>P&amp;R_1</a:t>
            </a:r>
          </a:p>
          <a:p>
            <a:pPr marL="282575" lvl="1" indent="0" defTabSz="914400">
              <a:buNone/>
            </a:pPr>
            <a:r>
              <a:rPr lang="en-US" altLang="ko-KR" sz="2400" b="1" kern="0" dirty="0"/>
              <a:t>~ 3.5% </a:t>
            </a:r>
            <a:r>
              <a:rPr lang="en-US" altLang="ko-KR" sz="2400" kern="0" dirty="0"/>
              <a:t>noise</a:t>
            </a:r>
            <a:br>
              <a:rPr lang="en-US" altLang="ko-KR" sz="2400" b="1" kern="0" dirty="0"/>
            </a:br>
            <a:endParaRPr lang="en-US" altLang="ko-KR" sz="2400" b="1" kern="0" dirty="0"/>
          </a:p>
          <a:p>
            <a:pPr marL="282575" lvl="1" indent="0" defTabSz="914400">
              <a:buNone/>
            </a:pPr>
            <a:endParaRPr lang="en-US" altLang="ko-KR" sz="2400" b="1" kern="0" dirty="0"/>
          </a:p>
          <a:p>
            <a:pPr marL="282575" lvl="1" indent="0" defTabSz="914400">
              <a:buNone/>
            </a:pPr>
            <a:endParaRPr lang="en-US" altLang="ko-KR" sz="2400" b="1" kern="0" dirty="0"/>
          </a:p>
          <a:p>
            <a:pPr defTabSz="914400"/>
            <a:r>
              <a:rPr lang="en-US" altLang="ko-KR" sz="2400" b="1" kern="0" dirty="0">
                <a:solidFill>
                  <a:schemeClr val="accent2"/>
                </a:solidFill>
              </a:rPr>
              <a:t>P&amp;R_2</a:t>
            </a:r>
          </a:p>
          <a:p>
            <a:pPr marL="282575" lvl="1" indent="0" defTabSz="914400">
              <a:buNone/>
            </a:pPr>
            <a:r>
              <a:rPr lang="en-US" altLang="ko-KR" sz="2400" b="1" kern="0" dirty="0"/>
              <a:t>~ 0.5% </a:t>
            </a:r>
            <a:r>
              <a:rPr lang="en-US" altLang="ko-KR" sz="2400" kern="0" dirty="0"/>
              <a:t>noise</a:t>
            </a:r>
            <a:endParaRPr lang="en-US" altLang="ko-KR" sz="2000" kern="0" dirty="0"/>
          </a:p>
        </p:txBody>
      </p:sp>
    </p:spTree>
    <p:extLst>
      <p:ext uri="{BB962C8B-B14F-4D97-AF65-F5344CB8AC3E}">
        <p14:creationId xmlns:p14="http://schemas.microsoft.com/office/powerpoint/2010/main" val="278729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altLang="ko-KR" dirty="0"/>
              <a:t>Prediction Can Be Harmful</a:t>
            </a:r>
            <a:endParaRPr lang="en-US" sz="3600" dirty="0"/>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71450" y="838200"/>
            <a:ext cx="8836025" cy="4673138"/>
          </a:xfrm>
        </p:spPr>
        <p:txBody>
          <a:bodyPr/>
          <a:lstStyle/>
          <a:p>
            <a:r>
              <a:rPr lang="en-US" altLang="ko-KR" sz="2400" dirty="0"/>
              <a:t>Start P&amp;R from the </a:t>
            </a:r>
            <a:r>
              <a:rPr lang="en-US" altLang="ko-KR" sz="2400" b="1" dirty="0">
                <a:solidFill>
                  <a:schemeClr val="accent1"/>
                </a:solidFill>
              </a:rPr>
              <a:t>post-routed netlist</a:t>
            </a:r>
            <a:endParaRPr lang="en-US" altLang="ko-KR" sz="2400" dirty="0"/>
          </a:p>
          <a:p>
            <a:pPr lvl="1"/>
            <a:r>
              <a:rPr lang="en-US" altLang="ko-KR" sz="2000" dirty="0"/>
              <a:t>Tested on </a:t>
            </a:r>
            <a:r>
              <a:rPr lang="en-US" altLang="ko-KR" sz="2000" i="1" dirty="0"/>
              <a:t>AES </a:t>
            </a:r>
            <a:r>
              <a:rPr lang="en-US" altLang="ko-KR" sz="2000" dirty="0"/>
              <a:t>design</a:t>
            </a:r>
            <a:endParaRPr lang="en-US" altLang="ko-KR" sz="2000" i="1" dirty="0"/>
          </a:p>
          <a:p>
            <a:r>
              <a:rPr lang="en-US" altLang="ko-KR" sz="2400" dirty="0"/>
              <a:t>Result:</a:t>
            </a:r>
          </a:p>
          <a:p>
            <a:pPr lvl="1"/>
            <a:endParaRPr lang="en-US" altLang="ko-KR" sz="2400" dirty="0"/>
          </a:p>
          <a:p>
            <a:pPr lvl="1"/>
            <a:endParaRPr lang="en-US" altLang="ko-KR" sz="2400" dirty="0"/>
          </a:p>
          <a:p>
            <a:pPr lvl="1"/>
            <a:endParaRPr lang="en-US" altLang="ko-KR" sz="2400" dirty="0"/>
          </a:p>
          <a:p>
            <a:pPr marL="282575" lvl="1" indent="0">
              <a:buNone/>
            </a:pPr>
            <a:endParaRPr lang="en-US" altLang="ko-KR" sz="2400" dirty="0"/>
          </a:p>
          <a:p>
            <a:pPr lvl="1"/>
            <a:r>
              <a:rPr lang="en-US" altLang="ko-KR" sz="2000" b="1" dirty="0">
                <a:solidFill>
                  <a:schemeClr val="accent4"/>
                </a:solidFill>
              </a:rPr>
              <a:t>P&amp;R_1</a:t>
            </a:r>
          </a:p>
          <a:p>
            <a:pPr lvl="2"/>
            <a:r>
              <a:rPr lang="en-US" altLang="ko-KR" sz="2000" b="1" dirty="0"/>
              <a:t>~10% more</a:t>
            </a:r>
            <a:r>
              <a:rPr lang="en-US" altLang="ko-KR" sz="2000" dirty="0"/>
              <a:t> wirelength</a:t>
            </a:r>
          </a:p>
          <a:p>
            <a:pPr lvl="1"/>
            <a:r>
              <a:rPr lang="en-US" altLang="ko-KR" sz="2000" b="1" dirty="0">
                <a:solidFill>
                  <a:schemeClr val="accent2"/>
                </a:solidFill>
              </a:rPr>
              <a:t>P&amp;R_2</a:t>
            </a:r>
          </a:p>
          <a:p>
            <a:pPr lvl="2"/>
            <a:r>
              <a:rPr lang="en-US" altLang="ko-KR" sz="2000" b="1" dirty="0"/>
              <a:t>~4% more</a:t>
            </a:r>
            <a:r>
              <a:rPr lang="en-US" altLang="ko-KR" sz="2000" dirty="0"/>
              <a:t> wirelength</a:t>
            </a:r>
          </a:p>
        </p:txBody>
      </p:sp>
      <p:graphicFrame>
        <p:nvGraphicFramePr>
          <p:cNvPr id="16" name="표 15">
            <a:extLst>
              <a:ext uri="{FF2B5EF4-FFF2-40B4-BE49-F238E27FC236}">
                <a16:creationId xmlns:a16="http://schemas.microsoft.com/office/drawing/2014/main" id="{C3FD245A-793C-4011-8592-985AC72E30BC}"/>
              </a:ext>
            </a:extLst>
          </p:cNvPr>
          <p:cNvGraphicFramePr>
            <a:graphicFrameLocks noGrp="1"/>
          </p:cNvGraphicFramePr>
          <p:nvPr>
            <p:extLst>
              <p:ext uri="{D42A27DB-BD31-4B8C-83A1-F6EECF244321}">
                <p14:modId xmlns:p14="http://schemas.microsoft.com/office/powerpoint/2010/main" val="288770071"/>
              </p:ext>
            </p:extLst>
          </p:nvPr>
        </p:nvGraphicFramePr>
        <p:xfrm>
          <a:off x="1261658" y="2032808"/>
          <a:ext cx="6704248" cy="1584960"/>
        </p:xfrm>
        <a:graphic>
          <a:graphicData uri="http://schemas.openxmlformats.org/drawingml/2006/table">
            <a:tbl>
              <a:tblPr firstRow="1" bandRow="1">
                <a:tableStyleId>{5FD0F851-EC5A-4D38-B0AD-8093EC10F338}</a:tableStyleId>
              </a:tblPr>
              <a:tblGrid>
                <a:gridCol w="1081940">
                  <a:extLst>
                    <a:ext uri="{9D8B030D-6E8A-4147-A177-3AD203B41FA5}">
                      <a16:colId xmlns:a16="http://schemas.microsoft.com/office/drawing/2014/main" val="2601605832"/>
                    </a:ext>
                  </a:extLst>
                </a:gridCol>
                <a:gridCol w="1405577">
                  <a:extLst>
                    <a:ext uri="{9D8B030D-6E8A-4147-A177-3AD203B41FA5}">
                      <a16:colId xmlns:a16="http://schemas.microsoft.com/office/drawing/2014/main" val="1804661196"/>
                    </a:ext>
                  </a:extLst>
                </a:gridCol>
                <a:gridCol w="1405577">
                  <a:extLst>
                    <a:ext uri="{9D8B030D-6E8A-4147-A177-3AD203B41FA5}">
                      <a16:colId xmlns:a16="http://schemas.microsoft.com/office/drawing/2014/main" val="1463456963"/>
                    </a:ext>
                  </a:extLst>
                </a:gridCol>
                <a:gridCol w="1405577">
                  <a:extLst>
                    <a:ext uri="{9D8B030D-6E8A-4147-A177-3AD203B41FA5}">
                      <a16:colId xmlns:a16="http://schemas.microsoft.com/office/drawing/2014/main" val="1200367516"/>
                    </a:ext>
                  </a:extLst>
                </a:gridCol>
                <a:gridCol w="1405577">
                  <a:extLst>
                    <a:ext uri="{9D8B030D-6E8A-4147-A177-3AD203B41FA5}">
                      <a16:colId xmlns:a16="http://schemas.microsoft.com/office/drawing/2014/main" val="2315926748"/>
                    </a:ext>
                  </a:extLst>
                </a:gridCol>
              </a:tblGrid>
              <a:tr h="205065">
                <a:tc rowSpan="2">
                  <a:txBody>
                    <a:bodyPr/>
                    <a:lstStyle/>
                    <a:p>
                      <a:pPr latinLnBrk="1"/>
                      <a:r>
                        <a:rPr lang="en-US" altLang="ko-KR" sz="2000" b="0" dirty="0">
                          <a:latin typeface="Arial" panose="020B0604020202020204" pitchFamily="34" charset="0"/>
                          <a:cs typeface="Arial" panose="020B0604020202020204" pitchFamily="34" charset="0"/>
                        </a:rPr>
                        <a:t>Tool</a:t>
                      </a:r>
                      <a:endParaRPr lang="ko-KR" altLang="en-US" sz="2000" b="0" dirty="0">
                        <a:latin typeface="Arial" panose="020B0604020202020204" pitchFamily="34" charset="0"/>
                        <a:cs typeface="Arial" panose="020B0604020202020204" pitchFamily="34" charset="0"/>
                      </a:endParaRPr>
                    </a:p>
                  </a:txBody>
                  <a:tcPr anchor="ctr"/>
                </a:tc>
                <a:tc gridSpan="2">
                  <a:txBody>
                    <a:bodyPr/>
                    <a:lstStyle/>
                    <a:p>
                      <a:pPr algn="ctr" latinLnBrk="1"/>
                      <a:r>
                        <a:rPr lang="en-US" altLang="ko-KR" sz="2000" b="0" dirty="0">
                          <a:latin typeface="Arial" panose="020B0604020202020204" pitchFamily="34" charset="0"/>
                          <a:cs typeface="Arial" panose="020B0604020202020204" pitchFamily="34" charset="0"/>
                        </a:rPr>
                        <a:t>1</a:t>
                      </a:r>
                      <a:r>
                        <a:rPr lang="en-US" altLang="ko-KR" sz="2000" b="0" baseline="30000" dirty="0">
                          <a:latin typeface="Arial" panose="020B0604020202020204" pitchFamily="34" charset="0"/>
                          <a:cs typeface="Arial" panose="020B0604020202020204" pitchFamily="34" charset="0"/>
                        </a:rPr>
                        <a:t>St</a:t>
                      </a:r>
                      <a:r>
                        <a:rPr lang="en-US" altLang="ko-KR" sz="2000" b="0" dirty="0">
                          <a:latin typeface="Arial" panose="020B0604020202020204" pitchFamily="34" charset="0"/>
                          <a:cs typeface="Arial" panose="020B0604020202020204" pitchFamily="34" charset="0"/>
                        </a:rPr>
                        <a:t> Run</a:t>
                      </a:r>
                      <a:endParaRPr lang="ko-KR" altLang="en-US" sz="20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tc gridSpan="2">
                  <a:txBody>
                    <a:bodyPr/>
                    <a:lstStyle/>
                    <a:p>
                      <a:pPr algn="ctr" latinLnBrk="1"/>
                      <a:r>
                        <a:rPr lang="en-US" altLang="ko-KR" sz="2000" b="0" dirty="0">
                          <a:latin typeface="Arial" panose="020B0604020202020204" pitchFamily="34" charset="0"/>
                          <a:cs typeface="Arial" panose="020B0604020202020204" pitchFamily="34" charset="0"/>
                        </a:rPr>
                        <a:t>2</a:t>
                      </a:r>
                      <a:r>
                        <a:rPr lang="en-US" altLang="ko-KR" sz="2000" b="0" baseline="30000" dirty="0">
                          <a:latin typeface="Arial" panose="020B0604020202020204" pitchFamily="34" charset="0"/>
                          <a:cs typeface="Arial" panose="020B0604020202020204" pitchFamily="34" charset="0"/>
                        </a:rPr>
                        <a:t>nd</a:t>
                      </a:r>
                      <a:r>
                        <a:rPr lang="en-US" altLang="ko-KR" sz="2000" b="0" dirty="0">
                          <a:latin typeface="Arial" panose="020B0604020202020204" pitchFamily="34" charset="0"/>
                          <a:cs typeface="Arial" panose="020B0604020202020204" pitchFamily="34" charset="0"/>
                        </a:rPr>
                        <a:t> Run</a:t>
                      </a:r>
                      <a:endParaRPr lang="ko-KR" altLang="en-US" sz="2000" b="0" dirty="0">
                        <a:latin typeface="Arial" panose="020B0604020202020204" pitchFamily="34" charset="0"/>
                        <a:cs typeface="Arial" panose="020B0604020202020204" pitchFamily="34" charset="0"/>
                      </a:endParaRPr>
                    </a:p>
                  </a:txBody>
                  <a:tcPr anchor="ctr"/>
                </a:tc>
                <a:tc hMerge="1">
                  <a:txBody>
                    <a:bodyPr/>
                    <a:lstStyle/>
                    <a:p>
                      <a:pPr algn="ctr" latinLnBrk="1"/>
                      <a:endParaRPr lang="ko-KR" altLang="en-US" sz="1600" b="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38533196"/>
                  </a:ext>
                </a:extLst>
              </a:tr>
              <a:tr h="205065">
                <a:tc vMerge="1">
                  <a:txBody>
                    <a:bodyPr/>
                    <a:lstStyle/>
                    <a:p>
                      <a:pPr latinLnBrk="1"/>
                      <a:endParaRPr lang="ko-KR" altLang="en-US" sz="1600" b="0" dirty="0">
                        <a:latin typeface="Arial" panose="020B0604020202020204" pitchFamily="34" charset="0"/>
                        <a:cs typeface="Arial" panose="020B0604020202020204" pitchFamily="34" charset="0"/>
                      </a:endParaRPr>
                    </a:p>
                  </a:txBody>
                  <a:tcPr anchor="ct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0" dirty="0">
                          <a:latin typeface="Arial" panose="020B0604020202020204" pitchFamily="34" charset="0"/>
                          <a:cs typeface="Arial" panose="020B0604020202020204" pitchFamily="34" charset="0"/>
                        </a:rPr>
                        <a:t>WNS(ns)</a:t>
                      </a:r>
                      <a:endParaRPr lang="ko-KR" altLang="en-US" sz="2000" b="0"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0" dirty="0">
                          <a:latin typeface="Arial" panose="020B0604020202020204" pitchFamily="34" charset="0"/>
                          <a:cs typeface="Arial" panose="020B0604020202020204" pitchFamily="34" charset="0"/>
                        </a:rPr>
                        <a:t>Wirelength</a:t>
                      </a:r>
                      <a:endParaRPr lang="ko-KR" altLang="en-US" sz="20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0" dirty="0">
                          <a:latin typeface="Arial" panose="020B0604020202020204" pitchFamily="34" charset="0"/>
                          <a:cs typeface="Arial" panose="020B0604020202020204" pitchFamily="34" charset="0"/>
                        </a:rPr>
                        <a:t>WNS(ns)</a:t>
                      </a:r>
                      <a:endParaRPr lang="ko-KR" altLang="en-US" sz="20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tc>
                  <a:txBody>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000" b="0" dirty="0">
                          <a:latin typeface="Arial" panose="020B0604020202020204" pitchFamily="34" charset="0"/>
                          <a:cs typeface="Arial" panose="020B0604020202020204" pitchFamily="34" charset="0"/>
                        </a:rPr>
                        <a:t>Wirelength</a:t>
                      </a:r>
                      <a:endParaRPr lang="ko-KR" altLang="en-US" sz="2000" b="0" dirty="0">
                        <a:latin typeface="Arial" panose="020B0604020202020204" pitchFamily="34" charset="0"/>
                        <a:cs typeface="Arial" panose="020B0604020202020204" pitchFamily="34" charset="0"/>
                      </a:endParaRPr>
                    </a:p>
                  </a:txBody>
                  <a:tcPr anchor="ctr">
                    <a:lnB w="12700" cap="flat" cmpd="sng" algn="ctr">
                      <a:solidFill>
                        <a:schemeClr val="accent5"/>
                      </a:solidFill>
                      <a:prstDash val="solid"/>
                      <a:round/>
                      <a:headEnd type="none" w="med" len="med"/>
                      <a:tailEnd type="none" w="med" len="med"/>
                    </a:lnB>
                    <a:noFill/>
                  </a:tcPr>
                </a:tc>
                <a:extLst>
                  <a:ext uri="{0D108BD9-81ED-4DB2-BD59-A6C34878D82A}">
                    <a16:rowId xmlns:a16="http://schemas.microsoft.com/office/drawing/2014/main" val="3689657385"/>
                  </a:ext>
                </a:extLst>
              </a:tr>
              <a:tr h="243924">
                <a:tc>
                  <a:txBody>
                    <a:bodyPr/>
                    <a:lstStyle/>
                    <a:p>
                      <a:pPr latinLnBrk="1"/>
                      <a:r>
                        <a:rPr lang="en-US" altLang="ko-KR" sz="1800" b="1" dirty="0">
                          <a:solidFill>
                            <a:schemeClr val="accent4"/>
                          </a:solidFill>
                          <a:latin typeface="Arial" panose="020B0604020202020204" pitchFamily="34" charset="0"/>
                          <a:cs typeface="Arial" panose="020B0604020202020204" pitchFamily="34" charset="0"/>
                        </a:rPr>
                        <a:t>P&amp;R_1</a:t>
                      </a:r>
                      <a:endParaRPr lang="ko-KR" altLang="en-US" sz="1800" b="1" dirty="0">
                        <a:solidFill>
                          <a:schemeClr val="accent4"/>
                        </a:solidFill>
                        <a:latin typeface="Arial" panose="020B0604020202020204" pitchFamily="34" charset="0"/>
                        <a:cs typeface="Arial" panose="020B0604020202020204" pitchFamily="34" charset="0"/>
                      </a:endParaRPr>
                    </a:p>
                  </a:txBody>
                  <a:tcPr/>
                </a:tc>
                <a:tc>
                  <a:txBody>
                    <a:bodyPr/>
                    <a:lstStyle/>
                    <a:p>
                      <a:pPr algn="ctr" latinLnBrk="1"/>
                      <a:r>
                        <a:rPr lang="en-US" altLang="ko-KR" sz="2000" dirty="0">
                          <a:latin typeface="Arial" panose="020B0604020202020204" pitchFamily="34" charset="0"/>
                          <a:cs typeface="Arial" panose="020B0604020202020204" pitchFamily="34" charset="0"/>
                        </a:rPr>
                        <a:t>-0.061</a:t>
                      </a:r>
                      <a:endParaRPr lang="ko-KR" altLang="en-US" sz="20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2000" dirty="0">
                          <a:latin typeface="Arial" panose="020B0604020202020204" pitchFamily="34" charset="0"/>
                          <a:cs typeface="Arial" panose="020B0604020202020204" pitchFamily="34" charset="0"/>
                        </a:rPr>
                        <a:t>101667.24</a:t>
                      </a:r>
                      <a:endParaRPr lang="ko-KR" altLang="en-US" sz="20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2000" dirty="0">
                          <a:latin typeface="Arial" panose="020B0604020202020204" pitchFamily="34" charset="0"/>
                          <a:cs typeface="Arial" panose="020B0604020202020204" pitchFamily="34" charset="0"/>
                        </a:rPr>
                        <a:t>-0.50</a:t>
                      </a:r>
                      <a:endParaRPr lang="ko-KR" altLang="en-US" sz="2000"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tc>
                  <a:txBody>
                    <a:bodyPr/>
                    <a:lstStyle/>
                    <a:p>
                      <a:pPr algn="ctr" latinLnBrk="1"/>
                      <a:r>
                        <a:rPr lang="en-US" altLang="ko-KR" sz="2000" b="1" dirty="0">
                          <a:latin typeface="Arial" panose="020B0604020202020204" pitchFamily="34" charset="0"/>
                          <a:cs typeface="Arial" panose="020B0604020202020204" pitchFamily="34" charset="0"/>
                        </a:rPr>
                        <a:t>112284.63</a:t>
                      </a:r>
                      <a:endParaRPr lang="ko-KR" altLang="en-US" sz="2000" b="1" dirty="0">
                        <a:latin typeface="Arial" panose="020B0604020202020204" pitchFamily="34" charset="0"/>
                        <a:cs typeface="Arial" panose="020B0604020202020204" pitchFamily="34" charset="0"/>
                      </a:endParaRPr>
                    </a:p>
                  </a:txBody>
                  <a:tcPr>
                    <a:lnT w="12700" cap="flat" cmpd="sng" algn="ctr">
                      <a:solidFill>
                        <a:schemeClr val="accent5"/>
                      </a:solidFill>
                      <a:prstDash val="solid"/>
                      <a:round/>
                      <a:headEnd type="none" w="med" len="med"/>
                      <a:tailEnd type="none" w="med" len="med"/>
                    </a:lnT>
                  </a:tcPr>
                </a:tc>
                <a:extLst>
                  <a:ext uri="{0D108BD9-81ED-4DB2-BD59-A6C34878D82A}">
                    <a16:rowId xmlns:a16="http://schemas.microsoft.com/office/drawing/2014/main" val="165241167"/>
                  </a:ext>
                </a:extLst>
              </a:tr>
              <a:tr h="0">
                <a:tc>
                  <a:txBody>
                    <a:bodyPr/>
                    <a:lstStyle/>
                    <a:p>
                      <a:pPr latinLnBrk="1"/>
                      <a:r>
                        <a:rPr lang="en-US" altLang="ko-KR" sz="1800" b="1" dirty="0">
                          <a:solidFill>
                            <a:schemeClr val="accent2"/>
                          </a:solidFill>
                          <a:latin typeface="Arial" panose="020B0604020202020204" pitchFamily="34" charset="0"/>
                          <a:cs typeface="Arial" panose="020B0604020202020204" pitchFamily="34" charset="0"/>
                        </a:rPr>
                        <a:t>P&amp;R_2</a:t>
                      </a:r>
                      <a:endParaRPr lang="ko-KR" altLang="en-US" sz="1800" b="1" dirty="0">
                        <a:solidFill>
                          <a:schemeClr val="accent2"/>
                        </a:solidFill>
                        <a:latin typeface="Arial" panose="020B0604020202020204" pitchFamily="34" charset="0"/>
                        <a:cs typeface="Arial" panose="020B0604020202020204" pitchFamily="34" charset="0"/>
                      </a:endParaRPr>
                    </a:p>
                  </a:txBody>
                  <a:tcPr/>
                </a:tc>
                <a:tc>
                  <a:txBody>
                    <a:bodyPr/>
                    <a:lstStyle/>
                    <a:p>
                      <a:pPr algn="ctr" latinLnBrk="1"/>
                      <a:r>
                        <a:rPr lang="en-US" altLang="ko-KR" sz="2000" dirty="0">
                          <a:latin typeface="Arial" panose="020B0604020202020204" pitchFamily="34" charset="0"/>
                          <a:cs typeface="Arial" panose="020B0604020202020204" pitchFamily="34" charset="0"/>
                        </a:rPr>
                        <a:t>-0.064</a:t>
                      </a:r>
                      <a:endParaRPr lang="ko-KR" altLang="en-US" sz="2000" dirty="0">
                        <a:latin typeface="Arial" panose="020B0604020202020204" pitchFamily="34" charset="0"/>
                        <a:cs typeface="Arial" panose="020B0604020202020204" pitchFamily="34" charset="0"/>
                      </a:endParaRPr>
                    </a:p>
                  </a:txBody>
                  <a:tcPr/>
                </a:tc>
                <a:tc>
                  <a:txBody>
                    <a:bodyPr/>
                    <a:lstStyle/>
                    <a:p>
                      <a:pPr algn="ctr" latinLnBrk="1"/>
                      <a:r>
                        <a:rPr lang="en-US" altLang="ko-KR" sz="2000" dirty="0">
                          <a:latin typeface="Arial" panose="020B0604020202020204" pitchFamily="34" charset="0"/>
                          <a:cs typeface="Arial" panose="020B0604020202020204" pitchFamily="34" charset="0"/>
                        </a:rPr>
                        <a:t>110604.19</a:t>
                      </a:r>
                    </a:p>
                  </a:txBody>
                  <a:tcPr/>
                </a:tc>
                <a:tc>
                  <a:txBody>
                    <a:bodyPr/>
                    <a:lstStyle/>
                    <a:p>
                      <a:pPr algn="ctr" latinLnBrk="1"/>
                      <a:r>
                        <a:rPr lang="en-US" altLang="ko-KR" sz="2000" dirty="0">
                          <a:latin typeface="Arial" panose="020B0604020202020204" pitchFamily="34" charset="0"/>
                          <a:cs typeface="Arial" panose="020B0604020202020204" pitchFamily="34" charset="0"/>
                        </a:rPr>
                        <a:t>-0.075</a:t>
                      </a:r>
                    </a:p>
                  </a:txBody>
                  <a:tcPr/>
                </a:tc>
                <a:tc>
                  <a:txBody>
                    <a:bodyPr/>
                    <a:lstStyle/>
                    <a:p>
                      <a:pPr algn="ctr" latinLnBrk="1"/>
                      <a:r>
                        <a:rPr lang="en-US" altLang="ko-KR" sz="2000" b="1" dirty="0">
                          <a:latin typeface="Arial" panose="020B0604020202020204" pitchFamily="34" charset="0"/>
                          <a:cs typeface="Arial" panose="020B0604020202020204" pitchFamily="34" charset="0"/>
                        </a:rPr>
                        <a:t>114939.83</a:t>
                      </a:r>
                    </a:p>
                  </a:txBody>
                  <a:tcPr/>
                </a:tc>
                <a:extLst>
                  <a:ext uri="{0D108BD9-81ED-4DB2-BD59-A6C34878D82A}">
                    <a16:rowId xmlns:a16="http://schemas.microsoft.com/office/drawing/2014/main" val="3305989688"/>
                  </a:ext>
                </a:extLst>
              </a:tr>
            </a:tbl>
          </a:graphicData>
        </a:graphic>
      </p:graphicFrame>
      <p:sp>
        <p:nvSpPr>
          <p:cNvPr id="5" name="Content Placeholder 2">
            <a:extLst>
              <a:ext uri="{FF2B5EF4-FFF2-40B4-BE49-F238E27FC236}">
                <a16:creationId xmlns:a16="http://schemas.microsoft.com/office/drawing/2014/main" id="{B784C00E-8898-4967-B2DD-718274987F80}"/>
              </a:ext>
            </a:extLst>
          </p:cNvPr>
          <p:cNvSpPr txBox="1">
            <a:spLocks/>
          </p:cNvSpPr>
          <p:nvPr/>
        </p:nvSpPr>
        <p:spPr bwMode="auto">
          <a:xfrm>
            <a:off x="195770" y="5318471"/>
            <a:ext cx="8836025" cy="882824"/>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230188" indent="-230188" algn="l" rtl="0" eaLnBrk="1" fontAlgn="base" hangingPunct="1">
              <a:lnSpc>
                <a:spcPct val="85000"/>
              </a:lnSpc>
              <a:spcBef>
                <a:spcPct val="30000"/>
              </a:spcBef>
              <a:spcAft>
                <a:spcPct val="0"/>
              </a:spcAft>
              <a:buClr>
                <a:srgbClr val="C00000"/>
              </a:buClr>
              <a:buChar char="•"/>
              <a:defRPr sz="3000">
                <a:solidFill>
                  <a:schemeClr val="tx1"/>
                </a:solidFill>
                <a:latin typeface="Arial" panose="020B0604020202020204" pitchFamily="34" charset="0"/>
                <a:ea typeface="+mn-ea"/>
                <a:cs typeface="Arial" panose="020B0604020202020204" pitchFamily="34" charset="0"/>
              </a:defRPr>
            </a:lvl1pPr>
            <a:lvl2pPr marL="573088" indent="-290513" algn="l" rtl="0" eaLnBrk="1" fontAlgn="base" hangingPunct="1">
              <a:lnSpc>
                <a:spcPct val="85000"/>
              </a:lnSpc>
              <a:spcBef>
                <a:spcPct val="30000"/>
              </a:spcBef>
              <a:spcAft>
                <a:spcPct val="0"/>
              </a:spcAft>
              <a:buClr>
                <a:srgbClr val="C00000"/>
              </a:buClr>
              <a:buChar char="•"/>
              <a:defRPr sz="2800">
                <a:solidFill>
                  <a:schemeClr val="tx1"/>
                </a:solidFill>
                <a:latin typeface="Arial" panose="020B0604020202020204" pitchFamily="34" charset="0"/>
                <a:cs typeface="Arial" panose="020B0604020202020204" pitchFamily="34" charset="0"/>
              </a:defRPr>
            </a:lvl2pPr>
            <a:lvl3pPr marL="803275" indent="-230188" algn="l" rtl="0" eaLnBrk="1" fontAlgn="base" hangingPunct="1">
              <a:lnSpc>
                <a:spcPct val="85000"/>
              </a:lnSpc>
              <a:spcBef>
                <a:spcPct val="30000"/>
              </a:spcBef>
              <a:spcAft>
                <a:spcPct val="0"/>
              </a:spcAft>
              <a:buClr>
                <a:srgbClr val="C00000"/>
              </a:buClr>
              <a:buChar char="•"/>
              <a:defRPr sz="2600">
                <a:solidFill>
                  <a:schemeClr val="tx1"/>
                </a:solidFill>
                <a:latin typeface="Arial" panose="020B0604020202020204" pitchFamily="34" charset="0"/>
                <a:cs typeface="Arial" panose="020B0604020202020204" pitchFamily="34" charset="0"/>
              </a:defRPr>
            </a:lvl3pPr>
            <a:lvl4pPr marL="1025525" indent="-222250" algn="l" rtl="0" eaLnBrk="1" fontAlgn="base" hangingPunct="1">
              <a:spcBef>
                <a:spcPct val="20000"/>
              </a:spcBef>
              <a:spcAft>
                <a:spcPct val="0"/>
              </a:spcAft>
              <a:buClr>
                <a:srgbClr val="C00000"/>
              </a:buClr>
              <a:buSzPct val="50000"/>
              <a:buFont typeface="Arial" pitchFamily="34" charset="0"/>
              <a:buChar char="•"/>
              <a:defRPr>
                <a:solidFill>
                  <a:schemeClr val="tx1"/>
                </a:solidFill>
                <a:latin typeface="Arial" panose="020B0604020202020204" pitchFamily="34" charset="0"/>
                <a:cs typeface="Arial" panose="020B0604020202020204" pitchFamily="34" charset="0"/>
              </a:defRPr>
            </a:lvl4pPr>
            <a:lvl5pPr marL="1255713" indent="-230188" algn="l" rtl="0" eaLnBrk="1" fontAlgn="base" hangingPunct="1">
              <a:spcBef>
                <a:spcPct val="20000"/>
              </a:spcBef>
              <a:spcAft>
                <a:spcPct val="0"/>
              </a:spcAft>
              <a:buChar char="•"/>
              <a:defRPr sz="16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1600">
                <a:solidFill>
                  <a:schemeClr val="tx1"/>
                </a:solidFill>
                <a:latin typeface="Arial Narrow" pitchFamily="34" charset="0"/>
              </a:defRPr>
            </a:lvl6pPr>
            <a:lvl7pPr marL="2971800" indent="-228600" algn="l" rtl="0" eaLnBrk="1" fontAlgn="base" hangingPunct="1">
              <a:spcBef>
                <a:spcPct val="20000"/>
              </a:spcBef>
              <a:spcAft>
                <a:spcPct val="0"/>
              </a:spcAft>
              <a:buChar char="•"/>
              <a:defRPr sz="1600">
                <a:solidFill>
                  <a:schemeClr val="tx1"/>
                </a:solidFill>
                <a:latin typeface="Arial Narrow" pitchFamily="34" charset="0"/>
              </a:defRPr>
            </a:lvl7pPr>
            <a:lvl8pPr marL="3429000" indent="-228600" algn="l" rtl="0" eaLnBrk="1" fontAlgn="base" hangingPunct="1">
              <a:spcBef>
                <a:spcPct val="20000"/>
              </a:spcBef>
              <a:spcAft>
                <a:spcPct val="0"/>
              </a:spcAft>
              <a:buChar char="•"/>
              <a:defRPr sz="1600">
                <a:solidFill>
                  <a:schemeClr val="tx1"/>
                </a:solidFill>
                <a:latin typeface="Arial Narrow" pitchFamily="34" charset="0"/>
              </a:defRPr>
            </a:lvl8pPr>
            <a:lvl9pPr marL="3886200" indent="-228600" algn="l" rtl="0" eaLnBrk="1" fontAlgn="base" hangingPunct="1">
              <a:spcBef>
                <a:spcPct val="20000"/>
              </a:spcBef>
              <a:spcAft>
                <a:spcPct val="0"/>
              </a:spcAft>
              <a:buChar char="•"/>
              <a:defRPr sz="1600">
                <a:solidFill>
                  <a:schemeClr val="tx1"/>
                </a:solidFill>
                <a:latin typeface="Arial Narrow" pitchFamily="34" charset="0"/>
              </a:defRPr>
            </a:lvl9pPr>
          </a:lstStyle>
          <a:p>
            <a:pPr defTabSz="914400"/>
            <a:r>
              <a:rPr lang="en-US" altLang="ko-KR" sz="2800" kern="0" dirty="0"/>
              <a:t>Difficulty of using prediction leads us to warn </a:t>
            </a:r>
          </a:p>
          <a:p>
            <a:pPr marL="282575" lvl="1" indent="0" algn="ctr" defTabSz="914400">
              <a:buNone/>
            </a:pPr>
            <a:r>
              <a:rPr lang="en-US" altLang="ko-KR" sz="2400" b="1" i="1" kern="0" dirty="0">
                <a:solidFill>
                  <a:schemeClr val="accent1"/>
                </a:solidFill>
                <a:sym typeface="Wingdings" panose="05000000000000000000" pitchFamily="2" charset="2"/>
              </a:rPr>
              <a:t> </a:t>
            </a:r>
            <a:r>
              <a:rPr lang="en-US" altLang="ko-KR" sz="2400" b="1" i="1" kern="0" dirty="0">
                <a:solidFill>
                  <a:schemeClr val="accent1"/>
                </a:solidFill>
              </a:rPr>
              <a:t>Be Careful What You Ask For (BCWYAF)</a:t>
            </a:r>
          </a:p>
        </p:txBody>
      </p:sp>
    </p:spTree>
    <p:extLst>
      <p:ext uri="{BB962C8B-B14F-4D97-AF65-F5344CB8AC3E}">
        <p14:creationId xmlns:p14="http://schemas.microsoft.com/office/powerpoint/2010/main" val="50116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latin typeface="Arial" panose="020B0604020202020204" pitchFamily="34" charset="0"/>
              </a:rPr>
              <a:t>Motivation and Related Works</a:t>
            </a:r>
          </a:p>
          <a:p>
            <a:r>
              <a:rPr lang="en-US" dirty="0">
                <a:solidFill>
                  <a:schemeClr val="tx1">
                    <a:lumMod val="50000"/>
                    <a:lumOff val="50000"/>
                  </a:schemeClr>
                </a:solidFill>
                <a:latin typeface="Arial" panose="020B0604020202020204" pitchFamily="34" charset="0"/>
              </a:rPr>
              <a:t>Revisi</a:t>
            </a:r>
            <a:r>
              <a:rPr lang="en-US" dirty="0">
                <a:solidFill>
                  <a:schemeClr val="tx1">
                    <a:lumMod val="50000"/>
                    <a:lumOff val="50000"/>
                  </a:schemeClr>
                </a:solidFill>
              </a:rPr>
              <a:t>t Previous Noise Studies</a:t>
            </a:r>
          </a:p>
          <a:p>
            <a:pPr lvl="1"/>
            <a:r>
              <a:rPr lang="en-US" dirty="0">
                <a:solidFill>
                  <a:schemeClr val="tx1">
                    <a:lumMod val="50000"/>
                    <a:lumOff val="50000"/>
                  </a:schemeClr>
                </a:solidFill>
                <a:latin typeface="Arial" panose="020B0604020202020204" pitchFamily="34" charset="0"/>
              </a:rPr>
              <a:t>Renaming / Reordering / Hierarchica</a:t>
            </a:r>
            <a:r>
              <a:rPr lang="en-US" dirty="0">
                <a:solidFill>
                  <a:schemeClr val="tx1">
                    <a:lumMod val="50000"/>
                    <a:lumOff val="50000"/>
                  </a:schemeClr>
                </a:solidFill>
              </a:rPr>
              <a:t>l Swap</a:t>
            </a:r>
            <a:endParaRPr lang="en-US" dirty="0">
              <a:solidFill>
                <a:schemeClr val="tx1">
                  <a:lumMod val="50000"/>
                  <a:lumOff val="50000"/>
                </a:schemeClr>
              </a:solidFill>
              <a:latin typeface="Arial" panose="020B0604020202020204" pitchFamily="34" charset="0"/>
            </a:endParaRPr>
          </a:p>
          <a:p>
            <a:pPr lvl="1"/>
            <a:r>
              <a:rPr lang="en-US" dirty="0">
                <a:solidFill>
                  <a:schemeClr val="tx1">
                    <a:lumMod val="50000"/>
                    <a:lumOff val="50000"/>
                  </a:schemeClr>
                </a:solidFill>
                <a:latin typeface="Arial" panose="020B0604020202020204" pitchFamily="34" charset="0"/>
              </a:rPr>
              <a:t>Chaotic Behavior</a:t>
            </a:r>
          </a:p>
          <a:p>
            <a:r>
              <a:rPr lang="en-US" dirty="0">
                <a:solidFill>
                  <a:schemeClr val="tx1">
                    <a:lumMod val="50000"/>
                    <a:lumOff val="50000"/>
                  </a:schemeClr>
                </a:solidFill>
                <a:latin typeface="Arial" panose="020B0604020202020204" pitchFamily="34" charset="0"/>
              </a:rPr>
              <a:t>New Noise Sources: Macro Placement</a:t>
            </a:r>
          </a:p>
          <a:p>
            <a:pPr lvl="1"/>
            <a:r>
              <a:rPr lang="en-US" dirty="0">
                <a:solidFill>
                  <a:schemeClr val="tx1">
                    <a:lumMod val="50000"/>
                    <a:lumOff val="50000"/>
                  </a:schemeClr>
                </a:solidFill>
              </a:rPr>
              <a:t>Placement Blockage</a:t>
            </a:r>
          </a:p>
          <a:p>
            <a:pPr lvl="1"/>
            <a:r>
              <a:rPr lang="en-US" dirty="0">
                <a:solidFill>
                  <a:schemeClr val="tx1">
                    <a:lumMod val="50000"/>
                    <a:lumOff val="50000"/>
                  </a:schemeClr>
                </a:solidFill>
              </a:rPr>
              <a:t>Symmetry Test</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Predictions Can Be Harmful</a:t>
            </a:r>
          </a:p>
          <a:p>
            <a:pPr lvl="1"/>
            <a:r>
              <a:rPr lang="en-US" dirty="0" err="1">
                <a:solidFill>
                  <a:schemeClr val="tx1">
                    <a:lumMod val="50000"/>
                    <a:lumOff val="50000"/>
                  </a:schemeClr>
                </a:solidFill>
              </a:rPr>
              <a:t>Preplacements</a:t>
            </a:r>
            <a:r>
              <a:rPr lang="en-US" dirty="0">
                <a:solidFill>
                  <a:schemeClr val="tx1">
                    <a:lumMod val="50000"/>
                    <a:lumOff val="50000"/>
                  </a:schemeClr>
                </a:solidFill>
              </a:rPr>
              <a:t> of Macros</a:t>
            </a:r>
          </a:p>
          <a:p>
            <a:pPr lvl="1"/>
            <a:r>
              <a:rPr lang="en-US" dirty="0">
                <a:solidFill>
                  <a:schemeClr val="tx1">
                    <a:lumMod val="50000"/>
                    <a:lumOff val="50000"/>
                  </a:schemeClr>
                </a:solidFill>
              </a:rPr>
              <a:t>Partial P&amp;R Solutions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18951934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50000"/>
                  </a:schemeClr>
                </a:solidFill>
                <a:latin typeface="Arial" panose="020B0604020202020204" pitchFamily="34" charset="0"/>
              </a:rPr>
              <a:t>Motivation and Related Works</a:t>
            </a:r>
          </a:p>
          <a:p>
            <a:r>
              <a:rPr lang="en-US" dirty="0">
                <a:solidFill>
                  <a:schemeClr val="bg1">
                    <a:lumMod val="50000"/>
                  </a:schemeClr>
                </a:solidFill>
                <a:latin typeface="Arial" panose="020B0604020202020204" pitchFamily="34" charset="0"/>
              </a:rPr>
              <a:t>Revisi</a:t>
            </a:r>
            <a:r>
              <a:rPr lang="en-US" dirty="0">
                <a:solidFill>
                  <a:schemeClr val="bg1">
                    <a:lumMod val="50000"/>
                  </a:schemeClr>
                </a:solidFill>
              </a:rPr>
              <a:t>t Previous Noise Studies</a:t>
            </a:r>
          </a:p>
          <a:p>
            <a:pPr lvl="1"/>
            <a:r>
              <a:rPr lang="en-US" dirty="0">
                <a:solidFill>
                  <a:schemeClr val="bg1">
                    <a:lumMod val="50000"/>
                  </a:schemeClr>
                </a:solidFill>
                <a:latin typeface="Arial" panose="020B0604020202020204" pitchFamily="34" charset="0"/>
              </a:rPr>
              <a:t>Renaming / Reordering / Hierarchica</a:t>
            </a:r>
            <a:r>
              <a:rPr lang="en-US" dirty="0">
                <a:solidFill>
                  <a:schemeClr val="bg1">
                    <a:lumMod val="50000"/>
                  </a:schemeClr>
                </a:solidFill>
              </a:rPr>
              <a:t>l Swap</a:t>
            </a:r>
          </a:p>
          <a:p>
            <a:pPr lvl="1"/>
            <a:r>
              <a:rPr lang="en-US" dirty="0">
                <a:solidFill>
                  <a:schemeClr val="bg1">
                    <a:lumMod val="50000"/>
                  </a:schemeClr>
                </a:solidFill>
                <a:latin typeface="Arial" panose="020B0604020202020204" pitchFamily="34" charset="0"/>
              </a:rPr>
              <a:t>Chaotic Behavior</a:t>
            </a:r>
          </a:p>
          <a:p>
            <a:r>
              <a:rPr lang="en-US" dirty="0">
                <a:solidFill>
                  <a:schemeClr val="bg1">
                    <a:lumMod val="50000"/>
                  </a:schemeClr>
                </a:solidFill>
                <a:latin typeface="Arial" panose="020B0604020202020204" pitchFamily="34" charset="0"/>
              </a:rPr>
              <a:t>New Noise Sources: Macro Placement</a:t>
            </a:r>
          </a:p>
          <a:p>
            <a:pPr lvl="1"/>
            <a:r>
              <a:rPr lang="en-US" dirty="0">
                <a:solidFill>
                  <a:schemeClr val="bg1">
                    <a:lumMod val="50000"/>
                  </a:schemeClr>
                </a:solidFill>
              </a:rPr>
              <a:t>Placement Blockage</a:t>
            </a:r>
          </a:p>
          <a:p>
            <a:pPr lvl="1"/>
            <a:r>
              <a:rPr lang="en-US" dirty="0">
                <a:solidFill>
                  <a:schemeClr val="bg1">
                    <a:lumMod val="50000"/>
                  </a:schemeClr>
                </a:solidFill>
              </a:rPr>
              <a:t>Symmetry Test</a:t>
            </a:r>
          </a:p>
          <a:p>
            <a:r>
              <a:rPr lang="en-US" dirty="0">
                <a:solidFill>
                  <a:schemeClr val="bg1">
                    <a:lumMod val="50000"/>
                  </a:schemeClr>
                </a:solidFill>
                <a:latin typeface="Arial" panose="020B0604020202020204" pitchFamily="34" charset="0"/>
              </a:rPr>
              <a:t>Predictions Can Be Harmful</a:t>
            </a:r>
          </a:p>
          <a:p>
            <a:pPr lvl="1"/>
            <a:r>
              <a:rPr lang="en-US" dirty="0" err="1">
                <a:solidFill>
                  <a:schemeClr val="bg1">
                    <a:lumMod val="50000"/>
                  </a:schemeClr>
                </a:solidFill>
              </a:rPr>
              <a:t>Preplacements</a:t>
            </a:r>
            <a:r>
              <a:rPr lang="en-US" dirty="0">
                <a:solidFill>
                  <a:schemeClr val="bg1">
                    <a:lumMod val="50000"/>
                  </a:schemeClr>
                </a:solidFill>
              </a:rPr>
              <a:t> of Macros</a:t>
            </a:r>
          </a:p>
          <a:p>
            <a:pPr lvl="1"/>
            <a:r>
              <a:rPr lang="en-US" dirty="0">
                <a:solidFill>
                  <a:schemeClr val="bg1">
                    <a:lumMod val="50000"/>
                  </a:schemeClr>
                </a:solidFill>
              </a:rPr>
              <a:t>Partial P&amp;R Solutions</a:t>
            </a:r>
          </a:p>
          <a:p>
            <a:r>
              <a:rPr lang="en-US" dirty="0">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323941283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a:xfrm>
            <a:off x="171450" y="838200"/>
            <a:ext cx="8836025" cy="5932714"/>
          </a:xfrm>
        </p:spPr>
        <p:txBody>
          <a:bodyPr/>
          <a:lstStyle/>
          <a:p>
            <a:r>
              <a:rPr lang="en-US" altLang="ko-KR" sz="2800" dirty="0"/>
              <a:t>We have revisited the studies of tool noise and chaos by [Kahng02] [Jeong10]</a:t>
            </a:r>
          </a:p>
          <a:p>
            <a:pPr lvl="1"/>
            <a:r>
              <a:rPr lang="en-US" altLang="ko-KR" sz="2400" dirty="0"/>
              <a:t>Today’s major vendor tools show </a:t>
            </a:r>
            <a:r>
              <a:rPr lang="en-US" altLang="ko-KR" sz="2400" b="1" dirty="0">
                <a:solidFill>
                  <a:schemeClr val="accent1"/>
                </a:solidFill>
              </a:rPr>
              <a:t>different susceptibilities </a:t>
            </a:r>
            <a:r>
              <a:rPr lang="en-US" altLang="ko-KR" sz="2400" dirty="0"/>
              <a:t>to noise sources</a:t>
            </a:r>
          </a:p>
          <a:p>
            <a:r>
              <a:rPr lang="en-US" altLang="ko-KR" sz="2800" dirty="0"/>
              <a:t>We further identify a new source of tool noise</a:t>
            </a:r>
          </a:p>
          <a:p>
            <a:pPr lvl="1"/>
            <a:r>
              <a:rPr lang="en-US" altLang="ko-KR" sz="2200" dirty="0"/>
              <a:t>Chaotic effects on auto-macro placement from a </a:t>
            </a:r>
            <a:r>
              <a:rPr lang="en-US" altLang="ko-KR" sz="2200" b="1" dirty="0">
                <a:solidFill>
                  <a:schemeClr val="accent1"/>
                </a:solidFill>
              </a:rPr>
              <a:t>fixed obstacle</a:t>
            </a:r>
            <a:r>
              <a:rPr lang="en-US" altLang="ko-KR" sz="2200" dirty="0"/>
              <a:t>.</a:t>
            </a:r>
            <a:endParaRPr lang="en-US" sz="2200" dirty="0"/>
          </a:p>
          <a:p>
            <a:pPr lvl="1"/>
            <a:r>
              <a:rPr lang="en-US" sz="2200" b="1" dirty="0">
                <a:solidFill>
                  <a:schemeClr val="accent1"/>
                </a:solidFill>
              </a:rPr>
              <a:t>Symmetry</a:t>
            </a:r>
            <a:r>
              <a:rPr lang="en-US" sz="2200" dirty="0"/>
              <a:t> in the floorplan definition</a:t>
            </a:r>
          </a:p>
          <a:p>
            <a:r>
              <a:rPr lang="en-US" altLang="ko-KR" sz="2800" dirty="0"/>
              <a:t>“How should predictions be used?”</a:t>
            </a:r>
          </a:p>
          <a:p>
            <a:pPr lvl="1"/>
            <a:r>
              <a:rPr lang="en-US" altLang="ko-KR" sz="2200" dirty="0"/>
              <a:t>Knowing part of a macro placement solution. </a:t>
            </a:r>
          </a:p>
          <a:p>
            <a:pPr lvl="1"/>
            <a:r>
              <a:rPr lang="en-US" altLang="ko-KR" sz="2200" dirty="0"/>
              <a:t>Knowing the post-route netlist in advance of P&amp;R.</a:t>
            </a:r>
          </a:p>
          <a:p>
            <a:pPr marL="282575" lvl="1" indent="0">
              <a:buNone/>
            </a:pPr>
            <a:r>
              <a:rPr lang="en-US" sz="2200" i="1" dirty="0">
                <a:solidFill>
                  <a:schemeClr val="accent2"/>
                </a:solidFill>
                <a:sym typeface="Wingdings" panose="05000000000000000000" pitchFamily="2" charset="2"/>
              </a:rPr>
              <a:t>	 </a:t>
            </a:r>
            <a:r>
              <a:rPr lang="en-US" sz="2200" i="1" dirty="0">
                <a:solidFill>
                  <a:schemeClr val="accent2"/>
                </a:solidFill>
              </a:rPr>
              <a:t>Both types of predictions can harm the solution quality</a:t>
            </a:r>
          </a:p>
          <a:p>
            <a:r>
              <a:rPr lang="en-US" sz="2800" dirty="0"/>
              <a:t>Future Work</a:t>
            </a:r>
          </a:p>
          <a:p>
            <a:pPr lvl="1"/>
            <a:r>
              <a:rPr lang="en-US" sz="2200" dirty="0"/>
              <a:t>Propose a new prediction strategy that is </a:t>
            </a:r>
            <a:r>
              <a:rPr lang="en-US" sz="2200" b="1" dirty="0">
                <a:solidFill>
                  <a:schemeClr val="accent1"/>
                </a:solidFill>
              </a:rPr>
              <a:t>aware of noise</a:t>
            </a:r>
            <a:r>
              <a:rPr lang="en-US" sz="2200" dirty="0"/>
              <a:t>.</a:t>
            </a:r>
          </a:p>
        </p:txBody>
      </p:sp>
    </p:spTree>
    <p:extLst>
      <p:ext uri="{BB962C8B-B14F-4D97-AF65-F5344CB8AC3E}">
        <p14:creationId xmlns:p14="http://schemas.microsoft.com/office/powerpoint/2010/main" val="42071945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117968812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Back UP</a:t>
            </a:r>
          </a:p>
        </p:txBody>
      </p:sp>
    </p:spTree>
    <p:extLst>
      <p:ext uri="{BB962C8B-B14F-4D97-AF65-F5344CB8AC3E}">
        <p14:creationId xmlns:p14="http://schemas.microsoft.com/office/powerpoint/2010/main" val="191252139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Backup: Blockage noise</a:t>
            </a:r>
          </a:p>
        </p:txBody>
      </p:sp>
      <p:sp>
        <p:nvSpPr>
          <p:cNvPr id="6" name="Content Placeholder 2">
            <a:extLst>
              <a:ext uri="{FF2B5EF4-FFF2-40B4-BE49-F238E27FC236}">
                <a16:creationId xmlns:a16="http://schemas.microsoft.com/office/drawing/2014/main" id="{6E29B3BD-9FFA-4DC8-876D-8FB1C2BAA2FA}"/>
              </a:ext>
            </a:extLst>
          </p:cNvPr>
          <p:cNvSpPr>
            <a:spLocks noGrp="1"/>
          </p:cNvSpPr>
          <p:nvPr>
            <p:ph idx="1"/>
          </p:nvPr>
        </p:nvSpPr>
        <p:spPr>
          <a:xfrm>
            <a:off x="171451" y="838201"/>
            <a:ext cx="8851900" cy="595312"/>
          </a:xfrm>
        </p:spPr>
        <p:txBody>
          <a:bodyPr/>
          <a:lstStyle/>
          <a:p>
            <a:r>
              <a:rPr lang="en-US" altLang="ko-KR" sz="2800" dirty="0"/>
              <a:t>Placement blockage noise from </a:t>
            </a:r>
            <a:r>
              <a:rPr lang="en-US" altLang="ko-KR" sz="2800" b="1" dirty="0">
                <a:solidFill>
                  <a:schemeClr val="accent4"/>
                </a:solidFill>
              </a:rPr>
              <a:t>P&amp;R_1</a:t>
            </a:r>
          </a:p>
        </p:txBody>
      </p:sp>
      <p:pic>
        <p:nvPicPr>
          <p:cNvPr id="3" name="그림 2">
            <a:extLst>
              <a:ext uri="{FF2B5EF4-FFF2-40B4-BE49-F238E27FC236}">
                <a16:creationId xmlns:a16="http://schemas.microsoft.com/office/drawing/2014/main" id="{4E647EB4-6C7E-4B90-9691-5749C1206CC7}"/>
              </a:ext>
            </a:extLst>
          </p:cNvPr>
          <p:cNvPicPr>
            <a:picLocks noChangeAspect="1"/>
          </p:cNvPicPr>
          <p:nvPr/>
        </p:nvPicPr>
        <p:blipFill rotWithShape="1">
          <a:blip r:embed="rId3"/>
          <a:srcRect r="11590"/>
          <a:stretch/>
        </p:blipFill>
        <p:spPr>
          <a:xfrm>
            <a:off x="1051420" y="1674340"/>
            <a:ext cx="6815323" cy="4403516"/>
          </a:xfrm>
          <a:prstGeom prst="rect">
            <a:avLst/>
          </a:prstGeom>
        </p:spPr>
      </p:pic>
      <p:grpSp>
        <p:nvGrpSpPr>
          <p:cNvPr id="4" name="그룹 3">
            <a:extLst>
              <a:ext uri="{FF2B5EF4-FFF2-40B4-BE49-F238E27FC236}">
                <a16:creationId xmlns:a16="http://schemas.microsoft.com/office/drawing/2014/main" id="{1097F792-A646-4693-9F13-34328FE509B7}"/>
              </a:ext>
            </a:extLst>
          </p:cNvPr>
          <p:cNvGrpSpPr/>
          <p:nvPr/>
        </p:nvGrpSpPr>
        <p:grpSpPr>
          <a:xfrm>
            <a:off x="7924800" y="3346327"/>
            <a:ext cx="1134838" cy="646331"/>
            <a:chOff x="7946571" y="3346327"/>
            <a:chExt cx="1134838" cy="646331"/>
          </a:xfrm>
        </p:grpSpPr>
        <p:sp>
          <p:nvSpPr>
            <p:cNvPr id="7" name="오른쪽 중괄호 6">
              <a:extLst>
                <a:ext uri="{FF2B5EF4-FFF2-40B4-BE49-F238E27FC236}">
                  <a16:creationId xmlns:a16="http://schemas.microsoft.com/office/drawing/2014/main" id="{CA51A1A8-8B0B-4835-BA64-2D99C55FF83E}"/>
                </a:ext>
              </a:extLst>
            </p:cNvPr>
            <p:cNvSpPr/>
            <p:nvPr/>
          </p:nvSpPr>
          <p:spPr bwMode="auto">
            <a:xfrm>
              <a:off x="7946571" y="3487057"/>
              <a:ext cx="224973" cy="351971"/>
            </a:xfrm>
            <a:prstGeom prst="rightBrace">
              <a:avLst>
                <a:gd name="adj1" fmla="val 56771"/>
                <a:gd name="adj2" fmla="val 50387"/>
              </a:avLst>
            </a:prstGeom>
            <a:noFill/>
            <a:ln w="254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rgbClr val="FF0000"/>
                </a:solidFill>
                <a:effectLst/>
                <a:latin typeface="Arial Narrow" pitchFamily="34" charset="0"/>
              </a:endParaRPr>
            </a:p>
          </p:txBody>
        </p:sp>
        <p:sp>
          <p:nvSpPr>
            <p:cNvPr id="8" name="TextBox 7">
              <a:extLst>
                <a:ext uri="{FF2B5EF4-FFF2-40B4-BE49-F238E27FC236}">
                  <a16:creationId xmlns:a16="http://schemas.microsoft.com/office/drawing/2014/main" id="{3062B9F2-DD99-4088-8161-35CA5BE8EA08}"/>
                </a:ext>
              </a:extLst>
            </p:cNvPr>
            <p:cNvSpPr txBox="1"/>
            <p:nvPr/>
          </p:nvSpPr>
          <p:spPr>
            <a:xfrm>
              <a:off x="8171545" y="3346327"/>
              <a:ext cx="909864" cy="646331"/>
            </a:xfrm>
            <a:prstGeom prst="rect">
              <a:avLst/>
            </a:prstGeom>
            <a:noFill/>
          </p:spPr>
          <p:txBody>
            <a:bodyPr wrap="square" rtlCol="0">
              <a:spAutoFit/>
            </a:bodyPr>
            <a:lstStyle/>
            <a:p>
              <a:r>
                <a:rPr lang="en-US" altLang="ko-KR" b="1" dirty="0">
                  <a:solidFill>
                    <a:srgbClr val="FF0000"/>
                  </a:solidFill>
                  <a:latin typeface="Arial" panose="020B0604020202020204" pitchFamily="34" charset="0"/>
                  <a:cs typeface="Arial" panose="020B0604020202020204" pitchFamily="34" charset="0"/>
                </a:rPr>
                <a:t>Up to</a:t>
              </a:r>
            </a:p>
            <a:p>
              <a:r>
                <a:rPr lang="en-US" altLang="ko-KR" b="1" dirty="0">
                  <a:solidFill>
                    <a:srgbClr val="FF0000"/>
                  </a:solidFill>
                  <a:latin typeface="Arial" panose="020B0604020202020204" pitchFamily="34" charset="0"/>
                  <a:cs typeface="Arial" panose="020B0604020202020204" pitchFamily="34" charset="0"/>
                </a:rPr>
                <a:t>14.4%</a:t>
              </a:r>
              <a:endParaRPr lang="ko-KR" altLang="en-US" b="1" dirty="0">
                <a:solidFill>
                  <a:srgbClr val="FF000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33330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27270" y="838201"/>
            <a:ext cx="8924385" cy="4439194"/>
          </a:xfrm>
        </p:spPr>
        <p:txBody>
          <a:bodyPr/>
          <a:lstStyle/>
          <a:p>
            <a:r>
              <a:rPr lang="en-US" altLang="ko-KR" dirty="0"/>
              <a:t>Interconnect prediction is critical in CAD tools</a:t>
            </a:r>
          </a:p>
          <a:p>
            <a:endParaRPr lang="en-US" altLang="ko-KR" dirty="0"/>
          </a:p>
          <a:p>
            <a:r>
              <a:rPr lang="en-US" altLang="ko-KR" dirty="0"/>
              <a:t>But… prediction is limited by intrinsic tool noise</a:t>
            </a:r>
          </a:p>
          <a:p>
            <a:endParaRPr lang="en-US" altLang="ko-KR" dirty="0"/>
          </a:p>
          <a:p>
            <a:r>
              <a:rPr lang="en-US" altLang="ko-KR" b="1" dirty="0"/>
              <a:t>Revisiting</a:t>
            </a:r>
            <a:r>
              <a:rPr lang="en-US" altLang="ko-KR" dirty="0"/>
              <a:t> tool noise on interconnect</a:t>
            </a:r>
          </a:p>
          <a:p>
            <a:pPr lvl="1"/>
            <a:r>
              <a:rPr lang="en-US" altLang="ko-KR" dirty="0"/>
              <a:t>Are there any improvements? </a:t>
            </a:r>
          </a:p>
          <a:p>
            <a:pPr lvl="1"/>
            <a:r>
              <a:rPr lang="en-US" altLang="ko-KR" dirty="0"/>
              <a:t>How does noise affect interconnect prediction?</a:t>
            </a:r>
          </a:p>
          <a:p>
            <a:pPr lvl="1"/>
            <a:r>
              <a:rPr lang="en-US" altLang="ko-KR" dirty="0"/>
              <a:t>Can we use prediction efficiently?</a:t>
            </a:r>
          </a:p>
        </p:txBody>
      </p:sp>
    </p:spTree>
    <p:extLst>
      <p:ext uri="{BB962C8B-B14F-4D97-AF65-F5344CB8AC3E}">
        <p14:creationId xmlns:p14="http://schemas.microsoft.com/office/powerpoint/2010/main" val="68426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17F7D-8454-492A-8EA3-E61FC5D14172}"/>
              </a:ext>
            </a:extLst>
          </p:cNvPr>
          <p:cNvSpPr>
            <a:spLocks noGrp="1"/>
          </p:cNvSpPr>
          <p:nvPr>
            <p:ph type="title"/>
          </p:nvPr>
        </p:nvSpPr>
        <p:spPr/>
        <p:txBody>
          <a:bodyPr/>
          <a:lstStyle/>
          <a:p>
            <a:r>
              <a:rPr lang="en-US" dirty="0"/>
              <a:t>Related Works on Noise</a:t>
            </a:r>
          </a:p>
        </p:txBody>
      </p:sp>
      <p:sp>
        <p:nvSpPr>
          <p:cNvPr id="3" name="Content Placeholder 2">
            <a:extLst>
              <a:ext uri="{FF2B5EF4-FFF2-40B4-BE49-F238E27FC236}">
                <a16:creationId xmlns:a16="http://schemas.microsoft.com/office/drawing/2014/main" id="{DB6A24B6-B883-4936-B4FB-1612CF33A10F}"/>
              </a:ext>
            </a:extLst>
          </p:cNvPr>
          <p:cNvSpPr>
            <a:spLocks noGrp="1"/>
          </p:cNvSpPr>
          <p:nvPr>
            <p:ph idx="1"/>
          </p:nvPr>
        </p:nvSpPr>
        <p:spPr>
          <a:xfrm>
            <a:off x="161925" y="755422"/>
            <a:ext cx="8972550" cy="5947229"/>
          </a:xfrm>
        </p:spPr>
        <p:txBody>
          <a:bodyPr/>
          <a:lstStyle/>
          <a:p>
            <a:r>
              <a:rPr lang="en-US" sz="2400" dirty="0"/>
              <a:t>Noise from local optima</a:t>
            </a:r>
          </a:p>
          <a:p>
            <a:pPr lvl="1"/>
            <a:r>
              <a:rPr lang="en-US" sz="2200" dirty="0"/>
              <a:t>TSP problem with globally-convex structure [Boese94]</a:t>
            </a:r>
          </a:p>
          <a:p>
            <a:pPr lvl="1"/>
            <a:r>
              <a:rPr lang="en-US" altLang="ko-KR" sz="2400" dirty="0"/>
              <a:t>Solution quality over local minima change according to the heuristic [Hagen97]</a:t>
            </a:r>
            <a:endParaRPr lang="en-US" sz="2200" dirty="0"/>
          </a:p>
          <a:p>
            <a:pPr lvl="1"/>
            <a:r>
              <a:rPr lang="en-US" altLang="ko-KR" sz="2400" dirty="0"/>
              <a:t>Predictions of solution quality must deal with the </a:t>
            </a:r>
            <a:r>
              <a:rPr lang="en-US" altLang="ko-KR" sz="2400" b="1" i="1" dirty="0">
                <a:solidFill>
                  <a:schemeClr val="accent1"/>
                </a:solidFill>
              </a:rPr>
              <a:t>existence of noise</a:t>
            </a:r>
            <a:r>
              <a:rPr lang="en-US" altLang="ko-KR" sz="2400" dirty="0"/>
              <a:t> [Kearns93]</a:t>
            </a:r>
            <a:endParaRPr lang="en-US" sz="2200" dirty="0"/>
          </a:p>
          <a:p>
            <a:r>
              <a:rPr lang="en-US" sz="2400" dirty="0"/>
              <a:t>Noise sources in EDA tools</a:t>
            </a:r>
          </a:p>
          <a:p>
            <a:pPr lvl="1"/>
            <a:r>
              <a:rPr lang="en-US" sz="2400" dirty="0"/>
              <a:t>Noise inheritance [Kahng02]</a:t>
            </a:r>
          </a:p>
          <a:p>
            <a:pPr lvl="2"/>
            <a:r>
              <a:rPr lang="en-US" sz="2000" dirty="0"/>
              <a:t>Monotonicity and random seed</a:t>
            </a:r>
          </a:p>
          <a:p>
            <a:pPr lvl="2"/>
            <a:r>
              <a:rPr lang="en-US" sz="2000" dirty="0"/>
              <a:t>Reordering and renaming instances, …</a:t>
            </a:r>
          </a:p>
          <a:p>
            <a:pPr lvl="1"/>
            <a:r>
              <a:rPr lang="en-US" sz="2400" dirty="0"/>
              <a:t>Chaotic behavior  [Jeong10]</a:t>
            </a:r>
          </a:p>
          <a:p>
            <a:pPr lvl="2"/>
            <a:r>
              <a:rPr lang="en-US" sz="2000" dirty="0"/>
              <a:t>Changes 5% in clock periods, </a:t>
            </a:r>
            <a:r>
              <a:rPr lang="en-US" sz="2000" dirty="0" err="1"/>
              <a:t>Util</a:t>
            </a:r>
            <a:r>
              <a:rPr lang="en-US" sz="2000" dirty="0"/>
              <a:t>, AR, ...</a:t>
            </a:r>
          </a:p>
          <a:p>
            <a:r>
              <a:rPr lang="en-US" sz="2400" dirty="0"/>
              <a:t>Exploitation of noise</a:t>
            </a:r>
          </a:p>
          <a:p>
            <a:pPr lvl="1"/>
            <a:r>
              <a:rPr lang="en-US" sz="2400" dirty="0"/>
              <a:t>Multi-armed bandit (MAB) formulation [Kahng18]</a:t>
            </a:r>
          </a:p>
          <a:p>
            <a:pPr lvl="2"/>
            <a:r>
              <a:rPr lang="en-US" sz="2000" dirty="0"/>
              <a:t>Proposed adaptive sampling strategy from noise sources</a:t>
            </a:r>
          </a:p>
        </p:txBody>
      </p:sp>
      <p:grpSp>
        <p:nvGrpSpPr>
          <p:cNvPr id="7" name="그룹 6">
            <a:extLst>
              <a:ext uri="{FF2B5EF4-FFF2-40B4-BE49-F238E27FC236}">
                <a16:creationId xmlns:a16="http://schemas.microsoft.com/office/drawing/2014/main" id="{6AD59F70-E8BD-418F-A53B-5B30D44EA6CB}"/>
              </a:ext>
            </a:extLst>
          </p:cNvPr>
          <p:cNvGrpSpPr/>
          <p:nvPr/>
        </p:nvGrpSpPr>
        <p:grpSpPr>
          <a:xfrm>
            <a:off x="5838370" y="3505200"/>
            <a:ext cx="2891973" cy="1807028"/>
            <a:chOff x="5838370" y="3436257"/>
            <a:chExt cx="2891973" cy="1875971"/>
          </a:xfrm>
        </p:grpSpPr>
        <p:sp>
          <p:nvSpPr>
            <p:cNvPr id="4" name="오른쪽 중괄호 3">
              <a:extLst>
                <a:ext uri="{FF2B5EF4-FFF2-40B4-BE49-F238E27FC236}">
                  <a16:creationId xmlns:a16="http://schemas.microsoft.com/office/drawing/2014/main" id="{03AAB9CD-5E59-47FC-A9AD-F5C257349062}"/>
                </a:ext>
              </a:extLst>
            </p:cNvPr>
            <p:cNvSpPr/>
            <p:nvPr/>
          </p:nvSpPr>
          <p:spPr bwMode="auto">
            <a:xfrm>
              <a:off x="5838370" y="3436257"/>
              <a:ext cx="312057" cy="1875971"/>
            </a:xfrm>
            <a:prstGeom prst="rightBrace">
              <a:avLst>
                <a:gd name="adj1" fmla="val 56771"/>
                <a:gd name="adj2" fmla="val 50387"/>
              </a:avLst>
            </a:prstGeom>
            <a:noFill/>
            <a:ln w="254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ko-KR" altLang="en-US" sz="1800" b="1" i="0" u="none" strike="noStrike" cap="none" normalizeH="0" baseline="0">
                <a:ln>
                  <a:noFill/>
                </a:ln>
                <a:solidFill>
                  <a:schemeClr val="tx1"/>
                </a:solidFill>
                <a:effectLst/>
                <a:latin typeface="Arial Narrow" pitchFamily="34" charset="0"/>
              </a:endParaRPr>
            </a:p>
          </p:txBody>
        </p:sp>
        <p:sp>
          <p:nvSpPr>
            <p:cNvPr id="6" name="TextBox 5">
              <a:extLst>
                <a:ext uri="{FF2B5EF4-FFF2-40B4-BE49-F238E27FC236}">
                  <a16:creationId xmlns:a16="http://schemas.microsoft.com/office/drawing/2014/main" id="{0F243789-259E-4244-B4A4-1DEF16C76D7E}"/>
                </a:ext>
              </a:extLst>
            </p:cNvPr>
            <p:cNvSpPr txBox="1"/>
            <p:nvPr/>
          </p:nvSpPr>
          <p:spPr>
            <a:xfrm>
              <a:off x="6239676" y="3912577"/>
              <a:ext cx="2490667" cy="1054413"/>
            </a:xfrm>
            <a:prstGeom prst="rect">
              <a:avLst/>
            </a:prstGeom>
            <a:noFill/>
          </p:spPr>
          <p:txBody>
            <a:bodyPr wrap="square" rtlCol="0">
              <a:spAutoFit/>
            </a:bodyPr>
            <a:lstStyle/>
            <a:p>
              <a:r>
                <a:rPr lang="en-US" altLang="ko-KR" sz="2000" b="1" i="1" dirty="0">
                  <a:solidFill>
                    <a:schemeClr val="accent2"/>
                  </a:solidFill>
                  <a:latin typeface="Arial" panose="020B0604020202020204" pitchFamily="34" charset="0"/>
                  <a:cs typeface="Arial" panose="020B0604020202020204" pitchFamily="34" charset="0"/>
                </a:rPr>
                <a:t>Do recent tools</a:t>
              </a:r>
              <a:br>
                <a:rPr lang="en-US" altLang="ko-KR" sz="2000" b="1" i="1" dirty="0">
                  <a:solidFill>
                    <a:schemeClr val="accent2"/>
                  </a:solidFill>
                  <a:latin typeface="Arial" panose="020B0604020202020204" pitchFamily="34" charset="0"/>
                  <a:cs typeface="Arial" panose="020B0604020202020204" pitchFamily="34" charset="0"/>
                </a:rPr>
              </a:br>
              <a:r>
                <a:rPr lang="en-US" altLang="ko-KR" sz="2000" b="1" i="1" dirty="0">
                  <a:solidFill>
                    <a:schemeClr val="accent2"/>
                  </a:solidFill>
                  <a:latin typeface="Arial" panose="020B0604020202020204" pitchFamily="34" charset="0"/>
                  <a:cs typeface="Arial" panose="020B0604020202020204" pitchFamily="34" charset="0"/>
                </a:rPr>
                <a:t>have</a:t>
              </a:r>
              <a:r>
                <a:rPr lang="ko-KR" altLang="en-US" sz="2000" b="1" i="1" dirty="0">
                  <a:solidFill>
                    <a:schemeClr val="accent2"/>
                  </a:solidFill>
                  <a:latin typeface="Arial" panose="020B0604020202020204" pitchFamily="34" charset="0"/>
                  <a:cs typeface="Arial" panose="020B0604020202020204" pitchFamily="34" charset="0"/>
                </a:rPr>
                <a:t> </a:t>
              </a:r>
              <a:r>
                <a:rPr lang="en-US" altLang="ko-KR" sz="2000" b="1" i="1" dirty="0">
                  <a:solidFill>
                    <a:schemeClr val="accent2"/>
                  </a:solidFill>
                  <a:latin typeface="Arial" panose="020B0604020202020204" pitchFamily="34" charset="0"/>
                  <a:cs typeface="Arial" panose="020B0604020202020204" pitchFamily="34" charset="0"/>
                </a:rPr>
                <a:t>similar</a:t>
              </a:r>
              <a:r>
                <a:rPr lang="ko-KR" altLang="en-US" sz="2000" b="1" i="1" dirty="0">
                  <a:solidFill>
                    <a:schemeClr val="accent2"/>
                  </a:solidFill>
                  <a:latin typeface="Arial" panose="020B0604020202020204" pitchFamily="34" charset="0"/>
                  <a:cs typeface="Arial" panose="020B0604020202020204" pitchFamily="34" charset="0"/>
                </a:rPr>
                <a:t> </a:t>
              </a:r>
              <a:r>
                <a:rPr lang="en-US" altLang="ko-KR" sz="2000" b="1" i="1" dirty="0">
                  <a:solidFill>
                    <a:schemeClr val="accent2"/>
                  </a:solidFill>
                  <a:latin typeface="Arial" panose="020B0604020202020204" pitchFamily="34" charset="0"/>
                  <a:cs typeface="Arial" panose="020B0604020202020204" pitchFamily="34" charset="0"/>
                </a:rPr>
                <a:t>behavior? </a:t>
              </a:r>
            </a:p>
          </p:txBody>
        </p:sp>
      </p:grpSp>
    </p:spTree>
    <p:extLst>
      <p:ext uri="{BB962C8B-B14F-4D97-AF65-F5344CB8AC3E}">
        <p14:creationId xmlns:p14="http://schemas.microsoft.com/office/powerpoint/2010/main" val="3003131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5C47-4A0E-4913-8FDE-E823339852BE}"/>
              </a:ext>
            </a:extLst>
          </p:cNvPr>
          <p:cNvSpPr>
            <a:spLocks noGrp="1"/>
          </p:cNvSpPr>
          <p:nvPr>
            <p:ph type="title"/>
          </p:nvPr>
        </p:nvSpPr>
        <p:spPr/>
        <p:txBody>
          <a:bodyPr/>
          <a:lstStyle/>
          <a:p>
            <a:r>
              <a:rPr lang="en-US" dirty="0"/>
              <a:t>Our Contributions</a:t>
            </a:r>
          </a:p>
        </p:txBody>
      </p:sp>
      <p:sp>
        <p:nvSpPr>
          <p:cNvPr id="3" name="Content Placeholder 2">
            <a:extLst>
              <a:ext uri="{FF2B5EF4-FFF2-40B4-BE49-F238E27FC236}">
                <a16:creationId xmlns:a16="http://schemas.microsoft.com/office/drawing/2014/main" id="{2E30578B-688D-459F-85C8-82262251F6EC}"/>
              </a:ext>
            </a:extLst>
          </p:cNvPr>
          <p:cNvSpPr>
            <a:spLocks noGrp="1"/>
          </p:cNvSpPr>
          <p:nvPr>
            <p:ph idx="1"/>
          </p:nvPr>
        </p:nvSpPr>
        <p:spPr/>
        <p:txBody>
          <a:bodyPr/>
          <a:lstStyle/>
          <a:p>
            <a:r>
              <a:rPr lang="en-US" altLang="ko-KR" dirty="0"/>
              <a:t>We study the </a:t>
            </a:r>
            <a:r>
              <a:rPr lang="en-US" altLang="ko-KR" b="1" dirty="0">
                <a:solidFill>
                  <a:schemeClr val="accent1"/>
                </a:solidFill>
              </a:rPr>
              <a:t>noise floor </a:t>
            </a:r>
            <a:r>
              <a:rPr lang="en-US" altLang="ko-KR" dirty="0"/>
              <a:t>on interconnect prediction accuracy</a:t>
            </a:r>
          </a:p>
          <a:p>
            <a:pPr lvl="1"/>
            <a:r>
              <a:rPr lang="en-US" altLang="ko-KR" sz="2400" dirty="0"/>
              <a:t>Used recently releases of leading commercial P&amp;R tools</a:t>
            </a:r>
          </a:p>
          <a:p>
            <a:pPr lvl="1"/>
            <a:r>
              <a:rPr lang="en-US" altLang="ko-KR" sz="2400" dirty="0"/>
              <a:t>Used commercial sub-20nm foundry technology</a:t>
            </a:r>
            <a:endParaRPr lang="en-US" sz="2400" dirty="0"/>
          </a:p>
          <a:p>
            <a:r>
              <a:rPr lang="en-US" altLang="ko-KR" sz="2800" dirty="0"/>
              <a:t>We </a:t>
            </a:r>
            <a:r>
              <a:rPr lang="en-US" altLang="ko-KR" sz="2800" b="1" dirty="0">
                <a:solidFill>
                  <a:schemeClr val="accent1"/>
                </a:solidFill>
              </a:rPr>
              <a:t>reproduce</a:t>
            </a:r>
            <a:r>
              <a:rPr lang="en-US" altLang="ko-KR" sz="2800" dirty="0"/>
              <a:t> earlier studies of noise [Kahng02] and “chaos” [Jeong10]</a:t>
            </a:r>
          </a:p>
          <a:p>
            <a:r>
              <a:rPr lang="en-US" altLang="ko-KR" dirty="0"/>
              <a:t>We observe </a:t>
            </a:r>
            <a:r>
              <a:rPr lang="en-US" altLang="ko-KR" b="1" dirty="0">
                <a:solidFill>
                  <a:schemeClr val="accent1"/>
                </a:solidFill>
              </a:rPr>
              <a:t>a new form</a:t>
            </a:r>
            <a:r>
              <a:rPr lang="en-US" altLang="ko-KR" b="1" dirty="0"/>
              <a:t> </a:t>
            </a:r>
            <a:r>
              <a:rPr lang="en-US" altLang="ko-KR" dirty="0"/>
              <a:t>of chaotic behavior in macro placement</a:t>
            </a:r>
          </a:p>
          <a:p>
            <a:pPr lvl="1"/>
            <a:r>
              <a:rPr lang="en-US" altLang="ko-KR" sz="2400" dirty="0"/>
              <a:t>A slight movement of a placement blockage</a:t>
            </a:r>
          </a:p>
          <a:p>
            <a:pPr lvl="1"/>
            <a:r>
              <a:rPr lang="en-US" altLang="ko-KR" sz="2400" dirty="0"/>
              <a:t>Preplace macros in symmetry</a:t>
            </a:r>
          </a:p>
          <a:p>
            <a:endParaRPr lang="en-US" altLang="ko-KR" dirty="0"/>
          </a:p>
          <a:p>
            <a:endParaRPr lang="en-US" dirty="0"/>
          </a:p>
        </p:txBody>
      </p:sp>
    </p:spTree>
    <p:extLst>
      <p:ext uri="{BB962C8B-B14F-4D97-AF65-F5344CB8AC3E}">
        <p14:creationId xmlns:p14="http://schemas.microsoft.com/office/powerpoint/2010/main" val="23542262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solidFill>
                  <a:schemeClr val="bg1">
                    <a:lumMod val="50000"/>
                  </a:schemeClr>
                </a:solidFill>
                <a:latin typeface="Arial" panose="020B0604020202020204" pitchFamily="34" charset="0"/>
              </a:rPr>
              <a:t>Motivation and Related Works</a:t>
            </a:r>
          </a:p>
          <a:p>
            <a:r>
              <a:rPr lang="en-US" dirty="0">
                <a:latin typeface="Arial" panose="020B0604020202020204" pitchFamily="34" charset="0"/>
              </a:rPr>
              <a:t>Revisi</a:t>
            </a:r>
            <a:r>
              <a:rPr lang="en-US" dirty="0"/>
              <a:t>t Previous Noise Studies</a:t>
            </a:r>
          </a:p>
          <a:p>
            <a:pPr lvl="1"/>
            <a:r>
              <a:rPr lang="en-US" dirty="0">
                <a:latin typeface="Arial" panose="020B0604020202020204" pitchFamily="34" charset="0"/>
              </a:rPr>
              <a:t>Renaming / Reordering / Hierarchica</a:t>
            </a:r>
            <a:r>
              <a:rPr lang="en-US" dirty="0"/>
              <a:t>l Swap</a:t>
            </a:r>
          </a:p>
          <a:p>
            <a:pPr lvl="1"/>
            <a:r>
              <a:rPr lang="en-US" dirty="0">
                <a:latin typeface="Arial" panose="020B0604020202020204" pitchFamily="34" charset="0"/>
              </a:rPr>
              <a:t>Chaotic Behavior</a:t>
            </a:r>
          </a:p>
          <a:p>
            <a:r>
              <a:rPr lang="en-US" dirty="0">
                <a:solidFill>
                  <a:schemeClr val="tx1">
                    <a:lumMod val="50000"/>
                    <a:lumOff val="50000"/>
                  </a:schemeClr>
                </a:solidFill>
                <a:latin typeface="Arial" panose="020B0604020202020204" pitchFamily="34" charset="0"/>
              </a:rPr>
              <a:t>New Noise Sources: Macro Placement</a:t>
            </a:r>
          </a:p>
          <a:p>
            <a:pPr lvl="1"/>
            <a:r>
              <a:rPr lang="en-US" dirty="0">
                <a:solidFill>
                  <a:schemeClr val="tx1">
                    <a:lumMod val="50000"/>
                    <a:lumOff val="50000"/>
                  </a:schemeClr>
                </a:solidFill>
              </a:rPr>
              <a:t>Placement Blockage</a:t>
            </a:r>
          </a:p>
          <a:p>
            <a:pPr lvl="1"/>
            <a:r>
              <a:rPr lang="en-US" dirty="0">
                <a:solidFill>
                  <a:schemeClr val="tx1">
                    <a:lumMod val="50000"/>
                    <a:lumOff val="50000"/>
                  </a:schemeClr>
                </a:solidFill>
              </a:rPr>
              <a:t>Symmetry Test</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Predictions Can Be Harmful</a:t>
            </a:r>
          </a:p>
          <a:p>
            <a:pPr lvl="1"/>
            <a:r>
              <a:rPr lang="en-US" dirty="0" err="1">
                <a:solidFill>
                  <a:schemeClr val="tx1">
                    <a:lumMod val="50000"/>
                    <a:lumOff val="50000"/>
                  </a:schemeClr>
                </a:solidFill>
              </a:rPr>
              <a:t>Preplacements</a:t>
            </a:r>
            <a:r>
              <a:rPr lang="en-US" dirty="0">
                <a:solidFill>
                  <a:schemeClr val="tx1">
                    <a:lumMod val="50000"/>
                    <a:lumOff val="50000"/>
                  </a:schemeClr>
                </a:solidFill>
              </a:rPr>
              <a:t> of Macros</a:t>
            </a:r>
          </a:p>
          <a:p>
            <a:pPr lvl="1"/>
            <a:r>
              <a:rPr lang="en-US" dirty="0">
                <a:solidFill>
                  <a:schemeClr val="tx1">
                    <a:lumMod val="50000"/>
                    <a:lumOff val="50000"/>
                  </a:schemeClr>
                </a:solidFill>
              </a:rPr>
              <a:t>Partial P&amp;R Solutions</a:t>
            </a:r>
            <a:endParaRPr lang="en-US" dirty="0">
              <a:solidFill>
                <a:schemeClr val="tx1">
                  <a:lumMod val="50000"/>
                  <a:lumOff val="50000"/>
                </a:schemeClr>
              </a:solidFill>
              <a:latin typeface="Arial" panose="020B0604020202020204" pitchFamily="34" charset="0"/>
            </a:endParaRPr>
          </a:p>
          <a:p>
            <a:r>
              <a:rPr lang="en-US" dirty="0">
                <a:solidFill>
                  <a:schemeClr val="tx1">
                    <a:lumMod val="50000"/>
                    <a:lumOff val="50000"/>
                  </a:schemeClr>
                </a:solidFill>
                <a:latin typeface="Arial" panose="020B0604020202020204" pitchFamily="34" charset="0"/>
              </a:rPr>
              <a:t>Conclusion</a:t>
            </a:r>
          </a:p>
          <a:p>
            <a:endParaRPr lang="en-US" dirty="0">
              <a:solidFill>
                <a:schemeClr val="tx1">
                  <a:lumMod val="50000"/>
                  <a:lumOff val="50000"/>
                </a:schemeClr>
              </a:solidFill>
              <a:latin typeface="Arial" panose="020B0604020202020204" pitchFamily="34" charset="0"/>
            </a:endParaRPr>
          </a:p>
          <a:p>
            <a:endParaRPr lang="en-US" dirty="0">
              <a:solidFill>
                <a:schemeClr val="tx1">
                  <a:lumMod val="50000"/>
                  <a:lumOff val="50000"/>
                </a:schemeClr>
              </a:solidFill>
              <a:latin typeface="Arial" panose="020B0604020202020204" pitchFamily="34" charset="0"/>
            </a:endParaRPr>
          </a:p>
        </p:txBody>
      </p:sp>
    </p:spTree>
    <p:extLst>
      <p:ext uri="{BB962C8B-B14F-4D97-AF65-F5344CB8AC3E}">
        <p14:creationId xmlns:p14="http://schemas.microsoft.com/office/powerpoint/2010/main" val="2147336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Noise Study Setup</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71450" y="838200"/>
            <a:ext cx="8851900" cy="5562601"/>
          </a:xfrm>
        </p:spPr>
        <p:txBody>
          <a:bodyPr/>
          <a:lstStyle/>
          <a:p>
            <a:r>
              <a:rPr lang="en-US" altLang="ko-KR" sz="2400" dirty="0"/>
              <a:t>Perform experiments using recent releases of leading commercial SP&amp;R tools</a:t>
            </a:r>
          </a:p>
          <a:p>
            <a:pPr lvl="1"/>
            <a:r>
              <a:rPr lang="en-US" altLang="ko-KR" sz="2400" b="1" dirty="0"/>
              <a:t>Synthesis</a:t>
            </a:r>
            <a:r>
              <a:rPr lang="en-US" altLang="ko-KR" sz="2400" dirty="0"/>
              <a:t> </a:t>
            </a:r>
          </a:p>
          <a:p>
            <a:pPr lvl="2"/>
            <a:r>
              <a:rPr lang="en-US" altLang="ko-KR" sz="2200" dirty="0"/>
              <a:t>Cadence Genus</a:t>
            </a:r>
          </a:p>
          <a:p>
            <a:pPr lvl="2"/>
            <a:r>
              <a:rPr lang="en-US" altLang="ko-KR" sz="2200" dirty="0"/>
              <a:t>Synopsys Design Compiler</a:t>
            </a:r>
          </a:p>
          <a:p>
            <a:pPr lvl="2"/>
            <a:r>
              <a:rPr lang="en-US" altLang="ko-KR" sz="2200" dirty="0"/>
              <a:t>Mentor </a:t>
            </a:r>
            <a:r>
              <a:rPr lang="en-US" altLang="ko-KR" sz="2200" dirty="0" err="1"/>
              <a:t>Oasys</a:t>
            </a:r>
            <a:r>
              <a:rPr lang="en-US" altLang="ko-KR" sz="2200" dirty="0"/>
              <a:t>-RTL</a:t>
            </a:r>
          </a:p>
          <a:p>
            <a:pPr lvl="1"/>
            <a:r>
              <a:rPr lang="en-US" altLang="ko-KR" sz="2400" b="1" dirty="0"/>
              <a:t>P&amp;R </a:t>
            </a:r>
          </a:p>
          <a:p>
            <a:pPr lvl="2"/>
            <a:r>
              <a:rPr lang="en-US" altLang="ko-KR" sz="2200" dirty="0"/>
              <a:t>Cadence </a:t>
            </a:r>
            <a:r>
              <a:rPr lang="en-US" altLang="ko-KR" sz="2200" dirty="0" err="1"/>
              <a:t>Innovus</a:t>
            </a:r>
            <a:endParaRPr lang="en-US" altLang="ko-KR" sz="2200" dirty="0"/>
          </a:p>
          <a:p>
            <a:pPr lvl="2"/>
            <a:r>
              <a:rPr lang="en-US" altLang="ko-KR" sz="2200" dirty="0"/>
              <a:t>Synopsys IC Compiler II</a:t>
            </a:r>
          </a:p>
          <a:p>
            <a:pPr lvl="2"/>
            <a:r>
              <a:rPr lang="en-US" altLang="ko-KR" sz="2200" dirty="0"/>
              <a:t>Mentor Olympus-SOC</a:t>
            </a:r>
            <a:endParaRPr lang="en-US" altLang="ko-KR" sz="2400" dirty="0"/>
          </a:p>
          <a:p>
            <a:r>
              <a:rPr lang="en-US" sz="2400" dirty="0"/>
              <a:t>We select </a:t>
            </a:r>
            <a:r>
              <a:rPr lang="en-US" sz="2400" b="1" dirty="0">
                <a:solidFill>
                  <a:schemeClr val="accent1"/>
                </a:solidFill>
              </a:rPr>
              <a:t>two tools </a:t>
            </a:r>
            <a:r>
              <a:rPr lang="en-US" sz="2400" dirty="0"/>
              <a:t>from among the three major tools  </a:t>
            </a:r>
          </a:p>
          <a:p>
            <a:r>
              <a:rPr lang="en-US" sz="2400" dirty="0"/>
              <a:t>We </a:t>
            </a:r>
            <a:r>
              <a:rPr lang="en-US" sz="2400" b="1" dirty="0">
                <a:solidFill>
                  <a:schemeClr val="accent1"/>
                </a:solidFill>
              </a:rPr>
              <a:t>do not disclose the mapping </a:t>
            </a:r>
            <a:r>
              <a:rPr lang="en-US" sz="2400" dirty="0"/>
              <a:t>of names to tools</a:t>
            </a:r>
          </a:p>
          <a:p>
            <a:pPr lvl="1"/>
            <a:r>
              <a:rPr lang="en-US" sz="2000" dirty="0"/>
              <a:t>We use “</a:t>
            </a:r>
            <a:r>
              <a:rPr lang="en-US" sz="2000" b="1" dirty="0"/>
              <a:t>SYN_1</a:t>
            </a:r>
            <a:r>
              <a:rPr lang="en-US" sz="2000" dirty="0"/>
              <a:t>”, “</a:t>
            </a:r>
            <a:r>
              <a:rPr lang="en-US" sz="2000" b="1" dirty="0"/>
              <a:t>SYN_2</a:t>
            </a:r>
            <a:r>
              <a:rPr lang="en-US" sz="2000" dirty="0"/>
              <a:t>”, “</a:t>
            </a:r>
            <a:r>
              <a:rPr lang="en-US" sz="2000" b="1" dirty="0"/>
              <a:t>P&amp;R_1</a:t>
            </a:r>
            <a:r>
              <a:rPr lang="en-US" sz="2000" dirty="0"/>
              <a:t>” and “</a:t>
            </a:r>
            <a:r>
              <a:rPr lang="en-US" sz="2000" b="1" dirty="0"/>
              <a:t>P&amp;R_2</a:t>
            </a:r>
            <a:r>
              <a:rPr lang="en-US" sz="2000" dirty="0"/>
              <a:t>”</a:t>
            </a:r>
          </a:p>
          <a:p>
            <a:pPr lvl="1"/>
            <a:r>
              <a:rPr lang="en-US" altLang="ko-KR" sz="2000" dirty="0"/>
              <a:t>We report anonymized results to comply with EULA restrictions</a:t>
            </a:r>
          </a:p>
        </p:txBody>
      </p:sp>
    </p:spTree>
    <p:extLst>
      <p:ext uri="{BB962C8B-B14F-4D97-AF65-F5344CB8AC3E}">
        <p14:creationId xmlns:p14="http://schemas.microsoft.com/office/powerpoint/2010/main" val="42520973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그림 14">
            <a:extLst>
              <a:ext uri="{FF2B5EF4-FFF2-40B4-BE49-F238E27FC236}">
                <a16:creationId xmlns:a16="http://schemas.microsoft.com/office/drawing/2014/main" id="{96F9B238-EE12-48A2-9B0B-2EC8A19A8109}"/>
              </a:ext>
            </a:extLst>
          </p:cNvPr>
          <p:cNvPicPr>
            <a:picLocks noChangeAspect="1"/>
          </p:cNvPicPr>
          <p:nvPr/>
        </p:nvPicPr>
        <p:blipFill>
          <a:blip r:embed="rId3"/>
          <a:stretch>
            <a:fillRect/>
          </a:stretch>
        </p:blipFill>
        <p:spPr>
          <a:xfrm>
            <a:off x="2432786" y="4549095"/>
            <a:ext cx="2161269" cy="2161269"/>
          </a:xfrm>
          <a:prstGeom prst="rect">
            <a:avLst/>
          </a:prstGeom>
        </p:spPr>
      </p:pic>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Revisiting Tool Noise: Ordering and Naming</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77800" y="820057"/>
            <a:ext cx="8836025" cy="5562601"/>
          </a:xfrm>
        </p:spPr>
        <p:txBody>
          <a:bodyPr/>
          <a:lstStyle/>
          <a:p>
            <a:r>
              <a:rPr lang="en-US" sz="2300" b="1" dirty="0">
                <a:solidFill>
                  <a:schemeClr val="accent1"/>
                </a:solidFill>
              </a:rPr>
              <a:t>Renaming</a:t>
            </a:r>
            <a:r>
              <a:rPr lang="en-US" sz="2300" dirty="0"/>
              <a:t> and </a:t>
            </a:r>
            <a:r>
              <a:rPr lang="en-US" sz="2300" b="1" dirty="0">
                <a:solidFill>
                  <a:schemeClr val="accent1"/>
                </a:solidFill>
              </a:rPr>
              <a:t>reordering</a:t>
            </a:r>
            <a:r>
              <a:rPr lang="en-US" sz="2300" dirty="0"/>
              <a:t> instances/nets in </a:t>
            </a:r>
            <a:r>
              <a:rPr lang="en-US" sz="2300" dirty="0" err="1"/>
              <a:t>Verilogs</a:t>
            </a:r>
            <a:r>
              <a:rPr lang="en-US" sz="2300" dirty="0"/>
              <a:t> [Kahng02] </a:t>
            </a:r>
          </a:p>
          <a:p>
            <a:pPr lvl="1"/>
            <a:r>
              <a:rPr lang="en-US" sz="2000" dirty="0"/>
              <a:t>Launch 100 P&amp;R runs with </a:t>
            </a:r>
            <a:r>
              <a:rPr lang="en-US" sz="2000" i="1" dirty="0"/>
              <a:t>AES</a:t>
            </a:r>
          </a:p>
          <a:p>
            <a:pPr lvl="1"/>
            <a:r>
              <a:rPr lang="en-US" sz="2000" dirty="0"/>
              <a:t>Extract routed wirelengths</a:t>
            </a:r>
          </a:p>
          <a:p>
            <a:r>
              <a:rPr lang="en-US" sz="2000" dirty="0"/>
              <a:t>Result:</a:t>
            </a:r>
          </a:p>
          <a:p>
            <a:pPr lvl="1"/>
            <a:r>
              <a:rPr lang="en-US" sz="2000" b="1" dirty="0">
                <a:solidFill>
                  <a:schemeClr val="accent4"/>
                </a:solidFill>
              </a:rPr>
              <a:t>P&amp;R_1</a:t>
            </a:r>
          </a:p>
          <a:p>
            <a:pPr lvl="2"/>
            <a:r>
              <a:rPr lang="en-US" sz="2000" b="1" dirty="0"/>
              <a:t>Immune</a:t>
            </a:r>
            <a:r>
              <a:rPr lang="en-US" sz="2000" dirty="0"/>
              <a:t> on renaming </a:t>
            </a:r>
          </a:p>
          <a:p>
            <a:pPr lvl="2"/>
            <a:r>
              <a:rPr lang="en-US" sz="2000" b="1" dirty="0"/>
              <a:t>&lt; 7% </a:t>
            </a:r>
            <a:r>
              <a:rPr lang="en-US" sz="2000" dirty="0"/>
              <a:t>noise in reordering</a:t>
            </a:r>
          </a:p>
          <a:p>
            <a:pPr lvl="1"/>
            <a:r>
              <a:rPr lang="en-US" sz="2000" b="1" dirty="0">
                <a:solidFill>
                  <a:schemeClr val="accent2"/>
                </a:solidFill>
              </a:rPr>
              <a:t>P&amp;R_2</a:t>
            </a:r>
          </a:p>
          <a:p>
            <a:pPr lvl="2"/>
            <a:r>
              <a:rPr lang="en-US" sz="2000" b="1" dirty="0"/>
              <a:t>&lt; 4% </a:t>
            </a:r>
            <a:r>
              <a:rPr lang="en-US" sz="2000" dirty="0"/>
              <a:t>noise in reordering</a:t>
            </a:r>
          </a:p>
          <a:p>
            <a:pPr lvl="1"/>
            <a:endParaRPr lang="en-US" sz="2400" dirty="0"/>
          </a:p>
          <a:p>
            <a:pPr lvl="1"/>
            <a:endParaRPr lang="en-US" sz="2600" i="1" dirty="0"/>
          </a:p>
          <a:p>
            <a:endParaRPr lang="en-US" sz="3200" dirty="0"/>
          </a:p>
        </p:txBody>
      </p:sp>
      <p:pic>
        <p:nvPicPr>
          <p:cNvPr id="5" name="그림 4">
            <a:extLst>
              <a:ext uri="{FF2B5EF4-FFF2-40B4-BE49-F238E27FC236}">
                <a16:creationId xmlns:a16="http://schemas.microsoft.com/office/drawing/2014/main" id="{DF61ABFE-EEB5-419B-BB07-5712285E6BEE}"/>
              </a:ext>
            </a:extLst>
          </p:cNvPr>
          <p:cNvPicPr>
            <a:picLocks noChangeAspect="1"/>
          </p:cNvPicPr>
          <p:nvPr/>
        </p:nvPicPr>
        <p:blipFill>
          <a:blip r:embed="rId4"/>
          <a:stretch>
            <a:fillRect/>
          </a:stretch>
        </p:blipFill>
        <p:spPr>
          <a:xfrm>
            <a:off x="4587069" y="2036532"/>
            <a:ext cx="2161269" cy="2161269"/>
          </a:xfrm>
          <a:prstGeom prst="rect">
            <a:avLst/>
          </a:prstGeom>
        </p:spPr>
      </p:pic>
      <p:pic>
        <p:nvPicPr>
          <p:cNvPr id="7" name="그림 6">
            <a:extLst>
              <a:ext uri="{FF2B5EF4-FFF2-40B4-BE49-F238E27FC236}">
                <a16:creationId xmlns:a16="http://schemas.microsoft.com/office/drawing/2014/main" id="{4C3EDCF8-D60C-4AAC-905D-481A929CE06A}"/>
              </a:ext>
            </a:extLst>
          </p:cNvPr>
          <p:cNvPicPr>
            <a:picLocks noChangeAspect="1"/>
          </p:cNvPicPr>
          <p:nvPr/>
        </p:nvPicPr>
        <p:blipFill>
          <a:blip r:embed="rId5"/>
          <a:stretch>
            <a:fillRect/>
          </a:stretch>
        </p:blipFill>
        <p:spPr>
          <a:xfrm>
            <a:off x="6851177" y="2036534"/>
            <a:ext cx="2161269" cy="2161269"/>
          </a:xfrm>
          <a:prstGeom prst="rect">
            <a:avLst/>
          </a:prstGeom>
        </p:spPr>
      </p:pic>
      <p:sp>
        <p:nvSpPr>
          <p:cNvPr id="8" name="TextBox 7">
            <a:extLst>
              <a:ext uri="{FF2B5EF4-FFF2-40B4-BE49-F238E27FC236}">
                <a16:creationId xmlns:a16="http://schemas.microsoft.com/office/drawing/2014/main" id="{ABD7ACC7-97C3-4652-BF28-E6EA1A26BC2B}"/>
              </a:ext>
            </a:extLst>
          </p:cNvPr>
          <p:cNvSpPr txBox="1"/>
          <p:nvPr/>
        </p:nvSpPr>
        <p:spPr>
          <a:xfrm>
            <a:off x="4670467" y="1728757"/>
            <a:ext cx="2210605" cy="307777"/>
          </a:xfrm>
          <a:prstGeom prst="rect">
            <a:avLst/>
          </a:prstGeom>
          <a:noFill/>
        </p:spPr>
        <p:txBody>
          <a:bodyPr wrap="none" rtlCol="0">
            <a:spAutoFit/>
          </a:bodyPr>
          <a:lstStyle/>
          <a:p>
            <a:r>
              <a:rPr lang="en-US" altLang="ko-KR" sz="1400" b="1" dirty="0">
                <a:solidFill>
                  <a:schemeClr val="accent4"/>
                </a:solidFill>
                <a:latin typeface="Arial" panose="020B0604020202020204" pitchFamily="34" charset="0"/>
                <a:cs typeface="Arial" panose="020B0604020202020204" pitchFamily="34" charset="0"/>
              </a:rPr>
              <a:t>P&amp;R_1 </a:t>
            </a:r>
            <a:r>
              <a:rPr lang="en-US" altLang="ko-KR" sz="1400" dirty="0">
                <a:latin typeface="Arial" panose="020B0604020202020204" pitchFamily="34" charset="0"/>
                <a:cs typeface="Arial" panose="020B0604020202020204" pitchFamily="34" charset="0"/>
              </a:rPr>
              <a:t>Instance Reorder</a:t>
            </a:r>
            <a:endParaRPr lang="ko-KR" altLang="en-US" sz="1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85B3174-7EA2-429A-92C4-7C3E99B5D212}"/>
              </a:ext>
            </a:extLst>
          </p:cNvPr>
          <p:cNvSpPr txBox="1"/>
          <p:nvPr/>
        </p:nvSpPr>
        <p:spPr>
          <a:xfrm>
            <a:off x="7120849" y="1728757"/>
            <a:ext cx="1807546" cy="307777"/>
          </a:xfrm>
          <a:prstGeom prst="rect">
            <a:avLst/>
          </a:prstGeom>
          <a:noFill/>
        </p:spPr>
        <p:txBody>
          <a:bodyPr wrap="none" rtlCol="0">
            <a:spAutoFit/>
          </a:bodyPr>
          <a:lstStyle/>
          <a:p>
            <a:r>
              <a:rPr lang="en-US" altLang="ko-KR" sz="1400" b="1" dirty="0">
                <a:solidFill>
                  <a:schemeClr val="accent4"/>
                </a:solidFill>
                <a:latin typeface="Arial" panose="020B0604020202020204" pitchFamily="34" charset="0"/>
                <a:cs typeface="Arial" panose="020B0604020202020204" pitchFamily="34" charset="0"/>
              </a:rPr>
              <a:t>P&amp;R_1 </a:t>
            </a:r>
            <a:r>
              <a:rPr lang="en-US" altLang="ko-KR" sz="1400" dirty="0">
                <a:latin typeface="Arial" panose="020B0604020202020204" pitchFamily="34" charset="0"/>
                <a:cs typeface="Arial" panose="020B0604020202020204" pitchFamily="34" charset="0"/>
              </a:rPr>
              <a:t>Net Reorder</a:t>
            </a:r>
            <a:endParaRPr lang="ko-KR" altLang="en-US" sz="1400" dirty="0">
              <a:latin typeface="Arial" panose="020B0604020202020204" pitchFamily="34" charset="0"/>
              <a:cs typeface="Arial" panose="020B0604020202020204" pitchFamily="34" charset="0"/>
            </a:endParaRPr>
          </a:p>
        </p:txBody>
      </p:sp>
      <p:pic>
        <p:nvPicPr>
          <p:cNvPr id="12" name="그림 11">
            <a:extLst>
              <a:ext uri="{FF2B5EF4-FFF2-40B4-BE49-F238E27FC236}">
                <a16:creationId xmlns:a16="http://schemas.microsoft.com/office/drawing/2014/main" id="{0E4C0539-FBE5-494C-ACA2-82DCC743176A}"/>
              </a:ext>
            </a:extLst>
          </p:cNvPr>
          <p:cNvPicPr>
            <a:picLocks noChangeAspect="1"/>
          </p:cNvPicPr>
          <p:nvPr/>
        </p:nvPicPr>
        <p:blipFill>
          <a:blip r:embed="rId6"/>
          <a:stretch>
            <a:fillRect/>
          </a:stretch>
        </p:blipFill>
        <p:spPr>
          <a:xfrm>
            <a:off x="277581" y="4552267"/>
            <a:ext cx="2161270" cy="2161270"/>
          </a:xfrm>
          <a:prstGeom prst="rect">
            <a:avLst/>
          </a:prstGeom>
        </p:spPr>
      </p:pic>
      <p:sp>
        <p:nvSpPr>
          <p:cNvPr id="13" name="TextBox 12">
            <a:extLst>
              <a:ext uri="{FF2B5EF4-FFF2-40B4-BE49-F238E27FC236}">
                <a16:creationId xmlns:a16="http://schemas.microsoft.com/office/drawing/2014/main" id="{47130B9A-2DEB-49D4-95EF-0A3899BB9DA6}"/>
              </a:ext>
            </a:extLst>
          </p:cNvPr>
          <p:cNvSpPr txBox="1"/>
          <p:nvPr/>
        </p:nvSpPr>
        <p:spPr>
          <a:xfrm>
            <a:off x="296194" y="4222943"/>
            <a:ext cx="2230739" cy="307777"/>
          </a:xfrm>
          <a:prstGeom prst="rect">
            <a:avLst/>
          </a:prstGeom>
          <a:noFill/>
        </p:spPr>
        <p:txBody>
          <a:bodyPr wrap="none" rtlCol="0">
            <a:spAutoFit/>
          </a:bodyPr>
          <a:lstStyle/>
          <a:p>
            <a:r>
              <a:rPr lang="en-US" altLang="ko-KR" sz="1400" b="1" dirty="0">
                <a:solidFill>
                  <a:schemeClr val="accent2"/>
                </a:solidFill>
                <a:latin typeface="Arial" panose="020B0604020202020204" pitchFamily="34" charset="0"/>
                <a:cs typeface="Arial" panose="020B0604020202020204" pitchFamily="34" charset="0"/>
              </a:rPr>
              <a:t>P&amp;R_2 </a:t>
            </a:r>
            <a:r>
              <a:rPr lang="en-US" altLang="ko-KR" sz="1400" dirty="0">
                <a:latin typeface="Arial" panose="020B0604020202020204" pitchFamily="34" charset="0"/>
                <a:cs typeface="Arial" panose="020B0604020202020204" pitchFamily="34" charset="0"/>
              </a:rPr>
              <a:t>Instance Rename</a:t>
            </a:r>
            <a:endParaRPr lang="ko-KR" altLang="en-US" sz="14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1D35C0E-ECEB-4D1B-A3A0-8E95599CB749}"/>
              </a:ext>
            </a:extLst>
          </p:cNvPr>
          <p:cNvSpPr txBox="1"/>
          <p:nvPr/>
        </p:nvSpPr>
        <p:spPr>
          <a:xfrm>
            <a:off x="2711639" y="4230413"/>
            <a:ext cx="1827680" cy="307777"/>
          </a:xfrm>
          <a:prstGeom prst="rect">
            <a:avLst/>
          </a:prstGeom>
          <a:noFill/>
        </p:spPr>
        <p:txBody>
          <a:bodyPr wrap="none" rtlCol="0">
            <a:spAutoFit/>
          </a:bodyPr>
          <a:lstStyle/>
          <a:p>
            <a:r>
              <a:rPr lang="en-US" altLang="ko-KR" sz="1400" b="1" dirty="0">
                <a:solidFill>
                  <a:schemeClr val="accent2"/>
                </a:solidFill>
                <a:latin typeface="Arial" panose="020B0604020202020204" pitchFamily="34" charset="0"/>
                <a:cs typeface="Arial" panose="020B0604020202020204" pitchFamily="34" charset="0"/>
              </a:rPr>
              <a:t>P&amp;R_2 </a:t>
            </a:r>
            <a:r>
              <a:rPr lang="en-US" altLang="ko-KR" sz="1400" dirty="0">
                <a:latin typeface="Arial" panose="020B0604020202020204" pitchFamily="34" charset="0"/>
                <a:cs typeface="Arial" panose="020B0604020202020204" pitchFamily="34" charset="0"/>
              </a:rPr>
              <a:t>Net Rename</a:t>
            </a:r>
            <a:endParaRPr lang="ko-KR" altLang="en-US" sz="1400" dirty="0">
              <a:latin typeface="Arial" panose="020B0604020202020204" pitchFamily="34" charset="0"/>
              <a:cs typeface="Arial" panose="020B0604020202020204" pitchFamily="34" charset="0"/>
            </a:endParaRPr>
          </a:p>
        </p:txBody>
      </p:sp>
      <p:pic>
        <p:nvPicPr>
          <p:cNvPr id="18" name="그림 17">
            <a:extLst>
              <a:ext uri="{FF2B5EF4-FFF2-40B4-BE49-F238E27FC236}">
                <a16:creationId xmlns:a16="http://schemas.microsoft.com/office/drawing/2014/main" id="{59EEC0B3-2A99-49AF-8D30-48D8974C065B}"/>
              </a:ext>
            </a:extLst>
          </p:cNvPr>
          <p:cNvPicPr>
            <a:picLocks noChangeAspect="1"/>
          </p:cNvPicPr>
          <p:nvPr/>
        </p:nvPicPr>
        <p:blipFill>
          <a:blip r:embed="rId7"/>
          <a:stretch>
            <a:fillRect/>
          </a:stretch>
        </p:blipFill>
        <p:spPr>
          <a:xfrm>
            <a:off x="4595812" y="4552267"/>
            <a:ext cx="2161270" cy="2161270"/>
          </a:xfrm>
          <a:prstGeom prst="rect">
            <a:avLst/>
          </a:prstGeom>
        </p:spPr>
      </p:pic>
      <p:pic>
        <p:nvPicPr>
          <p:cNvPr id="20" name="그림 19">
            <a:extLst>
              <a:ext uri="{FF2B5EF4-FFF2-40B4-BE49-F238E27FC236}">
                <a16:creationId xmlns:a16="http://schemas.microsoft.com/office/drawing/2014/main" id="{BF610505-5A42-4E09-A1CF-8B6DA6B4AB1C}"/>
              </a:ext>
            </a:extLst>
          </p:cNvPr>
          <p:cNvPicPr>
            <a:picLocks noChangeAspect="1"/>
          </p:cNvPicPr>
          <p:nvPr/>
        </p:nvPicPr>
        <p:blipFill>
          <a:blip r:embed="rId8"/>
          <a:stretch>
            <a:fillRect/>
          </a:stretch>
        </p:blipFill>
        <p:spPr>
          <a:xfrm>
            <a:off x="6852555" y="4548183"/>
            <a:ext cx="2161270" cy="2161270"/>
          </a:xfrm>
          <a:prstGeom prst="rect">
            <a:avLst/>
          </a:prstGeom>
        </p:spPr>
      </p:pic>
      <p:sp>
        <p:nvSpPr>
          <p:cNvPr id="21" name="TextBox 20">
            <a:extLst>
              <a:ext uri="{FF2B5EF4-FFF2-40B4-BE49-F238E27FC236}">
                <a16:creationId xmlns:a16="http://schemas.microsoft.com/office/drawing/2014/main" id="{77B01F9E-5C92-4DA4-A1DA-35C4608A8928}"/>
              </a:ext>
            </a:extLst>
          </p:cNvPr>
          <p:cNvSpPr txBox="1"/>
          <p:nvPr/>
        </p:nvSpPr>
        <p:spPr>
          <a:xfrm>
            <a:off x="4687772" y="4240406"/>
            <a:ext cx="2266711" cy="307777"/>
          </a:xfrm>
          <a:prstGeom prst="rect">
            <a:avLst/>
          </a:prstGeom>
          <a:noFill/>
        </p:spPr>
        <p:txBody>
          <a:bodyPr wrap="none" rtlCol="0">
            <a:spAutoFit/>
          </a:bodyPr>
          <a:lstStyle/>
          <a:p>
            <a:r>
              <a:rPr lang="en-US" altLang="ko-KR" sz="1400" b="1" dirty="0">
                <a:solidFill>
                  <a:schemeClr val="accent2"/>
                </a:solidFill>
                <a:latin typeface="Arial" panose="020B0604020202020204" pitchFamily="34" charset="0"/>
                <a:cs typeface="Arial" panose="020B0604020202020204" pitchFamily="34" charset="0"/>
              </a:rPr>
              <a:t>P&amp;R_2 </a:t>
            </a:r>
            <a:r>
              <a:rPr lang="en-US" altLang="ko-KR" sz="1400" dirty="0">
                <a:latin typeface="Arial" panose="020B0604020202020204" pitchFamily="34" charset="0"/>
                <a:cs typeface="Arial" panose="020B0604020202020204" pitchFamily="34" charset="0"/>
              </a:rPr>
              <a:t>Instance Reorder</a:t>
            </a:r>
            <a:endParaRPr lang="ko-KR" altLang="en-US" sz="14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32E917E9-5C92-4CBF-8AD4-E219034EA68A}"/>
              </a:ext>
            </a:extLst>
          </p:cNvPr>
          <p:cNvSpPr txBox="1"/>
          <p:nvPr/>
        </p:nvSpPr>
        <p:spPr>
          <a:xfrm>
            <a:off x="7089011" y="4242415"/>
            <a:ext cx="1807546" cy="307777"/>
          </a:xfrm>
          <a:prstGeom prst="rect">
            <a:avLst/>
          </a:prstGeom>
          <a:noFill/>
        </p:spPr>
        <p:txBody>
          <a:bodyPr wrap="none" rtlCol="0">
            <a:spAutoFit/>
          </a:bodyPr>
          <a:lstStyle/>
          <a:p>
            <a:r>
              <a:rPr lang="en-US" altLang="ko-KR" sz="1400" b="1" dirty="0">
                <a:solidFill>
                  <a:schemeClr val="accent2"/>
                </a:solidFill>
                <a:latin typeface="Arial" panose="020B0604020202020204" pitchFamily="34" charset="0"/>
                <a:cs typeface="Arial" panose="020B0604020202020204" pitchFamily="34" charset="0"/>
              </a:rPr>
              <a:t>P&amp;R_2 </a:t>
            </a:r>
            <a:r>
              <a:rPr lang="en-US" altLang="ko-KR" sz="1400" dirty="0">
                <a:latin typeface="Arial" panose="020B0604020202020204" pitchFamily="34" charset="0"/>
                <a:cs typeface="Arial" panose="020B0604020202020204" pitchFamily="34" charset="0"/>
              </a:rPr>
              <a:t>Net Reorder</a:t>
            </a:r>
            <a:endParaRPr lang="ko-KR" altLang="en-US" sz="1400" dirty="0">
              <a:latin typeface="Arial" panose="020B0604020202020204" pitchFamily="34" charset="0"/>
              <a:cs typeface="Arial" panose="020B0604020202020204" pitchFamily="34" charset="0"/>
            </a:endParaRPr>
          </a:p>
        </p:txBody>
      </p:sp>
      <p:grpSp>
        <p:nvGrpSpPr>
          <p:cNvPr id="30" name="그룹 29">
            <a:extLst>
              <a:ext uri="{FF2B5EF4-FFF2-40B4-BE49-F238E27FC236}">
                <a16:creationId xmlns:a16="http://schemas.microsoft.com/office/drawing/2014/main" id="{9F15C80B-05A8-4153-A6F6-F9E5FF023065}"/>
              </a:ext>
            </a:extLst>
          </p:cNvPr>
          <p:cNvGrpSpPr/>
          <p:nvPr/>
        </p:nvGrpSpPr>
        <p:grpSpPr>
          <a:xfrm>
            <a:off x="5087257" y="2328977"/>
            <a:ext cx="3665312" cy="530280"/>
            <a:chOff x="5087257" y="2328977"/>
            <a:chExt cx="3665312" cy="530280"/>
          </a:xfrm>
        </p:grpSpPr>
        <p:sp>
          <p:nvSpPr>
            <p:cNvPr id="24" name="화살표: 왼쪽/오른쪽 23">
              <a:extLst>
                <a:ext uri="{FF2B5EF4-FFF2-40B4-BE49-F238E27FC236}">
                  <a16:creationId xmlns:a16="http://schemas.microsoft.com/office/drawing/2014/main" id="{27AE1F43-2ACB-4AF3-86DC-AA0FC9E6A345}"/>
                </a:ext>
              </a:extLst>
            </p:cNvPr>
            <p:cNvSpPr/>
            <p:nvPr/>
          </p:nvSpPr>
          <p:spPr bwMode="auto">
            <a:xfrm>
              <a:off x="5087257" y="2328977"/>
              <a:ext cx="1386114"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5" name="화살표: 왼쪽/오른쪽 24">
              <a:extLst>
                <a:ext uri="{FF2B5EF4-FFF2-40B4-BE49-F238E27FC236}">
                  <a16:creationId xmlns:a16="http://schemas.microsoft.com/office/drawing/2014/main" id="{361FEFBE-40F2-4DAF-8BFB-8F378646972F}"/>
                </a:ext>
              </a:extLst>
            </p:cNvPr>
            <p:cNvSpPr/>
            <p:nvPr/>
          </p:nvSpPr>
          <p:spPr bwMode="auto">
            <a:xfrm>
              <a:off x="7366455" y="2343434"/>
              <a:ext cx="1386114"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~6%</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nvGrpSpPr>
          <p:cNvPr id="31" name="그룹 30">
            <a:extLst>
              <a:ext uri="{FF2B5EF4-FFF2-40B4-BE49-F238E27FC236}">
                <a16:creationId xmlns:a16="http://schemas.microsoft.com/office/drawing/2014/main" id="{4DD40B8C-AD5E-4099-B3F1-3F8B9DC4DC8F}"/>
              </a:ext>
            </a:extLst>
          </p:cNvPr>
          <p:cNvGrpSpPr/>
          <p:nvPr/>
        </p:nvGrpSpPr>
        <p:grpSpPr>
          <a:xfrm>
            <a:off x="1167282" y="4682129"/>
            <a:ext cx="7410661" cy="526326"/>
            <a:chOff x="1167282" y="4682129"/>
            <a:chExt cx="7410661" cy="526326"/>
          </a:xfrm>
        </p:grpSpPr>
        <p:sp>
          <p:nvSpPr>
            <p:cNvPr id="26" name="화살표: 왼쪽/오른쪽 25">
              <a:extLst>
                <a:ext uri="{FF2B5EF4-FFF2-40B4-BE49-F238E27FC236}">
                  <a16:creationId xmlns:a16="http://schemas.microsoft.com/office/drawing/2014/main" id="{5CF6D6F8-14BE-43F6-B602-3AF9C43D02F9}"/>
                </a:ext>
              </a:extLst>
            </p:cNvPr>
            <p:cNvSpPr/>
            <p:nvPr/>
          </p:nvSpPr>
          <p:spPr bwMode="auto">
            <a:xfrm>
              <a:off x="7708033" y="4692632"/>
              <a:ext cx="869910"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화살표: 왼쪽/오른쪽 26">
              <a:extLst>
                <a:ext uri="{FF2B5EF4-FFF2-40B4-BE49-F238E27FC236}">
                  <a16:creationId xmlns:a16="http://schemas.microsoft.com/office/drawing/2014/main" id="{D0E4B9FF-8D73-4B26-84BB-0444724DE4B9}"/>
                </a:ext>
              </a:extLst>
            </p:cNvPr>
            <p:cNvSpPr/>
            <p:nvPr/>
          </p:nvSpPr>
          <p:spPr bwMode="auto">
            <a:xfrm>
              <a:off x="5491452" y="4691686"/>
              <a:ext cx="675174"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~2%</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9" name="화살표: 왼쪽/오른쪽 28">
              <a:extLst>
                <a:ext uri="{FF2B5EF4-FFF2-40B4-BE49-F238E27FC236}">
                  <a16:creationId xmlns:a16="http://schemas.microsoft.com/office/drawing/2014/main" id="{96FA2B83-E04C-46FD-B698-3E6D68BFA615}"/>
                </a:ext>
              </a:extLst>
            </p:cNvPr>
            <p:cNvSpPr/>
            <p:nvPr/>
          </p:nvSpPr>
          <p:spPr bwMode="auto">
            <a:xfrm>
              <a:off x="1167282" y="4692632"/>
              <a:ext cx="729885"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8" name="화살표: 왼쪽/오른쪽 27">
              <a:extLst>
                <a:ext uri="{FF2B5EF4-FFF2-40B4-BE49-F238E27FC236}">
                  <a16:creationId xmlns:a16="http://schemas.microsoft.com/office/drawing/2014/main" id="{E020405A-9B69-4D04-9BA1-98A727AE3292}"/>
                </a:ext>
              </a:extLst>
            </p:cNvPr>
            <p:cNvSpPr/>
            <p:nvPr/>
          </p:nvSpPr>
          <p:spPr bwMode="auto">
            <a:xfrm>
              <a:off x="3370400" y="4682129"/>
              <a:ext cx="729885"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~3%</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7559046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
                                            <p:txEl>
                                              <p:pRg st="7" end="7"/>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6"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85DC-2026-4183-8B36-CC0B6284C350}"/>
              </a:ext>
            </a:extLst>
          </p:cNvPr>
          <p:cNvSpPr>
            <a:spLocks noGrp="1"/>
          </p:cNvSpPr>
          <p:nvPr>
            <p:ph type="title"/>
          </p:nvPr>
        </p:nvSpPr>
        <p:spPr/>
        <p:txBody>
          <a:bodyPr/>
          <a:lstStyle/>
          <a:p>
            <a:r>
              <a:rPr lang="en-US" dirty="0"/>
              <a:t>Revisiting Tool Noise: Hierarchical Swaps</a:t>
            </a:r>
          </a:p>
        </p:txBody>
      </p:sp>
      <p:sp>
        <p:nvSpPr>
          <p:cNvPr id="3" name="Content Placeholder 2">
            <a:extLst>
              <a:ext uri="{FF2B5EF4-FFF2-40B4-BE49-F238E27FC236}">
                <a16:creationId xmlns:a16="http://schemas.microsoft.com/office/drawing/2014/main" id="{4C679A86-83FD-4CFF-8DF2-B3B18D6DAA37}"/>
              </a:ext>
            </a:extLst>
          </p:cNvPr>
          <p:cNvSpPr>
            <a:spLocks noGrp="1"/>
          </p:cNvSpPr>
          <p:nvPr>
            <p:ph idx="1"/>
          </p:nvPr>
        </p:nvSpPr>
        <p:spPr>
          <a:xfrm>
            <a:off x="171450" y="838199"/>
            <a:ext cx="8836025" cy="3421743"/>
          </a:xfrm>
        </p:spPr>
        <p:txBody>
          <a:bodyPr/>
          <a:lstStyle/>
          <a:p>
            <a:r>
              <a:rPr lang="en-US" sz="2800" dirty="0"/>
              <a:t>Hierarchical swapping [Kahng02]</a:t>
            </a:r>
            <a:endParaRPr lang="en-US" altLang="ko-KR" dirty="0"/>
          </a:p>
          <a:p>
            <a:pPr lvl="1"/>
            <a:r>
              <a:rPr lang="en-US" altLang="ko-KR" sz="2400" b="1" dirty="0">
                <a:solidFill>
                  <a:schemeClr val="accent1"/>
                </a:solidFill>
              </a:rPr>
              <a:t>Randomly swaps instance names </a:t>
            </a:r>
            <a:r>
              <a:rPr lang="en-US" altLang="ko-KR" sz="2400" dirty="0"/>
              <a:t>inside the same hierarchical-level modules</a:t>
            </a:r>
          </a:p>
          <a:p>
            <a:pPr lvl="1"/>
            <a:r>
              <a:rPr lang="en-US" altLang="ko-KR" sz="2400" dirty="0"/>
              <a:t>Caused up to </a:t>
            </a:r>
            <a:r>
              <a:rPr lang="en-US" altLang="ko-KR" sz="2400" b="1" dirty="0"/>
              <a:t>12%</a:t>
            </a:r>
            <a:r>
              <a:rPr lang="en-US" altLang="ko-KR" sz="2400" dirty="0"/>
              <a:t> routed wirelength variation in 2002</a:t>
            </a:r>
          </a:p>
          <a:p>
            <a:pPr lvl="1"/>
            <a:endParaRPr lang="en-US" altLang="ko-KR" sz="2400" dirty="0"/>
          </a:p>
          <a:p>
            <a:r>
              <a:rPr lang="en-US" altLang="ko-KR" sz="2600" dirty="0"/>
              <a:t>Result:</a:t>
            </a:r>
          </a:p>
          <a:p>
            <a:pPr lvl="1"/>
            <a:r>
              <a:rPr lang="en-US" sz="2400" b="1" dirty="0">
                <a:solidFill>
                  <a:schemeClr val="accent4"/>
                </a:solidFill>
              </a:rPr>
              <a:t>P&amp;R_1</a:t>
            </a:r>
            <a:r>
              <a:rPr lang="en-US" sz="2400" dirty="0"/>
              <a:t>: </a:t>
            </a:r>
            <a:r>
              <a:rPr lang="en-US" sz="2400" b="1" dirty="0"/>
              <a:t>Immune</a:t>
            </a:r>
          </a:p>
          <a:p>
            <a:pPr lvl="1"/>
            <a:r>
              <a:rPr lang="en-US" sz="2400" b="1" dirty="0">
                <a:solidFill>
                  <a:schemeClr val="accent2"/>
                </a:solidFill>
              </a:rPr>
              <a:t>P&amp;R_2</a:t>
            </a:r>
            <a:r>
              <a:rPr lang="en-US" sz="2400" dirty="0"/>
              <a:t>: </a:t>
            </a:r>
            <a:r>
              <a:rPr lang="en-US" sz="2400" b="1" dirty="0"/>
              <a:t>&lt; 4% </a:t>
            </a:r>
            <a:r>
              <a:rPr lang="en-US" sz="2400" dirty="0"/>
              <a:t>noise variation</a:t>
            </a:r>
          </a:p>
          <a:p>
            <a:pPr lvl="1"/>
            <a:endParaRPr lang="en-US" sz="2600" dirty="0"/>
          </a:p>
        </p:txBody>
      </p:sp>
      <p:grpSp>
        <p:nvGrpSpPr>
          <p:cNvPr id="9" name="그룹 8">
            <a:extLst>
              <a:ext uri="{FF2B5EF4-FFF2-40B4-BE49-F238E27FC236}">
                <a16:creationId xmlns:a16="http://schemas.microsoft.com/office/drawing/2014/main" id="{40F225AF-5CCD-43B1-9CF5-B5483D61EAFF}"/>
              </a:ext>
            </a:extLst>
          </p:cNvPr>
          <p:cNvGrpSpPr/>
          <p:nvPr/>
        </p:nvGrpSpPr>
        <p:grpSpPr>
          <a:xfrm>
            <a:off x="5437938" y="3444817"/>
            <a:ext cx="3223959" cy="2746828"/>
            <a:chOff x="5437938" y="3444817"/>
            <a:chExt cx="3223959" cy="2746828"/>
          </a:xfrm>
        </p:grpSpPr>
        <p:sp>
          <p:nvSpPr>
            <p:cNvPr id="6" name="TextBox 5">
              <a:extLst>
                <a:ext uri="{FF2B5EF4-FFF2-40B4-BE49-F238E27FC236}">
                  <a16:creationId xmlns:a16="http://schemas.microsoft.com/office/drawing/2014/main" id="{7ACBEE65-17D8-42B3-A8F6-BBC876A797CD}"/>
                </a:ext>
              </a:extLst>
            </p:cNvPr>
            <p:cNvSpPr txBox="1"/>
            <p:nvPr/>
          </p:nvSpPr>
          <p:spPr>
            <a:xfrm>
              <a:off x="5437938" y="3444817"/>
              <a:ext cx="3223959" cy="400110"/>
            </a:xfrm>
            <a:prstGeom prst="rect">
              <a:avLst/>
            </a:prstGeom>
            <a:noFill/>
          </p:spPr>
          <p:txBody>
            <a:bodyPr wrap="none" rtlCol="0">
              <a:spAutoFit/>
            </a:bodyPr>
            <a:lstStyle/>
            <a:p>
              <a:r>
                <a:rPr lang="en-US" altLang="ko-KR" sz="2000" b="1" dirty="0">
                  <a:solidFill>
                    <a:schemeClr val="accent2"/>
                  </a:solidFill>
                  <a:latin typeface="Arial" panose="020B0604020202020204" pitchFamily="34" charset="0"/>
                  <a:cs typeface="Arial" panose="020B0604020202020204" pitchFamily="34" charset="0"/>
                </a:rPr>
                <a:t>P&amp;R_2 </a:t>
              </a:r>
              <a:r>
                <a:rPr lang="en-US" altLang="ko-KR" sz="2000" dirty="0">
                  <a:latin typeface="Arial" panose="020B0604020202020204" pitchFamily="34" charset="0"/>
                  <a:cs typeface="Arial" panose="020B0604020202020204" pitchFamily="34" charset="0"/>
                </a:rPr>
                <a:t>Hierarchical Swap</a:t>
              </a:r>
              <a:endParaRPr lang="ko-KR" altLang="en-US" sz="2000" dirty="0">
                <a:latin typeface="Arial" panose="020B0604020202020204" pitchFamily="34" charset="0"/>
                <a:cs typeface="Arial" panose="020B0604020202020204" pitchFamily="34" charset="0"/>
              </a:endParaRPr>
            </a:p>
          </p:txBody>
        </p:sp>
        <p:grpSp>
          <p:nvGrpSpPr>
            <p:cNvPr id="8" name="그룹 7">
              <a:extLst>
                <a:ext uri="{FF2B5EF4-FFF2-40B4-BE49-F238E27FC236}">
                  <a16:creationId xmlns:a16="http://schemas.microsoft.com/office/drawing/2014/main" id="{B38D609F-843B-498F-AC9E-75FB102C8C01}"/>
                </a:ext>
              </a:extLst>
            </p:cNvPr>
            <p:cNvGrpSpPr/>
            <p:nvPr/>
          </p:nvGrpSpPr>
          <p:grpSpPr>
            <a:xfrm>
              <a:off x="5889112" y="3844927"/>
              <a:ext cx="2346718" cy="2346718"/>
              <a:chOff x="5511744" y="3028890"/>
              <a:chExt cx="3113314" cy="3113314"/>
            </a:xfrm>
          </p:grpSpPr>
          <p:pic>
            <p:nvPicPr>
              <p:cNvPr id="4" name="그림 3">
                <a:extLst>
                  <a:ext uri="{FF2B5EF4-FFF2-40B4-BE49-F238E27FC236}">
                    <a16:creationId xmlns:a16="http://schemas.microsoft.com/office/drawing/2014/main" id="{A61D5FF3-630A-4976-A0C4-97C88A74A0CB}"/>
                  </a:ext>
                </a:extLst>
              </p:cNvPr>
              <p:cNvPicPr>
                <a:picLocks noChangeAspect="1"/>
              </p:cNvPicPr>
              <p:nvPr/>
            </p:nvPicPr>
            <p:blipFill>
              <a:blip r:embed="rId3"/>
              <a:stretch>
                <a:fillRect/>
              </a:stretch>
            </p:blipFill>
            <p:spPr>
              <a:xfrm>
                <a:off x="5511744" y="3028890"/>
                <a:ext cx="3113314" cy="3113314"/>
              </a:xfrm>
              <a:prstGeom prst="rect">
                <a:avLst/>
              </a:prstGeom>
            </p:spPr>
          </p:pic>
          <p:sp>
            <p:nvSpPr>
              <p:cNvPr id="7" name="화살표: 왼쪽/오른쪽 6">
                <a:extLst>
                  <a:ext uri="{FF2B5EF4-FFF2-40B4-BE49-F238E27FC236}">
                    <a16:creationId xmlns:a16="http://schemas.microsoft.com/office/drawing/2014/main" id="{ECFA8B4A-EDA3-476B-B256-F353CCA06074}"/>
                  </a:ext>
                </a:extLst>
              </p:cNvPr>
              <p:cNvSpPr/>
              <p:nvPr/>
            </p:nvSpPr>
            <p:spPr bwMode="auto">
              <a:xfrm>
                <a:off x="6815958" y="3238896"/>
                <a:ext cx="1218253" cy="515823"/>
              </a:xfrm>
              <a:prstGeom prst="leftRightArrow">
                <a:avLst/>
              </a:prstGeom>
              <a:solidFill>
                <a:schemeClr val="accent2">
                  <a:lumMod val="40000"/>
                  <a:lumOff val="60000"/>
                </a:schemeClr>
              </a:solid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ko-KR"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endParaRPr kumimoji="0" lang="ko-KR" altLang="en-US" sz="1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2860214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ABKGRO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gsrcPresentationTemplat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Narrow" pitchFamily="34" charset="0"/>
          </a:defRPr>
        </a:defPPr>
      </a:lstStyle>
    </a:lnDef>
  </a:objectDefaults>
  <a:extraClrSchemeLst>
    <a:extraClrScheme>
      <a:clrScheme name="gsrcPresentationTemplate 1">
        <a:dk1>
          <a:srgbClr val="0033CC"/>
        </a:dk1>
        <a:lt1>
          <a:srgbClr val="99FFFF"/>
        </a:lt1>
        <a:dk2>
          <a:srgbClr val="000000"/>
        </a:dk2>
        <a:lt2>
          <a:srgbClr val="000000"/>
        </a:lt2>
        <a:accent1>
          <a:srgbClr val="00B8A5"/>
        </a:accent1>
        <a:accent2>
          <a:srgbClr val="2C005E"/>
        </a:accent2>
        <a:accent3>
          <a:srgbClr val="CAFFFF"/>
        </a:accent3>
        <a:accent4>
          <a:srgbClr val="002AAE"/>
        </a:accent4>
        <a:accent5>
          <a:srgbClr val="AAD8CF"/>
        </a:accent5>
        <a:accent6>
          <a:srgbClr val="270054"/>
        </a:accent6>
        <a:hlink>
          <a:srgbClr val="4C82FF"/>
        </a:hlink>
        <a:folHlink>
          <a:srgbClr val="FFB833"/>
        </a:folHlink>
      </a:clrScheme>
      <a:clrMap bg1="lt1" tx1="dk1" bg2="lt2" tx2="dk2" accent1="accent1" accent2="accent2" accent3="accent3" accent4="accent4" accent5="accent5" accent6="accent6" hlink="hlink" folHlink="folHlink"/>
    </a:extraClrScheme>
    <a:extraClrScheme>
      <a:clrScheme name="gsrcPresentationTemplate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rcPresentationTemplate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gsrcPresentationTemplate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rcPresentationTemplate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rcPresentationTemplate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rcPresentationTemplate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gsrcPresentationTemplate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19851</TotalTime>
  <Words>3475</Words>
  <Application>Microsoft Macintosh PowerPoint</Application>
  <PresentationFormat>화면 슬라이드 쇼(4:3)</PresentationFormat>
  <Paragraphs>538</Paragraphs>
  <Slides>24</Slides>
  <Notes>24</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24</vt:i4>
      </vt:variant>
    </vt:vector>
  </HeadingPairs>
  <TitlesOfParts>
    <vt:vector size="30" baseType="lpstr">
      <vt:lpstr>Arial</vt:lpstr>
      <vt:lpstr>Arial Narrow</vt:lpstr>
      <vt:lpstr>Calibri</vt:lpstr>
      <vt:lpstr>Monotype Sorts</vt:lpstr>
      <vt:lpstr>Tahoma</vt:lpstr>
      <vt:lpstr>1_ABKGROUP</vt:lpstr>
      <vt:lpstr>Revisiting Inherent Noise Floors for Interconnect Prediction</vt:lpstr>
      <vt:lpstr>Outline</vt:lpstr>
      <vt:lpstr>Motivation</vt:lpstr>
      <vt:lpstr>Related Works on Noise</vt:lpstr>
      <vt:lpstr>Our Contributions</vt:lpstr>
      <vt:lpstr>Outline</vt:lpstr>
      <vt:lpstr>Noise Study Setup</vt:lpstr>
      <vt:lpstr>Revisiting Tool Noise: Ordering and Naming</vt:lpstr>
      <vt:lpstr>Revisiting Tool Noise: Hierarchical Swaps</vt:lpstr>
      <vt:lpstr>Revisiting Tool Noise: Chaos</vt:lpstr>
      <vt:lpstr>Revisiting Tool Noise: Chaos</vt:lpstr>
      <vt:lpstr>Revisiting Tool Noise: Chaos</vt:lpstr>
      <vt:lpstr>Outline</vt:lpstr>
      <vt:lpstr>New Noise Sources: Placement Blockages</vt:lpstr>
      <vt:lpstr>New Noise Sources: Symmetry Test</vt:lpstr>
      <vt:lpstr>Noise Summary</vt:lpstr>
      <vt:lpstr>Outline</vt:lpstr>
      <vt:lpstr>Prediction Can Be Harmful</vt:lpstr>
      <vt:lpstr>Prediction Can Be Harmful</vt:lpstr>
      <vt:lpstr>Outline</vt:lpstr>
      <vt:lpstr>Conclusion</vt:lpstr>
      <vt:lpstr>Thank you!</vt:lpstr>
      <vt:lpstr>Back UP</vt:lpstr>
      <vt:lpstr>Backup: Blockage noise</vt:lpstr>
    </vt:vector>
  </TitlesOfParts>
  <Company>UCSD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MinRazor</dc:title>
  <dc:creator>Jiajia</dc:creator>
  <cp:lastModifiedBy>Mingyu Woo</cp:lastModifiedBy>
  <cp:revision>637</cp:revision>
  <cp:lastPrinted>2014-03-22T18:48:34Z</cp:lastPrinted>
  <dcterms:created xsi:type="dcterms:W3CDTF">2013-05-15T05:21:47Z</dcterms:created>
  <dcterms:modified xsi:type="dcterms:W3CDTF">2020-11-06T00:01:29Z</dcterms:modified>
</cp:coreProperties>
</file>