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51" r:id="rId2"/>
    <p:sldId id="552" r:id="rId3"/>
    <p:sldId id="553" r:id="rId4"/>
    <p:sldId id="554" r:id="rId5"/>
    <p:sldId id="555" r:id="rId6"/>
    <p:sldId id="556" r:id="rId7"/>
    <p:sldId id="565" r:id="rId8"/>
    <p:sldId id="557" r:id="rId9"/>
    <p:sldId id="558" r:id="rId10"/>
    <p:sldId id="566" r:id="rId11"/>
    <p:sldId id="559" r:id="rId12"/>
    <p:sldId id="567" r:id="rId13"/>
    <p:sldId id="561" r:id="rId14"/>
    <p:sldId id="562" r:id="rId15"/>
    <p:sldId id="563" r:id="rId16"/>
  </p:sldIdLst>
  <p:sldSz cx="12192000" cy="6858000"/>
  <p:notesSz cx="6881813" cy="92964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yu Woo" initials="MW" lastIdx="1" clrIdx="0">
    <p:extLst>
      <p:ext uri="{19B8F6BF-5375-455C-9EA6-DF929625EA0E}">
        <p15:presenceInfo xmlns:p15="http://schemas.microsoft.com/office/powerpoint/2012/main" userId="S::mwoo@UCSD.EDU::e8715ec0-6179-432a-a864-54ea4008adc2_5::10033FFFAD48E3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0" autoAdjust="0"/>
    <p:restoredTop sz="78317" autoAdjust="0"/>
  </p:normalViewPr>
  <p:slideViewPr>
    <p:cSldViewPr snapToGrid="0" snapToObjects="1">
      <p:cViewPr varScale="1">
        <p:scale>
          <a:sx n="97" d="100"/>
          <a:sy n="97" d="100"/>
        </p:scale>
        <p:origin x="946" y="82"/>
      </p:cViewPr>
      <p:guideLst>
        <p:guide orient="horz" pos="2081"/>
        <p:guide pos="3819"/>
      </p:guideLst>
    </p:cSldViewPr>
  </p:slideViewPr>
  <p:outlineViewPr>
    <p:cViewPr>
      <p:scale>
        <a:sx n="33" d="100"/>
        <a:sy n="33" d="100"/>
      </p:scale>
      <p:origin x="0" y="78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583" y="51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5BD4-C899-4553-ACD3-1BCE13348E0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C37B-9CA6-4457-A321-E2EE9AB23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888D9C3-9B6E-7144-B150-FE309F32EFA5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9DC86C2-9417-D242-957F-07D0C93E5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7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Using the RDF-2020 flow, we can generate four DRV-free routed designs as in these figures. </a:t>
            </a:r>
          </a:p>
          <a:p>
            <a:r>
              <a:rPr lang="en-US" altLang="zh-TW" dirty="0"/>
              <a:t>Each design, we provide routed *.v, *.def, *.</a:t>
            </a:r>
            <a:r>
              <a:rPr lang="en-US" altLang="zh-TW" dirty="0" err="1"/>
              <a:t>sdc</a:t>
            </a:r>
            <a:r>
              <a:rPr lang="en-US" altLang="zh-TW" dirty="0"/>
              <a:t>, and *.</a:t>
            </a:r>
            <a:r>
              <a:rPr lang="en-US" altLang="zh-TW" dirty="0" err="1"/>
              <a:t>spef</a:t>
            </a:r>
            <a:r>
              <a:rPr lang="en-US" altLang="zh-TW" dirty="0"/>
              <a:t> as well as *.json. </a:t>
            </a:r>
          </a:p>
          <a:p>
            <a:endParaRPr lang="en-US" altLang="zh-TW" dirty="0"/>
          </a:p>
          <a:p>
            <a:r>
              <a:rPr lang="en-US" altLang="zh-TW" dirty="0"/>
              <a:t>There are two kinds of *.json. We’ll describe the JSON format in detail in the later slide.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2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can also extract the calibration results from our testcases. </a:t>
            </a:r>
          </a:p>
          <a:p>
            <a:r>
              <a:rPr lang="en-US" altLang="zh-TW" dirty="0"/>
              <a:t>The left figure shows timing calibration results (e.g. Commercial vs </a:t>
            </a:r>
            <a:r>
              <a:rPr lang="en-US" altLang="zh-TW" dirty="0" err="1"/>
              <a:t>OpenSTA</a:t>
            </a:r>
            <a:r>
              <a:rPr lang="en-US" altLang="zh-TW" dirty="0"/>
              <a:t> endpoints slack comparison) on NanGate45-JPEG design. There is less than half of the nanoseconds gap on endpoints between Commercial and </a:t>
            </a:r>
            <a:r>
              <a:rPr lang="en-US" altLang="zh-TW" dirty="0" err="1"/>
              <a:t>OpenSTA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Late-breaking news: Recently, we can compare the IR drop results between Commercial and </a:t>
            </a:r>
            <a:r>
              <a:rPr lang="en-US" altLang="zh-TW" dirty="0" err="1"/>
              <a:t>PDNSim</a:t>
            </a:r>
            <a:r>
              <a:rPr lang="en-US" altLang="zh-TW" dirty="0"/>
              <a:t> from UMN’s help.</a:t>
            </a:r>
          </a:p>
          <a:p>
            <a:r>
              <a:rPr lang="en-US" altLang="zh-TW" dirty="0"/>
              <a:t>A UMN student, Vidya, could generate the </a:t>
            </a:r>
            <a:r>
              <a:rPr lang="en-US" altLang="ko-KR" dirty="0"/>
              <a:t>commercial</a:t>
            </a:r>
            <a:r>
              <a:rPr lang="ko-KR" altLang="en-US" dirty="0"/>
              <a:t> </a:t>
            </a:r>
            <a:r>
              <a:rPr lang="en-US" altLang="ko-KR" dirty="0"/>
              <a:t>vs</a:t>
            </a:r>
            <a:r>
              <a:rPr lang="ko-KR" altLang="en-US" dirty="0"/>
              <a:t> </a:t>
            </a:r>
            <a:r>
              <a:rPr lang="en-US" altLang="ko-KR" dirty="0" err="1"/>
              <a:t>PDNSim</a:t>
            </a:r>
            <a:r>
              <a:rPr lang="en-US" altLang="ko-KR" dirty="0"/>
              <a:t> results on SKY130-JPEG design as in the right figure.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Two JSONs are provided in RDF-2020 for timer calibration.</a:t>
            </a:r>
          </a:p>
          <a:p>
            <a:r>
              <a:rPr lang="en-US" altLang="zh-TW" dirty="0"/>
              <a:t>The </a:t>
            </a:r>
            <a:r>
              <a:rPr lang="en-US" altLang="zh-TW" dirty="0" err="1"/>
              <a:t>Endpoint_slacks.json</a:t>
            </a:r>
            <a:r>
              <a:rPr lang="en-US" altLang="zh-TW" dirty="0"/>
              <a:t> contains all endpoints (e.g. FF’s D pins) and corresponding slacks as in the lower left figure.</a:t>
            </a:r>
          </a:p>
          <a:p>
            <a:r>
              <a:rPr lang="en-US" altLang="zh-TW" dirty="0"/>
              <a:t>The </a:t>
            </a:r>
            <a:r>
              <a:rPr lang="en-US" altLang="zh-TW" dirty="0" err="1"/>
              <a:t>Endpoint_slacks.json</a:t>
            </a:r>
            <a:r>
              <a:rPr lang="en-US" altLang="zh-TW" dirty="0"/>
              <a:t> can be used to compare the timer’s performance.</a:t>
            </a:r>
          </a:p>
          <a:p>
            <a:endParaRPr lang="en-US" altLang="zh-TW" dirty="0"/>
          </a:p>
          <a:p>
            <a:r>
              <a:rPr lang="en-US" altLang="zh-TW" dirty="0"/>
              <a:t>The 5_worst.json contains the top 5 worst paths in the routed design as in the lower middle figure. </a:t>
            </a:r>
          </a:p>
          <a:p>
            <a:r>
              <a:rPr lang="en-US" altLang="zh-TW" dirty="0"/>
              <a:t>We also provide a timing report converter using Python. </a:t>
            </a:r>
          </a:p>
          <a:p>
            <a:r>
              <a:rPr lang="en-US" altLang="zh-TW" dirty="0"/>
              <a:t>If you use this converter, you can extract </a:t>
            </a:r>
            <a:r>
              <a:rPr lang="en-US" altLang="zh-TW" dirty="0" err="1"/>
              <a:t>OpenSTA</a:t>
            </a:r>
            <a:r>
              <a:rPr lang="en-US" altLang="zh-TW" dirty="0"/>
              <a:t>-style timing reports as in the right figure.</a:t>
            </a:r>
          </a:p>
          <a:p>
            <a:r>
              <a:rPr lang="en-US" altLang="zh-TW" dirty="0"/>
              <a:t>All of JSON and converter is open-sourced in the </a:t>
            </a:r>
            <a:r>
              <a:rPr lang="en-US" altLang="zh-TW" dirty="0" err="1"/>
              <a:t>datc</a:t>
            </a:r>
            <a:r>
              <a:rPr lang="en-US" altLang="zh-TW" dirty="0"/>
              <a:t>-</a:t>
            </a:r>
            <a:r>
              <a:rPr lang="en-US" altLang="zh-TW" dirty="0" err="1"/>
              <a:t>rdf</a:t>
            </a:r>
            <a:r>
              <a:rPr lang="en-US" altLang="zh-TW" dirty="0"/>
              <a:t>-timer-calibration GitHub repo.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5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51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0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6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9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6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overall </a:t>
            </a:r>
            <a:r>
              <a:rPr lang="en-US" altLang="zh-TW" dirty="0" err="1"/>
              <a:t>OpenROAD</a:t>
            </a:r>
            <a:r>
              <a:rPr lang="en-US" altLang="zh-TW" dirty="0"/>
              <a:t>-flow is illustrated as in the left figure. </a:t>
            </a:r>
          </a:p>
          <a:p>
            <a:r>
              <a:rPr lang="en-US" altLang="zh-TW" dirty="0"/>
              <a:t>The blue box shows that </a:t>
            </a:r>
            <a:r>
              <a:rPr lang="en-US" altLang="zh-TW" dirty="0" err="1"/>
              <a:t>OpenROAD</a:t>
            </a:r>
            <a:r>
              <a:rPr lang="en-US" altLang="zh-TW" dirty="0"/>
              <a:t> has evolved to have a single integrated binary.</a:t>
            </a:r>
          </a:p>
          <a:p>
            <a:r>
              <a:rPr lang="en-US" altLang="zh-TW" dirty="0" err="1"/>
              <a:t>OpenROAD</a:t>
            </a:r>
            <a:r>
              <a:rPr lang="en-US" altLang="zh-TW" dirty="0"/>
              <a:t>-app has more than 20 tools from the </a:t>
            </a:r>
            <a:r>
              <a:rPr lang="en-US" altLang="zh-TW" dirty="0" err="1"/>
              <a:t>floorplanning</a:t>
            </a:r>
            <a:r>
              <a:rPr lang="en-US" altLang="zh-TW" dirty="0"/>
              <a:t> to global routing. </a:t>
            </a:r>
          </a:p>
          <a:p>
            <a:r>
              <a:rPr lang="en-US" altLang="zh-TW" dirty="0"/>
              <a:t>All tools can be called using the corresponding TCL commands from the binary.</a:t>
            </a:r>
          </a:p>
          <a:p>
            <a:endParaRPr lang="en-US" altLang="zh-TW" dirty="0"/>
          </a:p>
          <a:p>
            <a:r>
              <a:rPr lang="en-US" altLang="zh-TW" dirty="0"/>
              <a:t>Also, </a:t>
            </a:r>
            <a:r>
              <a:rPr lang="en-US" altLang="zh-TW" dirty="0" err="1"/>
              <a:t>OpenROAD</a:t>
            </a:r>
            <a:r>
              <a:rPr lang="en-US" altLang="zh-TW" dirty="0"/>
              <a:t> has a new GUI feature with QT. </a:t>
            </a:r>
          </a:p>
          <a:p>
            <a:r>
              <a:rPr lang="en-US" altLang="zh-TW" dirty="0"/>
              <a:t>The NanGate45-AES is visualized as in the right figure.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8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4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0237"/>
            <a:ext cx="103632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1800" y="4191000"/>
            <a:ext cx="85344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533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1" y="144464"/>
            <a:ext cx="2950633" cy="654208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1" y="144464"/>
            <a:ext cx="8648700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982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38201"/>
            <a:ext cx="11781367" cy="5562601"/>
          </a:xfrm>
        </p:spPr>
        <p:txBody>
          <a:bodyPr/>
          <a:lstStyle>
            <a:lvl1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2250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>
              <a:buClr>
                <a:srgbClr val="C00000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5786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719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801688"/>
            <a:ext cx="5789084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801688"/>
            <a:ext cx="5789083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083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295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348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81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dirty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470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221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44463"/>
            <a:ext cx="1180253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1" y="801688"/>
            <a:ext cx="11781367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218017" y="684213"/>
            <a:ext cx="11794067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2213" y="6548439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/>
            <a:fld id="{16E0590D-16E1-486A-A147-2F126A5F0FEE}" type="slidenum">
              <a:rPr lang="ko-KR" alt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 eaLnBrk="0" hangingPunct="0"/>
              <a:t>‹#›</a:t>
            </a:fld>
            <a:endParaRPr lang="ko-KR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eee-ceda-datc/datc-rdf-timer-calibr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EBD76-1E1E-4041-A603-00F0D81B7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60037"/>
            <a:ext cx="10363200" cy="148814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DATC RDF-2020:</a:t>
            </a:r>
            <a:br>
              <a:rPr lang="en-US" dirty="0"/>
            </a:br>
            <a:r>
              <a:rPr lang="en-US" dirty="0"/>
              <a:t>Strengthening the Foundation for</a:t>
            </a:r>
            <a:r>
              <a:rPr lang="zh-TW" altLang="en-US" dirty="0"/>
              <a:t> </a:t>
            </a:r>
            <a:r>
              <a:rPr lang="en-US" dirty="0"/>
              <a:t>Academic</a:t>
            </a:r>
            <a:r>
              <a:rPr lang="zh-TW" altLang="en-US" dirty="0"/>
              <a:t> </a:t>
            </a:r>
            <a:r>
              <a:rPr lang="en-US" dirty="0"/>
              <a:t>Research in IC Physical Design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1E2426-BFFF-4E41-8E71-FF25AA992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796" y="3409703"/>
            <a:ext cx="8626407" cy="105335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600" dirty="0"/>
              <a:t>J. Chen</a:t>
            </a:r>
            <a:r>
              <a:rPr lang="en-US" sz="2600" baseline="30000" dirty="0"/>
              <a:t>1</a:t>
            </a:r>
            <a:r>
              <a:rPr lang="en-US" sz="2600" dirty="0"/>
              <a:t>, I. H.-R. Jiang</a:t>
            </a:r>
            <a:r>
              <a:rPr lang="en-US" sz="2600" baseline="30000" dirty="0"/>
              <a:t>2</a:t>
            </a:r>
            <a:r>
              <a:rPr lang="en-US" sz="2600" dirty="0"/>
              <a:t>, J. Jung</a:t>
            </a:r>
            <a:r>
              <a:rPr lang="en-US" sz="2600" baseline="30000" dirty="0"/>
              <a:t>3</a:t>
            </a:r>
            <a:r>
              <a:rPr lang="en-US" sz="2600" dirty="0"/>
              <a:t>, A. B. Kahng</a:t>
            </a:r>
            <a:r>
              <a:rPr lang="en-US" sz="2600" baseline="30000" dirty="0"/>
              <a:t>4</a:t>
            </a:r>
            <a:r>
              <a:rPr lang="en-US" sz="2600" dirty="0"/>
              <a:t>, </a:t>
            </a:r>
            <a:br>
              <a:rPr lang="en-US" sz="2600" dirty="0"/>
            </a:br>
            <a:r>
              <a:rPr lang="en-US" sz="2600" dirty="0"/>
              <a:t>V. N. Kravets</a:t>
            </a:r>
            <a:r>
              <a:rPr lang="en-US" sz="2600" baseline="30000" dirty="0"/>
              <a:t>3</a:t>
            </a:r>
            <a:r>
              <a:rPr lang="en-US" sz="2600" dirty="0"/>
              <a:t>, Y.-L. Li</a:t>
            </a:r>
            <a:r>
              <a:rPr lang="en-US" sz="2600" baseline="30000" dirty="0"/>
              <a:t>5</a:t>
            </a:r>
            <a:r>
              <a:rPr lang="en-US" sz="2600" dirty="0"/>
              <a:t>, S.-T. Lin</a:t>
            </a:r>
            <a:r>
              <a:rPr lang="en-US" sz="2600" baseline="30000" dirty="0"/>
              <a:t>5</a:t>
            </a:r>
            <a:r>
              <a:rPr lang="en-US" sz="2600" dirty="0"/>
              <a:t> and M. Woo</a:t>
            </a:r>
            <a:r>
              <a:rPr lang="en-US" sz="2600" baseline="30000" dirty="0"/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5C689-38F0-4682-9F79-BB3E4E18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13" y="4739682"/>
            <a:ext cx="1984097" cy="1053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20C92-2D2D-4087-8A82-6FB8B1D6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879" y="4910563"/>
            <a:ext cx="1612850" cy="689659"/>
          </a:xfrm>
          <a:prstGeom prst="rect">
            <a:avLst/>
          </a:prstGeom>
        </p:spPr>
      </p:pic>
      <p:pic>
        <p:nvPicPr>
          <p:cNvPr id="1026" name="Picture 2" descr="UCSD.png">
            <a:extLst>
              <a:ext uri="{FF2B5EF4-FFF2-40B4-BE49-F238E27FC236}">
                <a16:creationId xmlns:a16="http://schemas.microsoft.com/office/drawing/2014/main" id="{5E30C3DA-6B2F-4871-96C0-D76C8E6A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72" y="4644702"/>
            <a:ext cx="1612850" cy="12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D7004-425F-41BA-959E-E996DC0AA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941" y="4739682"/>
            <a:ext cx="1248669" cy="1093428"/>
          </a:xfrm>
          <a:prstGeom prst="rect">
            <a:avLst/>
          </a:prstGeom>
        </p:spPr>
      </p:pic>
      <p:pic>
        <p:nvPicPr>
          <p:cNvPr id="1028" name="Picture 4" descr="Image result for Fuzhou university logo">
            <a:extLst>
              <a:ext uri="{FF2B5EF4-FFF2-40B4-BE49-F238E27FC236}">
                <a16:creationId xmlns:a16="http://schemas.microsoft.com/office/drawing/2014/main" id="{82F8FAA1-4ACD-49AC-A593-932B03EC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9" y="4730265"/>
            <a:ext cx="1100455" cy="10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Taiwan University logo">
            <a:extLst>
              <a:ext uri="{FF2B5EF4-FFF2-40B4-BE49-F238E27FC236}">
                <a16:creationId xmlns:a16="http://schemas.microsoft.com/office/drawing/2014/main" id="{EE6A04CA-D137-4609-91D4-1B059E9F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94" y="4727476"/>
            <a:ext cx="1100456" cy="11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DD3038EC-8302-4E24-B78D-F449FB5E2C17}"/>
              </a:ext>
            </a:extLst>
          </p:cNvPr>
          <p:cNvSpPr txBox="1">
            <a:spLocks/>
          </p:cNvSpPr>
          <p:nvPr/>
        </p:nvSpPr>
        <p:spPr bwMode="auto">
          <a:xfrm>
            <a:off x="3146964" y="4627941"/>
            <a:ext cx="518281" cy="5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1600" kern="0" dirty="0"/>
              <a:t>1</a:t>
            </a:r>
            <a:endParaRPr lang="en-US" sz="1600" kern="0" baseline="30000" dirty="0"/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C16B9DB0-E49B-459C-93C5-7CB9EC40CBD1}"/>
              </a:ext>
            </a:extLst>
          </p:cNvPr>
          <p:cNvSpPr txBox="1">
            <a:spLocks/>
          </p:cNvSpPr>
          <p:nvPr/>
        </p:nvSpPr>
        <p:spPr bwMode="auto">
          <a:xfrm>
            <a:off x="4527765" y="4601047"/>
            <a:ext cx="518281" cy="5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1600" kern="0" dirty="0"/>
              <a:t>2</a:t>
            </a:r>
            <a:endParaRPr lang="en-US" sz="1600" kern="0" baseline="30000" dirty="0"/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5907077-A7E4-45FC-94DF-C9164B8468D2}"/>
              </a:ext>
            </a:extLst>
          </p:cNvPr>
          <p:cNvSpPr txBox="1">
            <a:spLocks/>
          </p:cNvSpPr>
          <p:nvPr/>
        </p:nvSpPr>
        <p:spPr bwMode="auto">
          <a:xfrm>
            <a:off x="5845600" y="4601047"/>
            <a:ext cx="518281" cy="5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1600" kern="0" dirty="0"/>
              <a:t>3</a:t>
            </a:r>
            <a:endParaRPr lang="en-US" sz="1600" kern="0" baseline="30000" dirty="0"/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B5361436-821C-4A21-9E62-667CB77F74C1}"/>
              </a:ext>
            </a:extLst>
          </p:cNvPr>
          <p:cNvSpPr txBox="1">
            <a:spLocks/>
          </p:cNvSpPr>
          <p:nvPr/>
        </p:nvSpPr>
        <p:spPr bwMode="auto">
          <a:xfrm>
            <a:off x="7994301" y="4601047"/>
            <a:ext cx="518281" cy="5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1600" kern="0" dirty="0"/>
              <a:t>4</a:t>
            </a:r>
            <a:endParaRPr lang="en-US" sz="1600" kern="0" baseline="30000" dirty="0"/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6E9989FD-43B6-4EEB-BD24-75F339D3D3BB}"/>
              </a:ext>
            </a:extLst>
          </p:cNvPr>
          <p:cNvSpPr txBox="1">
            <a:spLocks/>
          </p:cNvSpPr>
          <p:nvPr/>
        </p:nvSpPr>
        <p:spPr bwMode="auto">
          <a:xfrm>
            <a:off x="9488237" y="4601047"/>
            <a:ext cx="518281" cy="5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61963" indent="-23177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Char char="u"/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1600" kern="0" dirty="0"/>
              <a:t>5</a:t>
            </a:r>
            <a:endParaRPr lang="en-US" sz="1600" kern="0" baseline="30000" dirty="0"/>
          </a:p>
        </p:txBody>
      </p:sp>
      <p:pic>
        <p:nvPicPr>
          <p:cNvPr id="7" name="Picture 2" descr="https://www.iccad.com/sites/iccad.com/files/2020_ICCAD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8" y="120408"/>
            <a:ext cx="1930159" cy="14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6AAEDE1-8A6A-457C-893A-52C062D1ABF6}"/>
              </a:ext>
            </a:extLst>
          </p:cNvPr>
          <p:cNvSpPr txBox="1">
            <a:spLocks/>
          </p:cNvSpPr>
          <p:nvPr/>
        </p:nvSpPr>
        <p:spPr bwMode="auto">
          <a:xfrm>
            <a:off x="2446829" y="6064673"/>
            <a:ext cx="7658100" cy="5128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ctr" defTabSz="914400">
              <a:lnSpc>
                <a:spcPct val="110000"/>
              </a:lnSpc>
              <a:spcAft>
                <a:spcPts val="1500"/>
              </a:spcAft>
            </a:pPr>
            <a:r>
              <a:rPr lang="en-US" sz="2800" kern="0" dirty="0"/>
              <a:t>GitHub Link: https://github.com/ieee-ceda-datc</a:t>
            </a:r>
          </a:p>
        </p:txBody>
      </p:sp>
    </p:spTree>
    <p:extLst>
      <p:ext uri="{BB962C8B-B14F-4D97-AF65-F5344CB8AC3E}">
        <p14:creationId xmlns:p14="http://schemas.microsoft.com/office/powerpoint/2010/main" val="39759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SKY130 Enablement on RDF-2020</a:t>
            </a:r>
            <a:endParaRPr lang="zh-TW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B74509-B076-4995-B337-A1FD8452C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9" t="9025" r="1998" b="31604"/>
          <a:stretch/>
        </p:blipFill>
        <p:spPr>
          <a:xfrm>
            <a:off x="434614" y="3283001"/>
            <a:ext cx="2607287" cy="26281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6924E4F-B14A-4D6E-96FF-F4BD9461A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9" t="14120" b="31541"/>
          <a:stretch/>
        </p:blipFill>
        <p:spPr>
          <a:xfrm>
            <a:off x="3318115" y="3283001"/>
            <a:ext cx="2607287" cy="260884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112B64-8BC1-4071-B6DA-682743324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42" t="17107" b="31446"/>
          <a:stretch/>
        </p:blipFill>
        <p:spPr>
          <a:xfrm>
            <a:off x="6292361" y="3283001"/>
            <a:ext cx="2607287" cy="261391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1DCB05F-906A-49FE-BB0D-4BF32C598E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89" t="13989" b="31320"/>
          <a:stretch/>
        </p:blipFill>
        <p:spPr>
          <a:xfrm>
            <a:off x="9166710" y="3268722"/>
            <a:ext cx="2607287" cy="2628191"/>
          </a:xfrm>
          <a:prstGeom prst="rect">
            <a:avLst/>
          </a:prstGeom>
        </p:spPr>
      </p:pic>
      <p:sp>
        <p:nvSpPr>
          <p:cNvPr id="16" name="內容版面配置區 1">
            <a:extLst>
              <a:ext uri="{FF2B5EF4-FFF2-40B4-BE49-F238E27FC236}">
                <a16:creationId xmlns:a16="http://schemas.microsoft.com/office/drawing/2014/main" id="{4952228B-F296-4717-9850-6BA4EFE0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36" y="739775"/>
            <a:ext cx="11962071" cy="23253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dirty="0"/>
              <a:t>Four </a:t>
            </a:r>
            <a:r>
              <a:rPr lang="en-US" altLang="zh-TW" sz="2400" dirty="0">
                <a:solidFill>
                  <a:srgbClr val="300DFF"/>
                </a:solidFill>
              </a:rPr>
              <a:t>DRV-free</a:t>
            </a:r>
            <a:r>
              <a:rPr lang="en-US" altLang="zh-TW" sz="2400" dirty="0"/>
              <a:t> routed designs are provided as calibration testcases.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sz="2000" dirty="0"/>
              <a:t>{NanGate45, SKY130} X {AES, JPEG}.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TW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dirty="0"/>
              <a:t>Routed *.v, *.def, *.</a:t>
            </a:r>
            <a:r>
              <a:rPr lang="en-US" altLang="zh-TW" sz="2400" dirty="0" err="1"/>
              <a:t>sdc</a:t>
            </a:r>
            <a:r>
              <a:rPr lang="en-US" altLang="zh-TW" sz="2400" dirty="0"/>
              <a:t>, and *.</a:t>
            </a:r>
            <a:r>
              <a:rPr lang="en-US" altLang="zh-TW" sz="2400" dirty="0" err="1"/>
              <a:t>spef</a:t>
            </a:r>
            <a:r>
              <a:rPr lang="en-US" altLang="zh-TW" sz="2400" dirty="0"/>
              <a:t> as well as *.json are provided for calibration.</a:t>
            </a:r>
            <a:endParaRPr lang="en-US" altLang="zh-TW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sz="2000" dirty="0"/>
              <a:t>Two JSON are provided for timer calibration (5-worst, endpoints slacks)</a:t>
            </a:r>
          </a:p>
        </p:txBody>
      </p:sp>
      <p:sp>
        <p:nvSpPr>
          <p:cNvPr id="17" name="內容版面配置區 1">
            <a:extLst>
              <a:ext uri="{FF2B5EF4-FFF2-40B4-BE49-F238E27FC236}">
                <a16:creationId xmlns:a16="http://schemas.microsoft.com/office/drawing/2014/main" id="{99BAA265-EE39-4A11-90E0-D3FCAF838C7B}"/>
              </a:ext>
            </a:extLst>
          </p:cNvPr>
          <p:cNvSpPr txBox="1">
            <a:spLocks/>
          </p:cNvSpPr>
          <p:nvPr/>
        </p:nvSpPr>
        <p:spPr bwMode="auto">
          <a:xfrm>
            <a:off x="543663" y="5892778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/>
              <a:t>NanGate45-AES</a:t>
            </a:r>
          </a:p>
        </p:txBody>
      </p:sp>
      <p:sp>
        <p:nvSpPr>
          <p:cNvPr id="18" name="內容版面配置區 1">
            <a:extLst>
              <a:ext uri="{FF2B5EF4-FFF2-40B4-BE49-F238E27FC236}">
                <a16:creationId xmlns:a16="http://schemas.microsoft.com/office/drawing/2014/main" id="{D68B15B2-805C-4B51-8CBD-3E289F21A615}"/>
              </a:ext>
            </a:extLst>
          </p:cNvPr>
          <p:cNvSpPr txBox="1">
            <a:spLocks/>
          </p:cNvSpPr>
          <p:nvPr/>
        </p:nvSpPr>
        <p:spPr bwMode="auto">
          <a:xfrm>
            <a:off x="3418012" y="5884152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/>
              <a:t>NanGate45-JPEG</a:t>
            </a:r>
          </a:p>
        </p:txBody>
      </p:sp>
      <p:sp>
        <p:nvSpPr>
          <p:cNvPr id="19" name="內容版面配置區 1">
            <a:extLst>
              <a:ext uri="{FF2B5EF4-FFF2-40B4-BE49-F238E27FC236}">
                <a16:creationId xmlns:a16="http://schemas.microsoft.com/office/drawing/2014/main" id="{D1DEB9B5-7610-4849-85DE-9AB9A40CE8DD}"/>
              </a:ext>
            </a:extLst>
          </p:cNvPr>
          <p:cNvSpPr txBox="1">
            <a:spLocks/>
          </p:cNvSpPr>
          <p:nvPr/>
        </p:nvSpPr>
        <p:spPr bwMode="auto">
          <a:xfrm>
            <a:off x="6401410" y="5896913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/>
              <a:t>SKY130-AES</a:t>
            </a:r>
          </a:p>
        </p:txBody>
      </p:sp>
      <p:sp>
        <p:nvSpPr>
          <p:cNvPr id="20" name="內容版面配置區 1">
            <a:extLst>
              <a:ext uri="{FF2B5EF4-FFF2-40B4-BE49-F238E27FC236}">
                <a16:creationId xmlns:a16="http://schemas.microsoft.com/office/drawing/2014/main" id="{D2E1BF95-AAFF-4011-91D0-1F7C0BD8F208}"/>
              </a:ext>
            </a:extLst>
          </p:cNvPr>
          <p:cNvSpPr txBox="1">
            <a:spLocks/>
          </p:cNvSpPr>
          <p:nvPr/>
        </p:nvSpPr>
        <p:spPr bwMode="auto">
          <a:xfrm>
            <a:off x="9275759" y="5871033"/>
            <a:ext cx="2389188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kern="0" dirty="0"/>
              <a:t>SKY130-JPEG</a:t>
            </a:r>
          </a:p>
        </p:txBody>
      </p:sp>
      <p:sp>
        <p:nvSpPr>
          <p:cNvPr id="12" name="內容版面配置區 1">
            <a:extLst>
              <a:ext uri="{FF2B5EF4-FFF2-40B4-BE49-F238E27FC236}">
                <a16:creationId xmlns:a16="http://schemas.microsoft.com/office/drawing/2014/main" id="{5E84CACF-83C5-4786-8608-E7BDB5632DFA}"/>
              </a:ext>
            </a:extLst>
          </p:cNvPr>
          <p:cNvSpPr txBox="1">
            <a:spLocks/>
          </p:cNvSpPr>
          <p:nvPr/>
        </p:nvSpPr>
        <p:spPr bwMode="auto">
          <a:xfrm>
            <a:off x="2749017" y="6302246"/>
            <a:ext cx="6693966" cy="40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kern="0" dirty="0"/>
              <a:t>Visualized calibration designs from </a:t>
            </a:r>
            <a:r>
              <a:rPr lang="en-US" altLang="zh-TW" sz="2000" kern="0" dirty="0" err="1"/>
              <a:t>OpenROAD-gui</a:t>
            </a:r>
            <a:endParaRPr lang="en-US" altLang="zh-TW" sz="2000" kern="0" dirty="0"/>
          </a:p>
        </p:txBody>
      </p:sp>
    </p:spTree>
    <p:extLst>
      <p:ext uri="{BB962C8B-B14F-4D97-AF65-F5344CB8AC3E}">
        <p14:creationId xmlns:p14="http://schemas.microsoft.com/office/powerpoint/2010/main" val="539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493" b="14413"/>
          <a:stretch/>
        </p:blipFill>
        <p:spPr>
          <a:xfrm>
            <a:off x="522514" y="3103503"/>
            <a:ext cx="5382198" cy="267681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40669" y="739775"/>
            <a:ext cx="11781367" cy="23637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dirty="0"/>
              <a:t>The calibration data can begin with Verilog (.v), timing constraints (.</a:t>
            </a:r>
            <a:r>
              <a:rPr lang="en-US" altLang="zh-TW" sz="2400" dirty="0" err="1"/>
              <a:t>sdc</a:t>
            </a:r>
            <a:r>
              <a:rPr lang="en-US" altLang="zh-TW" sz="2400" dirty="0"/>
              <a:t>), routed .</a:t>
            </a:r>
            <a:r>
              <a:rPr lang="en-US" altLang="zh-TW" sz="2400" dirty="0" err="1"/>
              <a:t>def</a:t>
            </a:r>
            <a:r>
              <a:rPr lang="en-US" altLang="zh-TW" sz="2400" dirty="0"/>
              <a:t>, and an extracted .</a:t>
            </a:r>
            <a:r>
              <a:rPr lang="en-US" altLang="zh-TW" sz="2400" dirty="0" err="1"/>
              <a:t>spef</a:t>
            </a:r>
            <a:endParaRPr lang="en-US" altLang="zh-TW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dirty="0"/>
              <a:t>Timing correlation analysis results on </a:t>
            </a:r>
            <a:r>
              <a:rPr lang="en-US" altLang="zh-TW" sz="2400" dirty="0" err="1"/>
              <a:t>jpeg_encoder</a:t>
            </a:r>
            <a:r>
              <a:rPr lang="en-US" altLang="zh-TW" sz="2400" dirty="0"/>
              <a:t> with NanGate45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TW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dirty="0">
                <a:solidFill>
                  <a:srgbClr val="300DFF"/>
                </a:solidFill>
              </a:rPr>
              <a:t>Late-Breaking News: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ko-KR" sz="2000" dirty="0"/>
              <a:t>IR drop calibration analysis results on </a:t>
            </a:r>
            <a:r>
              <a:rPr lang="en-US" altLang="ko-KR" sz="2000" dirty="0" err="1"/>
              <a:t>jpeg_encoder</a:t>
            </a:r>
            <a:r>
              <a:rPr lang="en-US" altLang="ko-KR" sz="2000" dirty="0"/>
              <a:t> with SKY130 (Vidya </a:t>
            </a:r>
            <a:r>
              <a:rPr lang="en-US" altLang="ko-KR" sz="2000" dirty="0" err="1"/>
              <a:t>Chhabria</a:t>
            </a:r>
            <a:r>
              <a:rPr lang="en-US" altLang="ko-KR" sz="2000" dirty="0"/>
              <a:t>, UMN)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New Direction: Analysis and Verification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183D6-7E99-4060-A5FD-1FA797325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15263" r="58835" b="13939"/>
          <a:stretch/>
        </p:blipFill>
        <p:spPr bwMode="auto">
          <a:xfrm>
            <a:off x="6004399" y="3296828"/>
            <a:ext cx="2646303" cy="22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2059E5-CEE5-4236-8CE3-7FC62EF91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1" t="17303" r="14666" b="11899"/>
          <a:stretch/>
        </p:blipFill>
        <p:spPr bwMode="auto">
          <a:xfrm>
            <a:off x="8760528" y="3296828"/>
            <a:ext cx="2646303" cy="22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9AC083-E715-45F8-9ADB-7D46121910D6}"/>
              </a:ext>
            </a:extLst>
          </p:cNvPr>
          <p:cNvSpPr txBox="1"/>
          <p:nvPr/>
        </p:nvSpPr>
        <p:spPr>
          <a:xfrm>
            <a:off x="668868" y="6027359"/>
            <a:ext cx="506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Timing Calibration Results (Comm vs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OpenSTA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NanGate45 –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jpeg_encoder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A7C4A-88A6-4BFB-AF74-ABCB11E85C5F}"/>
              </a:ext>
            </a:extLst>
          </p:cNvPr>
          <p:cNvSpPr txBox="1"/>
          <p:nvPr/>
        </p:nvSpPr>
        <p:spPr>
          <a:xfrm>
            <a:off x="6264572" y="6028099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IR Drop Calibration Results (Comm vs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PDNSim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SKY130 –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jpeg_encoder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C46FA-8BB3-4BB5-9F08-72DC80410B4C}"/>
              </a:ext>
            </a:extLst>
          </p:cNvPr>
          <p:cNvSpPr txBox="1"/>
          <p:nvPr/>
        </p:nvSpPr>
        <p:spPr>
          <a:xfrm>
            <a:off x="6670127" y="56345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804D-618D-44BE-B18B-4165DAA553DB}"/>
              </a:ext>
            </a:extLst>
          </p:cNvPr>
          <p:cNvSpPr txBox="1"/>
          <p:nvPr/>
        </p:nvSpPr>
        <p:spPr>
          <a:xfrm>
            <a:off x="9548917" y="56345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PDNSim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BB4BC-5C78-46B2-9779-739581CD5357}"/>
              </a:ext>
            </a:extLst>
          </p:cNvPr>
          <p:cNvSpPr txBox="1"/>
          <p:nvPr/>
        </p:nvSpPr>
        <p:spPr>
          <a:xfrm>
            <a:off x="4190630" y="572032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Error (ns)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76530-ADAB-4CEA-B407-C732D08B7884}"/>
              </a:ext>
            </a:extLst>
          </p:cNvPr>
          <p:cNvSpPr txBox="1"/>
          <p:nvPr/>
        </p:nvSpPr>
        <p:spPr>
          <a:xfrm>
            <a:off x="668867" y="5724240"/>
            <a:ext cx="228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OpenSTA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Endpoints Slack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0885314-03FD-4023-B04F-A4CF3C735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7" t="1521" r="1411" b="8233"/>
          <a:stretch/>
        </p:blipFill>
        <p:spPr bwMode="auto">
          <a:xfrm>
            <a:off x="11516657" y="3070182"/>
            <a:ext cx="579391" cy="29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0B0654-D0EE-475B-96C4-5C609F10FFF5}"/>
              </a:ext>
            </a:extLst>
          </p:cNvPr>
          <p:cNvSpPr txBox="1"/>
          <p:nvPr/>
        </p:nvSpPr>
        <p:spPr>
          <a:xfrm rot="16200000">
            <a:off x="-843120" y="4267411"/>
            <a:ext cx="2475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Commercial Endpoints Slack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JSON formats for Timing Calibrations</a:t>
            </a:r>
            <a:endParaRPr lang="zh-TW" altLang="en-US" dirty="0"/>
          </a:p>
        </p:txBody>
      </p:sp>
      <p:sp>
        <p:nvSpPr>
          <p:cNvPr id="16" name="內容版面配置區 1">
            <a:extLst>
              <a:ext uri="{FF2B5EF4-FFF2-40B4-BE49-F238E27FC236}">
                <a16:creationId xmlns:a16="http://schemas.microsoft.com/office/drawing/2014/main" id="{4952228B-F296-4717-9850-6BA4EFE0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" y="739775"/>
            <a:ext cx="6855663" cy="30397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 err="1"/>
              <a:t>endpoint_slacks.json</a:t>
            </a:r>
            <a:endParaRPr lang="en-US" altLang="zh-TW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sz="2000" dirty="0"/>
              <a:t>Contains all endpoints and corresponding slacks.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sz="2000" dirty="0"/>
              <a:t>Can be used to compare the timer’s performance.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TW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dirty="0"/>
              <a:t>5_worst.json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sz="2000" dirty="0"/>
              <a:t>Design summary (WNS, TNS, FEP) as well as top 5 worst timing paths are provided.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TW" sz="2000" dirty="0"/>
              <a:t>The JSON formatter is provided.  (Python script)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TW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6ECD0D3-3084-4D0B-9431-BE65DDB94E43}"/>
              </a:ext>
            </a:extLst>
          </p:cNvPr>
          <p:cNvSpPr/>
          <p:nvPr/>
        </p:nvSpPr>
        <p:spPr>
          <a:xfrm>
            <a:off x="7291410" y="860791"/>
            <a:ext cx="4494363" cy="5262979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=========================================================</a:t>
            </a: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aes_cipher_top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(freepdk45)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Summary</a:t>
            </a:r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========================================================</a:t>
            </a:r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=</a:t>
            </a:r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WNS: -0.230</a:t>
            </a: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TNS: -10.560</a:t>
            </a: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FEP: 139</a:t>
            </a:r>
          </a:p>
          <a:p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---------------------------------------------------------</a:t>
            </a: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aes_cipher_top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(freepdk45) top1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worst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timing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path</a:t>
            </a:r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---------------------------------------------------------</a:t>
            </a:r>
          </a:p>
          <a:p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Startpoint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: _28827_/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Q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(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Falling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Endpoint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: _28884_/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D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(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Rising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Path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Group: reg2reg</a:t>
            </a:r>
          </a:p>
          <a:p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Delay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  Time  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Description</a:t>
            </a:r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---------------------------------------------------------</a:t>
            </a: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 0.00    0.00 ^ 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clk</a:t>
            </a:r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 0.01    0.01 ^ clkbuf_0_clk/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(BUF_X4)</a:t>
            </a:r>
          </a:p>
          <a:p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  0.03    0.04 ^ clkbuf_0_clk/</a:t>
            </a:r>
            <a:r>
              <a:rPr lang="ko-KR" altLang="en-US" sz="1050" dirty="0" err="1">
                <a:latin typeface="Consolas" panose="020B0609020204030204" pitchFamily="49" charset="0"/>
                <a:cs typeface="Arial" panose="020B0604020202020204" pitchFamily="34" charset="0"/>
              </a:rPr>
              <a:t>Z</a:t>
            </a:r>
            <a:r>
              <a:rPr lang="ko-KR" altLang="en-US" sz="1050" dirty="0">
                <a:latin typeface="Consolas" panose="020B0609020204030204" pitchFamily="49" charset="0"/>
                <a:cs typeface="Arial" panose="020B0604020202020204" pitchFamily="34" charset="0"/>
              </a:rPr>
              <a:t> (BUF_X4)</a:t>
            </a:r>
            <a:endParaRPr lang="en-US" altLang="ko-KR" sz="105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...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0.00    1.23 ^ clkbuf_4_6_0_clk/A (CLKBUF_X1)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0.08    1.31 ^ clkbuf_4_6_0_clk/Z (CLKBUF_X1)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0.00    1.32 ^ clkbuf_6_27__f_clk/A (BUF_X4)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0.03    1.35 ^ clkbuf_6_27__f_clk/Z (BUF_X4)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0.00    1.35 ^ _28884_/CK (DFF_X1)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-0.04    1.31   library setup time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        1.31   data required time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---------------------------------------------------------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        1.31   data required time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        1.54   data arrival time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---------------------------------------------------------</a:t>
            </a:r>
          </a:p>
          <a:p>
            <a:r>
              <a:rPr lang="en-US" altLang="ko-KR" sz="1050" dirty="0">
                <a:latin typeface="Consolas" panose="020B0609020204030204" pitchFamily="49" charset="0"/>
                <a:cs typeface="Arial" panose="020B0604020202020204" pitchFamily="34" charset="0"/>
              </a:rPr>
              <a:t>          -0.23   slack (VIOLATED)</a:t>
            </a:r>
            <a:endParaRPr lang="ko-KR" altLang="en-US" sz="105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5" name="內容版面配置區 1">
            <a:extLst>
              <a:ext uri="{FF2B5EF4-FFF2-40B4-BE49-F238E27FC236}">
                <a16:creationId xmlns:a16="http://schemas.microsoft.com/office/drawing/2014/main" id="{835B90FB-722D-4A23-A72C-387006891228}"/>
              </a:ext>
            </a:extLst>
          </p:cNvPr>
          <p:cNvSpPr txBox="1">
            <a:spLocks/>
          </p:cNvSpPr>
          <p:nvPr/>
        </p:nvSpPr>
        <p:spPr bwMode="auto">
          <a:xfrm>
            <a:off x="7494610" y="6169668"/>
            <a:ext cx="4170046" cy="6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kern="0" dirty="0"/>
              <a:t>Example of NanGate45 AES Timing Report </a:t>
            </a:r>
            <a:br>
              <a:rPr lang="en-US" altLang="zh-TW" sz="1600" kern="0" dirty="0"/>
            </a:br>
            <a:r>
              <a:rPr lang="en-US" altLang="zh-TW" sz="1600" kern="0" dirty="0"/>
              <a:t>from 5-worst JSON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8EC25EE-0795-4499-B41E-70E88E39FDCE}"/>
              </a:ext>
            </a:extLst>
          </p:cNvPr>
          <p:cNvSpPr/>
          <p:nvPr/>
        </p:nvSpPr>
        <p:spPr bwMode="auto">
          <a:xfrm>
            <a:off x="527344" y="3669665"/>
            <a:ext cx="3069296" cy="24485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C61FDE8-0FB3-4310-A07D-11C227888ECA}"/>
              </a:ext>
            </a:extLst>
          </p:cNvPr>
          <p:cNvSpPr/>
          <p:nvPr/>
        </p:nvSpPr>
        <p:spPr bwMode="auto">
          <a:xfrm>
            <a:off x="3596640" y="3669665"/>
            <a:ext cx="3069296" cy="24485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內容版面配置區 1">
            <a:extLst>
              <a:ext uri="{FF2B5EF4-FFF2-40B4-BE49-F238E27FC236}">
                <a16:creationId xmlns:a16="http://schemas.microsoft.com/office/drawing/2014/main" id="{306D59A2-BF62-47CD-9182-DCEF2AE15D9E}"/>
              </a:ext>
            </a:extLst>
          </p:cNvPr>
          <p:cNvSpPr txBox="1">
            <a:spLocks/>
          </p:cNvSpPr>
          <p:nvPr/>
        </p:nvSpPr>
        <p:spPr bwMode="auto">
          <a:xfrm>
            <a:off x="3941456" y="6169668"/>
            <a:ext cx="2379663" cy="3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kern="0" dirty="0"/>
              <a:t>5-worst JSON</a:t>
            </a:r>
          </a:p>
        </p:txBody>
      </p:sp>
      <p:sp>
        <p:nvSpPr>
          <p:cNvPr id="29" name="內容版面配置區 1">
            <a:extLst>
              <a:ext uri="{FF2B5EF4-FFF2-40B4-BE49-F238E27FC236}">
                <a16:creationId xmlns:a16="http://schemas.microsoft.com/office/drawing/2014/main" id="{36B752A3-54E5-45E8-BE14-205725C42CA0}"/>
              </a:ext>
            </a:extLst>
          </p:cNvPr>
          <p:cNvSpPr txBox="1">
            <a:spLocks/>
          </p:cNvSpPr>
          <p:nvPr/>
        </p:nvSpPr>
        <p:spPr bwMode="auto">
          <a:xfrm>
            <a:off x="802640" y="6171573"/>
            <a:ext cx="2379663" cy="3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kern="0" dirty="0"/>
              <a:t>Endpoint slacks JSON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A3612DD-E410-40EB-B6A3-9B2975F5622E}"/>
              </a:ext>
            </a:extLst>
          </p:cNvPr>
          <p:cNvSpPr/>
          <p:nvPr/>
        </p:nvSpPr>
        <p:spPr>
          <a:xfrm>
            <a:off x="3683487" y="3815394"/>
            <a:ext cx="289560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Consolas" panose="020B0609020204030204" pitchFamily="49" charset="0"/>
              </a:rPr>
              <a:t> "top1": {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"</a:t>
            </a:r>
            <a:r>
              <a:rPr lang="ko-KR" altLang="en-US" sz="1050" dirty="0" err="1">
                <a:latin typeface="Consolas" panose="020B0609020204030204" pitchFamily="49" charset="0"/>
              </a:rPr>
              <a:t>endPoint</a:t>
            </a:r>
            <a:r>
              <a:rPr lang="ko-KR" altLang="en-US" sz="1050" dirty="0">
                <a:latin typeface="Consolas" panose="020B0609020204030204" pitchFamily="49" charset="0"/>
              </a:rPr>
              <a:t>": "_28884_/</a:t>
            </a:r>
            <a:r>
              <a:rPr lang="ko-KR" altLang="en-US" sz="1050" dirty="0" err="1">
                <a:latin typeface="Consolas" panose="020B0609020204030204" pitchFamily="49" charset="0"/>
              </a:rPr>
              <a:t>D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"</a:t>
            </a:r>
            <a:r>
              <a:rPr lang="ko-KR" altLang="en-US" sz="1050" dirty="0" err="1">
                <a:latin typeface="Consolas" panose="020B0609020204030204" pitchFamily="49" charset="0"/>
              </a:rPr>
              <a:t>endPointStatus</a:t>
            </a:r>
            <a:r>
              <a:rPr lang="ko-KR" altLang="en-US" sz="1050" dirty="0">
                <a:latin typeface="Consolas" panose="020B0609020204030204" pitchFamily="49" charset="0"/>
              </a:rPr>
              <a:t>": "</a:t>
            </a:r>
            <a:r>
              <a:rPr lang="ko-KR" altLang="en-US" sz="1050" dirty="0" err="1">
                <a:latin typeface="Consolas" panose="020B0609020204030204" pitchFamily="49" charset="0"/>
              </a:rPr>
              <a:t>Rising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"</a:t>
            </a:r>
            <a:r>
              <a:rPr lang="ko-KR" altLang="en-US" sz="1050" dirty="0" err="1">
                <a:latin typeface="Consolas" panose="020B0609020204030204" pitchFamily="49" charset="0"/>
              </a:rPr>
              <a:t>startPoint</a:t>
            </a:r>
            <a:r>
              <a:rPr lang="ko-KR" altLang="en-US" sz="1050" dirty="0">
                <a:latin typeface="Consolas" panose="020B0609020204030204" pitchFamily="49" charset="0"/>
              </a:rPr>
              <a:t>": "_28827_/</a:t>
            </a:r>
            <a:r>
              <a:rPr lang="ko-KR" altLang="en-US" sz="1050" dirty="0" err="1">
                <a:latin typeface="Consolas" panose="020B0609020204030204" pitchFamily="49" charset="0"/>
              </a:rPr>
              <a:t>Q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"</a:t>
            </a:r>
            <a:r>
              <a:rPr lang="ko-KR" altLang="en-US" sz="1050" dirty="0" err="1">
                <a:latin typeface="Consolas" panose="020B0609020204030204" pitchFamily="49" charset="0"/>
              </a:rPr>
              <a:t>startPointStatus</a:t>
            </a:r>
            <a:r>
              <a:rPr lang="ko-KR" altLang="en-US" sz="1050" dirty="0">
                <a:latin typeface="Consolas" panose="020B0609020204030204" pitchFamily="49" charset="0"/>
              </a:rPr>
              <a:t>": "</a:t>
            </a:r>
            <a:r>
              <a:rPr lang="ko-KR" altLang="en-US" sz="1050" dirty="0" err="1">
                <a:latin typeface="Consolas" panose="020B0609020204030204" pitchFamily="49" charset="0"/>
              </a:rPr>
              <a:t>Falling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  <a:endParaRPr lang="en-US" altLang="ko-KR" sz="1050" dirty="0">
              <a:latin typeface="Consolas" panose="020B0609020204030204" pitchFamily="49" charset="0"/>
            </a:endParaRPr>
          </a:p>
          <a:p>
            <a:r>
              <a:rPr lang="en-US" altLang="ko-KR" sz="1050" dirty="0">
                <a:latin typeface="Consolas" panose="020B0609020204030204" pitchFamily="49" charset="0"/>
              </a:rPr>
              <a:t>…</a:t>
            </a:r>
            <a:endParaRPr lang="ko-KR" altLang="en-US" sz="1050" dirty="0">
              <a:latin typeface="Consolas" panose="020B0609020204030204" pitchFamily="49" charset="0"/>
            </a:endParaRPr>
          </a:p>
          <a:p>
            <a:r>
              <a:rPr lang="ko-KR" altLang="en-US" sz="1050" dirty="0">
                <a:latin typeface="Consolas" panose="020B0609020204030204" pitchFamily="49" charset="0"/>
              </a:rPr>
              <a:t>      "</a:t>
            </a:r>
            <a:r>
              <a:rPr lang="ko-KR" altLang="en-US" sz="1050" dirty="0" err="1">
                <a:latin typeface="Consolas" panose="020B0609020204030204" pitchFamily="49" charset="0"/>
              </a:rPr>
              <a:t>slack</a:t>
            </a:r>
            <a:r>
              <a:rPr lang="ko-KR" altLang="en-US" sz="1050" dirty="0">
                <a:latin typeface="Consolas" panose="020B0609020204030204" pitchFamily="49" charset="0"/>
              </a:rPr>
              <a:t>": "-0.230",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"</a:t>
            </a:r>
            <a:r>
              <a:rPr lang="ko-KR" altLang="en-US" sz="1050" dirty="0" err="1">
                <a:latin typeface="Consolas" panose="020B0609020204030204" pitchFamily="49" charset="0"/>
              </a:rPr>
              <a:t>pathList</a:t>
            </a:r>
            <a:r>
              <a:rPr lang="ko-KR" altLang="en-US" sz="1050" dirty="0">
                <a:latin typeface="Consolas" panose="020B0609020204030204" pitchFamily="49" charset="0"/>
              </a:rPr>
              <a:t>": [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  {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    "</a:t>
            </a:r>
            <a:r>
              <a:rPr lang="ko-KR" altLang="en-US" sz="1050" dirty="0" err="1">
                <a:latin typeface="Consolas" panose="020B0609020204030204" pitchFamily="49" charset="0"/>
              </a:rPr>
              <a:t>pin</a:t>
            </a:r>
            <a:r>
              <a:rPr lang="ko-KR" altLang="en-US" sz="1050" dirty="0">
                <a:latin typeface="Consolas" panose="020B0609020204030204" pitchFamily="49" charset="0"/>
              </a:rPr>
              <a:t>": "</a:t>
            </a:r>
            <a:r>
              <a:rPr lang="ko-KR" altLang="en-US" sz="1050" dirty="0" err="1">
                <a:latin typeface="Consolas" panose="020B0609020204030204" pitchFamily="49" charset="0"/>
              </a:rPr>
              <a:t>clk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    "</a:t>
            </a:r>
            <a:r>
              <a:rPr lang="ko-KR" altLang="en-US" sz="1050" dirty="0" err="1">
                <a:latin typeface="Consolas" panose="020B0609020204030204" pitchFamily="49" charset="0"/>
              </a:rPr>
              <a:t>status</a:t>
            </a:r>
            <a:r>
              <a:rPr lang="ko-KR" altLang="en-US" sz="1050" dirty="0">
                <a:latin typeface="Consolas" panose="020B0609020204030204" pitchFamily="49" charset="0"/>
              </a:rPr>
              <a:t>": "</a:t>
            </a:r>
            <a:r>
              <a:rPr lang="ko-KR" altLang="en-US" sz="1050" dirty="0" err="1">
                <a:latin typeface="Consolas" panose="020B0609020204030204" pitchFamily="49" charset="0"/>
              </a:rPr>
              <a:t>Rising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050" dirty="0">
                <a:latin typeface="Consolas" panose="020B0609020204030204" pitchFamily="49" charset="0"/>
              </a:rPr>
              <a:t>          "</a:t>
            </a:r>
            <a:r>
              <a:rPr lang="ko-KR" altLang="en-US" sz="1050" dirty="0" err="1">
                <a:latin typeface="Consolas" panose="020B0609020204030204" pitchFamily="49" charset="0"/>
              </a:rPr>
              <a:t>net</a:t>
            </a:r>
            <a:r>
              <a:rPr lang="ko-KR" altLang="en-US" sz="1050" dirty="0">
                <a:latin typeface="Consolas" panose="020B0609020204030204" pitchFamily="49" charset="0"/>
              </a:rPr>
              <a:t>": "</a:t>
            </a:r>
            <a:r>
              <a:rPr lang="ko-KR" altLang="en-US" sz="1050" dirty="0" err="1">
                <a:latin typeface="Consolas" panose="020B0609020204030204" pitchFamily="49" charset="0"/>
              </a:rPr>
              <a:t>clk</a:t>
            </a:r>
            <a:r>
              <a:rPr lang="ko-KR" altLang="en-US" sz="1050" dirty="0">
                <a:latin typeface="Consolas" panose="020B0609020204030204" pitchFamily="49" charset="0"/>
              </a:rPr>
              <a:t>",</a:t>
            </a:r>
            <a:endParaRPr lang="en-US" altLang="ko-KR" sz="1050" dirty="0">
              <a:latin typeface="Consolas" panose="020B0609020204030204" pitchFamily="49" charset="0"/>
            </a:endParaRPr>
          </a:p>
          <a:p>
            <a:r>
              <a:rPr lang="en-US" altLang="ko-KR" sz="1050" dirty="0">
                <a:latin typeface="Consolas" panose="020B0609020204030204" pitchFamily="49" charset="0"/>
              </a:rPr>
              <a:t>…</a:t>
            </a:r>
            <a:endParaRPr lang="ko-KR" altLang="en-US" sz="1050" dirty="0"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D5E88B1-4665-4271-ADA2-B86BD6413899}"/>
              </a:ext>
            </a:extLst>
          </p:cNvPr>
          <p:cNvSpPr/>
          <p:nvPr/>
        </p:nvSpPr>
        <p:spPr>
          <a:xfrm>
            <a:off x="517184" y="3767846"/>
            <a:ext cx="2733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Consolas" panose="020B0609020204030204" pitchFamily="49" charset="0"/>
              </a:rPr>
              <a:t> "</a:t>
            </a:r>
            <a:r>
              <a:rPr lang="ko-KR" altLang="en-US" sz="1200" dirty="0" err="1">
                <a:latin typeface="Consolas" panose="020B0609020204030204" pitchFamily="49" charset="0"/>
              </a:rPr>
              <a:t>tech</a:t>
            </a:r>
            <a:r>
              <a:rPr lang="ko-KR" altLang="en-US" sz="1200" dirty="0">
                <a:latin typeface="Consolas" panose="020B0609020204030204" pitchFamily="49" charset="0"/>
              </a:rPr>
              <a:t>": "freepdk45",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"</a:t>
            </a:r>
            <a:r>
              <a:rPr lang="ko-KR" altLang="en-US" sz="1200" dirty="0" err="1">
                <a:latin typeface="Consolas" panose="020B0609020204030204" pitchFamily="49" charset="0"/>
              </a:rPr>
              <a:t>design</a:t>
            </a:r>
            <a:r>
              <a:rPr lang="ko-KR" altLang="en-US" sz="1200" dirty="0">
                <a:latin typeface="Consolas" panose="020B0609020204030204" pitchFamily="49" charset="0"/>
              </a:rPr>
              <a:t>": "</a:t>
            </a:r>
            <a:r>
              <a:rPr lang="ko-KR" altLang="en-US" sz="1200" dirty="0" err="1">
                <a:latin typeface="Consolas" panose="020B0609020204030204" pitchFamily="49" charset="0"/>
              </a:rPr>
              <a:t>aes_cipher_top</a:t>
            </a:r>
            <a:r>
              <a:rPr lang="ko-KR" altLang="en-US" sz="120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"</a:t>
            </a:r>
            <a:r>
              <a:rPr lang="ko-KR" altLang="en-US" sz="1200" dirty="0" err="1">
                <a:latin typeface="Consolas" panose="020B0609020204030204" pitchFamily="49" charset="0"/>
              </a:rPr>
              <a:t>pins</a:t>
            </a:r>
            <a:r>
              <a:rPr lang="ko-KR" altLang="en-US" sz="1200" dirty="0">
                <a:latin typeface="Consolas" panose="020B0609020204030204" pitchFamily="49" charset="0"/>
              </a:rPr>
              <a:t>": [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  "_28572_/</a:t>
            </a:r>
            <a:r>
              <a:rPr lang="ko-KR" altLang="en-US" sz="1200" dirty="0" err="1">
                <a:latin typeface="Consolas" panose="020B0609020204030204" pitchFamily="49" charset="0"/>
              </a:rPr>
              <a:t>D</a:t>
            </a:r>
            <a:r>
              <a:rPr lang="ko-KR" altLang="en-US" sz="120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  "_28573_/</a:t>
            </a:r>
            <a:r>
              <a:rPr lang="ko-KR" altLang="en-US" sz="1200" dirty="0" err="1">
                <a:latin typeface="Consolas" panose="020B0609020204030204" pitchFamily="49" charset="0"/>
              </a:rPr>
              <a:t>D</a:t>
            </a:r>
            <a:r>
              <a:rPr lang="ko-KR" altLang="en-US" sz="1200" dirty="0">
                <a:latin typeface="Consolas" panose="020B0609020204030204" pitchFamily="49" charset="0"/>
              </a:rPr>
              <a:t>",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...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 ],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"</a:t>
            </a:r>
            <a:r>
              <a:rPr lang="ko-KR" altLang="en-US" sz="1200" dirty="0" err="1">
                <a:latin typeface="Consolas" panose="020B0609020204030204" pitchFamily="49" charset="0"/>
              </a:rPr>
              <a:t>slacks</a:t>
            </a:r>
            <a:r>
              <a:rPr lang="ko-KR" altLang="en-US" sz="1200" dirty="0">
                <a:latin typeface="Consolas" panose="020B0609020204030204" pitchFamily="49" charset="0"/>
              </a:rPr>
              <a:t>": [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  "0.648",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  "0.731",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...</a:t>
            </a:r>
          </a:p>
          <a:p>
            <a:r>
              <a:rPr lang="ko-KR" altLang="en-US" sz="1200" dirty="0">
                <a:latin typeface="Consolas" panose="020B0609020204030204" pitchFamily="49" charset="0"/>
              </a:rPr>
              <a:t>  ]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B7D0D03F-E22A-4DC6-82DB-70594E5776E8}"/>
              </a:ext>
            </a:extLst>
          </p:cNvPr>
          <p:cNvSpPr/>
          <p:nvPr/>
        </p:nvSpPr>
        <p:spPr bwMode="auto">
          <a:xfrm>
            <a:off x="6731488" y="4602480"/>
            <a:ext cx="535010" cy="518160"/>
          </a:xfrm>
          <a:prstGeom prst="rightArrow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B69DDFB-2E2F-4BFA-9B0B-3D112F1408A8}"/>
              </a:ext>
            </a:extLst>
          </p:cNvPr>
          <p:cNvSpPr/>
          <p:nvPr/>
        </p:nvSpPr>
        <p:spPr>
          <a:xfrm>
            <a:off x="1272085" y="6457835"/>
            <a:ext cx="5028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400" dirty="0">
                <a:solidFill>
                  <a:srgbClr val="1155CC"/>
                </a:solidFill>
                <a:hlinkClick r:id="rId3"/>
              </a:rPr>
              <a:t>https://github.com/ieee-ceda-datc/datc-rdf-timer-calibration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02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Non-Integer Multiple-Height (NIMH) Cells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Logic Locking for Hardware Security</a:t>
            </a:r>
          </a:p>
          <a:p>
            <a:endParaRPr lang="en-US" altLang="zh-TW" dirty="0"/>
          </a:p>
          <a:p>
            <a:r>
              <a:rPr lang="en-US" altLang="zh-TW" dirty="0"/>
              <a:t>A “Smarter” RDF Flow</a:t>
            </a:r>
          </a:p>
          <a:p>
            <a:pPr lvl="1"/>
            <a:r>
              <a:rPr lang="en-US" altLang="ko-KR" dirty="0"/>
              <a:t>The “machine learning” research challenge is to learn how to identify “most promising” states of the design at key junctures (floorplan, global placement, post-CTS, post-global route).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Continue vertical and horizontal expansions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Future Scope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19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Several significant developments from the past year are seen in RDF-2020.</a:t>
            </a:r>
          </a:p>
          <a:p>
            <a:endParaRPr lang="en-US" altLang="zh-TW" dirty="0"/>
          </a:p>
          <a:p>
            <a:r>
              <a:rPr lang="en-US" altLang="zh-TW" dirty="0"/>
              <a:t>We also describe several research challenges now addressable by the research community with RDF-2020, along with potential future extensions.</a:t>
            </a:r>
          </a:p>
          <a:p>
            <a:endParaRPr lang="en-US" altLang="zh-TW" dirty="0"/>
          </a:p>
          <a:p>
            <a:r>
              <a:rPr lang="en-US" altLang="zh-TW" dirty="0"/>
              <a:t>RDF will explore these and other directions of growth as it continues to improve its support of academic physical design research.</a:t>
            </a:r>
          </a:p>
          <a:p>
            <a:endParaRPr lang="en-US" altLang="zh-TW" dirty="0"/>
          </a:p>
          <a:p>
            <a:r>
              <a:rPr lang="en-US" altLang="zh-TW" dirty="0"/>
              <a:t>We are open! Please give any suggestion through our GitHub repo.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92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D03B85-90E8-436A-AB2F-D9E79B2B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86478"/>
            <a:ext cx="10363200" cy="136207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9D24B0-88A4-4FB7-A67E-597EF3BF75B5}"/>
              </a:ext>
            </a:extLst>
          </p:cNvPr>
          <p:cNvSpPr txBox="1">
            <a:spLocks/>
          </p:cNvSpPr>
          <p:nvPr/>
        </p:nvSpPr>
        <p:spPr bwMode="auto">
          <a:xfrm>
            <a:off x="940360" y="4267515"/>
            <a:ext cx="10853534" cy="7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914400" indent="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None/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74625" indent="-174625" defTabSz="914400">
              <a:lnSpc>
                <a:spcPct val="110000"/>
              </a:lnSpc>
              <a:spcAft>
                <a:spcPts val="1500"/>
              </a:spcAft>
            </a:pPr>
            <a:r>
              <a:rPr lang="en-US" altLang="zh-TW" sz="2400" kern="0" dirty="0"/>
              <a:t>GitHub Link: https://github.com/ieee-ceda-datc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45E90D-2425-4A1F-B430-6E7DAE37BAA6}"/>
              </a:ext>
            </a:extLst>
          </p:cNvPr>
          <p:cNvSpPr txBox="1">
            <a:spLocks/>
          </p:cNvSpPr>
          <p:nvPr/>
        </p:nvSpPr>
        <p:spPr bwMode="auto">
          <a:xfrm>
            <a:off x="940360" y="4623436"/>
            <a:ext cx="10853534" cy="7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914400" indent="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50000"/>
              <a:buFont typeface="Monotype Sorts"/>
              <a:buNone/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74625" indent="-174625" defTabSz="914400">
              <a:lnSpc>
                <a:spcPct val="110000"/>
              </a:lnSpc>
              <a:spcAft>
                <a:spcPts val="1500"/>
              </a:spcAft>
            </a:pPr>
            <a:r>
              <a:rPr lang="en-US" altLang="zh-TW" sz="2400" kern="0" dirty="0"/>
              <a:t>                     https://github.com/datc-rdf-timer-calibration </a:t>
            </a:r>
          </a:p>
        </p:txBody>
      </p:sp>
    </p:spTree>
    <p:extLst>
      <p:ext uri="{BB962C8B-B14F-4D97-AF65-F5344CB8AC3E}">
        <p14:creationId xmlns:p14="http://schemas.microsoft.com/office/powerpoint/2010/main" val="42148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5188B4-964C-4A18-AFED-0174F7AB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esign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utomation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echnical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ommittee (DATC)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2F945-BCDE-4A39-8A18-118BFFAE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1" y="801688"/>
            <a:ext cx="11717593" cy="2412159"/>
          </a:xfrm>
        </p:spPr>
        <p:txBody>
          <a:bodyPr/>
          <a:lstStyle/>
          <a:p>
            <a:r>
              <a:rPr lang="en-US" dirty="0"/>
              <a:t>A technical committee of IEEE CEDA</a:t>
            </a:r>
          </a:p>
          <a:p>
            <a:pPr lvl="1"/>
            <a:r>
              <a:rPr lang="en-US" altLang="zh-TW" dirty="0"/>
              <a:t>Provide a forum for discussing strategies and issues in design automation</a:t>
            </a:r>
            <a:endParaRPr lang="en-US" dirty="0"/>
          </a:p>
          <a:p>
            <a:r>
              <a:rPr lang="en-US" dirty="0"/>
              <a:t>Task: Robust Design Flow Database</a:t>
            </a:r>
          </a:p>
          <a:p>
            <a:pPr lvl="1"/>
            <a:r>
              <a:rPr lang="en-US" dirty="0"/>
              <a:t>Academic version reference design flow</a:t>
            </a:r>
          </a:p>
          <a:p>
            <a:pPr lvl="1"/>
            <a:r>
              <a:rPr lang="en-US" dirty="0">
                <a:solidFill>
                  <a:srgbClr val="300DFF"/>
                </a:solidFill>
              </a:rPr>
              <a:t>Free!</a:t>
            </a:r>
            <a:r>
              <a:rPr lang="en-US" dirty="0"/>
              <a:t> for academic and noncommercial research</a:t>
            </a:r>
          </a:p>
          <a:p>
            <a:r>
              <a:rPr lang="en-US" dirty="0"/>
              <a:t>Organization</a:t>
            </a:r>
          </a:p>
        </p:txBody>
      </p:sp>
      <p:graphicFrame>
        <p:nvGraphicFramePr>
          <p:cNvPr id="25" name="內容版面配置區 5">
            <a:extLst>
              <a:ext uri="{FF2B5EF4-FFF2-40B4-BE49-F238E27FC236}">
                <a16:creationId xmlns:a16="http://schemas.microsoft.com/office/drawing/2014/main" id="{E96D66AC-6F40-4C67-980D-1B2EDD5D7F95}"/>
              </a:ext>
            </a:extLst>
          </p:cNvPr>
          <p:cNvGraphicFramePr>
            <a:graphicFrameLocks/>
          </p:cNvGraphicFramePr>
          <p:nvPr/>
        </p:nvGraphicFramePr>
        <p:xfrm>
          <a:off x="1014924" y="3570729"/>
          <a:ext cx="10502491" cy="2915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Name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Affiliation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Role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="1" dirty="0">
                          <a:latin typeface="+mj-lt"/>
                          <a:cs typeface="Times New Roman" panose="02020603050405020304" pitchFamily="18" charset="0"/>
                        </a:rPr>
                        <a:t>Iris Hui-Ru </a:t>
                      </a:r>
                      <a:r>
                        <a:rPr lang="en-US" altLang="zh-TW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Jiang</a:t>
                      </a:r>
                      <a:endParaRPr lang="zh-TW" altLang="en-US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b="1" dirty="0">
                          <a:latin typeface="+mj-lt"/>
                          <a:cs typeface="Times New Roman" panose="02020603050405020304" pitchFamily="18" charset="0"/>
                        </a:rPr>
                        <a:t>National Taiwan Univ., Taiwan</a:t>
                      </a:r>
                      <a:endParaRPr lang="zh-TW" altLang="en-US" sz="21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b="1" dirty="0">
                          <a:latin typeface="+mj-lt"/>
                          <a:cs typeface="Times New Roman" panose="02020603050405020304" pitchFamily="18" charset="0"/>
                        </a:rPr>
                        <a:t>Chair</a:t>
                      </a:r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 / Timer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Victor N. </a:t>
                      </a:r>
                      <a:r>
                        <a:rPr lang="en-US" altLang="zh-TW" sz="2100" kern="1200" dirty="0" err="1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Kravets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IBM, USA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Logic synthesis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Jianli </a:t>
                      </a:r>
                      <a:r>
                        <a:rPr lang="en-US" altLang="zh-TW" sz="2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Chen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Fuzhou Univ., China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Placement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100" dirty="0" err="1">
                          <a:latin typeface="+mj-lt"/>
                          <a:cs typeface="Times New Roman" panose="02020603050405020304" pitchFamily="18" charset="0"/>
                        </a:rPr>
                        <a:t>Yih</a:t>
                      </a:r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-Lang </a:t>
                      </a:r>
                      <a:r>
                        <a:rPr lang="en-US" altLang="zh-TW" sz="2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Li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National </a:t>
                      </a:r>
                      <a:r>
                        <a:rPr lang="en-US" altLang="zh-TW" sz="2100" dirty="0" err="1">
                          <a:latin typeface="+mj-lt"/>
                          <a:cs typeface="Times New Roman" panose="02020603050405020304" pitchFamily="18" charset="0"/>
                        </a:rPr>
                        <a:t>Chiao</a:t>
                      </a:r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 Tung Univ., Taiwan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Routing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100" dirty="0" err="1">
                          <a:latin typeface="+mj-lt"/>
                          <a:cs typeface="Times New Roman" panose="02020603050405020304" pitchFamily="18" charset="0"/>
                        </a:rPr>
                        <a:t>Jinwook</a:t>
                      </a:r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Jung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IBM</a:t>
                      </a:r>
                      <a:r>
                        <a:rPr lang="en-US" altLang="zh-TW" sz="2100">
                          <a:latin typeface="+mj-lt"/>
                          <a:cs typeface="Times New Roman" panose="02020603050405020304" pitchFamily="18" charset="0"/>
                        </a:rPr>
                        <a:t>, USA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Integration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5723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Andrew B. </a:t>
                      </a:r>
                      <a:r>
                        <a:rPr lang="en-US" altLang="zh-TW" sz="2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Kahng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UC San Diego, USA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>
                          <a:latin typeface="+mj-lt"/>
                          <a:cs typeface="Times New Roman" panose="02020603050405020304" pitchFamily="18" charset="0"/>
                        </a:rPr>
                        <a:t>Vice chair / Flow</a:t>
                      </a:r>
                      <a:endParaRPr lang="zh-TW" altLang="en-US" sz="2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13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9D3FF-8D4A-4909-81C9-D8AC1365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</p:spPr>
        <p:txBody>
          <a:bodyPr/>
          <a:lstStyle/>
          <a:p>
            <a:r>
              <a:rPr lang="en-US" dirty="0"/>
              <a:t>RDF-2019 Flow</a:t>
            </a:r>
          </a:p>
        </p:txBody>
      </p:sp>
      <p:sp>
        <p:nvSpPr>
          <p:cNvPr id="59" name="Rectangle 47">
            <a:extLst>
              <a:ext uri="{FF2B5EF4-FFF2-40B4-BE49-F238E27FC236}">
                <a16:creationId xmlns:a16="http://schemas.microsoft.com/office/drawing/2014/main" id="{E25836FA-F0FC-4FE1-A96B-55D237F01D7F}"/>
              </a:ext>
            </a:extLst>
          </p:cNvPr>
          <p:cNvSpPr/>
          <p:nvPr/>
        </p:nvSpPr>
        <p:spPr>
          <a:xfrm>
            <a:off x="9338722" y="1313234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Logic synthesis</a:t>
            </a:r>
          </a:p>
        </p:txBody>
      </p:sp>
      <p:sp>
        <p:nvSpPr>
          <p:cNvPr id="61" name="Rectangle 47">
            <a:extLst>
              <a:ext uri="{FF2B5EF4-FFF2-40B4-BE49-F238E27FC236}">
                <a16:creationId xmlns:a16="http://schemas.microsoft.com/office/drawing/2014/main" id="{A8B76557-1889-4D55-B3DE-63DC10C3AE44}"/>
              </a:ext>
            </a:extLst>
          </p:cNvPr>
          <p:cNvSpPr/>
          <p:nvPr/>
        </p:nvSpPr>
        <p:spPr>
          <a:xfrm>
            <a:off x="9338725" y="2291606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Global Placement</a:t>
            </a:r>
          </a:p>
        </p:txBody>
      </p:sp>
      <p:sp>
        <p:nvSpPr>
          <p:cNvPr id="62" name="Rectangle 47">
            <a:extLst>
              <a:ext uri="{FF2B5EF4-FFF2-40B4-BE49-F238E27FC236}">
                <a16:creationId xmlns:a16="http://schemas.microsoft.com/office/drawing/2014/main" id="{1C09F70A-4C93-4A3D-AC1A-7F2AC9540582}"/>
              </a:ext>
            </a:extLst>
          </p:cNvPr>
          <p:cNvSpPr/>
          <p:nvPr/>
        </p:nvSpPr>
        <p:spPr>
          <a:xfrm>
            <a:off x="9338724" y="2780792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Detailed Placement</a:t>
            </a:r>
          </a:p>
        </p:txBody>
      </p:sp>
      <p:sp>
        <p:nvSpPr>
          <p:cNvPr id="63" name="Rectangle 47">
            <a:extLst>
              <a:ext uri="{FF2B5EF4-FFF2-40B4-BE49-F238E27FC236}">
                <a16:creationId xmlns:a16="http://schemas.microsoft.com/office/drawing/2014/main" id="{2112C32A-98D4-46A6-BDBE-A5F912B0DF83}"/>
              </a:ext>
            </a:extLst>
          </p:cNvPr>
          <p:cNvSpPr/>
          <p:nvPr/>
        </p:nvSpPr>
        <p:spPr>
          <a:xfrm>
            <a:off x="9338724" y="3269976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RC Extraction / STA</a:t>
            </a:r>
          </a:p>
        </p:txBody>
      </p:sp>
      <p:sp>
        <p:nvSpPr>
          <p:cNvPr id="65" name="Rectangle 47">
            <a:extLst>
              <a:ext uri="{FF2B5EF4-FFF2-40B4-BE49-F238E27FC236}">
                <a16:creationId xmlns:a16="http://schemas.microsoft.com/office/drawing/2014/main" id="{7EB82553-9200-4DFA-96B2-A4D64807974C}"/>
              </a:ext>
            </a:extLst>
          </p:cNvPr>
          <p:cNvSpPr/>
          <p:nvPr/>
        </p:nvSpPr>
        <p:spPr>
          <a:xfrm>
            <a:off x="9338726" y="3759161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Gate Sizing</a:t>
            </a:r>
          </a:p>
        </p:txBody>
      </p:sp>
      <p:sp>
        <p:nvSpPr>
          <p:cNvPr id="67" name="Rectangle 47">
            <a:extLst>
              <a:ext uri="{FF2B5EF4-FFF2-40B4-BE49-F238E27FC236}">
                <a16:creationId xmlns:a16="http://schemas.microsoft.com/office/drawing/2014/main" id="{07B048A1-5497-4869-9A5C-69B4ACF22F8F}"/>
              </a:ext>
            </a:extLst>
          </p:cNvPr>
          <p:cNvSpPr/>
          <p:nvPr/>
        </p:nvSpPr>
        <p:spPr>
          <a:xfrm>
            <a:off x="9338726" y="4737533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Global Routing</a:t>
            </a:r>
          </a:p>
        </p:txBody>
      </p:sp>
      <p:sp>
        <p:nvSpPr>
          <p:cNvPr id="68" name="Rectangle 47">
            <a:extLst>
              <a:ext uri="{FF2B5EF4-FFF2-40B4-BE49-F238E27FC236}">
                <a16:creationId xmlns:a16="http://schemas.microsoft.com/office/drawing/2014/main" id="{B903C461-AB75-4CEA-92CF-9030CE520E5E}"/>
              </a:ext>
            </a:extLst>
          </p:cNvPr>
          <p:cNvSpPr/>
          <p:nvPr/>
        </p:nvSpPr>
        <p:spPr>
          <a:xfrm>
            <a:off x="9338726" y="5226719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Detailed Routing</a:t>
            </a:r>
          </a:p>
        </p:txBody>
      </p:sp>
      <p:sp>
        <p:nvSpPr>
          <p:cNvPr id="69" name="Rectangle 47">
            <a:extLst>
              <a:ext uri="{FF2B5EF4-FFF2-40B4-BE49-F238E27FC236}">
                <a16:creationId xmlns:a16="http://schemas.microsoft.com/office/drawing/2014/main" id="{9974B7AA-9E9D-4513-9364-3039F1AA328A}"/>
              </a:ext>
            </a:extLst>
          </p:cNvPr>
          <p:cNvSpPr/>
          <p:nvPr/>
        </p:nvSpPr>
        <p:spPr>
          <a:xfrm>
            <a:off x="9338721" y="1802420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Floorplanning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70" name="Rectangle 47">
            <a:extLst>
              <a:ext uri="{FF2B5EF4-FFF2-40B4-BE49-F238E27FC236}">
                <a16:creationId xmlns:a16="http://schemas.microsoft.com/office/drawing/2014/main" id="{0436B4A6-063B-4435-822F-F0BB59AF7ED3}"/>
              </a:ext>
            </a:extLst>
          </p:cNvPr>
          <p:cNvSpPr/>
          <p:nvPr/>
        </p:nvSpPr>
        <p:spPr>
          <a:xfrm>
            <a:off x="9338720" y="4248347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Clock Tree Synthesis</a:t>
            </a:r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id="{0BF481B5-AB21-4893-8C4F-E5D62E5C0942}"/>
              </a:ext>
            </a:extLst>
          </p:cNvPr>
          <p:cNvSpPr/>
          <p:nvPr/>
        </p:nvSpPr>
        <p:spPr>
          <a:xfrm>
            <a:off x="9338719" y="5715905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RC Extraction / STA</a:t>
            </a:r>
          </a:p>
        </p:txBody>
      </p:sp>
      <p:sp>
        <p:nvSpPr>
          <p:cNvPr id="73" name="Rectangle 47">
            <a:extLst>
              <a:ext uri="{FF2B5EF4-FFF2-40B4-BE49-F238E27FC236}">
                <a16:creationId xmlns:a16="http://schemas.microsoft.com/office/drawing/2014/main" id="{561C39F6-E9B0-4C5E-964F-224462282CA8}"/>
              </a:ext>
            </a:extLst>
          </p:cNvPr>
          <p:cNvSpPr/>
          <p:nvPr/>
        </p:nvSpPr>
        <p:spPr>
          <a:xfrm>
            <a:off x="9338726" y="6205088"/>
            <a:ext cx="2364281" cy="32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GDSII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Streamout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FBAF6-B53D-420D-B118-EF0D6F552912}"/>
              </a:ext>
            </a:extLst>
          </p:cNvPr>
          <p:cNvSpPr txBox="1"/>
          <p:nvPr/>
        </p:nvSpPr>
        <p:spPr>
          <a:xfrm>
            <a:off x="9896615" y="87701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RDF-2019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Benchmarks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/>
              <a:t>2017 TAU Contest, IWLS 2005 Benchmarks, UW BSG Benchmarks</a:t>
            </a:r>
            <a:endParaRPr lang="zh-TW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Logic synthesis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/>
              <a:t>ABC, </a:t>
            </a:r>
            <a:r>
              <a:rPr lang="en-US" altLang="zh-TW" sz="2000" dirty="0" err="1"/>
              <a:t>Yosys+ABC</a:t>
            </a:r>
            <a:r>
              <a:rPr lang="en-US" altLang="zh-TW" sz="2000" dirty="0"/>
              <a:t> (Brown Univ.)</a:t>
            </a:r>
            <a:endParaRPr lang="zh-TW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Global placers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/>
              <a:t>NTUPlace3, </a:t>
            </a:r>
            <a:r>
              <a:rPr lang="en-US" altLang="zh-TW" sz="2000" dirty="0" err="1"/>
              <a:t>ComPLx</a:t>
            </a:r>
            <a:r>
              <a:rPr lang="en-US" altLang="zh-TW" sz="2000" dirty="0"/>
              <a:t>, mPL5/6, Capo, FastPlace3-GP, </a:t>
            </a:r>
            <a:r>
              <a:rPr lang="en-US" altLang="zh-TW" sz="2000" dirty="0" err="1"/>
              <a:t>Eh?Placer</a:t>
            </a:r>
            <a:r>
              <a:rPr lang="en-US" altLang="zh-TW" sz="2000" dirty="0"/>
              <a:t>,</a:t>
            </a:r>
          </a:p>
          <a:p>
            <a:pPr marL="347663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zh-TW" sz="2000" dirty="0"/>
              <a:t>   </a:t>
            </a:r>
            <a:r>
              <a:rPr lang="en-US" altLang="zh-TW" sz="2000" dirty="0" err="1"/>
              <a:t>FZUplace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RePlAce</a:t>
            </a:r>
            <a:endParaRPr lang="en-US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Detailed placers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/>
              <a:t>FastPlace3-DP, MCHL-T, </a:t>
            </a:r>
            <a:r>
              <a:rPr lang="en-US" altLang="zh-TW" sz="2000" dirty="0" err="1"/>
              <a:t>OpenDP</a:t>
            </a:r>
            <a:endParaRPr lang="en-US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Global routers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 err="1"/>
              <a:t>NCTUgr</a:t>
            </a:r>
            <a:r>
              <a:rPr lang="en-US" altLang="zh-TW" sz="2000" dirty="0"/>
              <a:t>, FastRoute4.1, BFG-R, FastRoute4-lefdef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600" dirty="0"/>
              <a:t>Detailed router</a:t>
            </a:r>
            <a:endParaRPr lang="en-US" altLang="zh-TW" sz="2600" b="1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 err="1"/>
              <a:t>NCTUdr</a:t>
            </a:r>
            <a:r>
              <a:rPr lang="en-US" altLang="zh-TW" sz="2000" dirty="0"/>
              <a:t>, Dr. CU, </a:t>
            </a:r>
            <a:r>
              <a:rPr lang="en-US" altLang="zh-TW" sz="2000" dirty="0" err="1"/>
              <a:t>TritonRoute</a:t>
            </a:r>
            <a:endParaRPr lang="en-US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Gate sizers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 err="1"/>
              <a:t>USizer</a:t>
            </a:r>
            <a:r>
              <a:rPr lang="en-US" altLang="zh-TW" sz="2000" dirty="0"/>
              <a:t> 2013, </a:t>
            </a:r>
            <a:r>
              <a:rPr lang="en-US" altLang="zh-TW" sz="2000" dirty="0" err="1"/>
              <a:t>USizer</a:t>
            </a:r>
            <a:r>
              <a:rPr lang="en-US" altLang="zh-TW" sz="2000" dirty="0"/>
              <a:t> 2012, Resizer, </a:t>
            </a:r>
            <a:r>
              <a:rPr lang="en-US" altLang="zh-TW" sz="2000" dirty="0" err="1"/>
              <a:t>TritonSizer</a:t>
            </a:r>
            <a:endParaRPr lang="en-US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Timers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/>
              <a:t>Open Timer, iTimerC2.0, </a:t>
            </a:r>
            <a:r>
              <a:rPr lang="en-US" altLang="zh-TW" sz="2000" dirty="0" err="1"/>
              <a:t>OpenSTA</a:t>
            </a:r>
            <a:endParaRPr lang="en-US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zh-TW" sz="2400" dirty="0"/>
              <a:t>Cell libraries</a:t>
            </a:r>
            <a:endParaRPr lang="en-US" altLang="zh-TW" sz="2400" i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TW" sz="2000" dirty="0"/>
              <a:t>ISPD 2012/2013 Contests, ASAP 7nm library, NanGate45, </a:t>
            </a:r>
            <a:r>
              <a:rPr lang="en-US" altLang="zh-TW" sz="2000" dirty="0" err="1"/>
              <a:t>NCTUcell</a:t>
            </a:r>
            <a:endParaRPr lang="en-US" altLang="zh-TW" sz="2000" b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altLang="zh-TW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3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A2F5A1A-398D-42A9-B777-D56DC73A4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/>
            <a:r>
              <a:rPr lang="en-US" altLang="zh-TW" dirty="0"/>
              <a:t>RDF-2020 extends the previous four years of DATC efforts to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Preserve and integrate leading research codes, including from past academic contests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Provide a foundation and backplane for academic research in the RTL-to-GDS IC implementation arena.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9D3FF-8D4A-4909-81C9-D8AC136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Updates of RDF-2020 (1/2)</a:t>
            </a:r>
          </a:p>
        </p:txBody>
      </p:sp>
    </p:spTree>
    <p:extLst>
      <p:ext uri="{BB962C8B-B14F-4D97-AF65-F5344CB8AC3E}">
        <p14:creationId xmlns:p14="http://schemas.microsoft.com/office/powerpoint/2010/main" val="23113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79D3FF-8D4A-4909-81C9-D8AC1365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</p:spPr>
        <p:txBody>
          <a:bodyPr/>
          <a:lstStyle/>
          <a:p>
            <a:r>
              <a:rPr lang="en-US" dirty="0"/>
              <a:t>Key Updates of RDF-2020 (2/2)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A2F5A1A-398D-42A9-B777-D56DC73A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838201"/>
            <a:ext cx="11963399" cy="5593079"/>
          </a:xfrm>
        </p:spPr>
        <p:txBody>
          <a:bodyPr/>
          <a:lstStyle/>
          <a:p>
            <a:pPr marL="174625" indent="-174625"/>
            <a:r>
              <a:rPr lang="en-US" altLang="zh-TW" dirty="0"/>
              <a:t>Enhance the flow by adding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Multi-bit flip-flop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Parasitic extraction and antenna checking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/>
              <a:t>A recent contest-winning global router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174625" indent="-174625"/>
            <a:r>
              <a:rPr lang="en-US" altLang="zh-TW" dirty="0">
                <a:solidFill>
                  <a:srgbClr val="300DFF"/>
                </a:solidFill>
              </a:rPr>
              <a:t>RDF-2020’s new delta:</a:t>
            </a:r>
          </a:p>
          <a:p>
            <a:pPr marL="514350" lvl="1" indent="-174625"/>
            <a:r>
              <a:rPr lang="en-US" altLang="zh-TW" sz="2800" dirty="0"/>
              <a:t> Open a new “Calibrations” direction</a:t>
            </a:r>
            <a:endParaRPr lang="en-US" altLang="zh-TW" dirty="0"/>
          </a:p>
          <a:p>
            <a:pPr marL="514350" lvl="1" indent="-174625"/>
            <a:r>
              <a:rPr lang="en-US" altLang="zh-TW" sz="2800" dirty="0"/>
              <a:t> Other new items:</a:t>
            </a:r>
          </a:p>
          <a:p>
            <a:pPr marL="854075" lvl="1" indent="-514350">
              <a:buFont typeface="+mj-lt"/>
              <a:buAutoNum type="arabicPeriod"/>
            </a:pPr>
            <a:r>
              <a:rPr lang="en-US" altLang="zh-TW" sz="2800" dirty="0"/>
              <a:t>An open-source physical design database with </a:t>
            </a:r>
            <a:r>
              <a:rPr lang="en-US" altLang="zh-TW" sz="2800" dirty="0" err="1"/>
              <a:t>Tcl</a:t>
            </a:r>
            <a:r>
              <a:rPr lang="en-US" altLang="zh-TW" sz="2800" dirty="0"/>
              <a:t>/Python/C++ APIs</a:t>
            </a:r>
          </a:p>
          <a:p>
            <a:pPr marL="854075" lvl="1" indent="-514350">
              <a:buFont typeface="+mj-lt"/>
              <a:buAutoNum type="arabicPeriod"/>
            </a:pPr>
            <a:r>
              <a:rPr lang="en-US" altLang="zh-TW" sz="2800" dirty="0"/>
              <a:t>A flow integration into a single scriptable application</a:t>
            </a:r>
          </a:p>
          <a:p>
            <a:pPr marL="854075" lvl="1" indent="-514350">
              <a:buFont typeface="+mj-lt"/>
              <a:buAutoNum type="arabicPeriod"/>
            </a:pPr>
            <a:r>
              <a:rPr lang="en-US" altLang="zh-TW" sz="2800" dirty="0"/>
              <a:t>Support for the newly-opened SKY130 </a:t>
            </a:r>
            <a:r>
              <a:rPr lang="en-US" altLang="zh-TW" sz="2800" dirty="0" err="1"/>
              <a:t>manufacturable</a:t>
            </a:r>
            <a:r>
              <a:rPr lang="en-US" altLang="zh-TW" sz="2800" dirty="0"/>
              <a:t> PDK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610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4720046" y="4121921"/>
            <a:ext cx="969878" cy="30507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530011" y="3481571"/>
            <a:ext cx="849086" cy="30507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958114" y="5732872"/>
            <a:ext cx="849086" cy="30507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10229" y="6037945"/>
            <a:ext cx="7373257" cy="31931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010229" y="5406572"/>
            <a:ext cx="7373257" cy="31931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003296" y="4782457"/>
            <a:ext cx="7373257" cy="31931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010229" y="2823029"/>
            <a:ext cx="7373257" cy="31931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RDF-2020 Flow Evolution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8025" y="746761"/>
            <a:ext cx="7543800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OpenROAD</a:t>
            </a:r>
            <a:r>
              <a:rPr lang="en-US" altLang="ko-KR" dirty="0"/>
              <a:t> Flow and Integrated App Today</a:t>
            </a:r>
            <a:endParaRPr lang="zh-TW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B2D08B1-4C13-4972-A0B9-8B42B67F1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9" t="26933" r="39813" b="14103"/>
          <a:stretch/>
        </p:blipFill>
        <p:spPr>
          <a:xfrm>
            <a:off x="585164" y="1532364"/>
            <a:ext cx="5382927" cy="45605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CBAF55-6B60-4C5E-98EE-D6227F8E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524" y="1448881"/>
            <a:ext cx="4082993" cy="456053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C81420B-6138-4B21-800C-AD96C67EF0C4}"/>
              </a:ext>
            </a:extLst>
          </p:cNvPr>
          <p:cNvSpPr/>
          <p:nvPr/>
        </p:nvSpPr>
        <p:spPr>
          <a:xfrm>
            <a:off x="7072402" y="894888"/>
            <a:ext cx="368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OpenROAD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GUI example (new)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40509B-70A5-4BBA-857F-4A2BDF1D9015}"/>
              </a:ext>
            </a:extLst>
          </p:cNvPr>
          <p:cNvSpPr/>
          <p:nvPr/>
        </p:nvSpPr>
        <p:spPr>
          <a:xfrm>
            <a:off x="2060685" y="900951"/>
            <a:ext cx="2431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OpenROAD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Flow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350D44-A983-41DC-95C1-F422F4C42694}"/>
              </a:ext>
            </a:extLst>
          </p:cNvPr>
          <p:cNvSpPr/>
          <p:nvPr/>
        </p:nvSpPr>
        <p:spPr>
          <a:xfrm>
            <a:off x="7963477" y="6137977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NanGate45-AES</a:t>
            </a:r>
          </a:p>
        </p:txBody>
      </p:sp>
    </p:spTree>
    <p:extLst>
      <p:ext uri="{BB962C8B-B14F-4D97-AF65-F5344CB8AC3E}">
        <p14:creationId xmlns:p14="http://schemas.microsoft.com/office/powerpoint/2010/main" val="11296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6" y="3430184"/>
            <a:ext cx="11178540" cy="14478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Reduce clock power effectively</a:t>
            </a:r>
          </a:p>
          <a:p>
            <a:endParaRPr lang="en-US" altLang="zh-TW" dirty="0"/>
          </a:p>
          <a:p>
            <a:r>
              <a:rPr lang="en-US" altLang="zh-TW" dirty="0"/>
              <a:t>Synthesize 2-bit and 4-bit MBFFs by </a:t>
            </a:r>
            <a:r>
              <a:rPr lang="en-US" altLang="zh-TW" dirty="0" err="1"/>
              <a:t>NCTUcell</a:t>
            </a:r>
            <a:r>
              <a:rPr lang="en-US" altLang="zh-TW" dirty="0"/>
              <a:t> </a:t>
            </a:r>
            <a:r>
              <a:rPr lang="en-US" altLang="zh-TW" sz="2400" dirty="0"/>
              <a:t>[DAC-19]</a:t>
            </a:r>
            <a:endParaRPr lang="en-US" altLang="zh-TW" dirty="0"/>
          </a:p>
          <a:p>
            <a:pPr lvl="1"/>
            <a:r>
              <a:rPr lang="en-US" altLang="zh-TW" dirty="0"/>
              <a:t>Differences:</a:t>
            </a:r>
          </a:p>
          <a:p>
            <a:pPr lvl="1"/>
            <a:r>
              <a:rPr lang="en-US" altLang="zh-TW" dirty="0"/>
              <a:t>ASAP7 requires uniform and aligned gates</a:t>
            </a:r>
          </a:p>
          <a:p>
            <a:pPr lvl="1"/>
            <a:r>
              <a:rPr lang="en-US" altLang="zh-TW" dirty="0"/>
              <a:t>FreePDK45 can use poly as a routing layer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Multi-bit Flip-Flops (MBFFs)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69" y="5152944"/>
            <a:ext cx="11148060" cy="12192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27450" y="4828025"/>
            <a:ext cx="292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4-bit MBFF for FreePDK45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12730" y="6259449"/>
            <a:ext cx="23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4-bit MBFF for ASAP7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77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80" y="2232401"/>
            <a:ext cx="4633913" cy="195262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Post-Placement Flip-Flop Clustering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Mean-shift </a:t>
            </a:r>
            <a:r>
              <a:rPr lang="en-US" altLang="zh-TW" sz="2400" dirty="0"/>
              <a:t>[ISPD-19]</a:t>
            </a:r>
            <a:endParaRPr lang="en-US" altLang="zh-TW" dirty="0"/>
          </a:p>
          <a:p>
            <a:pPr lvl="1"/>
            <a:r>
              <a:rPr lang="en-US" altLang="zh-TW" dirty="0"/>
              <a:t>Naturally cluster FFs according to flip-flop distributions</a:t>
            </a:r>
          </a:p>
          <a:p>
            <a:pPr lvl="1"/>
            <a:r>
              <a:rPr lang="en-US" altLang="zh-TW" dirty="0"/>
              <a:t>Balance power and timing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err="1"/>
              <a:t>FlopTray</a:t>
            </a:r>
            <a:r>
              <a:rPr lang="en-US" altLang="zh-TW" dirty="0"/>
              <a:t> </a:t>
            </a:r>
            <a:r>
              <a:rPr lang="en-US" altLang="zh-TW" sz="2400" dirty="0"/>
              <a:t>[ICCAD-18]</a:t>
            </a:r>
            <a:endParaRPr lang="en-US" altLang="zh-TW" dirty="0"/>
          </a:p>
          <a:p>
            <a:pPr lvl="1"/>
            <a:r>
              <a:rPr lang="en-US" altLang="zh-TW" dirty="0" err="1"/>
              <a:t>Capacited</a:t>
            </a:r>
            <a:r>
              <a:rPr lang="en-US" altLang="zh-TW" dirty="0"/>
              <a:t> K-means (min-cost flow) cluster FFs</a:t>
            </a:r>
            <a:endParaRPr lang="zh-TW" altLang="en-US" dirty="0"/>
          </a:p>
          <a:p>
            <a:pPr lvl="1"/>
            <a:r>
              <a:rPr lang="en-US" altLang="zh-TW" dirty="0"/>
              <a:t>LP determines locations considering the aspect ratio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466" y="2981325"/>
            <a:ext cx="3448050" cy="37052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19" y="4153853"/>
            <a:ext cx="5549265" cy="2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theme1.xml><?xml version="1.0" encoding="utf-8"?>
<a:theme xmlns:a="http://schemas.openxmlformats.org/drawingml/2006/main" name="1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44262</TotalTime>
  <Words>1621</Words>
  <Application>Microsoft Office PowerPoint</Application>
  <PresentationFormat>와이드스크린</PresentationFormat>
  <Paragraphs>258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Monotype Sorts</vt:lpstr>
      <vt:lpstr>Arial</vt:lpstr>
      <vt:lpstr>Arial Narrow</vt:lpstr>
      <vt:lpstr>Calibri</vt:lpstr>
      <vt:lpstr>Consolas</vt:lpstr>
      <vt:lpstr>Tahoma</vt:lpstr>
      <vt:lpstr>1_ABKGROUP</vt:lpstr>
      <vt:lpstr>DATC RDF-2020: Strengthening the Foundation for Academic Research in IC Physical Design</vt:lpstr>
      <vt:lpstr>Design Automation Technical Committee (DATC)</vt:lpstr>
      <vt:lpstr>RDF-2019 Flow</vt:lpstr>
      <vt:lpstr>Key Updates of RDF-2020 (1/2)</vt:lpstr>
      <vt:lpstr>Key Updates of RDF-2020 (2/2)</vt:lpstr>
      <vt:lpstr>RDF-2020 Flow Evolution</vt:lpstr>
      <vt:lpstr>OpenROAD Flow and Integrated App Today</vt:lpstr>
      <vt:lpstr>Multi-bit Flip-Flops (MBFFs)</vt:lpstr>
      <vt:lpstr>Post-Placement Flip-Flop Clustering</vt:lpstr>
      <vt:lpstr>SKY130 Enablement on RDF-2020</vt:lpstr>
      <vt:lpstr>New Direction: Analysis and Verification</vt:lpstr>
      <vt:lpstr>JSON formats for Timing Calibrations</vt:lpstr>
      <vt:lpstr>Future Scope</vt:lpstr>
      <vt:lpstr>Conclusion</vt:lpstr>
      <vt:lpstr>Thank you!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TritonRoute</dc:title>
  <dc:creator>Lutong Wang</dc:creator>
  <cp:lastModifiedBy>Woo MinGyu</cp:lastModifiedBy>
  <cp:revision>3241</cp:revision>
  <cp:lastPrinted>2019-11-02T22:30:38Z</cp:lastPrinted>
  <dcterms:created xsi:type="dcterms:W3CDTF">2013-05-15T05:21:47Z</dcterms:created>
  <dcterms:modified xsi:type="dcterms:W3CDTF">2020-10-19T00:04:29Z</dcterms:modified>
</cp:coreProperties>
</file>