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xml" ContentType="application/vnd.openxmlformats-officedocument.presentationml.tags+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handoutMasterIdLst>
    <p:handoutMasterId r:id="rId72"/>
  </p:handoutMasterIdLst>
  <p:sldIdLst>
    <p:sldId id="881" r:id="rId2"/>
    <p:sldId id="10413" r:id="rId3"/>
    <p:sldId id="10370" r:id="rId4"/>
    <p:sldId id="10414" r:id="rId5"/>
    <p:sldId id="10358" r:id="rId6"/>
    <p:sldId id="10328" r:id="rId7"/>
    <p:sldId id="10399" r:id="rId8"/>
    <p:sldId id="10398" r:id="rId9"/>
    <p:sldId id="10400" r:id="rId10"/>
    <p:sldId id="10359" r:id="rId11"/>
    <p:sldId id="10304" r:id="rId12"/>
    <p:sldId id="10420" r:id="rId13"/>
    <p:sldId id="10373" r:id="rId14"/>
    <p:sldId id="10372" r:id="rId15"/>
    <p:sldId id="10415" r:id="rId16"/>
    <p:sldId id="10369" r:id="rId17"/>
    <p:sldId id="10395" r:id="rId18"/>
    <p:sldId id="10396" r:id="rId19"/>
    <p:sldId id="10425" r:id="rId20"/>
    <p:sldId id="10397" r:id="rId21"/>
    <p:sldId id="10407" r:id="rId22"/>
    <p:sldId id="10408" r:id="rId23"/>
    <p:sldId id="10375" r:id="rId24"/>
    <p:sldId id="10409" r:id="rId25"/>
    <p:sldId id="10410" r:id="rId26"/>
    <p:sldId id="10418" r:id="rId27"/>
    <p:sldId id="10412" r:id="rId28"/>
    <p:sldId id="10411" r:id="rId29"/>
    <p:sldId id="10416" r:id="rId30"/>
    <p:sldId id="10367" r:id="rId31"/>
    <p:sldId id="10368" r:id="rId32"/>
    <p:sldId id="10365" r:id="rId33"/>
    <p:sldId id="10356" r:id="rId34"/>
    <p:sldId id="10354" r:id="rId35"/>
    <p:sldId id="10378" r:id="rId36"/>
    <p:sldId id="10355" r:id="rId37"/>
    <p:sldId id="10381" r:id="rId38"/>
    <p:sldId id="10296" r:id="rId39"/>
    <p:sldId id="10421" r:id="rId40"/>
    <p:sldId id="10422" r:id="rId41"/>
    <p:sldId id="10423" r:id="rId42"/>
    <p:sldId id="10424" r:id="rId43"/>
    <p:sldId id="10300" r:id="rId44"/>
    <p:sldId id="10361" r:id="rId45"/>
    <p:sldId id="10357" r:id="rId46"/>
    <p:sldId id="10377" r:id="rId47"/>
    <p:sldId id="10295" r:id="rId48"/>
    <p:sldId id="10419" r:id="rId49"/>
    <p:sldId id="10311" r:id="rId50"/>
    <p:sldId id="10305" r:id="rId51"/>
    <p:sldId id="10426" r:id="rId52"/>
    <p:sldId id="1669" r:id="rId53"/>
    <p:sldId id="767" r:id="rId54"/>
    <p:sldId id="10379" r:id="rId55"/>
    <p:sldId id="10297" r:id="rId56"/>
    <p:sldId id="10417" r:id="rId57"/>
    <p:sldId id="10427" r:id="rId58"/>
    <p:sldId id="1809" r:id="rId59"/>
    <p:sldId id="10401" r:id="rId60"/>
    <p:sldId id="1558" r:id="rId61"/>
    <p:sldId id="10388" r:id="rId62"/>
    <p:sldId id="10389" r:id="rId63"/>
    <p:sldId id="10390" r:id="rId64"/>
    <p:sldId id="10380" r:id="rId65"/>
    <p:sldId id="10406" r:id="rId66"/>
    <p:sldId id="10294" r:id="rId67"/>
    <p:sldId id="10306" r:id="rId68"/>
    <p:sldId id="10301" r:id="rId69"/>
    <p:sldId id="10298" r:id="rId70"/>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00C0"/>
    <a:srgbClr val="1352B1"/>
    <a:srgbClr val="12BE12"/>
    <a:srgbClr val="3BFFB4"/>
    <a:srgbClr val="99CE84"/>
    <a:srgbClr val="B5CD85"/>
    <a:srgbClr val="3BFF94"/>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57997" autoAdjust="0"/>
  </p:normalViewPr>
  <p:slideViewPr>
    <p:cSldViewPr>
      <p:cViewPr varScale="1">
        <p:scale>
          <a:sx n="56" d="100"/>
          <a:sy n="56" d="100"/>
        </p:scale>
        <p:origin x="115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2" d="100"/>
          <a:sy n="82" d="100"/>
        </p:scale>
        <p:origin x="1986" y="90"/>
      </p:cViewPr>
      <p:guideLst>
        <p:guide orient="horz" pos="2304"/>
        <p:guide pos="302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4161628" cy="367259"/>
          </a:xfrm>
          <a:prstGeom prst="rect">
            <a:avLst/>
          </a:prstGeom>
        </p:spPr>
        <p:txBody>
          <a:bodyPr vert="horz" lIns="94833" tIns="47417" rIns="94833" bIns="47417" rtlCol="0"/>
          <a:lstStyle>
            <a:lvl1pPr algn="l">
              <a:defRPr sz="1200"/>
            </a:lvl1pPr>
          </a:lstStyle>
          <a:p>
            <a:endParaRPr lang="en-US"/>
          </a:p>
        </p:txBody>
      </p:sp>
      <p:sp>
        <p:nvSpPr>
          <p:cNvPr id="3" name="Date Placeholder 2"/>
          <p:cNvSpPr>
            <a:spLocks noGrp="1"/>
          </p:cNvSpPr>
          <p:nvPr>
            <p:ph type="dt" sz="quarter" idx="1"/>
          </p:nvPr>
        </p:nvSpPr>
        <p:spPr>
          <a:xfrm>
            <a:off x="5437359" y="3"/>
            <a:ext cx="4161626" cy="367259"/>
          </a:xfrm>
          <a:prstGeom prst="rect">
            <a:avLst/>
          </a:prstGeom>
        </p:spPr>
        <p:txBody>
          <a:bodyPr vert="horz" lIns="94833" tIns="47417" rIns="94833" bIns="47417" rtlCol="0"/>
          <a:lstStyle>
            <a:lvl1pPr algn="r">
              <a:defRPr sz="1200"/>
            </a:lvl1pPr>
          </a:lstStyle>
          <a:p>
            <a:fld id="{B0023BA6-91CC-4CF9-8EDA-D85966E311D3}" type="datetimeFigureOut">
              <a:rPr lang="en-US" smtClean="0"/>
              <a:t>10/5/2020</a:t>
            </a:fld>
            <a:endParaRPr lang="en-US"/>
          </a:p>
        </p:txBody>
      </p:sp>
      <p:sp>
        <p:nvSpPr>
          <p:cNvPr id="4" name="Footer Placeholder 3"/>
          <p:cNvSpPr>
            <a:spLocks noGrp="1"/>
          </p:cNvSpPr>
          <p:nvPr>
            <p:ph type="ftr" sz="quarter" idx="2"/>
          </p:nvPr>
        </p:nvSpPr>
        <p:spPr>
          <a:xfrm>
            <a:off x="4" y="6947944"/>
            <a:ext cx="4161628" cy="367259"/>
          </a:xfrm>
          <a:prstGeom prst="rect">
            <a:avLst/>
          </a:prstGeom>
        </p:spPr>
        <p:txBody>
          <a:bodyPr vert="horz" lIns="94833" tIns="47417" rIns="94833" bIns="47417" rtlCol="0" anchor="b"/>
          <a:lstStyle>
            <a:lvl1pPr algn="l">
              <a:defRPr sz="1200"/>
            </a:lvl1pPr>
          </a:lstStyle>
          <a:p>
            <a:endParaRPr lang="en-US"/>
          </a:p>
        </p:txBody>
      </p:sp>
      <p:sp>
        <p:nvSpPr>
          <p:cNvPr id="5" name="Slide Number Placeholder 4"/>
          <p:cNvSpPr>
            <a:spLocks noGrp="1"/>
          </p:cNvSpPr>
          <p:nvPr>
            <p:ph type="sldNum" sz="quarter" idx="3"/>
          </p:nvPr>
        </p:nvSpPr>
        <p:spPr>
          <a:xfrm>
            <a:off x="5437359" y="6947944"/>
            <a:ext cx="4161626" cy="367259"/>
          </a:xfrm>
          <a:prstGeom prst="rect">
            <a:avLst/>
          </a:prstGeom>
        </p:spPr>
        <p:txBody>
          <a:bodyPr vert="horz" lIns="94833" tIns="47417" rIns="94833" bIns="47417" rtlCol="0" anchor="b"/>
          <a:lstStyle>
            <a:lvl1pPr algn="r">
              <a:defRPr sz="1200"/>
            </a:lvl1pPr>
          </a:lstStyle>
          <a:p>
            <a:fld id="{B061756B-133A-47BB-B1C4-8AA9463FDD64}" type="slidenum">
              <a:rPr lang="en-US" smtClean="0"/>
              <a:t>‹#›</a:t>
            </a:fld>
            <a:endParaRPr lang="en-US"/>
          </a:p>
        </p:txBody>
      </p:sp>
    </p:spTree>
    <p:extLst>
      <p:ext uri="{BB962C8B-B14F-4D97-AF65-F5344CB8AC3E}">
        <p14:creationId xmlns:p14="http://schemas.microsoft.com/office/powerpoint/2010/main" val="291867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160520" cy="365760"/>
          </a:xfrm>
          <a:prstGeom prst="rect">
            <a:avLst/>
          </a:prstGeom>
        </p:spPr>
        <p:txBody>
          <a:bodyPr vert="horz" lIns="93562" tIns="46780" rIns="93562" bIns="46780" rtlCol="0"/>
          <a:lstStyle>
            <a:lvl1pPr algn="l">
              <a:defRPr sz="1200"/>
            </a:lvl1pPr>
          </a:lstStyle>
          <a:p>
            <a:endParaRPr lang="en-US"/>
          </a:p>
        </p:txBody>
      </p:sp>
      <p:sp>
        <p:nvSpPr>
          <p:cNvPr id="3" name="Date Placeholder 2"/>
          <p:cNvSpPr>
            <a:spLocks noGrp="1"/>
          </p:cNvSpPr>
          <p:nvPr>
            <p:ph type="dt" idx="1"/>
          </p:nvPr>
        </p:nvSpPr>
        <p:spPr>
          <a:xfrm>
            <a:off x="5438461" y="1"/>
            <a:ext cx="4160520" cy="365760"/>
          </a:xfrm>
          <a:prstGeom prst="rect">
            <a:avLst/>
          </a:prstGeom>
        </p:spPr>
        <p:txBody>
          <a:bodyPr vert="horz" lIns="93562" tIns="46780" rIns="93562" bIns="46780" rtlCol="0"/>
          <a:lstStyle>
            <a:lvl1pPr algn="r">
              <a:defRPr sz="1200"/>
            </a:lvl1pPr>
          </a:lstStyle>
          <a:p>
            <a:fld id="{D0FDDF39-B491-4D15-83C3-F2130CB8F0F8}" type="datetimeFigureOut">
              <a:rPr lang="en-US" smtClean="0"/>
              <a:t>10/5/2020</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3562" tIns="46780" rIns="93562" bIns="46780" rtlCol="0" anchor="ctr"/>
          <a:lstStyle/>
          <a:p>
            <a:endParaRPr lang="en-US"/>
          </a:p>
        </p:txBody>
      </p:sp>
      <p:sp>
        <p:nvSpPr>
          <p:cNvPr id="5" name="Notes Placeholder 4"/>
          <p:cNvSpPr>
            <a:spLocks noGrp="1"/>
          </p:cNvSpPr>
          <p:nvPr>
            <p:ph type="body" sz="quarter" idx="3"/>
          </p:nvPr>
        </p:nvSpPr>
        <p:spPr>
          <a:xfrm>
            <a:off x="960121" y="3474720"/>
            <a:ext cx="7680960" cy="3291840"/>
          </a:xfrm>
          <a:prstGeom prst="rect">
            <a:avLst/>
          </a:prstGeom>
        </p:spPr>
        <p:txBody>
          <a:bodyPr vert="horz" lIns="93562" tIns="46780" rIns="93562" bIns="467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6948171"/>
            <a:ext cx="4160520" cy="365760"/>
          </a:xfrm>
          <a:prstGeom prst="rect">
            <a:avLst/>
          </a:prstGeom>
        </p:spPr>
        <p:txBody>
          <a:bodyPr vert="horz" lIns="93562" tIns="46780" rIns="93562" bIns="46780" rtlCol="0" anchor="b"/>
          <a:lstStyle>
            <a:lvl1pPr algn="l">
              <a:defRPr sz="1200"/>
            </a:lvl1pPr>
          </a:lstStyle>
          <a:p>
            <a:endParaRPr lang="en-US"/>
          </a:p>
        </p:txBody>
      </p:sp>
      <p:sp>
        <p:nvSpPr>
          <p:cNvPr id="7" name="Slide Number Placeholder 6"/>
          <p:cNvSpPr>
            <a:spLocks noGrp="1"/>
          </p:cNvSpPr>
          <p:nvPr>
            <p:ph type="sldNum" sz="quarter" idx="5"/>
          </p:nvPr>
        </p:nvSpPr>
        <p:spPr>
          <a:xfrm>
            <a:off x="5438461" y="6948171"/>
            <a:ext cx="4160520" cy="365760"/>
          </a:xfrm>
          <a:prstGeom prst="rect">
            <a:avLst/>
          </a:prstGeom>
        </p:spPr>
        <p:txBody>
          <a:bodyPr vert="horz" lIns="93562" tIns="46780" rIns="93562" bIns="46780" rtlCol="0" anchor="b"/>
          <a:lstStyle>
            <a:lvl1pPr algn="r">
              <a:defRPr sz="1200"/>
            </a:lvl1pPr>
          </a:lstStyle>
          <a:p>
            <a:fld id="{3E4061D9-ECA4-4CED-903E-8395C236FDCB}" type="slidenum">
              <a:rPr lang="en-US" smtClean="0"/>
              <a:t>‹#›</a:t>
            </a:fld>
            <a:endParaRPr lang="en-US"/>
          </a:p>
        </p:txBody>
      </p:sp>
    </p:spTree>
    <p:extLst>
      <p:ext uri="{BB962C8B-B14F-4D97-AF65-F5344CB8AC3E}">
        <p14:creationId xmlns:p14="http://schemas.microsoft.com/office/powerpoint/2010/main" val="328979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morning, everyone! Thank you for the kind introduction and it is a great pleasure to be here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URL </a:t>
            </a:r>
            <a:r>
              <a:rPr lang="en-US" sz="1200" b="1" kern="1200" dirty="0">
                <a:solidFill>
                  <a:schemeClr val="tx1"/>
                </a:solidFill>
                <a:effectLst/>
                <a:latin typeface="+mn-lt"/>
                <a:ea typeface="+mn-ea"/>
                <a:cs typeface="+mn-cs"/>
              </a:rPr>
              <a:t>**HERE** </a:t>
            </a:r>
            <a:r>
              <a:rPr lang="en-US" sz="1200" kern="1200" dirty="0">
                <a:solidFill>
                  <a:schemeClr val="tx1"/>
                </a:solidFill>
                <a:effectLst/>
                <a:latin typeface="+mn-lt"/>
                <a:ea typeface="+mn-ea"/>
                <a:cs typeface="+mn-cs"/>
              </a:rPr>
              <a:t>is my lab’s website – it has a lot of related talks and links.</a:t>
            </a:r>
          </a:p>
          <a:p>
            <a:endParaRPr lang="en-US" dirty="0"/>
          </a:p>
        </p:txBody>
      </p:sp>
      <p:sp>
        <p:nvSpPr>
          <p:cNvPr id="4" name="Slide Number Placeholder 3"/>
          <p:cNvSpPr>
            <a:spLocks noGrp="1"/>
          </p:cNvSpPr>
          <p:nvPr>
            <p:ph type="sldNum" sz="quarter" idx="10"/>
          </p:nvPr>
        </p:nvSpPr>
        <p:spPr/>
        <p:txBody>
          <a:bodyPr/>
          <a:lstStyle/>
          <a:p>
            <a:fld id="{3E4061D9-ECA4-4CED-903E-8395C236FDCB}" type="slidenum">
              <a:rPr lang="en-US" smtClean="0"/>
              <a:t>1</a:t>
            </a:fld>
            <a:endParaRPr lang="en-US"/>
          </a:p>
        </p:txBody>
      </p:sp>
    </p:spTree>
    <p:extLst>
      <p:ext uri="{BB962C8B-B14F-4D97-AF65-F5344CB8AC3E}">
        <p14:creationId xmlns:p14="http://schemas.microsoft.com/office/powerpoint/2010/main" val="62683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change hardware design so that it is LESS difficult, needs FEWER EXPERTS, and COSTS less?</a:t>
            </a:r>
          </a:p>
          <a:p>
            <a:endParaRPr lang="en-US" dirty="0"/>
          </a:p>
          <a:p>
            <a:r>
              <a:rPr lang="en-US" dirty="0"/>
              <a:t>The obvious answer is a combination of </a:t>
            </a:r>
            <a:r>
              <a:rPr lang="en-US" b="1" dirty="0"/>
              <a:t>automation and intelligence</a:t>
            </a:r>
            <a:r>
              <a:rPr lang="en-US" dirty="0"/>
              <a:t>, with “self-driving” design tools and flows.  And there is </a:t>
            </a:r>
            <a:r>
              <a:rPr lang="en-US" b="1" dirty="0"/>
              <a:t>open source.</a:t>
            </a:r>
            <a:endParaRPr lang="en-US" dirty="0"/>
          </a:p>
          <a:p>
            <a:r>
              <a:rPr lang="en-US" dirty="0"/>
              <a:t>In 2018, DARPA launched the IDEA program as part of the U.S. Electronics Resurgence Initiative.  The IDEA program aims for </a:t>
            </a:r>
            <a:r>
              <a:rPr lang="en-US" b="1" dirty="0"/>
              <a:t>Hardware Compilers 2.0 </a:t>
            </a:r>
            <a:r>
              <a:rPr lang="en-US" dirty="0"/>
              <a:t>– no humans, 24-hour turnaround time, eventually with zero loss of quality.</a:t>
            </a:r>
          </a:p>
          <a:p>
            <a:endParaRPr lang="en-US" dirty="0"/>
          </a:p>
          <a:p>
            <a:r>
              <a:rPr lang="en-US" b="1" dirty="0"/>
              <a:t>[CLICK] </a:t>
            </a:r>
            <a:r>
              <a:rPr lang="en-US" dirty="0"/>
              <a:t>This shifts the focus  </a:t>
            </a:r>
            <a:r>
              <a:rPr lang="en-US" b="1" dirty="0"/>
              <a:t>FROM</a:t>
            </a:r>
            <a:r>
              <a:rPr lang="en-US" dirty="0"/>
              <a:t> tools that enable expert users to achieve ultimate PPA, </a:t>
            </a:r>
            <a:r>
              <a:rPr lang="en-US" b="1" dirty="0"/>
              <a:t>TO</a:t>
            </a:r>
            <a:r>
              <a:rPr lang="en-US" dirty="0"/>
              <a:t> SELF-DRIVING tools that don’t require experts or time to tape out a working chip.  </a:t>
            </a:r>
            <a:endParaRPr lang="en-US" b="1" dirty="0"/>
          </a:p>
          <a:p>
            <a:endParaRPr lang="en-US" dirty="0"/>
          </a:p>
          <a:p>
            <a:r>
              <a:rPr lang="en-US" b="1" dirty="0"/>
              <a:t>[CLICK] </a:t>
            </a:r>
            <a:r>
              <a:rPr lang="en-US" dirty="0"/>
              <a:t>Leading to democratization of hardware design.</a:t>
            </a:r>
          </a:p>
        </p:txBody>
      </p:sp>
      <p:sp>
        <p:nvSpPr>
          <p:cNvPr id="4" name="Slide Number Placeholder 3"/>
          <p:cNvSpPr>
            <a:spLocks noGrp="1"/>
          </p:cNvSpPr>
          <p:nvPr>
            <p:ph type="sldNum" sz="quarter" idx="10"/>
          </p:nvPr>
        </p:nvSpPr>
        <p:spPr/>
        <p:txBody>
          <a:bodyPr/>
          <a:lstStyle/>
          <a:p>
            <a:fld id="{5AF098EC-93E0-484E-B2D8-A6CDEA8F6A92}" type="slidenum">
              <a:rPr lang="en-US" smtClean="0"/>
              <a:t>10</a:t>
            </a:fld>
            <a:endParaRPr lang="en-US"/>
          </a:p>
        </p:txBody>
      </p:sp>
    </p:spTree>
    <p:extLst>
      <p:ext uri="{BB962C8B-B14F-4D97-AF65-F5344CB8AC3E}">
        <p14:creationId xmlns:p14="http://schemas.microsoft.com/office/powerpoint/2010/main" val="80703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a:t>
            </a:r>
            <a:r>
              <a:rPr lang="en-US" sz="1100" b="1" dirty="0"/>
              <a:t>part</a:t>
            </a:r>
            <a:r>
              <a:rPr lang="en-US" sz="1100" dirty="0"/>
              <a:t> of the IDEA program, I lead a project on the </a:t>
            </a:r>
            <a:r>
              <a:rPr lang="en-US" sz="1100" b="1" dirty="0"/>
              <a:t>DIGITAL IC </a:t>
            </a:r>
            <a:r>
              <a:rPr lang="en-US" sz="1100" dirty="0"/>
              <a:t>side, called </a:t>
            </a:r>
          </a:p>
          <a:p>
            <a:r>
              <a:rPr lang="en-US" sz="1100" b="1" dirty="0"/>
              <a:t>[CLICK] </a:t>
            </a:r>
            <a:r>
              <a:rPr lang="en-US" sz="1100" dirty="0"/>
              <a:t> </a:t>
            </a:r>
            <a:r>
              <a:rPr lang="en-US" sz="1100" b="1" dirty="0" err="1"/>
              <a:t>OpenROAD</a:t>
            </a:r>
            <a:r>
              <a:rPr lang="en-US" sz="1100" b="1" dirty="0"/>
              <a:t>.</a:t>
            </a:r>
          </a:p>
          <a:p>
            <a:endParaRPr lang="en-US" sz="1100" b="1" dirty="0"/>
          </a:p>
          <a:p>
            <a:r>
              <a:rPr lang="en-US" sz="1100" b="1" dirty="0"/>
              <a:t>The goal is Verilog in, merged </a:t>
            </a:r>
            <a:r>
              <a:rPr lang="en-US" sz="1100" b="1" dirty="0" err="1"/>
              <a:t>tapeout</a:t>
            </a:r>
            <a:r>
              <a:rPr lang="en-US" sz="1100" b="1" dirty="0"/>
              <a:t>-ready GDS out -- in 24 hours, with no-human-in-the-loop.</a:t>
            </a:r>
          </a:p>
          <a:p>
            <a:endParaRPr lang="en-US" sz="1100" dirty="0"/>
          </a:p>
          <a:p>
            <a:r>
              <a:rPr lang="en-US" sz="1100" b="1" dirty="0"/>
              <a:t>And, at the same time we’re trying to seed an OPEN SOURCE EDA based ecosystem as well. </a:t>
            </a:r>
          </a:p>
          <a:p>
            <a:endParaRPr lang="en-US" sz="1100" b="1" dirty="0"/>
          </a:p>
          <a:p>
            <a:r>
              <a:rPr lang="en-US" sz="1100" b="1" dirty="0"/>
              <a:t>[CLICK] </a:t>
            </a:r>
            <a:r>
              <a:rPr lang="en-US" sz="1100" b="0" dirty="0"/>
              <a:t>Our team includes Qualcomm, Arm, and FIVE universities.</a:t>
            </a:r>
          </a:p>
          <a:p>
            <a:r>
              <a:rPr lang="en-US" sz="1100" b="0" dirty="0"/>
              <a:t>Automation plus Open-Source equals progress toward DEMOCRATIZATION, which …</a:t>
            </a:r>
            <a:endParaRPr lang="en-US" sz="1100" dirty="0"/>
          </a:p>
          <a:p>
            <a:endParaRPr lang="en-US" b="0" dirty="0"/>
          </a:p>
        </p:txBody>
      </p:sp>
      <p:sp>
        <p:nvSpPr>
          <p:cNvPr id="4" name="Slide Number Placeholder 3"/>
          <p:cNvSpPr>
            <a:spLocks noGrp="1"/>
          </p:cNvSpPr>
          <p:nvPr>
            <p:ph type="sldNum" sz="quarter" idx="10"/>
          </p:nvPr>
        </p:nvSpPr>
        <p:spPr/>
        <p:txBody>
          <a:bodyPr/>
          <a:lstStyle/>
          <a:p>
            <a:fld id="{5AF098EC-93E0-484E-B2D8-A6CDEA8F6A92}" type="slidenum">
              <a:rPr lang="en-US" smtClean="0"/>
              <a:t>11</a:t>
            </a:fld>
            <a:endParaRPr lang="en-US"/>
          </a:p>
        </p:txBody>
      </p:sp>
    </p:spTree>
    <p:extLst>
      <p:ext uri="{BB962C8B-B14F-4D97-AF65-F5344CB8AC3E}">
        <p14:creationId xmlns:p14="http://schemas.microsoft.com/office/powerpoint/2010/main" val="359825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Has been front and center for us ever since we started. </a:t>
            </a:r>
          </a:p>
          <a:p>
            <a:endParaRPr lang="en-US" b="0" dirty="0"/>
          </a:p>
        </p:txBody>
      </p:sp>
      <p:sp>
        <p:nvSpPr>
          <p:cNvPr id="4" name="Slide Number Placeholder 3"/>
          <p:cNvSpPr>
            <a:spLocks noGrp="1"/>
          </p:cNvSpPr>
          <p:nvPr>
            <p:ph type="sldNum" sz="quarter" idx="10"/>
          </p:nvPr>
        </p:nvSpPr>
        <p:spPr/>
        <p:txBody>
          <a:bodyPr/>
          <a:lstStyle/>
          <a:p>
            <a:fld id="{5AF098EC-93E0-484E-B2D8-A6CDEA8F6A92}" type="slidenum">
              <a:rPr lang="en-US" smtClean="0"/>
              <a:t>12</a:t>
            </a:fld>
            <a:endParaRPr lang="en-US"/>
          </a:p>
        </p:txBody>
      </p:sp>
    </p:spTree>
    <p:extLst>
      <p:ext uri="{BB962C8B-B14F-4D97-AF65-F5344CB8AC3E}">
        <p14:creationId xmlns:p14="http://schemas.microsoft.com/office/powerpoint/2010/main" val="24907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open-source EDA?  In the context of democratizing access to silicon – we want open-source EDA for the same reasons we want open-source IP cores and open-source PDKs.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for me, the reasons are deeper than that.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academic, I’ve pursued open-source EDA over some decades, for one basic reason:  </a:t>
            </a:r>
            <a:r>
              <a:rPr lang="en-US" sz="1200" b="1" kern="1200" dirty="0">
                <a:solidFill>
                  <a:schemeClr val="tx1"/>
                </a:solidFill>
                <a:effectLst/>
                <a:latin typeface="+mn-lt"/>
                <a:ea typeface="+mn-ea"/>
                <a:cs typeface="+mn-cs"/>
              </a:rPr>
              <a:t>Clarity of SCIENCE.</a:t>
            </a:r>
            <a:r>
              <a:rPr lang="en-US" sz="1200" kern="1200" dirty="0">
                <a:solidFill>
                  <a:schemeClr val="tx1"/>
                </a:solidFill>
                <a:effectLst/>
                <a:latin typeface="+mn-lt"/>
                <a:ea typeface="+mn-ea"/>
                <a:cs typeface="+mn-cs"/>
              </a:rPr>
              <a:t>  Open source enables research to be principled and verifiable.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Amazingly:  BY CONSTRUCTION my research cannot be reproduced by others!  (Since I cannot share my students’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scripts with anyone… This is crazy.)</a:t>
            </a:r>
          </a:p>
          <a:p>
            <a:endParaRPr lang="en-US" sz="1200"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And with open source, </a:t>
            </a:r>
            <a:r>
              <a:rPr lang="en-US" sz="1200" b="1" i="0" u="none" strike="noStrike" kern="1200" dirty="0">
                <a:solidFill>
                  <a:schemeClr val="tx1"/>
                </a:solidFill>
                <a:effectLst/>
                <a:latin typeface="+mn-lt"/>
                <a:ea typeface="+mn-ea"/>
                <a:cs typeface="+mn-cs"/>
              </a:rPr>
              <a:t>we won’t waste time!</a:t>
            </a:r>
            <a:r>
              <a:rPr lang="en-US" sz="1200" b="0" i="0" u="none" strike="noStrike" kern="1200" dirty="0">
                <a:solidFill>
                  <a:schemeClr val="tx1"/>
                </a:solidFill>
                <a:effectLst/>
                <a:latin typeface="+mn-lt"/>
                <a:ea typeface="+mn-ea"/>
                <a:cs typeface="+mn-cs"/>
              </a:rPr>
              <a:t>  People are precious in the EDA world – too many of them go to </a:t>
            </a:r>
            <a:r>
              <a:rPr lang="en-US" sz="1200" b="1" i="0" u="none" strike="noStrike" kern="1200" dirty="0">
                <a:solidFill>
                  <a:schemeClr val="tx1"/>
                </a:solidFill>
                <a:effectLst/>
                <a:latin typeface="+mn-lt"/>
                <a:ea typeface="+mn-ea"/>
                <a:cs typeface="+mn-cs"/>
              </a:rPr>
              <a:t>Google</a:t>
            </a:r>
            <a:r>
              <a:rPr lang="en-US" sz="1200" b="0" i="0" u="none" strike="noStrike" kern="1200" dirty="0">
                <a:solidFill>
                  <a:schemeClr val="tx1"/>
                </a:solidFill>
                <a:effectLst/>
                <a:latin typeface="+mn-lt"/>
                <a:ea typeface="+mn-ea"/>
                <a:cs typeface="+mn-cs"/>
              </a:rPr>
              <a:t> instead of </a:t>
            </a:r>
            <a:r>
              <a:rPr lang="en-US" sz="1200" b="1" i="0" u="none" strike="noStrike" kern="1200" dirty="0">
                <a:solidFill>
                  <a:schemeClr val="tx1"/>
                </a:solidFill>
                <a:effectLst/>
                <a:latin typeface="+mn-lt"/>
                <a:ea typeface="+mn-ea"/>
                <a:cs typeface="+mn-cs"/>
              </a:rPr>
              <a:t>Synopsys</a:t>
            </a:r>
            <a:r>
              <a:rPr lang="en-US" sz="1200" b="0" i="0" u="none" strike="noStrike"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rPr>
              <a:t>AI</a:t>
            </a:r>
            <a:r>
              <a:rPr lang="en-US" sz="1200" b="0" i="0" u="none" strike="noStrike" kern="1200" dirty="0">
                <a:solidFill>
                  <a:schemeClr val="tx1"/>
                </a:solidFill>
                <a:effectLst/>
                <a:latin typeface="+mn-lt"/>
                <a:ea typeface="+mn-ea"/>
                <a:cs typeface="+mn-cs"/>
              </a:rPr>
              <a:t> instead of </a:t>
            </a:r>
            <a:r>
              <a:rPr lang="en-US" sz="1200" b="1" i="0" u="none" strike="noStrike" kern="1200" dirty="0">
                <a:solidFill>
                  <a:schemeClr val="tx1"/>
                </a:solidFill>
                <a:effectLst/>
                <a:latin typeface="+mn-lt"/>
                <a:ea typeface="+mn-ea"/>
                <a:cs typeface="+mn-cs"/>
              </a:rPr>
              <a:t>CAD</a:t>
            </a:r>
            <a:r>
              <a:rPr lang="en-US" sz="1200" b="0" i="0" u="none" strike="noStrike" kern="1200" dirty="0">
                <a:solidFill>
                  <a:schemeClr val="tx1"/>
                </a:solidFill>
                <a:effectLst/>
                <a:latin typeface="+mn-lt"/>
                <a:ea typeface="+mn-ea"/>
                <a:cs typeface="+mn-cs"/>
              </a:rPr>
              <a:t>, without the EDA field itself making research unnecessarily tough or impossible!   We drive students away by making them reinvent a zillion wheels when they do research!</a:t>
            </a:r>
            <a:endParaRPr lang="en-US" b="0" dirty="0">
              <a:effectLst/>
            </a:endParaRPr>
          </a:p>
          <a:p>
            <a:endParaRPr lang="en-US" sz="1200"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And mature fields flourish with open-source culture. </a:t>
            </a:r>
            <a:endParaRPr lang="en-US" b="0" dirty="0">
              <a:effectLst/>
            </a:endParaRPr>
          </a:p>
          <a:p>
            <a:br>
              <a:rPr lang="en-US" dirty="0"/>
            </a:br>
            <a:endParaRPr lang="en-US" altLang="ko-KR" dirty="0">
              <a:latin typeface="Times New Roman" pitchFamily="18" charset="0"/>
            </a:endParaRPr>
          </a:p>
        </p:txBody>
      </p:sp>
      <p:sp>
        <p:nvSpPr>
          <p:cNvPr id="4" name="Slide Number Placeholder 3"/>
          <p:cNvSpPr>
            <a:spLocks noGrp="1"/>
          </p:cNvSpPr>
          <p:nvPr>
            <p:ph type="sldNum" sz="quarter" idx="5"/>
          </p:nvPr>
        </p:nvSpPr>
        <p:spPr/>
        <p:txBody>
          <a:bodyPr/>
          <a:lstStyle/>
          <a:p>
            <a:fld id="{584B3332-ADA4-4F2F-96D9-040A8ED782B9}" type="slidenum">
              <a:rPr lang="en-US" smtClean="0"/>
              <a:t>13</a:t>
            </a:fld>
            <a:endParaRPr lang="en-US" dirty="0"/>
          </a:p>
        </p:txBody>
      </p:sp>
    </p:spTree>
    <p:extLst>
      <p:ext uri="{BB962C8B-B14F-4D97-AF65-F5344CB8AC3E}">
        <p14:creationId xmlns:p14="http://schemas.microsoft.com/office/powerpoint/2010/main" val="1868145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Open-source EDA has been somewhat of a recurring DREAM -- for most of my career.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If you’ve used Capo or codes from the </a:t>
            </a:r>
            <a:r>
              <a:rPr lang="en-US" sz="1200" b="1" i="0" u="none" strike="noStrike" kern="1200" dirty="0">
                <a:solidFill>
                  <a:schemeClr val="tx1"/>
                </a:solidFill>
                <a:effectLst/>
                <a:latin typeface="+mn-lt"/>
                <a:ea typeface="+mn-ea"/>
                <a:cs typeface="+mn-cs"/>
              </a:rPr>
              <a:t>Bookshelf</a:t>
            </a:r>
            <a:r>
              <a:rPr lang="en-US" sz="1200" b="0" i="0" u="none" strike="noStrike" kern="1200" dirty="0">
                <a:solidFill>
                  <a:schemeClr val="tx1"/>
                </a:solidFill>
                <a:effectLst/>
                <a:latin typeface="+mn-lt"/>
                <a:ea typeface="+mn-ea"/>
                <a:cs typeface="+mn-cs"/>
              </a:rPr>
              <a:t>, or benchmarks that are distributed in </a:t>
            </a:r>
            <a:r>
              <a:rPr lang="en-US" sz="1200" b="1" i="0" u="none" strike="noStrike" kern="1200" dirty="0">
                <a:solidFill>
                  <a:schemeClr val="tx1"/>
                </a:solidFill>
                <a:effectLst/>
                <a:latin typeface="+mn-lt"/>
                <a:ea typeface="+mn-ea"/>
                <a:cs typeface="+mn-cs"/>
              </a:rPr>
              <a:t>Bookshelf </a:t>
            </a:r>
            <a:r>
              <a:rPr lang="en-US" sz="1200" b="0" i="0" u="none" strike="noStrike" kern="1200" dirty="0">
                <a:solidFill>
                  <a:schemeClr val="tx1"/>
                </a:solidFill>
                <a:effectLst/>
                <a:latin typeface="+mn-lt"/>
                <a:ea typeface="+mn-ea"/>
                <a:cs typeface="+mn-cs"/>
              </a:rPr>
              <a:t>formats – that was part of my group’s early history with open sourcing in the late 1990s, in the first MARCO DARPA </a:t>
            </a:r>
            <a:r>
              <a:rPr lang="en-US" sz="1200" b="0" i="0" u="none" strike="noStrike" kern="1200" dirty="0" err="1">
                <a:solidFill>
                  <a:schemeClr val="tx1"/>
                </a:solidFill>
                <a:effectLst/>
                <a:latin typeface="+mn-lt"/>
                <a:ea typeface="+mn-ea"/>
                <a:cs typeface="+mn-cs"/>
              </a:rPr>
              <a:t>Gigascale</a:t>
            </a:r>
            <a:r>
              <a:rPr lang="en-US" sz="1200" b="0" i="0" u="none" strike="noStrike" kern="1200" dirty="0">
                <a:solidFill>
                  <a:schemeClr val="tx1"/>
                </a:solidFill>
                <a:effectLst/>
                <a:latin typeface="+mn-lt"/>
                <a:ea typeface="+mn-ea"/>
                <a:cs typeface="+mn-cs"/>
              </a:rPr>
              <a:t> Silicon Research Center.  Same motivation:  open access to reusable CAD IP, to enable </a:t>
            </a:r>
            <a:r>
              <a:rPr lang="en-US" sz="1200" b="1" i="0" u="none" strike="noStrike" kern="1200" dirty="0">
                <a:solidFill>
                  <a:schemeClr val="tx1"/>
                </a:solidFill>
                <a:effectLst/>
                <a:latin typeface="+mn-lt"/>
                <a:ea typeface="+mn-ea"/>
                <a:cs typeface="+mn-cs"/>
              </a:rPr>
              <a:t>RESEARCH</a:t>
            </a:r>
            <a:r>
              <a:rPr lang="en-US" sz="1200" b="0" i="0" u="none" strike="noStrike" kern="1200" dirty="0">
                <a:solidFill>
                  <a:schemeClr val="tx1"/>
                </a:solidFill>
                <a:effectLst/>
                <a:latin typeface="+mn-lt"/>
                <a:ea typeface="+mn-ea"/>
                <a:cs typeface="+mn-cs"/>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14</a:t>
            </a:fld>
            <a:endParaRPr lang="en-US"/>
          </a:p>
        </p:txBody>
      </p:sp>
    </p:spTree>
    <p:extLst>
      <p:ext uri="{BB962C8B-B14F-4D97-AF65-F5344CB8AC3E}">
        <p14:creationId xmlns:p14="http://schemas.microsoft.com/office/powerpoint/2010/main" val="3758642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let me get to the core of this talk, which is a </a:t>
            </a:r>
            <a:r>
              <a:rPr lang="en-US" b="1" dirty="0"/>
              <a:t>question about Open-Source EDA:   IF WE BUILD IT, WHO WILL COME?</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15</a:t>
            </a:fld>
            <a:endParaRPr lang="en-US"/>
          </a:p>
        </p:txBody>
      </p:sp>
    </p:spTree>
    <p:extLst>
      <p:ext uri="{BB962C8B-B14F-4D97-AF65-F5344CB8AC3E}">
        <p14:creationId xmlns:p14="http://schemas.microsoft.com/office/powerpoint/2010/main" val="2533164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movie “Field of Dreams” had this famous line that some of us might remember:  </a:t>
            </a:r>
            <a:r>
              <a:rPr lang="en-US" sz="1200" b="1" i="0" u="none" strike="noStrike" kern="1200" baseline="0" dirty="0">
                <a:solidFill>
                  <a:schemeClr val="tx1"/>
                </a:solidFill>
                <a:latin typeface="+mn-lt"/>
                <a:ea typeface="+mn-ea"/>
                <a:cs typeface="+mn-cs"/>
              </a:rPr>
              <a:t>“If you build it, he will come”.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movie, “IT” is a baseball field -- an Iowa farmer hears a voice telling him to build it, and he builds it in the middle of a cornfield.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“IT” is the field where dreams are realized – and where curing the mistakes of the past brings closure and a brighter future.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I would like to say first of all:  </a:t>
            </a:r>
            <a:r>
              <a:rPr lang="en-US" sz="1200" b="1" i="0" u="none" strike="noStrike" kern="1200" baseline="0" dirty="0">
                <a:solidFill>
                  <a:schemeClr val="tx1"/>
                </a:solidFill>
                <a:latin typeface="+mn-lt"/>
                <a:ea typeface="+mn-ea"/>
                <a:cs typeface="+mn-cs"/>
              </a:rPr>
              <a:t>Open-source EDA is truly a field of dreams.</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BUT IF WE BUILD IT, WHO WILL COME?</a:t>
            </a:r>
            <a:endParaRPr lang="en-US" b="0" dirty="0">
              <a:effectLst/>
            </a:endParaRPr>
          </a:p>
          <a:p>
            <a:br>
              <a:rPr lang="en-US" dirty="0"/>
            </a:br>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16</a:t>
            </a:fld>
            <a:endParaRPr lang="en-US"/>
          </a:p>
        </p:txBody>
      </p:sp>
    </p:spTree>
    <p:extLst>
      <p:ext uri="{BB962C8B-B14F-4D97-AF65-F5344CB8AC3E}">
        <p14:creationId xmlns:p14="http://schemas.microsoft.com/office/powerpoint/2010/main" val="109295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Whenever I talk about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I always make sure to say that we’re very focused on delivering </a:t>
            </a:r>
            <a:r>
              <a:rPr lang="en-US" sz="1200" b="1" i="0" u="none" strike="noStrike" kern="1200" baseline="0" dirty="0">
                <a:solidFill>
                  <a:schemeClr val="tx1"/>
                </a:solidFill>
                <a:latin typeface="+mn-lt"/>
                <a:ea typeface="+mn-ea"/>
                <a:cs typeface="+mn-cs"/>
              </a:rPr>
              <a:t>“critical mass and critical quality to seed a FOSS EDA ecosystem”.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what exactly do we need to deliver?  What is “IT”?  From years of conversations:  </a:t>
            </a:r>
            <a:r>
              <a:rPr lang="en-US" sz="1200" b="1" i="0" u="none" strike="noStrike" kern="1200" baseline="0" dirty="0">
                <a:solidFill>
                  <a:schemeClr val="tx1"/>
                </a:solidFill>
                <a:latin typeface="+mn-lt"/>
                <a:ea typeface="+mn-ea"/>
                <a:cs typeface="+mn-cs"/>
              </a:rPr>
              <a:t>open-source EDA can mean many things to many people.</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In 2018, when we started with a bunch of engines in GitHub, the community (such as folks in this audience) said that they wanted to see a COMPLETE RTL-to-GDS flow.</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 year later, after showing a flow, and DRC-clean layout generation in a foundry 65 nanometer process, the community said</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We want to see an INTEGRATED TOOL – not just a tool chain – and TAPEOUT PROOFS.</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 year later – which is now – we’ve shown an integrated tool and a third-party </a:t>
            </a:r>
            <a:r>
              <a:rPr lang="en-US" sz="1200" b="0" i="0" u="none" strike="noStrike" kern="1200" baseline="0" dirty="0" err="1">
                <a:solidFill>
                  <a:schemeClr val="tx1"/>
                </a:solidFill>
                <a:latin typeface="+mn-lt"/>
                <a:ea typeface="+mn-ea"/>
                <a:cs typeface="+mn-cs"/>
              </a:rPr>
              <a:t>tapeout</a:t>
            </a:r>
            <a:r>
              <a:rPr lang="en-US" sz="1200" b="0" i="0" u="none" strike="noStrike" kern="1200" baseline="0" dirty="0">
                <a:solidFill>
                  <a:schemeClr val="tx1"/>
                </a:solidFill>
                <a:latin typeface="+mn-lt"/>
                <a:ea typeface="+mn-ea"/>
                <a:cs typeface="+mn-cs"/>
              </a:rPr>
              <a:t> was made this past May.</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And now the community is asking for advanced-node foundry support, DFT, functional simulation, and so on.</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[CLICK] So:  </a:t>
            </a:r>
            <a:r>
              <a:rPr lang="en-US" sz="1200" b="1" i="1" dirty="0">
                <a:solidFill>
                  <a:srgbClr val="1B00C0"/>
                </a:solidFill>
                <a:highlight>
                  <a:srgbClr val="FFFF00"/>
                </a:highlight>
                <a:sym typeface="Wingdings" panose="05000000000000000000" pitchFamily="2" charset="2"/>
              </a:rPr>
              <a:t>Open-source EDA is a moving, many-faceted target</a:t>
            </a:r>
            <a:endParaRPr lang="en-US" sz="1200" b="1" i="1" dirty="0">
              <a:solidFill>
                <a:srgbClr val="1B00C0"/>
              </a:solidFill>
              <a:highlight>
                <a:srgbClr val="FFFF00"/>
              </a:highlight>
            </a:endParaRPr>
          </a:p>
          <a:p>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17</a:t>
            </a:fld>
            <a:endParaRPr lang="en-US"/>
          </a:p>
        </p:txBody>
      </p:sp>
    </p:spTree>
    <p:extLst>
      <p:ext uri="{BB962C8B-B14F-4D97-AF65-F5344CB8AC3E}">
        <p14:creationId xmlns:p14="http://schemas.microsoft.com/office/powerpoint/2010/main" val="424415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OpenROAD’s</a:t>
            </a:r>
            <a:r>
              <a:rPr lang="en-US" sz="1200" b="0" i="0" u="none" strike="noStrike" kern="1200" baseline="0" dirty="0">
                <a:solidFill>
                  <a:schemeClr val="tx1"/>
                </a:solidFill>
                <a:latin typeface="+mn-lt"/>
                <a:ea typeface="+mn-ea"/>
                <a:cs typeface="+mn-cs"/>
              </a:rPr>
              <a:t> “no human in the loop” goal  is essentially to be a self-driving tool, like a car that doesn’t even need a steering wheel or a gas pedal.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There is a </a:t>
            </a:r>
            <a:r>
              <a:rPr lang="en-US" sz="1200" b="1" i="0" u="none" strike="noStrike" kern="1200" baseline="0" dirty="0">
                <a:solidFill>
                  <a:schemeClr val="tx1"/>
                </a:solidFill>
                <a:latin typeface="+mn-lt"/>
                <a:ea typeface="+mn-ea"/>
                <a:cs typeface="+mn-cs"/>
              </a:rPr>
              <a:t>fundamental contradiction </a:t>
            </a:r>
            <a:r>
              <a:rPr lang="en-US" sz="1200" b="0" i="0" u="none" strike="noStrike" kern="1200" baseline="0" dirty="0">
                <a:solidFill>
                  <a:schemeClr val="tx1"/>
                </a:solidFill>
                <a:latin typeface="+mn-lt"/>
                <a:ea typeface="+mn-ea"/>
                <a:cs typeface="+mn-cs"/>
              </a:rPr>
              <a:t>with what many users typically ask, which is:  Here are my 20 favorite </a:t>
            </a:r>
            <a:r>
              <a:rPr lang="en-US" sz="1200" b="0" i="0" u="none" strike="noStrike" kern="1200" baseline="0" dirty="0" err="1">
                <a:solidFill>
                  <a:schemeClr val="tx1"/>
                </a:solidFill>
                <a:latin typeface="+mn-lt"/>
                <a:ea typeface="+mn-ea"/>
                <a:cs typeface="+mn-cs"/>
              </a:rPr>
              <a:t>Tcl</a:t>
            </a:r>
            <a:r>
              <a:rPr lang="en-US" sz="1200" b="0" i="0" u="none" strike="noStrike" kern="1200" baseline="0" dirty="0">
                <a:solidFill>
                  <a:schemeClr val="tx1"/>
                </a:solidFill>
                <a:latin typeface="+mn-lt"/>
                <a:ea typeface="+mn-ea"/>
                <a:cs typeface="+mn-cs"/>
              </a:rPr>
              <a:t> commands in ICC or </a:t>
            </a:r>
            <a:r>
              <a:rPr lang="en-US" sz="1200" b="0" i="0" u="none" strike="noStrike" kern="1200" baseline="0" dirty="0" err="1">
                <a:solidFill>
                  <a:schemeClr val="tx1"/>
                </a:solidFill>
                <a:latin typeface="+mn-lt"/>
                <a:ea typeface="+mn-ea"/>
                <a:cs typeface="+mn-cs"/>
              </a:rPr>
              <a:t>Innovus</a:t>
            </a:r>
            <a:r>
              <a:rPr lang="en-US" sz="1200" b="0" i="0" u="none" strike="noStrike" kern="1200" baseline="0" dirty="0">
                <a:solidFill>
                  <a:schemeClr val="tx1"/>
                </a:solidFill>
                <a:latin typeface="+mn-lt"/>
                <a:ea typeface="+mn-ea"/>
                <a:cs typeface="+mn-cs"/>
              </a:rPr>
              <a:t> – can you please add them?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Commercial RTL-to-GDS has thousands of commands and options </a:t>
            </a:r>
            <a:r>
              <a:rPr lang="en-US" sz="1200" b="1" i="0" u="none" strike="noStrike" kern="1200" baseline="0" dirty="0">
                <a:solidFill>
                  <a:schemeClr val="tx1"/>
                </a:solidFill>
                <a:latin typeface="+mn-lt"/>
                <a:ea typeface="+mn-ea"/>
                <a:cs typeface="+mn-cs"/>
              </a:rPr>
              <a:t>BECAUSE it has become a </a:t>
            </a:r>
            <a:r>
              <a:rPr lang="en-US" sz="1200" b="0" i="0" u="none" strike="noStrike" kern="1200" baseline="0" dirty="0">
                <a:solidFill>
                  <a:schemeClr val="tx1"/>
                </a:solidFill>
                <a:latin typeface="+mn-lt"/>
                <a:ea typeface="+mn-ea"/>
                <a:cs typeface="+mn-cs"/>
              </a:rPr>
              <a:t>giant swiss army knife </a:t>
            </a:r>
            <a:r>
              <a:rPr lang="en-US" sz="1200" b="1" i="0" u="none" strike="noStrike" kern="1200" baseline="0" dirty="0">
                <a:solidFill>
                  <a:schemeClr val="tx1"/>
                </a:solidFill>
                <a:latin typeface="+mn-lt"/>
                <a:ea typeface="+mn-ea"/>
                <a:cs typeface="+mn-cs"/>
              </a:rPr>
              <a:t>with which </a:t>
            </a:r>
            <a:r>
              <a:rPr lang="en-US" sz="1200" b="0" i="0" u="none" strike="noStrike" kern="1200" baseline="0" dirty="0">
                <a:solidFill>
                  <a:schemeClr val="tx1"/>
                </a:solidFill>
                <a:latin typeface="+mn-lt"/>
                <a:ea typeface="+mn-ea"/>
                <a:cs typeface="+mn-cs"/>
              </a:rPr>
              <a:t>users </a:t>
            </a:r>
            <a:r>
              <a:rPr lang="en-US" sz="1200" b="1" i="0" u="none" strike="noStrike" kern="1200" baseline="0" dirty="0">
                <a:solidFill>
                  <a:schemeClr val="tx1"/>
                </a:solidFill>
                <a:latin typeface="+mn-lt"/>
                <a:ea typeface="+mn-ea"/>
                <a:cs typeface="+mn-cs"/>
              </a:rPr>
              <a:t>can (in theory) achieve ultimate PPA</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But the IDEA program is about </a:t>
            </a:r>
            <a:r>
              <a:rPr lang="en-US" sz="1200" b="1" i="0" u="none" strike="noStrike" kern="1200" baseline="0" dirty="0">
                <a:solidFill>
                  <a:schemeClr val="tx1"/>
                </a:solidFill>
                <a:latin typeface="+mn-lt"/>
                <a:ea typeface="+mn-ea"/>
                <a:cs typeface="+mn-cs"/>
              </a:rPr>
              <a:t>research</a:t>
            </a:r>
            <a:r>
              <a:rPr lang="en-US" sz="1200" b="0" i="0" u="none" strike="noStrike" kern="1200" baseline="0" dirty="0">
                <a:solidFill>
                  <a:schemeClr val="tx1"/>
                </a:solidFill>
                <a:latin typeface="+mn-lt"/>
                <a:ea typeface="+mn-ea"/>
                <a:cs typeface="+mn-cs"/>
              </a:rPr>
              <a:t> on EDA that  will one day bring ultimate ease of use and total automation.</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These are two different universes. </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18</a:t>
            </a:fld>
            <a:endParaRPr lang="en-US"/>
          </a:p>
        </p:txBody>
      </p:sp>
    </p:spTree>
    <p:extLst>
      <p:ext uri="{BB962C8B-B14F-4D97-AF65-F5344CB8AC3E}">
        <p14:creationId xmlns:p14="http://schemas.microsoft.com/office/powerpoint/2010/main" val="1990022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And this is really RESEARCH.   To get </a:t>
            </a:r>
            <a:r>
              <a:rPr lang="en-US" sz="1100" b="1" dirty="0"/>
              <a:t>FROM</a:t>
            </a:r>
            <a:r>
              <a:rPr lang="en-US" sz="1100" dirty="0"/>
              <a:t> here </a:t>
            </a:r>
            <a:r>
              <a:rPr lang="en-US" sz="1100" b="1" dirty="0"/>
              <a:t>TO</a:t>
            </a:r>
            <a:r>
              <a:rPr lang="en-US" sz="1100" dirty="0"/>
              <a:t> here -- </a:t>
            </a:r>
          </a:p>
          <a:p>
            <a:r>
              <a:rPr lang="en-US" sz="1100" dirty="0"/>
              <a:t>We pursue as </a:t>
            </a:r>
            <a:r>
              <a:rPr lang="en-US" sz="1100" b="1" dirty="0"/>
              <a:t>RESEARCH</a:t>
            </a:r>
            <a:r>
              <a:rPr lang="en-US" sz="1100" dirty="0"/>
              <a:t> three foundational “TECHNOLOGIES”. </a:t>
            </a:r>
          </a:p>
          <a:p>
            <a:r>
              <a:rPr lang="en-US" sz="1100" b="1" dirty="0"/>
              <a:t>[CLICK] Extreme Partitioning </a:t>
            </a:r>
            <a:r>
              <a:rPr lang="en-US" sz="1100" dirty="0"/>
              <a:t>to decompose the design problem into bite-sized chunks.  </a:t>
            </a:r>
            <a:r>
              <a:rPr lang="en-US" sz="1100" b="1" dirty="0"/>
              <a:t>[CLICK] </a:t>
            </a:r>
            <a:r>
              <a:rPr lang="en-US" sz="1100" dirty="0"/>
              <a:t>Orchestration of </a:t>
            </a:r>
            <a:r>
              <a:rPr lang="en-US" sz="1100" b="1" dirty="0"/>
              <a:t>distributed and parallel optimization threads</a:t>
            </a:r>
            <a:r>
              <a:rPr lang="en-US" sz="1100" dirty="0"/>
              <a:t>. And </a:t>
            </a:r>
            <a:r>
              <a:rPr lang="en-US" sz="1100" b="1" dirty="0"/>
              <a:t>[CLICK] Machine Learning </a:t>
            </a:r>
            <a:r>
              <a:rPr lang="en-US" sz="1100" dirty="0"/>
              <a:t>to model and predict what will happen when a heuristic is run in some way on some input with some target.  (There’s also </a:t>
            </a:r>
            <a:r>
              <a:rPr lang="en-US" sz="1100" b="1" dirty="0"/>
              <a:t>[CLICK] </a:t>
            </a:r>
            <a:r>
              <a:rPr lang="en-US" sz="1100" dirty="0"/>
              <a:t>“freedoms </a:t>
            </a:r>
            <a:r>
              <a:rPr lang="en-US" sz="1100" b="1" dirty="0"/>
              <a:t>FROM</a:t>
            </a:r>
            <a:r>
              <a:rPr lang="en-US" sz="1100" dirty="0"/>
              <a:t> choice” which we expect in a no-humans tool, just as self-driving cars will eventually have no steering wheel.) </a:t>
            </a:r>
            <a:endParaRPr lang="en-US" b="1" baseline="0" dirty="0"/>
          </a:p>
          <a:p>
            <a:r>
              <a:rPr lang="en-US" b="1" baseline="0" dirty="0"/>
              <a:t>And  [CLICK] here are key  MINDSETS that we hope will get us to predictability and quality and intelligence.  </a:t>
            </a:r>
          </a:p>
          <a:p>
            <a:pPr defTabSz="836228">
              <a:defRPr/>
            </a:pPr>
            <a:endParaRPr lang="en-US" b="0" baseline="0" dirty="0"/>
          </a:p>
        </p:txBody>
      </p:sp>
      <p:sp>
        <p:nvSpPr>
          <p:cNvPr id="4" name="Slide Number Placeholder 3"/>
          <p:cNvSpPr>
            <a:spLocks noGrp="1"/>
          </p:cNvSpPr>
          <p:nvPr>
            <p:ph type="sldNum" sz="quarter" idx="10"/>
          </p:nvPr>
        </p:nvSpPr>
        <p:spPr/>
        <p:txBody>
          <a:bodyPr/>
          <a:lstStyle/>
          <a:p>
            <a:fld id="{584B3332-ADA4-4F2F-96D9-040A8ED782B9}" type="slidenum">
              <a:rPr lang="en-US" smtClean="0"/>
              <a:t>19</a:t>
            </a:fld>
            <a:endParaRPr lang="en-US" dirty="0"/>
          </a:p>
        </p:txBody>
      </p:sp>
    </p:spTree>
    <p:extLst>
      <p:ext uri="{BB962C8B-B14F-4D97-AF65-F5344CB8AC3E}">
        <p14:creationId xmlns:p14="http://schemas.microsoft.com/office/powerpoint/2010/main" val="198390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agenda for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 is to give some food for thought about </a:t>
            </a:r>
            <a:r>
              <a:rPr lang="en-US" b="1" dirty="0"/>
              <a:t>“Open-Source EDA – If We Build It, Who Will Come?”, </a:t>
            </a:r>
            <a:r>
              <a:rPr lang="en-US" dirty="0"/>
              <a:t>based on experience trying to </a:t>
            </a:r>
            <a:r>
              <a:rPr lang="en-US" b="1" dirty="0"/>
              <a:t>create open-source EDA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will start with one slide about my perspective, which comes from decades really working on one word: </a:t>
            </a:r>
            <a:r>
              <a:rPr lang="en-US" sz="1200" b="1" kern="1200" dirty="0">
                <a:solidFill>
                  <a:schemeClr val="tx1"/>
                </a:solidFill>
                <a:effectLst/>
                <a:latin typeface="+mn-lt"/>
                <a:ea typeface="+mn-ea"/>
                <a:cs typeface="+mn-cs"/>
              </a:rPr>
              <a:t>SCALING</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2</a:t>
            </a:fld>
            <a:endParaRPr lang="en-US"/>
          </a:p>
        </p:txBody>
      </p:sp>
    </p:spTree>
    <p:extLst>
      <p:ext uri="{BB962C8B-B14F-4D97-AF65-F5344CB8AC3E}">
        <p14:creationId xmlns:p14="http://schemas.microsoft.com/office/powerpoint/2010/main" val="3595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who is the “WE” in If WE build it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First point: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the WE </a:t>
            </a:r>
            <a:r>
              <a:rPr lang="en-US" sz="1200" b="0" i="0" u="none" strike="noStrike" kern="1200" baseline="0" dirty="0">
                <a:solidFill>
                  <a:schemeClr val="tx1"/>
                </a:solidFill>
                <a:latin typeface="+mn-lt"/>
                <a:ea typeface="+mn-ea"/>
                <a:cs typeface="+mn-cs"/>
              </a:rPr>
              <a:t>will </a:t>
            </a:r>
            <a:r>
              <a:rPr lang="en-US" sz="1200" b="1" i="0" u="none" strike="noStrike" kern="1200" baseline="0" dirty="0">
                <a:solidFill>
                  <a:schemeClr val="tx1"/>
                </a:solidFill>
                <a:latin typeface="+mn-lt"/>
                <a:ea typeface="+mn-ea"/>
                <a:cs typeface="+mn-cs"/>
              </a:rPr>
              <a:t>depend on the tool </a:t>
            </a:r>
            <a:r>
              <a:rPr lang="en-US" sz="1200" b="0" i="0" u="none" strike="noStrike" kern="1200" baseline="0" dirty="0">
                <a:solidFill>
                  <a:schemeClr val="tx1"/>
                </a:solidFill>
                <a:latin typeface="+mn-lt"/>
                <a:ea typeface="+mn-ea"/>
                <a:cs typeface="+mn-cs"/>
              </a:rPr>
              <a:t>you’re building, </a:t>
            </a:r>
            <a:r>
              <a:rPr lang="en-US" sz="1200" b="1" i="0" u="none" strike="noStrike" kern="1200" baseline="0" dirty="0">
                <a:solidFill>
                  <a:schemeClr val="tx1"/>
                </a:solidFill>
                <a:latin typeface="+mn-lt"/>
                <a:ea typeface="+mn-ea"/>
                <a:cs typeface="+mn-cs"/>
              </a:rPr>
              <a:t>which depends on who’s </a:t>
            </a:r>
            <a:r>
              <a:rPr lang="en-US" sz="1200" b="0" i="0" u="none" strike="noStrike" kern="1200" baseline="0" dirty="0">
                <a:solidFill>
                  <a:schemeClr val="tx1"/>
                </a:solidFill>
                <a:latin typeface="+mn-lt"/>
                <a:ea typeface="+mn-ea"/>
                <a:cs typeface="+mn-cs"/>
              </a:rPr>
              <a:t>going to use the tool.  (Which we kind of don’t know yet…)</a:t>
            </a: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Second point, and I would say a KEY LESSON learned:  </a:t>
            </a:r>
            <a:r>
              <a:rPr lang="en-US" sz="1200" b="1" i="0" u="none" strike="noStrike" kern="1200" baseline="0" dirty="0">
                <a:solidFill>
                  <a:schemeClr val="tx1"/>
                </a:solidFill>
                <a:latin typeface="+mn-lt"/>
                <a:ea typeface="+mn-ea"/>
                <a:cs typeface="+mn-cs"/>
              </a:rPr>
              <a:t>Open-source EDA goes beyond academic research skillsets.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1" i="0" u="none" strike="noStrike" kern="1200" baseline="0" dirty="0">
                <a:solidFill>
                  <a:schemeClr val="tx1"/>
                </a:solidFill>
                <a:latin typeface="+mn-lt"/>
                <a:ea typeface="+mn-ea"/>
                <a:cs typeface="+mn-cs"/>
              </a:rPr>
              <a:t>[CLICK] In the case of </a:t>
            </a:r>
            <a:r>
              <a:rPr lang="en-US" sz="1200" b="1"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 originally, we proposed to develop the whole thing with Ph.D. students and post-docs at four universities.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Separately</a:t>
            </a:r>
            <a:r>
              <a:rPr lang="en-US" sz="1200" b="0" i="0" u="none" strike="noStrike" kern="1200" baseline="0" dirty="0">
                <a:solidFill>
                  <a:schemeClr val="tx1"/>
                </a:solidFill>
                <a:latin typeface="+mn-lt"/>
                <a:ea typeface="+mn-ea"/>
                <a:cs typeface="+mn-cs"/>
              </a:rPr>
              <a:t>, students</a:t>
            </a:r>
          </a:p>
          <a:p>
            <a:r>
              <a:rPr lang="en-US" sz="1200" b="0" i="0" u="none" strike="noStrike" kern="1200" baseline="0" dirty="0">
                <a:solidFill>
                  <a:schemeClr val="tx1"/>
                </a:solidFill>
                <a:latin typeface="+mn-lt"/>
                <a:ea typeface="+mn-ea"/>
                <a:cs typeface="+mn-cs"/>
              </a:rPr>
              <a:t>and post-docs at a fifth university would serve in an “internal design advisors” role – users, product engineers, and AEs all rolled together.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We built in this separation to </a:t>
            </a:r>
            <a:r>
              <a:rPr lang="en-US" sz="1200" b="1" i="0" u="none" strike="noStrike" kern="1200" baseline="0" dirty="0">
                <a:solidFill>
                  <a:schemeClr val="tx1"/>
                </a:solidFill>
                <a:latin typeface="+mn-lt"/>
                <a:ea typeface="+mn-ea"/>
                <a:cs typeface="+mn-cs"/>
              </a:rPr>
              <a:t>ensure</a:t>
            </a:r>
            <a:r>
              <a:rPr lang="en-US" sz="1200" b="0" i="0" u="none" strike="noStrike" kern="1200" baseline="0" dirty="0">
                <a:solidFill>
                  <a:schemeClr val="tx1"/>
                </a:solidFill>
                <a:latin typeface="+mn-lt"/>
                <a:ea typeface="+mn-ea"/>
                <a:cs typeface="+mn-cs"/>
              </a:rPr>
              <a:t> that when commercial tools are used to report metrics to DARPA, the students who write the tools aren’t the ones doing this.  </a:t>
            </a:r>
            <a:r>
              <a:rPr lang="en-US" sz="1200" b="1" i="0" u="none" strike="noStrike" kern="1200" baseline="0" dirty="0">
                <a:solidFill>
                  <a:schemeClr val="tx1"/>
                </a:solidFill>
                <a:latin typeface="+mn-lt"/>
                <a:ea typeface="+mn-ea"/>
                <a:cs typeface="+mn-cs"/>
              </a:rPr>
              <a:t>So… that was the vision…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20</a:t>
            </a:fld>
            <a:endParaRPr lang="en-US"/>
          </a:p>
        </p:txBody>
      </p:sp>
    </p:spTree>
    <p:extLst>
      <p:ext uri="{BB962C8B-B14F-4D97-AF65-F5344CB8AC3E}">
        <p14:creationId xmlns:p14="http://schemas.microsoft.com/office/powerpoint/2010/main" val="318994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actually happened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very soon we knew we needed a dedicated, experienced EDA architect and technical manager from outside the team. </a:t>
            </a:r>
          </a:p>
          <a:p>
            <a:r>
              <a:rPr lang="en-US" sz="1200" b="0" i="0" u="none" strike="noStrike" kern="1200" baseline="0" dirty="0">
                <a:solidFill>
                  <a:schemeClr val="tx1"/>
                </a:solidFill>
                <a:latin typeface="+mn-lt"/>
                <a:ea typeface="+mn-ea"/>
                <a:cs typeface="+mn-cs"/>
              </a:rPr>
              <a:t>So </a:t>
            </a:r>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we figured out how to make this happen.</a:t>
            </a:r>
          </a:p>
          <a:p>
            <a:r>
              <a:rPr lang="en-US" sz="1200" b="0" i="0" u="none" strike="noStrike" kern="1200" baseline="0" dirty="0">
                <a:solidFill>
                  <a:schemeClr val="tx1"/>
                </a:solidFill>
                <a:latin typeface="+mn-lt"/>
                <a:ea typeface="+mn-ea"/>
                <a:cs typeface="+mn-cs"/>
              </a:rPr>
              <a:t>Tom </a:t>
            </a:r>
            <a:r>
              <a:rPr lang="en-US" sz="1200" b="0" i="0" u="none" strike="noStrike" kern="1200" baseline="0" dirty="0" err="1">
                <a:solidFill>
                  <a:schemeClr val="tx1"/>
                </a:solidFill>
                <a:latin typeface="+mn-lt"/>
                <a:ea typeface="+mn-ea"/>
                <a:cs typeface="+mn-cs"/>
              </a:rPr>
              <a:t>Spyrou</a:t>
            </a:r>
            <a:r>
              <a:rPr lang="en-US" sz="1200" b="0" i="0" u="none" strike="noStrike" kern="1200" baseline="0" dirty="0">
                <a:solidFill>
                  <a:schemeClr val="tx1"/>
                </a:solidFill>
                <a:latin typeface="+mn-lt"/>
                <a:ea typeface="+mn-ea"/>
                <a:cs typeface="+mn-cs"/>
              </a:rPr>
              <a:t> has been </a:t>
            </a:r>
            <a:r>
              <a:rPr lang="en-US" sz="1200" b="0" i="0" u="none" strike="noStrike" kern="1200" baseline="0" dirty="0" err="1">
                <a:solidFill>
                  <a:schemeClr val="tx1"/>
                </a:solidFill>
                <a:latin typeface="+mn-lt"/>
                <a:ea typeface="+mn-ea"/>
                <a:cs typeface="+mn-cs"/>
              </a:rPr>
              <a:t>OpenROAD’s</a:t>
            </a:r>
            <a:r>
              <a:rPr lang="en-US" sz="1200" b="0" i="0" u="none" strike="noStrike" kern="1200" baseline="0" dirty="0">
                <a:solidFill>
                  <a:schemeClr val="tx1"/>
                </a:solidFill>
                <a:latin typeface="+mn-lt"/>
                <a:ea typeface="+mn-ea"/>
                <a:cs typeface="+mn-cs"/>
              </a:rPr>
              <a:t> chief architect since July of last year. James Cherry was with us from the start. Matt Liberty has been full-time since January.  There’s nearly 200 years of EDA industry experience on this slide --- tool delivery, project management, infrastructure, and key engines. </a:t>
            </a:r>
            <a:r>
              <a:rPr lang="en-US" dirty="0"/>
              <a:t>More important, these are industry veterans who share the vision of open-source EDA as an enabler of research and how we will train up a new generation of EDA technologists.</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“We” has to include professional EDA software developers and architects.  (Students and professors can’t do it.)</a:t>
            </a:r>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21</a:t>
            </a:fld>
            <a:endParaRPr lang="en-US"/>
          </a:p>
        </p:txBody>
      </p:sp>
    </p:spTree>
    <p:extLst>
      <p:ext uri="{BB962C8B-B14F-4D97-AF65-F5344CB8AC3E}">
        <p14:creationId xmlns:p14="http://schemas.microsoft.com/office/powerpoint/2010/main" val="42813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rtl="0"/>
            <a:r>
              <a:rPr lang="en-US" sz="1200" b="0" i="0" u="none" strike="noStrike" kern="1200" dirty="0">
                <a:solidFill>
                  <a:schemeClr val="tx1"/>
                </a:solidFill>
                <a:effectLst/>
                <a:latin typeface="+mn-lt"/>
                <a:ea typeface="+mn-ea"/>
                <a:cs typeface="+mn-cs"/>
              </a:rPr>
              <a:t>We’ve also learned a lot about skills and mindset.</a:t>
            </a:r>
            <a:endParaRPr lang="en-US" b="0" dirty="0">
              <a:effectLst/>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strongest contributors will have software skills AND the right mindset.</a:t>
            </a:r>
            <a:r>
              <a:rPr lang="en-US" sz="1200" b="0" i="0" u="none" strike="noStrike" kern="1200" baseline="0" dirty="0">
                <a:solidFill>
                  <a:schemeClr val="tx1"/>
                </a:solidFill>
                <a:latin typeface="+mn-lt"/>
                <a:ea typeface="+mn-ea"/>
                <a:cs typeface="+mn-cs"/>
              </a:rPr>
              <a:t> Some of </a:t>
            </a:r>
            <a:r>
              <a:rPr lang="en-US" sz="1200" b="0" i="0" u="none" strike="noStrike" kern="1200" baseline="0" dirty="0" err="1">
                <a:solidFill>
                  <a:schemeClr val="tx1"/>
                </a:solidFill>
                <a:latin typeface="+mn-lt"/>
                <a:ea typeface="+mn-ea"/>
                <a:cs typeface="+mn-cs"/>
              </a:rPr>
              <a:t>OpenROAD’s</a:t>
            </a:r>
            <a:r>
              <a:rPr lang="en-US" sz="1200" b="0" i="0" u="none" strike="noStrike" kern="1200" baseline="0" dirty="0">
                <a:solidFill>
                  <a:schemeClr val="tx1"/>
                </a:solidFill>
                <a:latin typeface="+mn-lt"/>
                <a:ea typeface="+mn-ea"/>
                <a:cs typeface="+mn-cs"/>
              </a:rPr>
              <a:t> strongest developers have been undergraduate and graduate students from outside the U.S.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They have interest in EDA, and are willing to be coached by industry veterans – and they have gotten thesis topics and publications along the way.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This is the ICCAD-2020 paper where students from Brazil document their experiences as developers on four separate tools within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global routing, clock tree synthesis, IO placement, and </a:t>
            </a:r>
            <a:r>
              <a:rPr lang="en-US" sz="1200" b="0" i="0" u="none" strike="noStrike" kern="1200" baseline="0" dirty="0" err="1">
                <a:solidFill>
                  <a:schemeClr val="tx1"/>
                </a:solidFill>
                <a:latin typeface="+mn-lt"/>
                <a:ea typeface="+mn-ea"/>
                <a:cs typeface="+mn-cs"/>
              </a:rPr>
              <a:t>tapcell</a:t>
            </a:r>
            <a:r>
              <a:rPr lang="en-US" sz="1200" b="0" i="0" u="none" strike="noStrike" kern="1200" baseline="0" dirty="0">
                <a:solidFill>
                  <a:schemeClr val="tx1"/>
                </a:solidFill>
                <a:latin typeface="+mn-lt"/>
                <a:ea typeface="+mn-ea"/>
                <a:cs typeface="+mn-cs"/>
              </a:rPr>
              <a:t> insertion.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observation here is that physical design understanding is easier to grow than software development maturity.</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22</a:t>
            </a:fld>
            <a:endParaRPr lang="en-US"/>
          </a:p>
        </p:txBody>
      </p:sp>
    </p:spTree>
    <p:extLst>
      <p:ext uri="{BB962C8B-B14F-4D97-AF65-F5344CB8AC3E}">
        <p14:creationId xmlns:p14="http://schemas.microsoft.com/office/powerpoint/2010/main" val="2031886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t>
            </a:r>
            <a:r>
              <a:rPr lang="en-US" b="1" dirty="0"/>
              <a:t>another contradiction</a:t>
            </a:r>
            <a:r>
              <a:rPr lang="en-US" dirty="0"/>
              <a:t>:  the more successful an open-source EDA project is, the more it will see real-world usage, and more support requests – which is not a role that academic researchers want.</a:t>
            </a:r>
          </a:p>
          <a:p>
            <a:endParaRPr lang="en-US" dirty="0"/>
          </a:p>
          <a:p>
            <a:r>
              <a:rPr lang="en-US" b="1" dirty="0"/>
              <a:t>[CLICK] </a:t>
            </a:r>
            <a:r>
              <a:rPr lang="en-US" dirty="0"/>
              <a:t>Software methodology is essential, </a:t>
            </a:r>
            <a:r>
              <a:rPr lang="en-US" b="1" dirty="0"/>
              <a:t>BUT</a:t>
            </a:r>
            <a:r>
              <a:rPr lang="en-US" dirty="0"/>
              <a:t> it brings overheads such as integration and testing.</a:t>
            </a:r>
          </a:p>
          <a:p>
            <a:endParaRPr lang="en-US" dirty="0"/>
          </a:p>
          <a:p>
            <a:r>
              <a:rPr lang="en-US" dirty="0"/>
              <a:t>And, even more crucially, </a:t>
            </a:r>
            <a:r>
              <a:rPr lang="en-US" b="1" dirty="0"/>
              <a:t>open source exposes </a:t>
            </a:r>
            <a:r>
              <a:rPr lang="en-US" dirty="0"/>
              <a:t>all sorts of weird incentives and thinking – should I fork instead of merge upstream, should I keep a separate repo, should I reject this pull request, and so on – due to people thinking about credit or authorship of papers.</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23</a:t>
            </a:fld>
            <a:endParaRPr lang="en-US"/>
          </a:p>
        </p:txBody>
      </p:sp>
    </p:spTree>
    <p:extLst>
      <p:ext uri="{BB962C8B-B14F-4D97-AF65-F5344CB8AC3E}">
        <p14:creationId xmlns:p14="http://schemas.microsoft.com/office/powerpoint/2010/main" val="748474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 who builds open-source EDA must include the right </a:t>
            </a:r>
            <a:r>
              <a:rPr lang="en-US" b="1" dirty="0"/>
              <a:t>USERS</a:t>
            </a:r>
            <a:r>
              <a:rPr lang="en-US" dirty="0"/>
              <a:t>. </a:t>
            </a:r>
          </a:p>
          <a:p>
            <a:endParaRPr lang="en-US" dirty="0"/>
          </a:p>
          <a:p>
            <a:r>
              <a:rPr lang="en-US" sz="1200" b="0" i="0" u="none" strike="noStrike" kern="1200" baseline="0" dirty="0">
                <a:solidFill>
                  <a:schemeClr val="tx1"/>
                </a:solidFill>
                <a:latin typeface="+mn-lt"/>
                <a:ea typeface="+mn-ea"/>
                <a:cs typeface="+mn-cs"/>
              </a:rPr>
              <a:t>Because ultimately, </a:t>
            </a:r>
            <a:r>
              <a:rPr lang="en-US" sz="1200" b="1" i="0" u="none" strike="noStrike" kern="1200" baseline="0" dirty="0">
                <a:solidFill>
                  <a:schemeClr val="tx1"/>
                </a:solidFill>
                <a:latin typeface="+mn-lt"/>
                <a:ea typeface="+mn-ea"/>
                <a:cs typeface="+mn-cs"/>
              </a:rPr>
              <a:t>[CLICK] Open-Source EDA is still EDA.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No successful EDA tool in the history of the field has ever existed without intensive “taxicab mode” support delivered by field AEs to key “beta customer” power users.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 mainstream user files bugs and waits for fixes.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A power user finds fixes and workarounds, and brings these to R&amp;D – basically, a problem-solver rather than a problem-reporter.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in </a:t>
            </a:r>
            <a:r>
              <a:rPr lang="en-US" sz="1200" b="0" i="0" u="none" strike="noStrike" kern="1200" baseline="0" dirty="0" err="1">
                <a:solidFill>
                  <a:schemeClr val="tx1"/>
                </a:solidFill>
                <a:latin typeface="+mn-lt"/>
                <a:ea typeface="+mn-ea"/>
                <a:cs typeface="+mn-cs"/>
              </a:rPr>
              <a:t>OpenROAD</a:t>
            </a:r>
            <a:r>
              <a:rPr lang="en-US" sz="1200" b="0" i="0" u="none" strike="noStrike" kern="1200" baseline="0" dirty="0">
                <a:solidFill>
                  <a:schemeClr val="tx1"/>
                </a:solidFill>
                <a:latin typeface="+mn-lt"/>
                <a:ea typeface="+mn-ea"/>
                <a:cs typeface="+mn-cs"/>
              </a:rPr>
              <a:t>, we needed to hire an experienced design services consultant to bring in the timeline for 12nm </a:t>
            </a:r>
            <a:r>
              <a:rPr lang="en-US" sz="1200" b="0" i="0" u="none" strike="noStrike" kern="1200" baseline="0" dirty="0" err="1">
                <a:solidFill>
                  <a:schemeClr val="tx1"/>
                </a:solidFill>
                <a:latin typeface="+mn-lt"/>
                <a:ea typeface="+mn-ea"/>
                <a:cs typeface="+mn-cs"/>
              </a:rPr>
              <a:t>tapeout</a:t>
            </a:r>
            <a:r>
              <a:rPr lang="en-US" sz="1200" b="0" i="0" u="none" strike="noStrike" kern="1200" baseline="0" dirty="0">
                <a:solidFill>
                  <a:schemeClr val="tx1"/>
                </a:solidFill>
                <a:latin typeface="+mn-lt"/>
                <a:ea typeface="+mn-ea"/>
                <a:cs typeface="+mn-cs"/>
              </a:rPr>
              <a:t> capability.</a:t>
            </a:r>
          </a:p>
          <a:p>
            <a:endParaRPr lang="en-US"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24</a:t>
            </a:fld>
            <a:endParaRPr lang="en-US"/>
          </a:p>
        </p:txBody>
      </p:sp>
    </p:spTree>
    <p:extLst>
      <p:ext uri="{BB962C8B-B14F-4D97-AF65-F5344CB8AC3E}">
        <p14:creationId xmlns:p14="http://schemas.microsoft.com/office/powerpoint/2010/main" val="1100417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Next, there is the question of WHO:   Who will use Open-Source EDA in the future?</a:t>
            </a:r>
            <a:endParaRPr lang="en-US" b="0" dirty="0">
              <a:effectLst/>
            </a:endParaRPr>
          </a:p>
          <a:p>
            <a:pPr rtl="0"/>
            <a:r>
              <a:rPr lang="en-US" sz="1200" b="0" i="0" u="none" strike="noStrike" kern="1200" dirty="0">
                <a:solidFill>
                  <a:schemeClr val="tx1"/>
                </a:solidFill>
                <a:effectLst/>
                <a:latin typeface="+mn-lt"/>
                <a:ea typeface="+mn-ea"/>
                <a:cs typeface="+mn-cs"/>
              </a:rPr>
              <a:t>I’d like to start with another key learning.</a:t>
            </a:r>
            <a:endParaRPr lang="en-US" b="0" dirty="0">
              <a:effectLst/>
            </a:endParaRPr>
          </a:p>
          <a:p>
            <a:endParaRPr lang="en-US" b="0" dirty="0">
              <a:effectLst/>
            </a:endParaRPr>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Originally, we imagined that Open-Source EDA would be a kind of Utopia where users would read the code, make enhancements and pull requests –  so, the availability of source code would fundamentally unleash a new form of user engagement.</a:t>
            </a:r>
            <a:endParaRPr lang="en-US" b="0" dirty="0">
              <a:effectLst/>
            </a:endParaRP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But really, such users are very rare.  Many folks who contact us are basically hoping for a poor-man’s </a:t>
            </a:r>
            <a:r>
              <a:rPr lang="en-US" sz="1200" b="0" i="0" u="none" strike="noStrike" kern="1200" dirty="0" err="1">
                <a:solidFill>
                  <a:schemeClr val="tx1"/>
                </a:solidFill>
                <a:effectLst/>
                <a:latin typeface="+mn-lt"/>
                <a:ea typeface="+mn-ea"/>
                <a:cs typeface="+mn-cs"/>
              </a:rPr>
              <a:t>Innovus</a:t>
            </a:r>
            <a:r>
              <a:rPr lang="en-US" sz="1200" b="0" i="0" u="none" strike="noStrike" kern="1200" dirty="0">
                <a:solidFill>
                  <a:schemeClr val="tx1"/>
                </a:solidFill>
                <a:effectLst/>
                <a:latin typeface="+mn-lt"/>
                <a:ea typeface="+mn-ea"/>
                <a:cs typeface="+mn-cs"/>
              </a:rPr>
              <a:t> -- they don’t understand the thousands of years of professional R&amp;D needed for that.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25</a:t>
            </a:fld>
            <a:endParaRPr lang="en-US"/>
          </a:p>
        </p:txBody>
      </p:sp>
    </p:spTree>
    <p:extLst>
      <p:ext uri="{BB962C8B-B14F-4D97-AF65-F5344CB8AC3E}">
        <p14:creationId xmlns:p14="http://schemas.microsoft.com/office/powerpoint/2010/main" val="3202068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Definitely, the open hardware community is very supportive. We meet every week with Google and with </a:t>
            </a:r>
            <a:r>
              <a:rPr lang="en-US" dirty="0" err="1"/>
              <a:t>Efabless</a:t>
            </a:r>
            <a:r>
              <a:rPr lang="en-US" dirty="0"/>
              <a:t>, for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Academic EDA researchers also see the benefit of a robust backplane for research and technology transfer to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And over the past two years, </a:t>
            </a:r>
            <a:r>
              <a:rPr lang="en-US" b="0" dirty="0" err="1"/>
              <a:t>OpenROAD</a:t>
            </a:r>
            <a:r>
              <a:rPr lang="en-US" b="0" dirty="0"/>
              <a:t> has become a key part of the IEEE Council on EDA’s Robust Design Flow, which is an activity of the Design Automation Technical Committee.   </a:t>
            </a:r>
            <a:r>
              <a:rPr lang="en-US" b="1" dirty="0"/>
              <a:t>This is the paper </a:t>
            </a:r>
            <a:r>
              <a:rPr lang="en-US" b="0" dirty="0"/>
              <a:t>being presented at ICCAD in a few weeks.  It will describe the past year’s updates – and if you stare at </a:t>
            </a:r>
            <a:r>
              <a:rPr lang="en-US" b="1" dirty="0"/>
              <a:t>[CLICK] </a:t>
            </a:r>
            <a:r>
              <a:rPr lang="en-US" b="0" dirty="0"/>
              <a:t>this flow, you’ll see that there is a complete </a:t>
            </a:r>
            <a:r>
              <a:rPr lang="en-US" b="0" dirty="0" err="1"/>
              <a:t>OpenROAD</a:t>
            </a:r>
            <a:r>
              <a:rPr lang="en-US" b="0" dirty="0"/>
              <a:t> flow -- as well as </a:t>
            </a:r>
            <a:r>
              <a:rPr lang="en-US" b="0" dirty="0" err="1"/>
              <a:t>OpenROAD’s</a:t>
            </a:r>
            <a:r>
              <a:rPr lang="en-US" b="0" dirty="0"/>
              <a:t> integrated app -- inside the Robust Design Flow.</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26</a:t>
            </a:fld>
            <a:endParaRPr lang="en-US"/>
          </a:p>
        </p:txBody>
      </p:sp>
    </p:spTree>
    <p:extLst>
      <p:ext uri="{BB962C8B-B14F-4D97-AF65-F5344CB8AC3E}">
        <p14:creationId xmlns:p14="http://schemas.microsoft.com/office/powerpoint/2010/main" val="1558611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Teachers and trainers can scale across borders, at low cost – and their students can learn about back-end data model and database, </a:t>
            </a:r>
            <a:r>
              <a:rPr lang="en-US" b="0" dirty="0" err="1"/>
              <a:t>Tcl</a:t>
            </a:r>
            <a:r>
              <a:rPr lang="en-US" b="0" dirty="0"/>
              <a:t> and python tool scripting, P&amp;R GUI – all of the basics, on an open-source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Big-A / Little-D designers may use open-source EDA to tape out those 5K gates of digital glue logic.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There are underserved design organizations who want customizable, transparent tooling – whether for security and privacy reasons, or because there is no commercial EDA offering that matches their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All of these are part of the WHO.   Open-Source EDA is part of a movement.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27</a:t>
            </a:fld>
            <a:endParaRPr lang="en-US"/>
          </a:p>
        </p:txBody>
      </p:sp>
    </p:spTree>
    <p:extLst>
      <p:ext uri="{BB962C8B-B14F-4D97-AF65-F5344CB8AC3E}">
        <p14:creationId xmlns:p14="http://schemas.microsoft.com/office/powerpoint/2010/main" val="508135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actually, there are folks who are unlikely to use open-source EDA.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Most academics have low-cost licenses to the leading commercial tools – no need to struggle with an open-source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And product companies who are at the latest foundry node can only use commercial EDA – open-source tools would certainly not be capable or qualified at the leading 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But …. Even these folks can leverage open source – I’ll touch on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28</a:t>
            </a:fld>
            <a:endParaRPr lang="en-US"/>
          </a:p>
        </p:txBody>
      </p:sp>
    </p:spTree>
    <p:extLst>
      <p:ext uri="{BB962C8B-B14F-4D97-AF65-F5344CB8AC3E}">
        <p14:creationId xmlns:p14="http://schemas.microsoft.com/office/powerpoint/2010/main" val="1668021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Obviously </a:t>
            </a:r>
            <a:r>
              <a:rPr lang="en-US" dirty="0" err="1"/>
              <a:t>OpenROAD</a:t>
            </a:r>
            <a:r>
              <a:rPr lang="en-US" dirty="0"/>
              <a:t> is what I’m familiar with, and it is a decent example of what open-source EDA – the IT – looks like today.   So here is a very quick overview.</a:t>
            </a:r>
          </a:p>
        </p:txBody>
      </p:sp>
      <p:sp>
        <p:nvSpPr>
          <p:cNvPr id="4" name="Slide Number Placeholder 3"/>
          <p:cNvSpPr>
            <a:spLocks noGrp="1"/>
          </p:cNvSpPr>
          <p:nvPr>
            <p:ph type="sldNum" sz="quarter" idx="5"/>
          </p:nvPr>
        </p:nvSpPr>
        <p:spPr/>
        <p:txBody>
          <a:bodyPr/>
          <a:lstStyle/>
          <a:p>
            <a:fld id="{3E4061D9-ECA4-4CED-903E-8395C236FDCB}" type="slidenum">
              <a:rPr lang="en-US" smtClean="0"/>
              <a:t>29</a:t>
            </a:fld>
            <a:endParaRPr lang="en-US"/>
          </a:p>
        </p:txBody>
      </p:sp>
    </p:spTree>
    <p:extLst>
      <p:ext uri="{BB962C8B-B14F-4D97-AF65-F5344CB8AC3E}">
        <p14:creationId xmlns:p14="http://schemas.microsoft.com/office/powerpoint/2010/main" val="311902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Scaling means one percent per week – which is the meta-law of Moore’s Law – PPAC, UX, value, societal good, all advancing at one percent every week.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 lot of my work has fallen into two buckets.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SCALING of DESIGN TECHNOLOGY </a:t>
            </a:r>
            <a:r>
              <a:rPr lang="en-US" b="0" dirty="0"/>
              <a:t>– which is </a:t>
            </a:r>
            <a:r>
              <a:rPr lang="en-US" dirty="0"/>
              <a:t>EDA .  Optimizing physical design, squeezing out ultimate PPAC from technology, and improving the design-manufacturing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 an era of design-based equivalent scaling – yes, this includes Architecture Design … where the last scaling levers are quality, schedule and cost – to keep winning another percent and another week of scaling.  And we need to see ahead,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Then there is SCALING of RESEARCH </a:t>
            </a:r>
            <a:r>
              <a:rPr lang="en-US" dirty="0"/>
              <a:t>by open-source:  making research BETTER through IP Reuse in the VLSI CAD and EDA universe.  Which I tried in the Bookshelf and Capo or </a:t>
            </a:r>
            <a:r>
              <a:rPr lang="en-US" dirty="0" err="1"/>
              <a:t>MLPart</a:t>
            </a:r>
            <a:r>
              <a:rPr lang="en-US" dirty="0"/>
              <a:t>, </a:t>
            </a:r>
            <a:r>
              <a:rPr lang="en-US" dirty="0" err="1"/>
              <a:t>UCLAPack</a:t>
            </a:r>
            <a:r>
              <a:rPr lang="en-US" dirty="0"/>
              <a:t>, and other efforts.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more recently in The </a:t>
            </a:r>
            <a:r>
              <a:rPr lang="en-US" dirty="0" err="1"/>
              <a:t>OpenROAD</a:t>
            </a:r>
            <a:r>
              <a:rPr lang="en-US" dirty="0"/>
              <a:t>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3</a:t>
            </a:fld>
            <a:endParaRPr lang="en-US"/>
          </a:p>
        </p:txBody>
      </p:sp>
    </p:spTree>
    <p:extLst>
      <p:ext uri="{BB962C8B-B14F-4D97-AF65-F5344CB8AC3E}">
        <p14:creationId xmlns:p14="http://schemas.microsoft.com/office/powerpoint/2010/main" val="1236518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OpenROAD</a:t>
            </a:r>
            <a:r>
              <a:rPr lang="en-US" sz="1200" kern="1200" dirty="0">
                <a:solidFill>
                  <a:schemeClr val="tx1"/>
                </a:solidFill>
                <a:effectLst/>
                <a:latin typeface="+mn-lt"/>
                <a:ea typeface="+mn-ea"/>
                <a:cs typeface="+mn-cs"/>
              </a:rPr>
              <a:t> performs the “RTL-to-GDS” chip implementation flow, starting with logic synthesis and ending with a GDSII </a:t>
            </a:r>
            <a:r>
              <a:rPr lang="en-US" sz="1200" kern="1200" dirty="0" err="1">
                <a:solidFill>
                  <a:schemeClr val="tx1"/>
                </a:solidFill>
                <a:effectLst/>
                <a:latin typeface="+mn-lt"/>
                <a:ea typeface="+mn-ea"/>
                <a:cs typeface="+mn-cs"/>
              </a:rPr>
              <a:t>tapeout</a:t>
            </a:r>
            <a:r>
              <a:rPr lang="en-US" sz="1200" kern="1200" dirty="0">
                <a:solidFill>
                  <a:schemeClr val="tx1"/>
                </a:solidFill>
                <a:effectLst/>
                <a:latin typeface="+mn-lt"/>
                <a:ea typeface="+mn-ea"/>
                <a:cs typeface="+mn-cs"/>
              </a:rPr>
              <a:t> database.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 year ago, we showed a proof of capability:  automatic generation of design rule-clean layout in a foundry 65nm technology.  The flow passed files from tool to tool – what you might call “1980s EDA”.</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Today we have a v1.0 EDA tool: a modern integrated architecture, industry-strength database and timing analysis, scripting interfaces for users  -- and we’ve achieved design-rule clean layout generation in GLOBALFOUNDRIES’ 12LP process.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9A2154-CF38-3D45-A756-FBDDB10CA96E}" type="slidenum">
              <a:rPr lang="en-US" smtClean="0"/>
              <a:t>30</a:t>
            </a:fld>
            <a:endParaRPr lang="en-US"/>
          </a:p>
        </p:txBody>
      </p:sp>
    </p:spTree>
    <p:extLst>
      <p:ext uri="{BB962C8B-B14F-4D97-AF65-F5344CB8AC3E}">
        <p14:creationId xmlns:p14="http://schemas.microsoft.com/office/powerpoint/2010/main" val="4237587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mid-July, we achieved an automated, totally clean result --- by which I mean DRC, LVS, Antenna all clean in </a:t>
            </a:r>
            <a:r>
              <a:rPr lang="en-US" sz="1200" kern="1200" dirty="0" err="1">
                <a:solidFill>
                  <a:schemeClr val="tx1"/>
                </a:solidFill>
                <a:effectLst/>
                <a:latin typeface="+mn-lt"/>
                <a:ea typeface="+mn-ea"/>
                <a:cs typeface="+mn-cs"/>
              </a:rPr>
              <a:t>Calibre</a:t>
            </a:r>
            <a:r>
              <a:rPr lang="en-US" sz="1200" kern="1200" dirty="0">
                <a:solidFill>
                  <a:schemeClr val="tx1"/>
                </a:solidFill>
                <a:effectLst/>
                <a:latin typeface="+mn-lt"/>
                <a:ea typeface="+mn-ea"/>
                <a:cs typeface="+mn-cs"/>
              </a:rPr>
              <a:t> --- for a single-core version of the University of Washington </a:t>
            </a:r>
            <a:r>
              <a:rPr lang="en-US" sz="1200" kern="1200" dirty="0" err="1">
                <a:solidFill>
                  <a:schemeClr val="tx1"/>
                </a:solidFill>
                <a:effectLst/>
                <a:latin typeface="+mn-lt"/>
                <a:ea typeface="+mn-ea"/>
                <a:cs typeface="+mn-cs"/>
              </a:rPr>
              <a:t>BlackParrot</a:t>
            </a:r>
            <a:r>
              <a:rPr lang="en-US" sz="1200" kern="1200" dirty="0">
                <a:solidFill>
                  <a:schemeClr val="tx1"/>
                </a:solidFill>
                <a:effectLst/>
                <a:latin typeface="+mn-lt"/>
                <a:ea typeface="+mn-ea"/>
                <a:cs typeface="+mn-cs"/>
              </a:rPr>
              <a:t> SOC.  This was implemented in GF12LP using Arm 9-track cells, Arm SRAMs, and </a:t>
            </a:r>
            <a:r>
              <a:rPr lang="en-US" sz="1200" kern="1200" dirty="0" err="1">
                <a:solidFill>
                  <a:schemeClr val="tx1"/>
                </a:solidFill>
                <a:effectLst/>
                <a:latin typeface="+mn-lt"/>
                <a:ea typeface="+mn-ea"/>
                <a:cs typeface="+mn-cs"/>
              </a:rPr>
              <a:t>Invecas</a:t>
            </a:r>
            <a:r>
              <a:rPr lang="en-US" sz="1200" kern="1200" dirty="0">
                <a:solidFill>
                  <a:schemeClr val="tx1"/>
                </a:solidFill>
                <a:effectLst/>
                <a:latin typeface="+mn-lt"/>
                <a:ea typeface="+mn-ea"/>
                <a:cs typeface="+mn-cs"/>
              </a:rPr>
              <a:t> IOs in the same 3mm x 3mm package design that the </a:t>
            </a:r>
            <a:r>
              <a:rPr lang="en-US" sz="1200" kern="1200" dirty="0" err="1">
                <a:solidFill>
                  <a:schemeClr val="tx1"/>
                </a:solidFill>
                <a:effectLst/>
                <a:latin typeface="+mn-lt"/>
                <a:ea typeface="+mn-ea"/>
                <a:cs typeface="+mn-cs"/>
              </a:rPr>
              <a:t>BlackParrot</a:t>
            </a:r>
            <a:r>
              <a:rPr lang="en-US" sz="1200" kern="1200" dirty="0">
                <a:solidFill>
                  <a:schemeClr val="tx1"/>
                </a:solidFill>
                <a:effectLst/>
                <a:latin typeface="+mn-lt"/>
                <a:ea typeface="+mn-ea"/>
                <a:cs typeface="+mn-cs"/>
              </a:rPr>
              <a:t> team had used for their original GF12 </a:t>
            </a:r>
            <a:r>
              <a:rPr lang="en-US" sz="1200" kern="1200" dirty="0" err="1">
                <a:solidFill>
                  <a:schemeClr val="tx1"/>
                </a:solidFill>
                <a:effectLst/>
                <a:latin typeface="+mn-lt"/>
                <a:ea typeface="+mn-ea"/>
                <a:cs typeface="+mn-cs"/>
              </a:rPr>
              <a:t>tapeout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59A2154-CF38-3D45-A756-FBDDB10CA96E}" type="slidenum">
              <a:rPr lang="en-US" smtClean="0"/>
              <a:t>31</a:t>
            </a:fld>
            <a:endParaRPr lang="en-US"/>
          </a:p>
        </p:txBody>
      </p:sp>
    </p:spTree>
    <p:extLst>
      <p:ext uri="{BB962C8B-B14F-4D97-AF65-F5344CB8AC3E}">
        <p14:creationId xmlns:p14="http://schemas.microsoft.com/office/powerpoint/2010/main" val="2417853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t>
            </a:r>
            <a:r>
              <a:rPr lang="en-US" sz="1200" kern="1200" dirty="0" err="1">
                <a:solidFill>
                  <a:schemeClr val="tx1"/>
                </a:solidFill>
                <a:effectLst/>
                <a:latin typeface="+mn-lt"/>
                <a:ea typeface="+mn-ea"/>
                <a:cs typeface="+mn-cs"/>
              </a:rPr>
              <a:t>OpenROAD</a:t>
            </a:r>
            <a:r>
              <a:rPr lang="en-US" sz="1200" kern="1200" dirty="0">
                <a:solidFill>
                  <a:schemeClr val="tx1"/>
                </a:solidFill>
                <a:effectLst/>
                <a:latin typeface="+mn-lt"/>
                <a:ea typeface="+mn-ea"/>
                <a:cs typeface="+mn-cs"/>
              </a:rPr>
              <a:t> running on </a:t>
            </a:r>
            <a:r>
              <a:rPr lang="en-US" sz="1200" kern="1200" dirty="0" err="1">
                <a:solidFill>
                  <a:schemeClr val="tx1"/>
                </a:solidFill>
                <a:effectLst/>
                <a:latin typeface="+mn-lt"/>
                <a:ea typeface="+mn-ea"/>
                <a:cs typeface="+mn-cs"/>
              </a:rPr>
              <a:t>SweRV</a:t>
            </a:r>
            <a:r>
              <a:rPr lang="en-US" sz="1200" kern="1200" dirty="0">
                <a:solidFill>
                  <a:schemeClr val="tx1"/>
                </a:solidFill>
                <a:effectLst/>
                <a:latin typeface="+mn-lt"/>
                <a:ea typeface="+mn-ea"/>
                <a:cs typeface="+mn-cs"/>
              </a:rPr>
              <a:t>-wrapper from Western Digital, in the same GF12LP / Arm enablement.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Starting from RTL Verilog, the tool performs logic synthesis, </a:t>
            </a:r>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then  </a:t>
            </a:r>
            <a:r>
              <a:rPr lang="en-US" sz="1200" b="1" kern="1200" dirty="0">
                <a:solidFill>
                  <a:schemeClr val="tx1"/>
                </a:solidFill>
                <a:effectLst/>
                <a:latin typeface="+mn-lt"/>
                <a:ea typeface="+mn-ea"/>
                <a:cs typeface="+mn-cs"/>
              </a:rPr>
              <a:t>macro placement</a:t>
            </a:r>
            <a:r>
              <a:rPr lang="en-US" sz="1200" kern="1200" dirty="0">
                <a:solidFill>
                  <a:schemeClr val="tx1"/>
                </a:solidFill>
                <a:effectLst/>
                <a:latin typeface="+mn-lt"/>
                <a:ea typeface="+mn-ea"/>
                <a:cs typeface="+mn-cs"/>
              </a:rPr>
              <a:t> with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power/ground mesh,  </a:t>
            </a:r>
            <a:r>
              <a:rPr lang="en-US" sz="1200" b="1" kern="1200" dirty="0">
                <a:solidFill>
                  <a:schemeClr val="tx1"/>
                </a:solidFill>
                <a:effectLst/>
                <a:latin typeface="+mn-lt"/>
                <a:ea typeface="+mn-ea"/>
                <a:cs typeface="+mn-cs"/>
              </a:rPr>
              <a:t>standard-cell placement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clock tree</a:t>
            </a:r>
            <a:r>
              <a:rPr lang="en-US" sz="1200" kern="1200" dirty="0">
                <a:solidFill>
                  <a:schemeClr val="tx1"/>
                </a:solidFill>
                <a:effectLst/>
                <a:latin typeface="+mn-lt"/>
                <a:ea typeface="+mn-ea"/>
                <a:cs typeface="+mn-cs"/>
              </a:rPr>
              <a:t> synthesis, and </a:t>
            </a:r>
            <a:r>
              <a:rPr lang="en-US" sz="1200" b="1" kern="1200" dirty="0">
                <a:solidFill>
                  <a:schemeClr val="tx1"/>
                </a:solidFill>
                <a:effectLst/>
                <a:latin typeface="+mn-lt"/>
                <a:ea typeface="+mn-ea"/>
                <a:cs typeface="+mn-cs"/>
              </a:rPr>
              <a:t>final routing</a:t>
            </a:r>
            <a:r>
              <a:rPr lang="en-US" sz="1200" kern="1200" dirty="0">
                <a:solidFill>
                  <a:schemeClr val="tx1"/>
                </a:solidFill>
                <a:effectLst/>
                <a:latin typeface="+mn-lt"/>
                <a:ea typeface="+mn-ea"/>
                <a:cs typeface="+mn-cs"/>
              </a:rPr>
              <a:t>.   The whole flow takes about an hour. </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32</a:t>
            </a:fld>
            <a:endParaRPr lang="en-US"/>
          </a:p>
        </p:txBody>
      </p:sp>
    </p:spTree>
    <p:extLst>
      <p:ext uri="{BB962C8B-B14F-4D97-AF65-F5344CB8AC3E}">
        <p14:creationId xmlns:p14="http://schemas.microsoft.com/office/powerpoint/2010/main" val="389934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208addf7f_4_580:notes"/>
          <p:cNvSpPr txBox="1">
            <a:spLocks noGrp="1"/>
          </p:cNvSpPr>
          <p:nvPr>
            <p:ph type="body" idx="1"/>
          </p:nvPr>
        </p:nvSpPr>
        <p:spPr>
          <a:xfrm>
            <a:off x="1220153" y="2523332"/>
            <a:ext cx="9761143" cy="2064716"/>
          </a:xfrm>
          <a:prstGeom prst="rect">
            <a:avLst/>
          </a:prstGeom>
        </p:spPr>
        <p:txBody>
          <a:bodyPr spcFirstLastPara="1" wrap="square" lIns="92426" tIns="46213" rIns="92426" bIns="46213" anchor="t" anchorCtr="0">
            <a:noAutofit/>
          </a:bodyPr>
          <a:lstStyle/>
          <a:p>
            <a:r>
              <a:rPr lang="en-US" dirty="0"/>
              <a:t>When I say that </a:t>
            </a:r>
            <a:r>
              <a:rPr lang="en-US" dirty="0" err="1"/>
              <a:t>OpenROAD</a:t>
            </a:r>
            <a:r>
              <a:rPr lang="en-US" dirty="0"/>
              <a:t> has the </a:t>
            </a:r>
            <a:r>
              <a:rPr lang="en-US" b="1" dirty="0"/>
              <a:t>architecture</a:t>
            </a:r>
            <a:r>
              <a:rPr lang="en-US" dirty="0"/>
              <a:t> of a modern EDA place-and-route tool, this is what I mean.</a:t>
            </a:r>
          </a:p>
          <a:p>
            <a:endParaRPr lang="en-US" dirty="0"/>
          </a:p>
          <a:p>
            <a:r>
              <a:rPr lang="en-US" sz="1200" b="1" kern="1200" dirty="0">
                <a:solidFill>
                  <a:schemeClr val="tx1"/>
                </a:solidFill>
                <a:effectLst/>
                <a:latin typeface="+mn-lt"/>
                <a:ea typeface="+mn-ea"/>
                <a:cs typeface="+mn-cs"/>
              </a:rPr>
              <a:t>This incremental Shared Netlist Architecture is the guts of commercial P&amp;R tools since the early 2000s.</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Shared </a:t>
            </a:r>
            <a:r>
              <a:rPr lang="en-US" sz="1200" b="1" kern="1200" dirty="0">
                <a:solidFill>
                  <a:schemeClr val="tx1"/>
                </a:solidFill>
                <a:effectLst/>
                <a:latin typeface="+mn-lt"/>
                <a:ea typeface="+mn-ea"/>
                <a:cs typeface="+mn-cs"/>
              </a:rPr>
              <a:t>Netlist or Abstract Network Adapter</a:t>
            </a:r>
            <a:r>
              <a:rPr lang="en-US" sz="1200" kern="1200" dirty="0">
                <a:solidFill>
                  <a:schemeClr val="tx1"/>
                </a:solidFill>
                <a:effectLst/>
                <a:latin typeface="+mn-lt"/>
                <a:ea typeface="+mn-ea"/>
                <a:cs typeface="+mn-cs"/>
              </a:rPr>
              <a:t> enables incremental netlist modification, and communicates with Synthesis, Placement, CTS, Post-Place </a:t>
            </a:r>
            <a:r>
              <a:rPr lang="en-US" sz="1200" kern="1200" dirty="0" err="1">
                <a:solidFill>
                  <a:schemeClr val="tx1"/>
                </a:solidFill>
                <a:effectLst/>
                <a:latin typeface="+mn-lt"/>
                <a:ea typeface="+mn-ea"/>
                <a:cs typeface="+mn-cs"/>
              </a:rPr>
              <a:t>Opt</a:t>
            </a:r>
            <a:r>
              <a:rPr lang="en-US" sz="1200" kern="1200" dirty="0">
                <a:solidFill>
                  <a:schemeClr val="tx1"/>
                </a:solidFill>
                <a:effectLst/>
                <a:latin typeface="+mn-lt"/>
                <a:ea typeface="+mn-ea"/>
                <a:cs typeface="+mn-cs"/>
              </a:rPr>
              <a:t>, Routing, and the Timer.  This picture shows how if Synthesis changes the netlist, then there is a callback that place-and-route is listening for – Then, if P&amp;R changes the location or the routing, this is updated via the Shared </a:t>
            </a:r>
            <a:r>
              <a:rPr lang="en-US" sz="1200" b="1" kern="1200" dirty="0">
                <a:solidFill>
                  <a:schemeClr val="tx1"/>
                </a:solidFill>
                <a:effectLst/>
                <a:latin typeface="+mn-lt"/>
                <a:ea typeface="+mn-ea"/>
                <a:cs typeface="+mn-cs"/>
              </a:rPr>
              <a:t>Physical or Data Model Adapter which </a:t>
            </a:r>
            <a:r>
              <a:rPr lang="en-US" sz="1200" kern="1200" dirty="0">
                <a:solidFill>
                  <a:schemeClr val="tx1"/>
                </a:solidFill>
                <a:effectLst/>
                <a:latin typeface="+mn-lt"/>
                <a:ea typeface="+mn-ea"/>
                <a:cs typeface="+mn-cs"/>
              </a:rPr>
              <a:t>handles physical information such as placement location or routed metal shapes.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timer</a:t>
            </a:r>
            <a:r>
              <a:rPr lang="en-US" sz="1200" kern="1200" dirty="0">
                <a:solidFill>
                  <a:schemeClr val="tx1"/>
                </a:solidFill>
                <a:effectLst/>
                <a:latin typeface="+mn-lt"/>
                <a:ea typeface="+mn-ea"/>
                <a:cs typeface="+mn-cs"/>
              </a:rPr>
              <a:t> is listening for a netlist change, and to update delays and slews, the </a:t>
            </a:r>
            <a:r>
              <a:rPr lang="en-US" sz="1200" b="1" kern="1200" dirty="0">
                <a:solidFill>
                  <a:schemeClr val="tx1"/>
                </a:solidFill>
                <a:effectLst/>
                <a:latin typeface="+mn-lt"/>
                <a:ea typeface="+mn-ea"/>
                <a:cs typeface="+mn-cs"/>
              </a:rPr>
              <a:t>delay calculation </a:t>
            </a:r>
            <a:r>
              <a:rPr lang="en-US" sz="1200" kern="1200" dirty="0">
                <a:solidFill>
                  <a:schemeClr val="tx1"/>
                </a:solidFill>
                <a:effectLst/>
                <a:latin typeface="+mn-lt"/>
                <a:ea typeface="+mn-ea"/>
                <a:cs typeface="+mn-cs"/>
              </a:rPr>
              <a:t>must use the updated location and routing information.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architecture enables </a:t>
            </a:r>
            <a:r>
              <a:rPr lang="en-US" sz="1200" b="1" kern="1200" dirty="0">
                <a:solidFill>
                  <a:schemeClr val="tx1"/>
                </a:solidFill>
                <a:effectLst/>
                <a:latin typeface="+mn-lt"/>
                <a:ea typeface="+mn-ea"/>
                <a:cs typeface="+mn-cs"/>
              </a:rPr>
              <a:t>thousands of sizing or incremental moves a second </a:t>
            </a:r>
            <a:r>
              <a:rPr lang="en-US" sz="1200" kern="1200" dirty="0">
                <a:solidFill>
                  <a:schemeClr val="tx1"/>
                </a:solidFill>
                <a:effectLst/>
                <a:latin typeface="+mn-lt"/>
                <a:ea typeface="+mn-ea"/>
                <a:cs typeface="+mn-cs"/>
              </a:rPr>
              <a:t>– which is the heart of optimization in modern physical synthesis and P&amp;R – and totally impossible with a file-based flow.</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AND WHAT’S INSIDE OPENROAD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dirty="0"/>
          </a:p>
        </p:txBody>
      </p:sp>
      <p:sp>
        <p:nvSpPr>
          <p:cNvPr id="120" name="Google Shape;120;g7208addf7f_4_580:notes"/>
          <p:cNvSpPr>
            <a:spLocks noGrp="1" noRot="1" noChangeAspect="1"/>
          </p:cNvSpPr>
          <p:nvPr>
            <p:ph type="sldImg" idx="2"/>
          </p:nvPr>
        </p:nvSpPr>
        <p:spPr>
          <a:xfrm>
            <a:off x="4921250" y="655638"/>
            <a:ext cx="2359025" cy="1770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699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James Cherry’s </a:t>
            </a:r>
            <a:r>
              <a:rPr lang="en-US" dirty="0" err="1"/>
              <a:t>OpenSTA</a:t>
            </a:r>
            <a:r>
              <a:rPr lang="en-US" dirty="0"/>
              <a:t> timer was a huge breakthrough for EDA open source.  It is a </a:t>
            </a:r>
            <a:r>
              <a:rPr lang="en-US" b="1" dirty="0"/>
              <a:t>commercial</a:t>
            </a:r>
            <a:r>
              <a:rPr lang="en-US" dirty="0"/>
              <a:t> timer that’s been embedded in about 15 commercial EDA tools, including most FPGA tools. </a:t>
            </a:r>
          </a:p>
          <a:p>
            <a:pPr rtl="0"/>
            <a:endParaRPr lang="en-US" dirty="0"/>
          </a:p>
          <a:p>
            <a:pPr rtl="0"/>
            <a:r>
              <a:rPr lang="en-US" dirty="0"/>
              <a:t>This slide shows slack histograms, WNS and TNS for a commercial signoff timer and for </a:t>
            </a:r>
            <a:r>
              <a:rPr lang="en-US" dirty="0" err="1"/>
              <a:t>OpenSTA</a:t>
            </a:r>
            <a:r>
              <a:rPr lang="en-US" dirty="0"/>
              <a:t>, on a small 28 nanometer block.  Differences are on the order of a few tens of picoseconds.   </a:t>
            </a:r>
          </a:p>
          <a:p>
            <a:pPr rtl="0"/>
            <a:endParaRPr lang="en-US" dirty="0"/>
          </a:p>
          <a:p>
            <a:pPr rtl="0"/>
            <a:r>
              <a:rPr lang="en-US" b="1" dirty="0"/>
              <a:t>A REAL, incremental STA engine is central to a modern RTL-to-GDS tool.  I would not have submitted the </a:t>
            </a:r>
            <a:r>
              <a:rPr lang="en-US" b="1" dirty="0" err="1"/>
              <a:t>OpenROAD</a:t>
            </a:r>
            <a:r>
              <a:rPr lang="en-US" b="1" dirty="0"/>
              <a:t> proposal without James’s letter of commitment to open-source his timer if the project was launched.</a:t>
            </a:r>
          </a:p>
          <a:p>
            <a:pPr rtl="0"/>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34</a:t>
            </a:fld>
            <a:endParaRPr lang="en-US"/>
          </a:p>
        </p:txBody>
      </p:sp>
    </p:spTree>
    <p:extLst>
      <p:ext uri="{BB962C8B-B14F-4D97-AF65-F5344CB8AC3E}">
        <p14:creationId xmlns:p14="http://schemas.microsoft.com/office/powerpoint/2010/main" val="2341793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3154363" y="914400"/>
            <a:ext cx="3292475"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960121" y="3520440"/>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dirty="0" err="1"/>
              <a:t>OpenRCX</a:t>
            </a:r>
            <a:r>
              <a:rPr lang="en-US" b="1" dirty="0"/>
              <a:t> is both new and old. New – as in we’re pretty close to announcing it.</a:t>
            </a:r>
          </a:p>
          <a:p>
            <a:pPr marL="0" lvl="0" indent="0" algn="l" rtl="0">
              <a:spcBef>
                <a:spcPts val="0"/>
              </a:spcBef>
              <a:spcAft>
                <a:spcPts val="0"/>
              </a:spcAft>
              <a:buNone/>
            </a:pPr>
            <a:r>
              <a:rPr lang="en-US" b="1" dirty="0"/>
              <a:t>Old:  it’s from the code base of Athena Design Systems, </a:t>
            </a:r>
            <a:r>
              <a:rPr lang="en-US" b="0" dirty="0"/>
              <a:t>a startup that closed its doors during the late 2000’s downturn.</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These plots are from a </a:t>
            </a:r>
            <a:r>
              <a:rPr lang="en-US" b="0" dirty="0" err="1"/>
              <a:t>jpeg_encoder</a:t>
            </a:r>
            <a:r>
              <a:rPr lang="en-US" b="0" dirty="0"/>
              <a:t> block – final-routed with ZERO DRVs – in </a:t>
            </a:r>
            <a:r>
              <a:rPr lang="en-US" b="0" dirty="0" err="1"/>
              <a:t>SkyWater</a:t>
            </a:r>
            <a:r>
              <a:rPr lang="en-US" b="0" dirty="0"/>
              <a:t> 130.</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Ostrich correlation for Capacitance and for Resistance versus a commercial tool is pretty decent.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[CLICK] </a:t>
            </a:r>
            <a:r>
              <a:rPr lang="en-US" b="0" dirty="0"/>
              <a:t>And endpoint slack correlations between </a:t>
            </a:r>
            <a:r>
              <a:rPr lang="en-US" b="0" dirty="0" err="1"/>
              <a:t>OpenRCX</a:t>
            </a:r>
            <a:r>
              <a:rPr lang="en-US" b="0" dirty="0"/>
              <a:t> plus </a:t>
            </a:r>
            <a:r>
              <a:rPr lang="en-US" b="0" dirty="0" err="1"/>
              <a:t>OpenSTA</a:t>
            </a:r>
            <a:r>
              <a:rPr lang="en-US" b="0" dirty="0"/>
              <a:t>, versus commercial extraction and timing, are also pretty good.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Notice that </a:t>
            </a:r>
            <a:r>
              <a:rPr lang="en-US" b="1" dirty="0" err="1"/>
              <a:t>OpenROAD’s</a:t>
            </a:r>
            <a:r>
              <a:rPr lang="en-US" b="1" dirty="0"/>
              <a:t> analysis is staying on </a:t>
            </a:r>
            <a:r>
              <a:rPr lang="en-US" b="0" dirty="0"/>
              <a:t>the pessimistic side of the 45-degree line, which is what we want to see.</a:t>
            </a:r>
          </a:p>
          <a:p>
            <a:pPr marL="0" lvl="0" indent="0" algn="l" rtl="0">
              <a:spcBef>
                <a:spcPts val="0"/>
              </a:spcBef>
              <a:spcAft>
                <a:spcPts val="0"/>
              </a:spcAft>
              <a:buNone/>
            </a:pPr>
            <a:endParaRPr b="1" dirty="0"/>
          </a:p>
        </p:txBody>
      </p:sp>
      <p:sp>
        <p:nvSpPr>
          <p:cNvPr id="61" name="Google Shape;61;p1:notes"/>
          <p:cNvSpPr txBox="1">
            <a:spLocks noGrp="1"/>
          </p:cNvSpPr>
          <p:nvPr>
            <p:ph type="sldNum" idx="12"/>
          </p:nvPr>
        </p:nvSpPr>
        <p:spPr>
          <a:xfrm>
            <a:off x="5438458" y="6948172"/>
            <a:ext cx="4160520" cy="367029"/>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21598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RePlAce</a:t>
            </a:r>
            <a:r>
              <a:rPr lang="en-US" dirty="0"/>
              <a:t> was open-sourced at the start of our project.  It is used for global placement, and is also under the hood of our IO placement and macro placement engines.</a:t>
            </a:r>
          </a:p>
        </p:txBody>
      </p:sp>
      <p:sp>
        <p:nvSpPr>
          <p:cNvPr id="4" name="Slide Number Placeholder 3"/>
          <p:cNvSpPr>
            <a:spLocks noGrp="1"/>
          </p:cNvSpPr>
          <p:nvPr>
            <p:ph type="sldNum" sz="quarter" idx="10"/>
          </p:nvPr>
        </p:nvSpPr>
        <p:spPr/>
        <p:txBody>
          <a:bodyPr/>
          <a:lstStyle/>
          <a:p>
            <a:fld id="{584B3332-ADA4-4F2F-96D9-040A8ED782B9}" type="slidenum">
              <a:rPr lang="en-US" smtClean="0"/>
              <a:t>36</a:t>
            </a:fld>
            <a:endParaRPr lang="en-US" dirty="0"/>
          </a:p>
        </p:txBody>
      </p:sp>
    </p:spTree>
    <p:extLst>
      <p:ext uri="{BB962C8B-B14F-4D97-AF65-F5344CB8AC3E}">
        <p14:creationId xmlns:p14="http://schemas.microsoft.com/office/powerpoint/2010/main" val="3414233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err="1"/>
              <a:t>OpenDB</a:t>
            </a:r>
            <a:r>
              <a:rPr lang="en-US" dirty="0"/>
              <a:t> is the heart of that integrated, incremental tool architecture I showed a few slides ago.</a:t>
            </a:r>
          </a:p>
          <a:p>
            <a:endParaRPr lang="en-US" dirty="0"/>
          </a:p>
          <a:p>
            <a:r>
              <a:rPr lang="en-US" dirty="0"/>
              <a:t>Dimitris </a:t>
            </a:r>
            <a:r>
              <a:rPr lang="en-US" dirty="0" err="1"/>
              <a:t>Fotakis</a:t>
            </a:r>
            <a:r>
              <a:rPr lang="en-US" dirty="0"/>
              <a:t> contributed the code base of Athena Design Systems as BSD open source to support </a:t>
            </a:r>
            <a:r>
              <a:rPr lang="en-US" dirty="0" err="1"/>
              <a:t>OpenROAD</a:t>
            </a:r>
            <a:r>
              <a:rPr lang="en-US" dirty="0"/>
              <a:t>.  And, from this code base, </a:t>
            </a:r>
            <a:r>
              <a:rPr lang="en-US" dirty="0" err="1"/>
              <a:t>OpenDB</a:t>
            </a:r>
            <a:r>
              <a:rPr lang="en-US" dirty="0"/>
              <a:t> went live on October 5 of last year. </a:t>
            </a:r>
          </a:p>
          <a:p>
            <a:endParaRPr lang="en-US" dirty="0"/>
          </a:p>
          <a:p>
            <a:r>
              <a:rPr lang="en-US" b="1" dirty="0"/>
              <a:t>[CLICK] </a:t>
            </a:r>
            <a:r>
              <a:rPr lang="en-US" dirty="0"/>
              <a:t>If you’ve worked with </a:t>
            </a:r>
            <a:r>
              <a:rPr lang="en-US" dirty="0" err="1"/>
              <a:t>OpenAccess</a:t>
            </a:r>
            <a:r>
              <a:rPr lang="en-US" dirty="0"/>
              <a:t> or any other back-end database </a:t>
            </a:r>
            <a:r>
              <a:rPr lang="en-US" dirty="0" err="1"/>
              <a:t>OpenDB</a:t>
            </a:r>
            <a:r>
              <a:rPr lang="en-US" dirty="0"/>
              <a:t> is similar – even, the same key developer as </a:t>
            </a:r>
            <a:r>
              <a:rPr lang="en-US" dirty="0" err="1"/>
              <a:t>OpenAccess</a:t>
            </a:r>
            <a:r>
              <a:rPr lang="en-US" dirty="0"/>
              <a:t> – but it’s really open.</a:t>
            </a:r>
          </a:p>
          <a:p>
            <a:endParaRPr lang="en-US" dirty="0"/>
          </a:p>
        </p:txBody>
      </p:sp>
      <p:sp>
        <p:nvSpPr>
          <p:cNvPr id="4" name="Slide Number Placeholder 3"/>
          <p:cNvSpPr>
            <a:spLocks noGrp="1"/>
          </p:cNvSpPr>
          <p:nvPr>
            <p:ph type="sldNum" sz="quarter" idx="5"/>
          </p:nvPr>
        </p:nvSpPr>
        <p:spPr/>
        <p:txBody>
          <a:bodyPr/>
          <a:lstStyle/>
          <a:p>
            <a:pPr>
              <a:defRPr/>
            </a:pPr>
            <a:fld id="{F1248D3D-B91D-4C0E-B577-B2CAAE2DB882}" type="slidenum">
              <a:rPr lang="en-US" smtClean="0"/>
              <a:pPr>
                <a:defRPr/>
              </a:pPr>
              <a:t>37</a:t>
            </a:fld>
            <a:endParaRPr lang="en-US"/>
          </a:p>
        </p:txBody>
      </p:sp>
    </p:spTree>
    <p:extLst>
      <p:ext uri="{BB962C8B-B14F-4D97-AF65-F5344CB8AC3E}">
        <p14:creationId xmlns:p14="http://schemas.microsoft.com/office/powerpoint/2010/main" val="363229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this is where we are today.</a:t>
            </a:r>
          </a:p>
          <a:p>
            <a:endParaRPr lang="en-US" dirty="0"/>
          </a:p>
          <a:p>
            <a:r>
              <a:rPr lang="en-US" dirty="0"/>
              <a:t>The Integrated App “</a:t>
            </a:r>
            <a:r>
              <a:rPr lang="en-US" dirty="0" err="1"/>
              <a:t>openroad</a:t>
            </a:r>
            <a:r>
              <a:rPr lang="en-US" dirty="0"/>
              <a:t>” is in blue, and is tightly tied into the timer and the DB.  Most of our tools are integrated today, and are sitting in a mono-repo. This trend of consolidating repos and not using submodules is accelerating in our project.</a:t>
            </a:r>
          </a:p>
          <a:p>
            <a:endParaRPr lang="en-US" dirty="0"/>
          </a:p>
          <a:p>
            <a:r>
              <a:rPr lang="en-US" dirty="0"/>
              <a:t>There are three other executables in the flow:  </a:t>
            </a:r>
            <a:r>
              <a:rPr lang="en-US" dirty="0" err="1"/>
              <a:t>Yosys</a:t>
            </a:r>
            <a:r>
              <a:rPr lang="en-US" dirty="0"/>
              <a:t> for synthesis, </a:t>
            </a:r>
            <a:r>
              <a:rPr lang="en-US" dirty="0" err="1"/>
              <a:t>TritonRoute</a:t>
            </a:r>
            <a:r>
              <a:rPr lang="en-US" dirty="0"/>
              <a:t> for detailed routing, and </a:t>
            </a:r>
            <a:r>
              <a:rPr lang="en-US" dirty="0" err="1"/>
              <a:t>Klayout</a:t>
            </a:r>
            <a:r>
              <a:rPr lang="en-US" dirty="0"/>
              <a:t> for layout finishing and GDS merge.</a:t>
            </a:r>
          </a:p>
        </p:txBody>
      </p:sp>
      <p:sp>
        <p:nvSpPr>
          <p:cNvPr id="4" name="Slide Number Placeholder 3"/>
          <p:cNvSpPr>
            <a:spLocks noGrp="1"/>
          </p:cNvSpPr>
          <p:nvPr>
            <p:ph type="sldNum" sz="quarter" idx="5"/>
          </p:nvPr>
        </p:nvSpPr>
        <p:spPr/>
        <p:txBody>
          <a:bodyPr/>
          <a:lstStyle/>
          <a:p>
            <a:fld id="{3E4061D9-ECA4-4CED-903E-8395C236FDCB}" type="slidenum">
              <a:rPr lang="en-US" smtClean="0"/>
              <a:t>38</a:t>
            </a:fld>
            <a:endParaRPr lang="en-US"/>
          </a:p>
        </p:txBody>
      </p:sp>
    </p:spTree>
    <p:extLst>
      <p:ext uri="{BB962C8B-B14F-4D97-AF65-F5344CB8AC3E}">
        <p14:creationId xmlns:p14="http://schemas.microsoft.com/office/powerpoint/2010/main" val="3849665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month, a GUI has been added which is really helpful to developers – it is being enhanced rapidly these days, especially as we start to think about supporting front-end design exploration.  More on that later.</a:t>
            </a:r>
          </a:p>
          <a:p>
            <a:r>
              <a:rPr lang="en-US" dirty="0"/>
              <a:t> </a:t>
            </a:r>
          </a:p>
        </p:txBody>
      </p:sp>
      <p:sp>
        <p:nvSpPr>
          <p:cNvPr id="4" name="Slide Number Placeholder 3"/>
          <p:cNvSpPr>
            <a:spLocks noGrp="1"/>
          </p:cNvSpPr>
          <p:nvPr>
            <p:ph type="sldNum" sz="quarter" idx="5"/>
          </p:nvPr>
        </p:nvSpPr>
        <p:spPr/>
        <p:txBody>
          <a:bodyPr/>
          <a:lstStyle/>
          <a:p>
            <a:fld id="{3E4061D9-ECA4-4CED-903E-8395C236FDCB}" type="slidenum">
              <a:rPr lang="en-US" smtClean="0"/>
              <a:t>39</a:t>
            </a:fld>
            <a:endParaRPr lang="en-US"/>
          </a:p>
        </p:txBody>
      </p:sp>
    </p:spTree>
    <p:extLst>
      <p:ext uri="{BB962C8B-B14F-4D97-AF65-F5344CB8AC3E}">
        <p14:creationId xmlns:p14="http://schemas.microsoft.com/office/powerpoint/2010/main" val="178327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theme of this conference is </a:t>
            </a:r>
            <a:r>
              <a:rPr lang="en-US" b="1" dirty="0"/>
              <a:t>[CLICK] </a:t>
            </a:r>
            <a:r>
              <a:rPr lang="en-US" dirty="0"/>
              <a:t>Open-Source VLSI Technologies.    Why “OPEN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Which brings me to Open-Source EDA and learnings from the project I’m most familiar with, which is the </a:t>
            </a:r>
            <a:r>
              <a:rPr lang="en-US" b="0" dirty="0" err="1"/>
              <a:t>OpenROAD</a:t>
            </a:r>
            <a:r>
              <a:rPr lang="en-US" b="0" dirty="0"/>
              <a:t>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a:t>
            </a:fld>
            <a:endParaRPr lang="en-US"/>
          </a:p>
        </p:txBody>
      </p:sp>
    </p:spTree>
    <p:extLst>
      <p:ext uri="{BB962C8B-B14F-4D97-AF65-F5344CB8AC3E}">
        <p14:creationId xmlns:p14="http://schemas.microsoft.com/office/powerpoint/2010/main" val="2541985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 to placement, showing routing tracks.</a:t>
            </a:r>
          </a:p>
          <a:p>
            <a:r>
              <a:rPr lang="en-US" dirty="0"/>
              <a:t> </a:t>
            </a:r>
          </a:p>
        </p:txBody>
      </p:sp>
      <p:sp>
        <p:nvSpPr>
          <p:cNvPr id="4" name="Slide Number Placeholder 3"/>
          <p:cNvSpPr>
            <a:spLocks noGrp="1"/>
          </p:cNvSpPr>
          <p:nvPr>
            <p:ph type="sldNum" sz="quarter" idx="5"/>
          </p:nvPr>
        </p:nvSpPr>
        <p:spPr/>
        <p:txBody>
          <a:bodyPr/>
          <a:lstStyle/>
          <a:p>
            <a:fld id="{3E4061D9-ECA4-4CED-903E-8395C236FDCB}" type="slidenum">
              <a:rPr lang="en-US" smtClean="0"/>
              <a:t>40</a:t>
            </a:fld>
            <a:endParaRPr lang="en-US"/>
          </a:p>
        </p:txBody>
      </p:sp>
    </p:spTree>
    <p:extLst>
      <p:ext uri="{BB962C8B-B14F-4D97-AF65-F5344CB8AC3E}">
        <p14:creationId xmlns:p14="http://schemas.microsoft.com/office/powerpoint/2010/main" val="194144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visualize force vectors from density balance in the global placement.  </a:t>
            </a:r>
          </a:p>
          <a:p>
            <a:r>
              <a:rPr lang="en-US" b="1" dirty="0"/>
              <a:t>[CLICK] </a:t>
            </a:r>
            <a:r>
              <a:rPr lang="en-US" b="0" dirty="0"/>
              <a:t>And zoom in to look in detail.</a:t>
            </a:r>
            <a:endParaRPr lang="en-US" b="1" dirty="0"/>
          </a:p>
          <a:p>
            <a:r>
              <a:rPr lang="en-US" dirty="0"/>
              <a:t> </a:t>
            </a:r>
          </a:p>
        </p:txBody>
      </p:sp>
      <p:sp>
        <p:nvSpPr>
          <p:cNvPr id="4" name="Slide Number Placeholder 3"/>
          <p:cNvSpPr>
            <a:spLocks noGrp="1"/>
          </p:cNvSpPr>
          <p:nvPr>
            <p:ph type="sldNum" sz="quarter" idx="5"/>
          </p:nvPr>
        </p:nvSpPr>
        <p:spPr/>
        <p:txBody>
          <a:bodyPr/>
          <a:lstStyle/>
          <a:p>
            <a:fld id="{3E4061D9-ECA4-4CED-903E-8395C236FDCB}" type="slidenum">
              <a:rPr lang="en-US" smtClean="0"/>
              <a:t>41</a:t>
            </a:fld>
            <a:endParaRPr lang="en-US"/>
          </a:p>
        </p:txBody>
      </p:sp>
    </p:spTree>
    <p:extLst>
      <p:ext uri="{BB962C8B-B14F-4D97-AF65-F5344CB8AC3E}">
        <p14:creationId xmlns:p14="http://schemas.microsoft.com/office/powerpoint/2010/main" val="2065293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single core of the </a:t>
            </a:r>
            <a:r>
              <a:rPr lang="en-US" dirty="0" err="1"/>
              <a:t>BlackParrot</a:t>
            </a:r>
            <a:r>
              <a:rPr lang="en-US" dirty="0"/>
              <a:t> SOC from Professor Taylor’s group at Washington – showing wiring except for power/ground distribution.</a:t>
            </a:r>
          </a:p>
        </p:txBody>
      </p:sp>
      <p:sp>
        <p:nvSpPr>
          <p:cNvPr id="4" name="Slide Number Placeholder 3"/>
          <p:cNvSpPr>
            <a:spLocks noGrp="1"/>
          </p:cNvSpPr>
          <p:nvPr>
            <p:ph type="sldNum" sz="quarter" idx="5"/>
          </p:nvPr>
        </p:nvSpPr>
        <p:spPr/>
        <p:txBody>
          <a:bodyPr/>
          <a:lstStyle/>
          <a:p>
            <a:fld id="{3E4061D9-ECA4-4CED-903E-8395C236FDCB}" type="slidenum">
              <a:rPr lang="en-US" smtClean="0"/>
              <a:t>42</a:t>
            </a:fld>
            <a:endParaRPr lang="en-US"/>
          </a:p>
        </p:txBody>
      </p:sp>
    </p:spTree>
    <p:extLst>
      <p:ext uri="{BB962C8B-B14F-4D97-AF65-F5344CB8AC3E}">
        <p14:creationId xmlns:p14="http://schemas.microsoft.com/office/powerpoint/2010/main" val="180322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Efabless’s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OpenLANE</a:t>
            </a:r>
            <a:r>
              <a:rPr lang="en-US" sz="1200" b="0" i="0" u="none" strike="noStrike" kern="1200" dirty="0">
                <a:solidFill>
                  <a:schemeClr val="tx1"/>
                </a:solidFill>
                <a:effectLst/>
                <a:latin typeface="+mn-lt"/>
                <a:ea typeface="+mn-ea"/>
                <a:cs typeface="+mn-cs"/>
              </a:rPr>
              <a:t> flow uses quite a bit of </a:t>
            </a:r>
            <a:r>
              <a:rPr lang="en-US" sz="1200" b="0" i="0" u="none" strike="noStrike" kern="1200" dirty="0" err="1">
                <a:solidFill>
                  <a:schemeClr val="tx1"/>
                </a:solidFill>
                <a:effectLst/>
                <a:latin typeface="+mn-lt"/>
                <a:ea typeface="+mn-ea"/>
                <a:cs typeface="+mn-cs"/>
              </a:rPr>
              <a:t>OpenROAD</a:t>
            </a:r>
            <a:r>
              <a:rPr lang="en-US" sz="1200" b="0" i="0" u="none" strike="noStrike" kern="1200" dirty="0">
                <a:solidFill>
                  <a:schemeClr val="tx1"/>
                </a:solidFill>
                <a:effectLst/>
                <a:latin typeface="+mn-lt"/>
                <a:ea typeface="+mn-ea"/>
                <a:cs typeface="+mn-cs"/>
              </a:rPr>
              <a:t>, and will continue to bring in more of our project.  The first </a:t>
            </a:r>
            <a:r>
              <a:rPr lang="en-US" sz="1200" b="0" i="0" u="none" strike="noStrike" kern="1200" dirty="0" err="1">
                <a:solidFill>
                  <a:schemeClr val="tx1"/>
                </a:solidFill>
                <a:effectLst/>
                <a:latin typeface="+mn-lt"/>
                <a:ea typeface="+mn-ea"/>
                <a:cs typeface="+mn-cs"/>
              </a:rPr>
              <a:t>striVe</a:t>
            </a:r>
            <a:r>
              <a:rPr lang="en-US" sz="1200" b="0" i="0" u="none" strike="noStrike" kern="1200" dirty="0">
                <a:solidFill>
                  <a:schemeClr val="tx1"/>
                </a:solidFill>
                <a:effectLst/>
                <a:latin typeface="+mn-lt"/>
                <a:ea typeface="+mn-ea"/>
                <a:cs typeface="+mn-cs"/>
              </a:rPr>
              <a:t> SOC on the left was taped out in May to </a:t>
            </a:r>
            <a:r>
              <a:rPr lang="en-US" sz="1200" b="0" i="0" u="none" strike="noStrike" kern="1200" dirty="0" err="1">
                <a:solidFill>
                  <a:schemeClr val="tx1"/>
                </a:solidFill>
                <a:effectLst/>
                <a:latin typeface="+mn-lt"/>
                <a:ea typeface="+mn-ea"/>
                <a:cs typeface="+mn-cs"/>
              </a:rPr>
              <a:t>SkyWater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striVe</a:t>
            </a:r>
            <a:r>
              <a:rPr lang="en-US" sz="1200" b="0" i="0" u="none" strike="noStrike" kern="1200" dirty="0">
                <a:solidFill>
                  <a:schemeClr val="tx1"/>
                </a:solidFill>
                <a:effectLst/>
                <a:latin typeface="+mn-lt"/>
                <a:ea typeface="+mn-ea"/>
                <a:cs typeface="+mn-cs"/>
              </a:rPr>
              <a:t> 2 on the right was another </a:t>
            </a:r>
            <a:r>
              <a:rPr lang="en-US" sz="1200" b="0" i="0" u="none" strike="noStrike" kern="1200" dirty="0" err="1">
                <a:solidFill>
                  <a:schemeClr val="tx1"/>
                </a:solidFill>
                <a:effectLst/>
                <a:latin typeface="+mn-lt"/>
                <a:ea typeface="+mn-ea"/>
                <a:cs typeface="+mn-cs"/>
              </a:rPr>
              <a:t>tapeout</a:t>
            </a:r>
            <a:r>
              <a:rPr lang="en-US" sz="1200" b="0" i="0" u="none" strike="noStrike" kern="1200" dirty="0">
                <a:solidFill>
                  <a:schemeClr val="tx1"/>
                </a:solidFill>
                <a:effectLst/>
                <a:latin typeface="+mn-lt"/>
                <a:ea typeface="+mn-ea"/>
                <a:cs typeface="+mn-cs"/>
              </a:rPr>
              <a:t> – it’s smaller because it uses a 1kByte SRAM block instead of synthesized memory.  There are at least five SOCs  so far in the </a:t>
            </a:r>
            <a:r>
              <a:rPr lang="en-US" sz="1200" b="0" i="0" u="none" strike="noStrike" kern="1200" dirty="0" err="1">
                <a:solidFill>
                  <a:schemeClr val="tx1"/>
                </a:solidFill>
                <a:effectLst/>
                <a:latin typeface="+mn-lt"/>
                <a:ea typeface="+mn-ea"/>
                <a:cs typeface="+mn-cs"/>
              </a:rPr>
              <a:t>striVe</a:t>
            </a:r>
            <a:r>
              <a:rPr lang="en-US" sz="1200" b="0" i="0" u="none" strike="noStrike" kern="1200" dirty="0">
                <a:solidFill>
                  <a:schemeClr val="tx1"/>
                </a:solidFill>
                <a:effectLst/>
                <a:latin typeface="+mn-lt"/>
                <a:ea typeface="+mn-ea"/>
                <a:cs typeface="+mn-cs"/>
              </a:rPr>
              <a:t> family.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43</a:t>
            </a:fld>
            <a:endParaRPr lang="en-US"/>
          </a:p>
        </p:txBody>
      </p:sp>
    </p:spTree>
    <p:extLst>
      <p:ext uri="{BB962C8B-B14F-4D97-AF65-F5344CB8AC3E}">
        <p14:creationId xmlns:p14="http://schemas.microsoft.com/office/powerpoint/2010/main" val="2305032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Our website </a:t>
            </a:r>
            <a:r>
              <a:rPr lang="en-US" sz="1200" b="0" i="0" u="none" strike="noStrike" kern="1200" dirty="0">
                <a:solidFill>
                  <a:schemeClr val="tx1"/>
                </a:solidFill>
                <a:effectLst/>
                <a:latin typeface="+mn-lt"/>
                <a:ea typeface="+mn-ea"/>
                <a:cs typeface="+mn-cs"/>
              </a:rPr>
              <a:t>is where you can find the basics and history of the project.</a:t>
            </a:r>
          </a:p>
          <a:p>
            <a:pPr rtl="0"/>
            <a:endParaRPr lang="en-US" b="0" dirty="0">
              <a:effectLst/>
            </a:endParaRPr>
          </a:p>
          <a:p>
            <a:r>
              <a:rPr lang="en-US" sz="1200" b="0" i="0" u="none" strike="noStrike" kern="1200" dirty="0">
                <a:solidFill>
                  <a:schemeClr val="tx1"/>
                </a:solidFill>
                <a:effectLst/>
                <a:latin typeface="+mn-lt"/>
                <a:ea typeface="+mn-ea"/>
                <a:cs typeface="+mn-cs"/>
              </a:rPr>
              <a:t>Again, our mission is to achieve </a:t>
            </a:r>
            <a:r>
              <a:rPr lang="en-US" sz="1200" b="1" i="0" u="none" strike="noStrike" kern="1200" dirty="0">
                <a:solidFill>
                  <a:schemeClr val="tx1"/>
                </a:solidFill>
                <a:effectLst/>
                <a:latin typeface="+mn-lt"/>
                <a:ea typeface="+mn-ea"/>
                <a:cs typeface="+mn-cs"/>
              </a:rPr>
              <a:t>24-hour no-humans RTL-to-GDS </a:t>
            </a:r>
            <a:r>
              <a:rPr lang="en-US" sz="1200" b="0" i="0" u="none" strike="noStrike" kern="1200" dirty="0">
                <a:solidFill>
                  <a:schemeClr val="tx1"/>
                </a:solidFill>
                <a:effectLst/>
                <a:latin typeface="+mn-lt"/>
                <a:ea typeface="+mn-ea"/>
                <a:cs typeface="+mn-cs"/>
              </a:rPr>
              <a:t>in advanced foundry nodes, </a:t>
            </a:r>
            <a:r>
              <a:rPr lang="en-US" sz="1200" b="1" i="0" u="none" strike="noStrike" kern="1200" dirty="0">
                <a:solidFill>
                  <a:schemeClr val="tx1"/>
                </a:solidFill>
                <a:effectLst/>
                <a:latin typeface="+mn-lt"/>
                <a:ea typeface="+mn-ea"/>
                <a:cs typeface="+mn-cs"/>
              </a:rPr>
              <a:t>WHILE</a:t>
            </a:r>
            <a:r>
              <a:rPr lang="en-US" sz="1200" b="0" i="0" u="none" strike="noStrike" kern="1200" dirty="0">
                <a:solidFill>
                  <a:schemeClr val="tx1"/>
                </a:solidFill>
                <a:effectLst/>
                <a:latin typeface="+mn-lt"/>
                <a:ea typeface="+mn-ea"/>
                <a:cs typeface="+mn-cs"/>
              </a:rPr>
              <a:t> catalyzing an </a:t>
            </a:r>
            <a:r>
              <a:rPr lang="en-US" sz="1200" b="1" i="0" u="none" strike="noStrike" kern="1200" dirty="0">
                <a:solidFill>
                  <a:schemeClr val="tx1"/>
                </a:solidFill>
                <a:effectLst/>
                <a:latin typeface="+mn-lt"/>
                <a:ea typeface="+mn-ea"/>
                <a:cs typeface="+mn-cs"/>
              </a:rPr>
              <a:t>open-source</a:t>
            </a:r>
            <a:r>
              <a:rPr lang="en-US" sz="1200" b="0" i="0" u="none" strike="noStrike" kern="1200" dirty="0">
                <a:solidFill>
                  <a:schemeClr val="tx1"/>
                </a:solidFill>
                <a:effectLst/>
                <a:latin typeface="+mn-lt"/>
                <a:ea typeface="+mn-ea"/>
                <a:cs typeface="+mn-cs"/>
              </a:rPr>
              <a:t> ecosystem for researchers, tool developers and users. And </a:t>
            </a:r>
            <a:r>
              <a:rPr lang="en-US" sz="1200" b="1" i="0" u="none" strike="noStrike" kern="1200" dirty="0">
                <a:solidFill>
                  <a:schemeClr val="tx1"/>
                </a:solidFill>
                <a:effectLst/>
                <a:latin typeface="+mn-lt"/>
                <a:ea typeface="+mn-ea"/>
                <a:cs typeface="+mn-cs"/>
              </a:rPr>
              <a:t>DEMOCRATIZING Hardware Design.</a:t>
            </a:r>
            <a:endParaRPr lang="en-US" dirty="0"/>
          </a:p>
          <a:p>
            <a:endParaRPr lang="en-US" dirty="0"/>
          </a:p>
        </p:txBody>
      </p:sp>
      <p:sp>
        <p:nvSpPr>
          <p:cNvPr id="4" name="Slide Number Placeholder 3"/>
          <p:cNvSpPr>
            <a:spLocks noGrp="1"/>
          </p:cNvSpPr>
          <p:nvPr>
            <p:ph type="sldNum" sz="quarter" idx="10"/>
          </p:nvPr>
        </p:nvSpPr>
        <p:spPr/>
        <p:txBody>
          <a:bodyPr/>
          <a:lstStyle/>
          <a:p>
            <a:fld id="{584B3332-ADA4-4F2F-96D9-040A8ED782B9}" type="slidenum">
              <a:rPr lang="en-US" smtClean="0"/>
              <a:t>44</a:t>
            </a:fld>
            <a:endParaRPr lang="en-US" dirty="0"/>
          </a:p>
        </p:txBody>
      </p:sp>
    </p:spTree>
    <p:extLst>
      <p:ext uri="{BB962C8B-B14F-4D97-AF65-F5344CB8AC3E}">
        <p14:creationId xmlns:p14="http://schemas.microsoft.com/office/powerpoint/2010/main" val="3626183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some links. </a:t>
            </a:r>
            <a:r>
              <a:rPr lang="en-US" sz="1200" kern="1200" dirty="0">
                <a:solidFill>
                  <a:schemeClr val="tx1"/>
                </a:solidFill>
                <a:effectLst/>
                <a:latin typeface="+mn-lt"/>
                <a:ea typeface="+mn-ea"/>
                <a:cs typeface="+mn-cs"/>
              </a:rPr>
              <a:t>Our repositories on GitHub, </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 nicely automated flow, and</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integrated “app”, as we call it, which is the EDA tool.  </a:t>
            </a:r>
          </a:p>
          <a:p>
            <a:r>
              <a:rPr lang="en-US" sz="1200" b="1" kern="1200" dirty="0">
                <a:solidFill>
                  <a:schemeClr val="tx1"/>
                </a:solidFill>
                <a:effectLst/>
                <a:latin typeface="+mn-lt"/>
                <a:ea typeface="+mn-ea"/>
                <a:cs typeface="+mn-cs"/>
              </a:rPr>
              <a:t>[CLICK] </a:t>
            </a:r>
            <a:r>
              <a:rPr lang="en-US" sz="1200" b="0" kern="1200" dirty="0">
                <a:solidFill>
                  <a:schemeClr val="tx1"/>
                </a:solidFill>
                <a:effectLst/>
                <a:latin typeface="+mn-lt"/>
                <a:ea typeface="+mn-ea"/>
                <a:cs typeface="+mn-cs"/>
              </a:rPr>
              <a:t>and our documentation…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next few slides give a quick “walk-through” of the project – for users and for developers.</a:t>
            </a:r>
          </a:p>
          <a:p>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45</a:t>
            </a:fld>
            <a:endParaRPr lang="en-US" dirty="0"/>
          </a:p>
        </p:txBody>
      </p:sp>
    </p:spTree>
    <p:extLst>
      <p:ext uri="{BB962C8B-B14F-4D97-AF65-F5344CB8AC3E}">
        <p14:creationId xmlns:p14="http://schemas.microsoft.com/office/powerpoint/2010/main" val="718171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this last part of the talk, let me look back and look ahead a bit.</a:t>
            </a:r>
          </a:p>
        </p:txBody>
      </p:sp>
      <p:sp>
        <p:nvSpPr>
          <p:cNvPr id="4" name="Slide Number Placeholder 3"/>
          <p:cNvSpPr>
            <a:spLocks noGrp="1"/>
          </p:cNvSpPr>
          <p:nvPr>
            <p:ph type="sldNum" sz="quarter" idx="5"/>
          </p:nvPr>
        </p:nvSpPr>
        <p:spPr/>
        <p:txBody>
          <a:bodyPr/>
          <a:lstStyle/>
          <a:p>
            <a:fld id="{3E4061D9-ECA4-4CED-903E-8395C236FDCB}" type="slidenum">
              <a:rPr lang="en-US" smtClean="0"/>
              <a:t>46</a:t>
            </a:fld>
            <a:endParaRPr lang="en-US"/>
          </a:p>
        </p:txBody>
      </p:sp>
    </p:spTree>
    <p:extLst>
      <p:ext uri="{BB962C8B-B14F-4D97-AF65-F5344CB8AC3E}">
        <p14:creationId xmlns:p14="http://schemas.microsoft.com/office/powerpoint/2010/main" val="2739920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look back into the past reminds me of our team’s evolution, and how </a:t>
            </a:r>
            <a:r>
              <a:rPr lang="en-US" dirty="0" err="1"/>
              <a:t>efabless</a:t>
            </a:r>
            <a:r>
              <a:rPr lang="en-US" dirty="0"/>
              <a:t> and Google have been really great supporters and collaborators.</a:t>
            </a:r>
          </a:p>
          <a:p>
            <a:r>
              <a:rPr lang="en-US" dirty="0"/>
              <a:t>At ICCAD in November, a special session on </a:t>
            </a:r>
            <a:r>
              <a:rPr lang="en-US" b="1" dirty="0"/>
              <a:t>TAKING OPEN-SOURCE EDA TO THE NEXT LEVEL </a:t>
            </a:r>
            <a:r>
              <a:rPr lang="en-US" dirty="0"/>
              <a:t>will include papers from </a:t>
            </a:r>
            <a:r>
              <a:rPr lang="en-US" dirty="0" err="1"/>
              <a:t>efabless</a:t>
            </a:r>
            <a:r>
              <a:rPr lang="en-US" dirty="0"/>
              <a:t> on </a:t>
            </a:r>
            <a:r>
              <a:rPr lang="en-US" dirty="0" err="1"/>
              <a:t>OpenLANE</a:t>
            </a:r>
            <a:r>
              <a:rPr lang="en-US" dirty="0"/>
              <a:t>, </a:t>
            </a:r>
            <a:r>
              <a:rPr lang="en-US" b="1" dirty="0"/>
              <a:t>[CLICK] </a:t>
            </a:r>
            <a:r>
              <a:rPr lang="en-US" dirty="0"/>
              <a:t>the role of our internal design advisors sub-team in the project, </a:t>
            </a:r>
            <a:r>
              <a:rPr lang="en-US" b="1" dirty="0"/>
              <a:t>[CLICK] </a:t>
            </a:r>
            <a:r>
              <a:rPr lang="en-US" dirty="0"/>
              <a:t>the many facets of the Google-</a:t>
            </a:r>
            <a:r>
              <a:rPr lang="en-US" dirty="0" err="1"/>
              <a:t>SkyWater</a:t>
            </a:r>
            <a:r>
              <a:rPr lang="en-US" dirty="0"/>
              <a:t> enablement of open ASIC innovation, and </a:t>
            </a:r>
            <a:r>
              <a:rPr lang="en-US" b="1" dirty="0"/>
              <a:t>[CLICK] </a:t>
            </a:r>
            <a:r>
              <a:rPr lang="en-US" dirty="0"/>
              <a:t>a “view from abroad” from the students in Brazil who have contributed a lot to </a:t>
            </a:r>
            <a:r>
              <a:rPr lang="en-US" dirty="0" err="1"/>
              <a:t>OpenROAD</a:t>
            </a:r>
            <a:r>
              <a:rPr lang="en-US" dirty="0"/>
              <a:t>.</a:t>
            </a:r>
          </a:p>
          <a:p>
            <a:pPr rtl="0"/>
            <a:r>
              <a:rPr lang="en-US" sz="1200" b="0" i="0" u="none" strike="noStrike" kern="1200" dirty="0">
                <a:solidFill>
                  <a:schemeClr val="tx1"/>
                </a:solidFill>
                <a:effectLst/>
                <a:latin typeface="+mn-lt"/>
                <a:ea typeface="+mn-ea"/>
                <a:cs typeface="+mn-cs"/>
              </a:rPr>
              <a:t>And, </a:t>
            </a: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the “Robust Design Flow” that serves as an academic research backplane, as I mentioned a few minutes ago.</a:t>
            </a:r>
            <a:endParaRPr lang="en-US"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47</a:t>
            </a:fld>
            <a:endParaRPr lang="en-US"/>
          </a:p>
        </p:txBody>
      </p:sp>
    </p:spTree>
    <p:extLst>
      <p:ext uri="{BB962C8B-B14F-4D97-AF65-F5344CB8AC3E}">
        <p14:creationId xmlns:p14="http://schemas.microsoft.com/office/powerpoint/2010/main" val="896498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also reminds me of the many contradictions, or at least tensions, that we’ve had to get through in </a:t>
            </a:r>
            <a:r>
              <a:rPr lang="en-US" b="1" dirty="0"/>
              <a:t>just the first half of this one open-source EDA project:</a:t>
            </a:r>
          </a:p>
          <a:p>
            <a:endParaRPr lang="en-US" b="1" dirty="0"/>
          </a:p>
          <a:p>
            <a:r>
              <a:rPr lang="en-US" b="1" dirty="0"/>
              <a:t>[CLICK] </a:t>
            </a:r>
            <a:r>
              <a:rPr lang="en-US" b="0" dirty="0"/>
              <a:t>Rigorous software methodology and tight integration, </a:t>
            </a:r>
            <a:r>
              <a:rPr lang="en-US" b="1" dirty="0"/>
              <a:t>versus</a:t>
            </a:r>
            <a:r>
              <a:rPr lang="en-US" b="0" dirty="0"/>
              <a:t> broad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err="1"/>
              <a:t>Tapeout</a:t>
            </a:r>
            <a:r>
              <a:rPr lang="en-US" b="0" dirty="0"/>
              <a:t>-clean capability in advanced nodes </a:t>
            </a:r>
            <a:r>
              <a:rPr lang="en-US" b="1" dirty="0"/>
              <a:t>versus</a:t>
            </a:r>
            <a:r>
              <a:rPr lang="en-US" b="0" dirty="0"/>
              <a:t> being able to include external developers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Research </a:t>
            </a:r>
            <a:r>
              <a:rPr lang="en-US" b="1" dirty="0"/>
              <a:t>versus </a:t>
            </a:r>
            <a:r>
              <a:rPr lang="en-US" b="0" dirty="0"/>
              <a:t>developing and supporting a real tool.  We were told that this is not research as usual, and that the program manager cared about working code, not papers ….. But some people didn’t quite get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 mentioned automated </a:t>
            </a:r>
            <a:r>
              <a:rPr lang="en-US" b="1" dirty="0"/>
              <a:t>versus </a:t>
            </a:r>
            <a:r>
              <a:rPr lang="en-US" b="0" dirty="0"/>
              <a:t>user-controllable --- which is REALLY important when you think about who actually wants to use </a:t>
            </a:r>
            <a:r>
              <a:rPr lang="en-US" b="0" dirty="0" err="1"/>
              <a:t>OpenROAD</a:t>
            </a:r>
            <a:r>
              <a:rPr lang="en-US" b="0" dirty="0"/>
              <a:t> today – namely, the </a:t>
            </a:r>
            <a:r>
              <a:rPr lang="en-US" b="1" dirty="0"/>
              <a:t>pioneers</a:t>
            </a:r>
            <a:r>
              <a:rPr lang="en-US" b="0" dirty="0"/>
              <a:t> for whom there is no available EDA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And many other reasons why things can get wedged – sharing credit versus publishing a paper, users who want to tape out but who can’t send a testcase with their bug report.  You can find more in papers like </a:t>
            </a:r>
            <a:r>
              <a:rPr lang="en-US" b="1" dirty="0"/>
              <a:t>[CLICK] </a:t>
            </a:r>
            <a:r>
              <a:rPr lang="en-US" b="0" dirty="0"/>
              <a:t>this one.</a:t>
            </a:r>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48</a:t>
            </a:fld>
            <a:endParaRPr lang="en-US"/>
          </a:p>
        </p:txBody>
      </p:sp>
    </p:spTree>
    <p:extLst>
      <p:ext uri="{BB962C8B-B14F-4D97-AF65-F5344CB8AC3E}">
        <p14:creationId xmlns:p14="http://schemas.microsoft.com/office/powerpoint/2010/main" val="4186526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forward, Where can open source HELP?  Remember, there’s democratization, but there’s also that overarching imperative of SCALING.</a:t>
            </a:r>
          </a:p>
          <a:p>
            <a:endParaRPr lang="en-US" dirty="0"/>
          </a:p>
          <a:p>
            <a:r>
              <a:rPr lang="en-US" b="1" dirty="0"/>
              <a:t>[CLICK] </a:t>
            </a:r>
            <a:r>
              <a:rPr lang="en-US" b="0" dirty="0"/>
              <a:t>One theme is to use open-source EDA in planning and design space exploration.</a:t>
            </a:r>
          </a:p>
          <a:p>
            <a:endParaRPr lang="en-US" b="0" dirty="0"/>
          </a:p>
          <a:p>
            <a:r>
              <a:rPr lang="en-US" b="1" dirty="0"/>
              <a:t>[CLICK] </a:t>
            </a:r>
            <a:r>
              <a:rPr lang="en-US" dirty="0"/>
              <a:t>This is from the Design Chapter in the 2009 ITRS Roadmap.  </a:t>
            </a:r>
          </a:p>
          <a:p>
            <a:endParaRPr lang="en-US" dirty="0"/>
          </a:p>
          <a:p>
            <a:r>
              <a:rPr lang="en-US" b="1" dirty="0"/>
              <a:t>Earlier knobs in the flow grow relatively more powerful </a:t>
            </a:r>
            <a:r>
              <a:rPr lang="en-US" dirty="0"/>
              <a:t>over time – system-level, architecture, RTL.</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49</a:t>
            </a:fld>
            <a:endParaRPr lang="en-US"/>
          </a:p>
        </p:txBody>
      </p:sp>
    </p:spTree>
    <p:extLst>
      <p:ext uri="{BB962C8B-B14F-4D97-AF65-F5344CB8AC3E}">
        <p14:creationId xmlns:p14="http://schemas.microsoft.com/office/powerpoint/2010/main" val="2386779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all know that ASIC Design is difficult, expensive, and risky.</a:t>
            </a:r>
          </a:p>
          <a:p>
            <a:endParaRPr lang="en-US" dirty="0"/>
          </a:p>
          <a:p>
            <a:r>
              <a:rPr lang="en-US" b="1" dirty="0"/>
              <a:t>[CLICK]</a:t>
            </a:r>
          </a:p>
          <a:p>
            <a:r>
              <a:rPr lang="en-US" dirty="0"/>
              <a:t>Tools have thousands of command-option combinations.</a:t>
            </a:r>
          </a:p>
          <a:p>
            <a:r>
              <a:rPr lang="en-US" dirty="0"/>
              <a:t>They are complicated and unpredictable. You need expert users.</a:t>
            </a:r>
          </a:p>
          <a:p>
            <a:r>
              <a:rPr lang="en-US" dirty="0"/>
              <a:t>This brings cost and risk that that block innovation.</a:t>
            </a:r>
          </a:p>
          <a:p>
            <a:endParaRPr lang="en-US" dirty="0"/>
          </a:p>
          <a:p>
            <a:r>
              <a:rPr lang="en-US" dirty="0"/>
              <a:t>We see pictures like </a:t>
            </a:r>
            <a:r>
              <a:rPr lang="en-US" b="1" dirty="0"/>
              <a:t>[CLICK] </a:t>
            </a:r>
            <a:r>
              <a:rPr lang="en-US" dirty="0"/>
              <a:t>this – </a:t>
            </a:r>
            <a:r>
              <a:rPr lang="en-US" b="1" dirty="0"/>
              <a:t>the</a:t>
            </a:r>
            <a:r>
              <a:rPr lang="en-US" dirty="0"/>
              <a:t> </a:t>
            </a:r>
            <a:r>
              <a:rPr lang="en-US" b="1" dirty="0"/>
              <a:t>cost of silicon </a:t>
            </a:r>
            <a:r>
              <a:rPr lang="en-US" dirty="0"/>
              <a:t>is under control.  </a:t>
            </a:r>
            <a:r>
              <a:rPr lang="en-US" b="1" dirty="0"/>
              <a:t>The cost of designing</a:t>
            </a:r>
            <a:r>
              <a:rPr lang="en-US" dirty="0"/>
              <a:t> </a:t>
            </a:r>
            <a:r>
              <a:rPr lang="en-US" b="1" dirty="0"/>
              <a:t>in silicon </a:t>
            </a:r>
            <a:r>
              <a:rPr lang="en-US" dirty="0"/>
              <a:t>is out of control. </a:t>
            </a:r>
          </a:p>
          <a:p>
            <a:endParaRPr lang="en-US" dirty="0"/>
          </a:p>
          <a:p>
            <a:r>
              <a:rPr lang="en-US" dirty="0"/>
              <a:t>So innovators have a hard time innovating – doing design ideation and design space exploration – in hardware.</a:t>
            </a:r>
          </a:p>
          <a:p>
            <a:r>
              <a:rPr lang="en-US" dirty="0"/>
              <a:t>When we talk about the DESIGN CRISIS, we really mean that </a:t>
            </a:r>
            <a:r>
              <a:rPr lang="en-US" b="1" dirty="0"/>
              <a:t>access to silicon </a:t>
            </a:r>
            <a:r>
              <a:rPr lang="en-US" b="0" dirty="0"/>
              <a:t>is out of the reach of designers.</a:t>
            </a:r>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5</a:t>
            </a:fld>
            <a:endParaRPr lang="en-US" dirty="0"/>
          </a:p>
        </p:txBody>
      </p:sp>
    </p:spTree>
    <p:extLst>
      <p:ext uri="{BB962C8B-B14F-4D97-AF65-F5344CB8AC3E}">
        <p14:creationId xmlns:p14="http://schemas.microsoft.com/office/powerpoint/2010/main" val="1695930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reality is that </a:t>
            </a:r>
            <a:r>
              <a:rPr lang="en-US" b="1" dirty="0"/>
              <a:t>we can’t get our arms around these early-stage knobs for PPA.</a:t>
            </a:r>
          </a:p>
          <a:p>
            <a:endParaRPr lang="en-US" dirty="0"/>
          </a:p>
          <a:p>
            <a:r>
              <a:rPr lang="en-US" b="1" dirty="0"/>
              <a:t>[CLICK] </a:t>
            </a:r>
            <a:r>
              <a:rPr lang="en-US" b="0" dirty="0"/>
              <a:t>Design Space Exploration should ideally explore the more powerful knobs more thoroughly, as shown on the right.</a:t>
            </a:r>
          </a:p>
          <a:p>
            <a:endParaRPr lang="en-US" b="0" dirty="0"/>
          </a:p>
          <a:p>
            <a:r>
              <a:rPr lang="en-US" b="1" dirty="0"/>
              <a:t>[CLICK] </a:t>
            </a:r>
            <a:r>
              <a:rPr lang="en-US" b="0" dirty="0"/>
              <a:t>But we tend to budget our attention as shown on the left.  </a:t>
            </a:r>
          </a:p>
          <a:p>
            <a:endParaRPr lang="en-US" b="0" dirty="0"/>
          </a:p>
          <a:p>
            <a:r>
              <a:rPr lang="en-US" b="0" dirty="0"/>
              <a:t>The root-cause is that optimizing and exploring in early stages has limited value – </a:t>
            </a:r>
            <a:r>
              <a:rPr lang="en-US" b="1" dirty="0"/>
              <a:t>we can’t predict the back end accurately enough, </a:t>
            </a:r>
            <a:r>
              <a:rPr lang="en-US" b="0" dirty="0"/>
              <a:t>our decisions don’t correlate to what can be closed and signed off – and so we just give up and beat on physical design.</a:t>
            </a:r>
            <a:endParaRPr lang="en-US" sz="1100" i="1"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50</a:t>
            </a:fld>
            <a:endParaRPr lang="en-US"/>
          </a:p>
        </p:txBody>
      </p:sp>
    </p:spTree>
    <p:extLst>
      <p:ext uri="{BB962C8B-B14F-4D97-AF65-F5344CB8AC3E}">
        <p14:creationId xmlns:p14="http://schemas.microsoft.com/office/powerpoint/2010/main" val="1679092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guess what: Maybe open-source EDA can be a BOOST to closed-source commercial flows !!!</a:t>
            </a:r>
          </a:p>
          <a:p>
            <a:endParaRPr lang="en-US" dirty="0"/>
          </a:p>
          <a:p>
            <a:r>
              <a:rPr lang="en-US" dirty="0"/>
              <a:t>Its QOR is not good, and it’s not really any faster than commercial EDA.</a:t>
            </a:r>
          </a:p>
          <a:p>
            <a:endParaRPr lang="en-US" dirty="0"/>
          </a:p>
          <a:p>
            <a:r>
              <a:rPr lang="en-US" b="1" dirty="0"/>
              <a:t>[CLICK] </a:t>
            </a:r>
            <a:r>
              <a:rPr lang="en-US" b="0" dirty="0"/>
              <a:t>But on the other hand, it’s simple, transparent, customizable, and </a:t>
            </a:r>
            <a:r>
              <a:rPr lang="en-US" b="1" dirty="0"/>
              <a:t>scalable.</a:t>
            </a:r>
          </a:p>
          <a:p>
            <a:endParaRPr lang="en-US" b="0" dirty="0"/>
          </a:p>
          <a:p>
            <a:r>
              <a:rPr lang="en-US" b="1" dirty="0"/>
              <a:t>[CLICK] </a:t>
            </a:r>
            <a:r>
              <a:rPr lang="en-US" b="0" dirty="0"/>
              <a:t>So I think there </a:t>
            </a:r>
            <a:r>
              <a:rPr lang="en-US" b="1" dirty="0"/>
              <a:t>MAY</a:t>
            </a:r>
            <a:r>
              <a:rPr lang="en-US" b="0" dirty="0"/>
              <a:t> be opportunities both early and late in chip implementation: Predicting closed-source PPA from open-source PPA is a machine learning challenge. Or, </a:t>
            </a:r>
            <a:r>
              <a:rPr lang="en-US" b="1" dirty="0"/>
              <a:t>[CLICK] open-source tools may be effective for </a:t>
            </a:r>
            <a:r>
              <a:rPr lang="en-US" b="0" dirty="0"/>
              <a:t>last-mile optimizations.  </a:t>
            </a:r>
            <a:r>
              <a:rPr lang="en-US" b="1" dirty="0"/>
              <a:t>[CLICK] </a:t>
            </a:r>
            <a:r>
              <a:rPr lang="en-US" b="0" dirty="0"/>
              <a:t>Some more details are at this link.</a:t>
            </a:r>
          </a:p>
          <a:p>
            <a:endParaRPr lang="en-US" b="0" dirty="0"/>
          </a:p>
          <a:p>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51</a:t>
            </a:fld>
            <a:endParaRPr lang="en-US"/>
          </a:p>
        </p:txBody>
      </p:sp>
    </p:spTree>
    <p:extLst>
      <p:ext uri="{BB962C8B-B14F-4D97-AF65-F5344CB8AC3E}">
        <p14:creationId xmlns:p14="http://schemas.microsoft.com/office/powerpoint/2010/main" val="2441845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see a lot of users asking for </a:t>
            </a:r>
            <a:r>
              <a:rPr lang="en-US" sz="1200" b="0" i="0" u="none" strike="noStrike" kern="1200" dirty="0" err="1">
                <a:solidFill>
                  <a:schemeClr val="tx1"/>
                </a:solidFill>
                <a:effectLst/>
                <a:latin typeface="+mn-lt"/>
                <a:ea typeface="+mn-ea"/>
                <a:cs typeface="+mn-cs"/>
              </a:rPr>
              <a:t>OpenROAD</a:t>
            </a:r>
            <a:r>
              <a:rPr lang="en-US" sz="1200" b="0" i="0" u="none" strike="noStrike" kern="1200" dirty="0">
                <a:solidFill>
                  <a:schemeClr val="tx1"/>
                </a:solidFill>
                <a:effectLst/>
                <a:latin typeface="+mn-lt"/>
                <a:ea typeface="+mn-ea"/>
                <a:cs typeface="+mn-cs"/>
              </a:rPr>
              <a:t> to be more usable in front-end planning – architecture and RTL design space exploration. We think building this on top of a scalable, cloud-deployed </a:t>
            </a:r>
            <a:r>
              <a:rPr lang="en-US" sz="1200" b="0" i="0" u="none" strike="noStrike" kern="1200" dirty="0" err="1">
                <a:solidFill>
                  <a:schemeClr val="tx1"/>
                </a:solidFill>
                <a:effectLst/>
                <a:latin typeface="+mn-lt"/>
                <a:ea typeface="+mn-ea"/>
                <a:cs typeface="+mn-cs"/>
              </a:rPr>
              <a:t>OpenROAD</a:t>
            </a:r>
            <a:r>
              <a:rPr lang="en-US" sz="1200" b="0" i="0" u="none" strike="noStrike" kern="1200" dirty="0">
                <a:solidFill>
                  <a:schemeClr val="tx1"/>
                </a:solidFill>
                <a:effectLst/>
                <a:latin typeface="+mn-lt"/>
                <a:ea typeface="+mn-ea"/>
                <a:cs typeface="+mn-cs"/>
              </a:rPr>
              <a:t> RTL-to-GDS could have compelling value – so we are scoping this out now.  At the same time, this is just one more example of the tension between our no-human-in-the-loop mission VERSUS flexibility and controllability that users want.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52</a:t>
            </a:fld>
            <a:endParaRPr lang="en-US"/>
          </a:p>
        </p:txBody>
      </p:sp>
    </p:spTree>
    <p:extLst>
      <p:ext uri="{BB962C8B-B14F-4D97-AF65-F5344CB8AC3E}">
        <p14:creationId xmlns:p14="http://schemas.microsoft.com/office/powerpoint/2010/main" val="4013331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 hope everyone was inspired by Uri Weiser’s keynote yesterday – it was just amazing.</a:t>
            </a:r>
          </a:p>
          <a:p>
            <a:r>
              <a:rPr lang="en-US" sz="1200" kern="1200" dirty="0">
                <a:solidFill>
                  <a:schemeClr val="tx1"/>
                </a:solidFill>
                <a:effectLst/>
                <a:latin typeface="+mn-lt"/>
                <a:ea typeface="+mn-ea"/>
                <a:cs typeface="+mn-cs"/>
              </a:rPr>
              <a:t>To make a small connection with his talk, let me just point out how powerful is the OPEN INFRASTRUCTURE in a project like </a:t>
            </a:r>
            <a:r>
              <a:rPr lang="en-US" sz="1200" kern="1200" dirty="0" err="1">
                <a:solidFill>
                  <a:schemeClr val="tx1"/>
                </a:solidFill>
                <a:effectLst/>
                <a:latin typeface="+mn-lt"/>
                <a:ea typeface="+mn-ea"/>
                <a:cs typeface="+mn-cs"/>
              </a:rPr>
              <a:t>OpenROAD</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students do some work in DARPA’s real-time machine learning program – which seeks fully automated creation of machine learning ASICs, from high-level source codes.  This is all about design space exploration and pathfinding in the ML architecture space.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 do the automatic dialing in of the recipe for commercial SP&amp;R, to get the best possible final result after routing.  And our current </a:t>
            </a:r>
            <a:r>
              <a:rPr lang="en-US" sz="1200" b="1" kern="1200" dirty="0">
                <a:solidFill>
                  <a:schemeClr val="tx1"/>
                </a:solidFill>
                <a:effectLst/>
                <a:latin typeface="+mn-lt"/>
                <a:ea typeface="+mn-ea"/>
                <a:cs typeface="+mn-cs"/>
              </a:rPr>
              <a:t>focus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How can you get from connectivity analysis to the floorplan .def that will guide P&amp;R to a great result.   </a:t>
            </a:r>
            <a:r>
              <a:rPr lang="en-US" sz="1200" b="1" kern="1200" dirty="0">
                <a:solidFill>
                  <a:schemeClr val="tx1"/>
                </a:solidFill>
                <a:effectLst/>
                <a:latin typeface="+mn-lt"/>
                <a:ea typeface="+mn-ea"/>
                <a:cs typeface="+mn-cs"/>
              </a:rPr>
              <a:t>[CLICK] </a:t>
            </a:r>
            <a:r>
              <a:rPr lang="en-US" sz="1200" b="0" kern="1200" dirty="0">
                <a:solidFill>
                  <a:schemeClr val="tx1"/>
                </a:solidFill>
                <a:effectLst/>
                <a:latin typeface="+mn-lt"/>
                <a:ea typeface="+mn-ea"/>
                <a:cs typeface="+mn-cs"/>
              </a:rPr>
              <a:t>This automated macro tiling leads to DRC-clean P&amp;R that clocks at well over 2 gigahertz.</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53</a:t>
            </a:fld>
            <a:endParaRPr lang="en-US"/>
          </a:p>
        </p:txBody>
      </p:sp>
    </p:spTree>
    <p:extLst>
      <p:ext uri="{BB962C8B-B14F-4D97-AF65-F5344CB8AC3E}">
        <p14:creationId xmlns:p14="http://schemas.microsoft.com/office/powerpoint/2010/main" val="2162288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my last bit of “Looking Ahead” is on how open-source EDA might continue beyond the DARPA IDEA program or the </a:t>
            </a:r>
            <a:r>
              <a:rPr lang="en-US" dirty="0" err="1"/>
              <a:t>OpenROAD</a:t>
            </a:r>
            <a:r>
              <a:rPr lang="en-US" dirty="0"/>
              <a:t> project.  How will it be </a:t>
            </a:r>
            <a:r>
              <a:rPr lang="en-US" b="1" dirty="0"/>
              <a:t>transitioned</a:t>
            </a:r>
            <a:r>
              <a:rPr lang="en-US" dirty="0"/>
              <a:t> out of the </a:t>
            </a:r>
            <a:r>
              <a:rPr lang="en-US" b="1" dirty="0"/>
              <a:t>academic research </a:t>
            </a:r>
            <a:r>
              <a:rPr lang="en-US" dirty="0"/>
              <a:t>context, and productized and supported for use by ASIC/SOC designers in </a:t>
            </a:r>
            <a:r>
              <a:rPr lang="en-US" b="1" dirty="0"/>
              <a:t>commercial contexts</a:t>
            </a:r>
            <a:r>
              <a:rPr lang="en-US" dirty="0"/>
              <a:t>?</a:t>
            </a:r>
          </a:p>
          <a:p>
            <a:endParaRPr lang="en-US" dirty="0"/>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This is a picture of “disruptive innovation” due to </a:t>
            </a:r>
            <a:r>
              <a:rPr lang="en-US" sz="1200" b="1" i="0" u="none" strike="noStrike" kern="1200" dirty="0">
                <a:solidFill>
                  <a:schemeClr val="tx1"/>
                </a:solidFill>
                <a:effectLst/>
                <a:latin typeface="+mn-lt"/>
                <a:ea typeface="+mn-ea"/>
                <a:cs typeface="+mn-cs"/>
              </a:rPr>
              <a:t>[CLICK] Clayton Christensen</a:t>
            </a:r>
            <a:r>
              <a:rPr lang="en-US" sz="1200" b="0" i="0" u="none" strike="noStrike" kern="1200" dirty="0">
                <a:solidFill>
                  <a:schemeClr val="tx1"/>
                </a:solidFill>
                <a:effectLst/>
                <a:latin typeface="+mn-lt"/>
                <a:ea typeface="+mn-ea"/>
                <a:cs typeface="+mn-cs"/>
              </a:rPr>
              <a:t>.  There needs to be a market that is addressed – typically from the bottom up starting with those whose needs aren’t served well, or who need only low quality of results.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54</a:t>
            </a:fld>
            <a:endParaRPr lang="en-US"/>
          </a:p>
        </p:txBody>
      </p:sp>
    </p:spTree>
    <p:extLst>
      <p:ext uri="{BB962C8B-B14F-4D97-AF65-F5344CB8AC3E}">
        <p14:creationId xmlns:p14="http://schemas.microsoft.com/office/powerpoint/2010/main" val="369249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the DARPA program manager for the IDEA program, Mr. Serge </a:t>
            </a:r>
            <a:r>
              <a:rPr lang="en-US" dirty="0" err="1"/>
              <a:t>Leef</a:t>
            </a:r>
            <a:r>
              <a:rPr lang="en-US" dirty="0"/>
              <a:t>, has given this a lot of thought.    </a:t>
            </a:r>
          </a:p>
          <a:p>
            <a:r>
              <a:rPr lang="en-US" dirty="0"/>
              <a:t>How will open-source EDA technology be </a:t>
            </a:r>
            <a:r>
              <a:rPr lang="en-US" b="1" dirty="0"/>
              <a:t>transitioned </a:t>
            </a:r>
            <a:r>
              <a:rPr lang="en-US" b="0" dirty="0"/>
              <a:t>to address a</a:t>
            </a:r>
            <a:r>
              <a:rPr lang="en-US" dirty="0"/>
              <a:t> market of IC designers?</a:t>
            </a:r>
          </a:p>
          <a:p>
            <a:r>
              <a:rPr lang="en-US" b="1" dirty="0"/>
              <a:t>[CLICK] </a:t>
            </a:r>
            <a:r>
              <a:rPr lang="en-US" b="0" dirty="0"/>
              <a:t>This picture illustrates the key functions of a “Transition Operator” – </a:t>
            </a:r>
            <a:r>
              <a:rPr lang="en-US" b="1" dirty="0"/>
              <a:t>productization</a:t>
            </a:r>
            <a:r>
              <a:rPr lang="en-US" b="0" dirty="0"/>
              <a:t>, </a:t>
            </a:r>
            <a:r>
              <a:rPr lang="en-US" b="1" dirty="0"/>
              <a:t>support</a:t>
            </a:r>
            <a:r>
              <a:rPr lang="en-US" b="0" dirty="0"/>
              <a:t>, and creating a </a:t>
            </a:r>
            <a:r>
              <a:rPr lang="en-US" b="1" dirty="0"/>
              <a:t>business model that is scalable and sustainable</a:t>
            </a:r>
            <a:r>
              <a:rPr lang="en-US" b="0" dirty="0"/>
              <a:t>.</a:t>
            </a:r>
          </a:p>
          <a:p>
            <a:endParaRPr lang="en-US" b="0" dirty="0"/>
          </a:p>
          <a:p>
            <a:r>
              <a:rPr lang="en-US" b="0" dirty="0"/>
              <a:t>Obviously, the industry veterans who are part of </a:t>
            </a:r>
            <a:r>
              <a:rPr lang="en-US" b="0" dirty="0" err="1"/>
              <a:t>OpenROAD</a:t>
            </a:r>
            <a:r>
              <a:rPr lang="en-US" b="0" dirty="0"/>
              <a:t> today are a great fit for this future trajectory.   </a:t>
            </a:r>
            <a:r>
              <a:rPr lang="en-US" b="1" dirty="0"/>
              <a:t>Food </a:t>
            </a:r>
            <a:r>
              <a:rPr lang="en-US" b="1"/>
              <a:t>for THOUGHT.</a:t>
            </a:r>
            <a:endParaRPr lang="en-US" b="1" dirty="0"/>
          </a:p>
        </p:txBody>
      </p:sp>
      <p:sp>
        <p:nvSpPr>
          <p:cNvPr id="4" name="Slide Number Placeholder 3"/>
          <p:cNvSpPr>
            <a:spLocks noGrp="1"/>
          </p:cNvSpPr>
          <p:nvPr>
            <p:ph type="sldNum" sz="quarter" idx="5"/>
          </p:nvPr>
        </p:nvSpPr>
        <p:spPr/>
        <p:txBody>
          <a:bodyPr/>
          <a:lstStyle/>
          <a:p>
            <a:fld id="{3E4061D9-ECA4-4CED-903E-8395C236FDCB}" type="slidenum">
              <a:rPr lang="en-US" smtClean="0"/>
              <a:t>55</a:t>
            </a:fld>
            <a:endParaRPr lang="en-US"/>
          </a:p>
        </p:txBody>
      </p:sp>
    </p:spTree>
    <p:extLst>
      <p:ext uri="{BB962C8B-B14F-4D97-AF65-F5344CB8AC3E}">
        <p14:creationId xmlns:p14="http://schemas.microsoft.com/office/powerpoint/2010/main" val="531762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conclude.</a:t>
            </a:r>
          </a:p>
        </p:txBody>
      </p:sp>
      <p:sp>
        <p:nvSpPr>
          <p:cNvPr id="4" name="Slide Number Placeholder 3"/>
          <p:cNvSpPr>
            <a:spLocks noGrp="1"/>
          </p:cNvSpPr>
          <p:nvPr>
            <p:ph type="sldNum" sz="quarter" idx="5"/>
          </p:nvPr>
        </p:nvSpPr>
        <p:spPr/>
        <p:txBody>
          <a:bodyPr/>
          <a:lstStyle/>
          <a:p>
            <a:fld id="{3E4061D9-ECA4-4CED-903E-8395C236FDCB}" type="slidenum">
              <a:rPr lang="en-US" smtClean="0"/>
              <a:t>56</a:t>
            </a:fld>
            <a:endParaRPr lang="en-US"/>
          </a:p>
        </p:txBody>
      </p:sp>
    </p:spTree>
    <p:extLst>
      <p:ext uri="{BB962C8B-B14F-4D97-AF65-F5344CB8AC3E}">
        <p14:creationId xmlns:p14="http://schemas.microsoft.com/office/powerpoint/2010/main" val="2507904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1" dirty="0"/>
          </a:p>
          <a:p>
            <a:pPr rtl="0"/>
            <a:r>
              <a:rPr lang="en-US" sz="1200" b="0" i="0" u="none" strike="noStrike" kern="1200" dirty="0">
                <a:solidFill>
                  <a:schemeClr val="tx1"/>
                </a:solidFill>
                <a:effectLst/>
                <a:latin typeface="+mn-lt"/>
                <a:ea typeface="+mn-ea"/>
                <a:cs typeface="+mn-cs"/>
              </a:rPr>
              <a:t>So, we look to open-source EDA as part of democratizing hardware innovation, and as part of SCALING.</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If we build it, who will come?   </a:t>
            </a:r>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have to dream a bit.</a:t>
            </a:r>
            <a:endParaRPr lang="en-US" b="0" dirty="0">
              <a:effectLst/>
            </a:endParaRPr>
          </a:p>
          <a:p>
            <a:pPr rtl="0"/>
            <a:r>
              <a:rPr lang="en-US" sz="1200" b="1" i="0" u="none" strike="noStrike" kern="1200" dirty="0">
                <a:solidFill>
                  <a:schemeClr val="tx1"/>
                </a:solidFill>
                <a:effectLst/>
                <a:latin typeface="+mn-lt"/>
                <a:ea typeface="+mn-ea"/>
                <a:cs typeface="+mn-cs"/>
              </a:rPr>
              <a:t>[CLICK] What is IT? </a:t>
            </a:r>
            <a:r>
              <a:rPr lang="en-US" sz="1200" b="0" i="0" u="none" strike="noStrike" kern="1200" dirty="0">
                <a:solidFill>
                  <a:schemeClr val="tx1"/>
                </a:solidFill>
                <a:effectLst/>
                <a:latin typeface="+mn-lt"/>
                <a:ea typeface="+mn-ea"/>
                <a:cs typeface="+mn-cs"/>
              </a:rPr>
              <a:t>Many things to many people -- a moving target.</a:t>
            </a:r>
            <a:endParaRPr lang="en-US" b="0" dirty="0">
              <a:effectLst/>
            </a:endParaRPr>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Who is </a:t>
            </a:r>
            <a:r>
              <a:rPr lang="en-US" sz="1200" b="1" i="0" u="none" strike="noStrike" kern="1200" dirty="0">
                <a:solidFill>
                  <a:schemeClr val="tx1"/>
                </a:solidFill>
                <a:effectLst/>
                <a:latin typeface="+mn-lt"/>
                <a:ea typeface="+mn-ea"/>
                <a:cs typeface="+mn-cs"/>
              </a:rPr>
              <a:t>WE? </a:t>
            </a:r>
            <a:r>
              <a:rPr lang="en-US" sz="1200" b="0" i="0" u="none" strike="noStrike" kern="1200" dirty="0">
                <a:solidFill>
                  <a:schemeClr val="tx1"/>
                </a:solidFill>
                <a:effectLst/>
                <a:latin typeface="+mn-lt"/>
                <a:ea typeface="+mn-ea"/>
                <a:cs typeface="+mn-cs"/>
              </a:rPr>
              <a:t>Not just academics, but enough experienced professionals.  Software skills and attitude are key.  And some folks who think like AEs more than like tool runners.</a:t>
            </a:r>
            <a:endParaRPr lang="en-US" b="0" dirty="0">
              <a:effectLst/>
            </a:endParaRPr>
          </a:p>
          <a:p>
            <a:pPr rtl="0"/>
            <a:r>
              <a:rPr lang="en-US" sz="1200" b="1" i="0" u="none" strike="noStrike"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Who is </a:t>
            </a:r>
            <a:r>
              <a:rPr lang="en-US" sz="1200" b="1" i="0" u="none" strike="noStrike" kern="1200" dirty="0">
                <a:solidFill>
                  <a:schemeClr val="tx1"/>
                </a:solidFill>
                <a:effectLst/>
                <a:latin typeface="+mn-lt"/>
                <a:ea typeface="+mn-ea"/>
                <a:cs typeface="+mn-cs"/>
              </a:rPr>
              <a:t>WHO? </a:t>
            </a:r>
            <a:r>
              <a:rPr lang="en-US" sz="1200" b="0" i="0" u="none" strike="noStrike" kern="1200" dirty="0">
                <a:solidFill>
                  <a:schemeClr val="tx1"/>
                </a:solidFill>
                <a:effectLst/>
                <a:latin typeface="+mn-lt"/>
                <a:ea typeface="+mn-ea"/>
                <a:cs typeface="+mn-cs"/>
              </a:rPr>
              <a:t>EDA researchers, hardware startups, government labs, the open hardware community -- open-source EDA is part of a movement.</a:t>
            </a:r>
            <a:endParaRPr lang="en-US" b="0" dirty="0">
              <a:effectLst/>
            </a:endParaRPr>
          </a:p>
          <a:p>
            <a:pPr rtl="0"/>
            <a:r>
              <a:rPr lang="en-US" sz="1200" b="1" i="0" u="none" strike="noStrike" kern="1200" dirty="0">
                <a:solidFill>
                  <a:schemeClr val="tx1"/>
                </a:solidFill>
                <a:effectLst/>
                <a:latin typeface="+mn-lt"/>
                <a:ea typeface="+mn-ea"/>
                <a:cs typeface="+mn-cs"/>
              </a:rPr>
              <a:t>[CLICK] And it is a journey --- [CLICK]  Please be part of it !</a:t>
            </a:r>
            <a:endParaRPr lang="en-US" b="0" dirty="0">
              <a:effectLst/>
            </a:endParaRPr>
          </a:p>
          <a:p>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57</a:t>
            </a:fld>
            <a:endParaRPr lang="en-US"/>
          </a:p>
        </p:txBody>
      </p:sp>
    </p:spTree>
    <p:extLst>
      <p:ext uri="{BB962C8B-B14F-4D97-AF65-F5344CB8AC3E}">
        <p14:creationId xmlns:p14="http://schemas.microsoft.com/office/powerpoint/2010/main" val="2556563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 like to thank these companies, NSF and DARPA for supporting research in my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OpenROAD</a:t>
            </a:r>
            <a:r>
              <a:rPr lang="en-US" sz="1200" b="1" kern="1200" dirty="0">
                <a:solidFill>
                  <a:schemeClr val="tx1"/>
                </a:solidFill>
                <a:effectLst/>
                <a:latin typeface="+mn-lt"/>
                <a:ea typeface="+mn-ea"/>
                <a:cs typeface="+mn-cs"/>
              </a:rPr>
              <a:t>, the TEAM is at this link, </a:t>
            </a:r>
            <a:r>
              <a:rPr lang="en-US" sz="1200" kern="1200" dirty="0">
                <a:solidFill>
                  <a:schemeClr val="tx1"/>
                </a:solidFill>
                <a:effectLst/>
                <a:latin typeface="+mn-lt"/>
                <a:ea typeface="+mn-ea"/>
                <a:cs typeface="+mn-cs"/>
              </a:rPr>
              <a:t>and we are super-thankful to Tim Ansell for arranging a gift from Google last Fall.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very much for your attention !</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58</a:t>
            </a:fld>
            <a:endParaRPr lang="en-US"/>
          </a:p>
        </p:txBody>
      </p:sp>
    </p:spTree>
    <p:extLst>
      <p:ext uri="{BB962C8B-B14F-4D97-AF65-F5344CB8AC3E}">
        <p14:creationId xmlns:p14="http://schemas.microsoft.com/office/powerpoint/2010/main" val="1414534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59</a:t>
            </a:fld>
            <a:endParaRPr lang="en-US"/>
          </a:p>
        </p:txBody>
      </p:sp>
    </p:spTree>
    <p:extLst>
      <p:ext uri="{BB962C8B-B14F-4D97-AF65-F5344CB8AC3E}">
        <p14:creationId xmlns:p14="http://schemas.microsoft.com/office/powerpoint/2010/main" val="347953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often hear the term: Democratization – and that we need to DEMOCRATIZE hardware design and innovation.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According to Merriam-Webster</a:t>
            </a:r>
            <a:r>
              <a:rPr lang="en-US" sz="1200" kern="1200" dirty="0">
                <a:solidFill>
                  <a:schemeClr val="tx1"/>
                </a:solidFill>
                <a:effectLst/>
                <a:latin typeface="+mn-lt"/>
                <a:ea typeface="+mn-ea"/>
                <a:cs typeface="+mn-cs"/>
              </a:rPr>
              <a:t>, Democratize means </a:t>
            </a:r>
            <a:r>
              <a:rPr lang="en-US" sz="1200" b="1" kern="1200" dirty="0">
                <a:solidFill>
                  <a:schemeClr val="tx1"/>
                </a:solidFill>
                <a:effectLst/>
                <a:latin typeface="+mn-lt"/>
                <a:ea typeface="+mn-ea"/>
                <a:cs typeface="+mn-cs"/>
              </a:rPr>
              <a:t>to make available to all people. </a:t>
            </a:r>
            <a:r>
              <a:rPr lang="en-US" sz="1200" kern="1200" dirty="0">
                <a:solidFill>
                  <a:schemeClr val="tx1"/>
                </a:solidFill>
                <a:effectLst/>
                <a:latin typeface="+mn-lt"/>
                <a:ea typeface="+mn-ea"/>
                <a:cs typeface="+mn-cs"/>
              </a:rPr>
              <a:t>Yes, we do want to democratize hardware innovation – to keep finding and addressing new killer apps, and to keep the fabs full of high-value products.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Implementation in ASIC is not like implementation in CUDA or in an FPGA.  You need </a:t>
            </a:r>
            <a:r>
              <a:rPr lang="en-US" sz="1200" b="1" kern="1200" dirty="0">
                <a:solidFill>
                  <a:schemeClr val="tx1"/>
                </a:solidFill>
                <a:effectLst/>
                <a:latin typeface="+mn-lt"/>
                <a:ea typeface="+mn-ea"/>
                <a:cs typeface="+mn-cs"/>
              </a:rPr>
              <a:t>THREE</a:t>
            </a:r>
            <a:r>
              <a:rPr lang="en-US" sz="1200" kern="1200" dirty="0">
                <a:solidFill>
                  <a:schemeClr val="tx1"/>
                </a:solidFill>
                <a:effectLst/>
                <a:latin typeface="+mn-lt"/>
                <a:ea typeface="+mn-ea"/>
                <a:cs typeface="+mn-cs"/>
              </a:rPr>
              <a:t> elements.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 need design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IPs</a:t>
            </a:r>
            <a:r>
              <a:rPr lang="en-US" sz="1200" kern="1200" dirty="0">
                <a:solidFill>
                  <a:schemeClr val="tx1"/>
                </a:solidFill>
                <a:effectLst/>
                <a:latin typeface="+mn-lt"/>
                <a:ea typeface="+mn-ea"/>
                <a:cs typeface="+mn-cs"/>
              </a:rPr>
              <a:t> like cell libraries, IOs, and memory generators.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 need an underlying process design kit </a:t>
            </a:r>
            <a:r>
              <a:rPr lang="en-US" sz="1200" kern="1200" dirty="0">
                <a:solidFill>
                  <a:schemeClr val="tx1"/>
                </a:solidFill>
                <a:effectLst/>
                <a:latin typeface="+mn-lt"/>
                <a:ea typeface="+mn-ea"/>
                <a:cs typeface="+mn-cs"/>
              </a:rPr>
              <a:t>from a manufacturer.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 need EDA</a:t>
            </a:r>
            <a:r>
              <a:rPr lang="en-US" sz="1200" kern="1200" dirty="0">
                <a:solidFill>
                  <a:schemeClr val="tx1"/>
                </a:solidFill>
                <a:effectLst/>
                <a:latin typeface="+mn-lt"/>
                <a:ea typeface="+mn-ea"/>
                <a:cs typeface="+mn-cs"/>
              </a:rPr>
              <a:t> tools like synthesis place-and-route or simulation.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And then there is the “available to all people” part as well.</a:t>
            </a:r>
          </a:p>
          <a:p>
            <a:pPr rtl="0" fontAlgn="base"/>
            <a:endParaRPr lang="en-US" altLang="ko-KR" dirty="0">
              <a:latin typeface="Times New Roman" pitchFamily="18" charset="0"/>
            </a:endParaRPr>
          </a:p>
        </p:txBody>
      </p:sp>
      <p:sp>
        <p:nvSpPr>
          <p:cNvPr id="4" name="Slide Number Placeholder 3"/>
          <p:cNvSpPr>
            <a:spLocks noGrp="1"/>
          </p:cNvSpPr>
          <p:nvPr>
            <p:ph type="sldNum" sz="quarter" idx="5"/>
          </p:nvPr>
        </p:nvSpPr>
        <p:spPr/>
        <p:txBody>
          <a:bodyPr/>
          <a:lstStyle/>
          <a:p>
            <a:fld id="{584B3332-ADA4-4F2F-96D9-040A8ED782B9}" type="slidenum">
              <a:rPr lang="en-US" smtClean="0"/>
              <a:t>6</a:t>
            </a:fld>
            <a:endParaRPr lang="en-US" dirty="0"/>
          </a:p>
        </p:txBody>
      </p:sp>
    </p:spTree>
    <p:extLst>
      <p:ext uri="{BB962C8B-B14F-4D97-AF65-F5344CB8AC3E}">
        <p14:creationId xmlns:p14="http://schemas.microsoft.com/office/powerpoint/2010/main" val="741280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Just to keep this oriented, let me again point out the distinction between “</a:t>
            </a:r>
            <a:r>
              <a:rPr lang="en-US" b="0" dirty="0" err="1"/>
              <a:t>OpenROAD</a:t>
            </a:r>
            <a:r>
              <a:rPr lang="en-US" b="0" dirty="0"/>
              <a:t> flow” and “</a:t>
            </a:r>
            <a:r>
              <a:rPr lang="en-US" b="0" dirty="0" err="1"/>
              <a:t>OpenROAD</a:t>
            </a:r>
            <a:r>
              <a:rPr lang="en-US" b="0" dirty="0"/>
              <a:t> integrated app”.</a:t>
            </a:r>
          </a:p>
          <a:p>
            <a:endParaRPr lang="en-US" b="0" dirty="0"/>
          </a:p>
          <a:p>
            <a:r>
              <a:rPr lang="en-US" b="0" dirty="0"/>
              <a:t>Remember:  the “flow” runs four binaries: synthesis, the </a:t>
            </a:r>
            <a:r>
              <a:rPr lang="en-US" b="0" dirty="0" err="1"/>
              <a:t>OpenROAD</a:t>
            </a:r>
            <a:r>
              <a:rPr lang="en-US" b="0" dirty="0"/>
              <a:t> app, </a:t>
            </a:r>
            <a:r>
              <a:rPr lang="en-US" b="0" dirty="0" err="1"/>
              <a:t>TritonRoute</a:t>
            </a:r>
            <a:r>
              <a:rPr lang="en-US" b="0" dirty="0"/>
              <a:t>, and </a:t>
            </a:r>
            <a:r>
              <a:rPr lang="en-US" b="0" dirty="0" err="1"/>
              <a:t>Klayout</a:t>
            </a:r>
            <a:r>
              <a:rPr lang="en-US" b="0" dirty="0"/>
              <a:t>.</a:t>
            </a:r>
          </a:p>
          <a:p>
            <a:endParaRPr lang="en-US" b="0" dirty="0"/>
          </a:p>
          <a:p>
            <a:r>
              <a:rPr lang="en-US" b="1" dirty="0"/>
              <a:t>[CLICK] </a:t>
            </a:r>
            <a:r>
              <a:rPr lang="en-US" dirty="0"/>
              <a:t>The integrated app contains most of our tools – and it will have </a:t>
            </a:r>
            <a:r>
              <a:rPr lang="en-US" dirty="0" err="1"/>
              <a:t>TritonRoute</a:t>
            </a:r>
            <a:r>
              <a:rPr lang="en-US" dirty="0"/>
              <a:t> integrated by the end of the year.  A GUI was added in the past month.</a:t>
            </a:r>
          </a:p>
        </p:txBody>
      </p:sp>
      <p:sp>
        <p:nvSpPr>
          <p:cNvPr id="4" name="Slide Number Placeholder 3"/>
          <p:cNvSpPr>
            <a:spLocks noGrp="1"/>
          </p:cNvSpPr>
          <p:nvPr>
            <p:ph type="sldNum" sz="quarter" idx="5"/>
          </p:nvPr>
        </p:nvSpPr>
        <p:spPr/>
        <p:txBody>
          <a:bodyPr/>
          <a:lstStyle/>
          <a:p>
            <a:fld id="{49DC86C2-9417-D242-957F-07D0C93E50AF}" type="slidenum">
              <a:rPr lang="en-US" smtClean="0"/>
              <a:pPr/>
              <a:t>60</a:t>
            </a:fld>
            <a:endParaRPr lang="en-US"/>
          </a:p>
        </p:txBody>
      </p:sp>
    </p:spTree>
    <p:extLst>
      <p:ext uri="{BB962C8B-B14F-4D97-AF65-F5344CB8AC3E}">
        <p14:creationId xmlns:p14="http://schemas.microsoft.com/office/powerpoint/2010/main" val="660552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a user’s guide to both </a:t>
            </a:r>
            <a:r>
              <a:rPr lang="en-US" b="0" dirty="0" err="1"/>
              <a:t>OpenROAD</a:t>
            </a:r>
            <a:r>
              <a:rPr lang="en-US" b="0" dirty="0"/>
              <a:t>-flow and </a:t>
            </a:r>
            <a:r>
              <a:rPr lang="en-US" b="0" dirty="0" err="1"/>
              <a:t>OpenROAD</a:t>
            </a:r>
            <a:r>
              <a:rPr lang="en-US" b="0" dirty="0"/>
              <a:t> app, you can see the documents in </a:t>
            </a:r>
            <a:r>
              <a:rPr lang="en-US" b="0" dirty="0" err="1"/>
              <a:t>readthedocs</a:t>
            </a:r>
            <a:r>
              <a:rPr lang="en-US" b="0" dirty="0"/>
              <a:t>. </a:t>
            </a:r>
          </a:p>
          <a:p>
            <a:endParaRPr lang="en-US" b="0" dirty="0"/>
          </a:p>
          <a:p>
            <a:r>
              <a:rPr lang="en-US" b="0" dirty="0"/>
              <a:t>We strongly recommend to </a:t>
            </a:r>
            <a:r>
              <a:rPr lang="en-US" b="1" dirty="0"/>
              <a:t>use </a:t>
            </a:r>
            <a:r>
              <a:rPr lang="en-US" b="1" dirty="0" err="1"/>
              <a:t>OpenROAD</a:t>
            </a:r>
            <a:r>
              <a:rPr lang="en-US" b="1" dirty="0"/>
              <a:t>-flow to run the tool</a:t>
            </a:r>
            <a:r>
              <a:rPr lang="en-US" b="0" dirty="0"/>
              <a:t>. </a:t>
            </a:r>
          </a:p>
          <a:p>
            <a:r>
              <a:rPr lang="en-US" b="0" dirty="0"/>
              <a:t>(The README in the </a:t>
            </a:r>
            <a:r>
              <a:rPr lang="en-US" b="0" dirty="0" err="1"/>
              <a:t>OpenROAD</a:t>
            </a:r>
            <a:r>
              <a:rPr lang="en-US" b="0" dirty="0"/>
              <a:t> repo is basically the same as what you see in </a:t>
            </a:r>
            <a:r>
              <a:rPr lang="en-US" b="0" dirty="0" err="1"/>
              <a:t>readthedocs</a:t>
            </a:r>
            <a:r>
              <a:rPr lang="en-US" b="0" dirty="0"/>
              <a:t>.)</a:t>
            </a:r>
          </a:p>
          <a:p>
            <a:endParaRPr lang="en-US" b="0" dirty="0"/>
          </a:p>
          <a:p>
            <a:r>
              <a:rPr lang="en-US" b="1" dirty="0"/>
              <a:t>[CLICK] </a:t>
            </a:r>
            <a:r>
              <a:rPr lang="en-US" b="0" dirty="0"/>
              <a:t>In the </a:t>
            </a:r>
            <a:r>
              <a:rPr lang="en-US" b="0" dirty="0" err="1"/>
              <a:t>OpenROAD</a:t>
            </a:r>
            <a:r>
              <a:rPr lang="en-US" b="0" dirty="0"/>
              <a:t>-flow repo, you can see the basic setup to run your designs. </a:t>
            </a:r>
          </a:p>
          <a:p>
            <a:r>
              <a:rPr lang="en-US" b="1" dirty="0"/>
              <a:t>[CLICK] </a:t>
            </a:r>
            <a:r>
              <a:rPr lang="en-US" b="0" dirty="0"/>
              <a:t>The </a:t>
            </a:r>
            <a:r>
              <a:rPr lang="en-US" b="1" dirty="0"/>
              <a:t>Designs </a:t>
            </a:r>
            <a:r>
              <a:rPr lang="en-US" b="0" dirty="0"/>
              <a:t>directory has </a:t>
            </a:r>
            <a:r>
              <a:rPr lang="en-US" b="0" dirty="0" err="1"/>
              <a:t>makefile</a:t>
            </a:r>
            <a:r>
              <a:rPr lang="en-US" b="0" dirty="0"/>
              <a:t> setup for each technology and each design.</a:t>
            </a:r>
          </a:p>
          <a:p>
            <a:endParaRPr lang="en-US" b="0" dirty="0"/>
          </a:p>
          <a:p>
            <a:r>
              <a:rPr lang="en-US" b="1" dirty="0"/>
              <a:t>The Platforms </a:t>
            </a:r>
            <a:r>
              <a:rPr lang="en-US" b="0" dirty="0"/>
              <a:t>directory includes PDK information for a given technology, such as the DRC rule deck for </a:t>
            </a:r>
            <a:r>
              <a:rPr lang="en-US" b="0" dirty="0" err="1"/>
              <a:t>Klayout</a:t>
            </a:r>
            <a:r>
              <a:rPr lang="en-US" b="0" dirty="0"/>
              <a:t> – as well as standard-cell </a:t>
            </a:r>
            <a:r>
              <a:rPr lang="en-US" b="0" dirty="0" err="1"/>
              <a:t>gds</a:t>
            </a:r>
            <a:r>
              <a:rPr lang="en-US" b="0" dirty="0"/>
              <a:t>, </a:t>
            </a:r>
            <a:r>
              <a:rPr lang="en-US" b="0" dirty="0" err="1"/>
              <a:t>lef</a:t>
            </a:r>
            <a:r>
              <a:rPr lang="en-US" b="0" dirty="0"/>
              <a:t>, and Liberty.</a:t>
            </a:r>
          </a:p>
          <a:p>
            <a:r>
              <a:rPr lang="en-US" b="0" dirty="0"/>
              <a:t>Also, there are some </a:t>
            </a:r>
            <a:r>
              <a:rPr lang="en-US" b="1" dirty="0"/>
              <a:t>setup</a:t>
            </a:r>
            <a:r>
              <a:rPr lang="en-US" b="0" dirty="0"/>
              <a:t> files for </a:t>
            </a:r>
            <a:r>
              <a:rPr lang="en-US" b="0" dirty="0" err="1"/>
              <a:t>OpenROAD</a:t>
            </a:r>
            <a:r>
              <a:rPr lang="en-US" b="0" dirty="0"/>
              <a:t>.  For example, </a:t>
            </a:r>
            <a:r>
              <a:rPr lang="en-US" b="1" dirty="0" err="1"/>
              <a:t>PDNgen</a:t>
            </a:r>
            <a:r>
              <a:rPr lang="en-US" b="0" dirty="0"/>
              <a:t> in </a:t>
            </a:r>
            <a:r>
              <a:rPr lang="en-US" b="0" dirty="0" err="1"/>
              <a:t>OpenROAD</a:t>
            </a:r>
            <a:r>
              <a:rPr lang="en-US" b="0" dirty="0"/>
              <a:t> requires a couple of  config files. </a:t>
            </a:r>
          </a:p>
          <a:p>
            <a:r>
              <a:rPr lang="en-US" b="0" dirty="0" err="1"/>
              <a:t>Config.mk</a:t>
            </a:r>
            <a:r>
              <a:rPr lang="en-US" b="0" dirty="0"/>
              <a:t> includes some setup for the technology in general for the designs.</a:t>
            </a:r>
          </a:p>
          <a:p>
            <a:endParaRPr lang="en-US" b="0" dirty="0"/>
          </a:p>
          <a:p>
            <a:r>
              <a:rPr lang="en-US" b="1" dirty="0"/>
              <a:t>[CLICK] The Scripts </a:t>
            </a:r>
            <a:r>
              <a:rPr lang="en-US" b="0" dirty="0"/>
              <a:t>directory has </a:t>
            </a:r>
            <a:r>
              <a:rPr lang="en-US" b="0" dirty="0" err="1"/>
              <a:t>Tcl</a:t>
            </a:r>
            <a:r>
              <a:rPr lang="en-US" b="0" dirty="0"/>
              <a:t> scripts for </a:t>
            </a:r>
            <a:r>
              <a:rPr lang="en-US" b="0" dirty="0" err="1"/>
              <a:t>OpenROAD</a:t>
            </a:r>
            <a:r>
              <a:rPr lang="en-US" b="0" dirty="0"/>
              <a:t> for each step in the flow.</a:t>
            </a:r>
          </a:p>
          <a:p>
            <a:r>
              <a:rPr lang="en-US" b="0" dirty="0"/>
              <a:t>And, </a:t>
            </a:r>
            <a:r>
              <a:rPr lang="en-US" b="1" dirty="0" err="1"/>
              <a:t>Makefile</a:t>
            </a:r>
            <a:r>
              <a:rPr lang="en-US" b="0" dirty="0"/>
              <a:t> is the main file to launch </a:t>
            </a:r>
            <a:r>
              <a:rPr lang="en-US" b="0" dirty="0" err="1"/>
              <a:t>OpenROAD</a:t>
            </a:r>
            <a:r>
              <a:rPr lang="en-US" b="0" dirty="0"/>
              <a:t> runs. You can specify your design, steps, etc.</a:t>
            </a:r>
          </a:p>
          <a:p>
            <a:endParaRPr lang="en-US" b="0" dirty="0"/>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61</a:t>
            </a:fld>
            <a:endParaRPr lang="en-US" dirty="0"/>
          </a:p>
        </p:txBody>
      </p:sp>
    </p:spTree>
    <p:extLst>
      <p:ext uri="{BB962C8B-B14F-4D97-AF65-F5344CB8AC3E}">
        <p14:creationId xmlns:p14="http://schemas.microsoft.com/office/powerpoint/2010/main" val="4266454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Development in </a:t>
            </a:r>
            <a:r>
              <a:rPr lang="en-US" b="0" dirty="0" err="1"/>
              <a:t>OpenROAD</a:t>
            </a:r>
            <a:r>
              <a:rPr lang="en-US" b="0" dirty="0"/>
              <a:t> uses </a:t>
            </a:r>
            <a:r>
              <a:rPr lang="en-US" altLang="ko-KR" b="0" dirty="0"/>
              <a:t>continuous</a:t>
            </a:r>
            <a:r>
              <a:rPr lang="ko-KR" altLang="en-US" b="0" dirty="0"/>
              <a:t> </a:t>
            </a:r>
            <a:r>
              <a:rPr lang="en-US" altLang="ko-KR" b="0" dirty="0"/>
              <a:t>integration</a:t>
            </a:r>
            <a:r>
              <a:rPr lang="ko-KR" altLang="en-US" b="0" dirty="0"/>
              <a:t> </a:t>
            </a:r>
            <a:r>
              <a:rPr lang="en-US" altLang="ko-KR" b="0" dirty="0"/>
              <a:t>(CI)</a:t>
            </a:r>
            <a:r>
              <a:rPr lang="ko-KR" altLang="en-US" b="0" dirty="0"/>
              <a:t> </a:t>
            </a:r>
            <a:r>
              <a:rPr lang="en-US" altLang="ko-KR" b="0" dirty="0"/>
              <a:t>to maintain tool quality and stability.</a:t>
            </a:r>
          </a:p>
          <a:p>
            <a:r>
              <a:rPr lang="en-US" b="0" dirty="0"/>
              <a:t>Jenkins CI webpages are only for </a:t>
            </a:r>
            <a:r>
              <a:rPr lang="en-US" b="0" dirty="0" err="1"/>
              <a:t>OpenROAD</a:t>
            </a:r>
            <a:r>
              <a:rPr lang="en-US" b="0" dirty="0"/>
              <a:t> project members.</a:t>
            </a:r>
            <a:endParaRPr lang="en-US" altLang="ko-KR" b="0" dirty="0"/>
          </a:p>
          <a:p>
            <a:r>
              <a:rPr lang="en-US" altLang="ko-KR" b="1" dirty="0"/>
              <a:t>[CLICK] </a:t>
            </a:r>
            <a:r>
              <a:rPr lang="en-US" altLang="ko-KR" b="0" dirty="0"/>
              <a:t>Our CI checks every commit to the code. As you see in this link, you can see the green check mark when the CI tests is passed.  </a:t>
            </a:r>
            <a:r>
              <a:rPr lang="en-US" altLang="ko-KR" b="1" dirty="0"/>
              <a:t>OPEN LINK</a:t>
            </a:r>
            <a:endParaRPr lang="en-US" altLang="ko-KR" b="0" dirty="0"/>
          </a:p>
          <a:p>
            <a:endParaRPr lang="en-US" altLang="ko-KR" b="0" dirty="0"/>
          </a:p>
          <a:p>
            <a:r>
              <a:rPr lang="en-US" altLang="ko-KR" b="1" dirty="0"/>
              <a:t>[CLICK] </a:t>
            </a:r>
            <a:r>
              <a:rPr lang="en-US" altLang="ko-KR" b="0" dirty="0"/>
              <a:t>Developers and Users can freely raise issues and pull requests for the top-level app, as seen in these two links.</a:t>
            </a:r>
          </a:p>
          <a:p>
            <a:endParaRPr lang="en-US" altLang="ko-KR" b="0" dirty="0"/>
          </a:p>
          <a:p>
            <a:r>
              <a:rPr lang="en-US" altLang="ko-KR" b="1" dirty="0"/>
              <a:t>[CLICK] </a:t>
            </a:r>
            <a:r>
              <a:rPr lang="en-US" altLang="ko-KR" b="0" dirty="0"/>
              <a:t>The </a:t>
            </a:r>
            <a:r>
              <a:rPr lang="en-US" altLang="ko-KR" b="0" dirty="0" err="1"/>
              <a:t>OpenDB</a:t>
            </a:r>
            <a:r>
              <a:rPr lang="en-US" altLang="ko-KR" b="0" dirty="0"/>
              <a:t> C++ API is seen here.    </a:t>
            </a:r>
          </a:p>
          <a:p>
            <a:r>
              <a:rPr lang="en-US" altLang="ko-KR" b="1" dirty="0"/>
              <a:t>[CLICK] </a:t>
            </a:r>
            <a:r>
              <a:rPr lang="en-US" altLang="ko-KR" b="0" dirty="0"/>
              <a:t>And, the </a:t>
            </a:r>
            <a:r>
              <a:rPr lang="en-US" altLang="ko-KR" b="0" dirty="0" err="1"/>
              <a:t>OpenSTA</a:t>
            </a:r>
            <a:r>
              <a:rPr lang="en-US" altLang="ko-KR" b="0" dirty="0"/>
              <a:t>  C++ API is seen here.</a:t>
            </a:r>
          </a:p>
        </p:txBody>
      </p:sp>
      <p:sp>
        <p:nvSpPr>
          <p:cNvPr id="4" name="Slide Number Placeholder 3"/>
          <p:cNvSpPr>
            <a:spLocks noGrp="1"/>
          </p:cNvSpPr>
          <p:nvPr>
            <p:ph type="sldNum" sz="quarter" idx="10"/>
          </p:nvPr>
        </p:nvSpPr>
        <p:spPr/>
        <p:txBody>
          <a:bodyPr/>
          <a:lstStyle/>
          <a:p>
            <a:fld id="{584B3332-ADA4-4F2F-96D9-040A8ED782B9}" type="slidenum">
              <a:rPr lang="en-US" smtClean="0"/>
              <a:t>62</a:t>
            </a:fld>
            <a:endParaRPr lang="en-US" dirty="0"/>
          </a:p>
        </p:txBody>
      </p:sp>
    </p:spTree>
    <p:extLst>
      <p:ext uri="{BB962C8B-B14F-4D97-AF65-F5344CB8AC3E}">
        <p14:creationId xmlns:p14="http://schemas.microsoft.com/office/powerpoint/2010/main" val="2615640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b="0" dirty="0"/>
              <a:t>Last, in July we gave a tutorial at the Design Automation Conference, for folks who want to contribute to or develop on </a:t>
            </a:r>
            <a:r>
              <a:rPr lang="en-US" altLang="ko-KR" b="0" dirty="0" err="1"/>
              <a:t>OpenROAD’s</a:t>
            </a:r>
            <a:r>
              <a:rPr lang="en-US" altLang="ko-KR" b="0" dirty="0"/>
              <a:t> code base.</a:t>
            </a:r>
          </a:p>
          <a:p>
            <a:endParaRPr lang="en-US" altLang="ko-KR" b="0" dirty="0"/>
          </a:p>
          <a:p>
            <a:r>
              <a:rPr lang="en-US" altLang="ko-KR" b="0" dirty="0"/>
              <a:t>While most </a:t>
            </a:r>
            <a:r>
              <a:rPr lang="en-US" altLang="ko-KR" b="0" dirty="0" err="1"/>
              <a:t>OpenROAD</a:t>
            </a:r>
            <a:r>
              <a:rPr lang="en-US" altLang="ko-KR" b="0" dirty="0"/>
              <a:t> tools are written in C++, flow steps CAN be implemented in the top-level app as </a:t>
            </a:r>
            <a:r>
              <a:rPr lang="en-US" altLang="ko-KR" b="0" dirty="0" err="1"/>
              <a:t>Tcl</a:t>
            </a:r>
            <a:r>
              <a:rPr lang="en-US" altLang="ko-KR" b="0" dirty="0"/>
              <a:t> scripts. </a:t>
            </a:r>
          </a:p>
          <a:p>
            <a:r>
              <a:rPr lang="en-US" altLang="ko-KR" b="0" dirty="0"/>
              <a:t>For example, our </a:t>
            </a:r>
            <a:r>
              <a:rPr lang="en-US" altLang="ko-KR" b="0" dirty="0" err="1"/>
              <a:t>AntennaChecker</a:t>
            </a:r>
            <a:r>
              <a:rPr lang="en-US" altLang="ko-KR" b="0" dirty="0"/>
              <a:t> and </a:t>
            </a:r>
            <a:r>
              <a:rPr lang="en-US" altLang="ko-KR" b="0" dirty="0" err="1"/>
              <a:t>pdngen</a:t>
            </a:r>
            <a:r>
              <a:rPr lang="en-US" altLang="ko-KR" b="0" dirty="0"/>
              <a:t> are both implemented as pure </a:t>
            </a:r>
            <a:r>
              <a:rPr lang="en-US" altLang="ko-KR" b="0" dirty="0" err="1"/>
              <a:t>Tcl</a:t>
            </a:r>
            <a:r>
              <a:rPr lang="en-US" altLang="ko-KR" b="0" dirty="0"/>
              <a:t>. </a:t>
            </a:r>
          </a:p>
          <a:p>
            <a:endParaRPr lang="en-US" altLang="ko-KR" b="0" dirty="0"/>
          </a:p>
          <a:p>
            <a:r>
              <a:rPr lang="en-US" altLang="ko-KR" b="1" dirty="0"/>
              <a:t>[CLICK] </a:t>
            </a:r>
            <a:r>
              <a:rPr lang="en-US" altLang="ko-KR" b="0" dirty="0"/>
              <a:t>The use of </a:t>
            </a:r>
            <a:r>
              <a:rPr lang="en-US" altLang="ko-KR" b="0" dirty="0" err="1"/>
              <a:t>OpenDB’s</a:t>
            </a:r>
            <a:r>
              <a:rPr lang="en-US" altLang="ko-KR" b="0" dirty="0"/>
              <a:t> Python API is illustrated in this link.</a:t>
            </a:r>
          </a:p>
          <a:p>
            <a:endParaRPr lang="en-US" altLang="ko-KR" b="0" dirty="0"/>
          </a:p>
          <a:p>
            <a:r>
              <a:rPr lang="en-US" altLang="ko-KR" b="1" dirty="0"/>
              <a:t>[CLICK] </a:t>
            </a:r>
            <a:r>
              <a:rPr lang="en-US" altLang="ko-KR" b="0" dirty="0"/>
              <a:t>A “</a:t>
            </a:r>
            <a:r>
              <a:rPr lang="en-US" altLang="ko-KR" b="0" dirty="0" err="1"/>
              <a:t>ClipGraphExtractor</a:t>
            </a:r>
            <a:r>
              <a:rPr lang="en-US" altLang="ko-KR" b="0" dirty="0"/>
              <a:t>” – say, for when you want to feed a graph convolutional network with graphs corresponding to clips from the placed design – was presented as an example of </a:t>
            </a:r>
            <a:r>
              <a:rPr lang="en-US" altLang="ko-KR" b="0" dirty="0" err="1"/>
              <a:t>OpenDB</a:t>
            </a:r>
            <a:r>
              <a:rPr lang="en-US" altLang="ko-KR" b="0" dirty="0"/>
              <a:t> C++ API usage, and of adding a tool.</a:t>
            </a:r>
          </a:p>
          <a:p>
            <a:endParaRPr lang="en-US" altLang="ko-KR" b="0" dirty="0"/>
          </a:p>
          <a:p>
            <a:r>
              <a:rPr lang="en-US" altLang="ko-KR" b="1" dirty="0"/>
              <a:t>[CLICK] </a:t>
            </a:r>
            <a:r>
              <a:rPr lang="en-US" altLang="ko-KR" b="0" dirty="0"/>
              <a:t>And, my student made a video that describes some other information for developers:  the top-level app’s detailed structure, how to write CMakeLists.txt, and how to register private and public </a:t>
            </a:r>
            <a:r>
              <a:rPr lang="en-US" altLang="ko-KR" b="0" dirty="0" err="1"/>
              <a:t>Tcl</a:t>
            </a:r>
            <a:r>
              <a:rPr lang="en-US" altLang="ko-KR" b="0" dirty="0"/>
              <a:t> commands. </a:t>
            </a:r>
          </a:p>
          <a:p>
            <a:endParaRPr lang="en-US" altLang="ko-KR" b="0" dirty="0"/>
          </a:p>
        </p:txBody>
      </p:sp>
      <p:sp>
        <p:nvSpPr>
          <p:cNvPr id="4" name="Slide Number Placeholder 3"/>
          <p:cNvSpPr>
            <a:spLocks noGrp="1"/>
          </p:cNvSpPr>
          <p:nvPr>
            <p:ph type="sldNum" sz="quarter" idx="10"/>
          </p:nvPr>
        </p:nvSpPr>
        <p:spPr/>
        <p:txBody>
          <a:bodyPr/>
          <a:lstStyle/>
          <a:p>
            <a:fld id="{584B3332-ADA4-4F2F-96D9-040A8ED782B9}" type="slidenum">
              <a:rPr lang="en-US" smtClean="0"/>
              <a:t>63</a:t>
            </a:fld>
            <a:endParaRPr lang="en-US" dirty="0"/>
          </a:p>
        </p:txBody>
      </p:sp>
    </p:spTree>
    <p:extLst>
      <p:ext uri="{BB962C8B-B14F-4D97-AF65-F5344CB8AC3E}">
        <p14:creationId xmlns:p14="http://schemas.microsoft.com/office/powerpoint/2010/main" val="3944037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t>
            </a:r>
            <a:r>
              <a:rPr lang="en-US" dirty="0" err="1"/>
              <a:t>OpenROAD</a:t>
            </a:r>
            <a:r>
              <a:rPr lang="en-US" dirty="0"/>
              <a:t>?</a:t>
            </a:r>
          </a:p>
          <a:p>
            <a:endParaRPr lang="en-US" dirty="0"/>
          </a:p>
          <a:p>
            <a:r>
              <a:rPr lang="en-US" dirty="0"/>
              <a:t>I think of it as trying to fill many shoes, and meet many goals.</a:t>
            </a:r>
          </a:p>
          <a:p>
            <a:endParaRPr lang="en-US" dirty="0"/>
          </a:p>
          <a:p>
            <a:r>
              <a:rPr lang="en-US" b="1" dirty="0"/>
              <a:t>[CLICK] </a:t>
            </a:r>
            <a:r>
              <a:rPr lang="en-US" dirty="0"/>
              <a:t>It’s a four-year BASIC RESEARCH project sponsored by DARPA as part of the Electronics Resurgence Initiative.</a:t>
            </a:r>
          </a:p>
          <a:p>
            <a:endParaRPr lang="en-US" dirty="0"/>
          </a:p>
          <a:p>
            <a:r>
              <a:rPr lang="en-US" b="1" dirty="0"/>
              <a:t>[CLICK] </a:t>
            </a:r>
            <a:r>
              <a:rPr lang="en-US" b="0" dirty="0"/>
              <a:t>It’s an RTL-to-GDS EDA *TOOL* that people are starting to tape out chips with even now.</a:t>
            </a:r>
            <a:endParaRPr lang="en-US" b="1" dirty="0"/>
          </a:p>
          <a:p>
            <a:endParaRPr lang="en-US" dirty="0"/>
          </a:p>
          <a:p>
            <a:r>
              <a:rPr lang="en-US" b="1" dirty="0"/>
              <a:t>[CLICK] </a:t>
            </a:r>
            <a:r>
              <a:rPr lang="en-US" b="0" dirty="0"/>
              <a:t>It’s a seed with hopefully critical mass and critical quality for </a:t>
            </a:r>
            <a:r>
              <a:rPr lang="en-US" b="1" dirty="0"/>
              <a:t>OPEN-SOURCE </a:t>
            </a:r>
            <a:r>
              <a:rPr lang="en-US" b="0" dirty="0"/>
              <a:t>EDA innovation and research.</a:t>
            </a:r>
          </a:p>
          <a:p>
            <a:endParaRPr lang="en-US" b="0" dirty="0"/>
          </a:p>
          <a:p>
            <a:r>
              <a:rPr lang="en-US" b="1" dirty="0"/>
              <a:t>[CLICK] </a:t>
            </a:r>
            <a:r>
              <a:rPr lang="en-US" b="0" dirty="0"/>
              <a:t>And it’s an enabler of a large and active open-source HARDWARE community – this </a:t>
            </a:r>
            <a:r>
              <a:rPr lang="en-US" b="0" dirty="0" err="1"/>
              <a:t>FOSSi</a:t>
            </a:r>
            <a:r>
              <a:rPr lang="en-US" b="0" dirty="0"/>
              <a:t> Dial-Up video I mentioned before was seen over 10 thousand times in its first week on YouTube.</a:t>
            </a:r>
          </a:p>
          <a:p>
            <a:endParaRPr lang="en-US" b="1" dirty="0"/>
          </a:p>
          <a:p>
            <a:r>
              <a:rPr lang="en-US" b="1" dirty="0"/>
              <a:t>[CLICK] </a:t>
            </a:r>
            <a:r>
              <a:rPr lang="en-US" b="0" dirty="0"/>
              <a:t>And it has many possibilities for the future.</a:t>
            </a:r>
            <a:endParaRPr lang="en-US" b="1" dirty="0"/>
          </a:p>
        </p:txBody>
      </p:sp>
      <p:sp>
        <p:nvSpPr>
          <p:cNvPr id="4" name="Slide Number Placeholder 3"/>
          <p:cNvSpPr>
            <a:spLocks noGrp="1"/>
          </p:cNvSpPr>
          <p:nvPr>
            <p:ph type="sldNum" sz="quarter" idx="5"/>
          </p:nvPr>
        </p:nvSpPr>
        <p:spPr/>
        <p:txBody>
          <a:bodyPr/>
          <a:lstStyle/>
          <a:p>
            <a:pPr>
              <a:defRPr/>
            </a:pPr>
            <a:fld id="{F1248D3D-B91D-4C0E-B577-B2CAAE2DB882}" type="slidenum">
              <a:rPr lang="en-US" smtClean="0"/>
              <a:pPr>
                <a:defRPr/>
              </a:pPr>
              <a:t>64</a:t>
            </a:fld>
            <a:endParaRPr lang="en-US"/>
          </a:p>
        </p:txBody>
      </p:sp>
    </p:spTree>
    <p:extLst>
      <p:ext uri="{BB962C8B-B14F-4D97-AF65-F5344CB8AC3E}">
        <p14:creationId xmlns:p14="http://schemas.microsoft.com/office/powerpoint/2010/main" val="3327259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ICCAD-2019 “Mirror” paper went into the “table stakes” and “unblocking milestones”</a:t>
            </a:r>
          </a:p>
          <a:p>
            <a:r>
              <a:rPr lang="en-US" sz="1200" b="0" i="0" u="none" strike="noStrike" kern="1200" baseline="0" dirty="0">
                <a:solidFill>
                  <a:schemeClr val="tx1"/>
                </a:solidFill>
                <a:latin typeface="+mn-lt"/>
                <a:ea typeface="+mn-ea"/>
                <a:cs typeface="+mn-cs"/>
              </a:rPr>
              <a:t>needed to attract users to an open-source EDA tool.</a:t>
            </a:r>
          </a:p>
          <a:p>
            <a:r>
              <a:rPr lang="en-US" sz="1200" b="0" i="0" u="none" strike="noStrike" kern="1200" baseline="0" dirty="0">
                <a:solidFill>
                  <a:schemeClr val="tx1"/>
                </a:solidFill>
                <a:latin typeface="+mn-lt"/>
                <a:ea typeface="+mn-ea"/>
                <a:cs typeface="+mn-cs"/>
              </a:rPr>
              <a:t>These included: (1) a unified tool that achieves a full </a:t>
            </a:r>
            <a:r>
              <a:rPr lang="en-US" sz="1200" b="0" i="0" u="none" strike="noStrike" kern="1200" baseline="0" dirty="0" err="1">
                <a:solidFill>
                  <a:schemeClr val="tx1"/>
                </a:solidFill>
                <a:latin typeface="+mn-lt"/>
                <a:ea typeface="+mn-ea"/>
                <a:cs typeface="+mn-cs"/>
              </a:rPr>
              <a:t>RTLto</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GDS flow; (2) a shared netlist architecture for the tool that</a:t>
            </a:r>
          </a:p>
          <a:p>
            <a:r>
              <a:rPr lang="en-US" sz="1200" b="0" i="0" u="none" strike="noStrike" kern="1200" baseline="0" dirty="0">
                <a:solidFill>
                  <a:schemeClr val="tx1"/>
                </a:solidFill>
                <a:latin typeface="+mn-lt"/>
                <a:ea typeface="+mn-ea"/>
                <a:cs typeface="+mn-cs"/>
              </a:rPr>
              <a:t>enables tight incremental optimization loops; (3) continuous</a:t>
            </a:r>
          </a:p>
          <a:p>
            <a:r>
              <a:rPr lang="en-US" sz="1200" b="0" i="0" u="none" strike="noStrike" kern="1200" baseline="0" dirty="0">
                <a:solidFill>
                  <a:schemeClr val="tx1"/>
                </a:solidFill>
                <a:latin typeface="+mn-lt"/>
                <a:ea typeface="+mn-ea"/>
                <a:cs typeface="+mn-cs"/>
              </a:rPr>
              <a:t>build and integration within a strong software development</a:t>
            </a:r>
          </a:p>
          <a:p>
            <a:r>
              <a:rPr lang="en-US" sz="1200" b="0" i="0" u="none" strike="noStrike" kern="1200" baseline="0" dirty="0">
                <a:solidFill>
                  <a:schemeClr val="tx1"/>
                </a:solidFill>
                <a:latin typeface="+mn-lt"/>
                <a:ea typeface="+mn-ea"/>
                <a:cs typeface="+mn-cs"/>
              </a:rPr>
              <a:t>methodology; and (4) proper open-source licensing to enable</a:t>
            </a:r>
          </a:p>
          <a:p>
            <a:r>
              <a:rPr lang="en-US" sz="1200" b="0" i="0" u="none" strike="noStrike" kern="1200" baseline="0" dirty="0">
                <a:solidFill>
                  <a:schemeClr val="tx1"/>
                </a:solidFill>
                <a:latin typeface="+mn-lt"/>
                <a:ea typeface="+mn-ea"/>
                <a:cs typeface="+mn-cs"/>
              </a:rPr>
              <a:t>unfettered usage across research and commercial settings.</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65</a:t>
            </a:fld>
            <a:endParaRPr lang="en-US"/>
          </a:p>
        </p:txBody>
      </p:sp>
    </p:spTree>
    <p:extLst>
      <p:ext uri="{BB962C8B-B14F-4D97-AF65-F5344CB8AC3E}">
        <p14:creationId xmlns:p14="http://schemas.microsoft.com/office/powerpoint/2010/main" val="3629724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look in the rear-view mirror: transitioning to our new database between October and December of </a:t>
            </a:r>
            <a:r>
              <a:rPr lang="en-US" b="1" dirty="0"/>
              <a:t>last</a:t>
            </a:r>
            <a:r>
              <a:rPr lang="en-US" dirty="0"/>
              <a:t> year, then the big push in the first half of </a:t>
            </a:r>
            <a:r>
              <a:rPr lang="en-US" b="1" dirty="0"/>
              <a:t>this</a:t>
            </a:r>
            <a:r>
              <a:rPr lang="en-US" dirty="0"/>
              <a:t> year to achieve </a:t>
            </a:r>
            <a:r>
              <a:rPr lang="en-US" dirty="0" err="1"/>
              <a:t>tapeout</a:t>
            </a:r>
            <a:r>
              <a:rPr lang="en-US" dirty="0"/>
              <a:t>-clean layout generation in GF12 (plus, another recent push to bring </a:t>
            </a:r>
            <a:r>
              <a:rPr lang="en-US" dirty="0" err="1"/>
              <a:t>OpenROAD</a:t>
            </a:r>
            <a:r>
              <a:rPr lang="en-US" dirty="0"/>
              <a:t> up on SkyWater130).</a:t>
            </a:r>
          </a:p>
        </p:txBody>
      </p:sp>
      <p:sp>
        <p:nvSpPr>
          <p:cNvPr id="4" name="Slide Number Placeholder 3"/>
          <p:cNvSpPr>
            <a:spLocks noGrp="1"/>
          </p:cNvSpPr>
          <p:nvPr>
            <p:ph type="sldNum" sz="quarter" idx="5"/>
          </p:nvPr>
        </p:nvSpPr>
        <p:spPr/>
        <p:txBody>
          <a:bodyPr/>
          <a:lstStyle/>
          <a:p>
            <a:fld id="{3E4061D9-ECA4-4CED-903E-8395C236FDCB}" type="slidenum">
              <a:rPr lang="en-US" smtClean="0"/>
              <a:t>66</a:t>
            </a:fld>
            <a:endParaRPr lang="en-US"/>
          </a:p>
        </p:txBody>
      </p:sp>
    </p:spTree>
    <p:extLst>
      <p:ext uri="{BB962C8B-B14F-4D97-AF65-F5344CB8AC3E}">
        <p14:creationId xmlns:p14="http://schemas.microsoft.com/office/powerpoint/2010/main" val="26183221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3154363" y="914400"/>
            <a:ext cx="3292475"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960121" y="3520440"/>
            <a:ext cx="7680960" cy="288036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0" dirty="0"/>
              <a:t>Looking ahead, we have been doing a lot of planning for our “Phase 2”, which has just started and which we hope will continue until July of 2022.   As one example, </a:t>
            </a:r>
            <a:r>
              <a:rPr lang="en-US" b="0" dirty="0" err="1"/>
              <a:t>PDNGen</a:t>
            </a:r>
            <a:r>
              <a:rPr lang="en-US" b="0" dirty="0"/>
              <a:t> has numerous directions planned out.  </a:t>
            </a:r>
            <a:r>
              <a:rPr lang="en-US" b="1" dirty="0"/>
              <a:t>[CLICK] </a:t>
            </a:r>
            <a:r>
              <a:rPr lang="en-US" b="0" dirty="0"/>
              <a:t>And our SOC planning tool, </a:t>
            </a:r>
            <a:r>
              <a:rPr lang="en-US" b="0" dirty="0" err="1"/>
              <a:t>ICeWall</a:t>
            </a:r>
            <a:r>
              <a:rPr lang="en-US" b="0" dirty="0"/>
              <a:t>, is adding support for </a:t>
            </a:r>
            <a:r>
              <a:rPr lang="en-US" b="0" dirty="0" err="1"/>
              <a:t>flipchip</a:t>
            </a:r>
            <a:r>
              <a:rPr lang="en-US" b="0" dirty="0"/>
              <a:t> and more automated generation of IO </a:t>
            </a:r>
            <a:r>
              <a:rPr lang="en-US" b="0" dirty="0" err="1"/>
              <a:t>padring</a:t>
            </a:r>
            <a:r>
              <a:rPr lang="en-US" b="0" dirty="0"/>
              <a:t> placements.</a:t>
            </a:r>
            <a:endParaRPr b="0" dirty="0"/>
          </a:p>
        </p:txBody>
      </p:sp>
      <p:sp>
        <p:nvSpPr>
          <p:cNvPr id="61" name="Google Shape;61;p1:notes"/>
          <p:cNvSpPr txBox="1">
            <a:spLocks noGrp="1"/>
          </p:cNvSpPr>
          <p:nvPr>
            <p:ph type="sldNum" idx="12"/>
          </p:nvPr>
        </p:nvSpPr>
        <p:spPr>
          <a:xfrm>
            <a:off x="5438458" y="6948172"/>
            <a:ext cx="4160520" cy="367029"/>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1035652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to elaborate on the “DSE” – Design Space Exploration – aspect of </a:t>
            </a:r>
            <a:r>
              <a:rPr lang="en-US" dirty="0" err="1"/>
              <a:t>OpenROAD’s</a:t>
            </a:r>
            <a:r>
              <a:rPr lang="en-US" dirty="0"/>
              <a:t> future use …   This picture is from the Design Chapter in the 2009 ITRS Roadmap.  </a:t>
            </a:r>
          </a:p>
          <a:p>
            <a:endParaRPr lang="en-US" dirty="0"/>
          </a:p>
          <a:p>
            <a:r>
              <a:rPr lang="en-US" b="1" dirty="0"/>
              <a:t>Earlier knobs in the flow grow relatively more powerful </a:t>
            </a:r>
            <a:r>
              <a:rPr lang="en-US" dirty="0"/>
              <a:t>over time – system-level, architecture, RTL.</a:t>
            </a:r>
          </a:p>
          <a:p>
            <a:endParaRPr lang="en-US" dirty="0"/>
          </a:p>
          <a:p>
            <a:r>
              <a:rPr lang="en-US" b="1" dirty="0"/>
              <a:t>[CLICK] </a:t>
            </a:r>
            <a:r>
              <a:rPr lang="en-US" dirty="0"/>
              <a:t>But the reality is that </a:t>
            </a:r>
            <a:r>
              <a:rPr lang="en-US" b="1" dirty="0"/>
              <a:t>we can’t get our arms around these early-stage knobs for PPA.</a:t>
            </a:r>
          </a:p>
          <a:p>
            <a:endParaRPr lang="en-US" dirty="0"/>
          </a:p>
          <a:p>
            <a:r>
              <a:rPr lang="en-US" b="1" dirty="0"/>
              <a:t>[CLICK] </a:t>
            </a:r>
            <a:r>
              <a:rPr lang="en-US" b="0" dirty="0"/>
              <a:t>Design Space Exploration should ideally explore the more powerful knobs more thoroughly, as shown on the right.</a:t>
            </a:r>
          </a:p>
          <a:p>
            <a:endParaRPr lang="en-US" b="0" dirty="0"/>
          </a:p>
          <a:p>
            <a:r>
              <a:rPr lang="en-US" b="0" dirty="0"/>
              <a:t>But we really tend to budget our attention as shown on the left.  </a:t>
            </a:r>
          </a:p>
          <a:p>
            <a:endParaRPr lang="en-US" b="0" dirty="0"/>
          </a:p>
          <a:p>
            <a:r>
              <a:rPr lang="en-US" b="1" dirty="0"/>
              <a:t>[CLICK] </a:t>
            </a:r>
            <a:r>
              <a:rPr lang="en-US" b="0" dirty="0"/>
              <a:t>The root-cause is that optimizing and exploring in early stages has limited value – </a:t>
            </a:r>
            <a:r>
              <a:rPr lang="en-US" b="1" dirty="0"/>
              <a:t>we can’t predict the back end accurately enough, </a:t>
            </a:r>
            <a:r>
              <a:rPr lang="en-US" b="0" dirty="0"/>
              <a:t>so decisions don’t correlate to what can be closed and signed off.  This is </a:t>
            </a:r>
            <a:r>
              <a:rPr lang="en-US" b="1" dirty="0"/>
              <a:t>an inability to PREDICT, and to PATH-FIND --- [[superposed back onto the “Ideal DSE” triangle at the right]] --- but this is a whole other talk.</a:t>
            </a:r>
          </a:p>
          <a:p>
            <a:endParaRPr lang="en-US" b="1" dirty="0"/>
          </a:p>
          <a:p>
            <a:r>
              <a:rPr lang="en-US" b="1" dirty="0"/>
              <a:t>Let me point out that there is a “Machine Learning in IC Design” at the lower right …..</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68</a:t>
            </a:fld>
            <a:endParaRPr lang="en-US"/>
          </a:p>
        </p:txBody>
      </p:sp>
    </p:spTree>
    <p:extLst>
      <p:ext uri="{BB962C8B-B14F-4D97-AF65-F5344CB8AC3E}">
        <p14:creationId xmlns:p14="http://schemas.microsoft.com/office/powerpoint/2010/main" val="2234570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isn’t in my talk today.</a:t>
            </a:r>
          </a:p>
          <a:p>
            <a:endParaRPr lang="en-US" dirty="0"/>
          </a:p>
          <a:p>
            <a:r>
              <a:rPr lang="en-US" dirty="0"/>
              <a:t>At the same time, Machine Learning for EDA and IC Design has occupied a lot of my group’s attention for quite a few years.  And, as mentioned right at the start – machine learning is one of the foundational “base technologies” that will enable </a:t>
            </a:r>
            <a:r>
              <a:rPr lang="en-US" dirty="0" err="1"/>
              <a:t>OpenROAD</a:t>
            </a:r>
            <a:r>
              <a:rPr lang="en-US" dirty="0"/>
              <a:t> to reach its ultimate goals.</a:t>
            </a:r>
          </a:p>
          <a:p>
            <a:endParaRPr lang="en-US" dirty="0"/>
          </a:p>
          <a:p>
            <a:r>
              <a:rPr lang="en-US" b="1" dirty="0"/>
              <a:t>[CLICK] </a:t>
            </a:r>
            <a:r>
              <a:rPr lang="en-US" dirty="0"/>
              <a:t>In case useful --- at my group’s website here are a couple of recent talks --- the one I gave at Google Brain in June gives a pretty good picture of my recent thinking.  A few slides from my usual ML talk….</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69</a:t>
            </a:fld>
            <a:endParaRPr lang="en-US"/>
          </a:p>
        </p:txBody>
      </p:sp>
    </p:spTree>
    <p:extLst>
      <p:ext uri="{BB962C8B-B14F-4D97-AF65-F5344CB8AC3E}">
        <p14:creationId xmlns:p14="http://schemas.microsoft.com/office/powerpoint/2010/main" val="2479690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see a vibrant open source hardware </a:t>
            </a:r>
            <a:r>
              <a:rPr lang="en-US" sz="1200" b="1" kern="1200" dirty="0">
                <a:solidFill>
                  <a:schemeClr val="tx1"/>
                </a:solidFill>
                <a:effectLst/>
                <a:latin typeface="+mn-lt"/>
                <a:ea typeface="+mn-ea"/>
                <a:cs typeface="+mn-cs"/>
              </a:rPr>
              <a:t>DESIGN </a:t>
            </a:r>
            <a:r>
              <a:rPr lang="en-US" sz="1200" kern="1200" dirty="0">
                <a:solidFill>
                  <a:schemeClr val="tx1"/>
                </a:solidFill>
                <a:effectLst/>
                <a:latin typeface="+mn-lt"/>
                <a:ea typeface="+mn-ea"/>
                <a:cs typeface="+mn-cs"/>
              </a:rPr>
              <a:t>ecosystem, with RISC-V being an extremely visible example.  There’s </a:t>
            </a:r>
            <a:r>
              <a:rPr lang="en-US" sz="1200" kern="1200" dirty="0" err="1">
                <a:solidFill>
                  <a:schemeClr val="tx1"/>
                </a:solidFill>
                <a:effectLst/>
                <a:latin typeface="+mn-lt"/>
                <a:ea typeface="+mn-ea"/>
                <a:cs typeface="+mn-cs"/>
              </a:rPr>
              <a:t>FOSSi</a:t>
            </a:r>
            <a:r>
              <a:rPr lang="en-US" sz="1200" kern="1200" dirty="0">
                <a:solidFill>
                  <a:schemeClr val="tx1"/>
                </a:solidFill>
                <a:effectLst/>
                <a:latin typeface="+mn-lt"/>
                <a:ea typeface="+mn-ea"/>
                <a:cs typeface="+mn-cs"/>
              </a:rPr>
              <a:t>, CHIPS Alliance, Open HW Group … and the DARPA POSH program.</a:t>
            </a:r>
          </a:p>
          <a:p>
            <a:endParaRPr lang="en-US" sz="1200" kern="1200" dirty="0">
              <a:solidFill>
                <a:schemeClr val="tx1"/>
              </a:solidFill>
              <a:effectLst/>
              <a:latin typeface="+mn-lt"/>
              <a:ea typeface="+mn-ea"/>
              <a:cs typeface="+mn-cs"/>
            </a:endParaRPr>
          </a:p>
          <a:p>
            <a:pPr rtl="0" fontAlgn="base"/>
            <a:endParaRPr lang="en-US" altLang="ko-KR" dirty="0">
              <a:latin typeface="Times New Roman" pitchFamily="18" charset="0"/>
            </a:endParaRPr>
          </a:p>
        </p:txBody>
      </p:sp>
      <p:sp>
        <p:nvSpPr>
          <p:cNvPr id="4" name="Slide Number Placeholder 3"/>
          <p:cNvSpPr>
            <a:spLocks noGrp="1"/>
          </p:cNvSpPr>
          <p:nvPr>
            <p:ph type="sldNum" sz="quarter" idx="5"/>
          </p:nvPr>
        </p:nvSpPr>
        <p:spPr/>
        <p:txBody>
          <a:bodyPr/>
          <a:lstStyle/>
          <a:p>
            <a:fld id="{584B3332-ADA4-4F2F-96D9-040A8ED782B9}" type="slidenum">
              <a:rPr lang="en-US" smtClean="0"/>
              <a:t>7</a:t>
            </a:fld>
            <a:endParaRPr lang="en-US" dirty="0"/>
          </a:p>
        </p:txBody>
      </p:sp>
    </p:spTree>
    <p:extLst>
      <p:ext uri="{BB962C8B-B14F-4D97-AF65-F5344CB8AC3E}">
        <p14:creationId xmlns:p14="http://schemas.microsoft.com/office/powerpoint/2010/main" val="399445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There’s an open-source manufacturable </a:t>
            </a:r>
            <a:r>
              <a:rPr lang="en-US" sz="1200" b="1" i="0" u="none" strike="noStrike" kern="1200" dirty="0">
                <a:solidFill>
                  <a:schemeClr val="tx1"/>
                </a:solidFill>
                <a:effectLst/>
                <a:latin typeface="+mn-lt"/>
                <a:ea typeface="+mn-ea"/>
                <a:cs typeface="+mn-cs"/>
              </a:rPr>
              <a:t>PDK </a:t>
            </a:r>
            <a:r>
              <a:rPr lang="en-US" sz="1200" b="0" i="0" u="none" strike="noStrike" kern="1200" dirty="0">
                <a:solidFill>
                  <a:schemeClr val="tx1"/>
                </a:solidFill>
                <a:effectLst/>
                <a:latin typeface="+mn-lt"/>
                <a:ea typeface="+mn-ea"/>
                <a:cs typeface="+mn-cs"/>
              </a:rPr>
              <a:t>available, since Google and </a:t>
            </a:r>
            <a:r>
              <a:rPr lang="en-US" sz="1200" b="0" i="0" u="none" strike="noStrike" kern="1200" dirty="0" err="1">
                <a:solidFill>
                  <a:schemeClr val="tx1"/>
                </a:solidFill>
                <a:effectLst/>
                <a:latin typeface="+mn-lt"/>
                <a:ea typeface="+mn-ea"/>
                <a:cs typeface="+mn-cs"/>
              </a:rPr>
              <a:t>SkyWater</a:t>
            </a:r>
            <a:r>
              <a:rPr lang="en-US" sz="1200" b="0" i="0" u="none" strike="noStrike" kern="1200" dirty="0">
                <a:solidFill>
                  <a:schemeClr val="tx1"/>
                </a:solidFill>
                <a:effectLst/>
                <a:latin typeface="+mn-lt"/>
                <a:ea typeface="+mn-ea"/>
                <a:cs typeface="+mn-cs"/>
              </a:rPr>
              <a:t> foundry open-sourced a 130nm PDK this summer.    </a:t>
            </a:r>
            <a:endParaRPr lang="en-US" b="0" dirty="0">
              <a:effectLst/>
            </a:endParaRP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This is a screenshot from </a:t>
            </a:r>
            <a:r>
              <a:rPr lang="en-US" sz="1200" kern="1200" dirty="0">
                <a:solidFill>
                  <a:schemeClr val="tx1"/>
                </a:solidFill>
                <a:effectLst/>
                <a:latin typeface="+mn-lt"/>
                <a:ea typeface="+mn-ea"/>
                <a:cs typeface="+mn-cs"/>
              </a:rPr>
              <a:t>Tim Ansell’s </a:t>
            </a:r>
            <a:r>
              <a:rPr lang="en-US" sz="1200" kern="1200" dirty="0" err="1">
                <a:solidFill>
                  <a:schemeClr val="tx1"/>
                </a:solidFill>
                <a:effectLst/>
                <a:latin typeface="+mn-lt"/>
                <a:ea typeface="+mn-ea"/>
                <a:cs typeface="+mn-cs"/>
              </a:rPr>
              <a:t>FOSSi</a:t>
            </a:r>
            <a:r>
              <a:rPr lang="en-US" sz="1200" kern="1200" dirty="0">
                <a:solidFill>
                  <a:schemeClr val="tx1"/>
                </a:solidFill>
                <a:effectLst/>
                <a:latin typeface="+mn-lt"/>
                <a:ea typeface="+mn-ea"/>
                <a:cs typeface="+mn-cs"/>
              </a:rPr>
              <a:t> Dial-Up talk on June 30th – which had over ten thousand views on YouTube in its first week.  The open-source hardware community is large and active – no question.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rtl="0" fontAlgn="base"/>
            <a:endParaRPr lang="en-US" altLang="ko-KR" dirty="0">
              <a:latin typeface="Times New Roman" pitchFamily="18" charset="0"/>
            </a:endParaRPr>
          </a:p>
        </p:txBody>
      </p:sp>
      <p:sp>
        <p:nvSpPr>
          <p:cNvPr id="4" name="Slide Number Placeholder 3"/>
          <p:cNvSpPr>
            <a:spLocks noGrp="1"/>
          </p:cNvSpPr>
          <p:nvPr>
            <p:ph type="sldNum" sz="quarter" idx="5"/>
          </p:nvPr>
        </p:nvSpPr>
        <p:spPr/>
        <p:txBody>
          <a:bodyPr/>
          <a:lstStyle/>
          <a:p>
            <a:fld id="{584B3332-ADA4-4F2F-96D9-040A8ED782B9}" type="slidenum">
              <a:rPr lang="en-US" smtClean="0"/>
              <a:t>8</a:t>
            </a:fld>
            <a:endParaRPr lang="en-US" dirty="0"/>
          </a:p>
        </p:txBody>
      </p:sp>
    </p:spTree>
    <p:extLst>
      <p:ext uri="{BB962C8B-B14F-4D97-AF65-F5344CB8AC3E}">
        <p14:creationId xmlns:p14="http://schemas.microsoft.com/office/powerpoint/2010/main" val="42112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about EDA?  In the picture of democratization and access to all:  </a:t>
            </a:r>
            <a:r>
              <a:rPr lang="en-US" sz="1200" b="1" kern="1200" dirty="0">
                <a:solidFill>
                  <a:schemeClr val="tx1"/>
                </a:solidFill>
                <a:effectLst/>
                <a:latin typeface="+mn-lt"/>
                <a:ea typeface="+mn-ea"/>
                <a:cs typeface="+mn-cs"/>
              </a:rPr>
              <a:t>the real missing piece today is EDA.</a:t>
            </a:r>
          </a:p>
          <a:p>
            <a:pPr rtl="0" fontAlgn="base"/>
            <a:endParaRPr lang="en-US" altLang="ko-KR" dirty="0">
              <a:latin typeface="Times New Roman" pitchFamily="18" charset="0"/>
            </a:endParaRPr>
          </a:p>
        </p:txBody>
      </p:sp>
      <p:sp>
        <p:nvSpPr>
          <p:cNvPr id="4" name="Slide Number Placeholder 3"/>
          <p:cNvSpPr>
            <a:spLocks noGrp="1"/>
          </p:cNvSpPr>
          <p:nvPr>
            <p:ph type="sldNum" sz="quarter" idx="5"/>
          </p:nvPr>
        </p:nvSpPr>
        <p:spPr/>
        <p:txBody>
          <a:bodyPr/>
          <a:lstStyle/>
          <a:p>
            <a:fld id="{584B3332-ADA4-4F2F-96D9-040A8ED782B9}" type="slidenum">
              <a:rPr lang="en-US" smtClean="0"/>
              <a:t>9</a:t>
            </a:fld>
            <a:endParaRPr lang="en-US" dirty="0"/>
          </a:p>
        </p:txBody>
      </p:sp>
    </p:spTree>
    <p:extLst>
      <p:ext uri="{BB962C8B-B14F-4D97-AF65-F5344CB8AC3E}">
        <p14:creationId xmlns:p14="http://schemas.microsoft.com/office/powerpoint/2010/main" val="3216130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685800" y="1900237"/>
            <a:ext cx="77724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276350" y="4191000"/>
            <a:ext cx="6400800" cy="1752600"/>
          </a:xfrm>
        </p:spPr>
        <p:txBody>
          <a:bodyPr/>
          <a:lstStyle>
            <a:lvl1pPr marL="0" indent="0" algn="ctr">
              <a:lnSpc>
                <a:spcPct val="95000"/>
              </a:lnSpc>
              <a:buFontTx/>
              <a:buNone/>
              <a:defRPr sz="2400" b="1"/>
            </a:lvl1pPr>
          </a:lstStyle>
          <a:p>
            <a:r>
              <a:rPr lang="en-US" altLang="ko-KR" dirty="0"/>
              <a:t>Click to edit Master subtitle style</a:t>
            </a:r>
          </a:p>
        </p:txBody>
      </p:sp>
      <p:sp>
        <p:nvSpPr>
          <p:cNvPr id="4" name="Line 18"/>
          <p:cNvSpPr>
            <a:spLocks noChangeShapeType="1"/>
          </p:cNvSpPr>
          <p:nvPr/>
        </p:nvSpPr>
        <p:spPr bwMode="auto">
          <a:xfrm flipV="1">
            <a:off x="163513" y="3962400"/>
            <a:ext cx="8845550"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descr="UCSDa1"/>
          <p:cNvPicPr>
            <a:picLocks noChangeAspect="1" noChangeArrowheads="1"/>
          </p:cNvPicPr>
          <p:nvPr/>
        </p:nvPicPr>
        <p:blipFill>
          <a:blip r:embed="rId2" cstate="print"/>
          <a:srcRect/>
          <a:stretch>
            <a:fillRect/>
          </a:stretch>
        </p:blipFill>
        <p:spPr bwMode="auto">
          <a:xfrm>
            <a:off x="4738" y="6529221"/>
            <a:ext cx="380999" cy="308239"/>
          </a:xfrm>
          <a:prstGeom prst="rect">
            <a:avLst/>
          </a:prstGeom>
          <a:noFill/>
          <a:ln w="9525">
            <a:noFill/>
            <a:miter lim="800000"/>
            <a:headEnd/>
            <a:tailEnd/>
          </a:ln>
        </p:spPr>
      </p:pic>
      <p:sp>
        <p:nvSpPr>
          <p:cNvPr id="8" name="TextBox 7">
            <a:extLst>
              <a:ext uri="{FF2B5EF4-FFF2-40B4-BE49-F238E27FC236}">
                <a16:creationId xmlns:a16="http://schemas.microsoft.com/office/drawing/2014/main" id="{0964A865-E096-46FC-AD77-4E79EC1EA1B9}"/>
              </a:ext>
            </a:extLst>
          </p:cNvPr>
          <p:cNvSpPr txBox="1"/>
          <p:nvPr userDrawn="1"/>
        </p:nvSpPr>
        <p:spPr>
          <a:xfrm>
            <a:off x="6400800" y="6631128"/>
            <a:ext cx="2438400" cy="246221"/>
          </a:xfrm>
          <a:prstGeom prst="rect">
            <a:avLst/>
          </a:prstGeom>
          <a:noFill/>
        </p:spPr>
        <p:txBody>
          <a:bodyPr wrap="square">
            <a:spAutoFit/>
          </a:bodyPr>
          <a:lstStyle/>
          <a:p>
            <a:pPr algn="ctr" eaLnBrk="0" hangingPunct="0"/>
            <a:r>
              <a:rPr lang="en-US" altLang="ko-KR" sz="1000" b="0" dirty="0">
                <a:solidFill>
                  <a:prstClr val="black"/>
                </a:solidFill>
                <a:latin typeface="Arial" charset="0"/>
                <a:ea typeface="Arial" charset="0"/>
                <a:cs typeface="Arial" charset="0"/>
              </a:rPr>
              <a:t>A. B. Kahng, 201006 VLSI-SoC keynote</a:t>
            </a:r>
            <a:endParaRPr lang="en-US" altLang="ko-KR" sz="1000" b="1"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4641763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44463"/>
            <a:ext cx="2212975"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161925" y="144463"/>
            <a:ext cx="6486525"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9416380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73078"/>
            <a:ext cx="4040188" cy="733831"/>
          </a:xfrm>
        </p:spPr>
        <p:txBody>
          <a:bodyPr anchor="b">
            <a:noAutofit/>
          </a:bodyPr>
          <a:lstStyle>
            <a:lvl1pPr marL="0" indent="0">
              <a:lnSpc>
                <a:spcPct val="80000"/>
              </a:lnSpc>
              <a:spcBef>
                <a:spcPts val="0"/>
              </a:spcBef>
              <a:buNone/>
              <a:defRPr sz="1800" b="1" cap="all">
                <a:solidFill>
                  <a:schemeClr val="accent2"/>
                </a:solidFill>
                <a:latin typeface="Arial Black" panose="020B0A040201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628798"/>
            <a:ext cx="4040188" cy="3540399"/>
          </a:xfrm>
        </p:spPr>
        <p:txBody>
          <a:bodyPr>
            <a:normAutofit/>
          </a:bodyPr>
          <a:lstStyle>
            <a:lvl1pPr>
              <a:defRPr sz="1800">
                <a:solidFill>
                  <a:schemeClr val="accent3"/>
                </a:solidFill>
                <a:latin typeface="Arial" panose="020B0604020202020204" pitchFamily="34" charset="0"/>
                <a:cs typeface="Arial" panose="020B0604020202020204" pitchFamily="34" charset="0"/>
              </a:defRPr>
            </a:lvl1pPr>
            <a:lvl2pPr>
              <a:defRPr sz="1800">
                <a:solidFill>
                  <a:schemeClr val="accent3"/>
                </a:solidFill>
                <a:latin typeface="Arial" panose="020B0604020202020204" pitchFamily="34" charset="0"/>
                <a:cs typeface="Arial" panose="020B0604020202020204" pitchFamily="34" charset="0"/>
              </a:defRPr>
            </a:lvl2pPr>
            <a:lvl3pPr>
              <a:defRPr sz="1600">
                <a:solidFill>
                  <a:schemeClr val="accent3"/>
                </a:solidFill>
                <a:latin typeface="Arial" panose="020B0604020202020204" pitchFamily="34" charset="0"/>
                <a:cs typeface="Arial" panose="020B0604020202020204" pitchFamily="34" charset="0"/>
              </a:defRPr>
            </a:lvl3pPr>
            <a:lvl4pPr>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73078"/>
            <a:ext cx="4041775" cy="733831"/>
          </a:xfrm>
        </p:spPr>
        <p:txBody>
          <a:bodyPr anchor="b">
            <a:noAutofit/>
          </a:bodyPr>
          <a:lstStyle>
            <a:lvl1pPr marL="0" indent="0">
              <a:lnSpc>
                <a:spcPct val="80000"/>
              </a:lnSpc>
              <a:spcBef>
                <a:spcPts val="0"/>
              </a:spcBef>
              <a:buNone/>
              <a:defRPr sz="1800" b="1" cap="all">
                <a:solidFill>
                  <a:schemeClr val="accent2"/>
                </a:solidFill>
                <a:latin typeface="Arial Black" panose="020B0A040201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628798"/>
            <a:ext cx="4041775" cy="3540399"/>
          </a:xfrm>
        </p:spPr>
        <p:txBody>
          <a:bodyPr>
            <a:normAutofit/>
          </a:bodyPr>
          <a:lstStyle>
            <a:lvl1pPr>
              <a:defRPr sz="1800">
                <a:solidFill>
                  <a:schemeClr val="accent3"/>
                </a:solidFill>
                <a:latin typeface="Arial" panose="020B0604020202020204" pitchFamily="34" charset="0"/>
                <a:cs typeface="Arial" panose="020B0604020202020204" pitchFamily="34" charset="0"/>
              </a:defRPr>
            </a:lvl1pPr>
            <a:lvl2pPr>
              <a:defRPr sz="1800">
                <a:solidFill>
                  <a:schemeClr val="accent3"/>
                </a:solidFill>
                <a:latin typeface="Arial" panose="020B0604020202020204" pitchFamily="34" charset="0"/>
                <a:cs typeface="Arial" panose="020B0604020202020204" pitchFamily="34" charset="0"/>
              </a:defRPr>
            </a:lvl2pPr>
            <a:lvl3pPr>
              <a:defRPr sz="1600">
                <a:solidFill>
                  <a:schemeClr val="accent3"/>
                </a:solidFill>
                <a:latin typeface="Arial" panose="020B0604020202020204" pitchFamily="34" charset="0"/>
                <a:cs typeface="Arial" panose="020B0604020202020204" pitchFamily="34" charset="0"/>
              </a:defRPr>
            </a:lvl3pPr>
            <a:lvl4pPr>
              <a:defRPr sz="1400">
                <a:solidFill>
                  <a:schemeClr val="accent3"/>
                </a:solidFill>
                <a:latin typeface="Arial" panose="020B0604020202020204" pitchFamily="34" charset="0"/>
                <a:cs typeface="Arial" panose="020B0604020202020204" pitchFamily="34" charset="0"/>
              </a:defRPr>
            </a:lvl4pPr>
            <a:lvl5pPr>
              <a:defRPr sz="1400">
                <a:solidFill>
                  <a:schemeClr val="accent3"/>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457200" y="174330"/>
            <a:ext cx="8229600" cy="898225"/>
          </a:xfrm>
        </p:spPr>
        <p:txBody>
          <a:bodyPr anchor="ctr">
            <a:normAutofit/>
          </a:bodyPr>
          <a:lstStyle>
            <a:lvl1pPr>
              <a:defRPr sz="2400" b="1">
                <a:solidFill>
                  <a:schemeClr val="accent1"/>
                </a:solidFill>
                <a:latin typeface="Arial Black" panose="020B0A04020102020204" pitchFamily="34" charset="0"/>
                <a:cs typeface="Arial" panose="020B0604020202020204" pitchFamily="34" charset="0"/>
              </a:defRPr>
            </a:lvl1pPr>
          </a:lstStyle>
          <a:p>
            <a:r>
              <a:rPr lang="en-US" dirty="0"/>
              <a:t>Insert title here</a:t>
            </a:r>
          </a:p>
        </p:txBody>
      </p:sp>
      <p:sp>
        <p:nvSpPr>
          <p:cNvPr id="12" name="Slide Number Placeholder 3"/>
          <p:cNvSpPr>
            <a:spLocks noGrp="1"/>
          </p:cNvSpPr>
          <p:nvPr>
            <p:ph type="sldNum" sz="quarter" idx="10"/>
          </p:nvPr>
        </p:nvSpPr>
        <p:spPr>
          <a:xfrm>
            <a:off x="7086600" y="6311198"/>
            <a:ext cx="2057400" cy="366183"/>
          </a:xfrm>
          <a:prstGeom prst="rect">
            <a:avLst/>
          </a:prstGeom>
        </p:spPr>
        <p:txBody>
          <a:bodyPr vert="horz" lIns="91440" tIns="45720" rIns="91440" bIns="45720" rtlCol="0" anchor="ctr"/>
          <a:lstStyle>
            <a:lvl1pPr algn="r">
              <a:defRPr sz="1200">
                <a:solidFill>
                  <a:schemeClr val="tx1"/>
                </a:solidFill>
                <a:latin typeface="Arial Black" panose="020B0A04020102020204" pitchFamily="34" charset="0"/>
              </a:defRPr>
            </a:lvl1pPr>
          </a:lstStyle>
          <a:p>
            <a:fld id="{959BB274-183A-44A3-86F7-5F4D62085561}" type="slidenum">
              <a:rPr lang="en-US" smtClean="0"/>
              <a:pPr/>
              <a:t>‹#›</a:t>
            </a:fld>
            <a:endParaRPr lang="en-US" dirty="0"/>
          </a:p>
        </p:txBody>
      </p:sp>
    </p:spTree>
    <p:extLst>
      <p:ext uri="{BB962C8B-B14F-4D97-AF65-F5344CB8AC3E}">
        <p14:creationId xmlns:p14="http://schemas.microsoft.com/office/powerpoint/2010/main" val="12802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57"/>
        <p:cNvGrpSpPr/>
        <p:nvPr/>
      </p:nvGrpSpPr>
      <p:grpSpPr>
        <a:xfrm>
          <a:off x="0" y="0"/>
          <a:ext cx="0" cy="0"/>
          <a:chOff x="0" y="0"/>
          <a:chExt cx="0" cy="0"/>
        </a:xfrm>
      </p:grpSpPr>
      <p:sp>
        <p:nvSpPr>
          <p:cNvPr id="58" name="Google Shape;58;g7208addf7f_4_574"/>
          <p:cNvSpPr txBox="1">
            <a:spLocks noGrp="1"/>
          </p:cNvSpPr>
          <p:nvPr>
            <p:ph type="title"/>
          </p:nvPr>
        </p:nvSpPr>
        <p:spPr>
          <a:xfrm>
            <a:off x="856060" y="618518"/>
            <a:ext cx="7429500" cy="1478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g7208addf7f_4_574"/>
          <p:cNvSpPr txBox="1">
            <a:spLocks noGrp="1"/>
          </p:cNvSpPr>
          <p:nvPr>
            <p:ph type="body" idx="1"/>
          </p:nvPr>
        </p:nvSpPr>
        <p:spPr>
          <a:xfrm>
            <a:off x="856059" y="2249487"/>
            <a:ext cx="7429500" cy="3541800"/>
          </a:xfrm>
          <a:prstGeom prst="rect">
            <a:avLst/>
          </a:prstGeom>
          <a:noFill/>
          <a:ln>
            <a:noFill/>
          </a:ln>
        </p:spPr>
        <p:txBody>
          <a:bodyPr spcFirstLastPara="1" wrap="square" lIns="91425" tIns="45700" rIns="91425" bIns="45700" anchor="t" anchorCtr="0">
            <a:noAutofit/>
          </a:bodyPr>
          <a:lstStyle>
            <a:lvl1pPr marL="457200" lvl="0" indent="-371475" algn="l" rtl="0">
              <a:lnSpc>
                <a:spcPct val="120000"/>
              </a:lnSpc>
              <a:spcBef>
                <a:spcPts val="1000"/>
              </a:spcBef>
              <a:spcAft>
                <a:spcPts val="0"/>
              </a:spcAft>
              <a:buClr>
                <a:schemeClr val="lt1"/>
              </a:buClr>
              <a:buSzPts val="2250"/>
              <a:buChar char="●"/>
              <a:defRPr/>
            </a:lvl1pPr>
            <a:lvl2pPr marL="914400" lvl="1" indent="-371475" algn="l" rtl="0">
              <a:lnSpc>
                <a:spcPct val="120000"/>
              </a:lnSpc>
              <a:spcBef>
                <a:spcPts val="1600"/>
              </a:spcBef>
              <a:spcAft>
                <a:spcPts val="0"/>
              </a:spcAft>
              <a:buClr>
                <a:schemeClr val="lt1"/>
              </a:buClr>
              <a:buSzPts val="2250"/>
              <a:buChar char="○"/>
              <a:defRPr/>
            </a:lvl2pPr>
            <a:lvl3pPr marL="1371600" lvl="2" indent="-371475" algn="l" rtl="0">
              <a:lnSpc>
                <a:spcPct val="120000"/>
              </a:lnSpc>
              <a:spcBef>
                <a:spcPts val="1600"/>
              </a:spcBef>
              <a:spcAft>
                <a:spcPts val="0"/>
              </a:spcAft>
              <a:buClr>
                <a:schemeClr val="lt1"/>
              </a:buClr>
              <a:buSzPts val="2250"/>
              <a:buChar char="■"/>
              <a:defRPr/>
            </a:lvl3pPr>
            <a:lvl4pPr marL="1828800" lvl="3" indent="-371475" algn="l" rtl="0">
              <a:lnSpc>
                <a:spcPct val="120000"/>
              </a:lnSpc>
              <a:spcBef>
                <a:spcPts val="1600"/>
              </a:spcBef>
              <a:spcAft>
                <a:spcPts val="0"/>
              </a:spcAft>
              <a:buClr>
                <a:schemeClr val="lt1"/>
              </a:buClr>
              <a:buSzPts val="2250"/>
              <a:buChar char="●"/>
              <a:defRPr/>
            </a:lvl4pPr>
            <a:lvl5pPr marL="2286000" lvl="4" indent="-371475" algn="l" rtl="0">
              <a:lnSpc>
                <a:spcPct val="120000"/>
              </a:lnSpc>
              <a:spcBef>
                <a:spcPts val="1600"/>
              </a:spcBef>
              <a:spcAft>
                <a:spcPts val="0"/>
              </a:spcAft>
              <a:buClr>
                <a:schemeClr val="lt1"/>
              </a:buClr>
              <a:buSzPts val="2250"/>
              <a:buChar char="○"/>
              <a:defRPr/>
            </a:lvl5pPr>
            <a:lvl6pPr marL="2743200" lvl="5" indent="-371475" algn="l" rtl="0">
              <a:lnSpc>
                <a:spcPct val="120000"/>
              </a:lnSpc>
              <a:spcBef>
                <a:spcPts val="1600"/>
              </a:spcBef>
              <a:spcAft>
                <a:spcPts val="0"/>
              </a:spcAft>
              <a:buClr>
                <a:schemeClr val="lt1"/>
              </a:buClr>
              <a:buSzPts val="2250"/>
              <a:buChar char="■"/>
              <a:defRPr/>
            </a:lvl6pPr>
            <a:lvl7pPr marL="3200400" lvl="6" indent="-371475" algn="l" rtl="0">
              <a:lnSpc>
                <a:spcPct val="120000"/>
              </a:lnSpc>
              <a:spcBef>
                <a:spcPts val="1600"/>
              </a:spcBef>
              <a:spcAft>
                <a:spcPts val="0"/>
              </a:spcAft>
              <a:buClr>
                <a:schemeClr val="lt1"/>
              </a:buClr>
              <a:buSzPts val="2250"/>
              <a:buChar char="●"/>
              <a:defRPr/>
            </a:lvl7pPr>
            <a:lvl8pPr marL="3657600" lvl="7" indent="-371475" algn="l" rtl="0">
              <a:lnSpc>
                <a:spcPct val="120000"/>
              </a:lnSpc>
              <a:spcBef>
                <a:spcPts val="1600"/>
              </a:spcBef>
              <a:spcAft>
                <a:spcPts val="0"/>
              </a:spcAft>
              <a:buClr>
                <a:schemeClr val="lt1"/>
              </a:buClr>
              <a:buSzPts val="2250"/>
              <a:buChar char="○"/>
              <a:defRPr/>
            </a:lvl8pPr>
            <a:lvl9pPr marL="4114800" lvl="8" indent="-371475" algn="l" rtl="0">
              <a:lnSpc>
                <a:spcPct val="120000"/>
              </a:lnSpc>
              <a:spcBef>
                <a:spcPts val="1600"/>
              </a:spcBef>
              <a:spcAft>
                <a:spcPts val="1600"/>
              </a:spcAft>
              <a:buClr>
                <a:schemeClr val="lt1"/>
              </a:buClr>
              <a:buSzPts val="2250"/>
              <a:buChar char="■"/>
              <a:defRPr/>
            </a:lvl9pPr>
          </a:lstStyle>
          <a:p>
            <a:endParaRPr/>
          </a:p>
        </p:txBody>
      </p:sp>
      <p:sp>
        <p:nvSpPr>
          <p:cNvPr id="60" name="Google Shape;60;g7208addf7f_4_574"/>
          <p:cNvSpPr txBox="1">
            <a:spLocks noGrp="1"/>
          </p:cNvSpPr>
          <p:nvPr>
            <p:ph type="sldNum" idx="12"/>
          </p:nvPr>
        </p:nvSpPr>
        <p:spPr>
          <a:xfrm>
            <a:off x="7707241" y="5883274"/>
            <a:ext cx="578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g7208addf7f_4_574"/>
          <p:cNvSpPr txBox="1">
            <a:spLocks noGrp="1"/>
          </p:cNvSpPr>
          <p:nvPr>
            <p:ph type="dt" idx="10"/>
          </p:nvPr>
        </p:nvSpPr>
        <p:spPr>
          <a:xfrm>
            <a:off x="5592691" y="5883276"/>
            <a:ext cx="20574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g7208addf7f_4_574"/>
          <p:cNvSpPr txBox="1">
            <a:spLocks noGrp="1"/>
          </p:cNvSpPr>
          <p:nvPr>
            <p:ph type="ftr" idx="11"/>
          </p:nvPr>
        </p:nvSpPr>
        <p:spPr>
          <a:xfrm>
            <a:off x="856058" y="5883275"/>
            <a:ext cx="4679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284071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2"/>
          <p:cNvSpPr txBox="1">
            <a:spLocks noGrp="1"/>
          </p:cNvSpPr>
          <p:nvPr>
            <p:ph type="body" idx="1"/>
          </p:nvPr>
        </p:nvSpPr>
        <p:spPr>
          <a:xfrm>
            <a:off x="171450" y="838200"/>
            <a:ext cx="8836025" cy="5948363"/>
          </a:xfrm>
          <a:prstGeom prst="rect">
            <a:avLst/>
          </a:prstGeom>
          <a:noFill/>
          <a:ln>
            <a:noFill/>
          </a:ln>
        </p:spPr>
        <p:txBody>
          <a:bodyPr spcFirstLastPara="1" wrap="square" lIns="92075" tIns="46025" rIns="92075" bIns="46025" anchor="t" anchorCtr="0">
            <a:noAutofit/>
          </a:bodyPr>
          <a:lstStyle>
            <a:lvl1pPr marL="457200" lvl="0" indent="-406400" algn="l">
              <a:lnSpc>
                <a:spcPct val="85000"/>
              </a:lnSpc>
              <a:spcBef>
                <a:spcPts val="840"/>
              </a:spcBef>
              <a:spcAft>
                <a:spcPts val="0"/>
              </a:spcAft>
              <a:buClr>
                <a:srgbClr val="C00000"/>
              </a:buClr>
              <a:buSzPts val="2800"/>
              <a:buFont typeface="Arial"/>
              <a:buChar char="•"/>
              <a:defRPr>
                <a:latin typeface="Arial"/>
                <a:ea typeface="Arial"/>
                <a:cs typeface="Arial"/>
                <a:sym typeface="Arial"/>
              </a:defRPr>
            </a:lvl1pPr>
            <a:lvl2pPr marL="914400" lvl="1" indent="-381000" algn="l">
              <a:lnSpc>
                <a:spcPct val="85000"/>
              </a:lnSpc>
              <a:spcBef>
                <a:spcPts val="720"/>
              </a:spcBef>
              <a:spcAft>
                <a:spcPts val="0"/>
              </a:spcAft>
              <a:buClr>
                <a:srgbClr val="C00000"/>
              </a:buClr>
              <a:buSzPts val="2400"/>
              <a:buFont typeface="Arial"/>
              <a:buChar char="•"/>
              <a:defRPr>
                <a:latin typeface="Arial"/>
                <a:ea typeface="Arial"/>
                <a:cs typeface="Arial"/>
                <a:sym typeface="Arial"/>
              </a:defRPr>
            </a:lvl2pPr>
            <a:lvl3pPr marL="1371600" lvl="2" indent="-355600" algn="l">
              <a:lnSpc>
                <a:spcPct val="85000"/>
              </a:lnSpc>
              <a:spcBef>
                <a:spcPts val="600"/>
              </a:spcBef>
              <a:spcAft>
                <a:spcPts val="0"/>
              </a:spcAft>
              <a:buClr>
                <a:srgbClr val="C00000"/>
              </a:buClr>
              <a:buSzPts val="2000"/>
              <a:buFont typeface="Arial"/>
              <a:buChar char="•"/>
              <a:defRPr>
                <a:latin typeface="Arial"/>
                <a:ea typeface="Arial"/>
                <a:cs typeface="Arial"/>
                <a:sym typeface="Arial"/>
              </a:defRPr>
            </a:lvl3pPr>
            <a:lvl4pPr marL="1828800" lvl="3" indent="-285750" algn="l">
              <a:spcBef>
                <a:spcPts val="360"/>
              </a:spcBef>
              <a:spcAft>
                <a:spcPts val="0"/>
              </a:spcAft>
              <a:buClr>
                <a:srgbClr val="C00000"/>
              </a:buClr>
              <a:buSzPts val="900"/>
              <a:buFont typeface="Arial"/>
              <a:buChar char="•"/>
              <a:defRPr>
                <a:latin typeface="Arial"/>
                <a:ea typeface="Arial"/>
                <a:cs typeface="Arial"/>
                <a:sym typeface="Arial"/>
              </a:defRPr>
            </a:lvl4pPr>
            <a:lvl5pPr marL="2286000" lvl="4" indent="-330200" algn="l">
              <a:spcBef>
                <a:spcPts val="320"/>
              </a:spcBef>
              <a:spcAft>
                <a:spcPts val="0"/>
              </a:spcAft>
              <a:buClr>
                <a:schemeClr val="dk1"/>
              </a:buClr>
              <a:buSzPts val="1600"/>
              <a:buFont typeface="Arial"/>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 name="Google Shape;19;p2"/>
          <p:cNvSpPr txBox="1">
            <a:spLocks noGrp="1"/>
          </p:cNvSpPr>
          <p:nvPr>
            <p:ph type="title"/>
          </p:nvPr>
        </p:nvSpPr>
        <p:spPr>
          <a:xfrm>
            <a:off x="161925" y="144463"/>
            <a:ext cx="8851900" cy="595312"/>
          </a:xfrm>
          <a:prstGeom prst="rect">
            <a:avLst/>
          </a:prstGeom>
          <a:noFill/>
          <a:ln>
            <a:noFill/>
          </a:ln>
        </p:spPr>
        <p:txBody>
          <a:bodyPr spcFirstLastPara="1" wrap="square" lIns="92075" tIns="46025" rIns="92075" bIns="46025"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0885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838200"/>
            <a:ext cx="8836025" cy="5562601"/>
          </a:xfrm>
        </p:spPr>
        <p:txBody>
          <a:bodyPr/>
          <a:lstStyle>
            <a:lvl1pPr>
              <a:buClr>
                <a:srgbClr val="C00000"/>
              </a:buClr>
              <a:defRPr>
                <a:latin typeface="Arial" panose="020B0604020202020204" pitchFamily="34" charset="0"/>
                <a:cs typeface="Arial" panose="020B0604020202020204" pitchFamily="34" charset="0"/>
              </a:defRPr>
            </a:lvl1pPr>
            <a:lvl2pPr marL="569913" indent="-222250">
              <a:buClr>
                <a:srgbClr val="C00000"/>
              </a:buClr>
              <a:defRPr>
                <a:latin typeface="Arial" panose="020B0604020202020204" pitchFamily="34" charset="0"/>
                <a:cs typeface="Arial" panose="020B0604020202020204" pitchFamily="34" charset="0"/>
              </a:defRPr>
            </a:lvl2pPr>
            <a:lvl3pPr marL="803275" indent="-230188">
              <a:buClr>
                <a:srgbClr val="C00000"/>
              </a:buClr>
              <a:defRPr>
                <a:latin typeface="Arial" panose="020B0604020202020204" pitchFamily="34" charset="0"/>
                <a:cs typeface="Arial" panose="020B0604020202020204" pitchFamily="34" charset="0"/>
              </a:defRPr>
            </a:lvl3pPr>
            <a:lvl4pPr marL="1025525" indent="-222250">
              <a:buClr>
                <a:srgbClr val="C00000"/>
              </a:buClr>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341749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Tree>
    <p:extLst>
      <p:ext uri="{BB962C8B-B14F-4D97-AF65-F5344CB8AC3E}">
        <p14:creationId xmlns:p14="http://schemas.microsoft.com/office/powerpoint/2010/main" val="32622927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171450" y="801688"/>
            <a:ext cx="4341813"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Content Placeholder 3"/>
          <p:cNvSpPr>
            <a:spLocks noGrp="1"/>
          </p:cNvSpPr>
          <p:nvPr>
            <p:ph sz="half" idx="2"/>
          </p:nvPr>
        </p:nvSpPr>
        <p:spPr>
          <a:xfrm>
            <a:off x="4665663" y="801688"/>
            <a:ext cx="4341812"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8507854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11499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9211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buClr>
                <a:srgbClr val="C00000"/>
              </a:buClr>
              <a:defRPr sz="3200"/>
            </a:lvl1pPr>
            <a:lvl2pPr>
              <a:buClr>
                <a:srgbClr val="C00000"/>
              </a:buClr>
              <a:defRPr sz="2800"/>
            </a:lvl2pPr>
            <a:lvl3pPr>
              <a:buClr>
                <a:srgbClr val="C00000"/>
              </a:buCl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35151914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dirty="0"/>
              <a:t>Drag picture to placeholder or click icon to add</a:t>
            </a:r>
            <a:endParaRPr lang="ko-KR"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18682409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22852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1925" y="144463"/>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171450" y="801688"/>
            <a:ext cx="8836025"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163513" y="684213"/>
            <a:ext cx="8845550"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077" name="Picture 4" descr="UCSDa1"/>
          <p:cNvPicPr>
            <a:picLocks noChangeAspect="1" noChangeArrowheads="1"/>
          </p:cNvPicPr>
          <p:nvPr/>
        </p:nvPicPr>
        <p:blipFill>
          <a:blip r:embed="rId15" cstate="print"/>
          <a:srcRect/>
          <a:stretch>
            <a:fillRect/>
          </a:stretch>
        </p:blipFill>
        <p:spPr bwMode="auto">
          <a:xfrm>
            <a:off x="76200" y="6486525"/>
            <a:ext cx="457200" cy="369888"/>
          </a:xfrm>
          <a:prstGeom prst="rect">
            <a:avLst/>
          </a:prstGeom>
          <a:noFill/>
          <a:ln w="9525">
            <a:noFill/>
            <a:miter lim="800000"/>
            <a:headEnd/>
            <a:tailEnd/>
          </a:ln>
        </p:spPr>
      </p:pic>
      <p:sp>
        <p:nvSpPr>
          <p:cNvPr id="7" name="TextBox 6"/>
          <p:cNvSpPr txBox="1"/>
          <p:nvPr/>
        </p:nvSpPr>
        <p:spPr>
          <a:xfrm>
            <a:off x="8727112" y="6591080"/>
            <a:ext cx="402674" cy="307777"/>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fld id="{16E0590D-16E1-486A-A147-2F126A5F0FEE}" type="slidenum">
              <a:rPr kumimoji="0" lang="ko-KR"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ctr" defTabSz="457200" rtl="0" eaLnBrk="0" fontAlgn="auto" latinLnBrk="0" hangingPunct="0">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Box 9">
            <a:extLst>
              <a:ext uri="{FF2B5EF4-FFF2-40B4-BE49-F238E27FC236}">
                <a16:creationId xmlns:a16="http://schemas.microsoft.com/office/drawing/2014/main" id="{267D0D28-F99D-4F91-9957-7B14E810F5DF}"/>
              </a:ext>
            </a:extLst>
          </p:cNvPr>
          <p:cNvSpPr txBox="1"/>
          <p:nvPr userDrawn="1"/>
        </p:nvSpPr>
        <p:spPr>
          <a:xfrm>
            <a:off x="6400800" y="6631128"/>
            <a:ext cx="2438400" cy="246221"/>
          </a:xfrm>
          <a:prstGeom prst="rect">
            <a:avLst/>
          </a:prstGeom>
          <a:noFill/>
        </p:spPr>
        <p:txBody>
          <a:bodyPr wrap="square">
            <a:spAutoFit/>
          </a:bodyPr>
          <a:lstStyle/>
          <a:p>
            <a:pPr algn="ctr" eaLnBrk="0" hangingPunct="0"/>
            <a:r>
              <a:rPr lang="en-US" altLang="ko-KR" sz="1000" b="0" dirty="0">
                <a:solidFill>
                  <a:prstClr val="black"/>
                </a:solidFill>
                <a:latin typeface="Arial" charset="0"/>
                <a:ea typeface="Arial" charset="0"/>
                <a:cs typeface="Arial" charset="0"/>
              </a:rPr>
              <a:t>A. B. Kahng, 201006 VLSI-SoC keynote</a:t>
            </a:r>
            <a:endParaRPr lang="en-US" altLang="ko-KR" sz="1000" b="1"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3682752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k@eng.ucs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vlsicad.ucsd.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s://vlsicad.ucsd.edu/Publications/Conferences/374/c374.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vlsicad.ucsd.edu/Publications/Conferences/374/c374.ppt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vlsicad.eecs.umich.edu/B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github.com/westerndigitalcorporation/swerv_eh1" TargetMode="External"/><Relationship Id="rId4" Type="http://schemas.openxmlformats.org/officeDocument/2006/relationships/notesSlide" Target="../notesSlides/notesSlide32.xml"/><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hyperlink" Target="https://github.com/The-OpenROAD-Project/Birds-of-a-Feather-Open-Source-Academic-EDA-Software/wiki/DAC-2019-Birds-of-a-Feather:-Open-Source-Academic-EDA-Software"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hyperlink" Target="https://vlsicad.ucsd.edu/Publications/Conferences/374/c374.pptx" TargetMode="External"/><Relationship Id="rId4" Type="http://schemas.openxmlformats.org/officeDocument/2006/relationships/hyperlink" Target="https://vlsicad.ucsd.edu/Publications/Conferences/374/c374.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github.com/The-OpenROAD-Project/OpenSTA"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The-OpenROAD-Project/RePlAce"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The-OpenROAD-Projec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openroad.readthedocs.io/en/latest/" TargetMode="External"/><Relationship Id="rId5" Type="http://schemas.openxmlformats.org/officeDocument/2006/relationships/hyperlink" Target="https://github.com/The-OpenROAD-Project/OpenROAD" TargetMode="External"/><Relationship Id="rId4" Type="http://schemas.openxmlformats.org/officeDocument/2006/relationships/hyperlink" Target="https://github.com/The-OpenROAD-Project/OpenROAD-flow"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vlsicad.ucsd.edu/Publications/Conferences/374/c374.pptx" TargetMode="External"/><Relationship Id="rId4" Type="http://schemas.openxmlformats.org/officeDocument/2006/relationships/hyperlink" Target="https://vlsicad.ucsd.edu/Publications/Conferences/374/c374.pdf"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0.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0.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vlsicad.ucsd.edu/Publications/Conferences/374/c374.pptx" TargetMode="External"/><Relationship Id="rId13" Type="http://schemas.openxmlformats.org/officeDocument/2006/relationships/hyperlink" Target="https://vlsicad.ucsd.edu/NEWS20/PPA-Optimization-200715-CLEAN.pptx" TargetMode="External"/><Relationship Id="rId3" Type="http://schemas.openxmlformats.org/officeDocument/2006/relationships/hyperlink" Target="https://theopenroadproject.org/our-team/" TargetMode="External"/><Relationship Id="rId7" Type="http://schemas.openxmlformats.org/officeDocument/2006/relationships/hyperlink" Target="https://vlsicad.ucsd.edu/Publications/Conferences/374/c374.pdf" TargetMode="External"/><Relationship Id="rId12" Type="http://schemas.openxmlformats.org/officeDocument/2006/relationships/hyperlink" Target="https://vlsicad.ucsd.edu/NEWS20/Google_Brain_200610-video.mp4"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https://github.com/The-OpenROAD-Project" TargetMode="External"/><Relationship Id="rId11" Type="http://schemas.openxmlformats.org/officeDocument/2006/relationships/hyperlink" Target="https://vlsicad.ucsd.edu/NEWS20/GoogleBrain-200610-v3-slides1-64-withnotes.pptx" TargetMode="External"/><Relationship Id="rId5" Type="http://schemas.openxmlformats.org/officeDocument/2006/relationships/hyperlink" Target="https://theopenroadproject.org/" TargetMode="External"/><Relationship Id="rId10" Type="http://schemas.openxmlformats.org/officeDocument/2006/relationships/hyperlink" Target="https://docs.google.com/document/d/1zYUHCeoAurkUvw6iOvaKSR0atfXjgKTYlHCX_3Rm1x4/edit?usp=sharing" TargetMode="External"/><Relationship Id="rId4" Type="http://schemas.openxmlformats.org/officeDocument/2006/relationships/hyperlink" Target="https://openroad.readthedocs.io/en/latest/" TargetMode="External"/><Relationship Id="rId9" Type="http://schemas.openxmlformats.org/officeDocument/2006/relationships/hyperlink" Target="https://vlsicad.ucsd.edu/NEWS19/HO-AM-LECTURE-v8-distributed.pptx" TargetMode="External"/><Relationship Id="rId14" Type="http://schemas.openxmlformats.org/officeDocument/2006/relationships/hyperlink" Target="https://vlsicad.ucsd.edu/NEWS20/Thoughts_On_PPA_Optimization_200715-video.mp4"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openroad.readthedocs.io/en/latest/user/user-guide.html" TargetMode="External"/><Relationship Id="rId7" Type="http://schemas.openxmlformats.org/officeDocument/2006/relationships/hyperlink" Target="https://github.com/The-OpenROAD-Project/OpenROAD/blob/master/test/flow.tc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github.com/The-OpenROAD-Project/OpenROAD-flow-public/blob/master/flow/scripts/run_all.tcl" TargetMode="External"/><Relationship Id="rId5" Type="http://schemas.openxmlformats.org/officeDocument/2006/relationships/hyperlink" Target="https://github.com/The-OpenROAD-Project/OpenROAD-flow-public/tree/master/flow" TargetMode="External"/><Relationship Id="rId4" Type="http://schemas.openxmlformats.org/officeDocument/2006/relationships/hyperlink" Target="https://github.com/The-OpenROAD-Project/OpenROAD/blob/master/README.md"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github.com/The-OpenROAD-Project/OpenROAD/blob/master/src/dbSta/include/db_sta/dbNetwork.hh" TargetMode="External"/><Relationship Id="rId3" Type="http://schemas.openxmlformats.org/officeDocument/2006/relationships/hyperlink" Target="https://jenkins.theopenroadproject.org/job/OpenROAD/job/openroad/" TargetMode="External"/><Relationship Id="rId7" Type="http://schemas.openxmlformats.org/officeDocument/2006/relationships/hyperlink" Target="https://github.com/The-OpenROAD-Project/OpenDB/blob/openroad/include/opendb/db.h"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github.com/The-OpenROAD-Project/OpenROAD/pulls" TargetMode="External"/><Relationship Id="rId5" Type="http://schemas.openxmlformats.org/officeDocument/2006/relationships/hyperlink" Target="https://github.com/The-OpenROAD-Project/OpenROAD/issues" TargetMode="External"/><Relationship Id="rId10" Type="http://schemas.openxmlformats.org/officeDocument/2006/relationships/image" Target="../media/image58.png"/><Relationship Id="rId4" Type="http://schemas.openxmlformats.org/officeDocument/2006/relationships/hyperlink" Target="https://github.com/The-OpenROAD-Project/OpenROAD/commits/openroad" TargetMode="External"/><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hyperlink" Target="https://github.com/The-OpenROAD-Project/DAC-2020-Tutorial/tree/master/5_antenna_fix_exampl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github.com/The-OpenROAD-Project/DAC-2020-Tutorial/blob/master/9_adding_a_tool_example/videos/tutorial_presentation_v3.mp4" TargetMode="External"/><Relationship Id="rId5" Type="http://schemas.openxmlformats.org/officeDocument/2006/relationships/hyperlink" Target="https://github.com/The-OpenROAD-Project/DAC-2020-Tutorial/tree/master/9_adding_a_tool_example" TargetMode="External"/><Relationship Id="rId4" Type="http://schemas.openxmlformats.org/officeDocument/2006/relationships/hyperlink" Target="https://github.com/The-OpenROAD-Project/DAC-2020-Tutorial/tree/master/7_opendb_python_api"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hyperlink" Target="https://vlsicad.ucsd.edu/"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 y="1981200"/>
            <a:ext cx="9144000" cy="1143000"/>
          </a:xfrm>
        </p:spPr>
        <p:txBody>
          <a:bodyPr/>
          <a:lstStyle/>
          <a:p>
            <a:r>
              <a:rPr lang="en-US" dirty="0"/>
              <a:t>Open-Source EDA: If We Build It, Who Will Come?</a:t>
            </a:r>
            <a:br>
              <a:rPr lang="en-US" dirty="0"/>
            </a:br>
            <a:br>
              <a:rPr lang="en-US" dirty="0"/>
            </a:br>
            <a:r>
              <a:rPr lang="en-US" sz="2400" dirty="0"/>
              <a:t>VLSI-SoC 2020</a:t>
            </a:r>
            <a:br>
              <a:rPr lang="en-US" sz="2400" dirty="0"/>
            </a:br>
            <a:r>
              <a:rPr lang="en-US" sz="2400" dirty="0"/>
              <a:t>October 6, 2020</a:t>
            </a:r>
            <a:endParaRPr lang="en-US" sz="3200" b="0" dirty="0"/>
          </a:p>
        </p:txBody>
      </p:sp>
      <p:sp>
        <p:nvSpPr>
          <p:cNvPr id="3" name="Subtitle 2"/>
          <p:cNvSpPr>
            <a:spLocks noGrp="1"/>
          </p:cNvSpPr>
          <p:nvPr>
            <p:ph type="subTitle" idx="1"/>
          </p:nvPr>
        </p:nvSpPr>
        <p:spPr>
          <a:xfrm>
            <a:off x="139960" y="4876800"/>
            <a:ext cx="8839200" cy="1752600"/>
          </a:xfrm>
        </p:spPr>
        <p:txBody>
          <a:bodyPr/>
          <a:lstStyle/>
          <a:p>
            <a:pPr marL="533400" indent="-533400">
              <a:lnSpc>
                <a:spcPct val="65000"/>
              </a:lnSpc>
            </a:pPr>
            <a:r>
              <a:rPr lang="en-US" altLang="zh-CN" sz="2000" b="0" dirty="0">
                <a:ea typeface="굴림" pitchFamily="34" charset="-127"/>
              </a:rPr>
              <a:t>Andrew B. Kahng</a:t>
            </a:r>
          </a:p>
          <a:p>
            <a:pPr marL="533400" indent="-533400">
              <a:lnSpc>
                <a:spcPct val="65000"/>
              </a:lnSpc>
            </a:pPr>
            <a:r>
              <a:rPr lang="en-US" altLang="zh-CN" sz="2000" b="0" dirty="0">
                <a:ea typeface="굴림" pitchFamily="34" charset="-127"/>
              </a:rPr>
              <a:t>Depts. of CSE and ECE</a:t>
            </a:r>
          </a:p>
          <a:p>
            <a:pPr marL="533400" indent="-533400">
              <a:lnSpc>
                <a:spcPct val="65000"/>
              </a:lnSpc>
            </a:pPr>
            <a:r>
              <a:rPr lang="en-US" altLang="zh-CN" sz="2000" b="0" dirty="0">
                <a:ea typeface="굴림" pitchFamily="34" charset="-127"/>
              </a:rPr>
              <a:t>UC San Diego</a:t>
            </a:r>
          </a:p>
          <a:p>
            <a:pPr marL="533400" indent="-533400">
              <a:lnSpc>
                <a:spcPct val="65000"/>
              </a:lnSpc>
            </a:pPr>
            <a:r>
              <a:rPr lang="en-US" altLang="zh-CN" sz="2000" b="0" dirty="0">
                <a:ea typeface="굴림" pitchFamily="34" charset="-127"/>
                <a:hlinkClick r:id="rId3"/>
              </a:rPr>
              <a:t>abk@eng.ucsd.edu</a:t>
            </a:r>
            <a:r>
              <a:rPr lang="en-US" altLang="zh-CN" sz="2000" b="0" dirty="0">
                <a:ea typeface="굴림" pitchFamily="34" charset="-127"/>
              </a:rPr>
              <a:t> </a:t>
            </a:r>
          </a:p>
          <a:p>
            <a:pPr marL="533400" indent="-533400">
              <a:lnSpc>
                <a:spcPct val="65000"/>
              </a:lnSpc>
            </a:pPr>
            <a:r>
              <a:rPr lang="en-US" altLang="zh-CN" sz="2000" b="0" dirty="0">
                <a:highlight>
                  <a:srgbClr val="FFFF00"/>
                </a:highlight>
                <a:ea typeface="굴림" pitchFamily="34" charset="-127"/>
              </a:rPr>
              <a:t> </a:t>
            </a:r>
            <a:r>
              <a:rPr lang="en-US" altLang="zh-CN" sz="2000" b="0" dirty="0">
                <a:highlight>
                  <a:srgbClr val="FFFF00"/>
                </a:highlight>
                <a:ea typeface="굴림" pitchFamily="34" charset="-127"/>
                <a:hlinkClick r:id="rId4"/>
              </a:rPr>
              <a:t>https://vlsicad.ucsd.edu</a:t>
            </a:r>
            <a:r>
              <a:rPr lang="en-US" altLang="zh-CN" sz="2000" b="0" dirty="0">
                <a:highlight>
                  <a:srgbClr val="FFFF00"/>
                </a:highlight>
                <a:ea typeface="굴림" pitchFamily="34" charset="-127"/>
              </a:rPr>
              <a:t> </a:t>
            </a:r>
          </a:p>
        </p:txBody>
      </p:sp>
    </p:spTree>
    <p:extLst>
      <p:ext uri="{BB962C8B-B14F-4D97-AF65-F5344CB8AC3E}">
        <p14:creationId xmlns:p14="http://schemas.microsoft.com/office/powerpoint/2010/main" val="26500260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9E1122-133F-4DE7-A0CC-8D33B893C447}"/>
              </a:ext>
            </a:extLst>
          </p:cNvPr>
          <p:cNvSpPr txBox="1">
            <a:spLocks/>
          </p:cNvSpPr>
          <p:nvPr/>
        </p:nvSpPr>
        <p:spPr bwMode="auto">
          <a:xfrm>
            <a:off x="130755" y="128878"/>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pPr defTabSz="914400"/>
            <a:r>
              <a:rPr lang="en-US" kern="0" dirty="0"/>
              <a:t>U.S. DARPA IDEA: No-Humans, 24-Hours</a:t>
            </a:r>
          </a:p>
        </p:txBody>
      </p:sp>
      <p:pic>
        <p:nvPicPr>
          <p:cNvPr id="5" name="Picture 4">
            <a:extLst>
              <a:ext uri="{FF2B5EF4-FFF2-40B4-BE49-F238E27FC236}">
                <a16:creationId xmlns:a16="http://schemas.microsoft.com/office/drawing/2014/main" id="{C9D7FBBC-06E0-47D8-B037-DD53BBEF8D7B}"/>
              </a:ext>
            </a:extLst>
          </p:cNvPr>
          <p:cNvPicPr>
            <a:picLocks noChangeAspect="1"/>
          </p:cNvPicPr>
          <p:nvPr/>
        </p:nvPicPr>
        <p:blipFill rotWithShape="1">
          <a:blip r:embed="rId3"/>
          <a:srcRect l="19394" t="22159" r="20227" b="58295"/>
          <a:stretch/>
        </p:blipFill>
        <p:spPr>
          <a:xfrm>
            <a:off x="142154" y="838200"/>
            <a:ext cx="8795144" cy="1898074"/>
          </a:xfrm>
          <a:prstGeom prst="rect">
            <a:avLst/>
          </a:prstGeom>
        </p:spPr>
      </p:pic>
      <p:cxnSp>
        <p:nvCxnSpPr>
          <p:cNvPr id="6" name="Straight Connector 5">
            <a:extLst>
              <a:ext uri="{FF2B5EF4-FFF2-40B4-BE49-F238E27FC236}">
                <a16:creationId xmlns:a16="http://schemas.microsoft.com/office/drawing/2014/main" id="{471D0BCB-78E6-485E-BF24-2BDAFA47EDBC}"/>
              </a:ext>
            </a:extLst>
          </p:cNvPr>
          <p:cNvCxnSpPr>
            <a:cxnSpLocks/>
          </p:cNvCxnSpPr>
          <p:nvPr/>
        </p:nvCxnSpPr>
        <p:spPr bwMode="auto">
          <a:xfrm>
            <a:off x="3687669" y="1302867"/>
            <a:ext cx="316576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5BED5C0-609C-4C93-93CC-31525CA13957}"/>
              </a:ext>
            </a:extLst>
          </p:cNvPr>
          <p:cNvCxnSpPr>
            <a:cxnSpLocks/>
          </p:cNvCxnSpPr>
          <p:nvPr/>
        </p:nvCxnSpPr>
        <p:spPr bwMode="auto">
          <a:xfrm>
            <a:off x="4216166" y="2605192"/>
            <a:ext cx="2962851"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F798F96-8712-40CE-910C-A29AAD323202}"/>
              </a:ext>
            </a:extLst>
          </p:cNvPr>
          <p:cNvSpPr txBox="1"/>
          <p:nvPr/>
        </p:nvSpPr>
        <p:spPr>
          <a:xfrm>
            <a:off x="6393875" y="2741104"/>
            <a:ext cx="2750125" cy="646331"/>
          </a:xfrm>
          <a:prstGeom prst="rect">
            <a:avLst/>
          </a:prstGeom>
          <a:noFill/>
        </p:spPr>
        <p:txBody>
          <a:bodyPr wrap="square" rtlCol="0">
            <a:spAutoFit/>
          </a:bodyPr>
          <a:lstStyle/>
          <a:p>
            <a:r>
              <a:rPr lang="en-US" sz="1800" dirty="0"/>
              <a:t>A. </a:t>
            </a:r>
            <a:r>
              <a:rPr lang="en-US" sz="1800" dirty="0" err="1"/>
              <a:t>Olofsson</a:t>
            </a:r>
            <a:r>
              <a:rPr lang="en-US" sz="1800" dirty="0"/>
              <a:t>, DARPA</a:t>
            </a:r>
          </a:p>
          <a:p>
            <a:r>
              <a:rPr lang="en-US" sz="1800" dirty="0"/>
              <a:t>ISPD-2018 keynote</a:t>
            </a:r>
          </a:p>
        </p:txBody>
      </p:sp>
      <p:sp>
        <p:nvSpPr>
          <p:cNvPr id="9" name="Content Placeholder 2">
            <a:extLst>
              <a:ext uri="{FF2B5EF4-FFF2-40B4-BE49-F238E27FC236}">
                <a16:creationId xmlns:a16="http://schemas.microsoft.com/office/drawing/2014/main" id="{415908D8-2585-4714-8FE0-B976CF87E7E8}"/>
              </a:ext>
            </a:extLst>
          </p:cNvPr>
          <p:cNvSpPr txBox="1">
            <a:spLocks/>
          </p:cNvSpPr>
          <p:nvPr/>
        </p:nvSpPr>
        <p:spPr bwMode="auto">
          <a:xfrm>
            <a:off x="45226" y="3387436"/>
            <a:ext cx="9098774" cy="31265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sz="1800">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8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800">
                <a:solidFill>
                  <a:schemeClr val="tx1"/>
                </a:solidFill>
                <a:latin typeface="Arial Narrow" pitchFamily="34" charset="0"/>
              </a:defRPr>
            </a:lvl6pPr>
            <a:lvl7pPr marL="2971800" indent="-228600" algn="l" rtl="0" eaLnBrk="1" fontAlgn="base" hangingPunct="1">
              <a:spcBef>
                <a:spcPct val="20000"/>
              </a:spcBef>
              <a:spcAft>
                <a:spcPct val="0"/>
              </a:spcAft>
              <a:buChar char="•"/>
              <a:defRPr sz="1800">
                <a:solidFill>
                  <a:schemeClr val="tx1"/>
                </a:solidFill>
                <a:latin typeface="Arial Narrow" pitchFamily="34" charset="0"/>
              </a:defRPr>
            </a:lvl7pPr>
            <a:lvl8pPr marL="3429000" indent="-228600" algn="l" rtl="0" eaLnBrk="1" fontAlgn="base" hangingPunct="1">
              <a:spcBef>
                <a:spcPct val="20000"/>
              </a:spcBef>
              <a:spcAft>
                <a:spcPct val="0"/>
              </a:spcAft>
              <a:buChar char="•"/>
              <a:defRPr sz="1800">
                <a:solidFill>
                  <a:schemeClr val="tx1"/>
                </a:solidFill>
                <a:latin typeface="Arial Narrow" pitchFamily="34" charset="0"/>
              </a:defRPr>
            </a:lvl8pPr>
            <a:lvl9pPr marL="3886200" indent="-228600" algn="l" rtl="0" eaLnBrk="1" fontAlgn="base" hangingPunct="1">
              <a:spcBef>
                <a:spcPct val="20000"/>
              </a:spcBef>
              <a:spcAft>
                <a:spcPct val="0"/>
              </a:spcAft>
              <a:buChar char="•"/>
              <a:defRPr sz="1800">
                <a:solidFill>
                  <a:schemeClr val="tx1"/>
                </a:solidFill>
                <a:latin typeface="Arial Narrow" pitchFamily="34" charset="0"/>
              </a:defRPr>
            </a:lvl9pPr>
          </a:lstStyle>
          <a:p>
            <a:pPr defTabSz="914400"/>
            <a:r>
              <a:rPr lang="en-US" b="1" kern="0" dirty="0"/>
              <a:t>Part of DARPA Electronics Resurgence Initiative </a:t>
            </a:r>
          </a:p>
          <a:p>
            <a:pPr defTabSz="914400">
              <a:spcBef>
                <a:spcPts val="2400"/>
              </a:spcBef>
            </a:pPr>
            <a:r>
              <a:rPr lang="en-US" sz="2600" b="1" kern="0" dirty="0">
                <a:solidFill>
                  <a:srgbClr val="FF0000"/>
                </a:solidFill>
              </a:rPr>
              <a:t>Traditional focus: ultimate performance, power, area</a:t>
            </a:r>
          </a:p>
          <a:p>
            <a:pPr defTabSz="914400"/>
            <a:r>
              <a:rPr lang="en-US" sz="2600" b="1" kern="0" dirty="0">
                <a:solidFill>
                  <a:srgbClr val="FF0000"/>
                </a:solidFill>
              </a:rPr>
              <a:t>IDEA focus: ultimate ease of use and runtime</a:t>
            </a:r>
          </a:p>
          <a:p>
            <a:pPr defTabSz="914400"/>
            <a:endParaRPr lang="en-US" sz="3200" b="1" i="1" kern="0" dirty="0">
              <a:solidFill>
                <a:srgbClr val="FF0000"/>
              </a:solidFill>
            </a:endParaRPr>
          </a:p>
          <a:p>
            <a:pPr marL="0" indent="0" defTabSz="914400">
              <a:buNone/>
            </a:pPr>
            <a:r>
              <a:rPr lang="en-US" sz="3200" b="1" i="1" kern="0" dirty="0">
                <a:solidFill>
                  <a:srgbClr val="FF0000"/>
                </a:solidFill>
              </a:rPr>
              <a:t>        Restore designer access to silicon</a:t>
            </a:r>
          </a:p>
          <a:p>
            <a:pPr marL="0" indent="0" defTabSz="914400">
              <a:buFontTx/>
              <a:buNone/>
            </a:pPr>
            <a:endParaRPr lang="en-US" b="1" kern="0" dirty="0">
              <a:solidFill>
                <a:srgbClr val="FF0000"/>
              </a:solidFill>
            </a:endParaRPr>
          </a:p>
        </p:txBody>
      </p:sp>
    </p:spTree>
    <p:extLst>
      <p:ext uri="{BB962C8B-B14F-4D97-AF65-F5344CB8AC3E}">
        <p14:creationId xmlns:p14="http://schemas.microsoft.com/office/powerpoint/2010/main" val="564010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9E1122-133F-4DE7-A0CC-8D33B893C447}"/>
              </a:ext>
            </a:extLst>
          </p:cNvPr>
          <p:cNvSpPr txBox="1">
            <a:spLocks/>
          </p:cNvSpPr>
          <p:nvPr/>
        </p:nvSpPr>
        <p:spPr bwMode="auto">
          <a:xfrm>
            <a:off x="130755" y="128878"/>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pPr defTabSz="914400"/>
            <a:r>
              <a:rPr lang="en-US" kern="0" dirty="0"/>
              <a:t>The </a:t>
            </a:r>
            <a:r>
              <a:rPr lang="en-US" kern="0" dirty="0" err="1">
                <a:solidFill>
                  <a:srgbClr val="1B00C0"/>
                </a:solidFill>
              </a:rPr>
              <a:t>OpenROAD</a:t>
            </a:r>
            <a:r>
              <a:rPr lang="en-US" kern="0" dirty="0"/>
              <a:t> Project</a:t>
            </a:r>
          </a:p>
        </p:txBody>
      </p:sp>
      <p:pic>
        <p:nvPicPr>
          <p:cNvPr id="5" name="Picture 4">
            <a:extLst>
              <a:ext uri="{FF2B5EF4-FFF2-40B4-BE49-F238E27FC236}">
                <a16:creationId xmlns:a16="http://schemas.microsoft.com/office/drawing/2014/main" id="{C9D7FBBC-06E0-47D8-B037-DD53BBEF8D7B}"/>
              </a:ext>
            </a:extLst>
          </p:cNvPr>
          <p:cNvPicPr>
            <a:picLocks noChangeAspect="1"/>
          </p:cNvPicPr>
          <p:nvPr/>
        </p:nvPicPr>
        <p:blipFill rotWithShape="1">
          <a:blip r:embed="rId4"/>
          <a:srcRect l="19394" t="22159" r="20227" b="58295"/>
          <a:stretch/>
        </p:blipFill>
        <p:spPr>
          <a:xfrm>
            <a:off x="142154" y="838200"/>
            <a:ext cx="8795144" cy="1898074"/>
          </a:xfrm>
          <a:prstGeom prst="rect">
            <a:avLst/>
          </a:prstGeom>
        </p:spPr>
      </p:pic>
      <p:cxnSp>
        <p:nvCxnSpPr>
          <p:cNvPr id="6" name="Straight Connector 5">
            <a:extLst>
              <a:ext uri="{FF2B5EF4-FFF2-40B4-BE49-F238E27FC236}">
                <a16:creationId xmlns:a16="http://schemas.microsoft.com/office/drawing/2014/main" id="{471D0BCB-78E6-485E-BF24-2BDAFA47EDBC}"/>
              </a:ext>
            </a:extLst>
          </p:cNvPr>
          <p:cNvCxnSpPr>
            <a:cxnSpLocks/>
          </p:cNvCxnSpPr>
          <p:nvPr/>
        </p:nvCxnSpPr>
        <p:spPr bwMode="auto">
          <a:xfrm>
            <a:off x="3687669" y="1302867"/>
            <a:ext cx="316576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5BED5C0-609C-4C93-93CC-31525CA13957}"/>
              </a:ext>
            </a:extLst>
          </p:cNvPr>
          <p:cNvCxnSpPr>
            <a:cxnSpLocks/>
          </p:cNvCxnSpPr>
          <p:nvPr/>
        </p:nvCxnSpPr>
        <p:spPr bwMode="auto">
          <a:xfrm>
            <a:off x="4216166" y="2605192"/>
            <a:ext cx="2962851"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F798F96-8712-40CE-910C-A29AAD323202}"/>
              </a:ext>
            </a:extLst>
          </p:cNvPr>
          <p:cNvSpPr txBox="1"/>
          <p:nvPr/>
        </p:nvSpPr>
        <p:spPr>
          <a:xfrm>
            <a:off x="6393875" y="2741104"/>
            <a:ext cx="2750125" cy="646331"/>
          </a:xfrm>
          <a:prstGeom prst="rect">
            <a:avLst/>
          </a:prstGeom>
          <a:noFill/>
        </p:spPr>
        <p:txBody>
          <a:bodyPr wrap="square" rtlCol="0">
            <a:spAutoFit/>
          </a:bodyPr>
          <a:lstStyle/>
          <a:p>
            <a:r>
              <a:rPr lang="en-US" sz="1800" dirty="0"/>
              <a:t>A. </a:t>
            </a:r>
            <a:r>
              <a:rPr lang="en-US" sz="1800" dirty="0" err="1"/>
              <a:t>Olofsson</a:t>
            </a:r>
            <a:r>
              <a:rPr lang="en-US" sz="1800" dirty="0"/>
              <a:t>, DARPA</a:t>
            </a:r>
          </a:p>
          <a:p>
            <a:r>
              <a:rPr lang="en-US" sz="1800" dirty="0"/>
              <a:t>ISPD-2018 keynote</a:t>
            </a:r>
          </a:p>
        </p:txBody>
      </p:sp>
      <p:sp>
        <p:nvSpPr>
          <p:cNvPr id="9" name="Content Placeholder 2">
            <a:extLst>
              <a:ext uri="{FF2B5EF4-FFF2-40B4-BE49-F238E27FC236}">
                <a16:creationId xmlns:a16="http://schemas.microsoft.com/office/drawing/2014/main" id="{415908D8-2585-4714-8FE0-B976CF87E7E8}"/>
              </a:ext>
            </a:extLst>
          </p:cNvPr>
          <p:cNvSpPr txBox="1">
            <a:spLocks/>
          </p:cNvSpPr>
          <p:nvPr/>
        </p:nvSpPr>
        <p:spPr bwMode="auto">
          <a:xfrm>
            <a:off x="45226" y="3387436"/>
            <a:ext cx="9098774" cy="31265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sz="1800">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8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800">
                <a:solidFill>
                  <a:schemeClr val="tx1"/>
                </a:solidFill>
                <a:latin typeface="Arial Narrow" pitchFamily="34" charset="0"/>
              </a:defRPr>
            </a:lvl6pPr>
            <a:lvl7pPr marL="2971800" indent="-228600" algn="l" rtl="0" eaLnBrk="1" fontAlgn="base" hangingPunct="1">
              <a:spcBef>
                <a:spcPct val="20000"/>
              </a:spcBef>
              <a:spcAft>
                <a:spcPct val="0"/>
              </a:spcAft>
              <a:buChar char="•"/>
              <a:defRPr sz="1800">
                <a:solidFill>
                  <a:schemeClr val="tx1"/>
                </a:solidFill>
                <a:latin typeface="Arial Narrow" pitchFamily="34" charset="0"/>
              </a:defRPr>
            </a:lvl7pPr>
            <a:lvl8pPr marL="3429000" indent="-228600" algn="l" rtl="0" eaLnBrk="1" fontAlgn="base" hangingPunct="1">
              <a:spcBef>
                <a:spcPct val="20000"/>
              </a:spcBef>
              <a:spcAft>
                <a:spcPct val="0"/>
              </a:spcAft>
              <a:buChar char="•"/>
              <a:defRPr sz="1800">
                <a:solidFill>
                  <a:schemeClr val="tx1"/>
                </a:solidFill>
                <a:latin typeface="Arial Narrow" pitchFamily="34" charset="0"/>
              </a:defRPr>
            </a:lvl8pPr>
            <a:lvl9pPr marL="3886200" indent="-228600" algn="l" rtl="0" eaLnBrk="1" fontAlgn="base" hangingPunct="1">
              <a:spcBef>
                <a:spcPct val="20000"/>
              </a:spcBef>
              <a:spcAft>
                <a:spcPct val="0"/>
              </a:spcAft>
              <a:buChar char="•"/>
              <a:defRPr sz="1800">
                <a:solidFill>
                  <a:schemeClr val="tx1"/>
                </a:solidFill>
                <a:latin typeface="Arial Narrow" pitchFamily="34" charset="0"/>
              </a:defRPr>
            </a:lvl9pPr>
          </a:lstStyle>
          <a:p>
            <a:pPr defTabSz="914400"/>
            <a:endParaRPr lang="en-US" b="1" kern="0" dirty="0"/>
          </a:p>
          <a:p>
            <a:pPr defTabSz="914400">
              <a:spcBef>
                <a:spcPts val="2400"/>
              </a:spcBef>
            </a:pPr>
            <a:r>
              <a:rPr lang="en-US" sz="2600" b="1" kern="0" dirty="0">
                <a:solidFill>
                  <a:srgbClr val="FF0000"/>
                </a:solidFill>
              </a:rPr>
              <a:t>Traditional focus: ultimate performance, power, area</a:t>
            </a:r>
          </a:p>
          <a:p>
            <a:pPr defTabSz="914400"/>
            <a:r>
              <a:rPr lang="en-US" sz="2600" b="1" kern="0" dirty="0" err="1">
                <a:solidFill>
                  <a:srgbClr val="1B00C0"/>
                </a:solidFill>
              </a:rPr>
              <a:t>OpenROAD</a:t>
            </a:r>
            <a:r>
              <a:rPr lang="en-US" sz="2600" b="1" kern="0" dirty="0">
                <a:solidFill>
                  <a:srgbClr val="FF0000"/>
                </a:solidFill>
              </a:rPr>
              <a:t> focus: ultimate ease of use and runtime</a:t>
            </a:r>
          </a:p>
          <a:p>
            <a:pPr marL="0" indent="0" defTabSz="914400">
              <a:buNone/>
            </a:pPr>
            <a:r>
              <a:rPr lang="en-US" sz="3200" b="1" i="1" kern="0" dirty="0">
                <a:solidFill>
                  <a:srgbClr val="1B00C0"/>
                </a:solidFill>
              </a:rPr>
              <a:t>   </a:t>
            </a:r>
          </a:p>
          <a:p>
            <a:pPr marL="0" indent="0" defTabSz="914400">
              <a:buNone/>
            </a:pPr>
            <a:r>
              <a:rPr lang="en-US" sz="3200" b="1" i="1" kern="0" dirty="0">
                <a:solidFill>
                  <a:srgbClr val="1B00C0"/>
                </a:solidFill>
              </a:rPr>
              <a:t>                   Digital IC RTL-to-GDS</a:t>
            </a:r>
          </a:p>
          <a:p>
            <a:pPr marL="0" indent="0" defTabSz="914400">
              <a:buFontTx/>
              <a:buNone/>
            </a:pPr>
            <a:endParaRPr lang="en-US" b="1" kern="0" dirty="0">
              <a:solidFill>
                <a:srgbClr val="FF0000"/>
              </a:solidFill>
            </a:endParaRPr>
          </a:p>
        </p:txBody>
      </p:sp>
      <p:sp>
        <p:nvSpPr>
          <p:cNvPr id="2" name="TextBox 1">
            <a:extLst>
              <a:ext uri="{FF2B5EF4-FFF2-40B4-BE49-F238E27FC236}">
                <a16:creationId xmlns:a16="http://schemas.microsoft.com/office/drawing/2014/main" id="{59416E4F-EE0D-4A54-9C62-64A193D08549}"/>
              </a:ext>
            </a:extLst>
          </p:cNvPr>
          <p:cNvSpPr txBox="1"/>
          <p:nvPr/>
        </p:nvSpPr>
        <p:spPr>
          <a:xfrm rot="21294373">
            <a:off x="202220" y="899805"/>
            <a:ext cx="1600200" cy="461665"/>
          </a:xfrm>
          <a:prstGeom prst="rect">
            <a:avLst/>
          </a:prstGeom>
          <a:solidFill>
            <a:schemeClr val="bg1"/>
          </a:solidFill>
        </p:spPr>
        <p:txBody>
          <a:bodyPr wrap="square" rtlCol="0">
            <a:spAutoFit/>
          </a:bodyPr>
          <a:lstStyle/>
          <a:p>
            <a:r>
              <a:rPr lang="en-US" sz="2400" b="1" dirty="0" err="1">
                <a:solidFill>
                  <a:srgbClr val="1B00C0"/>
                </a:solidFill>
                <a:latin typeface="Arial Narrow" panose="020B0606020202030204" pitchFamily="34" charset="0"/>
                <a:cs typeface="Times New Roman" panose="02020603050405020304" pitchFamily="18" charset="0"/>
              </a:rPr>
              <a:t>OpenROAD</a:t>
            </a:r>
            <a:endParaRPr lang="en-US" sz="2400" b="1" dirty="0">
              <a:solidFill>
                <a:srgbClr val="1B00C0"/>
              </a:solidFill>
              <a:latin typeface="Arial Narrow" panose="020B0606020202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6F65F78-DCE1-4991-9CC5-FD6F2FB00DED}"/>
              </a:ext>
            </a:extLst>
          </p:cNvPr>
          <p:cNvSpPr txBox="1"/>
          <p:nvPr/>
        </p:nvSpPr>
        <p:spPr>
          <a:xfrm rot="21294373">
            <a:off x="6827817" y="546655"/>
            <a:ext cx="2269749" cy="830997"/>
          </a:xfrm>
          <a:prstGeom prst="rect">
            <a:avLst/>
          </a:prstGeom>
          <a:solidFill>
            <a:schemeClr val="bg1"/>
          </a:solidFill>
        </p:spPr>
        <p:txBody>
          <a:bodyPr wrap="square" rtlCol="0">
            <a:spAutoFit/>
          </a:bodyPr>
          <a:lstStyle/>
          <a:p>
            <a:r>
              <a:rPr lang="en-US" sz="2400" b="1" dirty="0">
                <a:solidFill>
                  <a:srgbClr val="1B00C0"/>
                </a:solidFill>
                <a:latin typeface="Arial Narrow" panose="020B0606020202030204" pitchFamily="34" charset="0"/>
                <a:cs typeface="Times New Roman" panose="02020603050405020304" pitchFamily="18" charset="0"/>
              </a:rPr>
              <a:t> </a:t>
            </a:r>
            <a:r>
              <a:rPr lang="en-US" sz="2400" b="1" dirty="0">
                <a:solidFill>
                  <a:srgbClr val="FF0000"/>
                </a:solidFill>
                <a:latin typeface="Arial Narrow" panose="020B0606020202030204" pitchFamily="34" charset="0"/>
                <a:cs typeface="Times New Roman" panose="02020603050405020304" pitchFamily="18" charset="0"/>
              </a:rPr>
              <a:t>open-source, </a:t>
            </a:r>
            <a:r>
              <a:rPr lang="en-US" sz="2400" b="1" u="sng" dirty="0">
                <a:solidFill>
                  <a:srgbClr val="1B00C0"/>
                </a:solidFill>
                <a:latin typeface="Arial Narrow" panose="020B0606020202030204" pitchFamily="34" charset="0"/>
                <a:cs typeface="Times New Roman" panose="02020603050405020304" pitchFamily="18" charset="0"/>
              </a:rPr>
              <a:t>digital</a:t>
            </a:r>
            <a:r>
              <a:rPr lang="en-US" sz="2400" b="1" dirty="0">
                <a:solidFill>
                  <a:srgbClr val="1B00C0"/>
                </a:solidFill>
                <a:latin typeface="Arial Narrow" panose="020B0606020202030204" pitchFamily="34" charset="0"/>
                <a:cs typeface="Times New Roman" panose="02020603050405020304" pitchFamily="18" charset="0"/>
              </a:rPr>
              <a:t> hardware</a:t>
            </a:r>
          </a:p>
        </p:txBody>
      </p:sp>
      <p:grpSp>
        <p:nvGrpSpPr>
          <p:cNvPr id="21" name="Group 20">
            <a:extLst>
              <a:ext uri="{FF2B5EF4-FFF2-40B4-BE49-F238E27FC236}">
                <a16:creationId xmlns:a16="http://schemas.microsoft.com/office/drawing/2014/main" id="{C471CD3C-F1F2-49A1-8415-AF701CB77ADD}"/>
              </a:ext>
            </a:extLst>
          </p:cNvPr>
          <p:cNvGrpSpPr/>
          <p:nvPr/>
        </p:nvGrpSpPr>
        <p:grpSpPr>
          <a:xfrm>
            <a:off x="5334000" y="190872"/>
            <a:ext cx="3680015" cy="389140"/>
            <a:chOff x="5334000" y="190872"/>
            <a:chExt cx="3680015" cy="389140"/>
          </a:xfrm>
        </p:grpSpPr>
        <p:pic>
          <p:nvPicPr>
            <p:cNvPr id="13" name="그림 16">
              <a:extLst>
                <a:ext uri="{FF2B5EF4-FFF2-40B4-BE49-F238E27FC236}">
                  <a16:creationId xmlns:a16="http://schemas.microsoft.com/office/drawing/2014/main" id="{4CE0154B-7F5C-4478-A72D-CA2A43B07459}"/>
                </a:ext>
              </a:extLst>
            </p:cNvPr>
            <p:cNvPicPr>
              <a:picLocks noChangeAspect="1"/>
            </p:cNvPicPr>
            <p:nvPr/>
          </p:nvPicPr>
          <p:blipFill>
            <a:blip r:embed="rId5"/>
            <a:stretch>
              <a:fillRect/>
            </a:stretch>
          </p:blipFill>
          <p:spPr>
            <a:xfrm>
              <a:off x="6618197" y="249705"/>
              <a:ext cx="551317" cy="245030"/>
            </a:xfrm>
            <a:prstGeom prst="rect">
              <a:avLst/>
            </a:prstGeom>
          </p:spPr>
        </p:pic>
        <p:pic>
          <p:nvPicPr>
            <p:cNvPr id="14" name="그림 5">
              <a:extLst>
                <a:ext uri="{FF2B5EF4-FFF2-40B4-BE49-F238E27FC236}">
                  <a16:creationId xmlns:a16="http://schemas.microsoft.com/office/drawing/2014/main" id="{3CECAEB9-052E-49B1-B90D-B10D5DA979E1}"/>
                </a:ext>
              </a:extLst>
            </p:cNvPr>
            <p:cNvPicPr>
              <a:picLocks noChangeAspect="1"/>
            </p:cNvPicPr>
            <p:nvPr/>
          </p:nvPicPr>
          <p:blipFill>
            <a:blip r:embed="rId6"/>
            <a:stretch>
              <a:fillRect/>
            </a:stretch>
          </p:blipFill>
          <p:spPr>
            <a:xfrm>
              <a:off x="7535789" y="198820"/>
              <a:ext cx="348541" cy="374359"/>
            </a:xfrm>
            <a:prstGeom prst="rect">
              <a:avLst/>
            </a:prstGeom>
          </p:spPr>
        </p:pic>
        <p:pic>
          <p:nvPicPr>
            <p:cNvPr id="15" name="그림 3">
              <a:extLst>
                <a:ext uri="{FF2B5EF4-FFF2-40B4-BE49-F238E27FC236}">
                  <a16:creationId xmlns:a16="http://schemas.microsoft.com/office/drawing/2014/main" id="{252B2754-09B1-460B-AB30-5C9C0E56613B}"/>
                </a:ext>
              </a:extLst>
            </p:cNvPr>
            <p:cNvPicPr>
              <a:picLocks noChangeAspect="1"/>
            </p:cNvPicPr>
            <p:nvPr/>
          </p:nvPicPr>
          <p:blipFill>
            <a:blip r:embed="rId7"/>
            <a:stretch>
              <a:fillRect/>
            </a:stretch>
          </p:blipFill>
          <p:spPr>
            <a:xfrm>
              <a:off x="7139765" y="207912"/>
              <a:ext cx="330812" cy="364424"/>
            </a:xfrm>
            <a:prstGeom prst="rect">
              <a:avLst/>
            </a:prstGeom>
          </p:spPr>
        </p:pic>
        <p:pic>
          <p:nvPicPr>
            <p:cNvPr id="16" name="그림 1">
              <a:extLst>
                <a:ext uri="{FF2B5EF4-FFF2-40B4-BE49-F238E27FC236}">
                  <a16:creationId xmlns:a16="http://schemas.microsoft.com/office/drawing/2014/main" id="{481513D3-DE0C-45DD-B171-C57BB1F9709B}"/>
                </a:ext>
              </a:extLst>
            </p:cNvPr>
            <p:cNvPicPr>
              <a:picLocks noChangeAspect="1"/>
            </p:cNvPicPr>
            <p:nvPr/>
          </p:nvPicPr>
          <p:blipFill>
            <a:blip r:embed="rId8"/>
            <a:stretch>
              <a:fillRect/>
            </a:stretch>
          </p:blipFill>
          <p:spPr>
            <a:xfrm>
              <a:off x="5812219" y="272037"/>
              <a:ext cx="788881" cy="228636"/>
            </a:xfrm>
            <a:prstGeom prst="rect">
              <a:avLst/>
            </a:prstGeom>
          </p:spPr>
        </p:pic>
        <p:pic>
          <p:nvPicPr>
            <p:cNvPr id="17" name="Picture 4" descr="UCSDa1">
              <a:extLst>
                <a:ext uri="{FF2B5EF4-FFF2-40B4-BE49-F238E27FC236}">
                  <a16:creationId xmlns:a16="http://schemas.microsoft.com/office/drawing/2014/main" id="{65918C30-FAAB-4C33-A75A-3AC86EDEAED5}"/>
                </a:ext>
              </a:extLst>
            </p:cNvPr>
            <p:cNvPicPr>
              <a:picLocks noChangeAspect="1" noChangeArrowheads="1"/>
            </p:cNvPicPr>
            <p:nvPr/>
          </p:nvPicPr>
          <p:blipFill>
            <a:blip r:embed="rId9" cstate="print"/>
            <a:srcRect/>
            <a:stretch>
              <a:fillRect/>
            </a:stretch>
          </p:blipFill>
          <p:spPr bwMode="auto">
            <a:xfrm>
              <a:off x="5334000" y="210124"/>
              <a:ext cx="457200" cy="369888"/>
            </a:xfrm>
            <a:prstGeom prst="rect">
              <a:avLst/>
            </a:prstGeom>
            <a:noFill/>
            <a:ln w="9525">
              <a:noFill/>
              <a:miter lim="800000"/>
              <a:headEnd/>
              <a:tailEnd/>
            </a:ln>
          </p:spPr>
        </p:pic>
        <p:pic>
          <p:nvPicPr>
            <p:cNvPr id="18" name="그림 8">
              <a:extLst>
                <a:ext uri="{FF2B5EF4-FFF2-40B4-BE49-F238E27FC236}">
                  <a16:creationId xmlns:a16="http://schemas.microsoft.com/office/drawing/2014/main" id="{3806AEE7-416A-4A67-AF5D-F6A11949802E}"/>
                </a:ext>
              </a:extLst>
            </p:cNvPr>
            <p:cNvPicPr>
              <a:picLocks noChangeAspect="1"/>
            </p:cNvPicPr>
            <p:nvPr/>
          </p:nvPicPr>
          <p:blipFill>
            <a:blip r:embed="rId10"/>
            <a:stretch>
              <a:fillRect/>
            </a:stretch>
          </p:blipFill>
          <p:spPr>
            <a:xfrm>
              <a:off x="7951081" y="190872"/>
              <a:ext cx="555700" cy="372672"/>
            </a:xfrm>
            <a:prstGeom prst="rect">
              <a:avLst/>
            </a:prstGeom>
          </p:spPr>
        </p:pic>
        <p:pic>
          <p:nvPicPr>
            <p:cNvPr id="20" name="Picture 19" descr="A close up of a logo&#10;&#10;Description automatically generated">
              <a:extLst>
                <a:ext uri="{FF2B5EF4-FFF2-40B4-BE49-F238E27FC236}">
                  <a16:creationId xmlns:a16="http://schemas.microsoft.com/office/drawing/2014/main" id="{40216EA1-A789-4F26-876E-1E4D6F7A4F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036" t="15666" r="11738" b="12232"/>
            <a:stretch/>
          </p:blipFill>
          <p:spPr>
            <a:xfrm>
              <a:off x="8536794" y="207307"/>
              <a:ext cx="477221" cy="364423"/>
            </a:xfrm>
            <a:prstGeom prst="rect">
              <a:avLst/>
            </a:prstGeom>
          </p:spPr>
        </p:pic>
      </p:grpSp>
    </p:spTree>
    <p:custDataLst>
      <p:tags r:id="rId1"/>
    </p:custDataLst>
    <p:extLst>
      <p:ext uri="{BB962C8B-B14F-4D97-AF65-F5344CB8AC3E}">
        <p14:creationId xmlns:p14="http://schemas.microsoft.com/office/powerpoint/2010/main" val="4175581968"/>
      </p:ext>
    </p:extLst>
  </p:cSld>
  <p:clrMapOvr>
    <a:masterClrMapping/>
  </p:clrMapOvr>
  <p:transition advTm="515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9E1122-133F-4DE7-A0CC-8D33B893C447}"/>
              </a:ext>
            </a:extLst>
          </p:cNvPr>
          <p:cNvSpPr txBox="1">
            <a:spLocks/>
          </p:cNvSpPr>
          <p:nvPr/>
        </p:nvSpPr>
        <p:spPr bwMode="auto">
          <a:xfrm>
            <a:off x="130755" y="128878"/>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pPr defTabSz="914400"/>
            <a:r>
              <a:rPr lang="en-US" kern="0" dirty="0"/>
              <a:t>The </a:t>
            </a:r>
            <a:r>
              <a:rPr lang="en-US" kern="0" dirty="0" err="1">
                <a:solidFill>
                  <a:srgbClr val="1B00C0"/>
                </a:solidFill>
              </a:rPr>
              <a:t>OpenROAD</a:t>
            </a:r>
            <a:r>
              <a:rPr lang="en-US" kern="0" dirty="0"/>
              <a:t> Project</a:t>
            </a:r>
          </a:p>
        </p:txBody>
      </p:sp>
      <p:pic>
        <p:nvPicPr>
          <p:cNvPr id="5" name="Picture 4">
            <a:extLst>
              <a:ext uri="{FF2B5EF4-FFF2-40B4-BE49-F238E27FC236}">
                <a16:creationId xmlns:a16="http://schemas.microsoft.com/office/drawing/2014/main" id="{C9D7FBBC-06E0-47D8-B037-DD53BBEF8D7B}"/>
              </a:ext>
            </a:extLst>
          </p:cNvPr>
          <p:cNvPicPr>
            <a:picLocks noChangeAspect="1"/>
          </p:cNvPicPr>
          <p:nvPr/>
        </p:nvPicPr>
        <p:blipFill rotWithShape="1">
          <a:blip r:embed="rId4"/>
          <a:srcRect l="19394" t="22159" r="20227" b="58295"/>
          <a:stretch/>
        </p:blipFill>
        <p:spPr>
          <a:xfrm>
            <a:off x="142154" y="838200"/>
            <a:ext cx="8795144" cy="1898074"/>
          </a:xfrm>
          <a:prstGeom prst="rect">
            <a:avLst/>
          </a:prstGeom>
        </p:spPr>
      </p:pic>
      <p:cxnSp>
        <p:nvCxnSpPr>
          <p:cNvPr id="6" name="Straight Connector 5">
            <a:extLst>
              <a:ext uri="{FF2B5EF4-FFF2-40B4-BE49-F238E27FC236}">
                <a16:creationId xmlns:a16="http://schemas.microsoft.com/office/drawing/2014/main" id="{471D0BCB-78E6-485E-BF24-2BDAFA47EDBC}"/>
              </a:ext>
            </a:extLst>
          </p:cNvPr>
          <p:cNvCxnSpPr>
            <a:cxnSpLocks/>
          </p:cNvCxnSpPr>
          <p:nvPr/>
        </p:nvCxnSpPr>
        <p:spPr bwMode="auto">
          <a:xfrm>
            <a:off x="3687669" y="1302867"/>
            <a:ext cx="316576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5BED5C0-609C-4C93-93CC-31525CA13957}"/>
              </a:ext>
            </a:extLst>
          </p:cNvPr>
          <p:cNvCxnSpPr>
            <a:cxnSpLocks/>
          </p:cNvCxnSpPr>
          <p:nvPr/>
        </p:nvCxnSpPr>
        <p:spPr bwMode="auto">
          <a:xfrm>
            <a:off x="4216166" y="2605192"/>
            <a:ext cx="2962851"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F798F96-8712-40CE-910C-A29AAD323202}"/>
              </a:ext>
            </a:extLst>
          </p:cNvPr>
          <p:cNvSpPr txBox="1"/>
          <p:nvPr/>
        </p:nvSpPr>
        <p:spPr>
          <a:xfrm>
            <a:off x="6393875" y="2741104"/>
            <a:ext cx="2750125" cy="646331"/>
          </a:xfrm>
          <a:prstGeom prst="rect">
            <a:avLst/>
          </a:prstGeom>
          <a:noFill/>
        </p:spPr>
        <p:txBody>
          <a:bodyPr wrap="square" rtlCol="0">
            <a:spAutoFit/>
          </a:bodyPr>
          <a:lstStyle/>
          <a:p>
            <a:r>
              <a:rPr lang="en-US" sz="1800" dirty="0"/>
              <a:t>A. </a:t>
            </a:r>
            <a:r>
              <a:rPr lang="en-US" sz="1800" dirty="0" err="1"/>
              <a:t>Olofsson</a:t>
            </a:r>
            <a:r>
              <a:rPr lang="en-US" sz="1800" dirty="0"/>
              <a:t>, DARPA</a:t>
            </a:r>
          </a:p>
          <a:p>
            <a:r>
              <a:rPr lang="en-US" sz="1800" dirty="0"/>
              <a:t>ISPD-2018 keynote</a:t>
            </a:r>
          </a:p>
        </p:txBody>
      </p:sp>
      <p:sp>
        <p:nvSpPr>
          <p:cNvPr id="2" name="TextBox 1">
            <a:extLst>
              <a:ext uri="{FF2B5EF4-FFF2-40B4-BE49-F238E27FC236}">
                <a16:creationId xmlns:a16="http://schemas.microsoft.com/office/drawing/2014/main" id="{59416E4F-EE0D-4A54-9C62-64A193D08549}"/>
              </a:ext>
            </a:extLst>
          </p:cNvPr>
          <p:cNvSpPr txBox="1"/>
          <p:nvPr/>
        </p:nvSpPr>
        <p:spPr>
          <a:xfrm rot="21294373">
            <a:off x="202220" y="899805"/>
            <a:ext cx="1600200" cy="461665"/>
          </a:xfrm>
          <a:prstGeom prst="rect">
            <a:avLst/>
          </a:prstGeom>
          <a:solidFill>
            <a:schemeClr val="bg1"/>
          </a:solidFill>
        </p:spPr>
        <p:txBody>
          <a:bodyPr wrap="square" rtlCol="0">
            <a:spAutoFit/>
          </a:bodyPr>
          <a:lstStyle/>
          <a:p>
            <a:r>
              <a:rPr lang="en-US" sz="2400" b="1" dirty="0" err="1">
                <a:solidFill>
                  <a:srgbClr val="1B00C0"/>
                </a:solidFill>
                <a:latin typeface="Arial Narrow" panose="020B0606020202030204" pitchFamily="34" charset="0"/>
                <a:cs typeface="Times New Roman" panose="02020603050405020304" pitchFamily="18" charset="0"/>
              </a:rPr>
              <a:t>OpenROAD</a:t>
            </a:r>
            <a:endParaRPr lang="en-US" sz="2400" b="1" dirty="0">
              <a:solidFill>
                <a:srgbClr val="1B00C0"/>
              </a:solidFill>
              <a:latin typeface="Arial Narrow" panose="020B0606020202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C471CD3C-F1F2-49A1-8415-AF701CB77ADD}"/>
              </a:ext>
            </a:extLst>
          </p:cNvPr>
          <p:cNvGrpSpPr/>
          <p:nvPr/>
        </p:nvGrpSpPr>
        <p:grpSpPr>
          <a:xfrm>
            <a:off x="5334000" y="190872"/>
            <a:ext cx="3680015" cy="389140"/>
            <a:chOff x="5334000" y="190872"/>
            <a:chExt cx="3680015" cy="389140"/>
          </a:xfrm>
        </p:grpSpPr>
        <p:pic>
          <p:nvPicPr>
            <p:cNvPr id="13" name="그림 16">
              <a:extLst>
                <a:ext uri="{FF2B5EF4-FFF2-40B4-BE49-F238E27FC236}">
                  <a16:creationId xmlns:a16="http://schemas.microsoft.com/office/drawing/2014/main" id="{4CE0154B-7F5C-4478-A72D-CA2A43B07459}"/>
                </a:ext>
              </a:extLst>
            </p:cNvPr>
            <p:cNvPicPr>
              <a:picLocks noChangeAspect="1"/>
            </p:cNvPicPr>
            <p:nvPr/>
          </p:nvPicPr>
          <p:blipFill>
            <a:blip r:embed="rId5"/>
            <a:stretch>
              <a:fillRect/>
            </a:stretch>
          </p:blipFill>
          <p:spPr>
            <a:xfrm>
              <a:off x="6618197" y="249705"/>
              <a:ext cx="551317" cy="245030"/>
            </a:xfrm>
            <a:prstGeom prst="rect">
              <a:avLst/>
            </a:prstGeom>
          </p:spPr>
        </p:pic>
        <p:pic>
          <p:nvPicPr>
            <p:cNvPr id="14" name="그림 5">
              <a:extLst>
                <a:ext uri="{FF2B5EF4-FFF2-40B4-BE49-F238E27FC236}">
                  <a16:creationId xmlns:a16="http://schemas.microsoft.com/office/drawing/2014/main" id="{3CECAEB9-052E-49B1-B90D-B10D5DA979E1}"/>
                </a:ext>
              </a:extLst>
            </p:cNvPr>
            <p:cNvPicPr>
              <a:picLocks noChangeAspect="1"/>
            </p:cNvPicPr>
            <p:nvPr/>
          </p:nvPicPr>
          <p:blipFill>
            <a:blip r:embed="rId6"/>
            <a:stretch>
              <a:fillRect/>
            </a:stretch>
          </p:blipFill>
          <p:spPr>
            <a:xfrm>
              <a:off x="7535789" y="198820"/>
              <a:ext cx="348541" cy="374359"/>
            </a:xfrm>
            <a:prstGeom prst="rect">
              <a:avLst/>
            </a:prstGeom>
          </p:spPr>
        </p:pic>
        <p:pic>
          <p:nvPicPr>
            <p:cNvPr id="15" name="그림 3">
              <a:extLst>
                <a:ext uri="{FF2B5EF4-FFF2-40B4-BE49-F238E27FC236}">
                  <a16:creationId xmlns:a16="http://schemas.microsoft.com/office/drawing/2014/main" id="{252B2754-09B1-460B-AB30-5C9C0E56613B}"/>
                </a:ext>
              </a:extLst>
            </p:cNvPr>
            <p:cNvPicPr>
              <a:picLocks noChangeAspect="1"/>
            </p:cNvPicPr>
            <p:nvPr/>
          </p:nvPicPr>
          <p:blipFill>
            <a:blip r:embed="rId7"/>
            <a:stretch>
              <a:fillRect/>
            </a:stretch>
          </p:blipFill>
          <p:spPr>
            <a:xfrm>
              <a:off x="7139765" y="207912"/>
              <a:ext cx="330812" cy="364424"/>
            </a:xfrm>
            <a:prstGeom prst="rect">
              <a:avLst/>
            </a:prstGeom>
          </p:spPr>
        </p:pic>
        <p:pic>
          <p:nvPicPr>
            <p:cNvPr id="16" name="그림 1">
              <a:extLst>
                <a:ext uri="{FF2B5EF4-FFF2-40B4-BE49-F238E27FC236}">
                  <a16:creationId xmlns:a16="http://schemas.microsoft.com/office/drawing/2014/main" id="{481513D3-DE0C-45DD-B171-C57BB1F9709B}"/>
                </a:ext>
              </a:extLst>
            </p:cNvPr>
            <p:cNvPicPr>
              <a:picLocks noChangeAspect="1"/>
            </p:cNvPicPr>
            <p:nvPr/>
          </p:nvPicPr>
          <p:blipFill>
            <a:blip r:embed="rId8"/>
            <a:stretch>
              <a:fillRect/>
            </a:stretch>
          </p:blipFill>
          <p:spPr>
            <a:xfrm>
              <a:off x="5812219" y="272037"/>
              <a:ext cx="788881" cy="228636"/>
            </a:xfrm>
            <a:prstGeom prst="rect">
              <a:avLst/>
            </a:prstGeom>
          </p:spPr>
        </p:pic>
        <p:pic>
          <p:nvPicPr>
            <p:cNvPr id="17" name="Picture 4" descr="UCSDa1">
              <a:extLst>
                <a:ext uri="{FF2B5EF4-FFF2-40B4-BE49-F238E27FC236}">
                  <a16:creationId xmlns:a16="http://schemas.microsoft.com/office/drawing/2014/main" id="{65918C30-FAAB-4C33-A75A-3AC86EDEAED5}"/>
                </a:ext>
              </a:extLst>
            </p:cNvPr>
            <p:cNvPicPr>
              <a:picLocks noChangeAspect="1" noChangeArrowheads="1"/>
            </p:cNvPicPr>
            <p:nvPr/>
          </p:nvPicPr>
          <p:blipFill>
            <a:blip r:embed="rId9" cstate="print"/>
            <a:srcRect/>
            <a:stretch>
              <a:fillRect/>
            </a:stretch>
          </p:blipFill>
          <p:spPr bwMode="auto">
            <a:xfrm>
              <a:off x="5334000" y="210124"/>
              <a:ext cx="457200" cy="369888"/>
            </a:xfrm>
            <a:prstGeom prst="rect">
              <a:avLst/>
            </a:prstGeom>
            <a:noFill/>
            <a:ln w="9525">
              <a:noFill/>
              <a:miter lim="800000"/>
              <a:headEnd/>
              <a:tailEnd/>
            </a:ln>
          </p:spPr>
        </p:pic>
        <p:pic>
          <p:nvPicPr>
            <p:cNvPr id="18" name="그림 8">
              <a:extLst>
                <a:ext uri="{FF2B5EF4-FFF2-40B4-BE49-F238E27FC236}">
                  <a16:creationId xmlns:a16="http://schemas.microsoft.com/office/drawing/2014/main" id="{3806AEE7-416A-4A67-AF5D-F6A11949802E}"/>
                </a:ext>
              </a:extLst>
            </p:cNvPr>
            <p:cNvPicPr>
              <a:picLocks noChangeAspect="1"/>
            </p:cNvPicPr>
            <p:nvPr/>
          </p:nvPicPr>
          <p:blipFill>
            <a:blip r:embed="rId10"/>
            <a:stretch>
              <a:fillRect/>
            </a:stretch>
          </p:blipFill>
          <p:spPr>
            <a:xfrm>
              <a:off x="7951081" y="190872"/>
              <a:ext cx="555700" cy="372672"/>
            </a:xfrm>
            <a:prstGeom prst="rect">
              <a:avLst/>
            </a:prstGeom>
          </p:spPr>
        </p:pic>
        <p:pic>
          <p:nvPicPr>
            <p:cNvPr id="20" name="Picture 19" descr="A close up of a logo&#10;&#10;Description automatically generated">
              <a:extLst>
                <a:ext uri="{FF2B5EF4-FFF2-40B4-BE49-F238E27FC236}">
                  <a16:creationId xmlns:a16="http://schemas.microsoft.com/office/drawing/2014/main" id="{40216EA1-A789-4F26-876E-1E4D6F7A4F9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036" t="15666" r="11738" b="12232"/>
            <a:stretch/>
          </p:blipFill>
          <p:spPr>
            <a:xfrm>
              <a:off x="8536794" y="207307"/>
              <a:ext cx="477221" cy="364423"/>
            </a:xfrm>
            <a:prstGeom prst="rect">
              <a:avLst/>
            </a:prstGeom>
          </p:spPr>
        </p:pic>
      </p:grpSp>
      <p:pic>
        <p:nvPicPr>
          <p:cNvPr id="3" name="Picture 2">
            <a:extLst>
              <a:ext uri="{FF2B5EF4-FFF2-40B4-BE49-F238E27FC236}">
                <a16:creationId xmlns:a16="http://schemas.microsoft.com/office/drawing/2014/main" id="{B126B68C-E0B6-4A17-ADFF-19ADB2D205F8}"/>
              </a:ext>
            </a:extLst>
          </p:cNvPr>
          <p:cNvPicPr>
            <a:picLocks noChangeAspect="1"/>
          </p:cNvPicPr>
          <p:nvPr/>
        </p:nvPicPr>
        <p:blipFill rotWithShape="1">
          <a:blip r:embed="rId12"/>
          <a:srcRect l="10834" t="7360" r="4167" b="32500"/>
          <a:stretch/>
        </p:blipFill>
        <p:spPr>
          <a:xfrm>
            <a:off x="687086" y="2723411"/>
            <a:ext cx="7772400" cy="3666122"/>
          </a:xfrm>
          <a:prstGeom prst="rect">
            <a:avLst/>
          </a:prstGeom>
        </p:spPr>
      </p:pic>
      <p:sp>
        <p:nvSpPr>
          <p:cNvPr id="22" name="TextBox 21">
            <a:extLst>
              <a:ext uri="{FF2B5EF4-FFF2-40B4-BE49-F238E27FC236}">
                <a16:creationId xmlns:a16="http://schemas.microsoft.com/office/drawing/2014/main" id="{08A35906-7BD8-4EC9-B653-A7236BA4A351}"/>
              </a:ext>
            </a:extLst>
          </p:cNvPr>
          <p:cNvSpPr txBox="1"/>
          <p:nvPr/>
        </p:nvSpPr>
        <p:spPr>
          <a:xfrm rot="21294373">
            <a:off x="6827817" y="546655"/>
            <a:ext cx="2269749" cy="830997"/>
          </a:xfrm>
          <a:prstGeom prst="rect">
            <a:avLst/>
          </a:prstGeom>
          <a:solidFill>
            <a:schemeClr val="bg1"/>
          </a:solidFill>
        </p:spPr>
        <p:txBody>
          <a:bodyPr wrap="square" rtlCol="0">
            <a:spAutoFit/>
          </a:bodyPr>
          <a:lstStyle/>
          <a:p>
            <a:r>
              <a:rPr lang="en-US" sz="2400" b="1" dirty="0">
                <a:solidFill>
                  <a:srgbClr val="1B00C0"/>
                </a:solidFill>
                <a:latin typeface="Arial Narrow" panose="020B0606020202030204" pitchFamily="34" charset="0"/>
                <a:cs typeface="Times New Roman" panose="02020603050405020304" pitchFamily="18" charset="0"/>
              </a:rPr>
              <a:t> </a:t>
            </a:r>
            <a:r>
              <a:rPr lang="en-US" sz="2400" b="1" dirty="0">
                <a:solidFill>
                  <a:srgbClr val="FF0000"/>
                </a:solidFill>
                <a:latin typeface="Arial Narrow" panose="020B0606020202030204" pitchFamily="34" charset="0"/>
                <a:cs typeface="Times New Roman" panose="02020603050405020304" pitchFamily="18" charset="0"/>
              </a:rPr>
              <a:t>open-source, </a:t>
            </a:r>
            <a:r>
              <a:rPr lang="en-US" sz="2400" b="1" u="sng" dirty="0">
                <a:solidFill>
                  <a:srgbClr val="1B00C0"/>
                </a:solidFill>
                <a:latin typeface="Arial Narrow" panose="020B0606020202030204" pitchFamily="34" charset="0"/>
                <a:cs typeface="Times New Roman" panose="02020603050405020304" pitchFamily="18" charset="0"/>
              </a:rPr>
              <a:t>digital</a:t>
            </a:r>
            <a:r>
              <a:rPr lang="en-US" sz="2400" b="1" dirty="0">
                <a:solidFill>
                  <a:srgbClr val="1B00C0"/>
                </a:solidFill>
                <a:latin typeface="Arial Narrow" panose="020B0606020202030204" pitchFamily="34" charset="0"/>
                <a:cs typeface="Times New Roman" panose="02020603050405020304" pitchFamily="18" charset="0"/>
              </a:rPr>
              <a:t> hardware</a:t>
            </a:r>
          </a:p>
        </p:txBody>
      </p:sp>
    </p:spTree>
    <p:custDataLst>
      <p:tags r:id="rId1"/>
    </p:custDataLst>
    <p:extLst>
      <p:ext uri="{BB962C8B-B14F-4D97-AF65-F5344CB8AC3E}">
        <p14:creationId xmlns:p14="http://schemas.microsoft.com/office/powerpoint/2010/main" val="2959010373"/>
      </p:ext>
    </p:extLst>
  </p:cSld>
  <p:clrMapOvr>
    <a:masterClrMapping/>
  </p:clrMapOvr>
  <p:transition advTm="5157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a:xfrm>
            <a:off x="1" y="838200"/>
            <a:ext cx="9013824" cy="5875337"/>
          </a:xfrm>
        </p:spPr>
        <p:txBody>
          <a:bodyPr/>
          <a:lstStyle/>
          <a:p>
            <a:pPr marL="285750" indent="-285750">
              <a:lnSpc>
                <a:spcPct val="100000"/>
              </a:lnSpc>
              <a:spcBef>
                <a:spcPts val="600"/>
              </a:spcBef>
              <a:buFont typeface="Arial" panose="020B0604020202020204" pitchFamily="34" charset="0"/>
              <a:buChar char="•"/>
            </a:pPr>
            <a:r>
              <a:rPr lang="en-US" altLang="zh-CN" b="1" dirty="0">
                <a:cs typeface="Times New Roman" panose="02020603050405020304" pitchFamily="18" charset="0"/>
              </a:rPr>
              <a:t>Clarity, better science</a:t>
            </a:r>
          </a:p>
          <a:p>
            <a:pPr marL="625475" lvl="1" indent="-285750">
              <a:lnSpc>
                <a:spcPct val="100000"/>
              </a:lnSpc>
              <a:spcBef>
                <a:spcPts val="600"/>
              </a:spcBef>
              <a:buFont typeface="Arial" panose="020B0604020202020204" pitchFamily="34" charset="0"/>
              <a:buChar char="•"/>
            </a:pPr>
            <a:r>
              <a:rPr lang="en-US" altLang="zh-CN" dirty="0">
                <a:cs typeface="Times New Roman" panose="02020603050405020304" pitchFamily="18" charset="0"/>
              </a:rPr>
              <a:t>Leading edge becomes visible and well-defined</a:t>
            </a:r>
          </a:p>
          <a:p>
            <a:pPr marL="625475" lvl="1" indent="-285750">
              <a:lnSpc>
                <a:spcPct val="100000"/>
              </a:lnSpc>
              <a:spcBef>
                <a:spcPts val="600"/>
              </a:spcBef>
              <a:buFont typeface="Arial" panose="020B0604020202020204" pitchFamily="34" charset="0"/>
              <a:buChar char="•"/>
            </a:pPr>
            <a:r>
              <a:rPr lang="en-US" altLang="zh-CN" dirty="0">
                <a:cs typeface="Times New Roman" panose="02020603050405020304" pitchFamily="18" charset="0"/>
              </a:rPr>
              <a:t>Advances are verifiable:  no more “irreproducible results” !</a:t>
            </a:r>
          </a:p>
          <a:p>
            <a:pPr marL="625475" lvl="1" indent="-285750">
              <a:lnSpc>
                <a:spcPct val="100000"/>
              </a:lnSpc>
              <a:spcBef>
                <a:spcPts val="600"/>
              </a:spcBef>
              <a:buFont typeface="Arial" panose="020B0604020202020204" pitchFamily="34" charset="0"/>
              <a:buChar char="•"/>
            </a:pPr>
            <a:r>
              <a:rPr lang="en-US" altLang="zh-CN" i="1" dirty="0">
                <a:solidFill>
                  <a:srgbClr val="1B00C0"/>
                </a:solidFill>
                <a:cs typeface="Times New Roman" panose="02020603050405020304" pitchFamily="18" charset="0"/>
              </a:rPr>
              <a:t>Google Research Philosophy: “First and foremost, sharing knowledge accelerates progress for everyone.”</a:t>
            </a:r>
          </a:p>
          <a:p>
            <a:pPr marL="285750" indent="-285750">
              <a:lnSpc>
                <a:spcPct val="100000"/>
              </a:lnSpc>
              <a:spcBef>
                <a:spcPts val="600"/>
              </a:spcBef>
              <a:buFont typeface="Arial" panose="020B0604020202020204" pitchFamily="34" charset="0"/>
              <a:buChar char="•"/>
            </a:pPr>
            <a:r>
              <a:rPr lang="en-US" altLang="zh-CN" b="1" dirty="0">
                <a:cs typeface="Times New Roman" panose="02020603050405020304" pitchFamily="18" charset="0"/>
              </a:rPr>
              <a:t>Avoid reinventing wheels </a:t>
            </a:r>
          </a:p>
          <a:p>
            <a:pPr marL="625475" lvl="1" indent="-285750">
              <a:lnSpc>
                <a:spcPct val="100000"/>
              </a:lnSpc>
              <a:spcBef>
                <a:spcPts val="600"/>
              </a:spcBef>
              <a:buFont typeface="Arial" panose="020B0604020202020204" pitchFamily="34" charset="0"/>
              <a:buChar char="•"/>
            </a:pPr>
            <a:r>
              <a:rPr lang="en-US" altLang="zh-CN" dirty="0">
                <a:cs typeface="Times New Roman" panose="02020603050405020304" pitchFamily="18" charset="0"/>
                <a:sym typeface="Wingdings" panose="05000000000000000000" pitchFamily="2" charset="2"/>
              </a:rPr>
              <a:t>Students don’t waste months trying to reconstruct papers</a:t>
            </a:r>
          </a:p>
          <a:p>
            <a:pPr marL="625475" lvl="1" indent="-285750">
              <a:lnSpc>
                <a:spcPct val="100000"/>
              </a:lnSpc>
              <a:spcBef>
                <a:spcPts val="600"/>
              </a:spcBef>
              <a:buFont typeface="Arial" panose="020B0604020202020204" pitchFamily="34" charset="0"/>
              <a:buChar char="•"/>
            </a:pPr>
            <a:r>
              <a:rPr lang="en-US" altLang="zh-CN" dirty="0">
                <a:cs typeface="Times New Roman" panose="02020603050405020304" pitchFamily="18" charset="0"/>
                <a:sym typeface="Wingdings" panose="05000000000000000000" pitchFamily="2" charset="2"/>
              </a:rPr>
              <a:t>Field advances more rapidly</a:t>
            </a:r>
            <a:endParaRPr lang="en-US" altLang="zh-CN" dirty="0">
              <a:cs typeface="Times New Roman" panose="02020603050405020304" pitchFamily="18" charset="0"/>
            </a:endParaRPr>
          </a:p>
          <a:p>
            <a:pPr marL="285750" indent="-285750">
              <a:lnSpc>
                <a:spcPct val="100000"/>
              </a:lnSpc>
              <a:spcBef>
                <a:spcPts val="600"/>
              </a:spcBef>
              <a:buFont typeface="Arial" panose="020B0604020202020204" pitchFamily="34" charset="0"/>
              <a:buChar char="•"/>
            </a:pPr>
            <a:r>
              <a:rPr lang="en-US" altLang="zh-CN" b="1" dirty="0">
                <a:cs typeface="Times New Roman" panose="02020603050405020304" pitchFamily="18" charset="0"/>
              </a:rPr>
              <a:t>Strong correlation with maturity, health of field</a:t>
            </a:r>
          </a:p>
          <a:p>
            <a:pPr marL="625475" lvl="1" indent="-285750">
              <a:lnSpc>
                <a:spcPct val="100000"/>
              </a:lnSpc>
              <a:spcBef>
                <a:spcPts val="600"/>
              </a:spcBef>
              <a:buFont typeface="Arial" panose="020B0604020202020204" pitchFamily="34" charset="0"/>
              <a:buChar char="•"/>
            </a:pPr>
            <a:r>
              <a:rPr lang="en-US" altLang="zh-CN" dirty="0">
                <a:cs typeface="Times New Roman" panose="02020603050405020304" pitchFamily="18" charset="0"/>
              </a:rPr>
              <a:t>AI / ML, computer vision, NLP, …</a:t>
            </a:r>
          </a:p>
          <a:p>
            <a:pPr marL="625475" lvl="1" indent="-285750">
              <a:lnSpc>
                <a:spcPct val="100000"/>
              </a:lnSpc>
              <a:spcBef>
                <a:spcPts val="600"/>
              </a:spcBef>
              <a:buFont typeface="Arial" panose="020B0604020202020204" pitchFamily="34" charset="0"/>
              <a:buChar char="•"/>
            </a:pPr>
            <a:r>
              <a:rPr lang="en-US" altLang="zh-CN" dirty="0">
                <a:cs typeface="Times New Roman" panose="02020603050405020304" pitchFamily="18" charset="0"/>
              </a:rPr>
              <a:t>Strategic advantages to researchers and companies alike</a:t>
            </a:r>
          </a:p>
          <a:p>
            <a:pPr marL="285750" indent="-285750">
              <a:lnSpc>
                <a:spcPct val="100000"/>
              </a:lnSpc>
              <a:spcBef>
                <a:spcPts val="600"/>
              </a:spcBef>
              <a:buFont typeface="Arial" panose="020B0604020202020204" pitchFamily="34" charset="0"/>
              <a:buChar char="•"/>
            </a:pPr>
            <a:endParaRPr lang="en-US" altLang="zh-CN" dirty="0">
              <a:cs typeface="Times New Roman" panose="02020603050405020304" pitchFamily="18" charset="0"/>
            </a:endParaRPr>
          </a:p>
        </p:txBody>
      </p:sp>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a:xfrm>
            <a:off x="161925" y="144463"/>
            <a:ext cx="8851900" cy="595312"/>
          </a:xfrm>
        </p:spPr>
        <p:txBody>
          <a:bodyPr/>
          <a:lstStyle/>
          <a:p>
            <a:r>
              <a:rPr lang="en-US" dirty="0"/>
              <a:t>Why Open-Source EDA?</a:t>
            </a:r>
          </a:p>
        </p:txBody>
      </p:sp>
      <p:sp>
        <p:nvSpPr>
          <p:cNvPr id="4" name="TextBox 3">
            <a:extLst>
              <a:ext uri="{FF2B5EF4-FFF2-40B4-BE49-F238E27FC236}">
                <a16:creationId xmlns:a16="http://schemas.microsoft.com/office/drawing/2014/main" id="{3F802A12-262B-4C9A-9D61-1B446F2510DC}"/>
              </a:ext>
            </a:extLst>
          </p:cNvPr>
          <p:cNvSpPr txBox="1"/>
          <p:nvPr/>
        </p:nvSpPr>
        <p:spPr>
          <a:xfrm>
            <a:off x="5486400" y="46038"/>
            <a:ext cx="3619500" cy="584775"/>
          </a:xfrm>
          <a:prstGeom prst="rect">
            <a:avLst/>
          </a:prstGeom>
          <a:solidFill>
            <a:schemeClr val="accent6">
              <a:lumMod val="20000"/>
              <a:lumOff val="80000"/>
            </a:schemeClr>
          </a:solidFill>
        </p:spPr>
        <p:txBody>
          <a:bodyPr wrap="square" rtlCol="0">
            <a:spAutoFit/>
          </a:bodyPr>
          <a:lstStyle/>
          <a:p>
            <a:r>
              <a:rPr lang="en-US" sz="1600" b="1" dirty="0"/>
              <a:t>ICCAD19: Looking into the Mirror of Open Source </a:t>
            </a:r>
            <a:r>
              <a:rPr lang="en-US" sz="1600" u="sng" dirty="0">
                <a:hlinkClick r:id="rId3"/>
              </a:rPr>
              <a:t>paper</a:t>
            </a:r>
            <a:r>
              <a:rPr lang="en-US" sz="1600" dirty="0"/>
              <a:t>, </a:t>
            </a:r>
            <a:r>
              <a:rPr lang="en-US" sz="1600" u="sng" dirty="0">
                <a:hlinkClick r:id="rId4"/>
              </a:rPr>
              <a:t>slides</a:t>
            </a:r>
            <a:r>
              <a:rPr lang="en-US" sz="1600" dirty="0"/>
              <a:t> </a:t>
            </a:r>
          </a:p>
        </p:txBody>
      </p:sp>
    </p:spTree>
    <p:extLst>
      <p:ext uri="{BB962C8B-B14F-4D97-AF65-F5344CB8AC3E}">
        <p14:creationId xmlns:p14="http://schemas.microsoft.com/office/powerpoint/2010/main" val="4114360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500"/>
                                        <p:tgtEl>
                                          <p:spTgt spid="2">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t>MARCO </a:t>
            </a:r>
            <a:r>
              <a:rPr lang="en-US" b="1" dirty="0" err="1"/>
              <a:t>Gigascale</a:t>
            </a:r>
            <a:r>
              <a:rPr lang="en-US" b="1" dirty="0"/>
              <a:t> Silicon Research Center, 1998</a:t>
            </a:r>
          </a:p>
          <a:p>
            <a:r>
              <a:rPr lang="en-US" b="1" dirty="0"/>
              <a:t>Bookshelf still at </a:t>
            </a:r>
            <a:r>
              <a:rPr lang="en-US" b="1" dirty="0">
                <a:hlinkClick r:id="rId3"/>
              </a:rPr>
              <a:t>http://vlsicad.eecs.umich.edu/BK</a:t>
            </a:r>
            <a:r>
              <a:rPr lang="en-US" b="1" dirty="0"/>
              <a:t>  </a:t>
            </a: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dirty="0"/>
              <a:t>Open-Source EDA = A Recurring Dream</a:t>
            </a:r>
          </a:p>
        </p:txBody>
      </p:sp>
      <p:pic>
        <p:nvPicPr>
          <p:cNvPr id="4" name="Picture 3">
            <a:extLst>
              <a:ext uri="{FF2B5EF4-FFF2-40B4-BE49-F238E27FC236}">
                <a16:creationId xmlns:a16="http://schemas.microsoft.com/office/drawing/2014/main" id="{4E2DA852-E80F-490C-91E3-1FA1128F1CDE}"/>
              </a:ext>
            </a:extLst>
          </p:cNvPr>
          <p:cNvPicPr>
            <a:picLocks noChangeAspect="1"/>
          </p:cNvPicPr>
          <p:nvPr/>
        </p:nvPicPr>
        <p:blipFill rotWithShape="1">
          <a:blip r:embed="rId4"/>
          <a:srcRect t="194" b="3946"/>
          <a:stretch/>
        </p:blipFill>
        <p:spPr>
          <a:xfrm>
            <a:off x="5867400" y="2102940"/>
            <a:ext cx="3275965" cy="4069260"/>
          </a:xfrm>
          <a:prstGeom prst="rect">
            <a:avLst/>
          </a:prstGeom>
        </p:spPr>
      </p:pic>
      <p:pic>
        <p:nvPicPr>
          <p:cNvPr id="5" name="Picture 4">
            <a:extLst>
              <a:ext uri="{FF2B5EF4-FFF2-40B4-BE49-F238E27FC236}">
                <a16:creationId xmlns:a16="http://schemas.microsoft.com/office/drawing/2014/main" id="{E0FF8401-AFD2-4A5D-8775-0816367A07C4}"/>
              </a:ext>
            </a:extLst>
          </p:cNvPr>
          <p:cNvPicPr>
            <a:picLocks noChangeAspect="1"/>
          </p:cNvPicPr>
          <p:nvPr/>
        </p:nvPicPr>
        <p:blipFill rotWithShape="1">
          <a:blip r:embed="rId5"/>
          <a:srcRect t="3750" r="41667" b="36250"/>
          <a:stretch/>
        </p:blipFill>
        <p:spPr>
          <a:xfrm>
            <a:off x="5585" y="2102940"/>
            <a:ext cx="5934337" cy="4069260"/>
          </a:xfrm>
          <a:prstGeom prst="rect">
            <a:avLst/>
          </a:prstGeom>
        </p:spPr>
      </p:pic>
    </p:spTree>
    <p:extLst>
      <p:ext uri="{BB962C8B-B14F-4D97-AF65-F5344CB8AC3E}">
        <p14:creationId xmlns:p14="http://schemas.microsoft.com/office/powerpoint/2010/main" val="16512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chemeClr val="bg1">
                    <a:lumMod val="50000"/>
                  </a:schemeClr>
                </a:solidFill>
              </a:rPr>
              <a:t>Perspective</a:t>
            </a:r>
          </a:p>
          <a:p>
            <a:r>
              <a:rPr lang="en-US" b="1" dirty="0">
                <a:solidFill>
                  <a:schemeClr val="bg1">
                    <a:lumMod val="50000"/>
                  </a:schemeClr>
                </a:solidFill>
              </a:rPr>
              <a:t>Open-Source EDA and </a:t>
            </a:r>
            <a:r>
              <a:rPr lang="en-US" b="1" dirty="0" err="1">
                <a:solidFill>
                  <a:schemeClr val="bg1">
                    <a:lumMod val="50000"/>
                  </a:schemeClr>
                </a:solidFill>
              </a:rPr>
              <a:t>OpenROAD</a:t>
            </a:r>
            <a:endParaRPr lang="en-US" b="1" dirty="0">
              <a:solidFill>
                <a:schemeClr val="bg1">
                  <a:lumMod val="50000"/>
                </a:schemeClr>
              </a:solidFill>
            </a:endParaRPr>
          </a:p>
          <a:p>
            <a:r>
              <a:rPr lang="en-US" b="1" dirty="0">
                <a:solidFill>
                  <a:srgbClr val="1B00C0"/>
                </a:solidFill>
              </a:rPr>
              <a:t>Open-Source EDA: If We Build It, Who Will Come?</a:t>
            </a: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t>Agenda</a:t>
            </a:r>
          </a:p>
        </p:txBody>
      </p:sp>
    </p:spTree>
    <p:extLst>
      <p:ext uri="{BB962C8B-B14F-4D97-AF65-F5344CB8AC3E}">
        <p14:creationId xmlns:p14="http://schemas.microsoft.com/office/powerpoint/2010/main" val="41053960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1"/>
            <a:ext cx="5017395" cy="3810000"/>
          </a:xfrm>
        </p:spPr>
        <p:txBody>
          <a:bodyPr/>
          <a:lstStyle/>
          <a:p>
            <a:r>
              <a:rPr lang="en-US" sz="2400" b="1" dirty="0">
                <a:solidFill>
                  <a:srgbClr val="1B00C0"/>
                </a:solidFill>
              </a:rPr>
              <a:t>1989 film: “Field of Dreams”</a:t>
            </a:r>
          </a:p>
          <a:p>
            <a:r>
              <a:rPr lang="en-US" sz="2000" dirty="0">
                <a:solidFill>
                  <a:srgbClr val="1B00C0"/>
                </a:solidFill>
              </a:rPr>
              <a:t>Book: W. P. Kinsella, “Shoeless Joe”</a:t>
            </a:r>
          </a:p>
          <a:p>
            <a:endParaRPr lang="en-US" sz="2400" dirty="0">
              <a:solidFill>
                <a:srgbClr val="1B00C0"/>
              </a:solidFill>
            </a:endParaRPr>
          </a:p>
          <a:p>
            <a:r>
              <a:rPr lang="en-US" sz="2400" i="1" dirty="0"/>
              <a:t>“If you build it, he will come”</a:t>
            </a:r>
          </a:p>
          <a:p>
            <a:endParaRPr lang="en-US" sz="2400" dirty="0"/>
          </a:p>
          <a:p>
            <a:r>
              <a:rPr lang="en-US" sz="2400" dirty="0"/>
              <a:t>“It” is a baseball field</a:t>
            </a:r>
          </a:p>
          <a:p>
            <a:pPr marL="0" indent="0">
              <a:buNone/>
            </a:pPr>
            <a:endParaRPr lang="en-US" sz="2400" dirty="0">
              <a:sym typeface="Wingdings" panose="05000000000000000000" pitchFamily="2" charset="2"/>
            </a:endParaRPr>
          </a:p>
          <a:p>
            <a:r>
              <a:rPr lang="en-US" sz="2400" dirty="0">
                <a:sym typeface="Wingdings" panose="05000000000000000000" pitchFamily="2" charset="2"/>
              </a:rPr>
              <a:t>Story of curing the sins of the past to bring a brighter future</a:t>
            </a:r>
            <a:endParaRPr lang="en-US" sz="2400"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pPr algn="ctr"/>
            <a:r>
              <a:rPr lang="en-US" sz="3000" dirty="0"/>
              <a:t>If We Build It, Who Will Come?</a:t>
            </a:r>
            <a:endParaRPr lang="en-US" sz="3000" dirty="0">
              <a:solidFill>
                <a:srgbClr val="1B00C0"/>
              </a:solidFill>
            </a:endParaRPr>
          </a:p>
        </p:txBody>
      </p:sp>
      <p:pic>
        <p:nvPicPr>
          <p:cNvPr id="1026" name="Picture 2" descr="Field of Dreams Movie Poster | 80s Film | Drama | Fantasy Posters">
            <a:extLst>
              <a:ext uri="{FF2B5EF4-FFF2-40B4-BE49-F238E27FC236}">
                <a16:creationId xmlns:a16="http://schemas.microsoft.com/office/drawing/2014/main" id="{50B5C90D-C45D-4C03-B1A7-653281158B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808148"/>
            <a:ext cx="3425295" cy="484521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4A43DE48-3A15-4ED8-9CBE-9E1D5FB8F8C4}"/>
              </a:ext>
            </a:extLst>
          </p:cNvPr>
          <p:cNvSpPr txBox="1">
            <a:spLocks/>
          </p:cNvSpPr>
          <p:nvPr/>
        </p:nvSpPr>
        <p:spPr bwMode="auto">
          <a:xfrm>
            <a:off x="152400" y="5957888"/>
            <a:ext cx="8835495" cy="5953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lgn="ctr">
              <a:buNone/>
            </a:pPr>
            <a:r>
              <a:rPr lang="en-US" i="1" kern="0" dirty="0">
                <a:solidFill>
                  <a:srgbClr val="1B00C0"/>
                </a:solidFill>
                <a:highlight>
                  <a:srgbClr val="FFFF00"/>
                </a:highlight>
              </a:rPr>
              <a:t>Open-source EDA is truly a field of dreams.</a:t>
            </a:r>
          </a:p>
        </p:txBody>
      </p:sp>
    </p:spTree>
    <p:extLst>
      <p:ext uri="{BB962C8B-B14F-4D97-AF65-F5344CB8AC3E}">
        <p14:creationId xmlns:p14="http://schemas.microsoft.com/office/powerpoint/2010/main" val="243985148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dirty="0"/>
              <a:t>7/2018 DAC Birds-of-a-Feather meeting</a:t>
            </a:r>
          </a:p>
          <a:p>
            <a:r>
              <a:rPr lang="en-US" dirty="0"/>
              <a:t>11/2018 Workshop on Open-Source EDA Technology</a:t>
            </a:r>
          </a:p>
          <a:p>
            <a:pPr lvl="1"/>
            <a:r>
              <a:rPr lang="en-US" dirty="0">
                <a:solidFill>
                  <a:srgbClr val="FF0000"/>
                </a:solidFill>
                <a:sym typeface="Wingdings" panose="05000000000000000000" pitchFamily="2" charset="2"/>
              </a:rPr>
              <a:t> Want to see a complete RTL-to-GDS flow</a:t>
            </a:r>
            <a:endParaRPr lang="en-US" dirty="0">
              <a:solidFill>
                <a:srgbClr val="FF0000"/>
              </a:solidFill>
            </a:endParaRPr>
          </a:p>
          <a:p>
            <a:r>
              <a:rPr lang="en-US" dirty="0"/>
              <a:t>7/2019 DAC Birds-of-a-Feather meeting</a:t>
            </a:r>
          </a:p>
          <a:p>
            <a:r>
              <a:rPr lang="en-US" dirty="0"/>
              <a:t>11/2019 Workshop on Open-Source EDA Technology</a:t>
            </a:r>
          </a:p>
          <a:p>
            <a:pPr lvl="1"/>
            <a:r>
              <a:rPr lang="en-US" dirty="0">
                <a:solidFill>
                  <a:srgbClr val="1B00C0"/>
                </a:solidFill>
              </a:rPr>
              <a:t>Showed flow, DRC-clean layout generation in TSMC 65LP</a:t>
            </a:r>
          </a:p>
          <a:p>
            <a:pPr lvl="1"/>
            <a:r>
              <a:rPr lang="en-US" dirty="0">
                <a:solidFill>
                  <a:srgbClr val="FF0000"/>
                </a:solidFill>
                <a:sym typeface="Wingdings" panose="05000000000000000000" pitchFamily="2" charset="2"/>
              </a:rPr>
              <a:t> Want to see integrated tool and </a:t>
            </a:r>
            <a:r>
              <a:rPr lang="en-US" dirty="0" err="1">
                <a:solidFill>
                  <a:srgbClr val="FF0000"/>
                </a:solidFill>
                <a:sym typeface="Wingdings" panose="05000000000000000000" pitchFamily="2" charset="2"/>
              </a:rPr>
              <a:t>tapeout</a:t>
            </a:r>
            <a:r>
              <a:rPr lang="en-US" dirty="0">
                <a:solidFill>
                  <a:srgbClr val="FF0000"/>
                </a:solidFill>
                <a:sym typeface="Wingdings" panose="05000000000000000000" pitchFamily="2" charset="2"/>
              </a:rPr>
              <a:t> proofs</a:t>
            </a:r>
            <a:endParaRPr lang="en-US" dirty="0">
              <a:solidFill>
                <a:srgbClr val="FF0000"/>
              </a:solidFill>
            </a:endParaRPr>
          </a:p>
          <a:p>
            <a:r>
              <a:rPr lang="en-US" dirty="0"/>
              <a:t>7/2020  </a:t>
            </a:r>
          </a:p>
          <a:p>
            <a:pPr lvl="1"/>
            <a:r>
              <a:rPr lang="en-US" dirty="0">
                <a:solidFill>
                  <a:srgbClr val="1B00C0"/>
                </a:solidFill>
              </a:rPr>
              <a:t>Showed integrated tool, at least one third-party </a:t>
            </a:r>
            <a:r>
              <a:rPr lang="en-US" dirty="0" err="1">
                <a:solidFill>
                  <a:srgbClr val="1B00C0"/>
                </a:solidFill>
              </a:rPr>
              <a:t>tapeout</a:t>
            </a:r>
            <a:endParaRPr lang="en-US" dirty="0">
              <a:solidFill>
                <a:srgbClr val="1B00C0"/>
              </a:solidFill>
            </a:endParaRPr>
          </a:p>
          <a:p>
            <a:pPr lvl="1"/>
            <a:r>
              <a:rPr lang="en-US" dirty="0">
                <a:solidFill>
                  <a:srgbClr val="FF0000"/>
                </a:solidFill>
                <a:sym typeface="Wingdings" panose="05000000000000000000" pitchFamily="2" charset="2"/>
              </a:rPr>
              <a:t> Want to see advanced-node foundry support, PPA calibrations, DFT, functional simulation, DRC/LVS engine, …</a:t>
            </a:r>
          </a:p>
          <a:p>
            <a:pPr marL="347663" lvl="1" indent="0">
              <a:spcBef>
                <a:spcPts val="1800"/>
              </a:spcBef>
              <a:buNone/>
            </a:pPr>
            <a:r>
              <a:rPr lang="en-US" sz="2800" i="1" dirty="0">
                <a:solidFill>
                  <a:srgbClr val="1B00C0"/>
                </a:solidFill>
                <a:highlight>
                  <a:srgbClr val="FFFF00"/>
                </a:highlight>
                <a:sym typeface="Wingdings" panose="05000000000000000000" pitchFamily="2" charset="2"/>
              </a:rPr>
              <a:t>Open-source EDA is a moving, many-faceted target</a:t>
            </a:r>
            <a:endParaRPr lang="en-US" sz="2800" i="1" dirty="0">
              <a:solidFill>
                <a:srgbClr val="1B00C0"/>
              </a:solidFill>
              <a:highlight>
                <a:srgbClr val="FFFF00"/>
              </a:highlight>
            </a:endParaRPr>
          </a:p>
          <a:p>
            <a:endParaRPr lang="en-US" dirty="0">
              <a:solidFill>
                <a:srgbClr val="1B00C0"/>
              </a:solidFill>
            </a:endParaRPr>
          </a:p>
          <a:p>
            <a:endParaRPr lang="en-US" dirty="0">
              <a:solidFill>
                <a:srgbClr val="1B00C0"/>
              </a:solidFill>
            </a:endParaRPr>
          </a:p>
          <a:p>
            <a:endParaRPr lang="en-US" dirty="0">
              <a:solidFill>
                <a:srgbClr val="1B00C0"/>
              </a:solidFill>
            </a:endParaRP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a:t>
            </a:r>
            <a:r>
              <a:rPr lang="en-US" sz="3000" dirty="0">
                <a:solidFill>
                  <a:srgbClr val="1B00C0"/>
                </a:solidFill>
              </a:rPr>
              <a:t>It</a:t>
            </a:r>
            <a:r>
              <a:rPr lang="en-US" sz="3000" dirty="0">
                <a:solidFill>
                  <a:schemeClr val="bg1">
                    <a:lumMod val="65000"/>
                  </a:schemeClr>
                </a:solidFill>
              </a:rPr>
              <a:t>, Who Will Come?    </a:t>
            </a:r>
            <a:r>
              <a:rPr lang="en-US" dirty="0">
                <a:solidFill>
                  <a:srgbClr val="1B00C0"/>
                </a:solidFill>
              </a:rPr>
              <a:t>What is “It”?</a:t>
            </a:r>
            <a:endParaRPr lang="en-US" sz="3000" dirty="0">
              <a:solidFill>
                <a:srgbClr val="1B00C0"/>
              </a:solidFill>
            </a:endParaRPr>
          </a:p>
        </p:txBody>
      </p:sp>
    </p:spTree>
    <p:extLst>
      <p:ext uri="{BB962C8B-B14F-4D97-AF65-F5344CB8AC3E}">
        <p14:creationId xmlns:p14="http://schemas.microsoft.com/office/powerpoint/2010/main" val="1447917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6019800"/>
          </a:xfrm>
        </p:spPr>
        <p:txBody>
          <a:bodyPr/>
          <a:lstStyle/>
          <a:p>
            <a:r>
              <a:rPr lang="en-US" dirty="0" err="1"/>
              <a:t>OpenROAD</a:t>
            </a:r>
            <a:r>
              <a:rPr lang="en-US" dirty="0"/>
              <a:t> deliverable: no-human-in-the-loop, automated generation of </a:t>
            </a:r>
            <a:r>
              <a:rPr lang="en-US" dirty="0" err="1"/>
              <a:t>tapeout</a:t>
            </a:r>
            <a:r>
              <a:rPr lang="en-US" dirty="0"/>
              <a:t> database</a:t>
            </a:r>
          </a:p>
          <a:p>
            <a:r>
              <a:rPr lang="en-US" dirty="0"/>
              <a:t>Many requests:  “Here are my favorite </a:t>
            </a:r>
            <a:r>
              <a:rPr lang="en-US" dirty="0" err="1"/>
              <a:t>Tcl</a:t>
            </a:r>
            <a:r>
              <a:rPr lang="en-US" dirty="0"/>
              <a:t> commands that I’d like to see in </a:t>
            </a:r>
            <a:r>
              <a:rPr lang="en-US" dirty="0" err="1"/>
              <a:t>OpenROAD</a:t>
            </a:r>
            <a:r>
              <a:rPr lang="en-US" dirty="0"/>
              <a:t>”</a:t>
            </a:r>
          </a:p>
          <a:p>
            <a:endParaRPr lang="en-US" dirty="0"/>
          </a:p>
          <a:p>
            <a:r>
              <a:rPr lang="en-US" dirty="0"/>
              <a:t>Commercial EDA has 1000s of </a:t>
            </a:r>
            <a:r>
              <a:rPr lang="en-US" dirty="0" err="1"/>
              <a:t>Tcl</a:t>
            </a:r>
            <a:r>
              <a:rPr lang="en-US" dirty="0"/>
              <a:t> commands because it enables humans to achieve ultimate PPA</a:t>
            </a:r>
          </a:p>
          <a:p>
            <a:r>
              <a:rPr lang="en-US" dirty="0"/>
              <a:t>Open-source EDA as envisioned by DARPA IDEA program: ultimate ease of use, total automation</a:t>
            </a:r>
          </a:p>
          <a:p>
            <a:pPr lvl="1"/>
            <a:r>
              <a:rPr lang="en-US" dirty="0"/>
              <a:t>Driverless car: ultimately, no steering wheel or gas pedal</a:t>
            </a:r>
          </a:p>
          <a:p>
            <a:pPr marL="347663" lvl="1" indent="0">
              <a:buNone/>
            </a:pPr>
            <a:endParaRPr lang="en-US" dirty="0"/>
          </a:p>
          <a:p>
            <a:pPr marL="0" indent="0" algn="ctr">
              <a:spcBef>
                <a:spcPts val="1800"/>
              </a:spcBef>
              <a:buNone/>
            </a:pPr>
            <a:r>
              <a:rPr lang="en-US" i="1" dirty="0">
                <a:solidFill>
                  <a:srgbClr val="1B00C0"/>
                </a:solidFill>
                <a:highlight>
                  <a:srgbClr val="FFFF00"/>
                </a:highlight>
              </a:rPr>
              <a:t>These are two different universes.</a:t>
            </a:r>
          </a:p>
          <a:p>
            <a:endParaRPr lang="en-US" dirty="0"/>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896922" y="100588"/>
            <a:ext cx="8170878" cy="595312"/>
          </a:xfrm>
        </p:spPr>
        <p:txBody>
          <a:bodyPr/>
          <a:lstStyle/>
          <a:p>
            <a:r>
              <a:rPr lang="en-US" sz="3000" dirty="0"/>
              <a:t>Contradiction: No-Humans vs. Users</a:t>
            </a:r>
            <a:endParaRPr lang="en-US" sz="3000" dirty="0">
              <a:solidFill>
                <a:srgbClr val="1B00C0"/>
              </a:solidFill>
            </a:endParaRPr>
          </a:p>
        </p:txBody>
      </p:sp>
      <p:pic>
        <p:nvPicPr>
          <p:cNvPr id="3074" name="Picture 2">
            <a:extLst>
              <a:ext uri="{FF2B5EF4-FFF2-40B4-BE49-F238E27FC236}">
                <a16:creationId xmlns:a16="http://schemas.microsoft.com/office/drawing/2014/main" id="{BDA2EC4B-A9E8-459B-8419-15E396FDE5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685"/>
            <a:ext cx="668322" cy="59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215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OpenROAD</a:t>
            </a:r>
            <a:r>
              <a:rPr lang="en-US" dirty="0"/>
              <a:t> = Many </a:t>
            </a:r>
            <a:r>
              <a:rPr lang="en-US" dirty="0">
                <a:solidFill>
                  <a:srgbClr val="1B00C0"/>
                </a:solidFill>
              </a:rPr>
              <a:t>Research</a:t>
            </a:r>
            <a:r>
              <a:rPr lang="en-US" dirty="0"/>
              <a:t> Challenges</a:t>
            </a:r>
          </a:p>
        </p:txBody>
      </p:sp>
      <p:sp>
        <p:nvSpPr>
          <p:cNvPr id="44" name="Content Placeholder 2">
            <a:extLst>
              <a:ext uri="{FF2B5EF4-FFF2-40B4-BE49-F238E27FC236}">
                <a16:creationId xmlns:a16="http://schemas.microsoft.com/office/drawing/2014/main" id="{97861642-7660-4FB4-999D-8E5F65FF4736}"/>
              </a:ext>
            </a:extLst>
          </p:cNvPr>
          <p:cNvSpPr txBox="1">
            <a:spLocks/>
          </p:cNvSpPr>
          <p:nvPr/>
        </p:nvSpPr>
        <p:spPr bwMode="auto">
          <a:xfrm>
            <a:off x="200391" y="4681157"/>
            <a:ext cx="8813434" cy="198309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defTabSz="914400">
              <a:buFontTx/>
              <a:buNone/>
            </a:pPr>
            <a:r>
              <a:rPr lang="en-US" altLang="zh-TW" b="1" kern="0" dirty="0">
                <a:ea typeface="新細明體" pitchFamily="18" charset="-120"/>
              </a:rPr>
              <a:t>Example mindsets</a:t>
            </a:r>
          </a:p>
          <a:p>
            <a:pPr marL="287338" lvl="1" indent="-174625" defTabSz="914400">
              <a:defRPr/>
            </a:pPr>
            <a:r>
              <a:rPr lang="en-US" altLang="zh-TW" b="1" kern="0" dirty="0">
                <a:ea typeface="新細明體" pitchFamily="18" charset="-120"/>
              </a:rPr>
              <a:t>Cloud/parallel </a:t>
            </a:r>
            <a:r>
              <a:rPr lang="en-US" altLang="zh-TW" b="1" kern="0" dirty="0">
                <a:ea typeface="新細明體" pitchFamily="18" charset="-120"/>
                <a:sym typeface="Wingdings" panose="05000000000000000000" pitchFamily="2" charset="2"/>
              </a:rPr>
              <a:t> </a:t>
            </a:r>
            <a:r>
              <a:rPr lang="en-US" altLang="zh-TW" b="1" kern="0" dirty="0">
                <a:solidFill>
                  <a:srgbClr val="FF0000"/>
                </a:solidFill>
                <a:ea typeface="新細明體" pitchFamily="18" charset="-120"/>
              </a:rPr>
              <a:t>predictability</a:t>
            </a:r>
            <a:r>
              <a:rPr lang="en-US" altLang="zh-TW" b="1" kern="0" dirty="0">
                <a:ea typeface="新細明體" pitchFamily="18" charset="-120"/>
              </a:rPr>
              <a:t>, recover solution </a:t>
            </a:r>
            <a:r>
              <a:rPr lang="en-US" altLang="zh-TW" b="1" kern="0" dirty="0">
                <a:solidFill>
                  <a:srgbClr val="FF0000"/>
                </a:solidFill>
                <a:ea typeface="新細明體" pitchFamily="18" charset="-120"/>
              </a:rPr>
              <a:t>quality</a:t>
            </a:r>
          </a:p>
          <a:p>
            <a:pPr marL="287338" lvl="1" indent="-174625" defTabSz="914400">
              <a:defRPr/>
            </a:pPr>
            <a:r>
              <a:rPr lang="en-US" altLang="zh-CN" b="1" kern="0" dirty="0">
                <a:ea typeface="新細明體" pitchFamily="18" charset="-120"/>
              </a:rPr>
              <a:t>Machine learning </a:t>
            </a:r>
            <a:r>
              <a:rPr lang="en-US" altLang="zh-CN" b="1" kern="0" dirty="0">
                <a:ea typeface="新細明體" pitchFamily="18" charset="-120"/>
                <a:sym typeface="Wingdings" panose="05000000000000000000" pitchFamily="2" charset="2"/>
              </a:rPr>
              <a:t> </a:t>
            </a:r>
            <a:r>
              <a:rPr lang="en-US" altLang="zh-CN" b="1" kern="0" dirty="0">
                <a:solidFill>
                  <a:srgbClr val="FF0000"/>
                </a:solidFill>
                <a:ea typeface="新細明體" pitchFamily="18" charset="-120"/>
                <a:sym typeface="Wingdings" panose="05000000000000000000" pitchFamily="2" charset="2"/>
              </a:rPr>
              <a:t>intelligence</a:t>
            </a:r>
            <a:r>
              <a:rPr lang="en-US" altLang="zh-CN" b="1" kern="0" dirty="0">
                <a:ea typeface="新細明體" pitchFamily="18" charset="-120"/>
                <a:sym typeface="Wingdings" panose="05000000000000000000" pitchFamily="2" charset="2"/>
              </a:rPr>
              <a:t> to “keep design in a box” of compute resource and schedule</a:t>
            </a:r>
            <a:endParaRPr lang="en-US" altLang="zh-CN" b="1" kern="0" dirty="0">
              <a:solidFill>
                <a:srgbClr val="FF0000"/>
              </a:solidFill>
            </a:endParaRPr>
          </a:p>
          <a:p>
            <a:pPr defTabSz="914400">
              <a:buFont typeface="Wingdings 2" panose="05020102010507070707" pitchFamily="18" charset="2"/>
              <a:buChar char="P"/>
            </a:pPr>
            <a:endParaRPr lang="en-US" b="1" kern="0" dirty="0">
              <a:solidFill>
                <a:srgbClr val="FF0000"/>
              </a:solidFill>
            </a:endParaRPr>
          </a:p>
        </p:txBody>
      </p:sp>
      <p:sp>
        <p:nvSpPr>
          <p:cNvPr id="42" name="Rounded Rectangle 30">
            <a:extLst>
              <a:ext uri="{FF2B5EF4-FFF2-40B4-BE49-F238E27FC236}">
                <a16:creationId xmlns:a16="http://schemas.microsoft.com/office/drawing/2014/main" id="{06D9E3FB-9B4E-4066-BDA1-423454FB2BBF}"/>
              </a:ext>
            </a:extLst>
          </p:cNvPr>
          <p:cNvSpPr/>
          <p:nvPr/>
        </p:nvSpPr>
        <p:spPr>
          <a:xfrm>
            <a:off x="972386" y="858922"/>
            <a:ext cx="6893678" cy="38094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24 hours, no humans – no PPA loss</a:t>
            </a:r>
          </a:p>
        </p:txBody>
      </p:sp>
      <p:sp>
        <p:nvSpPr>
          <p:cNvPr id="46" name="Rounded Rectangle 58">
            <a:extLst>
              <a:ext uri="{FF2B5EF4-FFF2-40B4-BE49-F238E27FC236}">
                <a16:creationId xmlns:a16="http://schemas.microsoft.com/office/drawing/2014/main" id="{99CFE80C-8C43-427F-BE7F-5A229528683F}"/>
              </a:ext>
            </a:extLst>
          </p:cNvPr>
          <p:cNvSpPr/>
          <p:nvPr/>
        </p:nvSpPr>
        <p:spPr>
          <a:xfrm>
            <a:off x="972385" y="4081943"/>
            <a:ext cx="6893679" cy="3809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Design Complexity</a:t>
            </a:r>
          </a:p>
        </p:txBody>
      </p:sp>
      <p:sp>
        <p:nvSpPr>
          <p:cNvPr id="47" name="Right Arrow 24">
            <a:extLst>
              <a:ext uri="{FF2B5EF4-FFF2-40B4-BE49-F238E27FC236}">
                <a16:creationId xmlns:a16="http://schemas.microsoft.com/office/drawing/2014/main" id="{27050EAC-15FA-4379-8D58-FC37EFAE47A1}"/>
              </a:ext>
            </a:extLst>
          </p:cNvPr>
          <p:cNvSpPr/>
          <p:nvPr/>
        </p:nvSpPr>
        <p:spPr>
          <a:xfrm rot="16200000">
            <a:off x="272576" y="1937207"/>
            <a:ext cx="2608245"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r>
              <a:rPr lang="en-US" sz="2000" dirty="0">
                <a:solidFill>
                  <a:srgbClr val="F5F5F5"/>
                </a:solidFill>
                <a:latin typeface="Tahoma" panose="020B0604030504040204" pitchFamily="34" charset="0"/>
                <a:ea typeface="Tahoma" panose="020B0604030504040204" pitchFamily="34" charset="0"/>
                <a:cs typeface="Tahoma" panose="020B0604030504040204" pitchFamily="34" charset="0"/>
              </a:rPr>
              <a:t>Extreme partitioning</a:t>
            </a:r>
          </a:p>
        </p:txBody>
      </p:sp>
      <p:sp>
        <p:nvSpPr>
          <p:cNvPr id="48" name="Right Arrow 66">
            <a:extLst>
              <a:ext uri="{FF2B5EF4-FFF2-40B4-BE49-F238E27FC236}">
                <a16:creationId xmlns:a16="http://schemas.microsoft.com/office/drawing/2014/main" id="{0DC65656-D73B-4AD9-889A-1F2DEDE3CC87}"/>
              </a:ext>
            </a:extLst>
          </p:cNvPr>
          <p:cNvSpPr/>
          <p:nvPr/>
        </p:nvSpPr>
        <p:spPr>
          <a:xfrm rot="16200000">
            <a:off x="2101009" y="1937206"/>
            <a:ext cx="2608246"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r>
              <a:rPr lang="en-US" sz="2000" dirty="0">
                <a:solidFill>
                  <a:srgbClr val="F5F5F5"/>
                </a:solidFill>
                <a:latin typeface="Tahoma" panose="020B0604030504040204" pitchFamily="34" charset="0"/>
                <a:ea typeface="Tahoma" panose="020B0604030504040204" pitchFamily="34" charset="0"/>
                <a:cs typeface="Tahoma" panose="020B0604030504040204" pitchFamily="34" charset="0"/>
              </a:rPr>
              <a:t>Parallel optimization</a:t>
            </a:r>
          </a:p>
        </p:txBody>
      </p:sp>
      <p:sp>
        <p:nvSpPr>
          <p:cNvPr id="49" name="Right Arrow 71">
            <a:extLst>
              <a:ext uri="{FF2B5EF4-FFF2-40B4-BE49-F238E27FC236}">
                <a16:creationId xmlns:a16="http://schemas.microsoft.com/office/drawing/2014/main" id="{C77E0073-FECC-4EC7-975A-01836FC615A8}"/>
              </a:ext>
            </a:extLst>
          </p:cNvPr>
          <p:cNvSpPr/>
          <p:nvPr/>
        </p:nvSpPr>
        <p:spPr>
          <a:xfrm rot="16200000">
            <a:off x="4029318" y="1937206"/>
            <a:ext cx="2608246"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Tahoma" panose="020B0604030504040204" pitchFamily="34" charset="0"/>
                <a:ea typeface="Tahoma" panose="020B0604030504040204" pitchFamily="34" charset="0"/>
                <a:cs typeface="Tahoma" panose="020B0604030504040204" pitchFamily="34" charset="0"/>
              </a:rPr>
              <a:t>Machine Learning of tools, flows</a:t>
            </a:r>
          </a:p>
        </p:txBody>
      </p:sp>
      <p:sp>
        <p:nvSpPr>
          <p:cNvPr id="50" name="Right Arrow 72">
            <a:extLst>
              <a:ext uri="{FF2B5EF4-FFF2-40B4-BE49-F238E27FC236}">
                <a16:creationId xmlns:a16="http://schemas.microsoft.com/office/drawing/2014/main" id="{6E87ABEE-3FCB-4A67-A599-8B5E35C60F1F}"/>
              </a:ext>
            </a:extLst>
          </p:cNvPr>
          <p:cNvSpPr/>
          <p:nvPr/>
        </p:nvSpPr>
        <p:spPr>
          <a:xfrm rot="16200000">
            <a:off x="5957627" y="1937207"/>
            <a:ext cx="2608249" cy="14680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latin typeface="Tahoma" panose="020B0604030504040204" pitchFamily="34" charset="0"/>
                <a:ea typeface="Tahoma" panose="020B0604030504040204" pitchFamily="34" charset="0"/>
                <a:cs typeface="Tahoma" panose="020B0604030504040204" pitchFamily="34" charset="0"/>
              </a:rPr>
              <a:t>Restricted layout</a:t>
            </a:r>
          </a:p>
        </p:txBody>
      </p:sp>
    </p:spTree>
    <p:extLst>
      <p:ext uri="{BB962C8B-B14F-4D97-AF65-F5344CB8AC3E}">
        <p14:creationId xmlns:p14="http://schemas.microsoft.com/office/powerpoint/2010/main" val="288784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animBg="1"/>
      <p:bldP spid="48"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rgbClr val="1B00C0"/>
                </a:solidFill>
              </a:rPr>
              <a:t>Perspective</a:t>
            </a:r>
          </a:p>
          <a:p>
            <a:r>
              <a:rPr lang="en-US" b="1" dirty="0">
                <a:solidFill>
                  <a:schemeClr val="bg1">
                    <a:lumMod val="50000"/>
                  </a:schemeClr>
                </a:solidFill>
              </a:rPr>
              <a:t>Open-Source EDA and </a:t>
            </a:r>
            <a:r>
              <a:rPr lang="en-US" b="1" dirty="0" err="1">
                <a:solidFill>
                  <a:schemeClr val="bg1">
                    <a:lumMod val="50000"/>
                  </a:schemeClr>
                </a:solidFill>
              </a:rPr>
              <a:t>OpenROAD</a:t>
            </a:r>
            <a:endParaRPr lang="en-US" b="1" dirty="0">
              <a:solidFill>
                <a:schemeClr val="bg1">
                  <a:lumMod val="50000"/>
                </a:schemeClr>
              </a:solidFill>
            </a:endParaRPr>
          </a:p>
          <a:p>
            <a:r>
              <a:rPr lang="en-US" b="1" dirty="0">
                <a:solidFill>
                  <a:schemeClr val="bg1">
                    <a:lumMod val="50000"/>
                  </a:schemeClr>
                </a:solidFill>
              </a:rPr>
              <a:t>Open-Source EDA: If We Build It, Who Will Come?</a:t>
            </a:r>
          </a:p>
          <a:p>
            <a:r>
              <a:rPr lang="en-US" b="1" dirty="0" err="1">
                <a:solidFill>
                  <a:schemeClr val="bg1">
                    <a:lumMod val="50000"/>
                  </a:schemeClr>
                </a:solidFill>
              </a:rPr>
              <a:t>OpenROAD</a:t>
            </a:r>
            <a:r>
              <a:rPr lang="en-US" b="1" dirty="0">
                <a:solidFill>
                  <a:schemeClr val="bg1">
                    <a:lumMod val="50000"/>
                  </a:schemeClr>
                </a:solidFill>
              </a:rPr>
              <a:t> Today</a:t>
            </a:r>
          </a:p>
          <a:p>
            <a:r>
              <a:rPr lang="en-US" b="1" dirty="0">
                <a:solidFill>
                  <a:schemeClr val="bg1">
                    <a:lumMod val="50000"/>
                  </a:schemeClr>
                </a:solidFill>
              </a:rPr>
              <a:t>Looking Back, Looking Ahead</a:t>
            </a:r>
          </a:p>
          <a:p>
            <a:r>
              <a:rPr lang="en-US" b="1" dirty="0">
                <a:solidFill>
                  <a:schemeClr val="bg1">
                    <a:lumMod val="50000"/>
                  </a:schemeClr>
                </a:solidFill>
              </a:rPr>
              <a:t>Conclusion</a:t>
            </a:r>
          </a:p>
          <a:p>
            <a:endParaRPr lang="en-US" b="1" dirty="0">
              <a:solidFill>
                <a:srgbClr val="1B00C0"/>
              </a:solidFill>
            </a:endParaRP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dirty="0"/>
              <a:t>Agenda</a:t>
            </a:r>
          </a:p>
        </p:txBody>
      </p:sp>
    </p:spTree>
    <p:extLst>
      <p:ext uri="{BB962C8B-B14F-4D97-AF65-F5344CB8AC3E}">
        <p14:creationId xmlns:p14="http://schemas.microsoft.com/office/powerpoint/2010/main" val="15728980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1846450"/>
            <a:ext cx="9144000" cy="4724400"/>
          </a:xfrm>
        </p:spPr>
        <p:txBody>
          <a:bodyPr/>
          <a:lstStyle/>
          <a:p>
            <a:pPr>
              <a:lnSpc>
                <a:spcPct val="100000"/>
              </a:lnSpc>
            </a:pPr>
            <a:r>
              <a:rPr lang="en-US" dirty="0">
                <a:solidFill>
                  <a:srgbClr val="1B00C0"/>
                </a:solidFill>
              </a:rPr>
              <a:t>Original proposal</a:t>
            </a:r>
            <a:r>
              <a:rPr lang="en-US" dirty="0"/>
              <a:t>:  </a:t>
            </a:r>
            <a:r>
              <a:rPr lang="en-US" dirty="0" err="1"/>
              <a:t>OpenROAD</a:t>
            </a:r>
            <a:r>
              <a:rPr lang="en-US" dirty="0"/>
              <a:t> would be developed by Ph.D. students and post-docs at four universities.</a:t>
            </a:r>
          </a:p>
          <a:p>
            <a:pPr>
              <a:lnSpc>
                <a:spcPct val="100000"/>
              </a:lnSpc>
            </a:pPr>
            <a:r>
              <a:rPr lang="en-US" dirty="0"/>
              <a:t>Separately, students and post-docs at a fifth university would be the “internal design advisors”</a:t>
            </a:r>
          </a:p>
          <a:p>
            <a:pPr lvl="1">
              <a:lnSpc>
                <a:spcPct val="100000"/>
              </a:lnSpc>
            </a:pPr>
            <a:r>
              <a:rPr lang="en-US" dirty="0"/>
              <a:t>Vision: span product engineering, expert user testing, corporate AE-like functions</a:t>
            </a:r>
          </a:p>
          <a:p>
            <a:pPr>
              <a:lnSpc>
                <a:spcPct val="100000"/>
              </a:lnSpc>
            </a:pPr>
            <a:r>
              <a:rPr lang="en-US" b="1" dirty="0"/>
              <a:t>Key point: </a:t>
            </a:r>
            <a:r>
              <a:rPr lang="en-US" dirty="0"/>
              <a:t>clear separation between “internal design advisors” and “tool developers” is built into </a:t>
            </a:r>
            <a:r>
              <a:rPr lang="en-US" dirty="0" err="1"/>
              <a:t>OpenROAD</a:t>
            </a:r>
            <a:endParaRPr lang="en-US" dirty="0"/>
          </a:p>
          <a:p>
            <a:pPr>
              <a:lnSpc>
                <a:spcPct val="100000"/>
              </a:lnSpc>
            </a:pPr>
            <a:r>
              <a:rPr lang="en-US" dirty="0"/>
              <a:t>Deliverables such as PPA assessment and calibration must come from design advisors </a:t>
            </a:r>
            <a:endParaRPr lang="en-US" sz="2600" i="1" dirty="0">
              <a:solidFill>
                <a:srgbClr val="1B00C0"/>
              </a:solidFill>
              <a:highlight>
                <a:srgbClr val="FFFF00"/>
              </a:highlight>
            </a:endParaRPr>
          </a:p>
          <a:p>
            <a:pPr>
              <a:lnSpc>
                <a:spcPct val="100000"/>
              </a:lnSpc>
            </a:pPr>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a:t>
            </a:r>
            <a:r>
              <a:rPr lang="en-US" sz="3000" dirty="0">
                <a:solidFill>
                  <a:srgbClr val="1B00C0"/>
                </a:solidFill>
              </a:rPr>
              <a:t>We</a:t>
            </a:r>
            <a:r>
              <a:rPr lang="en-US" sz="3000" dirty="0">
                <a:solidFill>
                  <a:schemeClr val="bg1">
                    <a:lumMod val="65000"/>
                  </a:schemeClr>
                </a:solidFill>
              </a:rPr>
              <a:t> Build It, Who Will Come?    </a:t>
            </a:r>
            <a:r>
              <a:rPr lang="en-US" dirty="0">
                <a:solidFill>
                  <a:srgbClr val="1B00C0"/>
                </a:solidFill>
              </a:rPr>
              <a:t>Who is “We”?</a:t>
            </a:r>
            <a:endParaRPr lang="en-US" sz="3000" dirty="0">
              <a:solidFill>
                <a:srgbClr val="1B00C0"/>
              </a:solidFill>
            </a:endParaRPr>
          </a:p>
        </p:txBody>
      </p:sp>
      <p:sp>
        <p:nvSpPr>
          <p:cNvPr id="4" name="Content Placeholder 1">
            <a:extLst>
              <a:ext uri="{FF2B5EF4-FFF2-40B4-BE49-F238E27FC236}">
                <a16:creationId xmlns:a16="http://schemas.microsoft.com/office/drawing/2014/main" id="{644F08C9-6D1B-4671-B334-4E20CB2490B7}"/>
              </a:ext>
            </a:extLst>
          </p:cNvPr>
          <p:cNvSpPr txBox="1">
            <a:spLocks/>
          </p:cNvSpPr>
          <p:nvPr/>
        </p:nvSpPr>
        <p:spPr bwMode="auto">
          <a:xfrm>
            <a:off x="-11805" y="726597"/>
            <a:ext cx="9144000" cy="102600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lgn="ctr">
              <a:lnSpc>
                <a:spcPct val="100000"/>
              </a:lnSpc>
              <a:spcBef>
                <a:spcPts val="1800"/>
              </a:spcBef>
              <a:buFontTx/>
              <a:buNone/>
            </a:pPr>
            <a:r>
              <a:rPr lang="en-US" sz="2600" i="1" kern="0" dirty="0">
                <a:solidFill>
                  <a:srgbClr val="1B00C0"/>
                </a:solidFill>
                <a:highlight>
                  <a:srgbClr val="FFFF00"/>
                </a:highlight>
              </a:rPr>
              <a:t>“We” evolves with “It”, and depends on “Who”</a:t>
            </a:r>
          </a:p>
          <a:p>
            <a:pPr marL="0" indent="0" algn="ctr">
              <a:lnSpc>
                <a:spcPct val="100000"/>
              </a:lnSpc>
              <a:spcBef>
                <a:spcPts val="1800"/>
              </a:spcBef>
              <a:buFontTx/>
              <a:buNone/>
            </a:pPr>
            <a:r>
              <a:rPr lang="en-US" sz="2600" i="1" kern="0" dirty="0">
                <a:solidFill>
                  <a:srgbClr val="1B00C0"/>
                </a:solidFill>
                <a:highlight>
                  <a:srgbClr val="FFFF00"/>
                </a:highlight>
              </a:rPr>
              <a:t>Open-source EDA goes beyond academic research abilities </a:t>
            </a:r>
          </a:p>
        </p:txBody>
      </p:sp>
    </p:spTree>
    <p:extLst>
      <p:ext uri="{BB962C8B-B14F-4D97-AF65-F5344CB8AC3E}">
        <p14:creationId xmlns:p14="http://schemas.microsoft.com/office/powerpoint/2010/main" val="4146956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729340"/>
            <a:ext cx="9144000" cy="5562601"/>
          </a:xfrm>
        </p:spPr>
        <p:txBody>
          <a:bodyPr/>
          <a:lstStyle/>
          <a:p>
            <a:pPr>
              <a:lnSpc>
                <a:spcPct val="100000"/>
              </a:lnSpc>
            </a:pPr>
            <a:r>
              <a:rPr lang="en-US" i="1" dirty="0">
                <a:solidFill>
                  <a:srgbClr val="1B00C0"/>
                </a:solidFill>
              </a:rPr>
              <a:t>What actually happened …</a:t>
            </a:r>
          </a:p>
          <a:p>
            <a:pPr>
              <a:lnSpc>
                <a:spcPct val="100000"/>
              </a:lnSpc>
            </a:pPr>
            <a:r>
              <a:rPr lang="en-US" dirty="0"/>
              <a:t>By 9 months in, need for experienced EDA architect was clear </a:t>
            </a:r>
            <a:r>
              <a:rPr lang="en-US" dirty="0">
                <a:sym typeface="Wingdings" panose="05000000000000000000" pitchFamily="2" charset="2"/>
              </a:rPr>
              <a:t> belt-tightening and non-DARPA gift funds allowed EDA veterans to be brought into the project</a:t>
            </a:r>
          </a:p>
          <a:p>
            <a:pPr>
              <a:lnSpc>
                <a:spcPct val="100000"/>
              </a:lnSpc>
            </a:pPr>
            <a:endParaRPr lang="en-US" dirty="0">
              <a:sym typeface="Wingdings" panose="05000000000000000000" pitchFamily="2" charset="2"/>
            </a:endParaRPr>
          </a:p>
          <a:p>
            <a:pPr>
              <a:lnSpc>
                <a:spcPct val="100000"/>
              </a:lnSpc>
            </a:pPr>
            <a:endParaRPr lang="en-US" dirty="0">
              <a:sym typeface="Wingdings" panose="05000000000000000000" pitchFamily="2" charset="2"/>
            </a:endParaRPr>
          </a:p>
          <a:p>
            <a:pPr>
              <a:lnSpc>
                <a:spcPct val="100000"/>
              </a:lnSpc>
            </a:pPr>
            <a:endParaRPr lang="en-US" dirty="0">
              <a:sym typeface="Wingdings" panose="05000000000000000000" pitchFamily="2" charset="2"/>
            </a:endParaRPr>
          </a:p>
          <a:p>
            <a:pPr>
              <a:lnSpc>
                <a:spcPct val="100000"/>
              </a:lnSpc>
              <a:spcBef>
                <a:spcPts val="2400"/>
              </a:spcBef>
            </a:pPr>
            <a:r>
              <a:rPr lang="en-US" dirty="0">
                <a:sym typeface="Wingdings" panose="05000000000000000000" pitchFamily="2" charset="2"/>
              </a:rPr>
              <a:t>Technical leadership and know-how: tool delivery, project management, infrastructure (DB, GUI, build/CI), key engines (STA, RCX)</a:t>
            </a:r>
          </a:p>
          <a:p>
            <a:pPr marL="0" indent="0" algn="ctr">
              <a:lnSpc>
                <a:spcPct val="100000"/>
              </a:lnSpc>
              <a:spcBef>
                <a:spcPts val="1200"/>
              </a:spcBef>
              <a:buNone/>
            </a:pPr>
            <a:r>
              <a:rPr lang="en-US" sz="2600" i="1" dirty="0">
                <a:solidFill>
                  <a:srgbClr val="1B00C0"/>
                </a:solidFill>
                <a:highlight>
                  <a:srgbClr val="FFFF00"/>
                </a:highlight>
              </a:rPr>
              <a:t>“We” must include professional EDA software developers and architects.</a:t>
            </a:r>
          </a:p>
          <a:p>
            <a:pPr>
              <a:lnSpc>
                <a:spcPct val="100000"/>
              </a:lnSpc>
            </a:pPr>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a:t>
            </a:r>
            <a:r>
              <a:rPr lang="en-US" sz="3000" dirty="0">
                <a:solidFill>
                  <a:srgbClr val="1B00C0"/>
                </a:solidFill>
              </a:rPr>
              <a:t>We</a:t>
            </a:r>
            <a:r>
              <a:rPr lang="en-US" sz="3000" dirty="0">
                <a:solidFill>
                  <a:schemeClr val="bg1">
                    <a:lumMod val="65000"/>
                  </a:schemeClr>
                </a:solidFill>
              </a:rPr>
              <a:t> Build It, Who Will Come?    </a:t>
            </a:r>
            <a:r>
              <a:rPr lang="en-US" dirty="0">
                <a:solidFill>
                  <a:srgbClr val="1B00C0"/>
                </a:solidFill>
              </a:rPr>
              <a:t>Who is “We”?</a:t>
            </a:r>
            <a:endParaRPr lang="en-US" sz="3000" dirty="0">
              <a:solidFill>
                <a:srgbClr val="1B00C0"/>
              </a:solidFill>
            </a:endParaRPr>
          </a:p>
        </p:txBody>
      </p:sp>
      <p:pic>
        <p:nvPicPr>
          <p:cNvPr id="4" name="Picture 4" descr="Picture 4">
            <a:extLst>
              <a:ext uri="{FF2B5EF4-FFF2-40B4-BE49-F238E27FC236}">
                <a16:creationId xmlns:a16="http://schemas.microsoft.com/office/drawing/2014/main" id="{AD499438-8DBA-4E96-A8BF-7CF5668D787A}"/>
              </a:ext>
            </a:extLst>
          </p:cNvPr>
          <p:cNvPicPr>
            <a:picLocks noChangeAspect="1"/>
          </p:cNvPicPr>
          <p:nvPr/>
        </p:nvPicPr>
        <p:blipFill rotWithShape="1">
          <a:blip r:embed="rId3">
            <a:extLst>
              <a:ext uri="{28A0092B-C50C-407E-A947-70E740481C1C}">
                <a14:useLocalDpi xmlns:a14="http://schemas.microsoft.com/office/drawing/2010/main"/>
              </a:ext>
            </a:extLst>
          </a:blip>
          <a:srcRect t="3011" b="35737"/>
          <a:stretch/>
        </p:blipFill>
        <p:spPr>
          <a:xfrm>
            <a:off x="222244" y="2628899"/>
            <a:ext cx="8699512" cy="1981201"/>
          </a:xfrm>
          <a:prstGeom prst="rect">
            <a:avLst/>
          </a:prstGeom>
          <a:ln w="12700">
            <a:miter lim="400000"/>
          </a:ln>
        </p:spPr>
      </p:pic>
    </p:spTree>
    <p:extLst>
      <p:ext uri="{BB962C8B-B14F-4D97-AF65-F5344CB8AC3E}">
        <p14:creationId xmlns:p14="http://schemas.microsoft.com/office/powerpoint/2010/main" val="3760838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54430" y="76200"/>
            <a:ext cx="9448800" cy="595312"/>
          </a:xfrm>
        </p:spPr>
        <p:txBody>
          <a:bodyPr/>
          <a:lstStyle/>
          <a:p>
            <a:r>
              <a:rPr lang="en-US" dirty="0"/>
              <a:t>Skills and Mindset Matter!</a:t>
            </a:r>
          </a:p>
        </p:txBody>
      </p:sp>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762000"/>
            <a:ext cx="9144000" cy="2438400"/>
          </a:xfrm>
        </p:spPr>
        <p:txBody>
          <a:bodyPr/>
          <a:lstStyle/>
          <a:p>
            <a:r>
              <a:rPr lang="en-US" dirty="0"/>
              <a:t>Strongest contributors have software skills </a:t>
            </a:r>
            <a:r>
              <a:rPr lang="en-US" b="1" dirty="0">
                <a:solidFill>
                  <a:srgbClr val="FF0000"/>
                </a:solidFill>
              </a:rPr>
              <a:t>and</a:t>
            </a:r>
            <a:r>
              <a:rPr lang="en-US" dirty="0"/>
              <a:t> the right mindset</a:t>
            </a:r>
          </a:p>
          <a:p>
            <a:pPr lvl="1"/>
            <a:r>
              <a:rPr lang="en-US" dirty="0"/>
              <a:t>E.g., undergraduate and graduate students from CS backgrounds, in other countries (!)</a:t>
            </a:r>
          </a:p>
          <a:p>
            <a:pPr lvl="1"/>
            <a:r>
              <a:rPr lang="en-US" dirty="0"/>
              <a:t>Coached by EDA veterans</a:t>
            </a:r>
          </a:p>
          <a:p>
            <a:pPr lvl="1"/>
            <a:r>
              <a:rPr lang="en-US" dirty="0"/>
              <a:t>Obtain thesis topics, publications along the way</a:t>
            </a:r>
          </a:p>
        </p:txBody>
      </p:sp>
      <p:pic>
        <p:nvPicPr>
          <p:cNvPr id="6" name="Picture 5">
            <a:extLst>
              <a:ext uri="{FF2B5EF4-FFF2-40B4-BE49-F238E27FC236}">
                <a16:creationId xmlns:a16="http://schemas.microsoft.com/office/drawing/2014/main" id="{8EDE5591-1783-4AB1-895D-7CF6A5E15C44}"/>
              </a:ext>
            </a:extLst>
          </p:cNvPr>
          <p:cNvPicPr>
            <a:picLocks noChangeAspect="1"/>
          </p:cNvPicPr>
          <p:nvPr/>
        </p:nvPicPr>
        <p:blipFill rotWithShape="1">
          <a:blip r:embed="rId3"/>
          <a:srcRect l="4167" t="23750" r="2709" b="23750"/>
          <a:stretch/>
        </p:blipFill>
        <p:spPr>
          <a:xfrm>
            <a:off x="308650" y="3311106"/>
            <a:ext cx="8515350" cy="3200400"/>
          </a:xfrm>
          <a:prstGeom prst="rect">
            <a:avLst/>
          </a:prstGeom>
          <a:ln w="38100">
            <a:solidFill>
              <a:srgbClr val="FF0000"/>
            </a:solidFill>
          </a:ln>
        </p:spPr>
      </p:pic>
      <p:sp>
        <p:nvSpPr>
          <p:cNvPr id="7" name="TextBox 6">
            <a:extLst>
              <a:ext uri="{FF2B5EF4-FFF2-40B4-BE49-F238E27FC236}">
                <a16:creationId xmlns:a16="http://schemas.microsoft.com/office/drawing/2014/main" id="{0B32A865-1797-461D-8CEE-B6DDE936611B}"/>
              </a:ext>
            </a:extLst>
          </p:cNvPr>
          <p:cNvSpPr txBox="1"/>
          <p:nvPr/>
        </p:nvSpPr>
        <p:spPr>
          <a:xfrm>
            <a:off x="6063344" y="3126051"/>
            <a:ext cx="2872445" cy="338554"/>
          </a:xfrm>
          <a:prstGeom prst="rect">
            <a:avLst/>
          </a:prstGeom>
          <a:solidFill>
            <a:schemeClr val="accent6">
              <a:lumMod val="20000"/>
              <a:lumOff val="80000"/>
            </a:schemeClr>
          </a:solidFill>
        </p:spPr>
        <p:txBody>
          <a:bodyPr wrap="square" rtlCol="0">
            <a:spAutoFit/>
          </a:bodyPr>
          <a:lstStyle/>
          <a:p>
            <a:r>
              <a:rPr lang="en-US" sz="1600" b="1" dirty="0"/>
              <a:t>To appear at ICCAD-2020</a:t>
            </a:r>
            <a:endParaRPr lang="en-US" sz="1600" dirty="0"/>
          </a:p>
        </p:txBody>
      </p:sp>
    </p:spTree>
    <p:extLst>
      <p:ext uri="{BB962C8B-B14F-4D97-AF65-F5344CB8AC3E}">
        <p14:creationId xmlns:p14="http://schemas.microsoft.com/office/powerpoint/2010/main" val="2706760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762000"/>
            <a:ext cx="9144000" cy="2438400"/>
          </a:xfrm>
        </p:spPr>
        <p:txBody>
          <a:bodyPr/>
          <a:lstStyle/>
          <a:p>
            <a:endParaRPr lang="en-US" dirty="0"/>
          </a:p>
          <a:p>
            <a:r>
              <a:rPr lang="en-US" dirty="0"/>
              <a:t>A successful project will see more demands for productization and user support …</a:t>
            </a:r>
          </a:p>
          <a:p>
            <a:pPr lvl="1"/>
            <a:r>
              <a:rPr lang="en-US" dirty="0"/>
              <a:t>... which is less attractive to academic researchers</a:t>
            </a:r>
          </a:p>
          <a:p>
            <a:endParaRPr lang="en-US" dirty="0"/>
          </a:p>
          <a:p>
            <a:r>
              <a:rPr lang="en-US" dirty="0"/>
              <a:t>Rigorous software methodology brings quality, maintainability, velocity of development …</a:t>
            </a:r>
          </a:p>
          <a:p>
            <a:pPr lvl="1"/>
            <a:r>
              <a:rPr lang="en-US" dirty="0"/>
              <a:t>… but brings overheads and barriers </a:t>
            </a:r>
          </a:p>
          <a:p>
            <a:pPr lvl="1"/>
            <a:r>
              <a:rPr lang="en-US" dirty="0"/>
              <a:t>Integration and testing</a:t>
            </a:r>
          </a:p>
          <a:p>
            <a:pPr lvl="1"/>
            <a:r>
              <a:rPr lang="en-US" dirty="0"/>
              <a:t>Credit assignment, authorship of publications, …</a:t>
            </a:r>
          </a:p>
        </p:txBody>
      </p:sp>
      <p:sp>
        <p:nvSpPr>
          <p:cNvPr id="9" name="Title 2">
            <a:extLst>
              <a:ext uri="{FF2B5EF4-FFF2-40B4-BE49-F238E27FC236}">
                <a16:creationId xmlns:a16="http://schemas.microsoft.com/office/drawing/2014/main" id="{73D51399-CE47-4FC3-9645-3A89B3272058}"/>
              </a:ext>
            </a:extLst>
          </p:cNvPr>
          <p:cNvSpPr>
            <a:spLocks noGrp="1"/>
          </p:cNvSpPr>
          <p:nvPr>
            <p:ph type="title"/>
          </p:nvPr>
        </p:nvSpPr>
        <p:spPr>
          <a:xfrm>
            <a:off x="896922" y="100588"/>
            <a:ext cx="8170878" cy="595312"/>
          </a:xfrm>
        </p:spPr>
        <p:txBody>
          <a:bodyPr/>
          <a:lstStyle/>
          <a:p>
            <a:r>
              <a:rPr lang="en-US" sz="3000" dirty="0"/>
              <a:t>Contradiction: Success vs. Research</a:t>
            </a:r>
            <a:endParaRPr lang="en-US" sz="3000" dirty="0">
              <a:solidFill>
                <a:srgbClr val="1B00C0"/>
              </a:solidFill>
            </a:endParaRPr>
          </a:p>
        </p:txBody>
      </p:sp>
      <p:pic>
        <p:nvPicPr>
          <p:cNvPr id="10" name="Picture 2">
            <a:extLst>
              <a:ext uri="{FF2B5EF4-FFF2-40B4-BE49-F238E27FC236}">
                <a16:creationId xmlns:a16="http://schemas.microsoft.com/office/drawing/2014/main" id="{404ABDB9-2C5E-4CA6-99C1-F8786AA94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685"/>
            <a:ext cx="668322" cy="59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97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500"/>
                                        <p:tgtEl>
                                          <p:spTgt spid="5">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fade">
                                      <p:cBhvr>
                                        <p:cTn id="1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54430" y="76200"/>
            <a:ext cx="9448800" cy="595312"/>
          </a:xfrm>
        </p:spPr>
        <p:txBody>
          <a:bodyPr/>
          <a:lstStyle/>
          <a:p>
            <a:r>
              <a:rPr lang="en-US" dirty="0">
                <a:solidFill>
                  <a:srgbClr val="1B00C0"/>
                </a:solidFill>
              </a:rPr>
              <a:t>“We” </a:t>
            </a:r>
            <a:r>
              <a:rPr lang="en-US" dirty="0"/>
              <a:t>Must Include the Right </a:t>
            </a:r>
            <a:r>
              <a:rPr lang="en-US" dirty="0">
                <a:solidFill>
                  <a:srgbClr val="1B00C0"/>
                </a:solidFill>
              </a:rPr>
              <a:t>Users</a:t>
            </a:r>
          </a:p>
        </p:txBody>
      </p:sp>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838200"/>
            <a:ext cx="9144000" cy="2362200"/>
          </a:xfrm>
        </p:spPr>
        <p:txBody>
          <a:bodyPr/>
          <a:lstStyle/>
          <a:p>
            <a:r>
              <a:rPr lang="en-US" dirty="0"/>
              <a:t>Open-source EDA is still EDA</a:t>
            </a:r>
          </a:p>
          <a:p>
            <a:endParaRPr lang="en-US" dirty="0"/>
          </a:p>
          <a:p>
            <a:r>
              <a:rPr lang="en-US" dirty="0"/>
              <a:t>There has never been a successful EDA tool that hasn’t had an amazing AE and power user behind it</a:t>
            </a:r>
          </a:p>
          <a:p>
            <a:pPr lvl="1"/>
            <a:r>
              <a:rPr lang="en-US" dirty="0"/>
              <a:t>“we’re still in taxicab mode with our key beta customer”</a:t>
            </a:r>
          </a:p>
          <a:p>
            <a:endParaRPr lang="en-US" dirty="0"/>
          </a:p>
          <a:p>
            <a:r>
              <a:rPr lang="en-US" dirty="0"/>
              <a:t>Mainstream tool user attitude: file bug, wait for fix</a:t>
            </a:r>
          </a:p>
          <a:p>
            <a:pPr lvl="1"/>
            <a:r>
              <a:rPr lang="en-US" dirty="0">
                <a:solidFill>
                  <a:srgbClr val="FF0000"/>
                </a:solidFill>
              </a:rPr>
              <a:t>Passive, problem-reporting</a:t>
            </a:r>
          </a:p>
          <a:p>
            <a:r>
              <a:rPr lang="en-US" dirty="0"/>
              <a:t>Power user / AE attitude: find fixes and workarounds, and package these up for R&amp;D (developers)</a:t>
            </a:r>
          </a:p>
          <a:p>
            <a:pPr lvl="1"/>
            <a:r>
              <a:rPr lang="en-US" dirty="0">
                <a:solidFill>
                  <a:srgbClr val="1B00C0"/>
                </a:solidFill>
              </a:rPr>
              <a:t>Active, problem-solving</a:t>
            </a:r>
          </a:p>
          <a:p>
            <a:pPr lvl="1"/>
            <a:r>
              <a:rPr lang="en-US" dirty="0" err="1"/>
              <a:t>OpenROAD</a:t>
            </a:r>
            <a:r>
              <a:rPr lang="en-US" dirty="0"/>
              <a:t> team has a design services / </a:t>
            </a:r>
            <a:r>
              <a:rPr lang="en-US" dirty="0" err="1"/>
              <a:t>tapeout</a:t>
            </a:r>
            <a:r>
              <a:rPr lang="en-US" dirty="0"/>
              <a:t> consultant</a:t>
            </a:r>
          </a:p>
        </p:txBody>
      </p:sp>
    </p:spTree>
    <p:extLst>
      <p:ext uri="{BB962C8B-B14F-4D97-AF65-F5344CB8AC3E}">
        <p14:creationId xmlns:p14="http://schemas.microsoft.com/office/powerpoint/2010/main" val="2237942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33916" y="759376"/>
            <a:ext cx="9284595" cy="2438400"/>
          </a:xfrm>
        </p:spPr>
        <p:txBody>
          <a:bodyPr/>
          <a:lstStyle/>
          <a:p>
            <a:pPr>
              <a:lnSpc>
                <a:spcPct val="100000"/>
              </a:lnSpc>
            </a:pPr>
            <a:r>
              <a:rPr lang="en-US" b="1" dirty="0"/>
              <a:t>Who will use open-source EDA in the future?</a:t>
            </a:r>
          </a:p>
          <a:p>
            <a:pPr>
              <a:lnSpc>
                <a:spcPct val="100000"/>
              </a:lnSpc>
            </a:pPr>
            <a:endParaRPr lang="en-US" b="1" dirty="0"/>
          </a:p>
          <a:p>
            <a:pPr>
              <a:lnSpc>
                <a:spcPct val="100000"/>
              </a:lnSpc>
            </a:pPr>
            <a:r>
              <a:rPr lang="en-US" dirty="0"/>
              <a:t>Original vision: Users will make enhancements and pull requests …</a:t>
            </a:r>
          </a:p>
          <a:p>
            <a:pPr marL="457200" lvl="1" indent="-228600">
              <a:lnSpc>
                <a:spcPct val="100000"/>
              </a:lnSpc>
            </a:pPr>
            <a:r>
              <a:rPr lang="en-US" dirty="0"/>
              <a:t>What we found: This is a very rare type of user !</a:t>
            </a:r>
          </a:p>
          <a:p>
            <a:pPr marL="457200" lvl="1" indent="-228600">
              <a:lnSpc>
                <a:spcPct val="100000"/>
              </a:lnSpc>
            </a:pPr>
            <a:r>
              <a:rPr lang="en-US" dirty="0"/>
              <a:t>(Greatly outnumbered by the “want poor-man’s </a:t>
            </a:r>
            <a:r>
              <a:rPr lang="en-US" dirty="0" err="1"/>
              <a:t>Innovus</a:t>
            </a:r>
            <a:r>
              <a:rPr lang="en-US" dirty="0"/>
              <a:t>” crowd)</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a:t>
            </a:r>
            <a:r>
              <a:rPr lang="en-US" sz="3000" dirty="0">
                <a:solidFill>
                  <a:srgbClr val="1B00C0"/>
                </a:solidFill>
              </a:rPr>
              <a:t>Who</a:t>
            </a:r>
            <a:r>
              <a:rPr lang="en-US" sz="3000" dirty="0">
                <a:solidFill>
                  <a:schemeClr val="bg1">
                    <a:lumMod val="65000"/>
                  </a:schemeClr>
                </a:solidFill>
              </a:rPr>
              <a:t> Will Come?    </a:t>
            </a:r>
            <a:r>
              <a:rPr lang="en-US" dirty="0">
                <a:solidFill>
                  <a:srgbClr val="1B00C0"/>
                </a:solidFill>
              </a:rPr>
              <a:t>Who is “Who”?</a:t>
            </a:r>
            <a:endParaRPr lang="en-US" sz="3000" dirty="0">
              <a:solidFill>
                <a:srgbClr val="1B00C0"/>
              </a:solidFill>
            </a:endParaRPr>
          </a:p>
        </p:txBody>
      </p:sp>
    </p:spTree>
    <p:extLst>
      <p:ext uri="{BB962C8B-B14F-4D97-AF65-F5344CB8AC3E}">
        <p14:creationId xmlns:p14="http://schemas.microsoft.com/office/powerpoint/2010/main" val="2968110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759376"/>
            <a:ext cx="9144000" cy="2438400"/>
          </a:xfrm>
        </p:spPr>
        <p:txBody>
          <a:bodyPr/>
          <a:lstStyle/>
          <a:p>
            <a:pPr>
              <a:lnSpc>
                <a:spcPct val="100000"/>
              </a:lnSpc>
            </a:pPr>
            <a:r>
              <a:rPr lang="en-US" b="1" dirty="0"/>
              <a:t>Who will use open-source EDA in the future?</a:t>
            </a:r>
          </a:p>
          <a:p>
            <a:pPr>
              <a:lnSpc>
                <a:spcPct val="100000"/>
              </a:lnSpc>
            </a:pPr>
            <a:r>
              <a:rPr lang="en-US" dirty="0"/>
              <a:t>Open Hardware Community is engaged, supportive</a:t>
            </a:r>
          </a:p>
          <a:p>
            <a:pPr>
              <a:lnSpc>
                <a:spcPct val="100000"/>
              </a:lnSpc>
            </a:pPr>
            <a:r>
              <a:rPr lang="en-US" dirty="0"/>
              <a:t>Academic EDA researchers</a:t>
            </a:r>
          </a:p>
          <a:p>
            <a:pPr lvl="1">
              <a:lnSpc>
                <a:spcPct val="100000"/>
              </a:lnSpc>
            </a:pPr>
            <a:r>
              <a:rPr lang="en-US" dirty="0"/>
              <a:t>Improve research efficiency – leverage a robust code base that grows stronger over time </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a:t>
            </a:r>
            <a:r>
              <a:rPr lang="en-US" sz="3000" dirty="0">
                <a:solidFill>
                  <a:srgbClr val="1B00C0"/>
                </a:solidFill>
              </a:rPr>
              <a:t>Who</a:t>
            </a:r>
            <a:r>
              <a:rPr lang="en-US" sz="3000" dirty="0">
                <a:solidFill>
                  <a:schemeClr val="bg1">
                    <a:lumMod val="65000"/>
                  </a:schemeClr>
                </a:solidFill>
              </a:rPr>
              <a:t> Will Come?    </a:t>
            </a:r>
            <a:r>
              <a:rPr lang="en-US" dirty="0">
                <a:solidFill>
                  <a:srgbClr val="1B00C0"/>
                </a:solidFill>
              </a:rPr>
              <a:t>Who is “Who”?</a:t>
            </a:r>
            <a:endParaRPr lang="en-US" sz="3000" dirty="0">
              <a:solidFill>
                <a:srgbClr val="1B00C0"/>
              </a:solidFill>
            </a:endParaRPr>
          </a:p>
        </p:txBody>
      </p:sp>
      <p:pic>
        <p:nvPicPr>
          <p:cNvPr id="5" name="Picture 4">
            <a:extLst>
              <a:ext uri="{FF2B5EF4-FFF2-40B4-BE49-F238E27FC236}">
                <a16:creationId xmlns:a16="http://schemas.microsoft.com/office/drawing/2014/main" id="{D5D84BC9-6D14-43E2-987E-6172AB49D0C8}"/>
              </a:ext>
            </a:extLst>
          </p:cNvPr>
          <p:cNvPicPr>
            <a:picLocks noChangeAspect="1"/>
          </p:cNvPicPr>
          <p:nvPr/>
        </p:nvPicPr>
        <p:blipFill rotWithShape="1">
          <a:blip r:embed="rId3"/>
          <a:srcRect l="4167" t="30000" r="2500" b="18750"/>
          <a:stretch/>
        </p:blipFill>
        <p:spPr>
          <a:xfrm>
            <a:off x="304800" y="3276600"/>
            <a:ext cx="8534400" cy="3124200"/>
          </a:xfrm>
          <a:prstGeom prst="rect">
            <a:avLst/>
          </a:prstGeom>
          <a:ln w="38100">
            <a:solidFill>
              <a:srgbClr val="FF0000"/>
            </a:solidFill>
          </a:ln>
        </p:spPr>
      </p:pic>
      <p:sp>
        <p:nvSpPr>
          <p:cNvPr id="7" name="Rectangle 6">
            <a:extLst>
              <a:ext uri="{FF2B5EF4-FFF2-40B4-BE49-F238E27FC236}">
                <a16:creationId xmlns:a16="http://schemas.microsoft.com/office/drawing/2014/main" id="{D3A55B47-6D27-427D-A406-5DC2AB6280EA}"/>
              </a:ext>
            </a:extLst>
          </p:cNvPr>
          <p:cNvSpPr/>
          <p:nvPr/>
        </p:nvSpPr>
        <p:spPr bwMode="auto">
          <a:xfrm>
            <a:off x="102476" y="3197776"/>
            <a:ext cx="8763000" cy="3279224"/>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pic>
        <p:nvPicPr>
          <p:cNvPr id="6" name="Picture 5">
            <a:extLst>
              <a:ext uri="{FF2B5EF4-FFF2-40B4-BE49-F238E27FC236}">
                <a16:creationId xmlns:a16="http://schemas.microsoft.com/office/drawing/2014/main" id="{38012E82-4E6A-4D4E-BC82-1B822F8B59A3}"/>
              </a:ext>
            </a:extLst>
          </p:cNvPr>
          <p:cNvPicPr>
            <a:picLocks noChangeAspect="1"/>
          </p:cNvPicPr>
          <p:nvPr/>
        </p:nvPicPr>
        <p:blipFill rotWithShape="1">
          <a:blip r:embed="rId4"/>
          <a:srcRect l="15001" t="25000" r="34999" b="13750"/>
          <a:stretch/>
        </p:blipFill>
        <p:spPr>
          <a:xfrm>
            <a:off x="2133600" y="3315533"/>
            <a:ext cx="4198776" cy="3429000"/>
          </a:xfrm>
          <a:prstGeom prst="rect">
            <a:avLst/>
          </a:prstGeom>
          <a:ln w="38100">
            <a:solidFill>
              <a:srgbClr val="FF0000"/>
            </a:solidFill>
          </a:ln>
        </p:spPr>
      </p:pic>
    </p:spTree>
    <p:extLst>
      <p:ext uri="{BB962C8B-B14F-4D97-AF65-F5344CB8AC3E}">
        <p14:creationId xmlns:p14="http://schemas.microsoft.com/office/powerpoint/2010/main" val="2098959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761999"/>
            <a:ext cx="9144000" cy="5562601"/>
          </a:xfrm>
        </p:spPr>
        <p:txBody>
          <a:bodyPr/>
          <a:lstStyle/>
          <a:p>
            <a:pPr>
              <a:lnSpc>
                <a:spcPct val="100000"/>
              </a:lnSpc>
            </a:pPr>
            <a:r>
              <a:rPr lang="en-US" b="1" dirty="0"/>
              <a:t>Who will use open-source EDA in the future?</a:t>
            </a:r>
          </a:p>
          <a:p>
            <a:pPr>
              <a:lnSpc>
                <a:spcPct val="100000"/>
              </a:lnSpc>
            </a:pPr>
            <a:r>
              <a:rPr lang="en-US" dirty="0"/>
              <a:t>Academic EDA researchers</a:t>
            </a:r>
          </a:p>
          <a:p>
            <a:pPr lvl="1">
              <a:lnSpc>
                <a:spcPct val="100000"/>
              </a:lnSpc>
            </a:pPr>
            <a:r>
              <a:rPr lang="en-US" dirty="0"/>
              <a:t>Improve research efficiency – leverage a robust code base that grows stronger over time</a:t>
            </a:r>
          </a:p>
          <a:p>
            <a:pPr lvl="1">
              <a:lnSpc>
                <a:spcPct val="100000"/>
              </a:lnSpc>
            </a:pPr>
            <a:r>
              <a:rPr lang="en-US" dirty="0"/>
              <a:t>Contests, other research infrastructure </a:t>
            </a:r>
            <a:r>
              <a:rPr lang="en-US" dirty="0">
                <a:sym typeface="Wingdings" panose="05000000000000000000" pitchFamily="2" charset="2"/>
              </a:rPr>
              <a:t></a:t>
            </a:r>
            <a:r>
              <a:rPr lang="en-US" dirty="0"/>
              <a:t> shift to open source</a:t>
            </a:r>
          </a:p>
          <a:p>
            <a:pPr>
              <a:lnSpc>
                <a:spcPct val="100000"/>
              </a:lnSpc>
            </a:pPr>
            <a:r>
              <a:rPr lang="en-US" dirty="0"/>
              <a:t>Teachers and trainers</a:t>
            </a:r>
          </a:p>
          <a:p>
            <a:pPr lvl="1">
              <a:lnSpc>
                <a:spcPct val="100000"/>
              </a:lnSpc>
            </a:pPr>
            <a:r>
              <a:rPr lang="en-US" dirty="0"/>
              <a:t>Open source is transparent, low cost, usable worldwide</a:t>
            </a:r>
          </a:p>
          <a:p>
            <a:pPr lvl="1">
              <a:lnSpc>
                <a:spcPct val="100000"/>
              </a:lnSpc>
            </a:pPr>
            <a:r>
              <a:rPr lang="en-US" dirty="0"/>
              <a:t>Insight into back-end DB, </a:t>
            </a:r>
            <a:r>
              <a:rPr lang="en-US" dirty="0" err="1"/>
              <a:t>Tcl</a:t>
            </a:r>
            <a:r>
              <a:rPr lang="en-US" dirty="0"/>
              <a:t>/Python scripting interfaces, GUI</a:t>
            </a:r>
          </a:p>
          <a:p>
            <a:pPr>
              <a:lnSpc>
                <a:spcPct val="100000"/>
              </a:lnSpc>
            </a:pPr>
            <a:r>
              <a:rPr lang="en-US" dirty="0"/>
              <a:t>Mixed-signal (“big A, little d”) SOC designers</a:t>
            </a:r>
          </a:p>
          <a:p>
            <a:pPr>
              <a:lnSpc>
                <a:spcPct val="100000"/>
              </a:lnSpc>
            </a:pPr>
            <a:r>
              <a:rPr lang="en-US" dirty="0"/>
              <a:t>Underserved design organizations (startups, govt labs)</a:t>
            </a:r>
          </a:p>
          <a:p>
            <a:pPr lvl="1">
              <a:lnSpc>
                <a:spcPct val="100000"/>
              </a:lnSpc>
            </a:pPr>
            <a:r>
              <a:rPr lang="en-US" dirty="0"/>
              <a:t>Transparent, customizable tooling </a:t>
            </a:r>
            <a:r>
              <a:rPr lang="en-US" dirty="0">
                <a:sym typeface="Wingdings" panose="05000000000000000000" pitchFamily="2" charset="2"/>
              </a:rPr>
              <a:t> security, privacy, trust</a:t>
            </a:r>
            <a:endParaRPr lang="en-US"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a:t>
            </a:r>
            <a:r>
              <a:rPr lang="en-US" sz="3000" dirty="0">
                <a:solidFill>
                  <a:srgbClr val="1B00C0"/>
                </a:solidFill>
              </a:rPr>
              <a:t>Who</a:t>
            </a:r>
            <a:r>
              <a:rPr lang="en-US" sz="3000" dirty="0">
                <a:solidFill>
                  <a:schemeClr val="bg1">
                    <a:lumMod val="65000"/>
                  </a:schemeClr>
                </a:solidFill>
              </a:rPr>
              <a:t> Will Come?    </a:t>
            </a:r>
            <a:r>
              <a:rPr lang="en-US" dirty="0">
                <a:solidFill>
                  <a:srgbClr val="1B00C0"/>
                </a:solidFill>
              </a:rPr>
              <a:t>Who is “Who”?</a:t>
            </a:r>
            <a:endParaRPr lang="en-US" sz="3000" dirty="0">
              <a:solidFill>
                <a:srgbClr val="1B00C0"/>
              </a:solidFill>
            </a:endParaRPr>
          </a:p>
        </p:txBody>
      </p:sp>
      <p:sp>
        <p:nvSpPr>
          <p:cNvPr id="4" name="Content Placeholder 1">
            <a:extLst>
              <a:ext uri="{FF2B5EF4-FFF2-40B4-BE49-F238E27FC236}">
                <a16:creationId xmlns:a16="http://schemas.microsoft.com/office/drawing/2014/main" id="{B1314660-DBFB-4915-A567-7F5E535AA355}"/>
              </a:ext>
            </a:extLst>
          </p:cNvPr>
          <p:cNvSpPr txBox="1">
            <a:spLocks/>
          </p:cNvSpPr>
          <p:nvPr/>
        </p:nvSpPr>
        <p:spPr bwMode="auto">
          <a:xfrm>
            <a:off x="1321675" y="6247918"/>
            <a:ext cx="6705600" cy="533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lgn="ctr">
              <a:lnSpc>
                <a:spcPct val="100000"/>
              </a:lnSpc>
              <a:spcBef>
                <a:spcPts val="1800"/>
              </a:spcBef>
              <a:buFontTx/>
              <a:buNone/>
            </a:pPr>
            <a:r>
              <a:rPr lang="en-US" sz="2600" i="1" kern="0" dirty="0">
                <a:solidFill>
                  <a:srgbClr val="1B00C0"/>
                </a:solidFill>
                <a:highlight>
                  <a:srgbClr val="FFFF00"/>
                </a:highlight>
              </a:rPr>
              <a:t>Open-source EDA is part of a movement.</a:t>
            </a:r>
          </a:p>
          <a:p>
            <a:pPr>
              <a:lnSpc>
                <a:spcPct val="100000"/>
              </a:lnSpc>
            </a:pPr>
            <a:endParaRPr lang="en-US" sz="2400" kern="0" dirty="0">
              <a:solidFill>
                <a:srgbClr val="1B00C0"/>
              </a:solidFill>
            </a:endParaRPr>
          </a:p>
        </p:txBody>
      </p:sp>
    </p:spTree>
    <p:extLst>
      <p:ext uri="{BB962C8B-B14F-4D97-AF65-F5344CB8AC3E}">
        <p14:creationId xmlns:p14="http://schemas.microsoft.com/office/powerpoint/2010/main" val="130345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500"/>
                                        <p:tgtEl>
                                          <p:spTgt spid="2">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Effect transition="in" filter="fade">
                                      <p:cBhvr>
                                        <p:cTn id="15" dur="500"/>
                                        <p:tgtEl>
                                          <p:spTgt spid="2">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pPr>
              <a:lnSpc>
                <a:spcPct val="100000"/>
              </a:lnSpc>
            </a:pPr>
            <a:r>
              <a:rPr lang="en-US" dirty="0">
                <a:solidFill>
                  <a:srgbClr val="FF0000"/>
                </a:solidFill>
              </a:rPr>
              <a:t>Who will </a:t>
            </a:r>
            <a:r>
              <a:rPr lang="en-US" b="1" dirty="0">
                <a:solidFill>
                  <a:srgbClr val="FF0000"/>
                </a:solidFill>
              </a:rPr>
              <a:t>NOT</a:t>
            </a:r>
            <a:r>
              <a:rPr lang="en-US" dirty="0">
                <a:solidFill>
                  <a:srgbClr val="FF0000"/>
                </a:solidFill>
              </a:rPr>
              <a:t> use open-source EDA in the future (???)</a:t>
            </a:r>
          </a:p>
          <a:p>
            <a:pPr marL="0" indent="0">
              <a:lnSpc>
                <a:spcPct val="100000"/>
              </a:lnSpc>
              <a:buNone/>
            </a:pPr>
            <a:endParaRPr lang="en-US" dirty="0"/>
          </a:p>
          <a:p>
            <a:pPr>
              <a:lnSpc>
                <a:spcPct val="100000"/>
              </a:lnSpc>
            </a:pPr>
            <a:r>
              <a:rPr lang="en-US" b="1" dirty="0">
                <a:solidFill>
                  <a:srgbClr val="FF0000"/>
                </a:solidFill>
              </a:rPr>
              <a:t>Academic design teams?</a:t>
            </a:r>
          </a:p>
          <a:p>
            <a:pPr lvl="1">
              <a:lnSpc>
                <a:spcPct val="100000"/>
              </a:lnSpc>
            </a:pPr>
            <a:r>
              <a:rPr lang="en-US" dirty="0"/>
              <a:t>Have low-cost licenses to leading-edge commercial tools</a:t>
            </a:r>
          </a:p>
          <a:p>
            <a:pPr>
              <a:lnSpc>
                <a:spcPct val="100000"/>
              </a:lnSpc>
            </a:pPr>
            <a:endParaRPr lang="en-US" dirty="0"/>
          </a:p>
          <a:p>
            <a:pPr>
              <a:lnSpc>
                <a:spcPct val="100000"/>
              </a:lnSpc>
            </a:pPr>
            <a:r>
              <a:rPr lang="en-US" b="1" dirty="0">
                <a:solidFill>
                  <a:srgbClr val="FF0000"/>
                </a:solidFill>
              </a:rPr>
              <a:t>Leading-edge product companies?</a:t>
            </a:r>
          </a:p>
          <a:p>
            <a:pPr lvl="1">
              <a:lnSpc>
                <a:spcPct val="100000"/>
              </a:lnSpc>
            </a:pPr>
            <a:r>
              <a:rPr lang="en-US" dirty="0"/>
              <a:t>Only commercial EDA can deliver best-possible PPA in latest nodes</a:t>
            </a:r>
          </a:p>
          <a:p>
            <a:pPr lvl="1">
              <a:lnSpc>
                <a:spcPct val="100000"/>
              </a:lnSpc>
            </a:pPr>
            <a:endParaRPr lang="en-US" dirty="0"/>
          </a:p>
          <a:p>
            <a:pPr>
              <a:lnSpc>
                <a:spcPct val="100000"/>
              </a:lnSpc>
            </a:pPr>
            <a:r>
              <a:rPr lang="en-US" dirty="0"/>
              <a:t>But … see Looking Ahead later in this talk</a:t>
            </a:r>
          </a:p>
          <a:p>
            <a:pPr>
              <a:lnSpc>
                <a:spcPct val="100000"/>
              </a:lnSpc>
            </a:pPr>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solidFill>
                  <a:schemeClr val="bg1">
                    <a:lumMod val="65000"/>
                  </a:schemeClr>
                </a:solidFill>
              </a:rPr>
              <a:t>If We Build It, </a:t>
            </a:r>
            <a:r>
              <a:rPr lang="en-US" sz="3000" dirty="0">
                <a:solidFill>
                  <a:srgbClr val="1B00C0"/>
                </a:solidFill>
              </a:rPr>
              <a:t>Who</a:t>
            </a:r>
            <a:r>
              <a:rPr lang="en-US" sz="3000" dirty="0">
                <a:solidFill>
                  <a:schemeClr val="bg1">
                    <a:lumMod val="65000"/>
                  </a:schemeClr>
                </a:solidFill>
              </a:rPr>
              <a:t> Will Come?    </a:t>
            </a:r>
            <a:r>
              <a:rPr lang="en-US" dirty="0">
                <a:solidFill>
                  <a:srgbClr val="1B00C0"/>
                </a:solidFill>
              </a:rPr>
              <a:t>Who is “Who”?</a:t>
            </a:r>
            <a:endParaRPr lang="en-US" sz="3000" dirty="0">
              <a:solidFill>
                <a:srgbClr val="1B00C0"/>
              </a:solidFill>
            </a:endParaRPr>
          </a:p>
        </p:txBody>
      </p:sp>
    </p:spTree>
    <p:extLst>
      <p:ext uri="{BB962C8B-B14F-4D97-AF65-F5344CB8AC3E}">
        <p14:creationId xmlns:p14="http://schemas.microsoft.com/office/powerpoint/2010/main" val="2510689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chemeClr val="bg1">
                    <a:lumMod val="50000"/>
                  </a:schemeClr>
                </a:solidFill>
              </a:rPr>
              <a:t>Perspective</a:t>
            </a:r>
          </a:p>
          <a:p>
            <a:r>
              <a:rPr lang="en-US" b="1" dirty="0">
                <a:solidFill>
                  <a:schemeClr val="bg1">
                    <a:lumMod val="50000"/>
                  </a:schemeClr>
                </a:solidFill>
              </a:rPr>
              <a:t>Open-Source EDA and </a:t>
            </a:r>
            <a:r>
              <a:rPr lang="en-US" b="1" dirty="0" err="1">
                <a:solidFill>
                  <a:schemeClr val="bg1">
                    <a:lumMod val="50000"/>
                  </a:schemeClr>
                </a:solidFill>
              </a:rPr>
              <a:t>OpenROAD</a:t>
            </a:r>
            <a:endParaRPr lang="en-US" b="1" dirty="0">
              <a:solidFill>
                <a:schemeClr val="bg1">
                  <a:lumMod val="50000"/>
                </a:schemeClr>
              </a:solidFill>
            </a:endParaRPr>
          </a:p>
          <a:p>
            <a:r>
              <a:rPr lang="en-US" b="1" dirty="0">
                <a:solidFill>
                  <a:schemeClr val="bg1">
                    <a:lumMod val="50000"/>
                  </a:schemeClr>
                </a:solidFill>
              </a:rPr>
              <a:t>Open-Source EDA: If We Build It, Who Will Come?</a:t>
            </a:r>
          </a:p>
          <a:p>
            <a:r>
              <a:rPr lang="en-US" b="1" dirty="0" err="1">
                <a:solidFill>
                  <a:srgbClr val="1B00C0"/>
                </a:solidFill>
              </a:rPr>
              <a:t>OpenROAD</a:t>
            </a:r>
            <a:r>
              <a:rPr lang="en-US" b="1" dirty="0">
                <a:solidFill>
                  <a:srgbClr val="1B00C0"/>
                </a:solidFill>
              </a:rPr>
              <a:t> Today</a:t>
            </a: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t>Agenda</a:t>
            </a:r>
          </a:p>
        </p:txBody>
      </p:sp>
    </p:spTree>
    <p:extLst>
      <p:ext uri="{BB962C8B-B14F-4D97-AF65-F5344CB8AC3E}">
        <p14:creationId xmlns:p14="http://schemas.microsoft.com/office/powerpoint/2010/main" val="8558570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rgbClr val="1B00C0"/>
                </a:solidFill>
              </a:rPr>
              <a:t>Scaling of Design Technology</a:t>
            </a:r>
            <a:endParaRPr lang="en-US" b="1" dirty="0"/>
          </a:p>
          <a:p>
            <a:pPr lvl="1"/>
            <a:r>
              <a:rPr lang="en-US" b="1" dirty="0"/>
              <a:t>Physical design optimization</a:t>
            </a:r>
          </a:p>
          <a:p>
            <a:pPr lvl="1"/>
            <a:r>
              <a:rPr lang="en-US" b="1" dirty="0"/>
              <a:t>Margins, signoff and “ultimate PPAC”</a:t>
            </a:r>
          </a:p>
          <a:p>
            <a:pPr lvl="1"/>
            <a:r>
              <a:rPr lang="en-US" b="1" dirty="0"/>
              <a:t>DFM </a:t>
            </a:r>
            <a:r>
              <a:rPr lang="en-US" b="1" dirty="0">
                <a:sym typeface="Wingdings" panose="05000000000000000000" pitchFamily="2" charset="2"/>
              </a:rPr>
              <a:t> DTCO  Pathfinding</a:t>
            </a:r>
          </a:p>
          <a:p>
            <a:pPr lvl="1"/>
            <a:r>
              <a:rPr lang="en-US" i="1" dirty="0">
                <a:sym typeface="Wingdings" panose="05000000000000000000" pitchFamily="2" charset="2"/>
              </a:rPr>
              <a:t>“Design-Based Equivalent Scaling”</a:t>
            </a:r>
          </a:p>
          <a:p>
            <a:pPr lvl="1"/>
            <a:r>
              <a:rPr lang="en-US" i="1" dirty="0">
                <a:sym typeface="Wingdings" panose="05000000000000000000" pitchFamily="2" charset="2"/>
              </a:rPr>
              <a:t>“The Last Scaling Levers”: Quality, Schedule, Cost</a:t>
            </a:r>
            <a:endParaRPr lang="en-US" b="1" dirty="0"/>
          </a:p>
          <a:p>
            <a:pPr lvl="1"/>
            <a:r>
              <a:rPr lang="en-US" b="1" dirty="0">
                <a:solidFill>
                  <a:srgbClr val="1B00C0"/>
                </a:solidFill>
              </a:rPr>
              <a:t>+ </a:t>
            </a:r>
            <a:r>
              <a:rPr lang="en-US" b="1" dirty="0" err="1">
                <a:solidFill>
                  <a:srgbClr val="1B00C0"/>
                </a:solidFill>
              </a:rPr>
              <a:t>Roadmapping</a:t>
            </a:r>
            <a:r>
              <a:rPr lang="en-US" b="1" dirty="0"/>
              <a:t> </a:t>
            </a:r>
            <a:r>
              <a:rPr lang="en-US" dirty="0"/>
              <a:t>of Design Technology and Designs</a:t>
            </a:r>
          </a:p>
          <a:p>
            <a:endParaRPr lang="en-US" b="1" dirty="0"/>
          </a:p>
          <a:p>
            <a:r>
              <a:rPr lang="en-US" b="1" dirty="0">
                <a:solidFill>
                  <a:srgbClr val="1B00C0"/>
                </a:solidFill>
              </a:rPr>
              <a:t>Scaling of Research</a:t>
            </a:r>
          </a:p>
          <a:p>
            <a:pPr lvl="1"/>
            <a:r>
              <a:rPr lang="en-US" b="1" dirty="0"/>
              <a:t>CAD-IP Reuse:  The MARCO GSRC Bookshelf</a:t>
            </a:r>
          </a:p>
          <a:p>
            <a:pPr lvl="1"/>
            <a:r>
              <a:rPr lang="en-US" b="1" dirty="0"/>
              <a:t>Open Source: Capo, </a:t>
            </a:r>
            <a:r>
              <a:rPr lang="en-US" b="1" dirty="0" err="1"/>
              <a:t>UCLApack</a:t>
            </a:r>
            <a:r>
              <a:rPr lang="en-US" b="1" dirty="0"/>
              <a:t>, …</a:t>
            </a:r>
          </a:p>
          <a:p>
            <a:pPr lvl="1"/>
            <a:r>
              <a:rPr lang="en-US" b="1" dirty="0">
                <a:solidFill>
                  <a:srgbClr val="1B00C0"/>
                </a:solidFill>
              </a:rPr>
              <a:t>2018-present: The </a:t>
            </a:r>
            <a:r>
              <a:rPr lang="en-US" b="1" dirty="0" err="1">
                <a:solidFill>
                  <a:srgbClr val="1B00C0"/>
                </a:solidFill>
              </a:rPr>
              <a:t>OpenROAD</a:t>
            </a:r>
            <a:r>
              <a:rPr lang="en-US" b="1" dirty="0">
                <a:solidFill>
                  <a:srgbClr val="1B00C0"/>
                </a:solidFill>
              </a:rPr>
              <a:t> Project</a:t>
            </a:r>
            <a:r>
              <a:rPr lang="en-US" b="1" dirty="0"/>
              <a:t>  </a:t>
            </a:r>
            <a:r>
              <a:rPr lang="en-US" dirty="0"/>
              <a:t>(Jan 2017 onward)</a:t>
            </a:r>
            <a:endParaRPr lang="en-US" b="1"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2400" y="113467"/>
            <a:ext cx="8991600" cy="595312"/>
          </a:xfrm>
        </p:spPr>
        <p:txBody>
          <a:bodyPr/>
          <a:lstStyle/>
          <a:p>
            <a:r>
              <a:rPr lang="en-US" dirty="0"/>
              <a:t>Perspective: </a:t>
            </a:r>
            <a:r>
              <a:rPr lang="en-US" dirty="0">
                <a:solidFill>
                  <a:srgbClr val="1B00C0"/>
                </a:solidFill>
              </a:rPr>
              <a:t>Scaling</a:t>
            </a:r>
          </a:p>
        </p:txBody>
      </p:sp>
    </p:spTree>
    <p:extLst>
      <p:ext uri="{BB962C8B-B14F-4D97-AF65-F5344CB8AC3E}">
        <p14:creationId xmlns:p14="http://schemas.microsoft.com/office/powerpoint/2010/main" val="29525450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43754" y="790965"/>
            <a:ext cx="4916097" cy="3400035"/>
          </a:xfrm>
        </p:spPr>
        <p:txBody>
          <a:bodyPr>
            <a:normAutofit/>
          </a:bodyPr>
          <a:lstStyle/>
          <a:p>
            <a:pPr marL="228600" indent="-228600"/>
            <a:r>
              <a:rPr lang="en-US" sz="2400" b="1" dirty="0">
                <a:solidFill>
                  <a:schemeClr val="tx1"/>
                </a:solidFill>
              </a:rPr>
              <a:t>July 2019: Proof of capability</a:t>
            </a:r>
          </a:p>
          <a:p>
            <a:pPr marL="515938" lvl="1" indent="-230188"/>
            <a:r>
              <a:rPr lang="en-US" sz="2000" b="1" dirty="0">
                <a:solidFill>
                  <a:schemeClr val="tx1"/>
                </a:solidFill>
              </a:rPr>
              <a:t>DRC-clean RTL-to-GDS, 65nm</a:t>
            </a:r>
          </a:p>
          <a:p>
            <a:pPr marL="515938" lvl="1" indent="-230188"/>
            <a:r>
              <a:rPr lang="en-US" sz="2000" b="1" dirty="0">
                <a:solidFill>
                  <a:schemeClr val="tx1"/>
                </a:solidFill>
              </a:rPr>
              <a:t>“File-based flow” 1980’s EDA</a:t>
            </a:r>
            <a:endParaRPr lang="en-US" sz="2400" b="1" dirty="0">
              <a:solidFill>
                <a:schemeClr val="tx1"/>
              </a:solidFill>
            </a:endParaRPr>
          </a:p>
          <a:p>
            <a:pPr marL="228600" indent="-228600"/>
            <a:r>
              <a:rPr lang="en-US" sz="2400" b="1" dirty="0">
                <a:solidFill>
                  <a:schemeClr val="tx1"/>
                </a:solidFill>
              </a:rPr>
              <a:t>July 2020: v1.0 EDA tool</a:t>
            </a:r>
          </a:p>
          <a:p>
            <a:pPr marL="515938" lvl="1" indent="-230188"/>
            <a:r>
              <a:rPr lang="en-US" sz="2000" b="1" dirty="0">
                <a:solidFill>
                  <a:schemeClr val="tx1"/>
                </a:solidFill>
              </a:rPr>
              <a:t>DRC-clean RTL-to-GDS, 12nm</a:t>
            </a:r>
          </a:p>
          <a:p>
            <a:pPr marL="515938" lvl="1" indent="-230188"/>
            <a:r>
              <a:rPr lang="en-US" sz="2000" b="1" dirty="0">
                <a:solidFill>
                  <a:schemeClr val="tx1"/>
                </a:solidFill>
              </a:rPr>
              <a:t>UW’s “</a:t>
            </a:r>
            <a:r>
              <a:rPr lang="en-US" sz="2000" b="1" dirty="0" err="1">
                <a:solidFill>
                  <a:schemeClr val="tx1"/>
                </a:solidFill>
              </a:rPr>
              <a:t>BlackParrot</a:t>
            </a:r>
            <a:r>
              <a:rPr lang="en-US" sz="2000" b="1" dirty="0">
                <a:solidFill>
                  <a:schemeClr val="tx1"/>
                </a:solidFill>
              </a:rPr>
              <a:t>” SoC</a:t>
            </a:r>
          </a:p>
          <a:p>
            <a:pPr marL="515938" lvl="1" indent="-230188"/>
            <a:r>
              <a:rPr lang="en-US" sz="2000" b="1" u="sng" dirty="0">
                <a:solidFill>
                  <a:schemeClr val="tx1"/>
                </a:solidFill>
              </a:rPr>
              <a:t>Integrated</a:t>
            </a:r>
            <a:r>
              <a:rPr lang="en-US" sz="2000" b="1" dirty="0">
                <a:solidFill>
                  <a:schemeClr val="tx1"/>
                </a:solidFill>
              </a:rPr>
              <a:t> tool, modern EDA</a:t>
            </a:r>
            <a:endParaRPr lang="en-US" sz="2400" b="1" dirty="0"/>
          </a:p>
          <a:p>
            <a:pPr lvl="1"/>
            <a:endParaRPr lang="en-US" sz="2400" b="1" dirty="0"/>
          </a:p>
          <a:p>
            <a:endParaRPr lang="en-US" sz="2400" b="1" dirty="0"/>
          </a:p>
        </p:txBody>
      </p:sp>
      <p:sp>
        <p:nvSpPr>
          <p:cNvPr id="2" name="Title 1"/>
          <p:cNvSpPr>
            <a:spLocks noGrp="1"/>
          </p:cNvSpPr>
          <p:nvPr>
            <p:ph type="title"/>
          </p:nvPr>
        </p:nvSpPr>
        <p:spPr>
          <a:xfrm>
            <a:off x="128954" y="112948"/>
            <a:ext cx="8229600" cy="498714"/>
          </a:xfrm>
        </p:spPr>
        <p:txBody>
          <a:bodyPr>
            <a:normAutofit fontScale="90000"/>
          </a:bodyPr>
          <a:lstStyle/>
          <a:p>
            <a:r>
              <a:rPr lang="en-US" sz="3200" dirty="0" err="1">
                <a:solidFill>
                  <a:schemeClr val="tx1"/>
                </a:solidFill>
                <a:latin typeface="Arial" panose="020B0604020202020204" pitchFamily="34" charset="0"/>
              </a:rPr>
              <a:t>OpenROAD</a:t>
            </a:r>
            <a:r>
              <a:rPr lang="en-US" sz="3200" dirty="0">
                <a:solidFill>
                  <a:schemeClr val="tx1"/>
                </a:solidFill>
                <a:latin typeface="Arial" panose="020B0604020202020204" pitchFamily="34" charset="0"/>
              </a:rPr>
              <a:t> v1.0 (~now) </a:t>
            </a:r>
          </a:p>
        </p:txBody>
      </p:sp>
      <p:sp>
        <p:nvSpPr>
          <p:cNvPr id="7" name="TextBox 6">
            <a:extLst>
              <a:ext uri="{FF2B5EF4-FFF2-40B4-BE49-F238E27FC236}">
                <a16:creationId xmlns:a16="http://schemas.microsoft.com/office/drawing/2014/main" id="{F083A11D-90A0-4963-B958-CF74CDD0F9B5}"/>
              </a:ext>
            </a:extLst>
          </p:cNvPr>
          <p:cNvSpPr txBox="1"/>
          <p:nvPr/>
        </p:nvSpPr>
        <p:spPr>
          <a:xfrm>
            <a:off x="1671347" y="846990"/>
            <a:ext cx="2361505" cy="369332"/>
          </a:xfrm>
          <a:prstGeom prst="rect">
            <a:avLst/>
          </a:prstGeom>
          <a:solidFill>
            <a:srgbClr val="92D050"/>
          </a:solidFill>
        </p:spPr>
        <p:txBody>
          <a:bodyPr wrap="square" rtlCol="0">
            <a:spAutoFit/>
          </a:bodyPr>
          <a:lstStyle/>
          <a:p>
            <a:pPr algn="ctr"/>
            <a:r>
              <a:rPr lang="en-US" dirty="0"/>
              <a:t>Logic Synthesis</a:t>
            </a:r>
          </a:p>
        </p:txBody>
      </p:sp>
      <p:sp>
        <p:nvSpPr>
          <p:cNvPr id="8" name="TextBox 7">
            <a:extLst>
              <a:ext uri="{FF2B5EF4-FFF2-40B4-BE49-F238E27FC236}">
                <a16:creationId xmlns:a16="http://schemas.microsoft.com/office/drawing/2014/main" id="{FF9C680D-46A4-4966-87B9-6B1595514926}"/>
              </a:ext>
            </a:extLst>
          </p:cNvPr>
          <p:cNvSpPr txBox="1"/>
          <p:nvPr/>
        </p:nvSpPr>
        <p:spPr>
          <a:xfrm>
            <a:off x="1674221" y="1545732"/>
            <a:ext cx="2361505" cy="369332"/>
          </a:xfrm>
          <a:prstGeom prst="rect">
            <a:avLst/>
          </a:prstGeom>
          <a:solidFill>
            <a:srgbClr val="92D050"/>
          </a:solidFill>
        </p:spPr>
        <p:txBody>
          <a:bodyPr wrap="square" rtlCol="0">
            <a:spAutoFit/>
          </a:bodyPr>
          <a:lstStyle/>
          <a:p>
            <a:pPr algn="ctr"/>
            <a:r>
              <a:rPr lang="en-US" dirty="0" err="1"/>
              <a:t>Floorplanning</a:t>
            </a:r>
            <a:endParaRPr lang="en-US" dirty="0"/>
          </a:p>
        </p:txBody>
      </p:sp>
      <p:sp>
        <p:nvSpPr>
          <p:cNvPr id="9" name="TextBox 8">
            <a:extLst>
              <a:ext uri="{FF2B5EF4-FFF2-40B4-BE49-F238E27FC236}">
                <a16:creationId xmlns:a16="http://schemas.microsoft.com/office/drawing/2014/main" id="{D4FA4385-E147-4D87-89E0-318C9D60C0B3}"/>
              </a:ext>
            </a:extLst>
          </p:cNvPr>
          <p:cNvSpPr txBox="1"/>
          <p:nvPr/>
        </p:nvSpPr>
        <p:spPr>
          <a:xfrm>
            <a:off x="1674221" y="2207082"/>
            <a:ext cx="2361505" cy="369332"/>
          </a:xfrm>
          <a:prstGeom prst="rect">
            <a:avLst/>
          </a:prstGeom>
          <a:solidFill>
            <a:srgbClr val="92D050"/>
          </a:solidFill>
        </p:spPr>
        <p:txBody>
          <a:bodyPr wrap="square" rtlCol="0">
            <a:spAutoFit/>
          </a:bodyPr>
          <a:lstStyle/>
          <a:p>
            <a:pPr algn="ctr"/>
            <a:r>
              <a:rPr lang="en-US" dirty="0"/>
              <a:t>Placement</a:t>
            </a:r>
          </a:p>
        </p:txBody>
      </p:sp>
      <p:sp>
        <p:nvSpPr>
          <p:cNvPr id="10" name="TextBox 9">
            <a:extLst>
              <a:ext uri="{FF2B5EF4-FFF2-40B4-BE49-F238E27FC236}">
                <a16:creationId xmlns:a16="http://schemas.microsoft.com/office/drawing/2014/main" id="{B2B53B94-EE92-490C-AFFE-62316ECF826E}"/>
              </a:ext>
            </a:extLst>
          </p:cNvPr>
          <p:cNvSpPr txBox="1"/>
          <p:nvPr/>
        </p:nvSpPr>
        <p:spPr>
          <a:xfrm>
            <a:off x="1671344" y="2859816"/>
            <a:ext cx="2361505" cy="369332"/>
          </a:xfrm>
          <a:prstGeom prst="rect">
            <a:avLst/>
          </a:prstGeom>
          <a:solidFill>
            <a:srgbClr val="92D050"/>
          </a:solidFill>
        </p:spPr>
        <p:txBody>
          <a:bodyPr wrap="square" rtlCol="0">
            <a:spAutoFit/>
          </a:bodyPr>
          <a:lstStyle/>
          <a:p>
            <a:pPr algn="ctr"/>
            <a:r>
              <a:rPr lang="en-US" dirty="0"/>
              <a:t>Clock Tree Synthesis</a:t>
            </a:r>
          </a:p>
        </p:txBody>
      </p:sp>
      <p:sp>
        <p:nvSpPr>
          <p:cNvPr id="11" name="TextBox 10">
            <a:extLst>
              <a:ext uri="{FF2B5EF4-FFF2-40B4-BE49-F238E27FC236}">
                <a16:creationId xmlns:a16="http://schemas.microsoft.com/office/drawing/2014/main" id="{D85A34C6-E0C3-43F8-8439-36675D6F8F40}"/>
              </a:ext>
            </a:extLst>
          </p:cNvPr>
          <p:cNvSpPr txBox="1"/>
          <p:nvPr/>
        </p:nvSpPr>
        <p:spPr>
          <a:xfrm>
            <a:off x="1674221" y="3515706"/>
            <a:ext cx="2361505" cy="646331"/>
          </a:xfrm>
          <a:prstGeom prst="rect">
            <a:avLst/>
          </a:prstGeom>
          <a:solidFill>
            <a:srgbClr val="92D050"/>
          </a:solidFill>
        </p:spPr>
        <p:txBody>
          <a:bodyPr wrap="square" rtlCol="0">
            <a:spAutoFit/>
          </a:bodyPr>
          <a:lstStyle/>
          <a:p>
            <a:pPr algn="ctr"/>
            <a:r>
              <a:rPr lang="en-US" dirty="0"/>
              <a:t>Global and Detailed Routing</a:t>
            </a:r>
          </a:p>
        </p:txBody>
      </p:sp>
      <p:sp>
        <p:nvSpPr>
          <p:cNvPr id="12" name="TextBox 11">
            <a:extLst>
              <a:ext uri="{FF2B5EF4-FFF2-40B4-BE49-F238E27FC236}">
                <a16:creationId xmlns:a16="http://schemas.microsoft.com/office/drawing/2014/main" id="{069DE4CC-3F8D-4D1C-A314-EA1EB4058841}"/>
              </a:ext>
            </a:extLst>
          </p:cNvPr>
          <p:cNvSpPr txBox="1"/>
          <p:nvPr/>
        </p:nvSpPr>
        <p:spPr>
          <a:xfrm>
            <a:off x="1677095" y="4487844"/>
            <a:ext cx="2361505" cy="369332"/>
          </a:xfrm>
          <a:prstGeom prst="rect">
            <a:avLst/>
          </a:prstGeom>
          <a:solidFill>
            <a:srgbClr val="92D050"/>
          </a:solidFill>
        </p:spPr>
        <p:txBody>
          <a:bodyPr wrap="square" rtlCol="0">
            <a:spAutoFit/>
          </a:bodyPr>
          <a:lstStyle/>
          <a:p>
            <a:pPr algn="ctr"/>
            <a:r>
              <a:rPr lang="en-US" dirty="0"/>
              <a:t>Layout Finishing</a:t>
            </a:r>
          </a:p>
        </p:txBody>
      </p:sp>
      <p:sp>
        <p:nvSpPr>
          <p:cNvPr id="13" name="TextBox 12">
            <a:extLst>
              <a:ext uri="{FF2B5EF4-FFF2-40B4-BE49-F238E27FC236}">
                <a16:creationId xmlns:a16="http://schemas.microsoft.com/office/drawing/2014/main" id="{94A1FC3F-0703-4D38-B439-937D87EC7D57}"/>
              </a:ext>
            </a:extLst>
          </p:cNvPr>
          <p:cNvSpPr txBox="1"/>
          <p:nvPr/>
        </p:nvSpPr>
        <p:spPr>
          <a:xfrm>
            <a:off x="106151" y="762000"/>
            <a:ext cx="1520251" cy="800219"/>
          </a:xfrm>
          <a:prstGeom prst="rect">
            <a:avLst/>
          </a:prstGeom>
          <a:noFill/>
        </p:spPr>
        <p:txBody>
          <a:bodyPr wrap="square" rtlCol="0">
            <a:spAutoFit/>
          </a:bodyPr>
          <a:lstStyle/>
          <a:p>
            <a:r>
              <a:rPr lang="en-US" b="1" dirty="0"/>
              <a:t>Verilog</a:t>
            </a:r>
            <a:r>
              <a:rPr lang="en-US" dirty="0"/>
              <a:t> </a:t>
            </a:r>
          </a:p>
          <a:p>
            <a:r>
              <a:rPr lang="en-US" sz="1400" b="1" dirty="0"/>
              <a:t>+ libraries, constraints</a:t>
            </a:r>
            <a:endParaRPr lang="en-US" sz="2000" b="1" dirty="0"/>
          </a:p>
        </p:txBody>
      </p:sp>
      <p:sp>
        <p:nvSpPr>
          <p:cNvPr id="14" name="TextBox 13">
            <a:extLst>
              <a:ext uri="{FF2B5EF4-FFF2-40B4-BE49-F238E27FC236}">
                <a16:creationId xmlns:a16="http://schemas.microsoft.com/office/drawing/2014/main" id="{C27FB589-2894-4355-8E1B-1297684FEE9E}"/>
              </a:ext>
            </a:extLst>
          </p:cNvPr>
          <p:cNvSpPr txBox="1"/>
          <p:nvPr/>
        </p:nvSpPr>
        <p:spPr>
          <a:xfrm>
            <a:off x="255006" y="4430174"/>
            <a:ext cx="1061301" cy="800219"/>
          </a:xfrm>
          <a:prstGeom prst="rect">
            <a:avLst/>
          </a:prstGeom>
          <a:noFill/>
        </p:spPr>
        <p:txBody>
          <a:bodyPr wrap="square" rtlCol="0">
            <a:spAutoFit/>
          </a:bodyPr>
          <a:lstStyle/>
          <a:p>
            <a:pPr algn="ctr"/>
            <a:r>
              <a:rPr lang="en-US" b="1" dirty="0"/>
              <a:t>GDSII </a:t>
            </a:r>
            <a:r>
              <a:rPr lang="en-US" sz="1400" b="1" dirty="0"/>
              <a:t>final layout</a:t>
            </a:r>
            <a:endParaRPr lang="en-US" b="1" dirty="0"/>
          </a:p>
        </p:txBody>
      </p:sp>
      <p:cxnSp>
        <p:nvCxnSpPr>
          <p:cNvPr id="15" name="Straight Arrow Connector 14">
            <a:extLst>
              <a:ext uri="{FF2B5EF4-FFF2-40B4-BE49-F238E27FC236}">
                <a16:creationId xmlns:a16="http://schemas.microsoft.com/office/drawing/2014/main" id="{B730932C-0FAD-43A2-B153-A98737A6E157}"/>
              </a:ext>
            </a:extLst>
          </p:cNvPr>
          <p:cNvCxnSpPr>
            <a:cxnSpLocks/>
            <a:stCxn id="7" idx="2"/>
            <a:endCxn id="8" idx="0"/>
          </p:cNvCxnSpPr>
          <p:nvPr/>
        </p:nvCxnSpPr>
        <p:spPr bwMode="auto">
          <a:xfrm>
            <a:off x="2852099" y="1216322"/>
            <a:ext cx="2874" cy="32941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D479CC7-56F3-4FBD-893A-2EDF5C23BC5E}"/>
              </a:ext>
            </a:extLst>
          </p:cNvPr>
          <p:cNvCxnSpPr>
            <a:cxnSpLocks/>
            <a:stCxn id="8" idx="2"/>
            <a:endCxn id="9" idx="0"/>
          </p:cNvCxnSpPr>
          <p:nvPr/>
        </p:nvCxnSpPr>
        <p:spPr bwMode="auto">
          <a:xfrm>
            <a:off x="2854973" y="1915064"/>
            <a:ext cx="0" cy="29201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923EFDF-9610-431F-9867-9C32BFFDB23E}"/>
              </a:ext>
            </a:extLst>
          </p:cNvPr>
          <p:cNvCxnSpPr>
            <a:cxnSpLocks/>
            <a:stCxn id="9" idx="2"/>
            <a:endCxn id="10" idx="0"/>
          </p:cNvCxnSpPr>
          <p:nvPr/>
        </p:nvCxnSpPr>
        <p:spPr bwMode="auto">
          <a:xfrm flipH="1">
            <a:off x="2852097" y="2576414"/>
            <a:ext cx="2877" cy="28340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46569E84-6EF7-400F-874F-69B65B93EB51}"/>
              </a:ext>
            </a:extLst>
          </p:cNvPr>
          <p:cNvCxnSpPr>
            <a:cxnSpLocks/>
            <a:stCxn id="10" idx="2"/>
          </p:cNvCxnSpPr>
          <p:nvPr/>
        </p:nvCxnSpPr>
        <p:spPr bwMode="auto">
          <a:xfrm>
            <a:off x="2852097" y="3229148"/>
            <a:ext cx="5751" cy="28340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1A1861E-303D-4DC0-9223-33C9034FAB2A}"/>
              </a:ext>
            </a:extLst>
          </p:cNvPr>
          <p:cNvCxnSpPr>
            <a:cxnSpLocks/>
            <a:stCxn id="11" idx="2"/>
            <a:endCxn id="12" idx="0"/>
          </p:cNvCxnSpPr>
          <p:nvPr/>
        </p:nvCxnSpPr>
        <p:spPr bwMode="auto">
          <a:xfrm>
            <a:off x="2854973" y="4162036"/>
            <a:ext cx="2874" cy="32580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C02167BD-116B-4C75-B478-3C756A25DF68}"/>
              </a:ext>
            </a:extLst>
          </p:cNvPr>
          <p:cNvCxnSpPr>
            <a:cxnSpLocks/>
            <a:endCxn id="7" idx="1"/>
          </p:cNvCxnSpPr>
          <p:nvPr/>
        </p:nvCxnSpPr>
        <p:spPr bwMode="auto">
          <a:xfrm>
            <a:off x="1211620" y="1031656"/>
            <a:ext cx="459727"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7FE9079-7BF0-4F81-BAC7-5DC84740131C}"/>
              </a:ext>
            </a:extLst>
          </p:cNvPr>
          <p:cNvCxnSpPr>
            <a:cxnSpLocks/>
          </p:cNvCxnSpPr>
          <p:nvPr/>
        </p:nvCxnSpPr>
        <p:spPr bwMode="auto">
          <a:xfrm flipH="1">
            <a:off x="1211620" y="4672510"/>
            <a:ext cx="465479"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214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43754" y="790965"/>
            <a:ext cx="4916097" cy="3400035"/>
          </a:xfrm>
        </p:spPr>
        <p:txBody>
          <a:bodyPr>
            <a:normAutofit/>
          </a:bodyPr>
          <a:lstStyle/>
          <a:p>
            <a:pPr marL="228600" indent="-228600"/>
            <a:r>
              <a:rPr lang="en-US" sz="2400" b="1" dirty="0">
                <a:solidFill>
                  <a:schemeClr val="tx1"/>
                </a:solidFill>
              </a:rPr>
              <a:t>July 2019: Proof of capability</a:t>
            </a:r>
          </a:p>
          <a:p>
            <a:pPr marL="515938" lvl="1" indent="-230188"/>
            <a:r>
              <a:rPr lang="en-US" sz="2000" b="1" dirty="0">
                <a:solidFill>
                  <a:schemeClr val="tx1"/>
                </a:solidFill>
              </a:rPr>
              <a:t>DRC-clean RTL-to-GDS, 65nm</a:t>
            </a:r>
          </a:p>
          <a:p>
            <a:pPr marL="515938" lvl="1" indent="-230188"/>
            <a:r>
              <a:rPr lang="en-US" sz="2000" b="1" dirty="0">
                <a:solidFill>
                  <a:schemeClr val="tx1"/>
                </a:solidFill>
              </a:rPr>
              <a:t>“File-based flow” 1980’s EDA</a:t>
            </a:r>
            <a:endParaRPr lang="en-US" sz="2400" b="1" dirty="0">
              <a:solidFill>
                <a:schemeClr val="tx1"/>
              </a:solidFill>
            </a:endParaRPr>
          </a:p>
          <a:p>
            <a:pPr marL="228600" indent="-228600"/>
            <a:r>
              <a:rPr lang="en-US" sz="2400" b="1" dirty="0">
                <a:solidFill>
                  <a:schemeClr val="tx1"/>
                </a:solidFill>
              </a:rPr>
              <a:t>July 2020: v1.0 EDA tool</a:t>
            </a:r>
          </a:p>
          <a:p>
            <a:pPr marL="515938" lvl="1" indent="-230188"/>
            <a:r>
              <a:rPr lang="en-US" sz="2000" b="1" dirty="0">
                <a:solidFill>
                  <a:schemeClr val="tx1"/>
                </a:solidFill>
              </a:rPr>
              <a:t>DRC-clean RTL-to-GDS, 12nm</a:t>
            </a:r>
          </a:p>
          <a:p>
            <a:pPr marL="515938" lvl="1" indent="-230188"/>
            <a:r>
              <a:rPr lang="en-US" sz="2000" b="1" dirty="0">
                <a:solidFill>
                  <a:schemeClr val="tx1"/>
                </a:solidFill>
              </a:rPr>
              <a:t>UW’s “</a:t>
            </a:r>
            <a:r>
              <a:rPr lang="en-US" sz="2000" b="1" dirty="0" err="1">
                <a:solidFill>
                  <a:schemeClr val="tx1"/>
                </a:solidFill>
              </a:rPr>
              <a:t>BlackParrot</a:t>
            </a:r>
            <a:r>
              <a:rPr lang="en-US" sz="2000" b="1" dirty="0">
                <a:solidFill>
                  <a:schemeClr val="tx1"/>
                </a:solidFill>
              </a:rPr>
              <a:t>” SoC</a:t>
            </a:r>
          </a:p>
          <a:p>
            <a:pPr marL="515938" lvl="1" indent="-230188"/>
            <a:r>
              <a:rPr lang="en-US" sz="2000" b="1" u="sng" dirty="0">
                <a:solidFill>
                  <a:schemeClr val="tx1"/>
                </a:solidFill>
              </a:rPr>
              <a:t>Integrated</a:t>
            </a:r>
            <a:r>
              <a:rPr lang="en-US" sz="2000" b="1" dirty="0">
                <a:solidFill>
                  <a:schemeClr val="tx1"/>
                </a:solidFill>
              </a:rPr>
              <a:t> tool, modern EDA</a:t>
            </a:r>
            <a:endParaRPr lang="en-US" sz="2400" b="1" dirty="0"/>
          </a:p>
          <a:p>
            <a:pPr lvl="1"/>
            <a:endParaRPr lang="en-US" sz="2400" b="1" dirty="0"/>
          </a:p>
          <a:p>
            <a:endParaRPr lang="en-US" sz="2400" b="1" dirty="0"/>
          </a:p>
        </p:txBody>
      </p:sp>
      <p:sp>
        <p:nvSpPr>
          <p:cNvPr id="2" name="Title 1"/>
          <p:cNvSpPr>
            <a:spLocks noGrp="1"/>
          </p:cNvSpPr>
          <p:nvPr>
            <p:ph type="title"/>
          </p:nvPr>
        </p:nvSpPr>
        <p:spPr>
          <a:xfrm>
            <a:off x="128954" y="112948"/>
            <a:ext cx="8229600" cy="498714"/>
          </a:xfrm>
        </p:spPr>
        <p:txBody>
          <a:bodyPr>
            <a:normAutofit fontScale="90000"/>
          </a:bodyPr>
          <a:lstStyle/>
          <a:p>
            <a:r>
              <a:rPr lang="en-US" sz="3200" dirty="0" err="1">
                <a:solidFill>
                  <a:schemeClr val="tx1"/>
                </a:solidFill>
                <a:latin typeface="Arial" panose="020B0604020202020204" pitchFamily="34" charset="0"/>
              </a:rPr>
              <a:t>OpenROAD</a:t>
            </a:r>
            <a:r>
              <a:rPr lang="en-US" sz="3200" dirty="0">
                <a:solidFill>
                  <a:schemeClr val="tx1"/>
                </a:solidFill>
                <a:latin typeface="Arial" panose="020B0604020202020204" pitchFamily="34" charset="0"/>
              </a:rPr>
              <a:t> v1.0 (~now) </a:t>
            </a:r>
          </a:p>
        </p:txBody>
      </p:sp>
      <p:sp>
        <p:nvSpPr>
          <p:cNvPr id="7" name="TextBox 6">
            <a:extLst>
              <a:ext uri="{FF2B5EF4-FFF2-40B4-BE49-F238E27FC236}">
                <a16:creationId xmlns:a16="http://schemas.microsoft.com/office/drawing/2014/main" id="{F083A11D-90A0-4963-B958-CF74CDD0F9B5}"/>
              </a:ext>
            </a:extLst>
          </p:cNvPr>
          <p:cNvSpPr txBox="1"/>
          <p:nvPr/>
        </p:nvSpPr>
        <p:spPr>
          <a:xfrm>
            <a:off x="1671347" y="856929"/>
            <a:ext cx="2361505" cy="369332"/>
          </a:xfrm>
          <a:prstGeom prst="rect">
            <a:avLst/>
          </a:prstGeom>
          <a:solidFill>
            <a:srgbClr val="92D050"/>
          </a:solidFill>
        </p:spPr>
        <p:txBody>
          <a:bodyPr wrap="square" rtlCol="0">
            <a:spAutoFit/>
          </a:bodyPr>
          <a:lstStyle/>
          <a:p>
            <a:pPr algn="ctr"/>
            <a:r>
              <a:rPr lang="en-US" dirty="0"/>
              <a:t>Logic Synthesis</a:t>
            </a:r>
          </a:p>
        </p:txBody>
      </p:sp>
      <p:sp>
        <p:nvSpPr>
          <p:cNvPr id="8" name="TextBox 7">
            <a:extLst>
              <a:ext uri="{FF2B5EF4-FFF2-40B4-BE49-F238E27FC236}">
                <a16:creationId xmlns:a16="http://schemas.microsoft.com/office/drawing/2014/main" id="{FF9C680D-46A4-4966-87B9-6B1595514926}"/>
              </a:ext>
            </a:extLst>
          </p:cNvPr>
          <p:cNvSpPr txBox="1"/>
          <p:nvPr/>
        </p:nvSpPr>
        <p:spPr>
          <a:xfrm>
            <a:off x="1674221" y="1555671"/>
            <a:ext cx="2361505" cy="369332"/>
          </a:xfrm>
          <a:prstGeom prst="rect">
            <a:avLst/>
          </a:prstGeom>
          <a:solidFill>
            <a:srgbClr val="92D050"/>
          </a:solidFill>
        </p:spPr>
        <p:txBody>
          <a:bodyPr wrap="square" rtlCol="0">
            <a:spAutoFit/>
          </a:bodyPr>
          <a:lstStyle/>
          <a:p>
            <a:pPr algn="ctr"/>
            <a:r>
              <a:rPr lang="en-US" dirty="0" err="1"/>
              <a:t>Floorplanning</a:t>
            </a:r>
            <a:endParaRPr lang="en-US" dirty="0"/>
          </a:p>
        </p:txBody>
      </p:sp>
      <p:sp>
        <p:nvSpPr>
          <p:cNvPr id="9" name="TextBox 8">
            <a:extLst>
              <a:ext uri="{FF2B5EF4-FFF2-40B4-BE49-F238E27FC236}">
                <a16:creationId xmlns:a16="http://schemas.microsoft.com/office/drawing/2014/main" id="{D4FA4385-E147-4D87-89E0-318C9D60C0B3}"/>
              </a:ext>
            </a:extLst>
          </p:cNvPr>
          <p:cNvSpPr txBox="1"/>
          <p:nvPr/>
        </p:nvSpPr>
        <p:spPr>
          <a:xfrm>
            <a:off x="1674221" y="2217021"/>
            <a:ext cx="2361505" cy="369332"/>
          </a:xfrm>
          <a:prstGeom prst="rect">
            <a:avLst/>
          </a:prstGeom>
          <a:solidFill>
            <a:srgbClr val="92D050"/>
          </a:solidFill>
        </p:spPr>
        <p:txBody>
          <a:bodyPr wrap="square" rtlCol="0">
            <a:spAutoFit/>
          </a:bodyPr>
          <a:lstStyle/>
          <a:p>
            <a:pPr algn="ctr"/>
            <a:r>
              <a:rPr lang="en-US" dirty="0"/>
              <a:t>Placement</a:t>
            </a:r>
          </a:p>
        </p:txBody>
      </p:sp>
      <p:sp>
        <p:nvSpPr>
          <p:cNvPr id="10" name="TextBox 9">
            <a:extLst>
              <a:ext uri="{FF2B5EF4-FFF2-40B4-BE49-F238E27FC236}">
                <a16:creationId xmlns:a16="http://schemas.microsoft.com/office/drawing/2014/main" id="{B2B53B94-EE92-490C-AFFE-62316ECF826E}"/>
              </a:ext>
            </a:extLst>
          </p:cNvPr>
          <p:cNvSpPr txBox="1"/>
          <p:nvPr/>
        </p:nvSpPr>
        <p:spPr>
          <a:xfrm>
            <a:off x="1671344" y="2869755"/>
            <a:ext cx="2361505" cy="369332"/>
          </a:xfrm>
          <a:prstGeom prst="rect">
            <a:avLst/>
          </a:prstGeom>
          <a:solidFill>
            <a:srgbClr val="92D050"/>
          </a:solidFill>
        </p:spPr>
        <p:txBody>
          <a:bodyPr wrap="square" rtlCol="0">
            <a:spAutoFit/>
          </a:bodyPr>
          <a:lstStyle/>
          <a:p>
            <a:pPr algn="ctr"/>
            <a:r>
              <a:rPr lang="en-US" dirty="0"/>
              <a:t>Clock Tree Synthesis</a:t>
            </a:r>
          </a:p>
        </p:txBody>
      </p:sp>
      <p:sp>
        <p:nvSpPr>
          <p:cNvPr id="11" name="TextBox 10">
            <a:extLst>
              <a:ext uri="{FF2B5EF4-FFF2-40B4-BE49-F238E27FC236}">
                <a16:creationId xmlns:a16="http://schemas.microsoft.com/office/drawing/2014/main" id="{D85A34C6-E0C3-43F8-8439-36675D6F8F40}"/>
              </a:ext>
            </a:extLst>
          </p:cNvPr>
          <p:cNvSpPr txBox="1"/>
          <p:nvPr/>
        </p:nvSpPr>
        <p:spPr>
          <a:xfrm>
            <a:off x="1674221" y="3525645"/>
            <a:ext cx="2361505" cy="646331"/>
          </a:xfrm>
          <a:prstGeom prst="rect">
            <a:avLst/>
          </a:prstGeom>
          <a:solidFill>
            <a:srgbClr val="92D050"/>
          </a:solidFill>
        </p:spPr>
        <p:txBody>
          <a:bodyPr wrap="square" rtlCol="0">
            <a:spAutoFit/>
          </a:bodyPr>
          <a:lstStyle/>
          <a:p>
            <a:pPr algn="ctr"/>
            <a:r>
              <a:rPr lang="en-US" dirty="0"/>
              <a:t>Global and Detailed Routing</a:t>
            </a:r>
          </a:p>
        </p:txBody>
      </p:sp>
      <p:sp>
        <p:nvSpPr>
          <p:cNvPr id="12" name="TextBox 11">
            <a:extLst>
              <a:ext uri="{FF2B5EF4-FFF2-40B4-BE49-F238E27FC236}">
                <a16:creationId xmlns:a16="http://schemas.microsoft.com/office/drawing/2014/main" id="{069DE4CC-3F8D-4D1C-A314-EA1EB4058841}"/>
              </a:ext>
            </a:extLst>
          </p:cNvPr>
          <p:cNvSpPr txBox="1"/>
          <p:nvPr/>
        </p:nvSpPr>
        <p:spPr>
          <a:xfrm>
            <a:off x="1677095" y="4497783"/>
            <a:ext cx="2361505" cy="369332"/>
          </a:xfrm>
          <a:prstGeom prst="rect">
            <a:avLst/>
          </a:prstGeom>
          <a:solidFill>
            <a:srgbClr val="92D050"/>
          </a:solidFill>
        </p:spPr>
        <p:txBody>
          <a:bodyPr wrap="square" rtlCol="0">
            <a:spAutoFit/>
          </a:bodyPr>
          <a:lstStyle/>
          <a:p>
            <a:pPr algn="ctr"/>
            <a:r>
              <a:rPr lang="en-US" dirty="0"/>
              <a:t>Layout Finishing</a:t>
            </a:r>
          </a:p>
        </p:txBody>
      </p:sp>
      <p:sp>
        <p:nvSpPr>
          <p:cNvPr id="13" name="TextBox 12">
            <a:extLst>
              <a:ext uri="{FF2B5EF4-FFF2-40B4-BE49-F238E27FC236}">
                <a16:creationId xmlns:a16="http://schemas.microsoft.com/office/drawing/2014/main" id="{94A1FC3F-0703-4D38-B439-937D87EC7D57}"/>
              </a:ext>
            </a:extLst>
          </p:cNvPr>
          <p:cNvSpPr txBox="1"/>
          <p:nvPr/>
        </p:nvSpPr>
        <p:spPr>
          <a:xfrm>
            <a:off x="106151" y="771939"/>
            <a:ext cx="1520251" cy="800219"/>
          </a:xfrm>
          <a:prstGeom prst="rect">
            <a:avLst/>
          </a:prstGeom>
          <a:noFill/>
        </p:spPr>
        <p:txBody>
          <a:bodyPr wrap="square" rtlCol="0">
            <a:spAutoFit/>
          </a:bodyPr>
          <a:lstStyle/>
          <a:p>
            <a:r>
              <a:rPr lang="en-US" b="1" dirty="0"/>
              <a:t>Verilog</a:t>
            </a:r>
            <a:r>
              <a:rPr lang="en-US" dirty="0"/>
              <a:t> </a:t>
            </a:r>
          </a:p>
          <a:p>
            <a:r>
              <a:rPr lang="en-US" sz="1400" b="1" dirty="0"/>
              <a:t>+ libraries, constraints</a:t>
            </a:r>
            <a:endParaRPr lang="en-US" sz="2000" b="1" dirty="0"/>
          </a:p>
        </p:txBody>
      </p:sp>
      <p:sp>
        <p:nvSpPr>
          <p:cNvPr id="14" name="TextBox 13">
            <a:extLst>
              <a:ext uri="{FF2B5EF4-FFF2-40B4-BE49-F238E27FC236}">
                <a16:creationId xmlns:a16="http://schemas.microsoft.com/office/drawing/2014/main" id="{C27FB589-2894-4355-8E1B-1297684FEE9E}"/>
              </a:ext>
            </a:extLst>
          </p:cNvPr>
          <p:cNvSpPr txBox="1"/>
          <p:nvPr/>
        </p:nvSpPr>
        <p:spPr>
          <a:xfrm>
            <a:off x="255006" y="4440113"/>
            <a:ext cx="1061301" cy="800219"/>
          </a:xfrm>
          <a:prstGeom prst="rect">
            <a:avLst/>
          </a:prstGeom>
          <a:noFill/>
        </p:spPr>
        <p:txBody>
          <a:bodyPr wrap="square" rtlCol="0">
            <a:spAutoFit/>
          </a:bodyPr>
          <a:lstStyle/>
          <a:p>
            <a:pPr algn="ctr"/>
            <a:r>
              <a:rPr lang="en-US" b="1" dirty="0"/>
              <a:t>GDSII </a:t>
            </a:r>
            <a:r>
              <a:rPr lang="en-US" sz="1400" b="1" dirty="0"/>
              <a:t>final layout</a:t>
            </a:r>
            <a:endParaRPr lang="en-US" b="1" dirty="0"/>
          </a:p>
        </p:txBody>
      </p:sp>
      <p:cxnSp>
        <p:nvCxnSpPr>
          <p:cNvPr id="15" name="Straight Arrow Connector 14">
            <a:extLst>
              <a:ext uri="{FF2B5EF4-FFF2-40B4-BE49-F238E27FC236}">
                <a16:creationId xmlns:a16="http://schemas.microsoft.com/office/drawing/2014/main" id="{B730932C-0FAD-43A2-B153-A98737A6E157}"/>
              </a:ext>
            </a:extLst>
          </p:cNvPr>
          <p:cNvCxnSpPr>
            <a:cxnSpLocks/>
            <a:stCxn id="7" idx="2"/>
            <a:endCxn id="8" idx="0"/>
          </p:cNvCxnSpPr>
          <p:nvPr/>
        </p:nvCxnSpPr>
        <p:spPr bwMode="auto">
          <a:xfrm>
            <a:off x="2852099" y="1226261"/>
            <a:ext cx="2874" cy="32941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D479CC7-56F3-4FBD-893A-2EDF5C23BC5E}"/>
              </a:ext>
            </a:extLst>
          </p:cNvPr>
          <p:cNvCxnSpPr>
            <a:cxnSpLocks/>
            <a:stCxn id="8" idx="2"/>
            <a:endCxn id="9" idx="0"/>
          </p:cNvCxnSpPr>
          <p:nvPr/>
        </p:nvCxnSpPr>
        <p:spPr bwMode="auto">
          <a:xfrm>
            <a:off x="2854973" y="1925003"/>
            <a:ext cx="0" cy="29201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923EFDF-9610-431F-9867-9C32BFFDB23E}"/>
              </a:ext>
            </a:extLst>
          </p:cNvPr>
          <p:cNvCxnSpPr>
            <a:cxnSpLocks/>
            <a:stCxn id="9" idx="2"/>
            <a:endCxn id="10" idx="0"/>
          </p:cNvCxnSpPr>
          <p:nvPr/>
        </p:nvCxnSpPr>
        <p:spPr bwMode="auto">
          <a:xfrm flipH="1">
            <a:off x="2852097" y="2586353"/>
            <a:ext cx="2877" cy="28340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46569E84-6EF7-400F-874F-69B65B93EB51}"/>
              </a:ext>
            </a:extLst>
          </p:cNvPr>
          <p:cNvCxnSpPr>
            <a:cxnSpLocks/>
            <a:stCxn id="10" idx="2"/>
          </p:cNvCxnSpPr>
          <p:nvPr/>
        </p:nvCxnSpPr>
        <p:spPr bwMode="auto">
          <a:xfrm>
            <a:off x="2852097" y="3239087"/>
            <a:ext cx="5751" cy="28340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1A1861E-303D-4DC0-9223-33C9034FAB2A}"/>
              </a:ext>
            </a:extLst>
          </p:cNvPr>
          <p:cNvCxnSpPr>
            <a:cxnSpLocks/>
            <a:stCxn id="11" idx="2"/>
            <a:endCxn id="12" idx="0"/>
          </p:cNvCxnSpPr>
          <p:nvPr/>
        </p:nvCxnSpPr>
        <p:spPr bwMode="auto">
          <a:xfrm>
            <a:off x="2854973" y="4171975"/>
            <a:ext cx="2874" cy="32580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C02167BD-116B-4C75-B478-3C756A25DF68}"/>
              </a:ext>
            </a:extLst>
          </p:cNvPr>
          <p:cNvCxnSpPr>
            <a:cxnSpLocks/>
            <a:endCxn id="7" idx="1"/>
          </p:cNvCxnSpPr>
          <p:nvPr/>
        </p:nvCxnSpPr>
        <p:spPr bwMode="auto">
          <a:xfrm>
            <a:off x="1211620" y="1041595"/>
            <a:ext cx="459727"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7FE9079-7BF0-4F81-BAC7-5DC84740131C}"/>
              </a:ext>
            </a:extLst>
          </p:cNvPr>
          <p:cNvCxnSpPr>
            <a:cxnSpLocks/>
          </p:cNvCxnSpPr>
          <p:nvPr/>
        </p:nvCxnSpPr>
        <p:spPr bwMode="auto">
          <a:xfrm flipH="1">
            <a:off x="1211620" y="4682449"/>
            <a:ext cx="465479"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59760508-76EE-469D-B067-A499D47D1686}"/>
              </a:ext>
            </a:extLst>
          </p:cNvPr>
          <p:cNvSpPr txBox="1"/>
          <p:nvPr/>
        </p:nvSpPr>
        <p:spPr>
          <a:xfrm>
            <a:off x="1773746" y="5235744"/>
            <a:ext cx="3560254" cy="954107"/>
          </a:xfrm>
          <a:prstGeom prst="rect">
            <a:avLst/>
          </a:prstGeom>
          <a:solidFill>
            <a:schemeClr val="accent6">
              <a:lumMod val="20000"/>
              <a:lumOff val="80000"/>
            </a:schemeClr>
          </a:solidFill>
        </p:spPr>
        <p:txBody>
          <a:bodyPr wrap="square" rtlCol="0">
            <a:spAutoFit/>
          </a:bodyPr>
          <a:lstStyle/>
          <a:p>
            <a:r>
              <a:rPr lang="en-US" sz="1400" dirty="0"/>
              <a:t>Single-core </a:t>
            </a:r>
            <a:r>
              <a:rPr lang="en-US" sz="1400" dirty="0" err="1"/>
              <a:t>BlackParrot</a:t>
            </a:r>
            <a:r>
              <a:rPr lang="en-US" sz="1400" dirty="0"/>
              <a:t>, final netlist ~530K </a:t>
            </a:r>
            <a:r>
              <a:rPr lang="en-US" sz="1400" dirty="0" err="1"/>
              <a:t>insts</a:t>
            </a:r>
            <a:r>
              <a:rPr lang="en-US" sz="1400" dirty="0"/>
              <a:t>, 49 SRAMs, clean DRC, LVS, Antenna checks in </a:t>
            </a:r>
            <a:r>
              <a:rPr lang="en-US" sz="1400" dirty="0" err="1"/>
              <a:t>Calibre</a:t>
            </a:r>
            <a:r>
              <a:rPr lang="en-US" sz="1400" dirty="0"/>
              <a:t> on July 15.  (GF12LP, </a:t>
            </a:r>
            <a:r>
              <a:rPr lang="en-US" sz="1400" dirty="0" err="1"/>
              <a:t>Invecas</a:t>
            </a:r>
            <a:r>
              <a:rPr lang="en-US" sz="1400" dirty="0"/>
              <a:t> IOs, Arm 9T cells and memories.)</a:t>
            </a:r>
          </a:p>
        </p:txBody>
      </p:sp>
      <p:pic>
        <p:nvPicPr>
          <p:cNvPr id="22" name="Picture 21" descr="A picture containing electronics, circuit, computer&#10;&#10;Description automatically generated">
            <a:extLst>
              <a:ext uri="{FF2B5EF4-FFF2-40B4-BE49-F238E27FC236}">
                <a16:creationId xmlns:a16="http://schemas.microsoft.com/office/drawing/2014/main" id="{A6BC7E78-7CEC-491A-ACDB-9E836BADAA67}"/>
              </a:ext>
            </a:extLst>
          </p:cNvPr>
          <p:cNvPicPr>
            <a:picLocks noChangeAspect="1"/>
          </p:cNvPicPr>
          <p:nvPr/>
        </p:nvPicPr>
        <p:blipFill>
          <a:blip r:embed="rId3"/>
          <a:stretch>
            <a:fillRect/>
          </a:stretch>
        </p:blipFill>
        <p:spPr>
          <a:xfrm>
            <a:off x="5486400" y="3403335"/>
            <a:ext cx="3226065" cy="3226065"/>
          </a:xfrm>
          <a:prstGeom prst="rect">
            <a:avLst/>
          </a:prstGeom>
        </p:spPr>
      </p:pic>
    </p:spTree>
    <p:extLst>
      <p:ext uri="{BB962C8B-B14F-4D97-AF65-F5344CB8AC3E}">
        <p14:creationId xmlns:p14="http://schemas.microsoft.com/office/powerpoint/2010/main" val="27762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swerv_wrapper</a:t>
            </a:r>
            <a:r>
              <a:rPr lang="en-US" dirty="0"/>
              <a:t> in gf12LP</a:t>
            </a:r>
          </a:p>
        </p:txBody>
      </p:sp>
      <p:pic>
        <p:nvPicPr>
          <p:cNvPr id="96" name="200721_Swerv_w_Labels_v4">
            <a:hlinkClick r:id="" action="ppaction://media"/>
            <a:extLst>
              <a:ext uri="{FF2B5EF4-FFF2-40B4-BE49-F238E27FC236}">
                <a16:creationId xmlns:a16="http://schemas.microsoft.com/office/drawing/2014/main" id="{6EE6584D-395B-49D4-BC27-564CFD7B30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92267" y="779478"/>
            <a:ext cx="2455231" cy="1381068"/>
          </a:xfrm>
          <a:prstGeom prst="rect">
            <a:avLst/>
          </a:prstGeom>
        </p:spPr>
      </p:pic>
      <p:sp>
        <p:nvSpPr>
          <p:cNvPr id="97" name="Rectangle 96">
            <a:extLst>
              <a:ext uri="{FF2B5EF4-FFF2-40B4-BE49-F238E27FC236}">
                <a16:creationId xmlns:a16="http://schemas.microsoft.com/office/drawing/2014/main" id="{6B220427-1146-4619-9A36-5B5EE787E5D4}"/>
              </a:ext>
            </a:extLst>
          </p:cNvPr>
          <p:cNvSpPr/>
          <p:nvPr/>
        </p:nvSpPr>
        <p:spPr>
          <a:xfrm>
            <a:off x="5079908" y="775338"/>
            <a:ext cx="2467590" cy="1391955"/>
          </a:xfrm>
          <a:prstGeom prst="rect">
            <a:avLst/>
          </a:prstGeom>
          <a:solidFill>
            <a:srgbClr val="000000"/>
          </a:solidFill>
          <a:ln w="285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0F4"/>
              </a:solidFill>
              <a:effectLst/>
              <a:uLnTx/>
              <a:uFillTx/>
              <a:latin typeface="Arial"/>
              <a:ea typeface="+mn-ea"/>
              <a:cs typeface="+mn-cs"/>
            </a:endParaRPr>
          </a:p>
        </p:txBody>
      </p:sp>
      <p:pic>
        <p:nvPicPr>
          <p:cNvPr id="98" name="Picture 97">
            <a:extLst>
              <a:ext uri="{FF2B5EF4-FFF2-40B4-BE49-F238E27FC236}">
                <a16:creationId xmlns:a16="http://schemas.microsoft.com/office/drawing/2014/main" id="{D2FDDE95-0084-4EE8-BC65-127D8AB3FA70}"/>
              </a:ext>
            </a:extLst>
          </p:cNvPr>
          <p:cNvPicPr>
            <a:picLocks noChangeAspect="1"/>
          </p:cNvPicPr>
          <p:nvPr/>
        </p:nvPicPr>
        <p:blipFill rotWithShape="1">
          <a:blip r:embed="rId6"/>
          <a:srcRect t="9679" b="9559"/>
          <a:stretch/>
        </p:blipFill>
        <p:spPr>
          <a:xfrm>
            <a:off x="5079841" y="2369601"/>
            <a:ext cx="2871730" cy="2319273"/>
          </a:xfrm>
          <a:prstGeom prst="rect">
            <a:avLst/>
          </a:prstGeom>
        </p:spPr>
      </p:pic>
      <p:pic>
        <p:nvPicPr>
          <p:cNvPr id="99" name="Picture 98">
            <a:extLst>
              <a:ext uri="{FF2B5EF4-FFF2-40B4-BE49-F238E27FC236}">
                <a16:creationId xmlns:a16="http://schemas.microsoft.com/office/drawing/2014/main" id="{1836BA3D-C273-433F-B763-3C1308D6EA2F}"/>
              </a:ext>
            </a:extLst>
          </p:cNvPr>
          <p:cNvPicPr>
            <a:picLocks noChangeAspect="1"/>
          </p:cNvPicPr>
          <p:nvPr/>
        </p:nvPicPr>
        <p:blipFill rotWithShape="1">
          <a:blip r:embed="rId7"/>
          <a:srcRect t="9679" b="9559"/>
          <a:stretch/>
        </p:blipFill>
        <p:spPr>
          <a:xfrm>
            <a:off x="5076964" y="2369601"/>
            <a:ext cx="2871730" cy="2319273"/>
          </a:xfrm>
          <a:prstGeom prst="rect">
            <a:avLst/>
          </a:prstGeom>
        </p:spPr>
      </p:pic>
      <p:sp>
        <p:nvSpPr>
          <p:cNvPr id="100" name="TextBox 99">
            <a:extLst>
              <a:ext uri="{FF2B5EF4-FFF2-40B4-BE49-F238E27FC236}">
                <a16:creationId xmlns:a16="http://schemas.microsoft.com/office/drawing/2014/main" id="{FB9B5DA8-201F-4A5A-91E1-41D44F3E1C99}"/>
              </a:ext>
            </a:extLst>
          </p:cNvPr>
          <p:cNvSpPr txBox="1"/>
          <p:nvPr/>
        </p:nvSpPr>
        <p:spPr>
          <a:xfrm>
            <a:off x="1807474" y="800454"/>
            <a:ext cx="2361505" cy="369332"/>
          </a:xfrm>
          <a:prstGeom prst="rect">
            <a:avLst/>
          </a:prstGeom>
          <a:solidFill>
            <a:srgbClr val="92D050"/>
          </a:solidFill>
        </p:spPr>
        <p:txBody>
          <a:bodyPr wrap="square" rtlCol="0">
            <a:spAutoFit/>
          </a:bodyPr>
          <a:lstStyle/>
          <a:p>
            <a:pPr algn="ctr" defTabSz="457200"/>
            <a:r>
              <a:rPr lang="en-US" dirty="0">
                <a:solidFill>
                  <a:srgbClr val="330A0B"/>
                </a:solidFill>
                <a:latin typeface="Arial"/>
              </a:rPr>
              <a:t>Logic Synthesis</a:t>
            </a:r>
          </a:p>
        </p:txBody>
      </p:sp>
      <p:sp>
        <p:nvSpPr>
          <p:cNvPr id="101" name="TextBox 100">
            <a:extLst>
              <a:ext uri="{FF2B5EF4-FFF2-40B4-BE49-F238E27FC236}">
                <a16:creationId xmlns:a16="http://schemas.microsoft.com/office/drawing/2014/main" id="{1986A280-500E-4546-AF5B-77D93EE425E1}"/>
              </a:ext>
            </a:extLst>
          </p:cNvPr>
          <p:cNvSpPr txBox="1"/>
          <p:nvPr/>
        </p:nvSpPr>
        <p:spPr>
          <a:xfrm>
            <a:off x="242278" y="715463"/>
            <a:ext cx="1520251" cy="800219"/>
          </a:xfrm>
          <a:prstGeom prst="rect">
            <a:avLst/>
          </a:prstGeom>
          <a:noFill/>
        </p:spPr>
        <p:txBody>
          <a:bodyPr wrap="square" rtlCol="0">
            <a:spAutoFit/>
          </a:bodyPr>
          <a:lstStyle/>
          <a:p>
            <a:pPr defTabSz="457200"/>
            <a:r>
              <a:rPr lang="en-US" b="1" dirty="0">
                <a:solidFill>
                  <a:srgbClr val="330A0B"/>
                </a:solidFill>
                <a:latin typeface="Arial"/>
              </a:rPr>
              <a:t>Verilog</a:t>
            </a:r>
            <a:r>
              <a:rPr lang="en-US" dirty="0">
                <a:solidFill>
                  <a:srgbClr val="330A0B"/>
                </a:solidFill>
                <a:latin typeface="Arial"/>
              </a:rPr>
              <a:t> </a:t>
            </a:r>
          </a:p>
          <a:p>
            <a:pPr defTabSz="457200"/>
            <a:r>
              <a:rPr lang="en-US" sz="1400" b="1" dirty="0">
                <a:solidFill>
                  <a:srgbClr val="330A0B"/>
                </a:solidFill>
                <a:latin typeface="Arial"/>
              </a:rPr>
              <a:t>+ libraries, constraints</a:t>
            </a:r>
            <a:endParaRPr lang="en-US" sz="2000" b="1" dirty="0">
              <a:solidFill>
                <a:srgbClr val="330A0B"/>
              </a:solidFill>
              <a:latin typeface="Arial"/>
            </a:endParaRPr>
          </a:p>
        </p:txBody>
      </p:sp>
      <p:grpSp>
        <p:nvGrpSpPr>
          <p:cNvPr id="102" name="Group 101">
            <a:extLst>
              <a:ext uri="{FF2B5EF4-FFF2-40B4-BE49-F238E27FC236}">
                <a16:creationId xmlns:a16="http://schemas.microsoft.com/office/drawing/2014/main" id="{DBCF60D2-4727-4332-AF88-9C0D0D5AC5A9}"/>
              </a:ext>
            </a:extLst>
          </p:cNvPr>
          <p:cNvGrpSpPr/>
          <p:nvPr/>
        </p:nvGrpSpPr>
        <p:grpSpPr>
          <a:xfrm>
            <a:off x="1810348" y="1169786"/>
            <a:ext cx="2361505" cy="698742"/>
            <a:chOff x="1810348" y="1169786"/>
            <a:chExt cx="2361505" cy="698742"/>
          </a:xfrm>
        </p:grpSpPr>
        <p:sp>
          <p:nvSpPr>
            <p:cNvPr id="103" name="TextBox 102">
              <a:extLst>
                <a:ext uri="{FF2B5EF4-FFF2-40B4-BE49-F238E27FC236}">
                  <a16:creationId xmlns:a16="http://schemas.microsoft.com/office/drawing/2014/main" id="{240D8ACB-D037-490B-8E93-F00DF2CADD05}"/>
                </a:ext>
              </a:extLst>
            </p:cNvPr>
            <p:cNvSpPr txBox="1"/>
            <p:nvPr/>
          </p:nvSpPr>
          <p:spPr>
            <a:xfrm>
              <a:off x="1810348" y="1499196"/>
              <a:ext cx="2361505" cy="369332"/>
            </a:xfrm>
            <a:prstGeom prst="rect">
              <a:avLst/>
            </a:prstGeom>
            <a:solidFill>
              <a:srgbClr val="92D05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330A0B"/>
                  </a:solidFill>
                  <a:effectLst/>
                  <a:uLnTx/>
                  <a:uFillTx/>
                  <a:latin typeface="Arial"/>
                </a:rPr>
                <a:t>Floorplanning</a:t>
              </a:r>
              <a:endParaRPr kumimoji="0" lang="en-US" sz="1800" b="0" i="0" u="none" strike="noStrike" kern="0" cap="none" spc="0" normalizeH="0" baseline="0" noProof="0" dirty="0">
                <a:ln>
                  <a:noFill/>
                </a:ln>
                <a:solidFill>
                  <a:srgbClr val="330A0B"/>
                </a:solidFill>
                <a:effectLst/>
                <a:uLnTx/>
                <a:uFillTx/>
                <a:latin typeface="Arial"/>
              </a:endParaRPr>
            </a:p>
          </p:txBody>
        </p:sp>
        <p:cxnSp>
          <p:nvCxnSpPr>
            <p:cNvPr id="104" name="Straight Arrow Connector 103">
              <a:extLst>
                <a:ext uri="{FF2B5EF4-FFF2-40B4-BE49-F238E27FC236}">
                  <a16:creationId xmlns:a16="http://schemas.microsoft.com/office/drawing/2014/main" id="{196203CD-0BD8-4C40-92DB-4043B7322401}"/>
                </a:ext>
              </a:extLst>
            </p:cNvPr>
            <p:cNvCxnSpPr>
              <a:cxnSpLocks/>
              <a:stCxn id="100" idx="2"/>
              <a:endCxn id="103" idx="0"/>
            </p:cNvCxnSpPr>
            <p:nvPr/>
          </p:nvCxnSpPr>
          <p:spPr bwMode="auto">
            <a:xfrm>
              <a:off x="2988227" y="1169786"/>
              <a:ext cx="2874" cy="329410"/>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grpSp>
      <p:grpSp>
        <p:nvGrpSpPr>
          <p:cNvPr id="105" name="Group 104">
            <a:extLst>
              <a:ext uri="{FF2B5EF4-FFF2-40B4-BE49-F238E27FC236}">
                <a16:creationId xmlns:a16="http://schemas.microsoft.com/office/drawing/2014/main" id="{C6C4450A-BB7C-49BD-89AD-4FCB3445EF0D}"/>
              </a:ext>
            </a:extLst>
          </p:cNvPr>
          <p:cNvGrpSpPr/>
          <p:nvPr/>
        </p:nvGrpSpPr>
        <p:grpSpPr>
          <a:xfrm>
            <a:off x="1810348" y="1868528"/>
            <a:ext cx="2361505" cy="661350"/>
            <a:chOff x="1810348" y="1868528"/>
            <a:chExt cx="2361505" cy="661350"/>
          </a:xfrm>
        </p:grpSpPr>
        <p:sp>
          <p:nvSpPr>
            <p:cNvPr id="106" name="TextBox 105">
              <a:extLst>
                <a:ext uri="{FF2B5EF4-FFF2-40B4-BE49-F238E27FC236}">
                  <a16:creationId xmlns:a16="http://schemas.microsoft.com/office/drawing/2014/main" id="{E1A99D28-B9D2-43EE-B3B1-FFD7E1BA9733}"/>
                </a:ext>
              </a:extLst>
            </p:cNvPr>
            <p:cNvSpPr txBox="1"/>
            <p:nvPr/>
          </p:nvSpPr>
          <p:spPr>
            <a:xfrm>
              <a:off x="1810348" y="2160546"/>
              <a:ext cx="2361505" cy="369332"/>
            </a:xfrm>
            <a:prstGeom prst="rect">
              <a:avLst/>
            </a:prstGeom>
            <a:solidFill>
              <a:srgbClr val="92D05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0A0B"/>
                  </a:solidFill>
                  <a:effectLst/>
                  <a:uLnTx/>
                  <a:uFillTx/>
                  <a:latin typeface="Arial"/>
                </a:rPr>
                <a:t>Placement</a:t>
              </a:r>
            </a:p>
          </p:txBody>
        </p:sp>
        <p:cxnSp>
          <p:nvCxnSpPr>
            <p:cNvPr id="107" name="Straight Arrow Connector 106">
              <a:extLst>
                <a:ext uri="{FF2B5EF4-FFF2-40B4-BE49-F238E27FC236}">
                  <a16:creationId xmlns:a16="http://schemas.microsoft.com/office/drawing/2014/main" id="{68C63F71-C1C4-4574-B1C8-1EAAF4C414BB}"/>
                </a:ext>
              </a:extLst>
            </p:cNvPr>
            <p:cNvCxnSpPr>
              <a:cxnSpLocks/>
              <a:stCxn id="103" idx="2"/>
              <a:endCxn id="106" idx="0"/>
            </p:cNvCxnSpPr>
            <p:nvPr/>
          </p:nvCxnSpPr>
          <p:spPr bwMode="auto">
            <a:xfrm>
              <a:off x="2991101" y="1868528"/>
              <a:ext cx="0" cy="292018"/>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grpSp>
      <p:grpSp>
        <p:nvGrpSpPr>
          <p:cNvPr id="108" name="Group 107">
            <a:extLst>
              <a:ext uri="{FF2B5EF4-FFF2-40B4-BE49-F238E27FC236}">
                <a16:creationId xmlns:a16="http://schemas.microsoft.com/office/drawing/2014/main" id="{6252E98F-52C5-4A5E-9A02-39F0ECD0EB45}"/>
              </a:ext>
            </a:extLst>
          </p:cNvPr>
          <p:cNvGrpSpPr/>
          <p:nvPr/>
        </p:nvGrpSpPr>
        <p:grpSpPr>
          <a:xfrm>
            <a:off x="1807471" y="2529878"/>
            <a:ext cx="2361505" cy="652734"/>
            <a:chOff x="1807471" y="2529878"/>
            <a:chExt cx="2361505" cy="652734"/>
          </a:xfrm>
        </p:grpSpPr>
        <p:sp>
          <p:nvSpPr>
            <p:cNvPr id="109" name="TextBox 108">
              <a:extLst>
                <a:ext uri="{FF2B5EF4-FFF2-40B4-BE49-F238E27FC236}">
                  <a16:creationId xmlns:a16="http://schemas.microsoft.com/office/drawing/2014/main" id="{95E2C469-0979-457B-947E-333D226F245C}"/>
                </a:ext>
              </a:extLst>
            </p:cNvPr>
            <p:cNvSpPr txBox="1"/>
            <p:nvPr/>
          </p:nvSpPr>
          <p:spPr>
            <a:xfrm>
              <a:off x="1807471" y="2813280"/>
              <a:ext cx="2361505" cy="369332"/>
            </a:xfrm>
            <a:prstGeom prst="rect">
              <a:avLst/>
            </a:prstGeom>
            <a:solidFill>
              <a:srgbClr val="92D05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0A0B"/>
                  </a:solidFill>
                  <a:effectLst/>
                  <a:uLnTx/>
                  <a:uFillTx/>
                  <a:latin typeface="Arial"/>
                </a:rPr>
                <a:t>Clock Tree Synthesis</a:t>
              </a:r>
            </a:p>
          </p:txBody>
        </p:sp>
        <p:cxnSp>
          <p:nvCxnSpPr>
            <p:cNvPr id="110" name="Straight Arrow Connector 109">
              <a:extLst>
                <a:ext uri="{FF2B5EF4-FFF2-40B4-BE49-F238E27FC236}">
                  <a16:creationId xmlns:a16="http://schemas.microsoft.com/office/drawing/2014/main" id="{DF132775-7070-4E93-8BE7-0C8B1A7ABD36}"/>
                </a:ext>
              </a:extLst>
            </p:cNvPr>
            <p:cNvCxnSpPr>
              <a:cxnSpLocks/>
              <a:stCxn id="106" idx="2"/>
              <a:endCxn id="109" idx="0"/>
            </p:cNvCxnSpPr>
            <p:nvPr/>
          </p:nvCxnSpPr>
          <p:spPr bwMode="auto">
            <a:xfrm flipH="1">
              <a:off x="2988224" y="2529878"/>
              <a:ext cx="2877" cy="283402"/>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grpSp>
      <p:grpSp>
        <p:nvGrpSpPr>
          <p:cNvPr id="111" name="Group 110">
            <a:extLst>
              <a:ext uri="{FF2B5EF4-FFF2-40B4-BE49-F238E27FC236}">
                <a16:creationId xmlns:a16="http://schemas.microsoft.com/office/drawing/2014/main" id="{6D3E0353-326E-489B-90DE-E0D44A9198AE}"/>
              </a:ext>
            </a:extLst>
          </p:cNvPr>
          <p:cNvGrpSpPr/>
          <p:nvPr/>
        </p:nvGrpSpPr>
        <p:grpSpPr>
          <a:xfrm>
            <a:off x="1810348" y="3182612"/>
            <a:ext cx="2361505" cy="932888"/>
            <a:chOff x="1810348" y="3182612"/>
            <a:chExt cx="2361505" cy="932888"/>
          </a:xfrm>
        </p:grpSpPr>
        <p:sp>
          <p:nvSpPr>
            <p:cNvPr id="112" name="TextBox 111">
              <a:extLst>
                <a:ext uri="{FF2B5EF4-FFF2-40B4-BE49-F238E27FC236}">
                  <a16:creationId xmlns:a16="http://schemas.microsoft.com/office/drawing/2014/main" id="{3AB5448A-4A56-4581-8D31-BD5F41ECD75C}"/>
                </a:ext>
              </a:extLst>
            </p:cNvPr>
            <p:cNvSpPr txBox="1"/>
            <p:nvPr/>
          </p:nvSpPr>
          <p:spPr>
            <a:xfrm>
              <a:off x="1810348" y="3469169"/>
              <a:ext cx="2361505" cy="646331"/>
            </a:xfrm>
            <a:prstGeom prst="rect">
              <a:avLst/>
            </a:prstGeom>
            <a:solidFill>
              <a:srgbClr val="92D05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0A0B"/>
                  </a:solidFill>
                  <a:effectLst/>
                  <a:uLnTx/>
                  <a:uFillTx/>
                  <a:latin typeface="Arial"/>
                </a:rPr>
                <a:t>Global and Detailed Routing</a:t>
              </a:r>
            </a:p>
          </p:txBody>
        </p:sp>
        <p:cxnSp>
          <p:nvCxnSpPr>
            <p:cNvPr id="113" name="Straight Arrow Connector 112">
              <a:extLst>
                <a:ext uri="{FF2B5EF4-FFF2-40B4-BE49-F238E27FC236}">
                  <a16:creationId xmlns:a16="http://schemas.microsoft.com/office/drawing/2014/main" id="{EC3CFEE4-4421-4DA5-ADA9-2F4B8C9F1349}"/>
                </a:ext>
              </a:extLst>
            </p:cNvPr>
            <p:cNvCxnSpPr>
              <a:cxnSpLocks/>
              <a:stCxn id="109" idx="2"/>
            </p:cNvCxnSpPr>
            <p:nvPr/>
          </p:nvCxnSpPr>
          <p:spPr bwMode="auto">
            <a:xfrm>
              <a:off x="2988224" y="3182612"/>
              <a:ext cx="5751" cy="283402"/>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grpSp>
      <p:cxnSp>
        <p:nvCxnSpPr>
          <p:cNvPr id="114" name="Straight Arrow Connector 113">
            <a:extLst>
              <a:ext uri="{FF2B5EF4-FFF2-40B4-BE49-F238E27FC236}">
                <a16:creationId xmlns:a16="http://schemas.microsoft.com/office/drawing/2014/main" id="{BB8E35E3-558B-4A69-88FD-A0AC1FC1B901}"/>
              </a:ext>
            </a:extLst>
          </p:cNvPr>
          <p:cNvCxnSpPr>
            <a:cxnSpLocks/>
            <a:endCxn id="100" idx="1"/>
          </p:cNvCxnSpPr>
          <p:nvPr/>
        </p:nvCxnSpPr>
        <p:spPr bwMode="auto">
          <a:xfrm>
            <a:off x="1347747" y="985120"/>
            <a:ext cx="459727" cy="0"/>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grpSp>
        <p:nvGrpSpPr>
          <p:cNvPr id="115" name="Group 114">
            <a:extLst>
              <a:ext uri="{FF2B5EF4-FFF2-40B4-BE49-F238E27FC236}">
                <a16:creationId xmlns:a16="http://schemas.microsoft.com/office/drawing/2014/main" id="{C5460A84-7C89-4F09-BD58-40A622707182}"/>
              </a:ext>
            </a:extLst>
          </p:cNvPr>
          <p:cNvGrpSpPr/>
          <p:nvPr/>
        </p:nvGrpSpPr>
        <p:grpSpPr>
          <a:xfrm>
            <a:off x="391133" y="4115500"/>
            <a:ext cx="3783594" cy="852912"/>
            <a:chOff x="391133" y="4115500"/>
            <a:chExt cx="3783594" cy="852912"/>
          </a:xfrm>
        </p:grpSpPr>
        <p:sp>
          <p:nvSpPr>
            <p:cNvPr id="116" name="TextBox 115">
              <a:extLst>
                <a:ext uri="{FF2B5EF4-FFF2-40B4-BE49-F238E27FC236}">
                  <a16:creationId xmlns:a16="http://schemas.microsoft.com/office/drawing/2014/main" id="{2CB4A7DC-45E7-439F-92D0-5638E920FCE4}"/>
                </a:ext>
              </a:extLst>
            </p:cNvPr>
            <p:cNvSpPr txBox="1"/>
            <p:nvPr/>
          </p:nvSpPr>
          <p:spPr>
            <a:xfrm>
              <a:off x="1813222" y="4441308"/>
              <a:ext cx="2361505" cy="369332"/>
            </a:xfrm>
            <a:prstGeom prst="rect">
              <a:avLst/>
            </a:prstGeom>
            <a:solidFill>
              <a:srgbClr val="92D050"/>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30A0B"/>
                  </a:solidFill>
                  <a:effectLst/>
                  <a:uLnTx/>
                  <a:uFillTx/>
                  <a:latin typeface="Arial"/>
                </a:rPr>
                <a:t>Layout Finishing</a:t>
              </a:r>
            </a:p>
          </p:txBody>
        </p:sp>
        <p:sp>
          <p:nvSpPr>
            <p:cNvPr id="117" name="TextBox 116">
              <a:extLst>
                <a:ext uri="{FF2B5EF4-FFF2-40B4-BE49-F238E27FC236}">
                  <a16:creationId xmlns:a16="http://schemas.microsoft.com/office/drawing/2014/main" id="{F2F40573-DEF8-406D-881E-0A4FE5375E03}"/>
                </a:ext>
              </a:extLst>
            </p:cNvPr>
            <p:cNvSpPr txBox="1"/>
            <p:nvPr/>
          </p:nvSpPr>
          <p:spPr>
            <a:xfrm>
              <a:off x="391133" y="4383637"/>
              <a:ext cx="1061301" cy="58477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30A0B"/>
                  </a:solidFill>
                  <a:effectLst/>
                  <a:uLnTx/>
                  <a:uFillTx/>
                  <a:latin typeface="Arial"/>
                </a:rPr>
                <a:t>GDSII </a:t>
              </a:r>
              <a:r>
                <a:rPr kumimoji="0" lang="en-US" sz="1400" b="1" i="0" u="none" strike="noStrike" kern="0" cap="none" spc="0" normalizeH="0" baseline="0" noProof="0" dirty="0">
                  <a:ln>
                    <a:noFill/>
                  </a:ln>
                  <a:solidFill>
                    <a:srgbClr val="330A0B"/>
                  </a:solidFill>
                  <a:effectLst/>
                  <a:uLnTx/>
                  <a:uFillTx/>
                  <a:latin typeface="Arial"/>
                </a:rPr>
                <a:t>final layout</a:t>
              </a:r>
              <a:endParaRPr kumimoji="0" lang="en-US" sz="1800" b="1" i="0" u="none" strike="noStrike" kern="0" cap="none" spc="0" normalizeH="0" baseline="0" noProof="0" dirty="0">
                <a:ln>
                  <a:noFill/>
                </a:ln>
                <a:solidFill>
                  <a:srgbClr val="330A0B"/>
                </a:solidFill>
                <a:effectLst/>
                <a:uLnTx/>
                <a:uFillTx/>
                <a:latin typeface="Arial"/>
              </a:endParaRPr>
            </a:p>
          </p:txBody>
        </p:sp>
        <p:cxnSp>
          <p:nvCxnSpPr>
            <p:cNvPr id="118" name="Straight Arrow Connector 117">
              <a:extLst>
                <a:ext uri="{FF2B5EF4-FFF2-40B4-BE49-F238E27FC236}">
                  <a16:creationId xmlns:a16="http://schemas.microsoft.com/office/drawing/2014/main" id="{30287B40-BC07-45D1-B99B-C3F0A015BBCE}"/>
                </a:ext>
              </a:extLst>
            </p:cNvPr>
            <p:cNvCxnSpPr>
              <a:cxnSpLocks/>
              <a:stCxn id="112" idx="2"/>
              <a:endCxn id="116" idx="0"/>
            </p:cNvCxnSpPr>
            <p:nvPr/>
          </p:nvCxnSpPr>
          <p:spPr bwMode="auto">
            <a:xfrm>
              <a:off x="2991101" y="4115500"/>
              <a:ext cx="2874" cy="325808"/>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cxnSp>
          <p:nvCxnSpPr>
            <p:cNvPr id="119" name="Straight Arrow Connector 118">
              <a:extLst>
                <a:ext uri="{FF2B5EF4-FFF2-40B4-BE49-F238E27FC236}">
                  <a16:creationId xmlns:a16="http://schemas.microsoft.com/office/drawing/2014/main" id="{6A9812CA-101E-45FD-91C2-869B0D7C892A}"/>
                </a:ext>
              </a:extLst>
            </p:cNvPr>
            <p:cNvCxnSpPr>
              <a:cxnSpLocks/>
            </p:cNvCxnSpPr>
            <p:nvPr/>
          </p:nvCxnSpPr>
          <p:spPr bwMode="auto">
            <a:xfrm flipH="1">
              <a:off x="1347747" y="4625974"/>
              <a:ext cx="465479" cy="0"/>
            </a:xfrm>
            <a:prstGeom prst="straightConnector1">
              <a:avLst/>
            </a:prstGeom>
            <a:solidFill>
              <a:srgbClr val="7F2528"/>
            </a:solidFill>
            <a:ln w="25400" cap="flat" cmpd="sng" algn="ctr">
              <a:solidFill>
                <a:srgbClr val="330A0B"/>
              </a:solidFill>
              <a:prstDash val="solid"/>
              <a:round/>
              <a:headEnd type="none" w="med" len="med"/>
              <a:tailEnd type="triangle"/>
            </a:ln>
            <a:effectLst/>
          </p:spPr>
        </p:cxnSp>
      </p:grpSp>
      <p:sp>
        <p:nvSpPr>
          <p:cNvPr id="120" name="Rectangle 119">
            <a:extLst>
              <a:ext uri="{FF2B5EF4-FFF2-40B4-BE49-F238E27FC236}">
                <a16:creationId xmlns:a16="http://schemas.microsoft.com/office/drawing/2014/main" id="{C7A445B7-9563-4461-8A07-E9DEE734723C}"/>
              </a:ext>
            </a:extLst>
          </p:cNvPr>
          <p:cNvSpPr/>
          <p:nvPr/>
        </p:nvSpPr>
        <p:spPr>
          <a:xfrm>
            <a:off x="1807473" y="1509937"/>
            <a:ext cx="2341541" cy="345779"/>
          </a:xfrm>
          <a:prstGeom prst="rect">
            <a:avLst/>
          </a:prstGeom>
          <a:noFill/>
          <a:ln w="38100" cap="flat" cmpd="sng" algn="ctr">
            <a:solidFill>
              <a:srgbClr val="330A0B">
                <a:lumMod val="50000"/>
                <a:lumOff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0F4"/>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794122B7-0C4E-4F7C-8DDA-50DE6D0194F6}"/>
              </a:ext>
            </a:extLst>
          </p:cNvPr>
          <p:cNvSpPr/>
          <p:nvPr/>
        </p:nvSpPr>
        <p:spPr>
          <a:xfrm>
            <a:off x="1813226" y="2171287"/>
            <a:ext cx="2335788" cy="358592"/>
          </a:xfrm>
          <a:prstGeom prst="rect">
            <a:avLst/>
          </a:prstGeom>
          <a:noFill/>
          <a:ln w="38100" cap="flat" cmpd="sng" algn="ctr">
            <a:solidFill>
              <a:srgbClr val="330A0B">
                <a:lumMod val="50000"/>
                <a:lumOff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0F4"/>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1CD21E9E-5841-4A5A-BD81-F2077679CD5B}"/>
              </a:ext>
            </a:extLst>
          </p:cNvPr>
          <p:cNvSpPr/>
          <p:nvPr/>
        </p:nvSpPr>
        <p:spPr>
          <a:xfrm>
            <a:off x="1787509" y="2813280"/>
            <a:ext cx="2361505" cy="379015"/>
          </a:xfrm>
          <a:prstGeom prst="rect">
            <a:avLst/>
          </a:prstGeom>
          <a:noFill/>
          <a:ln w="38100" cap="flat" cmpd="sng" algn="ctr">
            <a:solidFill>
              <a:srgbClr val="330A0B">
                <a:lumMod val="50000"/>
                <a:lumOff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0F4"/>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A547DECB-13DA-4AFC-98D8-6C96E47EA4D0}"/>
              </a:ext>
            </a:extLst>
          </p:cNvPr>
          <p:cNvSpPr/>
          <p:nvPr/>
        </p:nvSpPr>
        <p:spPr>
          <a:xfrm>
            <a:off x="1813226" y="3466014"/>
            <a:ext cx="2355750" cy="649486"/>
          </a:xfrm>
          <a:prstGeom prst="rect">
            <a:avLst/>
          </a:prstGeom>
          <a:noFill/>
          <a:ln w="38100" cap="flat" cmpd="sng" algn="ctr">
            <a:solidFill>
              <a:srgbClr val="330A0B">
                <a:lumMod val="50000"/>
                <a:lumOff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0F4"/>
              </a:solidFill>
              <a:effectLst/>
              <a:uLnTx/>
              <a:uFillTx/>
              <a:latin typeface="Arial"/>
              <a:ea typeface="+mn-ea"/>
              <a:cs typeface="+mn-cs"/>
            </a:endParaRPr>
          </a:p>
        </p:txBody>
      </p:sp>
      <p:pic>
        <p:nvPicPr>
          <p:cNvPr id="124" name="Picture 123">
            <a:extLst>
              <a:ext uri="{FF2B5EF4-FFF2-40B4-BE49-F238E27FC236}">
                <a16:creationId xmlns:a16="http://schemas.microsoft.com/office/drawing/2014/main" id="{7510C5FA-82E8-46DB-BBA5-DA082C091298}"/>
              </a:ext>
            </a:extLst>
          </p:cNvPr>
          <p:cNvPicPr>
            <a:picLocks noChangeAspect="1"/>
          </p:cNvPicPr>
          <p:nvPr/>
        </p:nvPicPr>
        <p:blipFill rotWithShape="1">
          <a:blip r:embed="rId8"/>
          <a:srcRect t="9445" b="9584"/>
          <a:stretch/>
        </p:blipFill>
        <p:spPr>
          <a:xfrm>
            <a:off x="5081428" y="2369601"/>
            <a:ext cx="2864321" cy="2319273"/>
          </a:xfrm>
          <a:prstGeom prst="rect">
            <a:avLst/>
          </a:prstGeom>
        </p:spPr>
      </p:pic>
      <p:pic>
        <p:nvPicPr>
          <p:cNvPr id="125" name="Picture 124">
            <a:extLst>
              <a:ext uri="{FF2B5EF4-FFF2-40B4-BE49-F238E27FC236}">
                <a16:creationId xmlns:a16="http://schemas.microsoft.com/office/drawing/2014/main" id="{F0650C1C-0DA3-4724-A056-71E6947C0A3E}"/>
              </a:ext>
            </a:extLst>
          </p:cNvPr>
          <p:cNvPicPr>
            <a:picLocks noChangeAspect="1"/>
          </p:cNvPicPr>
          <p:nvPr/>
        </p:nvPicPr>
        <p:blipFill rotWithShape="1">
          <a:blip r:embed="rId9"/>
          <a:srcRect t="9679" b="9559"/>
          <a:stretch/>
        </p:blipFill>
        <p:spPr>
          <a:xfrm>
            <a:off x="5074086" y="2369601"/>
            <a:ext cx="2871730" cy="2319273"/>
          </a:xfrm>
          <a:prstGeom prst="rect">
            <a:avLst/>
          </a:prstGeom>
        </p:spPr>
      </p:pic>
      <p:sp>
        <p:nvSpPr>
          <p:cNvPr id="2" name="TextBox 1">
            <a:extLst>
              <a:ext uri="{FF2B5EF4-FFF2-40B4-BE49-F238E27FC236}">
                <a16:creationId xmlns:a16="http://schemas.microsoft.com/office/drawing/2014/main" id="{BB95A066-2CD6-4AB6-943C-1368DD649FC5}"/>
              </a:ext>
            </a:extLst>
          </p:cNvPr>
          <p:cNvSpPr txBox="1"/>
          <p:nvPr/>
        </p:nvSpPr>
        <p:spPr>
          <a:xfrm>
            <a:off x="533400" y="5638800"/>
            <a:ext cx="8381999" cy="646331"/>
          </a:xfrm>
          <a:prstGeom prst="rect">
            <a:avLst/>
          </a:prstGeom>
          <a:noFill/>
        </p:spPr>
        <p:txBody>
          <a:bodyPr wrap="square" rtlCol="0">
            <a:spAutoFit/>
          </a:bodyPr>
          <a:lstStyle/>
          <a:p>
            <a:r>
              <a:rPr lang="en-US" dirty="0" err="1"/>
              <a:t>swerv_wrapper</a:t>
            </a:r>
            <a:r>
              <a:rPr lang="en-US" dirty="0"/>
              <a:t> (2019). Western Digital </a:t>
            </a:r>
            <a:r>
              <a:rPr lang="en-US" dirty="0" err="1"/>
              <a:t>SweRV</a:t>
            </a:r>
            <a:r>
              <a:rPr lang="en-US" dirty="0"/>
              <a:t> RISC-V Core 1.1  </a:t>
            </a:r>
          </a:p>
          <a:p>
            <a:r>
              <a:rPr lang="en-US" dirty="0">
                <a:hlinkClick r:id="rId10"/>
              </a:rPr>
              <a:t>https://github.com/westerndigitalcorporation/swerv_eh1</a:t>
            </a:r>
            <a:r>
              <a:rPr lang="en-US" dirty="0"/>
              <a:t> </a:t>
            </a:r>
          </a:p>
        </p:txBody>
      </p:sp>
    </p:spTree>
    <p:extLst>
      <p:ext uri="{BB962C8B-B14F-4D97-AF65-F5344CB8AC3E}">
        <p14:creationId xmlns:p14="http://schemas.microsoft.com/office/powerpoint/2010/main" val="983978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0" fill="hold"/>
                                        <p:tgtEl>
                                          <p:spTgt spid="96"/>
                                        </p:tgtEl>
                                      </p:cBhvr>
                                    </p:cmd>
                                  </p:childTnLst>
                                </p:cTn>
                              </p:par>
                              <p:par>
                                <p:cTn id="7" presetID="10" presetClass="entr" presetSubtype="0" fill="hold" grpId="1" nodeType="withEffect">
                                  <p:stCondLst>
                                    <p:cond delay="700"/>
                                  </p:stCondLst>
                                  <p:childTnLst>
                                    <p:set>
                                      <p:cBhvr>
                                        <p:cTn id="8" dur="1" fill="hold">
                                          <p:stCondLst>
                                            <p:cond delay="0"/>
                                          </p:stCondLst>
                                        </p:cTn>
                                        <p:tgtEl>
                                          <p:spTgt spid="120"/>
                                        </p:tgtEl>
                                        <p:attrNameLst>
                                          <p:attrName>style.visibility</p:attrName>
                                        </p:attrNameLst>
                                      </p:cBhvr>
                                      <p:to>
                                        <p:strVal val="visible"/>
                                      </p:to>
                                    </p:set>
                                    <p:animEffect transition="in" filter="fade">
                                      <p:cBhvr>
                                        <p:cTn id="9" dur="500"/>
                                        <p:tgtEl>
                                          <p:spTgt spid="120"/>
                                        </p:tgtEl>
                                      </p:cBhvr>
                                    </p:animEffect>
                                  </p:childTnLst>
                                </p:cTn>
                              </p:par>
                              <p:par>
                                <p:cTn id="10" presetID="10" presetClass="entr" presetSubtype="0" fill="hold" nodeType="withEffect">
                                  <p:stCondLst>
                                    <p:cond delay="70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70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par>
                                <p:cTn id="16" presetID="10" presetClass="exit" presetSubtype="0" fill="hold" grpId="0" nodeType="withEffect">
                                  <p:stCondLst>
                                    <p:cond delay="3100"/>
                                  </p:stCondLst>
                                  <p:childTnLst>
                                    <p:animEffect transition="out" filter="fade">
                                      <p:cBhvr>
                                        <p:cTn id="17" dur="500"/>
                                        <p:tgtEl>
                                          <p:spTgt spid="120"/>
                                        </p:tgtEl>
                                      </p:cBhvr>
                                    </p:animEffect>
                                    <p:set>
                                      <p:cBhvr>
                                        <p:cTn id="18" dur="1" fill="hold">
                                          <p:stCondLst>
                                            <p:cond delay="499"/>
                                          </p:stCondLst>
                                        </p:cTn>
                                        <p:tgtEl>
                                          <p:spTgt spid="120"/>
                                        </p:tgtEl>
                                        <p:attrNameLst>
                                          <p:attrName>style.visibility</p:attrName>
                                        </p:attrNameLst>
                                      </p:cBhvr>
                                      <p:to>
                                        <p:strVal val="hidden"/>
                                      </p:to>
                                    </p:set>
                                  </p:childTnLst>
                                </p:cTn>
                              </p:par>
                              <p:par>
                                <p:cTn id="19" presetID="10" presetClass="entr" presetSubtype="0" fill="hold" grpId="1" nodeType="withEffect">
                                  <p:stCondLst>
                                    <p:cond delay="3700"/>
                                  </p:stCondLst>
                                  <p:childTnLst>
                                    <p:set>
                                      <p:cBhvr>
                                        <p:cTn id="20" dur="1" fill="hold">
                                          <p:stCondLst>
                                            <p:cond delay="0"/>
                                          </p:stCondLst>
                                        </p:cTn>
                                        <p:tgtEl>
                                          <p:spTgt spid="121"/>
                                        </p:tgtEl>
                                        <p:attrNameLst>
                                          <p:attrName>style.visibility</p:attrName>
                                        </p:attrNameLst>
                                      </p:cBhvr>
                                      <p:to>
                                        <p:strVal val="visible"/>
                                      </p:to>
                                    </p:set>
                                    <p:animEffect transition="in" filter="fade">
                                      <p:cBhvr>
                                        <p:cTn id="21" dur="500"/>
                                        <p:tgtEl>
                                          <p:spTgt spid="121"/>
                                        </p:tgtEl>
                                      </p:cBhvr>
                                    </p:animEffect>
                                  </p:childTnLst>
                                </p:cTn>
                              </p:par>
                              <p:par>
                                <p:cTn id="22" presetID="10" presetClass="entr" presetSubtype="0" fill="hold" nodeType="withEffect">
                                  <p:stCondLst>
                                    <p:cond delay="3700"/>
                                  </p:stCondLst>
                                  <p:childTnLst>
                                    <p:set>
                                      <p:cBhvr>
                                        <p:cTn id="23" dur="1" fill="hold">
                                          <p:stCondLst>
                                            <p:cond delay="0"/>
                                          </p:stCondLst>
                                        </p:cTn>
                                        <p:tgtEl>
                                          <p:spTgt spid="105"/>
                                        </p:tgtEl>
                                        <p:attrNameLst>
                                          <p:attrName>style.visibility</p:attrName>
                                        </p:attrNameLst>
                                      </p:cBhvr>
                                      <p:to>
                                        <p:strVal val="visible"/>
                                      </p:to>
                                    </p:set>
                                    <p:animEffect transition="in" filter="fade">
                                      <p:cBhvr>
                                        <p:cTn id="24" dur="500"/>
                                        <p:tgtEl>
                                          <p:spTgt spid="105"/>
                                        </p:tgtEl>
                                      </p:cBhvr>
                                    </p:animEffect>
                                  </p:childTnLst>
                                </p:cTn>
                              </p:par>
                              <p:par>
                                <p:cTn id="25" presetID="10" presetClass="entr" presetSubtype="0" fill="hold" nodeType="withEffect">
                                  <p:stCondLst>
                                    <p:cond delay="370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par>
                                <p:cTn id="28" presetID="10" presetClass="exit" presetSubtype="0" fill="hold" grpId="0" nodeType="withEffect">
                                  <p:stCondLst>
                                    <p:cond delay="6400"/>
                                  </p:stCondLst>
                                  <p:childTnLst>
                                    <p:animEffect transition="out" filter="fade">
                                      <p:cBhvr>
                                        <p:cTn id="29" dur="500"/>
                                        <p:tgtEl>
                                          <p:spTgt spid="121"/>
                                        </p:tgtEl>
                                      </p:cBhvr>
                                    </p:animEffect>
                                    <p:set>
                                      <p:cBhvr>
                                        <p:cTn id="30" dur="1" fill="hold">
                                          <p:stCondLst>
                                            <p:cond delay="499"/>
                                          </p:stCondLst>
                                        </p:cTn>
                                        <p:tgtEl>
                                          <p:spTgt spid="121"/>
                                        </p:tgtEl>
                                        <p:attrNameLst>
                                          <p:attrName>style.visibility</p:attrName>
                                        </p:attrNameLst>
                                      </p:cBhvr>
                                      <p:to>
                                        <p:strVal val="hidden"/>
                                      </p:to>
                                    </p:set>
                                  </p:childTnLst>
                                </p:cTn>
                              </p:par>
                              <p:par>
                                <p:cTn id="31" presetID="10" presetClass="entr" presetSubtype="0" fill="hold" grpId="1" nodeType="withEffect">
                                  <p:stCondLst>
                                    <p:cond delay="690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500"/>
                                        <p:tgtEl>
                                          <p:spTgt spid="122"/>
                                        </p:tgtEl>
                                      </p:cBhvr>
                                    </p:animEffect>
                                  </p:childTnLst>
                                </p:cTn>
                              </p:par>
                              <p:par>
                                <p:cTn id="34" presetID="10" presetClass="entr" presetSubtype="0" fill="hold" nodeType="withEffect">
                                  <p:stCondLst>
                                    <p:cond delay="690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500"/>
                                        <p:tgtEl>
                                          <p:spTgt spid="108"/>
                                        </p:tgtEl>
                                      </p:cBhvr>
                                    </p:animEffect>
                                  </p:childTnLst>
                                </p:cTn>
                              </p:par>
                              <p:par>
                                <p:cTn id="37" presetID="10" presetClass="entr" presetSubtype="0" fill="hold" nodeType="withEffect">
                                  <p:stCondLst>
                                    <p:cond delay="6900"/>
                                  </p:stCondLst>
                                  <p:childTnLst>
                                    <p:set>
                                      <p:cBhvr>
                                        <p:cTn id="38" dur="1" fill="hold">
                                          <p:stCondLst>
                                            <p:cond delay="0"/>
                                          </p:stCondLst>
                                        </p:cTn>
                                        <p:tgtEl>
                                          <p:spTgt spid="124"/>
                                        </p:tgtEl>
                                        <p:attrNameLst>
                                          <p:attrName>style.visibility</p:attrName>
                                        </p:attrNameLst>
                                      </p:cBhvr>
                                      <p:to>
                                        <p:strVal val="visible"/>
                                      </p:to>
                                    </p:set>
                                    <p:animEffect transition="in" filter="fade">
                                      <p:cBhvr>
                                        <p:cTn id="39" dur="500"/>
                                        <p:tgtEl>
                                          <p:spTgt spid="124"/>
                                        </p:tgtEl>
                                      </p:cBhvr>
                                    </p:animEffect>
                                  </p:childTnLst>
                                </p:cTn>
                              </p:par>
                              <p:par>
                                <p:cTn id="40" presetID="10" presetClass="exit" presetSubtype="0" fill="hold" grpId="0" nodeType="withEffect">
                                  <p:stCondLst>
                                    <p:cond delay="9300"/>
                                  </p:stCondLst>
                                  <p:childTnLst>
                                    <p:animEffect transition="out" filter="fade">
                                      <p:cBhvr>
                                        <p:cTn id="41" dur="500"/>
                                        <p:tgtEl>
                                          <p:spTgt spid="122"/>
                                        </p:tgtEl>
                                      </p:cBhvr>
                                    </p:animEffect>
                                    <p:set>
                                      <p:cBhvr>
                                        <p:cTn id="42" dur="1" fill="hold">
                                          <p:stCondLst>
                                            <p:cond delay="499"/>
                                          </p:stCondLst>
                                        </p:cTn>
                                        <p:tgtEl>
                                          <p:spTgt spid="122"/>
                                        </p:tgtEl>
                                        <p:attrNameLst>
                                          <p:attrName>style.visibility</p:attrName>
                                        </p:attrNameLst>
                                      </p:cBhvr>
                                      <p:to>
                                        <p:strVal val="hidden"/>
                                      </p:to>
                                    </p:set>
                                  </p:childTnLst>
                                </p:cTn>
                              </p:par>
                              <p:par>
                                <p:cTn id="43" presetID="10" presetClass="entr" presetSubtype="0" fill="hold" grpId="1" nodeType="withEffect">
                                  <p:stCondLst>
                                    <p:cond delay="10400"/>
                                  </p:stCondLst>
                                  <p:childTnLst>
                                    <p:set>
                                      <p:cBhvr>
                                        <p:cTn id="44" dur="1" fill="hold">
                                          <p:stCondLst>
                                            <p:cond delay="0"/>
                                          </p:stCondLst>
                                        </p:cTn>
                                        <p:tgtEl>
                                          <p:spTgt spid="123"/>
                                        </p:tgtEl>
                                        <p:attrNameLst>
                                          <p:attrName>style.visibility</p:attrName>
                                        </p:attrNameLst>
                                      </p:cBhvr>
                                      <p:to>
                                        <p:strVal val="visible"/>
                                      </p:to>
                                    </p:set>
                                    <p:animEffect transition="in" filter="fade">
                                      <p:cBhvr>
                                        <p:cTn id="45" dur="500"/>
                                        <p:tgtEl>
                                          <p:spTgt spid="123"/>
                                        </p:tgtEl>
                                      </p:cBhvr>
                                    </p:animEffect>
                                  </p:childTnLst>
                                </p:cTn>
                              </p:par>
                              <p:par>
                                <p:cTn id="46" presetID="10" presetClass="entr" presetSubtype="0" fill="hold" nodeType="withEffect">
                                  <p:stCondLst>
                                    <p:cond delay="1040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500"/>
                                        <p:tgtEl>
                                          <p:spTgt spid="111"/>
                                        </p:tgtEl>
                                      </p:cBhvr>
                                    </p:animEffect>
                                  </p:childTnLst>
                                </p:cTn>
                              </p:par>
                              <p:par>
                                <p:cTn id="49" presetID="10" presetClass="entr" presetSubtype="0" fill="hold" nodeType="withEffect">
                                  <p:stCondLst>
                                    <p:cond delay="1040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500"/>
                                        <p:tgtEl>
                                          <p:spTgt spid="125"/>
                                        </p:tgtEl>
                                      </p:cBhvr>
                                    </p:animEffect>
                                  </p:childTnLst>
                                </p:cTn>
                              </p:par>
                              <p:par>
                                <p:cTn id="52" presetID="10" presetClass="exit" presetSubtype="0" fill="hold" grpId="0" nodeType="withEffect">
                                  <p:stCondLst>
                                    <p:cond delay="13000"/>
                                  </p:stCondLst>
                                  <p:childTnLst>
                                    <p:animEffect transition="out" filter="fade">
                                      <p:cBhvr>
                                        <p:cTn id="53" dur="500"/>
                                        <p:tgtEl>
                                          <p:spTgt spid="123"/>
                                        </p:tgtEl>
                                      </p:cBhvr>
                                    </p:animEffect>
                                    <p:set>
                                      <p:cBhvr>
                                        <p:cTn id="54" dur="1" fill="hold">
                                          <p:stCondLst>
                                            <p:cond delay="499"/>
                                          </p:stCondLst>
                                        </p:cTn>
                                        <p:tgtEl>
                                          <p:spTgt spid="123"/>
                                        </p:tgtEl>
                                        <p:attrNameLst>
                                          <p:attrName>style.visibility</p:attrName>
                                        </p:attrNameLst>
                                      </p:cBhvr>
                                      <p:to>
                                        <p:strVal val="hidden"/>
                                      </p:to>
                                    </p:set>
                                  </p:childTnLst>
                                </p:cTn>
                              </p:par>
                              <p:par>
                                <p:cTn id="55" presetID="10" presetClass="entr" presetSubtype="0" fill="hold" grpId="0" nodeType="withEffect">
                                  <p:stCondLst>
                                    <p:cond delay="1670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par>
                                <p:cTn id="58" presetID="10" presetClass="entr" presetSubtype="0" fill="hold" nodeType="withEffect">
                                  <p:stCondLst>
                                    <p:cond delay="16700"/>
                                  </p:stCondLst>
                                  <p:childTnLst>
                                    <p:set>
                                      <p:cBhvr>
                                        <p:cTn id="59" dur="1" fill="hold">
                                          <p:stCondLst>
                                            <p:cond delay="0"/>
                                          </p:stCondLst>
                                        </p:cTn>
                                        <p:tgtEl>
                                          <p:spTgt spid="115"/>
                                        </p:tgtEl>
                                        <p:attrNameLst>
                                          <p:attrName>style.visibility</p:attrName>
                                        </p:attrNameLst>
                                      </p:cBhvr>
                                      <p:to>
                                        <p:strVal val="visible"/>
                                      </p:to>
                                    </p:set>
                                    <p:animEffect transition="in" filter="fade">
                                      <p:cBhvr>
                                        <p:cTn id="6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96"/>
                </p:tgtEl>
              </p:cMediaNode>
            </p:video>
          </p:childTnLst>
        </p:cTn>
      </p:par>
    </p:tnLst>
    <p:bldLst>
      <p:bldP spid="97" grpId="0" animBg="1"/>
      <p:bldP spid="120" grpId="0" animBg="1"/>
      <p:bldP spid="120" grpId="1" animBg="1"/>
      <p:bldP spid="121" grpId="0" animBg="1"/>
      <p:bldP spid="121" grpId="1" animBg="1"/>
      <p:bldP spid="122" grpId="0" animBg="1"/>
      <p:bldP spid="122" grpId="1" animBg="1"/>
      <p:bldP spid="123" grpId="0" animBg="1"/>
      <p:bldP spid="1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7208addf7f_4_580"/>
          <p:cNvSpPr txBox="1">
            <a:spLocks noGrp="1"/>
          </p:cNvSpPr>
          <p:nvPr>
            <p:ph type="title"/>
          </p:nvPr>
        </p:nvSpPr>
        <p:spPr>
          <a:xfrm>
            <a:off x="65312" y="48888"/>
            <a:ext cx="8958105" cy="6274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dirty="0"/>
              <a:t>Industrial Strength Incremental Architecture</a:t>
            </a:r>
            <a:endParaRPr dirty="0"/>
          </a:p>
        </p:txBody>
      </p:sp>
      <p:sp>
        <p:nvSpPr>
          <p:cNvPr id="53" name="Google Shape;123;g7208addf7f_4_580">
            <a:extLst>
              <a:ext uri="{FF2B5EF4-FFF2-40B4-BE49-F238E27FC236}">
                <a16:creationId xmlns:a16="http://schemas.microsoft.com/office/drawing/2014/main" id="{15BA1A44-6D71-436B-BF1A-3D854D1C9AE8}"/>
              </a:ext>
            </a:extLst>
          </p:cNvPr>
          <p:cNvSpPr txBox="1">
            <a:spLocks noGrp="1"/>
          </p:cNvSpPr>
          <p:nvPr>
            <p:ph type="sldNum" idx="12"/>
          </p:nvPr>
        </p:nvSpPr>
        <p:spPr>
          <a:xfrm>
            <a:off x="5545969" y="5606943"/>
            <a:ext cx="433800" cy="3651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54" name="Google Shape;124;g7208addf7f_4_580">
            <a:extLst>
              <a:ext uri="{FF2B5EF4-FFF2-40B4-BE49-F238E27FC236}">
                <a16:creationId xmlns:a16="http://schemas.microsoft.com/office/drawing/2014/main" id="{3838BC0D-579A-4E4C-A620-A76B81CFE9DB}"/>
              </a:ext>
            </a:extLst>
          </p:cNvPr>
          <p:cNvSpPr/>
          <p:nvPr/>
        </p:nvSpPr>
        <p:spPr>
          <a:xfrm>
            <a:off x="2341368" y="4622414"/>
            <a:ext cx="3638400" cy="762000"/>
          </a:xfrm>
          <a:prstGeom prst="rect">
            <a:avLst/>
          </a:prstGeom>
          <a:solidFill>
            <a:schemeClr val="dk2"/>
          </a:solidFill>
          <a:ln w="9525" cap="flat" cmpd="sng">
            <a:solidFill>
              <a:schemeClr val="l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Shared Netli</a:t>
            </a:r>
            <a:r>
              <a:rPr lang="en-US" sz="1800" dirty="0">
                <a:solidFill>
                  <a:schemeClr val="lt1"/>
                </a:solidFill>
              </a:rPr>
              <a:t>st</a:t>
            </a:r>
            <a:endParaRPr sz="1800" b="0" i="0" u="none" strike="noStrike" cap="none" dirty="0">
              <a:solidFill>
                <a:schemeClr val="lt1"/>
              </a:solidFill>
              <a:latin typeface="Arial"/>
              <a:ea typeface="Arial"/>
              <a:cs typeface="Arial"/>
              <a:sym typeface="Arial"/>
            </a:endParaRPr>
          </a:p>
        </p:txBody>
      </p:sp>
      <p:sp>
        <p:nvSpPr>
          <p:cNvPr id="55" name="Google Shape;125;g7208addf7f_4_580">
            <a:extLst>
              <a:ext uri="{FF2B5EF4-FFF2-40B4-BE49-F238E27FC236}">
                <a16:creationId xmlns:a16="http://schemas.microsoft.com/office/drawing/2014/main" id="{55608AEC-4EAD-40BA-8EC9-35BD316FA32B}"/>
              </a:ext>
            </a:extLst>
          </p:cNvPr>
          <p:cNvSpPr/>
          <p:nvPr/>
        </p:nvSpPr>
        <p:spPr>
          <a:xfrm>
            <a:off x="2582343" y="2819014"/>
            <a:ext cx="1514400" cy="762000"/>
          </a:xfrm>
          <a:prstGeom prst="rect">
            <a:avLst/>
          </a:prstGeom>
          <a:solidFill>
            <a:schemeClr val="dk2"/>
          </a:solidFill>
          <a:ln w="9525" cap="flat" cmpd="sng">
            <a:solidFill>
              <a:schemeClr val="l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Timer</a:t>
            </a:r>
            <a:endParaRPr dirty="0"/>
          </a:p>
        </p:txBody>
      </p:sp>
      <p:sp>
        <p:nvSpPr>
          <p:cNvPr id="56" name="Google Shape;126;g7208addf7f_4_580">
            <a:extLst>
              <a:ext uri="{FF2B5EF4-FFF2-40B4-BE49-F238E27FC236}">
                <a16:creationId xmlns:a16="http://schemas.microsoft.com/office/drawing/2014/main" id="{4308C2FE-4775-4507-A2AB-F14D303F2498}"/>
              </a:ext>
            </a:extLst>
          </p:cNvPr>
          <p:cNvSpPr/>
          <p:nvPr/>
        </p:nvSpPr>
        <p:spPr>
          <a:xfrm>
            <a:off x="3963468" y="825114"/>
            <a:ext cx="1514400" cy="762000"/>
          </a:xfrm>
          <a:prstGeom prst="rect">
            <a:avLst/>
          </a:prstGeom>
          <a:solidFill>
            <a:schemeClr val="dk2"/>
          </a:solidFill>
          <a:ln w="9525" cap="flat" cmpd="sng">
            <a:solidFill>
              <a:schemeClr val="l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Synthesis</a:t>
            </a:r>
            <a:endParaRPr dirty="0"/>
          </a:p>
        </p:txBody>
      </p:sp>
      <p:sp>
        <p:nvSpPr>
          <p:cNvPr id="57" name="Google Shape;127;g7208addf7f_4_580">
            <a:extLst>
              <a:ext uri="{FF2B5EF4-FFF2-40B4-BE49-F238E27FC236}">
                <a16:creationId xmlns:a16="http://schemas.microsoft.com/office/drawing/2014/main" id="{3201DAD8-06CE-4726-AE4D-FAE878B8B677}"/>
              </a:ext>
            </a:extLst>
          </p:cNvPr>
          <p:cNvSpPr/>
          <p:nvPr/>
        </p:nvSpPr>
        <p:spPr>
          <a:xfrm>
            <a:off x="5620818" y="2819014"/>
            <a:ext cx="1514400" cy="762000"/>
          </a:xfrm>
          <a:prstGeom prst="rect">
            <a:avLst/>
          </a:prstGeom>
          <a:solidFill>
            <a:schemeClr val="dk2"/>
          </a:solidFill>
          <a:ln w="9525" cap="flat" cmpd="sng">
            <a:solidFill>
              <a:schemeClr val="l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P</a:t>
            </a:r>
            <a:r>
              <a:rPr lang="en-US" sz="1800" dirty="0">
                <a:solidFill>
                  <a:schemeClr val="lt1"/>
                </a:solidFill>
              </a:rPr>
              <a:t>lacement/</a:t>
            </a:r>
            <a:endParaRPr sz="1800" dirty="0">
              <a:solidFill>
                <a:schemeClr val="lt1"/>
              </a:solidFill>
            </a:endParaRPr>
          </a:p>
          <a:p>
            <a:pPr marL="0" marR="0" lvl="0" indent="0" algn="ctr" rtl="0">
              <a:lnSpc>
                <a:spcPct val="100000"/>
              </a:lnSpc>
              <a:spcBef>
                <a:spcPts val="0"/>
              </a:spcBef>
              <a:spcAft>
                <a:spcPts val="0"/>
              </a:spcAft>
              <a:buClr>
                <a:schemeClr val="lt1"/>
              </a:buClr>
              <a:buSzPts val="1800"/>
              <a:buFont typeface="Arial"/>
              <a:buNone/>
            </a:pPr>
            <a:r>
              <a:rPr lang="en-US" sz="1800" dirty="0">
                <a:solidFill>
                  <a:schemeClr val="lt1"/>
                </a:solidFill>
              </a:rPr>
              <a:t>Routing</a:t>
            </a:r>
            <a:endParaRPr sz="1800" dirty="0">
              <a:solidFill>
                <a:schemeClr val="lt1"/>
              </a:solidFill>
            </a:endParaRPr>
          </a:p>
        </p:txBody>
      </p:sp>
      <p:sp>
        <p:nvSpPr>
          <p:cNvPr id="58" name="Google Shape;128;g7208addf7f_4_580">
            <a:extLst>
              <a:ext uri="{FF2B5EF4-FFF2-40B4-BE49-F238E27FC236}">
                <a16:creationId xmlns:a16="http://schemas.microsoft.com/office/drawing/2014/main" id="{AFC228AF-A41E-46C3-ADDF-9E68D59CCB48}"/>
              </a:ext>
            </a:extLst>
          </p:cNvPr>
          <p:cNvSpPr txBox="1"/>
          <p:nvPr/>
        </p:nvSpPr>
        <p:spPr>
          <a:xfrm>
            <a:off x="4220643" y="1587115"/>
            <a:ext cx="13215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wentieth Century"/>
                <a:ea typeface="Twentieth Century"/>
                <a:cs typeface="Twentieth Century"/>
                <a:sym typeface="Twentieth Century"/>
              </a:rPr>
              <a:t>Netlist</a:t>
            </a:r>
            <a:endParaRPr sz="1800">
              <a:latin typeface="Twentieth Century"/>
              <a:ea typeface="Twentieth Century"/>
              <a:cs typeface="Twentieth Century"/>
              <a:sym typeface="Twentieth Century"/>
            </a:endParaRPr>
          </a:p>
          <a:p>
            <a:pPr marL="0" marR="0" lvl="0" indent="0" algn="l" rtl="0">
              <a:spcBef>
                <a:spcPts val="0"/>
              </a:spcBef>
              <a:spcAft>
                <a:spcPts val="0"/>
              </a:spcAft>
              <a:buNone/>
            </a:pPr>
            <a:r>
              <a:rPr lang="en-US" sz="1800">
                <a:latin typeface="Twentieth Century"/>
                <a:ea typeface="Twentieth Century"/>
                <a:cs typeface="Twentieth Century"/>
                <a:sym typeface="Twentieth Century"/>
              </a:rPr>
              <a:t>changes</a:t>
            </a:r>
            <a:endParaRPr/>
          </a:p>
          <a:p>
            <a:pPr marL="0" marR="0" lvl="0" indent="0" algn="l" rtl="0">
              <a:spcBef>
                <a:spcPts val="0"/>
              </a:spcBef>
              <a:spcAft>
                <a:spcPts val="0"/>
              </a:spcAft>
              <a:buNone/>
            </a:pPr>
            <a:r>
              <a:rPr lang="en-US" sz="1800">
                <a:latin typeface="Twentieth Century"/>
                <a:ea typeface="Twentieth Century"/>
                <a:cs typeface="Twentieth Century"/>
                <a:sym typeface="Twentieth Century"/>
              </a:rPr>
              <a:t>via api</a:t>
            </a:r>
            <a:endParaRPr sz="1800">
              <a:latin typeface="Twentieth Century"/>
              <a:ea typeface="Twentieth Century"/>
              <a:cs typeface="Twentieth Century"/>
              <a:sym typeface="Twentieth Century"/>
            </a:endParaRPr>
          </a:p>
          <a:p>
            <a:pPr marL="0" marR="0" lvl="0" indent="0" algn="l" rtl="0">
              <a:spcBef>
                <a:spcPts val="0"/>
              </a:spcBef>
              <a:spcAft>
                <a:spcPts val="0"/>
              </a:spcAft>
              <a:buNone/>
            </a:pPr>
            <a:endParaRPr sz="1800">
              <a:latin typeface="Twentieth Century"/>
              <a:ea typeface="Twentieth Century"/>
              <a:cs typeface="Twentieth Century"/>
              <a:sym typeface="Twentieth Century"/>
            </a:endParaRPr>
          </a:p>
        </p:txBody>
      </p:sp>
      <p:cxnSp>
        <p:nvCxnSpPr>
          <p:cNvPr id="59" name="Google Shape;129;g7208addf7f_4_580">
            <a:extLst>
              <a:ext uri="{FF2B5EF4-FFF2-40B4-BE49-F238E27FC236}">
                <a16:creationId xmlns:a16="http://schemas.microsoft.com/office/drawing/2014/main" id="{91E430BA-DCE6-4331-BD35-991A6F7667E8}"/>
              </a:ext>
            </a:extLst>
          </p:cNvPr>
          <p:cNvCxnSpPr/>
          <p:nvPr/>
        </p:nvCxnSpPr>
        <p:spPr>
          <a:xfrm rot="10800000" flipH="1">
            <a:off x="2715693" y="3593714"/>
            <a:ext cx="9600" cy="990600"/>
          </a:xfrm>
          <a:prstGeom prst="straightConnector1">
            <a:avLst/>
          </a:prstGeom>
          <a:solidFill>
            <a:schemeClr val="accent1"/>
          </a:solidFill>
          <a:ln w="25400" cap="flat" cmpd="sng">
            <a:solidFill>
              <a:schemeClr val="lt1"/>
            </a:solidFill>
            <a:prstDash val="solid"/>
            <a:round/>
            <a:headEnd type="none" w="sm" len="sm"/>
            <a:tailEnd type="stealth" w="med" len="med"/>
          </a:ln>
          <a:effectLst>
            <a:outerShdw blurRad="57150" dist="19050" dir="5400000" algn="bl" rotWithShape="0">
              <a:srgbClr val="000000"/>
            </a:outerShdw>
          </a:effectLst>
        </p:spPr>
      </p:cxnSp>
      <p:sp>
        <p:nvSpPr>
          <p:cNvPr id="60" name="Google Shape;130;g7208addf7f_4_580">
            <a:extLst>
              <a:ext uri="{FF2B5EF4-FFF2-40B4-BE49-F238E27FC236}">
                <a16:creationId xmlns:a16="http://schemas.microsoft.com/office/drawing/2014/main" id="{07ED8DD3-DDAE-4E29-AE71-324370C3A1AE}"/>
              </a:ext>
            </a:extLst>
          </p:cNvPr>
          <p:cNvSpPr txBox="1"/>
          <p:nvPr/>
        </p:nvSpPr>
        <p:spPr>
          <a:xfrm>
            <a:off x="2715693" y="3697089"/>
            <a:ext cx="1321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wentieth Century"/>
                <a:ea typeface="Twentieth Century"/>
                <a:cs typeface="Twentieth Century"/>
                <a:sym typeface="Twentieth Century"/>
              </a:rPr>
              <a:t>Netlist changes</a:t>
            </a:r>
            <a:endParaRPr/>
          </a:p>
          <a:p>
            <a:pPr marL="0" marR="0" lvl="0" indent="0" algn="l" rtl="0">
              <a:spcBef>
                <a:spcPts val="0"/>
              </a:spcBef>
              <a:spcAft>
                <a:spcPts val="0"/>
              </a:spcAft>
              <a:buNone/>
            </a:pPr>
            <a:r>
              <a:rPr lang="en-US" sz="1800">
                <a:latin typeface="Twentieth Century"/>
                <a:ea typeface="Twentieth Century"/>
                <a:cs typeface="Twentieth Century"/>
                <a:sym typeface="Twentieth Century"/>
              </a:rPr>
              <a:t>callback</a:t>
            </a:r>
            <a:endParaRPr/>
          </a:p>
        </p:txBody>
      </p:sp>
      <p:cxnSp>
        <p:nvCxnSpPr>
          <p:cNvPr id="61" name="Google Shape;131;g7208addf7f_4_580">
            <a:extLst>
              <a:ext uri="{FF2B5EF4-FFF2-40B4-BE49-F238E27FC236}">
                <a16:creationId xmlns:a16="http://schemas.microsoft.com/office/drawing/2014/main" id="{C21E1BBE-264A-487B-9F41-847F0749526E}"/>
              </a:ext>
            </a:extLst>
          </p:cNvPr>
          <p:cNvCxnSpPr/>
          <p:nvPr/>
        </p:nvCxnSpPr>
        <p:spPr>
          <a:xfrm flipH="1">
            <a:off x="4239618" y="1599814"/>
            <a:ext cx="9600" cy="3009900"/>
          </a:xfrm>
          <a:prstGeom prst="straightConnector1">
            <a:avLst/>
          </a:prstGeom>
          <a:solidFill>
            <a:schemeClr val="accent1"/>
          </a:solidFill>
          <a:ln w="25400" cap="flat" cmpd="sng">
            <a:solidFill>
              <a:schemeClr val="lt1"/>
            </a:solidFill>
            <a:prstDash val="solid"/>
            <a:round/>
            <a:headEnd type="none" w="sm" len="sm"/>
            <a:tailEnd type="stealth" w="med" len="med"/>
          </a:ln>
          <a:effectLst>
            <a:outerShdw blurRad="57150" dist="19050" dir="5400000" algn="bl" rotWithShape="0">
              <a:srgbClr val="000000"/>
            </a:outerShdw>
          </a:effectLst>
        </p:spPr>
      </p:cxnSp>
      <p:cxnSp>
        <p:nvCxnSpPr>
          <p:cNvPr id="62" name="Google Shape;132;g7208addf7f_4_580">
            <a:extLst>
              <a:ext uri="{FF2B5EF4-FFF2-40B4-BE49-F238E27FC236}">
                <a16:creationId xmlns:a16="http://schemas.microsoft.com/office/drawing/2014/main" id="{A1454D2F-9FF7-4D45-9F33-4DC395A20762}"/>
              </a:ext>
            </a:extLst>
          </p:cNvPr>
          <p:cNvCxnSpPr>
            <a:cxnSpLocks/>
          </p:cNvCxnSpPr>
          <p:nvPr/>
        </p:nvCxnSpPr>
        <p:spPr>
          <a:xfrm flipV="1">
            <a:off x="5792343" y="3593714"/>
            <a:ext cx="0" cy="990600"/>
          </a:xfrm>
          <a:prstGeom prst="straightConnector1">
            <a:avLst/>
          </a:prstGeom>
          <a:solidFill>
            <a:schemeClr val="accent1"/>
          </a:solidFill>
          <a:ln w="25400" cap="flat" cmpd="sng">
            <a:solidFill>
              <a:schemeClr val="lt1"/>
            </a:solidFill>
            <a:prstDash val="solid"/>
            <a:round/>
            <a:headEnd type="none" w="sm" len="sm"/>
            <a:tailEnd type="stealth" w="med" len="med"/>
          </a:ln>
          <a:effectLst>
            <a:outerShdw blurRad="57150" dist="19050" dir="5400000" algn="bl" rotWithShape="0">
              <a:srgbClr val="000000"/>
            </a:outerShdw>
          </a:effectLst>
        </p:spPr>
      </p:cxnSp>
      <p:sp>
        <p:nvSpPr>
          <p:cNvPr id="63" name="Google Shape;133;g7208addf7f_4_580">
            <a:extLst>
              <a:ext uri="{FF2B5EF4-FFF2-40B4-BE49-F238E27FC236}">
                <a16:creationId xmlns:a16="http://schemas.microsoft.com/office/drawing/2014/main" id="{261CF975-67A4-40C3-B3FE-56AA2E0A55C5}"/>
              </a:ext>
            </a:extLst>
          </p:cNvPr>
          <p:cNvSpPr txBox="1"/>
          <p:nvPr/>
        </p:nvSpPr>
        <p:spPr>
          <a:xfrm>
            <a:off x="4690880" y="3660914"/>
            <a:ext cx="1005608"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Twentieth Century"/>
                <a:ea typeface="Twentieth Century"/>
                <a:cs typeface="Twentieth Century"/>
                <a:sym typeface="Twentieth Century"/>
              </a:rPr>
              <a:t>Netlist</a:t>
            </a:r>
            <a:endParaRPr sz="1800" dirty="0">
              <a:latin typeface="Twentieth Century"/>
              <a:ea typeface="Twentieth Century"/>
              <a:cs typeface="Twentieth Century"/>
              <a:sym typeface="Twentieth Century"/>
            </a:endParaRPr>
          </a:p>
          <a:p>
            <a:pPr marL="0" marR="0" lvl="0" indent="0" algn="l" rtl="0">
              <a:spcBef>
                <a:spcPts val="0"/>
              </a:spcBef>
              <a:spcAft>
                <a:spcPts val="0"/>
              </a:spcAft>
              <a:buNone/>
            </a:pPr>
            <a:r>
              <a:rPr lang="en-US" sz="1800" dirty="0">
                <a:latin typeface="Twentieth Century"/>
                <a:ea typeface="Twentieth Century"/>
                <a:cs typeface="Twentieth Century"/>
                <a:sym typeface="Twentieth Century"/>
              </a:rPr>
              <a:t>changes</a:t>
            </a:r>
            <a:endParaRPr dirty="0"/>
          </a:p>
          <a:p>
            <a:pPr marL="0" marR="0" lvl="0" indent="0" algn="l" rtl="0">
              <a:spcBef>
                <a:spcPts val="0"/>
              </a:spcBef>
              <a:spcAft>
                <a:spcPts val="0"/>
              </a:spcAft>
              <a:buNone/>
            </a:pPr>
            <a:r>
              <a:rPr lang="en-US" sz="1800" dirty="0">
                <a:latin typeface="Twentieth Century"/>
                <a:ea typeface="Twentieth Century"/>
                <a:cs typeface="Twentieth Century"/>
                <a:sym typeface="Twentieth Century"/>
              </a:rPr>
              <a:t>callback</a:t>
            </a:r>
            <a:endParaRPr dirty="0"/>
          </a:p>
        </p:txBody>
      </p:sp>
      <p:sp>
        <p:nvSpPr>
          <p:cNvPr id="64" name="Google Shape;134;g7208addf7f_4_580">
            <a:extLst>
              <a:ext uri="{FF2B5EF4-FFF2-40B4-BE49-F238E27FC236}">
                <a16:creationId xmlns:a16="http://schemas.microsoft.com/office/drawing/2014/main" id="{02ABF229-65C1-40FA-80E6-967E5F60375D}"/>
              </a:ext>
            </a:extLst>
          </p:cNvPr>
          <p:cNvSpPr/>
          <p:nvPr/>
        </p:nvSpPr>
        <p:spPr>
          <a:xfrm>
            <a:off x="1591743" y="1041019"/>
            <a:ext cx="1514400" cy="812795"/>
          </a:xfrm>
          <a:prstGeom prst="rect">
            <a:avLst/>
          </a:prstGeom>
          <a:solidFill>
            <a:schemeClr val="dk2"/>
          </a:solidFill>
          <a:ln w="9525" cap="flat" cmpd="sng">
            <a:solidFill>
              <a:schemeClr val="l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Delay Calc</a:t>
            </a:r>
            <a:endParaRPr dirty="0"/>
          </a:p>
        </p:txBody>
      </p:sp>
      <p:cxnSp>
        <p:nvCxnSpPr>
          <p:cNvPr id="65" name="Google Shape;135;g7208addf7f_4_580">
            <a:extLst>
              <a:ext uri="{FF2B5EF4-FFF2-40B4-BE49-F238E27FC236}">
                <a16:creationId xmlns:a16="http://schemas.microsoft.com/office/drawing/2014/main" id="{68BA3EA0-7701-474C-9F07-4C0BB587D62B}"/>
              </a:ext>
            </a:extLst>
          </p:cNvPr>
          <p:cNvCxnSpPr/>
          <p:nvPr/>
        </p:nvCxnSpPr>
        <p:spPr>
          <a:xfrm rot="10800000" flipH="1">
            <a:off x="2734743" y="1841114"/>
            <a:ext cx="9600" cy="990600"/>
          </a:xfrm>
          <a:prstGeom prst="straightConnector1">
            <a:avLst/>
          </a:prstGeom>
          <a:solidFill>
            <a:schemeClr val="accent1"/>
          </a:solidFill>
          <a:ln w="25400" cap="flat" cmpd="sng">
            <a:solidFill>
              <a:schemeClr val="lt1"/>
            </a:solidFill>
            <a:prstDash val="solid"/>
            <a:round/>
            <a:headEnd type="none" w="sm" len="sm"/>
            <a:tailEnd type="stealth" w="med" len="med"/>
          </a:ln>
          <a:effectLst>
            <a:outerShdw blurRad="57150" dist="19050" dir="5400000" algn="bl" rotWithShape="0">
              <a:srgbClr val="000000"/>
            </a:outerShdw>
          </a:effectLst>
        </p:spPr>
      </p:cxnSp>
      <p:sp>
        <p:nvSpPr>
          <p:cNvPr id="66" name="Google Shape;136;g7208addf7f_4_580">
            <a:extLst>
              <a:ext uri="{FF2B5EF4-FFF2-40B4-BE49-F238E27FC236}">
                <a16:creationId xmlns:a16="http://schemas.microsoft.com/office/drawing/2014/main" id="{CD2E2D57-26A5-4E63-8DD1-928FCE94064D}"/>
              </a:ext>
            </a:extLst>
          </p:cNvPr>
          <p:cNvSpPr txBox="1"/>
          <p:nvPr/>
        </p:nvSpPr>
        <p:spPr>
          <a:xfrm>
            <a:off x="2715688" y="2133219"/>
            <a:ext cx="13812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wentieth Century"/>
                <a:ea typeface="Twentieth Century"/>
                <a:cs typeface="Twentieth Century"/>
                <a:sym typeface="Twentieth Century"/>
              </a:rPr>
              <a:t>Delays</a:t>
            </a:r>
            <a:endParaRPr/>
          </a:p>
          <a:p>
            <a:pPr marL="0" marR="0" lvl="0" indent="0" algn="l" rtl="0">
              <a:spcBef>
                <a:spcPts val="0"/>
              </a:spcBef>
              <a:spcAft>
                <a:spcPts val="0"/>
              </a:spcAft>
              <a:buNone/>
            </a:pPr>
            <a:r>
              <a:rPr lang="en-US" sz="1800">
                <a:latin typeface="Twentieth Century"/>
                <a:ea typeface="Twentieth Century"/>
                <a:cs typeface="Twentieth Century"/>
                <a:sym typeface="Twentieth Century"/>
              </a:rPr>
              <a:t>for a stage</a:t>
            </a:r>
            <a:endParaRPr/>
          </a:p>
        </p:txBody>
      </p:sp>
      <p:sp>
        <p:nvSpPr>
          <p:cNvPr id="67" name="Google Shape;137;g7208addf7f_4_580">
            <a:extLst>
              <a:ext uri="{FF2B5EF4-FFF2-40B4-BE49-F238E27FC236}">
                <a16:creationId xmlns:a16="http://schemas.microsoft.com/office/drawing/2014/main" id="{87121869-AF55-4B52-B448-41E344AA9B5C}"/>
              </a:ext>
            </a:extLst>
          </p:cNvPr>
          <p:cNvSpPr/>
          <p:nvPr/>
        </p:nvSpPr>
        <p:spPr>
          <a:xfrm>
            <a:off x="1658413" y="5359018"/>
            <a:ext cx="5514900" cy="646200"/>
          </a:xfrm>
          <a:prstGeom prst="rect">
            <a:avLst/>
          </a:prstGeom>
          <a:solidFill>
            <a:schemeClr val="dk2"/>
          </a:solidFill>
          <a:ln w="9525" cap="flat" cmpd="sng">
            <a:solidFill>
              <a:schemeClr val="l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dirty="0">
                <a:solidFill>
                  <a:schemeClr val="lt1"/>
                </a:solidFill>
                <a:latin typeface="Arial"/>
                <a:ea typeface="Arial"/>
                <a:cs typeface="Arial"/>
                <a:sym typeface="Arial"/>
              </a:rPr>
              <a:t>Shared Physical </a:t>
            </a:r>
            <a:r>
              <a:rPr lang="en-US" sz="1800" dirty="0">
                <a:solidFill>
                  <a:schemeClr val="lt1"/>
                </a:solidFill>
                <a:latin typeface="Arial"/>
                <a:ea typeface="Arial"/>
                <a:cs typeface="Arial"/>
                <a:sym typeface="Arial"/>
              </a:rPr>
              <a:t>or Data Model Adapter</a:t>
            </a:r>
            <a:endParaRPr sz="1800" b="0" i="0" u="none" strike="noStrike" cap="none" dirty="0">
              <a:solidFill>
                <a:schemeClr val="lt1"/>
              </a:solidFill>
              <a:latin typeface="Arial"/>
              <a:ea typeface="Arial"/>
              <a:cs typeface="Arial"/>
              <a:sym typeface="Arial"/>
            </a:endParaRPr>
          </a:p>
        </p:txBody>
      </p:sp>
      <p:sp>
        <p:nvSpPr>
          <p:cNvPr id="68" name="Google Shape;138;g7208addf7f_4_580">
            <a:extLst>
              <a:ext uri="{FF2B5EF4-FFF2-40B4-BE49-F238E27FC236}">
                <a16:creationId xmlns:a16="http://schemas.microsoft.com/office/drawing/2014/main" id="{325464DA-E636-41D4-B737-E5D10843B00C}"/>
              </a:ext>
            </a:extLst>
          </p:cNvPr>
          <p:cNvSpPr txBox="1"/>
          <p:nvPr/>
        </p:nvSpPr>
        <p:spPr>
          <a:xfrm>
            <a:off x="1639361" y="2082419"/>
            <a:ext cx="10764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Twentieth Century"/>
                <a:ea typeface="Twentieth Century"/>
                <a:cs typeface="Twentieth Century"/>
                <a:sym typeface="Twentieth Century"/>
              </a:rPr>
              <a:t>Location</a:t>
            </a:r>
            <a:endParaRPr dirty="0"/>
          </a:p>
          <a:p>
            <a:pPr marL="0" marR="0" lvl="0" indent="0" algn="l" rtl="0">
              <a:spcBef>
                <a:spcPts val="0"/>
              </a:spcBef>
              <a:spcAft>
                <a:spcPts val="0"/>
              </a:spcAft>
              <a:buNone/>
            </a:pPr>
            <a:r>
              <a:rPr lang="en-US" sz="1800" dirty="0">
                <a:latin typeface="Twentieth Century"/>
                <a:ea typeface="Twentieth Century"/>
                <a:cs typeface="Twentieth Century"/>
                <a:sym typeface="Twentieth Century"/>
              </a:rPr>
              <a:t>and Routing</a:t>
            </a:r>
            <a:endParaRPr dirty="0"/>
          </a:p>
          <a:p>
            <a:pPr marL="0" marR="0" lvl="0" indent="0" algn="l" rtl="0">
              <a:spcBef>
                <a:spcPts val="0"/>
              </a:spcBef>
              <a:spcAft>
                <a:spcPts val="0"/>
              </a:spcAft>
              <a:buNone/>
            </a:pPr>
            <a:endParaRPr sz="1800" dirty="0">
              <a:latin typeface="Twentieth Century"/>
              <a:ea typeface="Twentieth Century"/>
              <a:cs typeface="Twentieth Century"/>
              <a:sym typeface="Twentieth Century"/>
            </a:endParaRPr>
          </a:p>
        </p:txBody>
      </p:sp>
      <p:cxnSp>
        <p:nvCxnSpPr>
          <p:cNvPr id="69" name="Google Shape;139;g7208addf7f_4_580">
            <a:extLst>
              <a:ext uri="{FF2B5EF4-FFF2-40B4-BE49-F238E27FC236}">
                <a16:creationId xmlns:a16="http://schemas.microsoft.com/office/drawing/2014/main" id="{3A8976DB-D926-419A-839E-8BA6D18BB0FE}"/>
              </a:ext>
            </a:extLst>
          </p:cNvPr>
          <p:cNvCxnSpPr/>
          <p:nvPr/>
        </p:nvCxnSpPr>
        <p:spPr>
          <a:xfrm>
            <a:off x="1677468" y="1841114"/>
            <a:ext cx="0" cy="3543300"/>
          </a:xfrm>
          <a:prstGeom prst="straightConnector1">
            <a:avLst/>
          </a:prstGeom>
          <a:solidFill>
            <a:schemeClr val="accent1"/>
          </a:solidFill>
          <a:ln w="25400" cap="flat" cmpd="sng">
            <a:solidFill>
              <a:schemeClr val="lt1"/>
            </a:solidFill>
            <a:prstDash val="solid"/>
            <a:round/>
            <a:headEnd type="triangle" w="med" len="med"/>
            <a:tailEnd type="none" w="sm" len="sm"/>
          </a:ln>
          <a:effectLst>
            <a:outerShdw blurRad="57150" dist="19050" dir="5400000" algn="bl" rotWithShape="0">
              <a:srgbClr val="000000"/>
            </a:outerShdw>
          </a:effectLst>
        </p:spPr>
      </p:cxnSp>
      <p:cxnSp>
        <p:nvCxnSpPr>
          <p:cNvPr id="70" name="Google Shape;140;g7208addf7f_4_580">
            <a:extLst>
              <a:ext uri="{FF2B5EF4-FFF2-40B4-BE49-F238E27FC236}">
                <a16:creationId xmlns:a16="http://schemas.microsoft.com/office/drawing/2014/main" id="{85A260C2-94BF-443F-812D-07858497C84E}"/>
              </a:ext>
            </a:extLst>
          </p:cNvPr>
          <p:cNvCxnSpPr/>
          <p:nvPr/>
        </p:nvCxnSpPr>
        <p:spPr>
          <a:xfrm>
            <a:off x="6287568" y="3581014"/>
            <a:ext cx="19200" cy="1790700"/>
          </a:xfrm>
          <a:prstGeom prst="straightConnector1">
            <a:avLst/>
          </a:prstGeom>
          <a:solidFill>
            <a:schemeClr val="accent1"/>
          </a:solidFill>
          <a:ln w="25400" cap="flat" cmpd="sng">
            <a:solidFill>
              <a:schemeClr val="lt1"/>
            </a:solidFill>
            <a:prstDash val="solid"/>
            <a:round/>
            <a:headEnd type="none" w="sm" len="sm"/>
            <a:tailEnd type="stealth" w="med" len="med"/>
          </a:ln>
          <a:effectLst>
            <a:outerShdw blurRad="57150" dist="19050" dir="5400000" algn="bl" rotWithShape="0">
              <a:srgbClr val="000000"/>
            </a:outerShdw>
          </a:effectLst>
        </p:spPr>
      </p:cxnSp>
      <p:sp>
        <p:nvSpPr>
          <p:cNvPr id="71" name="Google Shape;141;g7208addf7f_4_580">
            <a:extLst>
              <a:ext uri="{FF2B5EF4-FFF2-40B4-BE49-F238E27FC236}">
                <a16:creationId xmlns:a16="http://schemas.microsoft.com/office/drawing/2014/main" id="{4B963090-6595-416F-8510-38965E365D71}"/>
              </a:ext>
            </a:extLst>
          </p:cNvPr>
          <p:cNvSpPr txBox="1"/>
          <p:nvPr/>
        </p:nvSpPr>
        <p:spPr>
          <a:xfrm>
            <a:off x="6316143" y="3682614"/>
            <a:ext cx="12060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Twentieth Century"/>
                <a:ea typeface="Twentieth Century"/>
                <a:cs typeface="Twentieth Century"/>
                <a:sym typeface="Twentieth Century"/>
              </a:rPr>
              <a:t>New location</a:t>
            </a:r>
            <a:endParaRPr/>
          </a:p>
          <a:p>
            <a:pPr marL="0" marR="0" lvl="0" indent="0" algn="l" rtl="0">
              <a:spcBef>
                <a:spcPts val="0"/>
              </a:spcBef>
              <a:spcAft>
                <a:spcPts val="0"/>
              </a:spcAft>
              <a:buNone/>
            </a:pPr>
            <a:r>
              <a:rPr lang="en-US" sz="1800">
                <a:latin typeface="Twentieth Century"/>
                <a:ea typeface="Twentieth Century"/>
                <a:cs typeface="Twentieth Century"/>
                <a:sym typeface="Twentieth Century"/>
              </a:rPr>
              <a:t>and/or routing</a:t>
            </a:r>
            <a:endParaRPr/>
          </a:p>
        </p:txBody>
      </p:sp>
      <p:sp>
        <p:nvSpPr>
          <p:cNvPr id="72" name="Google Shape;142;g7208addf7f_4_580">
            <a:extLst>
              <a:ext uri="{FF2B5EF4-FFF2-40B4-BE49-F238E27FC236}">
                <a16:creationId xmlns:a16="http://schemas.microsoft.com/office/drawing/2014/main" id="{554612D5-750A-474E-B88C-9CF68B1391A6}"/>
              </a:ext>
            </a:extLst>
          </p:cNvPr>
          <p:cNvSpPr/>
          <p:nvPr/>
        </p:nvSpPr>
        <p:spPr>
          <a:xfrm>
            <a:off x="5810187" y="1176166"/>
            <a:ext cx="2498100" cy="914400"/>
          </a:xfrm>
          <a:prstGeom prst="ellipse">
            <a:avLst/>
          </a:prstGeom>
          <a:solidFill>
            <a:schemeClr val="accent3"/>
          </a:solidFill>
          <a:ln w="15875" cap="flat" cmpd="sng">
            <a:solidFill>
              <a:srgbClr val="99402E"/>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wentieth Century"/>
                <a:ea typeface="Twentieth Century"/>
                <a:cs typeface="Twentieth Century"/>
                <a:sym typeface="Twentieth Century"/>
              </a:rPr>
              <a:t>10K moves per second, cannot use files</a:t>
            </a:r>
            <a:endParaRPr/>
          </a:p>
        </p:txBody>
      </p:sp>
      <p:sp>
        <p:nvSpPr>
          <p:cNvPr id="23" name="TextBox 22">
            <a:extLst>
              <a:ext uri="{FF2B5EF4-FFF2-40B4-BE49-F238E27FC236}">
                <a16:creationId xmlns:a16="http://schemas.microsoft.com/office/drawing/2014/main" id="{79190B5F-39B7-4E48-A76F-C535027BA2C6}"/>
              </a:ext>
            </a:extLst>
          </p:cNvPr>
          <p:cNvSpPr txBox="1"/>
          <p:nvPr/>
        </p:nvSpPr>
        <p:spPr>
          <a:xfrm>
            <a:off x="7295484" y="744379"/>
            <a:ext cx="1792761" cy="246221"/>
          </a:xfrm>
          <a:prstGeom prst="rect">
            <a:avLst/>
          </a:prstGeom>
          <a:solidFill>
            <a:schemeClr val="accent6">
              <a:lumMod val="20000"/>
              <a:lumOff val="80000"/>
            </a:schemeClr>
          </a:solidFill>
        </p:spPr>
        <p:txBody>
          <a:bodyPr wrap="square" rtlCol="0">
            <a:spAutoFit/>
          </a:bodyPr>
          <a:lstStyle/>
          <a:p>
            <a:r>
              <a:rPr lang="en-US" sz="1000" dirty="0"/>
              <a:t>Further notes:  </a:t>
            </a:r>
            <a:r>
              <a:rPr lang="en-US" sz="1000" dirty="0">
                <a:hlinkClick r:id="rId3"/>
              </a:rPr>
              <a:t>link</a:t>
            </a:r>
            <a:r>
              <a:rPr lang="en-US" sz="1000" dirty="0"/>
              <a:t> </a:t>
            </a:r>
            <a:r>
              <a:rPr lang="en-US" sz="1000" dirty="0">
                <a:hlinkClick r:id="rId4"/>
              </a:rPr>
              <a:t>link</a:t>
            </a:r>
            <a:r>
              <a:rPr lang="en-US" sz="1000" dirty="0"/>
              <a:t> </a:t>
            </a:r>
            <a:r>
              <a:rPr lang="en-US" sz="1000" dirty="0" err="1">
                <a:hlinkClick r:id="rId5"/>
              </a:rPr>
              <a:t>link</a:t>
            </a:r>
            <a:endParaRPr lang="en-US" sz="1000" dirty="0"/>
          </a:p>
        </p:txBody>
      </p:sp>
    </p:spTree>
    <p:extLst>
      <p:ext uri="{BB962C8B-B14F-4D97-AF65-F5344CB8AC3E}">
        <p14:creationId xmlns:p14="http://schemas.microsoft.com/office/powerpoint/2010/main" val="202357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8">
            <a:extLst>
              <a:ext uri="{FF2B5EF4-FFF2-40B4-BE49-F238E27FC236}">
                <a16:creationId xmlns:a16="http://schemas.microsoft.com/office/drawing/2014/main" id="{12BB8219-4CD6-4429-861F-B06D36B4C209}"/>
              </a:ext>
            </a:extLst>
          </p:cNvPr>
          <p:cNvGraphicFramePr>
            <a:graphicFrameLocks noGrp="1"/>
          </p:cNvGraphicFramePr>
          <p:nvPr/>
        </p:nvGraphicFramePr>
        <p:xfrm>
          <a:off x="914400" y="5736125"/>
          <a:ext cx="5257801" cy="1074454"/>
        </p:xfrm>
        <a:graphic>
          <a:graphicData uri="http://schemas.openxmlformats.org/drawingml/2006/table">
            <a:tbl>
              <a:tblPr firstRow="1" bandRow="1">
                <a:tableStyleId>{5C22544A-7EE6-4342-B048-85BDC9FD1C3A}</a:tableStyleId>
              </a:tblPr>
              <a:tblGrid>
                <a:gridCol w="1969455">
                  <a:extLst>
                    <a:ext uri="{9D8B030D-6E8A-4147-A177-3AD203B41FA5}">
                      <a16:colId xmlns:a16="http://schemas.microsoft.com/office/drawing/2014/main" val="3490101750"/>
                    </a:ext>
                  </a:extLst>
                </a:gridCol>
                <a:gridCol w="1123866">
                  <a:extLst>
                    <a:ext uri="{9D8B030D-6E8A-4147-A177-3AD203B41FA5}">
                      <a16:colId xmlns:a16="http://schemas.microsoft.com/office/drawing/2014/main" val="1834692190"/>
                    </a:ext>
                  </a:extLst>
                </a:gridCol>
                <a:gridCol w="1082240">
                  <a:extLst>
                    <a:ext uri="{9D8B030D-6E8A-4147-A177-3AD203B41FA5}">
                      <a16:colId xmlns:a16="http://schemas.microsoft.com/office/drawing/2014/main" val="2597707716"/>
                    </a:ext>
                  </a:extLst>
                </a:gridCol>
                <a:gridCol w="1082240">
                  <a:extLst>
                    <a:ext uri="{9D8B030D-6E8A-4147-A177-3AD203B41FA5}">
                      <a16:colId xmlns:a16="http://schemas.microsoft.com/office/drawing/2014/main" val="1105407786"/>
                    </a:ext>
                  </a:extLst>
                </a:gridCol>
              </a:tblGrid>
              <a:tr h="347786">
                <a:tc>
                  <a:txBody>
                    <a:bodyPr/>
                    <a:lstStyle/>
                    <a:p>
                      <a:pPr latinLnBrk="1"/>
                      <a:r>
                        <a:rPr lang="en-US" altLang="ko-KR" sz="1600" dirty="0" err="1"/>
                        <a:t>aes_cipher_top</a:t>
                      </a:r>
                      <a:endParaRPr lang="ko-KR" altLang="en-US" sz="1600" dirty="0"/>
                    </a:p>
                  </a:txBody>
                  <a:tcPr/>
                </a:tc>
                <a:tc>
                  <a:txBody>
                    <a:bodyPr/>
                    <a:lstStyle/>
                    <a:p>
                      <a:pPr algn="ctr" latinLnBrk="1"/>
                      <a:r>
                        <a:rPr lang="en-US" altLang="ko-KR" sz="1600" b="1" dirty="0">
                          <a:solidFill>
                            <a:schemeClr val="bg1"/>
                          </a:solidFill>
                        </a:rPr>
                        <a:t>WNS (</a:t>
                      </a:r>
                      <a:r>
                        <a:rPr lang="en-US" altLang="ko-KR" sz="1600" b="1" dirty="0" err="1">
                          <a:solidFill>
                            <a:schemeClr val="bg1"/>
                          </a:solidFill>
                        </a:rPr>
                        <a:t>ps</a:t>
                      </a:r>
                      <a:r>
                        <a:rPr lang="en-US" altLang="ko-KR" sz="1600" b="1" dirty="0">
                          <a:solidFill>
                            <a:schemeClr val="bg1"/>
                          </a:solidFill>
                        </a:rPr>
                        <a:t>)</a:t>
                      </a:r>
                      <a:endParaRPr lang="ko-KR" altLang="en-US" sz="1600" b="1" dirty="0">
                        <a:solidFill>
                          <a:schemeClr val="bg1"/>
                        </a:solidFill>
                      </a:endParaRPr>
                    </a:p>
                  </a:txBody>
                  <a:tcPr anchor="ctr">
                    <a:solidFill>
                      <a:schemeClr val="accent1"/>
                    </a:solidFill>
                  </a:tcPr>
                </a:tc>
                <a:tc>
                  <a:txBody>
                    <a:bodyPr/>
                    <a:lstStyle/>
                    <a:p>
                      <a:pPr algn="ctr" latinLnBrk="1"/>
                      <a:r>
                        <a:rPr lang="en-US" altLang="ko-KR" sz="1600" b="1" dirty="0">
                          <a:solidFill>
                            <a:schemeClr val="bg1"/>
                          </a:solidFill>
                        </a:rPr>
                        <a:t>TNS (</a:t>
                      </a:r>
                      <a:r>
                        <a:rPr lang="en-US" altLang="ko-KR" sz="1600" b="1" dirty="0" err="1">
                          <a:solidFill>
                            <a:schemeClr val="bg1"/>
                          </a:solidFill>
                        </a:rPr>
                        <a:t>ps</a:t>
                      </a:r>
                      <a:r>
                        <a:rPr lang="en-US" altLang="ko-KR" sz="1600" b="1" dirty="0">
                          <a:solidFill>
                            <a:schemeClr val="bg1"/>
                          </a:solidFill>
                        </a:rPr>
                        <a:t>)</a:t>
                      </a:r>
                      <a:endParaRPr lang="ko-KR" altLang="en-US" sz="1600" b="1" dirty="0">
                        <a:solidFill>
                          <a:schemeClr val="bg1"/>
                        </a:solidFill>
                      </a:endParaRPr>
                    </a:p>
                  </a:txBody>
                  <a:tcPr anchor="ctr">
                    <a:solidFill>
                      <a:schemeClr val="accent1"/>
                    </a:solidFill>
                  </a:tcPr>
                </a:tc>
                <a:tc>
                  <a:txBody>
                    <a:bodyPr/>
                    <a:lstStyle/>
                    <a:p>
                      <a:pPr algn="ctr" latinLnBrk="1"/>
                      <a:r>
                        <a:rPr lang="en-US" altLang="ko-KR" sz="1600" b="1" dirty="0">
                          <a:solidFill>
                            <a:schemeClr val="bg1"/>
                          </a:solidFill>
                        </a:rPr>
                        <a:t>#viol.</a:t>
                      </a:r>
                      <a:endParaRPr lang="ko-KR" altLang="en-US" sz="1600" b="1" dirty="0">
                        <a:solidFill>
                          <a:schemeClr val="bg1"/>
                        </a:solidFill>
                      </a:endParaRPr>
                    </a:p>
                  </a:txBody>
                  <a:tcPr anchor="ctr">
                    <a:solidFill>
                      <a:schemeClr val="accent1"/>
                    </a:solidFill>
                  </a:tcPr>
                </a:tc>
                <a:extLst>
                  <a:ext uri="{0D108BD9-81ED-4DB2-BD59-A6C34878D82A}">
                    <a16:rowId xmlns:a16="http://schemas.microsoft.com/office/drawing/2014/main" val="1682837024"/>
                  </a:ext>
                </a:extLst>
              </a:tr>
              <a:tr h="347786">
                <a:tc>
                  <a:txBody>
                    <a:bodyPr/>
                    <a:lstStyle/>
                    <a:p>
                      <a:pPr latinLnBrk="1"/>
                      <a:r>
                        <a:rPr lang="en-US" altLang="ko-KR" sz="1600" dirty="0"/>
                        <a:t>Signoff STA</a:t>
                      </a:r>
                      <a:endParaRPr lang="ko-KR" altLang="en-US" sz="1600" dirty="0"/>
                    </a:p>
                  </a:txBody>
                  <a:tcPr/>
                </a:tc>
                <a:tc>
                  <a:txBody>
                    <a:bodyPr/>
                    <a:lstStyle/>
                    <a:p>
                      <a:pPr algn="ctr" latinLnBrk="1"/>
                      <a:r>
                        <a:rPr lang="en-US" altLang="ko-KR" sz="1600" dirty="0"/>
                        <a:t>-61</a:t>
                      </a:r>
                      <a:endParaRPr lang="ko-KR" altLang="en-US" sz="1600" dirty="0"/>
                    </a:p>
                  </a:txBody>
                  <a:tcPr anchor="ctr"/>
                </a:tc>
                <a:tc>
                  <a:txBody>
                    <a:bodyPr/>
                    <a:lstStyle/>
                    <a:p>
                      <a:pPr algn="ctr" latinLnBrk="1"/>
                      <a:r>
                        <a:rPr lang="en-US" altLang="ko-KR" sz="1600" dirty="0"/>
                        <a:t>-289</a:t>
                      </a:r>
                      <a:endParaRPr lang="ko-KR" altLang="en-US" sz="1600" dirty="0"/>
                    </a:p>
                  </a:txBody>
                  <a:tcPr anchor="ctr"/>
                </a:tc>
                <a:tc>
                  <a:txBody>
                    <a:bodyPr/>
                    <a:lstStyle/>
                    <a:p>
                      <a:pPr algn="ctr" latinLnBrk="1"/>
                      <a:r>
                        <a:rPr lang="en-US" altLang="ko-KR" sz="1600" dirty="0"/>
                        <a:t>7</a:t>
                      </a:r>
                      <a:endParaRPr lang="ko-KR" altLang="en-US" sz="1600" dirty="0"/>
                    </a:p>
                  </a:txBody>
                  <a:tcPr anchor="ctr"/>
                </a:tc>
                <a:extLst>
                  <a:ext uri="{0D108BD9-81ED-4DB2-BD59-A6C34878D82A}">
                    <a16:rowId xmlns:a16="http://schemas.microsoft.com/office/drawing/2014/main" val="4022745644"/>
                  </a:ext>
                </a:extLst>
              </a:tr>
              <a:tr h="378882">
                <a:tc>
                  <a:txBody>
                    <a:bodyPr/>
                    <a:lstStyle/>
                    <a:p>
                      <a:pPr latinLnBrk="1"/>
                      <a:r>
                        <a:rPr lang="en-US" altLang="ko-KR" sz="1600" dirty="0" err="1"/>
                        <a:t>OpenSTA</a:t>
                      </a:r>
                      <a:r>
                        <a:rPr lang="en-US" altLang="ko-KR" sz="1600" dirty="0"/>
                        <a:t> (</a:t>
                      </a:r>
                      <a:r>
                        <a:rPr lang="en-US" altLang="ko-KR" sz="1600" dirty="0" err="1"/>
                        <a:t>arnoldi</a:t>
                      </a:r>
                      <a:r>
                        <a:rPr lang="en-US" altLang="ko-KR" sz="1600" dirty="0"/>
                        <a:t>)</a:t>
                      </a:r>
                      <a:endParaRPr lang="ko-KR" altLang="en-US" sz="1600" dirty="0"/>
                    </a:p>
                  </a:txBody>
                  <a:tcPr/>
                </a:tc>
                <a:tc>
                  <a:txBody>
                    <a:bodyPr/>
                    <a:lstStyle/>
                    <a:p>
                      <a:pPr algn="ctr" latinLnBrk="1"/>
                      <a:r>
                        <a:rPr lang="en-US" altLang="ko-KR" sz="1600" dirty="0"/>
                        <a:t>-57</a:t>
                      </a:r>
                      <a:endParaRPr lang="ko-KR" altLang="en-US" sz="1600" dirty="0"/>
                    </a:p>
                  </a:txBody>
                  <a:tcPr anchor="ctr"/>
                </a:tc>
                <a:tc>
                  <a:txBody>
                    <a:bodyPr/>
                    <a:lstStyle/>
                    <a:p>
                      <a:pPr algn="ctr" latinLnBrk="1"/>
                      <a:r>
                        <a:rPr lang="en-US" altLang="ko-KR" sz="1600" dirty="0"/>
                        <a:t>-314</a:t>
                      </a:r>
                      <a:endParaRPr lang="ko-KR" altLang="en-US" sz="1600" dirty="0"/>
                    </a:p>
                  </a:txBody>
                  <a:tcPr anchor="ctr"/>
                </a:tc>
                <a:tc>
                  <a:txBody>
                    <a:bodyPr/>
                    <a:lstStyle/>
                    <a:p>
                      <a:pPr algn="ctr" latinLnBrk="1"/>
                      <a:r>
                        <a:rPr lang="en-US" altLang="ko-KR" sz="1600" dirty="0"/>
                        <a:t>9</a:t>
                      </a:r>
                      <a:endParaRPr lang="ko-KR" altLang="en-US" sz="1600" dirty="0"/>
                    </a:p>
                  </a:txBody>
                  <a:tcPr anchor="ctr"/>
                </a:tc>
                <a:extLst>
                  <a:ext uri="{0D108BD9-81ED-4DB2-BD59-A6C34878D82A}">
                    <a16:rowId xmlns:a16="http://schemas.microsoft.com/office/drawing/2014/main" val="842735604"/>
                  </a:ext>
                </a:extLst>
              </a:tr>
            </a:tbl>
          </a:graphicData>
        </a:graphic>
      </p:graphicFrame>
      <p:sp>
        <p:nvSpPr>
          <p:cNvPr id="5" name="TextBox 4">
            <a:extLst>
              <a:ext uri="{FF2B5EF4-FFF2-40B4-BE49-F238E27FC236}">
                <a16:creationId xmlns:a16="http://schemas.microsoft.com/office/drawing/2014/main" id="{EEBE201C-4B1F-4139-AFBE-447A83EDB025}"/>
              </a:ext>
            </a:extLst>
          </p:cNvPr>
          <p:cNvSpPr txBox="1"/>
          <p:nvPr/>
        </p:nvSpPr>
        <p:spPr>
          <a:xfrm>
            <a:off x="95538" y="933511"/>
            <a:ext cx="5695662" cy="400110"/>
          </a:xfrm>
          <a:prstGeom prst="rect">
            <a:avLst/>
          </a:prstGeom>
          <a:noFill/>
        </p:spPr>
        <p:txBody>
          <a:bodyPr wrap="square" rtlCol="0">
            <a:spAutoFit/>
          </a:bodyPr>
          <a:lstStyle/>
          <a:p>
            <a:r>
              <a:rPr lang="en-US" altLang="ko-KR" sz="2000" b="1" dirty="0" err="1">
                <a:solidFill>
                  <a:srgbClr val="FF0000"/>
                </a:solidFill>
              </a:rPr>
              <a:t>aes_cipher_top</a:t>
            </a:r>
            <a:r>
              <a:rPr lang="en-US" altLang="ko-KR" sz="2000" b="1" dirty="0">
                <a:solidFill>
                  <a:srgbClr val="FF0000"/>
                </a:solidFill>
              </a:rPr>
              <a:t> </a:t>
            </a:r>
            <a:r>
              <a:rPr lang="en-US" altLang="ko-KR" sz="2000" b="1" dirty="0"/>
              <a:t>(28nm, 12T, </a:t>
            </a:r>
            <a:r>
              <a:rPr lang="en-US" altLang="ko-KR" sz="2000" b="1" dirty="0" err="1"/>
              <a:t>clkp</a:t>
            </a:r>
            <a:r>
              <a:rPr lang="en-US" altLang="ko-KR" sz="2000" b="1" dirty="0"/>
              <a:t>=1000ps)</a:t>
            </a:r>
            <a:endParaRPr lang="en-US" altLang="ko-KR" sz="2000" dirty="0"/>
          </a:p>
        </p:txBody>
      </p:sp>
      <p:pic>
        <p:nvPicPr>
          <p:cNvPr id="6" name="그림 5">
            <a:extLst>
              <a:ext uri="{FF2B5EF4-FFF2-40B4-BE49-F238E27FC236}">
                <a16:creationId xmlns:a16="http://schemas.microsoft.com/office/drawing/2014/main" id="{C094F11C-9AB3-464A-A967-887612DEFD06}"/>
              </a:ext>
            </a:extLst>
          </p:cNvPr>
          <p:cNvPicPr>
            <a:picLocks noChangeAspect="1"/>
          </p:cNvPicPr>
          <p:nvPr/>
        </p:nvPicPr>
        <p:blipFill>
          <a:blip r:embed="rId3"/>
          <a:stretch>
            <a:fillRect/>
          </a:stretch>
        </p:blipFill>
        <p:spPr>
          <a:xfrm>
            <a:off x="498437" y="1375317"/>
            <a:ext cx="3168640" cy="2164763"/>
          </a:xfrm>
          <a:prstGeom prst="rect">
            <a:avLst/>
          </a:prstGeom>
        </p:spPr>
      </p:pic>
      <p:pic>
        <p:nvPicPr>
          <p:cNvPr id="7" name="그림 6">
            <a:extLst>
              <a:ext uri="{FF2B5EF4-FFF2-40B4-BE49-F238E27FC236}">
                <a16:creationId xmlns:a16="http://schemas.microsoft.com/office/drawing/2014/main" id="{499E7F51-134D-4CDA-BF2C-5E18A3538DC0}"/>
              </a:ext>
            </a:extLst>
          </p:cNvPr>
          <p:cNvPicPr>
            <a:picLocks noChangeAspect="1"/>
          </p:cNvPicPr>
          <p:nvPr/>
        </p:nvPicPr>
        <p:blipFill>
          <a:blip r:embed="rId4"/>
          <a:stretch>
            <a:fillRect/>
          </a:stretch>
        </p:blipFill>
        <p:spPr>
          <a:xfrm>
            <a:off x="449748" y="3581776"/>
            <a:ext cx="3266017" cy="2101697"/>
          </a:xfrm>
          <a:prstGeom prst="rect">
            <a:avLst/>
          </a:prstGeom>
        </p:spPr>
      </p:pic>
      <p:pic>
        <p:nvPicPr>
          <p:cNvPr id="2" name="그림 1">
            <a:extLst>
              <a:ext uri="{FF2B5EF4-FFF2-40B4-BE49-F238E27FC236}">
                <a16:creationId xmlns:a16="http://schemas.microsoft.com/office/drawing/2014/main" id="{FBB11E85-126A-436A-9632-2BB30A1D3A62}"/>
              </a:ext>
            </a:extLst>
          </p:cNvPr>
          <p:cNvPicPr>
            <a:picLocks noChangeAspect="1"/>
          </p:cNvPicPr>
          <p:nvPr/>
        </p:nvPicPr>
        <p:blipFill>
          <a:blip r:embed="rId5"/>
          <a:stretch>
            <a:fillRect/>
          </a:stretch>
        </p:blipFill>
        <p:spPr>
          <a:xfrm>
            <a:off x="3992691" y="1303046"/>
            <a:ext cx="4736197" cy="4251907"/>
          </a:xfrm>
          <a:prstGeom prst="rect">
            <a:avLst/>
          </a:prstGeom>
        </p:spPr>
      </p:pic>
      <p:sp>
        <p:nvSpPr>
          <p:cNvPr id="8" name="Oval 7">
            <a:extLst>
              <a:ext uri="{FF2B5EF4-FFF2-40B4-BE49-F238E27FC236}">
                <a16:creationId xmlns:a16="http://schemas.microsoft.com/office/drawing/2014/main" id="{2878E18C-7B71-4361-B2B5-6565CB3A21D8}"/>
              </a:ext>
            </a:extLst>
          </p:cNvPr>
          <p:cNvSpPr/>
          <p:nvPr/>
        </p:nvSpPr>
        <p:spPr bwMode="auto">
          <a:xfrm>
            <a:off x="4191000" y="1703155"/>
            <a:ext cx="3421918" cy="3414181"/>
          </a:xfrm>
          <a:prstGeom prst="ellipse">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9" name="TextBox 8">
            <a:extLst>
              <a:ext uri="{FF2B5EF4-FFF2-40B4-BE49-F238E27FC236}">
                <a16:creationId xmlns:a16="http://schemas.microsoft.com/office/drawing/2014/main" id="{E925B8B2-46CD-4ED9-A27F-125CA74CAEA8}"/>
              </a:ext>
            </a:extLst>
          </p:cNvPr>
          <p:cNvSpPr txBox="1"/>
          <p:nvPr/>
        </p:nvSpPr>
        <p:spPr>
          <a:xfrm>
            <a:off x="5167844" y="1733730"/>
            <a:ext cx="1468230" cy="369332"/>
          </a:xfrm>
          <a:prstGeom prst="rect">
            <a:avLst/>
          </a:prstGeom>
          <a:noFill/>
        </p:spPr>
        <p:txBody>
          <a:bodyPr wrap="square" rtlCol="0">
            <a:spAutoFit/>
          </a:bodyPr>
          <a:lstStyle/>
          <a:p>
            <a:pPr algn="ctr"/>
            <a:r>
              <a:rPr lang="en-US" dirty="0"/>
              <a:t>Reg-to-Reg</a:t>
            </a:r>
          </a:p>
        </p:txBody>
      </p:sp>
      <p:sp>
        <p:nvSpPr>
          <p:cNvPr id="10" name="Oval 9">
            <a:extLst>
              <a:ext uri="{FF2B5EF4-FFF2-40B4-BE49-F238E27FC236}">
                <a16:creationId xmlns:a16="http://schemas.microsoft.com/office/drawing/2014/main" id="{ABCD5354-5357-448F-B5C4-8285156752B1}"/>
              </a:ext>
            </a:extLst>
          </p:cNvPr>
          <p:cNvSpPr/>
          <p:nvPr/>
        </p:nvSpPr>
        <p:spPr bwMode="auto">
          <a:xfrm>
            <a:off x="7612918" y="1781269"/>
            <a:ext cx="1175154" cy="3414181"/>
          </a:xfrm>
          <a:prstGeom prst="ellipse">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1" name="TextBox 10">
            <a:extLst>
              <a:ext uri="{FF2B5EF4-FFF2-40B4-BE49-F238E27FC236}">
                <a16:creationId xmlns:a16="http://schemas.microsoft.com/office/drawing/2014/main" id="{F1502812-358B-4526-98D8-FDBE1E4F9A82}"/>
              </a:ext>
            </a:extLst>
          </p:cNvPr>
          <p:cNvSpPr txBox="1"/>
          <p:nvPr/>
        </p:nvSpPr>
        <p:spPr>
          <a:xfrm>
            <a:off x="7458967" y="1546011"/>
            <a:ext cx="1468230" cy="646331"/>
          </a:xfrm>
          <a:prstGeom prst="rect">
            <a:avLst/>
          </a:prstGeom>
          <a:noFill/>
        </p:spPr>
        <p:txBody>
          <a:bodyPr wrap="square" rtlCol="0">
            <a:spAutoFit/>
          </a:bodyPr>
          <a:lstStyle/>
          <a:p>
            <a:pPr algn="ctr"/>
            <a:r>
              <a:rPr lang="en-US" dirty="0"/>
              <a:t>Reg-to-Out/ In-to-Reg</a:t>
            </a:r>
          </a:p>
        </p:txBody>
      </p:sp>
      <p:sp>
        <p:nvSpPr>
          <p:cNvPr id="14" name="제목 2">
            <a:extLst>
              <a:ext uri="{FF2B5EF4-FFF2-40B4-BE49-F238E27FC236}">
                <a16:creationId xmlns:a16="http://schemas.microsoft.com/office/drawing/2014/main" id="{F1E93335-E315-4F47-9388-97E682DCAA7A}"/>
              </a:ext>
            </a:extLst>
          </p:cNvPr>
          <p:cNvSpPr>
            <a:spLocks noGrp="1"/>
          </p:cNvSpPr>
          <p:nvPr>
            <p:ph type="title"/>
          </p:nvPr>
        </p:nvSpPr>
        <p:spPr>
          <a:xfrm>
            <a:off x="161925" y="90488"/>
            <a:ext cx="8851900" cy="595312"/>
          </a:xfrm>
        </p:spPr>
        <p:txBody>
          <a:bodyPr/>
          <a:lstStyle/>
          <a:p>
            <a:r>
              <a:rPr lang="en-US" altLang="ko-KR" dirty="0" err="1"/>
              <a:t>OpenSTA</a:t>
            </a:r>
            <a:r>
              <a:rPr lang="en-US" altLang="ko-KR" dirty="0"/>
              <a:t> Slack, WNS, TNS </a:t>
            </a:r>
            <a:r>
              <a:rPr lang="en-US" altLang="ko-KR" sz="2400" dirty="0">
                <a:solidFill>
                  <a:srgbClr val="00B0F0"/>
                </a:solidFill>
              </a:rPr>
              <a:t>  28nm</a:t>
            </a:r>
            <a:endParaRPr lang="ko-KR" altLang="en-US" dirty="0"/>
          </a:p>
        </p:txBody>
      </p:sp>
      <p:sp>
        <p:nvSpPr>
          <p:cNvPr id="3" name="TextBox 2">
            <a:extLst>
              <a:ext uri="{FF2B5EF4-FFF2-40B4-BE49-F238E27FC236}">
                <a16:creationId xmlns:a16="http://schemas.microsoft.com/office/drawing/2014/main" id="{F698C20C-ECEE-4A2F-9826-1A12036341E1}"/>
              </a:ext>
            </a:extLst>
          </p:cNvPr>
          <p:cNvSpPr txBox="1"/>
          <p:nvPr/>
        </p:nvSpPr>
        <p:spPr>
          <a:xfrm>
            <a:off x="6636075" y="24826"/>
            <a:ext cx="2507926" cy="523220"/>
          </a:xfrm>
          <a:prstGeom prst="rect">
            <a:avLst/>
          </a:prstGeom>
          <a:noFill/>
        </p:spPr>
        <p:txBody>
          <a:bodyPr wrap="square" rtlCol="0">
            <a:spAutoFit/>
          </a:bodyPr>
          <a:lstStyle/>
          <a:p>
            <a:r>
              <a:rPr lang="en-US" sz="1400" dirty="0">
                <a:hlinkClick r:id="rId6"/>
              </a:rPr>
              <a:t>https://github.com/The-OpenROAD-Project/OpenSTA</a:t>
            </a:r>
            <a:endParaRPr lang="en-US" sz="1400" dirty="0"/>
          </a:p>
        </p:txBody>
      </p:sp>
    </p:spTree>
    <p:extLst>
      <p:ext uri="{BB962C8B-B14F-4D97-AF65-F5344CB8AC3E}">
        <p14:creationId xmlns:p14="http://schemas.microsoft.com/office/powerpoint/2010/main" val="23509441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104775" y="106363"/>
            <a:ext cx="8851900" cy="595312"/>
          </a:xfrm>
          <a:prstGeom prst="rect">
            <a:avLst/>
          </a:prstGeom>
          <a:noFill/>
          <a:ln>
            <a:noFill/>
          </a:ln>
        </p:spPr>
        <p:txBody>
          <a:bodyPr spcFirstLastPara="1" wrap="square" lIns="92075" tIns="46025" rIns="92075" bIns="46025" anchor="ctr" anchorCtr="0">
            <a:noAutofit/>
          </a:bodyPr>
          <a:lstStyle/>
          <a:p>
            <a:pPr marL="0" lvl="0" indent="0" algn="l" rtl="0">
              <a:lnSpc>
                <a:spcPct val="90000"/>
              </a:lnSpc>
              <a:spcBef>
                <a:spcPts val="0"/>
              </a:spcBef>
              <a:spcAft>
                <a:spcPts val="0"/>
              </a:spcAft>
              <a:buNone/>
            </a:pPr>
            <a:r>
              <a:rPr lang="en-US" dirty="0" err="1">
                <a:solidFill>
                  <a:srgbClr val="0070C0"/>
                </a:solidFill>
              </a:rPr>
              <a:t>OpenRCX</a:t>
            </a:r>
            <a:r>
              <a:rPr lang="en-US" dirty="0"/>
              <a:t> + </a:t>
            </a:r>
            <a:r>
              <a:rPr lang="en-US" dirty="0" err="1"/>
              <a:t>OpenSTA</a:t>
            </a:r>
            <a:r>
              <a:rPr lang="en-US" dirty="0"/>
              <a:t> Calibration (SKY130)</a:t>
            </a:r>
            <a:endParaRPr dirty="0">
              <a:solidFill>
                <a:srgbClr val="00B0F0"/>
              </a:solidFill>
            </a:endParaRPr>
          </a:p>
        </p:txBody>
      </p:sp>
      <p:sp>
        <p:nvSpPr>
          <p:cNvPr id="3" name="Text Placeholder 2">
            <a:extLst>
              <a:ext uri="{FF2B5EF4-FFF2-40B4-BE49-F238E27FC236}">
                <a16:creationId xmlns:a16="http://schemas.microsoft.com/office/drawing/2014/main" id="{9C1B0988-3A13-4B7B-B5C4-35027B6C7F40}"/>
              </a:ext>
            </a:extLst>
          </p:cNvPr>
          <p:cNvSpPr>
            <a:spLocks noGrp="1"/>
          </p:cNvSpPr>
          <p:nvPr>
            <p:ph type="body" idx="1"/>
          </p:nvPr>
        </p:nvSpPr>
        <p:spPr>
          <a:xfrm>
            <a:off x="19050" y="764780"/>
            <a:ext cx="2695575" cy="1966568"/>
          </a:xfrm>
        </p:spPr>
        <p:txBody>
          <a:bodyPr/>
          <a:lstStyle/>
          <a:p>
            <a:pPr marL="228600" indent="-228600"/>
            <a:r>
              <a:rPr lang="en-US" sz="1800" b="1" dirty="0" err="1"/>
              <a:t>jpeg_encoder</a:t>
            </a:r>
            <a:r>
              <a:rPr lang="en-US" sz="1800" b="1" dirty="0"/>
              <a:t> (168K </a:t>
            </a:r>
            <a:r>
              <a:rPr lang="en-US" sz="1800" b="1" dirty="0" err="1"/>
              <a:t>insts</a:t>
            </a:r>
            <a:r>
              <a:rPr lang="en-US" sz="1800" b="1" dirty="0"/>
              <a:t>), </a:t>
            </a:r>
            <a:r>
              <a:rPr lang="en-US" sz="1800" b="1" dirty="0" err="1"/>
              <a:t>OpenROAD</a:t>
            </a:r>
            <a:r>
              <a:rPr lang="en-US" sz="1800" b="1" dirty="0"/>
              <a:t> SP&amp;R, 0 DRCs</a:t>
            </a:r>
          </a:p>
          <a:p>
            <a:pPr marL="228600" indent="-228600"/>
            <a:endParaRPr lang="en-US" sz="1800" dirty="0"/>
          </a:p>
          <a:p>
            <a:pPr marL="228600" indent="-228600"/>
            <a:r>
              <a:rPr lang="en-US" sz="1800" dirty="0"/>
              <a:t>Ostrich correlation analysis plots</a:t>
            </a:r>
          </a:p>
          <a:p>
            <a:pPr marL="228600" indent="-228600"/>
            <a:r>
              <a:rPr lang="en-US" sz="1800" b="1" dirty="0"/>
              <a:t>Below</a:t>
            </a:r>
            <a:r>
              <a:rPr lang="en-US" sz="1800" dirty="0"/>
              <a:t> the 45-degree line is pessimistic </a:t>
            </a:r>
          </a:p>
        </p:txBody>
      </p:sp>
      <p:pic>
        <p:nvPicPr>
          <p:cNvPr id="6" name="그림 14" descr="스크린샷이(가) 표시된 사진&#10;&#10;자동 생성된 설명">
            <a:extLst>
              <a:ext uri="{FF2B5EF4-FFF2-40B4-BE49-F238E27FC236}">
                <a16:creationId xmlns:a16="http://schemas.microsoft.com/office/drawing/2014/main" id="{BBF4D2CC-73F9-41E7-9D13-2A2E5BCF0A0B}"/>
              </a:ext>
            </a:extLst>
          </p:cNvPr>
          <p:cNvPicPr>
            <a:picLocks noChangeAspect="1"/>
          </p:cNvPicPr>
          <p:nvPr/>
        </p:nvPicPr>
        <p:blipFill rotWithShape="1">
          <a:blip r:embed="rId3">
            <a:extLst>
              <a:ext uri="{28A0092B-C50C-407E-A947-70E740481C1C}">
                <a14:useLocalDpi xmlns:a14="http://schemas.microsoft.com/office/drawing/2010/main" val="0"/>
              </a:ext>
            </a:extLst>
          </a:blip>
          <a:srcRect l="30689" t="18277" r="385" b="1197"/>
          <a:stretch/>
        </p:blipFill>
        <p:spPr>
          <a:xfrm>
            <a:off x="6097270" y="978889"/>
            <a:ext cx="2849051" cy="1966568"/>
          </a:xfrm>
          <a:prstGeom prst="rect">
            <a:avLst/>
          </a:prstGeom>
        </p:spPr>
      </p:pic>
      <p:pic>
        <p:nvPicPr>
          <p:cNvPr id="10" name="그림 11" descr="스크린샷이(가) 표시된 사진&#10;&#10;자동 생성된 설명">
            <a:extLst>
              <a:ext uri="{FF2B5EF4-FFF2-40B4-BE49-F238E27FC236}">
                <a16:creationId xmlns:a16="http://schemas.microsoft.com/office/drawing/2014/main" id="{648D106F-D433-4790-89C8-E0BB070EB837}"/>
              </a:ext>
            </a:extLst>
          </p:cNvPr>
          <p:cNvPicPr>
            <a:picLocks noChangeAspect="1"/>
          </p:cNvPicPr>
          <p:nvPr/>
        </p:nvPicPr>
        <p:blipFill rotWithShape="1">
          <a:blip r:embed="rId4">
            <a:extLst>
              <a:ext uri="{28A0092B-C50C-407E-A947-70E740481C1C}">
                <a14:useLocalDpi xmlns:a14="http://schemas.microsoft.com/office/drawing/2010/main" val="0"/>
              </a:ext>
            </a:extLst>
          </a:blip>
          <a:srcRect l="30552" t="18331" r="805" b="1430"/>
          <a:stretch/>
        </p:blipFill>
        <p:spPr>
          <a:xfrm>
            <a:off x="2720858" y="978889"/>
            <a:ext cx="2940491" cy="2030708"/>
          </a:xfrm>
          <a:prstGeom prst="rect">
            <a:avLst/>
          </a:prstGeom>
        </p:spPr>
      </p:pic>
      <p:pic>
        <p:nvPicPr>
          <p:cNvPr id="11" name="그림 13" descr="지도이(가) 표시된 사진&#10;&#10;자동 생성된 설명">
            <a:extLst>
              <a:ext uri="{FF2B5EF4-FFF2-40B4-BE49-F238E27FC236}">
                <a16:creationId xmlns:a16="http://schemas.microsoft.com/office/drawing/2014/main" id="{53832EDD-3AE9-492E-9D4E-A2938BCE80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0925" y="3447754"/>
            <a:ext cx="2820630" cy="2820630"/>
          </a:xfrm>
          <a:prstGeom prst="rect">
            <a:avLst/>
          </a:prstGeom>
        </p:spPr>
      </p:pic>
      <p:pic>
        <p:nvPicPr>
          <p:cNvPr id="12" name="그림 19">
            <a:extLst>
              <a:ext uri="{FF2B5EF4-FFF2-40B4-BE49-F238E27FC236}">
                <a16:creationId xmlns:a16="http://schemas.microsoft.com/office/drawing/2014/main" id="{541F8690-B61B-4FF6-B93D-C1C2A56092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651" y="3478858"/>
            <a:ext cx="2820629" cy="2820629"/>
          </a:xfrm>
          <a:prstGeom prst="rect">
            <a:avLst/>
          </a:prstGeom>
        </p:spPr>
      </p:pic>
      <p:sp>
        <p:nvSpPr>
          <p:cNvPr id="4" name="Content Placeholder 2">
            <a:extLst>
              <a:ext uri="{FF2B5EF4-FFF2-40B4-BE49-F238E27FC236}">
                <a16:creationId xmlns:a16="http://schemas.microsoft.com/office/drawing/2014/main" id="{0A84F8D3-AD10-49D9-A7A7-7F6F7B58C5AD}"/>
              </a:ext>
            </a:extLst>
          </p:cNvPr>
          <p:cNvSpPr txBox="1">
            <a:spLocks/>
          </p:cNvSpPr>
          <p:nvPr/>
        </p:nvSpPr>
        <p:spPr bwMode="auto">
          <a:xfrm>
            <a:off x="3783810" y="2222025"/>
            <a:ext cx="2095500" cy="3998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altLang="ko-KR" sz="1400" b="1" kern="0" dirty="0"/>
              <a:t>CAP:</a:t>
            </a:r>
            <a:r>
              <a:rPr lang="en-US" altLang="ko-KR" sz="1400" kern="0" dirty="0"/>
              <a:t> </a:t>
            </a:r>
            <a:r>
              <a:rPr lang="en-US" altLang="ko-KR" sz="1400" kern="0" dirty="0" err="1"/>
              <a:t>ComRCX</a:t>
            </a:r>
            <a:r>
              <a:rPr lang="en-US" altLang="ko-KR" sz="1400" kern="0" dirty="0"/>
              <a:t> (y-axis) vs. </a:t>
            </a:r>
            <a:r>
              <a:rPr lang="en-US" altLang="ko-KR" sz="1400" kern="0" dirty="0" err="1"/>
              <a:t>OpenRCX</a:t>
            </a:r>
            <a:r>
              <a:rPr lang="en-US" altLang="ko-KR" sz="1400" kern="0" dirty="0"/>
              <a:t> (x-axis)</a:t>
            </a:r>
          </a:p>
        </p:txBody>
      </p:sp>
      <p:sp>
        <p:nvSpPr>
          <p:cNvPr id="13" name="Content Placeholder 2">
            <a:extLst>
              <a:ext uri="{FF2B5EF4-FFF2-40B4-BE49-F238E27FC236}">
                <a16:creationId xmlns:a16="http://schemas.microsoft.com/office/drawing/2014/main" id="{681E5461-DEC3-43A3-BD8F-7A4E3D56ACD6}"/>
              </a:ext>
            </a:extLst>
          </p:cNvPr>
          <p:cNvSpPr txBox="1">
            <a:spLocks/>
          </p:cNvSpPr>
          <p:nvPr/>
        </p:nvSpPr>
        <p:spPr bwMode="auto">
          <a:xfrm>
            <a:off x="7068781" y="2216670"/>
            <a:ext cx="2095500" cy="3998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altLang="ko-KR" sz="1400" b="1" kern="0" dirty="0"/>
              <a:t>RES:</a:t>
            </a:r>
            <a:r>
              <a:rPr lang="en-US" altLang="ko-KR" sz="1400" kern="0" dirty="0"/>
              <a:t> </a:t>
            </a:r>
            <a:r>
              <a:rPr lang="en-US" altLang="ko-KR" sz="1400" kern="0" dirty="0" err="1"/>
              <a:t>ComRCX</a:t>
            </a:r>
            <a:r>
              <a:rPr lang="en-US" altLang="ko-KR" sz="1400" kern="0" dirty="0"/>
              <a:t> (y-axis) vs. </a:t>
            </a:r>
            <a:r>
              <a:rPr lang="en-US" altLang="ko-KR" sz="1400" kern="0" dirty="0" err="1"/>
              <a:t>OpenRCX</a:t>
            </a:r>
            <a:r>
              <a:rPr lang="en-US" altLang="ko-KR" sz="1400" kern="0" dirty="0"/>
              <a:t> (x-axis)</a:t>
            </a:r>
          </a:p>
        </p:txBody>
      </p:sp>
      <p:sp>
        <p:nvSpPr>
          <p:cNvPr id="14" name="Text Placeholder 2">
            <a:extLst>
              <a:ext uri="{FF2B5EF4-FFF2-40B4-BE49-F238E27FC236}">
                <a16:creationId xmlns:a16="http://schemas.microsoft.com/office/drawing/2014/main" id="{392F4937-F8D6-432B-9D35-5137D421F2AE}"/>
              </a:ext>
            </a:extLst>
          </p:cNvPr>
          <p:cNvSpPr txBox="1">
            <a:spLocks/>
          </p:cNvSpPr>
          <p:nvPr/>
        </p:nvSpPr>
        <p:spPr>
          <a:xfrm>
            <a:off x="19050" y="3907482"/>
            <a:ext cx="3819525" cy="668733"/>
          </a:xfrm>
          <a:prstGeom prst="rect">
            <a:avLst/>
          </a:prstGeom>
          <a:noFill/>
          <a:ln>
            <a:noFill/>
          </a:ln>
        </p:spPr>
        <p:txBody>
          <a:bodyPr spcFirstLastPara="1" wrap="square" lIns="92075" tIns="46025" rIns="92075" bIns="4602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840"/>
              </a:spcBef>
              <a:spcAft>
                <a:spcPts val="0"/>
              </a:spcAft>
              <a:buClr>
                <a:srgbClr val="C00000"/>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85000"/>
              </a:lnSpc>
              <a:spcBef>
                <a:spcPts val="720"/>
              </a:spcBef>
              <a:spcAft>
                <a:spcPts val="0"/>
              </a:spcAft>
              <a:buClr>
                <a:srgbClr val="C00000"/>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85000"/>
              </a:lnSpc>
              <a:spcBef>
                <a:spcPts val="600"/>
              </a:spcBef>
              <a:spcAft>
                <a:spcPts val="0"/>
              </a:spcAft>
              <a:buClr>
                <a:srgbClr val="C00000"/>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85750" algn="l" rtl="0">
              <a:lnSpc>
                <a:spcPct val="100000"/>
              </a:lnSpc>
              <a:spcBef>
                <a:spcPts val="360"/>
              </a:spcBef>
              <a:spcAft>
                <a:spcPts val="0"/>
              </a:spcAft>
              <a:buClr>
                <a:srgbClr val="C00000"/>
              </a:buClr>
              <a:buSzPts val="9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9pPr>
          </a:lstStyle>
          <a:p>
            <a:pPr marL="228600" indent="-228600"/>
            <a:r>
              <a:rPr lang="en-US" sz="1800" b="1" dirty="0"/>
              <a:t>Endpoint slack correlation: </a:t>
            </a:r>
            <a:r>
              <a:rPr lang="en-US" sz="1800" dirty="0" err="1"/>
              <a:t>OpenRCX</a:t>
            </a:r>
            <a:r>
              <a:rPr lang="en-US" sz="1800" dirty="0"/>
              <a:t> + </a:t>
            </a:r>
            <a:r>
              <a:rPr lang="en-US" sz="1800" dirty="0" err="1"/>
              <a:t>OpenSTA</a:t>
            </a:r>
            <a:r>
              <a:rPr lang="en-US" sz="1800" dirty="0"/>
              <a:t> (x-axis) vs. </a:t>
            </a:r>
            <a:r>
              <a:rPr lang="en-US" sz="1800" dirty="0" err="1"/>
              <a:t>ComRCX</a:t>
            </a:r>
            <a:r>
              <a:rPr lang="en-US" sz="1800" dirty="0"/>
              <a:t> + </a:t>
            </a:r>
            <a:r>
              <a:rPr lang="en-US" sz="1800" dirty="0" err="1"/>
              <a:t>ComSTA</a:t>
            </a:r>
            <a:r>
              <a:rPr lang="en-US" sz="1800" dirty="0"/>
              <a:t> (y-axis)</a:t>
            </a:r>
          </a:p>
          <a:p>
            <a:pPr marL="228600" indent="-228600"/>
            <a:endParaRPr lang="en-US" sz="1800" dirty="0"/>
          </a:p>
          <a:p>
            <a:pPr marL="228600" indent="-228600"/>
            <a:r>
              <a:rPr lang="en-US" sz="1800" b="1" dirty="0"/>
              <a:t>Above</a:t>
            </a:r>
            <a:r>
              <a:rPr lang="en-US" sz="1800" dirty="0"/>
              <a:t> the 45-degree line is pessimistic</a:t>
            </a:r>
          </a:p>
          <a:p>
            <a:pPr marL="533400" lvl="1" indent="0">
              <a:buFont typeface="Arial"/>
              <a:buNone/>
            </a:pPr>
            <a:endParaRPr lang="en-US" sz="1600" dirty="0"/>
          </a:p>
        </p:txBody>
      </p:sp>
    </p:spTree>
    <p:extLst>
      <p:ext uri="{BB962C8B-B14F-4D97-AF65-F5344CB8AC3E}">
        <p14:creationId xmlns:p14="http://schemas.microsoft.com/office/powerpoint/2010/main" val="18246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531019"/>
          </a:xfrm>
        </p:spPr>
        <p:txBody>
          <a:bodyPr/>
          <a:lstStyle/>
          <a:p>
            <a:r>
              <a:rPr lang="en-US" dirty="0" err="1">
                <a:solidFill>
                  <a:schemeClr val="tx2"/>
                </a:solidFill>
              </a:rPr>
              <a:t>RePlAce</a:t>
            </a:r>
            <a:endParaRPr lang="en-US" dirty="0"/>
          </a:p>
        </p:txBody>
      </p:sp>
      <p:sp>
        <p:nvSpPr>
          <p:cNvPr id="3" name="Content Placeholder 2"/>
          <p:cNvSpPr>
            <a:spLocks noGrp="1"/>
          </p:cNvSpPr>
          <p:nvPr>
            <p:ph sz="half" idx="1"/>
          </p:nvPr>
        </p:nvSpPr>
        <p:spPr>
          <a:xfrm>
            <a:off x="32217" y="838908"/>
            <a:ext cx="9111783" cy="1665137"/>
          </a:xfrm>
        </p:spPr>
        <p:txBody>
          <a:bodyPr/>
          <a:lstStyle/>
          <a:p>
            <a:r>
              <a:rPr lang="en-US" sz="2400" b="1" dirty="0" err="1"/>
              <a:t>RePlAce</a:t>
            </a:r>
            <a:r>
              <a:rPr lang="en-US" sz="2400" b="1" dirty="0"/>
              <a:t>:  </a:t>
            </a:r>
            <a:r>
              <a:rPr lang="en-US" sz="2400" b="1" dirty="0" err="1"/>
              <a:t>Nesterov</a:t>
            </a:r>
            <a:r>
              <a:rPr lang="en-US" sz="2400" b="1" dirty="0"/>
              <a:t>-based global placement tool </a:t>
            </a:r>
          </a:p>
          <a:p>
            <a:pPr lvl="1"/>
            <a:r>
              <a:rPr lang="en-US" sz="2000" dirty="0">
                <a:hlinkClick r:id="rId3"/>
              </a:rPr>
              <a:t>https://github.com/The-OpenROAD-Project/RePlAce</a:t>
            </a:r>
            <a:endParaRPr lang="en-US" sz="2000" dirty="0"/>
          </a:p>
          <a:p>
            <a:pPr lvl="1"/>
            <a:r>
              <a:rPr lang="en-US" sz="2000" dirty="0"/>
              <a:t>Open-sourced July 2018</a:t>
            </a:r>
          </a:p>
          <a:p>
            <a:pPr lvl="1"/>
            <a:r>
              <a:rPr lang="en-US" sz="2000" dirty="0"/>
              <a:t>96 ★s and 510 commits since then</a:t>
            </a:r>
          </a:p>
          <a:p>
            <a:pPr lvl="1"/>
            <a:r>
              <a:rPr lang="en-US" sz="2000" dirty="0"/>
              <a:t>51/61 issues solved</a:t>
            </a:r>
          </a:p>
        </p:txBody>
      </p:sp>
      <p:sp>
        <p:nvSpPr>
          <p:cNvPr id="9" name="Rectangle 8"/>
          <p:cNvSpPr/>
          <p:nvPr/>
        </p:nvSpPr>
        <p:spPr bwMode="auto">
          <a:xfrm>
            <a:off x="4751849"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1026" name="Picture 2" descr="https://github.com/The-OpenROAD-Project/RePlAce/raw/master/doc/image/coyote_TSMC16.gif">
            <a:extLst>
              <a:ext uri="{FF2B5EF4-FFF2-40B4-BE49-F238E27FC236}">
                <a16:creationId xmlns:a16="http://schemas.microsoft.com/office/drawing/2014/main" id="{DE9119AF-B830-4B14-8C40-4B9C145EB67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4233" y="2735108"/>
            <a:ext cx="6359350" cy="36168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BE5A48-BF58-4549-8748-6A4621C226B8}"/>
              </a:ext>
            </a:extLst>
          </p:cNvPr>
          <p:cNvSpPr/>
          <p:nvPr/>
        </p:nvSpPr>
        <p:spPr>
          <a:xfrm>
            <a:off x="1829749" y="6288852"/>
            <a:ext cx="5543825" cy="369332"/>
          </a:xfrm>
          <a:prstGeom prst="rect">
            <a:avLst/>
          </a:prstGeom>
        </p:spPr>
        <p:txBody>
          <a:bodyPr wrap="none">
            <a:spAutoFit/>
          </a:bodyPr>
          <a:lstStyle/>
          <a:p>
            <a:r>
              <a:rPr lang="en-US" dirty="0"/>
              <a:t>“coyote” (</a:t>
            </a:r>
            <a:r>
              <a:rPr lang="en-US" dirty="0" err="1"/>
              <a:t>bsg_rocket</a:t>
            </a:r>
            <a:r>
              <a:rPr lang="en-US" dirty="0"/>
              <a:t>) in TSMC16FFC, Arm 7.5T cells</a:t>
            </a:r>
          </a:p>
        </p:txBody>
      </p:sp>
    </p:spTree>
    <p:extLst>
      <p:ext uri="{BB962C8B-B14F-4D97-AF65-F5344CB8AC3E}">
        <p14:creationId xmlns:p14="http://schemas.microsoft.com/office/powerpoint/2010/main" val="29594931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E38257-8700-4711-A6C7-44B7F1D33F0C}"/>
              </a:ext>
            </a:extLst>
          </p:cNvPr>
          <p:cNvPicPr>
            <a:picLocks noChangeAspect="1"/>
          </p:cNvPicPr>
          <p:nvPr/>
        </p:nvPicPr>
        <p:blipFill rotWithShape="1">
          <a:blip r:embed="rId3"/>
          <a:srcRect l="27037" t="18889" r="35185" b="34444"/>
          <a:stretch/>
        </p:blipFill>
        <p:spPr>
          <a:xfrm>
            <a:off x="4138839" y="2661771"/>
            <a:ext cx="4817835" cy="3967629"/>
          </a:xfrm>
          <a:prstGeom prst="rect">
            <a:avLst/>
          </a:prstGeom>
        </p:spPr>
      </p:pic>
      <p:pic>
        <p:nvPicPr>
          <p:cNvPr id="4" name="Picture 3">
            <a:extLst>
              <a:ext uri="{FF2B5EF4-FFF2-40B4-BE49-F238E27FC236}">
                <a16:creationId xmlns:a16="http://schemas.microsoft.com/office/drawing/2014/main" id="{37CA2CA8-A7F9-4C1C-81B5-89674F22A561}"/>
              </a:ext>
            </a:extLst>
          </p:cNvPr>
          <p:cNvPicPr>
            <a:picLocks noChangeAspect="1"/>
          </p:cNvPicPr>
          <p:nvPr/>
        </p:nvPicPr>
        <p:blipFill rotWithShape="1">
          <a:blip r:embed="rId4"/>
          <a:srcRect l="19630" t="46667" r="71481" b="40000"/>
          <a:stretch/>
        </p:blipFill>
        <p:spPr>
          <a:xfrm>
            <a:off x="7677850" y="733051"/>
            <a:ext cx="1408999" cy="1408999"/>
          </a:xfrm>
          <a:prstGeom prst="rect">
            <a:avLst/>
          </a:prstGeom>
        </p:spPr>
      </p:pic>
      <p:sp>
        <p:nvSpPr>
          <p:cNvPr id="11" name="Text Placeholder 2">
            <a:extLst>
              <a:ext uri="{FF2B5EF4-FFF2-40B4-BE49-F238E27FC236}">
                <a16:creationId xmlns:a16="http://schemas.microsoft.com/office/drawing/2014/main" id="{D797AD10-F2D0-4C40-8703-30572B0AF138}"/>
              </a:ext>
            </a:extLst>
          </p:cNvPr>
          <p:cNvSpPr txBox="1">
            <a:spLocks/>
          </p:cNvSpPr>
          <p:nvPr/>
        </p:nvSpPr>
        <p:spPr bwMode="auto">
          <a:xfrm>
            <a:off x="18350" y="762000"/>
            <a:ext cx="7677850" cy="19665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228600" indent="-228600">
              <a:lnSpc>
                <a:spcPct val="100000"/>
              </a:lnSpc>
            </a:pPr>
            <a:r>
              <a:rPr lang="en-US" sz="2400" b="1" kern="0" dirty="0"/>
              <a:t>Dimitris </a:t>
            </a:r>
            <a:r>
              <a:rPr lang="en-US" sz="2400" b="1" kern="0" dirty="0" err="1"/>
              <a:t>Fotakis</a:t>
            </a:r>
            <a:r>
              <a:rPr lang="en-US" sz="2400" b="1" kern="0" dirty="0"/>
              <a:t>: founder and CEO of Athena Design Systems</a:t>
            </a:r>
          </a:p>
          <a:p>
            <a:pPr marL="568325" lvl="1" indent="-228600">
              <a:lnSpc>
                <a:spcPct val="100000"/>
              </a:lnSpc>
            </a:pPr>
            <a:r>
              <a:rPr lang="en-US" sz="1800" b="1" kern="0" dirty="0"/>
              <a:t>Platform for </a:t>
            </a:r>
            <a:r>
              <a:rPr lang="en-US" sz="1800" b="1" kern="0" dirty="0" err="1"/>
              <a:t>hyperscaling</a:t>
            </a:r>
            <a:r>
              <a:rPr lang="en-US" sz="1800" b="1" kern="0" dirty="0"/>
              <a:t> design: parasitic extraction and layout-driven optimization</a:t>
            </a:r>
          </a:p>
          <a:p>
            <a:pPr marL="228600" indent="-228600">
              <a:lnSpc>
                <a:spcPct val="100000"/>
              </a:lnSpc>
            </a:pPr>
            <a:r>
              <a:rPr lang="en-US" sz="2400" b="1" kern="0" dirty="0"/>
              <a:t>2019:  Contributed Athena’s code base in support of </a:t>
            </a:r>
            <a:r>
              <a:rPr lang="en-US" sz="2400" b="1" kern="0" dirty="0" err="1"/>
              <a:t>OpenROAD</a:t>
            </a:r>
            <a:endParaRPr lang="en-US" sz="1800" b="1" kern="0" dirty="0"/>
          </a:p>
        </p:txBody>
      </p:sp>
      <p:sp>
        <p:nvSpPr>
          <p:cNvPr id="14" name="Title 13">
            <a:extLst>
              <a:ext uri="{FF2B5EF4-FFF2-40B4-BE49-F238E27FC236}">
                <a16:creationId xmlns:a16="http://schemas.microsoft.com/office/drawing/2014/main" id="{80A5C64F-2E09-47CD-8213-41FBF3B2AA91}"/>
              </a:ext>
            </a:extLst>
          </p:cNvPr>
          <p:cNvSpPr>
            <a:spLocks noGrp="1"/>
          </p:cNvSpPr>
          <p:nvPr>
            <p:ph type="title"/>
          </p:nvPr>
        </p:nvSpPr>
        <p:spPr/>
        <p:txBody>
          <a:bodyPr/>
          <a:lstStyle/>
          <a:p>
            <a:r>
              <a:rPr lang="en-US" dirty="0" err="1"/>
              <a:t>OpenDB</a:t>
            </a:r>
            <a:endParaRPr lang="en-US" dirty="0"/>
          </a:p>
        </p:txBody>
      </p:sp>
      <p:sp>
        <p:nvSpPr>
          <p:cNvPr id="15" name="Text Placeholder 2">
            <a:extLst>
              <a:ext uri="{FF2B5EF4-FFF2-40B4-BE49-F238E27FC236}">
                <a16:creationId xmlns:a16="http://schemas.microsoft.com/office/drawing/2014/main" id="{C2C647B2-3CCF-4125-B882-1953999AB2F1}"/>
              </a:ext>
            </a:extLst>
          </p:cNvPr>
          <p:cNvSpPr txBox="1">
            <a:spLocks/>
          </p:cNvSpPr>
          <p:nvPr/>
        </p:nvSpPr>
        <p:spPr bwMode="auto">
          <a:xfrm>
            <a:off x="18350" y="3581400"/>
            <a:ext cx="4248850" cy="19665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228600" indent="-228600">
              <a:lnSpc>
                <a:spcPct val="100000"/>
              </a:lnSpc>
            </a:pPr>
            <a:r>
              <a:rPr lang="en-US" sz="2400" b="1" kern="0" dirty="0"/>
              <a:t>Similar LEF/DEF data model as </a:t>
            </a:r>
            <a:r>
              <a:rPr lang="en-US" sz="2400" b="1" kern="0" dirty="0" err="1"/>
              <a:t>OpenAccess</a:t>
            </a:r>
            <a:r>
              <a:rPr lang="en-US" sz="2400" b="1" kern="0" dirty="0"/>
              <a:t> – but actually open!</a:t>
            </a:r>
          </a:p>
          <a:p>
            <a:pPr marL="568325" lvl="1" indent="-228600">
              <a:lnSpc>
                <a:spcPct val="100000"/>
              </a:lnSpc>
            </a:pPr>
            <a:r>
              <a:rPr lang="en-US" sz="1800" b="1" kern="0" dirty="0"/>
              <a:t>Released on GitHub October 5, 2019</a:t>
            </a:r>
          </a:p>
          <a:p>
            <a:pPr marL="568325" lvl="1" indent="-228600">
              <a:lnSpc>
                <a:spcPct val="100000"/>
              </a:lnSpc>
            </a:pPr>
            <a:endParaRPr lang="en-US" sz="1800" b="1" kern="0" dirty="0"/>
          </a:p>
        </p:txBody>
      </p:sp>
    </p:spTree>
    <p:extLst>
      <p:ext uri="{BB962C8B-B14F-4D97-AF65-F5344CB8AC3E}">
        <p14:creationId xmlns:p14="http://schemas.microsoft.com/office/powerpoint/2010/main" val="2379094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OpenROAD</a:t>
            </a:r>
            <a:r>
              <a:rPr lang="en-US" dirty="0"/>
              <a:t> Flow and Integrated App Today</a:t>
            </a:r>
          </a:p>
        </p:txBody>
      </p:sp>
      <p:pic>
        <p:nvPicPr>
          <p:cNvPr id="4" name="Picture 3">
            <a:extLst>
              <a:ext uri="{FF2B5EF4-FFF2-40B4-BE49-F238E27FC236}">
                <a16:creationId xmlns:a16="http://schemas.microsoft.com/office/drawing/2014/main" id="{2C9574FE-AF7F-43EB-8EFF-1833B8DE9D5B}"/>
              </a:ext>
            </a:extLst>
          </p:cNvPr>
          <p:cNvPicPr>
            <a:picLocks noChangeAspect="1"/>
          </p:cNvPicPr>
          <p:nvPr/>
        </p:nvPicPr>
        <p:blipFill rotWithShape="1">
          <a:blip r:embed="rId3"/>
          <a:srcRect l="13789" t="26933" r="39813" b="14103"/>
          <a:stretch/>
        </p:blipFill>
        <p:spPr>
          <a:xfrm>
            <a:off x="1143000" y="838200"/>
            <a:ext cx="6671650" cy="5652370"/>
          </a:xfrm>
          <a:prstGeom prst="rect">
            <a:avLst/>
          </a:prstGeom>
        </p:spPr>
      </p:pic>
    </p:spTree>
    <p:extLst>
      <p:ext uri="{BB962C8B-B14F-4D97-AF65-F5344CB8AC3E}">
        <p14:creationId xmlns:p14="http://schemas.microsoft.com/office/powerpoint/2010/main" val="92826351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OpenROAD</a:t>
            </a:r>
            <a:r>
              <a:rPr lang="en-US" dirty="0"/>
              <a:t> Has a GUI Now !</a:t>
            </a:r>
          </a:p>
        </p:txBody>
      </p:sp>
      <p:sp>
        <p:nvSpPr>
          <p:cNvPr id="5" name="Content Placeholder 2">
            <a:extLst>
              <a:ext uri="{FF2B5EF4-FFF2-40B4-BE49-F238E27FC236}">
                <a16:creationId xmlns:a16="http://schemas.microsoft.com/office/drawing/2014/main" id="{B33B252B-8286-4800-BE92-05A1AAD9A46E}"/>
              </a:ext>
            </a:extLst>
          </p:cNvPr>
          <p:cNvSpPr>
            <a:spLocks noGrp="1"/>
          </p:cNvSpPr>
          <p:nvPr>
            <p:ph idx="1"/>
          </p:nvPr>
        </p:nvSpPr>
        <p:spPr>
          <a:xfrm>
            <a:off x="40640" y="838200"/>
            <a:ext cx="9103360" cy="1524000"/>
          </a:xfrm>
        </p:spPr>
        <p:txBody>
          <a:bodyPr/>
          <a:lstStyle/>
          <a:p>
            <a:r>
              <a:rPr lang="en-US" sz="2400" dirty="0" err="1"/>
              <a:t>openroad</a:t>
            </a:r>
            <a:r>
              <a:rPr lang="en-US" sz="2400" dirty="0"/>
              <a:t> –</a:t>
            </a:r>
            <a:r>
              <a:rPr lang="en-US" sz="2400" dirty="0" err="1"/>
              <a:t>gui</a:t>
            </a:r>
            <a:r>
              <a:rPr lang="en-US" sz="2400" dirty="0"/>
              <a:t> &lt;</a:t>
            </a:r>
            <a:r>
              <a:rPr lang="en-US" sz="2400" dirty="0" err="1"/>
              <a:t>your_tcl_script</a:t>
            </a:r>
            <a:r>
              <a:rPr lang="en-US" sz="2400" dirty="0"/>
              <a:t>&gt; </a:t>
            </a:r>
          </a:p>
          <a:p>
            <a:pPr lvl="1"/>
            <a:r>
              <a:rPr lang="en-US" sz="1800" dirty="0"/>
              <a:t>Qt must be installed when you build </a:t>
            </a:r>
            <a:r>
              <a:rPr lang="en-US" sz="1800" dirty="0" err="1"/>
              <a:t>openroad</a:t>
            </a:r>
            <a:r>
              <a:rPr lang="en-US" sz="1800" dirty="0"/>
              <a:t> (get “GUI is enabled” from </a:t>
            </a:r>
            <a:r>
              <a:rPr lang="en-US" sz="1800" dirty="0" err="1"/>
              <a:t>cmake</a:t>
            </a:r>
            <a:r>
              <a:rPr lang="en-US" sz="1800" dirty="0"/>
              <a:t>)</a:t>
            </a:r>
            <a:endParaRPr lang="en-US" sz="2400" dirty="0"/>
          </a:p>
          <a:p>
            <a:r>
              <a:rPr lang="en-US" sz="2400" dirty="0"/>
              <a:t>AES in NanGate45</a:t>
            </a:r>
          </a:p>
        </p:txBody>
      </p:sp>
      <p:pic>
        <p:nvPicPr>
          <p:cNvPr id="6" name="Picture 5" descr="A screenshot of a computer&#10;&#10;Description automatically generated">
            <a:extLst>
              <a:ext uri="{FF2B5EF4-FFF2-40B4-BE49-F238E27FC236}">
                <a16:creationId xmlns:a16="http://schemas.microsoft.com/office/drawing/2014/main" id="{3D6F7506-391A-4F49-8B60-D8A62439E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964485"/>
            <a:ext cx="6705600" cy="4644725"/>
          </a:xfrm>
          <a:prstGeom prst="rect">
            <a:avLst/>
          </a:prstGeom>
        </p:spPr>
      </p:pic>
    </p:spTree>
    <p:extLst>
      <p:ext uri="{BB962C8B-B14F-4D97-AF65-F5344CB8AC3E}">
        <p14:creationId xmlns:p14="http://schemas.microsoft.com/office/powerpoint/2010/main" val="982170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chemeClr val="bg1">
                    <a:lumMod val="50000"/>
                  </a:schemeClr>
                </a:solidFill>
              </a:rPr>
              <a:t>Perspective</a:t>
            </a:r>
          </a:p>
          <a:p>
            <a:r>
              <a:rPr lang="en-US" b="1" dirty="0">
                <a:solidFill>
                  <a:srgbClr val="1B00C0"/>
                </a:solidFill>
              </a:rPr>
              <a:t>Open-Source EDA and </a:t>
            </a:r>
            <a:r>
              <a:rPr lang="en-US" b="1" dirty="0" err="1">
                <a:solidFill>
                  <a:srgbClr val="1B00C0"/>
                </a:solidFill>
              </a:rPr>
              <a:t>OpenROAD</a:t>
            </a:r>
            <a:endParaRPr lang="en-US" b="1" dirty="0">
              <a:solidFill>
                <a:srgbClr val="1B00C0"/>
              </a:solidFill>
            </a:endParaRP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dirty="0"/>
              <a:t>Agenda</a:t>
            </a:r>
          </a:p>
        </p:txBody>
      </p:sp>
      <p:pic>
        <p:nvPicPr>
          <p:cNvPr id="4" name="Picture 3">
            <a:extLst>
              <a:ext uri="{FF2B5EF4-FFF2-40B4-BE49-F238E27FC236}">
                <a16:creationId xmlns:a16="http://schemas.microsoft.com/office/drawing/2014/main" id="{DDC834E4-07F6-40B5-94D0-172F2852D125}"/>
              </a:ext>
            </a:extLst>
          </p:cNvPr>
          <p:cNvPicPr>
            <a:picLocks noChangeAspect="1"/>
          </p:cNvPicPr>
          <p:nvPr/>
        </p:nvPicPr>
        <p:blipFill rotWithShape="1">
          <a:blip r:embed="rId3"/>
          <a:srcRect l="7500" t="11250" r="9167" b="40000"/>
          <a:stretch/>
        </p:blipFill>
        <p:spPr>
          <a:xfrm>
            <a:off x="260130" y="2028495"/>
            <a:ext cx="8596923" cy="3352800"/>
          </a:xfrm>
          <a:prstGeom prst="rect">
            <a:avLst/>
          </a:prstGeom>
        </p:spPr>
      </p:pic>
      <p:sp>
        <p:nvSpPr>
          <p:cNvPr id="5" name="Oval 4">
            <a:extLst>
              <a:ext uri="{FF2B5EF4-FFF2-40B4-BE49-F238E27FC236}">
                <a16:creationId xmlns:a16="http://schemas.microsoft.com/office/drawing/2014/main" id="{E31B9DFD-453D-4ABA-B2DB-E10A851CA12C}"/>
              </a:ext>
            </a:extLst>
          </p:cNvPr>
          <p:cNvSpPr/>
          <p:nvPr/>
        </p:nvSpPr>
        <p:spPr bwMode="auto">
          <a:xfrm>
            <a:off x="3635298" y="4663222"/>
            <a:ext cx="2079702" cy="914400"/>
          </a:xfrm>
          <a:prstGeom prst="ellipse">
            <a:avLst/>
          </a:prstGeom>
          <a:noFill/>
          <a:ln w="7620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6" name="Content Placeholder 1">
            <a:extLst>
              <a:ext uri="{FF2B5EF4-FFF2-40B4-BE49-F238E27FC236}">
                <a16:creationId xmlns:a16="http://schemas.microsoft.com/office/drawing/2014/main" id="{AE4FE2AD-FB02-41F8-81E0-9DDBF8C799CE}"/>
              </a:ext>
            </a:extLst>
          </p:cNvPr>
          <p:cNvSpPr txBox="1">
            <a:spLocks/>
          </p:cNvSpPr>
          <p:nvPr/>
        </p:nvSpPr>
        <p:spPr bwMode="auto">
          <a:xfrm>
            <a:off x="2286000" y="5759604"/>
            <a:ext cx="6858000" cy="76200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buNone/>
            </a:pPr>
            <a:r>
              <a:rPr lang="en-US" sz="2400" b="1" kern="0" dirty="0">
                <a:solidFill>
                  <a:srgbClr val="1B00C0"/>
                </a:solidFill>
              </a:rPr>
              <a:t>     WHY “Open-source”?</a:t>
            </a:r>
          </a:p>
        </p:txBody>
      </p:sp>
    </p:spTree>
    <p:extLst>
      <p:ext uri="{BB962C8B-B14F-4D97-AF65-F5344CB8AC3E}">
        <p14:creationId xmlns:p14="http://schemas.microsoft.com/office/powerpoint/2010/main" val="1118297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OpenROAD</a:t>
            </a:r>
            <a:r>
              <a:rPr lang="en-US" dirty="0"/>
              <a:t> Has a GUI Now !</a:t>
            </a:r>
          </a:p>
        </p:txBody>
      </p:sp>
      <p:sp>
        <p:nvSpPr>
          <p:cNvPr id="5" name="Content Placeholder 2">
            <a:extLst>
              <a:ext uri="{FF2B5EF4-FFF2-40B4-BE49-F238E27FC236}">
                <a16:creationId xmlns:a16="http://schemas.microsoft.com/office/drawing/2014/main" id="{B33B252B-8286-4800-BE92-05A1AAD9A46E}"/>
              </a:ext>
            </a:extLst>
          </p:cNvPr>
          <p:cNvSpPr>
            <a:spLocks noGrp="1"/>
          </p:cNvSpPr>
          <p:nvPr>
            <p:ph idx="1"/>
          </p:nvPr>
        </p:nvSpPr>
        <p:spPr>
          <a:xfrm>
            <a:off x="40640" y="838200"/>
            <a:ext cx="9103360" cy="1524000"/>
          </a:xfrm>
        </p:spPr>
        <p:txBody>
          <a:bodyPr/>
          <a:lstStyle/>
          <a:p>
            <a:r>
              <a:rPr lang="en-US" sz="2400" dirty="0"/>
              <a:t>AES in NanGate45</a:t>
            </a:r>
          </a:p>
          <a:p>
            <a:r>
              <a:rPr lang="en-US" sz="2400" dirty="0"/>
              <a:t>Zoom in to placement, showing routing tracks</a:t>
            </a:r>
          </a:p>
        </p:txBody>
      </p:sp>
      <p:pic>
        <p:nvPicPr>
          <p:cNvPr id="4" name="Picture 3" descr="A blue and white tiled floor&#10;&#10;Description automatically generated">
            <a:extLst>
              <a:ext uri="{FF2B5EF4-FFF2-40B4-BE49-F238E27FC236}">
                <a16:creationId xmlns:a16="http://schemas.microsoft.com/office/drawing/2014/main" id="{8CE0C5A8-696D-4875-9F55-9B79FFEC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676401"/>
            <a:ext cx="7865493" cy="4882792"/>
          </a:xfrm>
          <a:prstGeom prst="rect">
            <a:avLst/>
          </a:prstGeom>
        </p:spPr>
      </p:pic>
    </p:spTree>
    <p:extLst>
      <p:ext uri="{BB962C8B-B14F-4D97-AF65-F5344CB8AC3E}">
        <p14:creationId xmlns:p14="http://schemas.microsoft.com/office/powerpoint/2010/main" val="28577488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OpenROAD</a:t>
            </a:r>
            <a:r>
              <a:rPr lang="en-US" dirty="0"/>
              <a:t> Has a GUI Now !</a:t>
            </a:r>
          </a:p>
        </p:txBody>
      </p:sp>
      <p:sp>
        <p:nvSpPr>
          <p:cNvPr id="5" name="Content Placeholder 2">
            <a:extLst>
              <a:ext uri="{FF2B5EF4-FFF2-40B4-BE49-F238E27FC236}">
                <a16:creationId xmlns:a16="http://schemas.microsoft.com/office/drawing/2014/main" id="{B33B252B-8286-4800-BE92-05A1AAD9A46E}"/>
              </a:ext>
            </a:extLst>
          </p:cNvPr>
          <p:cNvSpPr>
            <a:spLocks noGrp="1"/>
          </p:cNvSpPr>
          <p:nvPr>
            <p:ph idx="1"/>
          </p:nvPr>
        </p:nvSpPr>
        <p:spPr>
          <a:xfrm>
            <a:off x="40640" y="838200"/>
            <a:ext cx="9103360" cy="990600"/>
          </a:xfrm>
        </p:spPr>
        <p:txBody>
          <a:bodyPr/>
          <a:lstStyle/>
          <a:p>
            <a:r>
              <a:rPr lang="en-US" sz="2400" dirty="0"/>
              <a:t>AES in NanGate45</a:t>
            </a:r>
          </a:p>
          <a:p>
            <a:r>
              <a:rPr lang="en-US" sz="2400" dirty="0"/>
              <a:t>Diagnosing the force vectors in the </a:t>
            </a:r>
            <a:r>
              <a:rPr lang="en-US" sz="2400" dirty="0" err="1"/>
              <a:t>Nesterov</a:t>
            </a:r>
            <a:r>
              <a:rPr lang="en-US" sz="2400" dirty="0"/>
              <a:t> global placement</a:t>
            </a:r>
          </a:p>
        </p:txBody>
      </p:sp>
      <p:pic>
        <p:nvPicPr>
          <p:cNvPr id="6" name="Picture 5" descr="A screen shot of a computer&#10;&#10;Description automatically generated">
            <a:extLst>
              <a:ext uri="{FF2B5EF4-FFF2-40B4-BE49-F238E27FC236}">
                <a16:creationId xmlns:a16="http://schemas.microsoft.com/office/drawing/2014/main" id="{C1CA5834-A94F-4D21-A72C-1AE1C6F4D9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396" y="2650807"/>
            <a:ext cx="4192644" cy="2530793"/>
          </a:xfrm>
          <a:prstGeom prst="rect">
            <a:avLst/>
          </a:prstGeom>
        </p:spPr>
      </p:pic>
      <p:pic>
        <p:nvPicPr>
          <p:cNvPr id="8" name="Picture 7" descr="A picture containing light, traffic, green, stop&#10;&#10;Description automatically generated">
            <a:extLst>
              <a:ext uri="{FF2B5EF4-FFF2-40B4-BE49-F238E27FC236}">
                <a16:creationId xmlns:a16="http://schemas.microsoft.com/office/drawing/2014/main" id="{A741D92A-7C7D-49F5-B127-368D6E5E4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7" y="1690019"/>
            <a:ext cx="4780153" cy="4739355"/>
          </a:xfrm>
          <a:prstGeom prst="rect">
            <a:avLst/>
          </a:prstGeom>
        </p:spPr>
      </p:pic>
    </p:spTree>
    <p:extLst>
      <p:ext uri="{BB962C8B-B14F-4D97-AF65-F5344CB8AC3E}">
        <p14:creationId xmlns:p14="http://schemas.microsoft.com/office/powerpoint/2010/main" val="2081912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OpenROAD</a:t>
            </a:r>
            <a:r>
              <a:rPr lang="en-US" dirty="0"/>
              <a:t> Has a GUI Now !</a:t>
            </a:r>
          </a:p>
        </p:txBody>
      </p:sp>
      <p:sp>
        <p:nvSpPr>
          <p:cNvPr id="5" name="Content Placeholder 2">
            <a:extLst>
              <a:ext uri="{FF2B5EF4-FFF2-40B4-BE49-F238E27FC236}">
                <a16:creationId xmlns:a16="http://schemas.microsoft.com/office/drawing/2014/main" id="{B33B252B-8286-4800-BE92-05A1AAD9A46E}"/>
              </a:ext>
            </a:extLst>
          </p:cNvPr>
          <p:cNvSpPr>
            <a:spLocks noGrp="1"/>
          </p:cNvSpPr>
          <p:nvPr>
            <p:ph idx="1"/>
          </p:nvPr>
        </p:nvSpPr>
        <p:spPr>
          <a:xfrm>
            <a:off x="40640" y="838200"/>
            <a:ext cx="9103360" cy="990600"/>
          </a:xfrm>
        </p:spPr>
        <p:txBody>
          <a:bodyPr/>
          <a:lstStyle/>
          <a:p>
            <a:r>
              <a:rPr lang="en-US" sz="2400" dirty="0"/>
              <a:t>AES in NanGate45</a:t>
            </a:r>
          </a:p>
          <a:p>
            <a:r>
              <a:rPr lang="en-US" sz="2400" dirty="0"/>
              <a:t>Black Parrot, single core, in GF12LP with power distribution off</a:t>
            </a:r>
          </a:p>
        </p:txBody>
      </p:sp>
      <p:pic>
        <p:nvPicPr>
          <p:cNvPr id="4" name="Picture 3" descr="A picture containing chart&#10;&#10;Description automatically generated">
            <a:extLst>
              <a:ext uri="{FF2B5EF4-FFF2-40B4-BE49-F238E27FC236}">
                <a16:creationId xmlns:a16="http://schemas.microsoft.com/office/drawing/2014/main" id="{9717DA01-B7F1-4ABF-BB38-4277B79D2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 y="1616783"/>
            <a:ext cx="5261610" cy="5210738"/>
          </a:xfrm>
          <a:prstGeom prst="rect">
            <a:avLst/>
          </a:prstGeom>
        </p:spPr>
      </p:pic>
    </p:spTree>
    <p:extLst>
      <p:ext uri="{BB962C8B-B14F-4D97-AF65-F5344CB8AC3E}">
        <p14:creationId xmlns:p14="http://schemas.microsoft.com/office/powerpoint/2010/main" val="130430819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71450" y="838201"/>
            <a:ext cx="9048750" cy="1295400"/>
          </a:xfrm>
        </p:spPr>
        <p:txBody>
          <a:bodyPr/>
          <a:lstStyle/>
          <a:p>
            <a:r>
              <a:rPr lang="en-US" sz="2400" b="1" dirty="0">
                <a:solidFill>
                  <a:srgbClr val="1B00C0"/>
                </a:solidFill>
              </a:rPr>
              <a:t>Family of SoC designs to exercise SKY130</a:t>
            </a:r>
          </a:p>
          <a:p>
            <a:pPr lvl="1"/>
            <a:r>
              <a:rPr lang="en-US" sz="2000" dirty="0"/>
              <a:t>To scale.</a:t>
            </a:r>
          </a:p>
          <a:p>
            <a:pPr lvl="1"/>
            <a:r>
              <a:rPr lang="en-US" sz="2000" dirty="0"/>
              <a:t>1kB synthesized SRAM (FFs) vs. 1kB SRAM block from </a:t>
            </a:r>
            <a:r>
              <a:rPr lang="en-US" sz="2000" dirty="0" err="1"/>
              <a:t>OpenRAM</a:t>
            </a:r>
            <a:endParaRPr lang="en-US" sz="2000" dirty="0"/>
          </a:p>
          <a:p>
            <a:pPr lvl="1"/>
            <a:endParaRPr lang="en-US" sz="2000"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err="1"/>
              <a:t>Efabless</a:t>
            </a:r>
            <a:r>
              <a:rPr lang="en-US" dirty="0"/>
              <a:t>:  </a:t>
            </a:r>
            <a:r>
              <a:rPr lang="en-US" i="1" dirty="0" err="1"/>
              <a:t>striVe</a:t>
            </a:r>
            <a:r>
              <a:rPr lang="en-US" dirty="0"/>
              <a:t> 1 and </a:t>
            </a:r>
            <a:r>
              <a:rPr lang="en-US" i="1" dirty="0" err="1"/>
              <a:t>striVe</a:t>
            </a:r>
            <a:r>
              <a:rPr lang="en-US" dirty="0"/>
              <a:t> 2 </a:t>
            </a:r>
            <a:r>
              <a:rPr lang="en-US" dirty="0" err="1"/>
              <a:t>Tapeouts</a:t>
            </a:r>
            <a:endParaRPr lang="en-US" dirty="0"/>
          </a:p>
        </p:txBody>
      </p:sp>
      <p:pic>
        <p:nvPicPr>
          <p:cNvPr id="5" name="Picture 4">
            <a:extLst>
              <a:ext uri="{FF2B5EF4-FFF2-40B4-BE49-F238E27FC236}">
                <a16:creationId xmlns:a16="http://schemas.microsoft.com/office/drawing/2014/main" id="{EA8E89F1-CF1A-4ED6-A98E-EC35149E0CD2}"/>
              </a:ext>
            </a:extLst>
          </p:cNvPr>
          <p:cNvPicPr>
            <a:picLocks noChangeAspect="1"/>
          </p:cNvPicPr>
          <p:nvPr/>
        </p:nvPicPr>
        <p:blipFill rotWithShape="1">
          <a:blip r:embed="rId3"/>
          <a:srcRect l="17500" t="35000" r="9167" b="15000"/>
          <a:stretch/>
        </p:blipFill>
        <p:spPr>
          <a:xfrm>
            <a:off x="464820" y="2284077"/>
            <a:ext cx="8214360" cy="3733800"/>
          </a:xfrm>
          <a:prstGeom prst="rect">
            <a:avLst/>
          </a:prstGeom>
        </p:spPr>
      </p:pic>
    </p:spTree>
    <p:extLst>
      <p:ext uri="{BB962C8B-B14F-4D97-AF65-F5344CB8AC3E}">
        <p14:creationId xmlns:p14="http://schemas.microsoft.com/office/powerpoint/2010/main" val="89904653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84" y="84503"/>
            <a:ext cx="9072015" cy="595312"/>
          </a:xfrm>
        </p:spPr>
        <p:txBody>
          <a:bodyPr/>
          <a:lstStyle/>
          <a:p>
            <a:r>
              <a:rPr lang="en-US" dirty="0">
                <a:solidFill>
                  <a:srgbClr val="0070C0"/>
                </a:solidFill>
              </a:rPr>
              <a:t>theopenroadproject.org</a:t>
            </a:r>
          </a:p>
        </p:txBody>
      </p:sp>
      <p:pic>
        <p:nvPicPr>
          <p:cNvPr id="3" name="Picture 2">
            <a:extLst>
              <a:ext uri="{FF2B5EF4-FFF2-40B4-BE49-F238E27FC236}">
                <a16:creationId xmlns:a16="http://schemas.microsoft.com/office/drawing/2014/main" id="{0A5946F5-3F1D-4223-9771-7ECCFD341EBE}"/>
              </a:ext>
            </a:extLst>
          </p:cNvPr>
          <p:cNvPicPr>
            <a:picLocks noChangeAspect="1"/>
          </p:cNvPicPr>
          <p:nvPr/>
        </p:nvPicPr>
        <p:blipFill rotWithShape="1">
          <a:blip r:embed="rId3"/>
          <a:srcRect l="18333" t="8751" r="17500" b="12499"/>
          <a:stretch/>
        </p:blipFill>
        <p:spPr>
          <a:xfrm>
            <a:off x="1181100" y="789709"/>
            <a:ext cx="6858000" cy="5611091"/>
          </a:xfrm>
          <a:prstGeom prst="rect">
            <a:avLst/>
          </a:prstGeom>
        </p:spPr>
      </p:pic>
    </p:spTree>
    <p:extLst>
      <p:ext uri="{BB962C8B-B14F-4D97-AF65-F5344CB8AC3E}">
        <p14:creationId xmlns:p14="http://schemas.microsoft.com/office/powerpoint/2010/main" val="114990898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29" y="109295"/>
            <a:ext cx="8851900" cy="595312"/>
          </a:xfrm>
        </p:spPr>
        <p:txBody>
          <a:bodyPr/>
          <a:lstStyle/>
          <a:p>
            <a:r>
              <a:rPr lang="en-US" dirty="0" err="1"/>
              <a:t>OpenROAD</a:t>
            </a:r>
            <a:r>
              <a:rPr lang="en-US" dirty="0"/>
              <a:t> Project Links</a:t>
            </a:r>
            <a:endParaRPr lang="en-US" dirty="0">
              <a:solidFill>
                <a:srgbClr val="00B0F0"/>
              </a:solidFill>
            </a:endParaRPr>
          </a:p>
        </p:txBody>
      </p:sp>
      <p:sp>
        <p:nvSpPr>
          <p:cNvPr id="3" name="Content Placeholder 2"/>
          <p:cNvSpPr>
            <a:spLocks noGrp="1"/>
          </p:cNvSpPr>
          <p:nvPr>
            <p:ph idx="1"/>
          </p:nvPr>
        </p:nvSpPr>
        <p:spPr>
          <a:xfrm>
            <a:off x="40640" y="990600"/>
            <a:ext cx="9103360" cy="5252402"/>
          </a:xfrm>
        </p:spPr>
        <p:txBody>
          <a:bodyPr/>
          <a:lstStyle/>
          <a:p>
            <a:r>
              <a:rPr lang="en-US" sz="2400" b="1" dirty="0"/>
              <a:t>The Project on GitHub</a:t>
            </a:r>
          </a:p>
          <a:p>
            <a:pPr lvl="1"/>
            <a:r>
              <a:rPr lang="en-US" sz="2000" b="1" dirty="0">
                <a:hlinkClick r:id="rId3"/>
              </a:rPr>
              <a:t>https://github.com/The-OpenROAD-Project</a:t>
            </a:r>
            <a:r>
              <a:rPr lang="en-US" sz="2000" b="1" dirty="0"/>
              <a:t> </a:t>
            </a:r>
          </a:p>
          <a:p>
            <a:pPr>
              <a:lnSpc>
                <a:spcPct val="100000"/>
              </a:lnSpc>
              <a:spcBef>
                <a:spcPts val="2400"/>
              </a:spcBef>
            </a:pPr>
            <a:r>
              <a:rPr lang="en-US" sz="2400" b="1" dirty="0"/>
              <a:t>The Flow, developed by internal design advisors </a:t>
            </a:r>
            <a:r>
              <a:rPr lang="en-US" sz="2400" b="1" dirty="0" err="1"/>
              <a:t>subteam</a:t>
            </a:r>
            <a:endParaRPr lang="en-US" sz="2400" b="1" dirty="0"/>
          </a:p>
          <a:p>
            <a:pPr lvl="1">
              <a:lnSpc>
                <a:spcPct val="100000"/>
              </a:lnSpc>
            </a:pPr>
            <a:r>
              <a:rPr lang="en-US" sz="2000" b="1" dirty="0"/>
              <a:t>Drives the entire automation of the full flow using tool components focused on automation</a:t>
            </a:r>
          </a:p>
          <a:p>
            <a:pPr lvl="1"/>
            <a:r>
              <a:rPr lang="en-US" sz="2000" b="1" dirty="0">
                <a:hlinkClick r:id="rId4"/>
              </a:rPr>
              <a:t>https://github.com/The-OpenROAD-Project/OpenROAD-flow</a:t>
            </a:r>
            <a:r>
              <a:rPr lang="en-US" sz="2000" b="1" dirty="0"/>
              <a:t> </a:t>
            </a:r>
            <a:endParaRPr lang="en-US" sz="2400" b="1" dirty="0"/>
          </a:p>
          <a:p>
            <a:pPr>
              <a:spcBef>
                <a:spcPts val="2400"/>
              </a:spcBef>
            </a:pPr>
            <a:r>
              <a:rPr lang="en-US" sz="2400" b="1" dirty="0"/>
              <a:t>The top level application</a:t>
            </a:r>
          </a:p>
          <a:p>
            <a:pPr lvl="1"/>
            <a:r>
              <a:rPr lang="en-US" sz="2000" b="1" dirty="0"/>
              <a:t>An integrated EDA tool focused on full automation</a:t>
            </a:r>
          </a:p>
          <a:p>
            <a:pPr lvl="1"/>
            <a:r>
              <a:rPr lang="en-US" sz="2000" b="1" dirty="0">
                <a:hlinkClick r:id="rId5"/>
              </a:rPr>
              <a:t>https://github.com/The-OpenROAD-Project/OpenROAD</a:t>
            </a:r>
            <a:r>
              <a:rPr lang="en-US" sz="2000" b="1" dirty="0"/>
              <a:t> </a:t>
            </a:r>
          </a:p>
          <a:p>
            <a:endParaRPr lang="en-US" sz="2400" b="1" dirty="0"/>
          </a:p>
          <a:p>
            <a:r>
              <a:rPr lang="en-US" sz="2400" b="1" dirty="0"/>
              <a:t>Documentation</a:t>
            </a:r>
          </a:p>
          <a:p>
            <a:pPr lvl="1"/>
            <a:r>
              <a:rPr lang="en-US" sz="2000" b="1" dirty="0">
                <a:hlinkClick r:id="rId6"/>
              </a:rPr>
              <a:t>https://openroad.readthedocs.io/en/latest/</a:t>
            </a:r>
            <a:r>
              <a:rPr lang="en-US" sz="2000" b="1" dirty="0"/>
              <a:t> </a:t>
            </a:r>
          </a:p>
        </p:txBody>
      </p:sp>
    </p:spTree>
    <p:extLst>
      <p:ext uri="{BB962C8B-B14F-4D97-AF65-F5344CB8AC3E}">
        <p14:creationId xmlns:p14="http://schemas.microsoft.com/office/powerpoint/2010/main" val="1205810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chemeClr val="bg1">
                    <a:lumMod val="50000"/>
                  </a:schemeClr>
                </a:solidFill>
              </a:rPr>
              <a:t>Perspective</a:t>
            </a:r>
          </a:p>
          <a:p>
            <a:r>
              <a:rPr lang="en-US" b="1" dirty="0">
                <a:solidFill>
                  <a:schemeClr val="bg1">
                    <a:lumMod val="50000"/>
                  </a:schemeClr>
                </a:solidFill>
              </a:rPr>
              <a:t>Open-Source EDA and </a:t>
            </a:r>
            <a:r>
              <a:rPr lang="en-US" b="1" dirty="0" err="1">
                <a:solidFill>
                  <a:schemeClr val="bg1">
                    <a:lumMod val="50000"/>
                  </a:schemeClr>
                </a:solidFill>
              </a:rPr>
              <a:t>OpenROAD</a:t>
            </a:r>
            <a:endParaRPr lang="en-US" b="1" dirty="0">
              <a:solidFill>
                <a:schemeClr val="bg1">
                  <a:lumMod val="50000"/>
                </a:schemeClr>
              </a:solidFill>
            </a:endParaRPr>
          </a:p>
          <a:p>
            <a:r>
              <a:rPr lang="en-US" b="1" dirty="0">
                <a:solidFill>
                  <a:schemeClr val="bg1">
                    <a:lumMod val="50000"/>
                  </a:schemeClr>
                </a:solidFill>
              </a:rPr>
              <a:t>Open-Source EDA: If We Build It, Who Will Come?</a:t>
            </a:r>
          </a:p>
          <a:p>
            <a:r>
              <a:rPr lang="en-US" b="1" dirty="0" err="1">
                <a:solidFill>
                  <a:schemeClr val="bg1">
                    <a:lumMod val="50000"/>
                  </a:schemeClr>
                </a:solidFill>
              </a:rPr>
              <a:t>OpenROAD</a:t>
            </a:r>
            <a:r>
              <a:rPr lang="en-US" b="1" dirty="0">
                <a:solidFill>
                  <a:schemeClr val="bg1">
                    <a:lumMod val="50000"/>
                  </a:schemeClr>
                </a:solidFill>
              </a:rPr>
              <a:t> Today</a:t>
            </a:r>
          </a:p>
          <a:p>
            <a:r>
              <a:rPr lang="en-US" b="1" dirty="0">
                <a:solidFill>
                  <a:srgbClr val="1B00C0"/>
                </a:solidFill>
              </a:rPr>
              <a:t>Looking Back, Looking Ahead</a:t>
            </a: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t>Agenda</a:t>
            </a:r>
          </a:p>
        </p:txBody>
      </p:sp>
    </p:spTree>
    <p:extLst>
      <p:ext uri="{BB962C8B-B14F-4D97-AF65-F5344CB8AC3E}">
        <p14:creationId xmlns:p14="http://schemas.microsoft.com/office/powerpoint/2010/main" val="20535579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47625" y="762000"/>
            <a:ext cx="9048750" cy="1981200"/>
          </a:xfrm>
        </p:spPr>
        <p:txBody>
          <a:bodyPr/>
          <a:lstStyle/>
          <a:p>
            <a:r>
              <a:rPr lang="en-US" sz="2400" b="1" dirty="0">
                <a:solidFill>
                  <a:srgbClr val="1B00C0"/>
                </a:solidFill>
              </a:rPr>
              <a:t>Five perspectives at ICCAD-2020 next month</a:t>
            </a:r>
          </a:p>
          <a:p>
            <a:pPr lvl="1"/>
            <a:r>
              <a:rPr lang="en-US" sz="2000" dirty="0"/>
              <a:t>ICCAD-2020 special session on </a:t>
            </a:r>
            <a:r>
              <a:rPr lang="en-US" sz="2000" b="1" dirty="0">
                <a:solidFill>
                  <a:srgbClr val="1B00C0"/>
                </a:solidFill>
              </a:rPr>
              <a:t>Taking Open-Source EDA to the Next Level: From Research to Production IC Design</a:t>
            </a:r>
          </a:p>
          <a:p>
            <a:pPr lvl="1"/>
            <a:r>
              <a:rPr lang="en-US" sz="2000" dirty="0"/>
              <a:t>ICCAD-2020 invited paper on IEEE CEDA DATC’s </a:t>
            </a:r>
            <a:r>
              <a:rPr lang="en-US" sz="2000" b="1" dirty="0"/>
              <a:t>2020 Robust Design Flow release</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a:t>Looking Back: It Takes A Village (and more)</a:t>
            </a:r>
          </a:p>
        </p:txBody>
      </p:sp>
      <p:pic>
        <p:nvPicPr>
          <p:cNvPr id="6" name="Picture 5">
            <a:extLst>
              <a:ext uri="{FF2B5EF4-FFF2-40B4-BE49-F238E27FC236}">
                <a16:creationId xmlns:a16="http://schemas.microsoft.com/office/drawing/2014/main" id="{F97E6AD7-FD5A-4122-90D8-D5500F9ED757}"/>
              </a:ext>
            </a:extLst>
          </p:cNvPr>
          <p:cNvPicPr>
            <a:picLocks noChangeAspect="1"/>
          </p:cNvPicPr>
          <p:nvPr/>
        </p:nvPicPr>
        <p:blipFill rotWithShape="1">
          <a:blip r:embed="rId3"/>
          <a:srcRect l="4167" t="26250" r="2500" b="18750"/>
          <a:stretch/>
        </p:blipFill>
        <p:spPr>
          <a:xfrm>
            <a:off x="304800" y="2971800"/>
            <a:ext cx="8534400" cy="3352800"/>
          </a:xfrm>
          <a:prstGeom prst="rect">
            <a:avLst/>
          </a:prstGeom>
          <a:ln w="38100">
            <a:solidFill>
              <a:srgbClr val="FF0000"/>
            </a:solidFill>
          </a:ln>
        </p:spPr>
      </p:pic>
      <p:pic>
        <p:nvPicPr>
          <p:cNvPr id="7" name="Picture 6">
            <a:extLst>
              <a:ext uri="{FF2B5EF4-FFF2-40B4-BE49-F238E27FC236}">
                <a16:creationId xmlns:a16="http://schemas.microsoft.com/office/drawing/2014/main" id="{0C5DDE33-1C8C-4C19-8692-0EB7B795CD97}"/>
              </a:ext>
            </a:extLst>
          </p:cNvPr>
          <p:cNvPicPr>
            <a:picLocks noChangeAspect="1"/>
          </p:cNvPicPr>
          <p:nvPr/>
        </p:nvPicPr>
        <p:blipFill rotWithShape="1">
          <a:blip r:embed="rId4"/>
          <a:srcRect l="4167" t="23750" r="2709" b="23750"/>
          <a:stretch/>
        </p:blipFill>
        <p:spPr>
          <a:xfrm>
            <a:off x="325437" y="2578637"/>
            <a:ext cx="8515350" cy="3200400"/>
          </a:xfrm>
          <a:prstGeom prst="rect">
            <a:avLst/>
          </a:prstGeom>
          <a:ln w="38100">
            <a:solidFill>
              <a:srgbClr val="FF0000"/>
            </a:solidFill>
          </a:ln>
        </p:spPr>
      </p:pic>
      <p:pic>
        <p:nvPicPr>
          <p:cNvPr id="8" name="Picture 7">
            <a:extLst>
              <a:ext uri="{FF2B5EF4-FFF2-40B4-BE49-F238E27FC236}">
                <a16:creationId xmlns:a16="http://schemas.microsoft.com/office/drawing/2014/main" id="{0E2D871D-F6BD-45EB-A83D-C673D0F95F55}"/>
              </a:ext>
            </a:extLst>
          </p:cNvPr>
          <p:cNvPicPr>
            <a:picLocks noChangeAspect="1"/>
          </p:cNvPicPr>
          <p:nvPr/>
        </p:nvPicPr>
        <p:blipFill rotWithShape="1">
          <a:blip r:embed="rId5"/>
          <a:srcRect l="4167" t="23750" r="2500" b="30000"/>
          <a:stretch/>
        </p:blipFill>
        <p:spPr>
          <a:xfrm>
            <a:off x="304800" y="2562007"/>
            <a:ext cx="8534400" cy="2819400"/>
          </a:xfrm>
          <a:prstGeom prst="rect">
            <a:avLst/>
          </a:prstGeom>
          <a:ln w="38100">
            <a:solidFill>
              <a:srgbClr val="FF0000"/>
            </a:solidFill>
          </a:ln>
        </p:spPr>
      </p:pic>
      <p:pic>
        <p:nvPicPr>
          <p:cNvPr id="9" name="Picture 8">
            <a:extLst>
              <a:ext uri="{FF2B5EF4-FFF2-40B4-BE49-F238E27FC236}">
                <a16:creationId xmlns:a16="http://schemas.microsoft.com/office/drawing/2014/main" id="{C0AA6F45-112C-4D1C-90A7-D324331288A6}"/>
              </a:ext>
            </a:extLst>
          </p:cNvPr>
          <p:cNvPicPr>
            <a:picLocks noChangeAspect="1"/>
          </p:cNvPicPr>
          <p:nvPr/>
        </p:nvPicPr>
        <p:blipFill rotWithShape="1">
          <a:blip r:embed="rId6"/>
          <a:srcRect l="1666" t="28750" r="2500" b="26250"/>
          <a:stretch/>
        </p:blipFill>
        <p:spPr>
          <a:xfrm>
            <a:off x="200208" y="2562007"/>
            <a:ext cx="8763000" cy="2743200"/>
          </a:xfrm>
          <a:prstGeom prst="rect">
            <a:avLst/>
          </a:prstGeom>
          <a:ln w="38100">
            <a:solidFill>
              <a:srgbClr val="FF0000"/>
            </a:solidFill>
          </a:ln>
        </p:spPr>
      </p:pic>
      <p:pic>
        <p:nvPicPr>
          <p:cNvPr id="10" name="Picture 9">
            <a:extLst>
              <a:ext uri="{FF2B5EF4-FFF2-40B4-BE49-F238E27FC236}">
                <a16:creationId xmlns:a16="http://schemas.microsoft.com/office/drawing/2014/main" id="{659E5268-47E9-44AB-AE4F-0AA679DAB8C5}"/>
              </a:ext>
            </a:extLst>
          </p:cNvPr>
          <p:cNvPicPr>
            <a:picLocks noChangeAspect="1"/>
          </p:cNvPicPr>
          <p:nvPr/>
        </p:nvPicPr>
        <p:blipFill rotWithShape="1">
          <a:blip r:embed="rId7"/>
          <a:srcRect l="4167" t="27734" r="2500" b="22500"/>
          <a:stretch/>
        </p:blipFill>
        <p:spPr>
          <a:xfrm>
            <a:off x="304800" y="2562007"/>
            <a:ext cx="8534400" cy="3033712"/>
          </a:xfrm>
          <a:prstGeom prst="rect">
            <a:avLst/>
          </a:prstGeom>
          <a:ln w="38100">
            <a:solidFill>
              <a:srgbClr val="FF0000"/>
            </a:solidFill>
          </a:ln>
        </p:spPr>
      </p:pic>
    </p:spTree>
    <p:extLst>
      <p:ext uri="{BB962C8B-B14F-4D97-AF65-F5344CB8AC3E}">
        <p14:creationId xmlns:p14="http://schemas.microsoft.com/office/powerpoint/2010/main" val="3702078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762000"/>
            <a:ext cx="9144000" cy="2438400"/>
          </a:xfrm>
        </p:spPr>
        <p:txBody>
          <a:bodyPr/>
          <a:lstStyle/>
          <a:p>
            <a:r>
              <a:rPr lang="en-US" sz="2400" dirty="0"/>
              <a:t>Strict SW methodology and tight integration in a single repository  </a:t>
            </a:r>
            <a:r>
              <a:rPr lang="en-US" sz="2400" b="1" dirty="0">
                <a:solidFill>
                  <a:srgbClr val="FF0000"/>
                </a:solidFill>
              </a:rPr>
              <a:t>vs.</a:t>
            </a:r>
            <a:r>
              <a:rPr lang="en-US" sz="2400" dirty="0"/>
              <a:t>  community participation</a:t>
            </a:r>
          </a:p>
          <a:p>
            <a:pPr>
              <a:spcBef>
                <a:spcPts val="1800"/>
              </a:spcBef>
            </a:pPr>
            <a:r>
              <a:rPr lang="en-US" sz="2400" dirty="0"/>
              <a:t>Push-button </a:t>
            </a:r>
            <a:r>
              <a:rPr lang="en-US" sz="2400" dirty="0" err="1"/>
              <a:t>tapeout</a:t>
            </a:r>
            <a:r>
              <a:rPr lang="en-US" sz="2400" dirty="0"/>
              <a:t> capability in advanced foundry technology </a:t>
            </a:r>
            <a:r>
              <a:rPr lang="en-US" sz="2400" b="1" dirty="0">
                <a:solidFill>
                  <a:srgbClr val="FF0000"/>
                </a:solidFill>
              </a:rPr>
              <a:t>vs.</a:t>
            </a:r>
            <a:r>
              <a:rPr lang="en-US" sz="2400" dirty="0"/>
              <a:t> sharing with external developers</a:t>
            </a:r>
          </a:p>
          <a:p>
            <a:pPr>
              <a:spcBef>
                <a:spcPts val="1800"/>
              </a:spcBef>
            </a:pPr>
            <a:r>
              <a:rPr lang="en-US" sz="2400" dirty="0"/>
              <a:t>Ph.D. research </a:t>
            </a:r>
            <a:r>
              <a:rPr lang="en-US" sz="2400" b="1" dirty="0">
                <a:solidFill>
                  <a:srgbClr val="FF0000"/>
                </a:solidFill>
              </a:rPr>
              <a:t>vs.</a:t>
            </a:r>
            <a:r>
              <a:rPr lang="en-US" sz="2400" dirty="0"/>
              <a:t> EDA tool development, support</a:t>
            </a:r>
          </a:p>
          <a:p>
            <a:pPr lvl="1"/>
            <a:r>
              <a:rPr lang="en-US" sz="2000" dirty="0"/>
              <a:t>IDEA kickoff, June 2018:  “not research as usual” and “working code, not papers”</a:t>
            </a:r>
          </a:p>
          <a:p>
            <a:pPr>
              <a:spcBef>
                <a:spcPts val="1800"/>
              </a:spcBef>
            </a:pPr>
            <a:r>
              <a:rPr lang="en-US" sz="2400" dirty="0"/>
              <a:t>Push-button, automated </a:t>
            </a:r>
            <a:r>
              <a:rPr lang="en-US" sz="2400" b="1" dirty="0">
                <a:solidFill>
                  <a:srgbClr val="FF0000"/>
                </a:solidFill>
              </a:rPr>
              <a:t>vs.</a:t>
            </a:r>
            <a:r>
              <a:rPr lang="en-US" sz="2400" dirty="0"/>
              <a:t> flexible, controllable </a:t>
            </a:r>
          </a:p>
          <a:p>
            <a:pPr lvl="1">
              <a:spcBef>
                <a:spcPts val="1800"/>
              </a:spcBef>
            </a:pPr>
            <a:r>
              <a:rPr lang="en-US" sz="2000" dirty="0"/>
              <a:t>Exploratory, early-adopter use cases</a:t>
            </a:r>
          </a:p>
          <a:p>
            <a:pPr>
              <a:spcBef>
                <a:spcPts val="1800"/>
              </a:spcBef>
            </a:pPr>
            <a:r>
              <a:rPr lang="en-US" sz="2400" dirty="0"/>
              <a:t>Stakeholder goals and mindsets (EDA researchers, HW innovators, EDA industry, open-source community, …)            </a:t>
            </a:r>
            <a:r>
              <a:rPr lang="en-US" sz="2400" b="1" dirty="0">
                <a:solidFill>
                  <a:srgbClr val="FF0000"/>
                </a:solidFill>
              </a:rPr>
              <a:t>vs.</a:t>
            </a:r>
            <a:r>
              <a:rPr lang="en-US" sz="2400" dirty="0"/>
              <a:t> FOSS EDA tool development</a:t>
            </a:r>
          </a:p>
          <a:p>
            <a:pPr lvl="1">
              <a:spcBef>
                <a:spcPts val="1800"/>
              </a:spcBef>
            </a:pPr>
            <a:r>
              <a:rPr lang="en-US" sz="2000" dirty="0"/>
              <a:t>From credit assignment to competitive advantage to startup goals to …</a:t>
            </a:r>
          </a:p>
        </p:txBody>
      </p:sp>
      <p:sp>
        <p:nvSpPr>
          <p:cNvPr id="9" name="Title 2">
            <a:extLst>
              <a:ext uri="{FF2B5EF4-FFF2-40B4-BE49-F238E27FC236}">
                <a16:creationId xmlns:a16="http://schemas.microsoft.com/office/drawing/2014/main" id="{73D51399-CE47-4FC3-9645-3A89B3272058}"/>
              </a:ext>
            </a:extLst>
          </p:cNvPr>
          <p:cNvSpPr>
            <a:spLocks noGrp="1"/>
          </p:cNvSpPr>
          <p:nvPr>
            <p:ph type="title"/>
          </p:nvPr>
        </p:nvSpPr>
        <p:spPr>
          <a:xfrm>
            <a:off x="896922" y="100588"/>
            <a:ext cx="8170878" cy="595312"/>
          </a:xfrm>
        </p:spPr>
        <p:txBody>
          <a:bodyPr/>
          <a:lstStyle/>
          <a:p>
            <a:r>
              <a:rPr lang="en-US" dirty="0"/>
              <a:t>Looking Back: More Contradictions</a:t>
            </a:r>
            <a:endParaRPr lang="en-US" dirty="0">
              <a:solidFill>
                <a:srgbClr val="1B00C0"/>
              </a:solidFill>
            </a:endParaRPr>
          </a:p>
        </p:txBody>
      </p:sp>
      <p:pic>
        <p:nvPicPr>
          <p:cNvPr id="10" name="Picture 2">
            <a:extLst>
              <a:ext uri="{FF2B5EF4-FFF2-40B4-BE49-F238E27FC236}">
                <a16:creationId xmlns:a16="http://schemas.microsoft.com/office/drawing/2014/main" id="{404ABDB9-2C5E-4CA6-99C1-F8786AA94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685"/>
            <a:ext cx="668322" cy="595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6DA341-9B69-47FD-8824-E6789703CB8C}"/>
              </a:ext>
            </a:extLst>
          </p:cNvPr>
          <p:cNvSpPr txBox="1"/>
          <p:nvPr/>
        </p:nvSpPr>
        <p:spPr>
          <a:xfrm>
            <a:off x="2728384" y="6222426"/>
            <a:ext cx="3619500" cy="584775"/>
          </a:xfrm>
          <a:prstGeom prst="rect">
            <a:avLst/>
          </a:prstGeom>
          <a:solidFill>
            <a:schemeClr val="accent6">
              <a:lumMod val="20000"/>
              <a:lumOff val="80000"/>
            </a:schemeClr>
          </a:solidFill>
        </p:spPr>
        <p:txBody>
          <a:bodyPr wrap="square" rtlCol="0">
            <a:spAutoFit/>
          </a:bodyPr>
          <a:lstStyle/>
          <a:p>
            <a:r>
              <a:rPr lang="en-US" sz="1600" b="1" dirty="0"/>
              <a:t>ICCAD19: Looking into the Mirror of Open Source </a:t>
            </a:r>
            <a:r>
              <a:rPr lang="en-US" sz="1600" u="sng" dirty="0">
                <a:hlinkClick r:id="rId4"/>
              </a:rPr>
              <a:t>paper</a:t>
            </a:r>
            <a:r>
              <a:rPr lang="en-US" sz="1600" dirty="0"/>
              <a:t>, </a:t>
            </a:r>
            <a:r>
              <a:rPr lang="en-US" sz="1600" u="sng" dirty="0">
                <a:hlinkClick r:id="rId5"/>
              </a:rPr>
              <a:t>slides</a:t>
            </a:r>
            <a:r>
              <a:rPr lang="en-US" sz="1600" dirty="0"/>
              <a:t> </a:t>
            </a:r>
          </a:p>
        </p:txBody>
      </p:sp>
    </p:spTree>
    <p:extLst>
      <p:ext uri="{BB962C8B-B14F-4D97-AF65-F5344CB8AC3E}">
        <p14:creationId xmlns:p14="http://schemas.microsoft.com/office/powerpoint/2010/main" val="3260548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76200" y="826008"/>
            <a:ext cx="9067800" cy="3505200"/>
          </a:xfrm>
        </p:spPr>
        <p:txBody>
          <a:bodyPr/>
          <a:lstStyle/>
          <a:p>
            <a:r>
              <a:rPr lang="en-US" sz="2400" b="1" dirty="0"/>
              <a:t>One theme: early planning and design space exploration</a:t>
            </a:r>
          </a:p>
          <a:p>
            <a:r>
              <a:rPr lang="en-US" sz="2400" b="1" dirty="0"/>
              <a:t>2009 ITRS roadmap: </a:t>
            </a:r>
            <a:r>
              <a:rPr lang="en-US" sz="2400" b="1" dirty="0">
                <a:solidFill>
                  <a:srgbClr val="FF0000"/>
                </a:solidFill>
              </a:rPr>
              <a:t>earlier</a:t>
            </a:r>
            <a:r>
              <a:rPr lang="en-US" sz="2400" b="1" dirty="0"/>
              <a:t> PPA knobs become </a:t>
            </a:r>
            <a:r>
              <a:rPr lang="en-US" sz="2400" b="1" dirty="0">
                <a:solidFill>
                  <a:srgbClr val="FF0000"/>
                </a:solidFill>
              </a:rPr>
              <a:t>stronger</a:t>
            </a:r>
            <a:r>
              <a:rPr lang="en-US" sz="2400" b="1" dirty="0"/>
              <a:t> over time</a:t>
            </a:r>
          </a:p>
          <a:p>
            <a:pPr marL="0" indent="0">
              <a:buNone/>
            </a:pPr>
            <a:endParaRPr lang="en-US" sz="2400" b="1" dirty="0"/>
          </a:p>
          <a:p>
            <a:endParaRPr lang="en-US" sz="2400" b="1" dirty="0"/>
          </a:p>
          <a:p>
            <a:endParaRPr lang="en-US" sz="2400" b="1" dirty="0"/>
          </a:p>
          <a:p>
            <a:endParaRPr lang="en-US" sz="2400" b="1" dirty="0"/>
          </a:p>
          <a:p>
            <a:endParaRPr lang="en-US" sz="2400" b="1"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41564" y="109688"/>
            <a:ext cx="9220200" cy="595312"/>
          </a:xfrm>
        </p:spPr>
        <p:txBody>
          <a:bodyPr/>
          <a:lstStyle/>
          <a:p>
            <a:r>
              <a:rPr lang="en-US" sz="3000" dirty="0"/>
              <a:t>Looking Ahead: Where Can Open Source Help?</a:t>
            </a:r>
          </a:p>
        </p:txBody>
      </p:sp>
      <p:pic>
        <p:nvPicPr>
          <p:cNvPr id="7" name="Picture 6">
            <a:extLst>
              <a:ext uri="{FF2B5EF4-FFF2-40B4-BE49-F238E27FC236}">
                <a16:creationId xmlns:a16="http://schemas.microsoft.com/office/drawing/2014/main" id="{11EFB76C-E5D2-4FC3-BF94-39A358550782}"/>
              </a:ext>
            </a:extLst>
          </p:cNvPr>
          <p:cNvPicPr>
            <a:picLocks noChangeAspect="1"/>
          </p:cNvPicPr>
          <p:nvPr/>
        </p:nvPicPr>
        <p:blipFill rotWithShape="1">
          <a:blip r:embed="rId5"/>
          <a:srcRect l="14166" t="20000" r="11667" b="16250"/>
          <a:stretch/>
        </p:blipFill>
        <p:spPr>
          <a:xfrm>
            <a:off x="835159" y="2078192"/>
            <a:ext cx="7394441" cy="4237264"/>
          </a:xfrm>
          <a:prstGeom prst="rect">
            <a:avLst/>
          </a:prstGeom>
          <a:ln w="38100">
            <a:solidFill>
              <a:srgbClr val="FF0000"/>
            </a:solidFill>
          </a:ln>
        </p:spPr>
      </p:pic>
      <p:pic>
        <p:nvPicPr>
          <p:cNvPr id="4" name="Audio 3">
            <a:hlinkClick r:id="" action="ppaction://media"/>
            <a:extLst>
              <a:ext uri="{FF2B5EF4-FFF2-40B4-BE49-F238E27FC236}">
                <a16:creationId xmlns:a16="http://schemas.microsoft.com/office/drawing/2014/main" id="{3F177140-C28C-4401-B874-865398457D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69241933"/>
      </p:ext>
    </p:extLst>
  </p:cSld>
  <p:clrMapOvr>
    <a:masterClrMapping/>
  </p:clrMapOvr>
  <p:transition advTm="147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6" y="93453"/>
            <a:ext cx="9159904" cy="531019"/>
          </a:xfrm>
        </p:spPr>
        <p:txBody>
          <a:bodyPr/>
          <a:lstStyle/>
          <a:p>
            <a:r>
              <a:rPr lang="en-US" dirty="0">
                <a:solidFill>
                  <a:schemeClr val="tx2"/>
                </a:solidFill>
              </a:rPr>
              <a:t>ASIC Design: </a:t>
            </a:r>
            <a:r>
              <a:rPr lang="en-US" dirty="0">
                <a:solidFill>
                  <a:srgbClr val="FF0000"/>
                </a:solidFill>
              </a:rPr>
              <a:t>Expertise, Schedule, Cost, RISK</a:t>
            </a:r>
          </a:p>
        </p:txBody>
      </p:sp>
      <p:sp>
        <p:nvSpPr>
          <p:cNvPr id="3" name="Content Placeholder 2"/>
          <p:cNvSpPr>
            <a:spLocks noGrp="1"/>
          </p:cNvSpPr>
          <p:nvPr>
            <p:ph sz="half" idx="1"/>
          </p:nvPr>
        </p:nvSpPr>
        <p:spPr>
          <a:xfrm>
            <a:off x="48121" y="860727"/>
            <a:ext cx="9111783" cy="3247742"/>
          </a:xfrm>
        </p:spPr>
        <p:txBody>
          <a:bodyPr/>
          <a:lstStyle/>
          <a:p>
            <a:r>
              <a:rPr lang="en-US" altLang="en-US" sz="2400" b="1" dirty="0">
                <a:sym typeface="Wingdings" panose="05000000000000000000" pitchFamily="2" charset="2"/>
              </a:rPr>
              <a:t>Modern “Place and Route” tool:  10000+ commands/options</a:t>
            </a:r>
          </a:p>
          <a:p>
            <a:r>
              <a:rPr lang="en-US" altLang="en-US" sz="2400" b="1" dirty="0">
                <a:sym typeface="Wingdings" panose="05000000000000000000" pitchFamily="2" charset="2"/>
              </a:rPr>
              <a:t>H</a:t>
            </a:r>
            <a:r>
              <a:rPr lang="en-US" altLang="en-US" sz="2400" b="1" dirty="0">
                <a:latin typeface="Arial" panose="020B0604020202020204" pitchFamily="34" charset="0"/>
                <a:cs typeface="Arial" panose="020B0604020202020204" pitchFamily="34" charset="0"/>
                <a:sym typeface="Wingdings" panose="05000000000000000000" pitchFamily="2" charset="2"/>
              </a:rPr>
              <a:t>ard to design with latest tools in latest technologies</a:t>
            </a:r>
          </a:p>
          <a:p>
            <a:pPr lvl="1"/>
            <a:r>
              <a:rPr lang="en-US" altLang="en-US" sz="2200" b="1" dirty="0">
                <a:sym typeface="Wingdings" panose="05000000000000000000" pitchFamily="2" charset="2"/>
              </a:rPr>
              <a:t>Quality and schedule are unpredictable</a:t>
            </a:r>
          </a:p>
          <a:p>
            <a:pPr lvl="1"/>
            <a:r>
              <a:rPr lang="en-US" altLang="en-US" sz="2200" b="1" dirty="0">
                <a:sym typeface="Wingdings" panose="05000000000000000000" pitchFamily="2" charset="2"/>
              </a:rPr>
              <a:t>Expert users are required </a:t>
            </a:r>
          </a:p>
          <a:p>
            <a:r>
              <a:rPr lang="en-US" altLang="en-US" sz="2600" b="1" dirty="0">
                <a:solidFill>
                  <a:srgbClr val="FF0000"/>
                </a:solidFill>
                <a:sym typeface="Wingdings" panose="05000000000000000000" pitchFamily="2" charset="2"/>
              </a:rPr>
              <a:t>Cost and risk block innovation</a:t>
            </a:r>
          </a:p>
        </p:txBody>
      </p:sp>
      <p:sp>
        <p:nvSpPr>
          <p:cNvPr id="9" name="Rectangle 8"/>
          <p:cNvSpPr/>
          <p:nvPr/>
        </p:nvSpPr>
        <p:spPr bwMode="auto">
          <a:xfrm>
            <a:off x="4751849"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5" name="Picture 4">
            <a:extLst>
              <a:ext uri="{FF2B5EF4-FFF2-40B4-BE49-F238E27FC236}">
                <a16:creationId xmlns:a16="http://schemas.microsoft.com/office/drawing/2014/main" id="{58EA321A-5A09-481A-9345-C5E688A2F3C5}"/>
              </a:ext>
            </a:extLst>
          </p:cNvPr>
          <p:cNvPicPr>
            <a:picLocks noChangeAspect="1"/>
          </p:cNvPicPr>
          <p:nvPr/>
        </p:nvPicPr>
        <p:blipFill rotWithShape="1">
          <a:blip r:embed="rId3"/>
          <a:srcRect l="18000" t="20639" r="19867" b="12800"/>
          <a:stretch/>
        </p:blipFill>
        <p:spPr>
          <a:xfrm>
            <a:off x="1883980" y="3010076"/>
            <a:ext cx="5410200" cy="3593049"/>
          </a:xfrm>
          <a:prstGeom prst="rect">
            <a:avLst/>
          </a:prstGeom>
          <a:ln w="38100">
            <a:solidFill>
              <a:srgbClr val="FF0000"/>
            </a:solidFill>
          </a:ln>
          <a:effectLst/>
        </p:spPr>
      </p:pic>
    </p:spTree>
    <p:extLst>
      <p:ext uri="{BB962C8B-B14F-4D97-AF65-F5344CB8AC3E}">
        <p14:creationId xmlns:p14="http://schemas.microsoft.com/office/powerpoint/2010/main" val="3448245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0" y="910293"/>
            <a:ext cx="4701210" cy="3505200"/>
          </a:xfrm>
        </p:spPr>
        <p:txBody>
          <a:bodyPr/>
          <a:lstStyle/>
          <a:p>
            <a:r>
              <a:rPr lang="en-US" sz="2400" b="1" dirty="0"/>
              <a:t>2009 ITRS roadmap:      </a:t>
            </a:r>
            <a:r>
              <a:rPr lang="en-US" sz="2400" b="1" dirty="0">
                <a:solidFill>
                  <a:srgbClr val="FF0000"/>
                </a:solidFill>
              </a:rPr>
              <a:t>earlier</a:t>
            </a:r>
            <a:r>
              <a:rPr lang="en-US" sz="2400" b="1" dirty="0"/>
              <a:t> PPA knobs become </a:t>
            </a:r>
            <a:r>
              <a:rPr lang="en-US" sz="2400" b="1" dirty="0">
                <a:solidFill>
                  <a:srgbClr val="FF0000"/>
                </a:solidFill>
              </a:rPr>
              <a:t>stronger</a:t>
            </a:r>
            <a:r>
              <a:rPr lang="en-US" sz="2400" b="1" dirty="0"/>
              <a:t> over time</a:t>
            </a:r>
          </a:p>
          <a:p>
            <a:pPr marL="0" indent="0">
              <a:buNone/>
            </a:pPr>
            <a:endParaRPr lang="en-US" sz="2400" b="1" dirty="0"/>
          </a:p>
          <a:p>
            <a:r>
              <a:rPr lang="en-US" sz="2400" b="1" dirty="0"/>
              <a:t>Reality: difficult to explore and set the </a:t>
            </a:r>
            <a:r>
              <a:rPr lang="en-US" sz="2400" b="1" dirty="0">
                <a:solidFill>
                  <a:srgbClr val="FF0000"/>
                </a:solidFill>
              </a:rPr>
              <a:t>earlier</a:t>
            </a:r>
            <a:r>
              <a:rPr lang="en-US" sz="2400" b="1" dirty="0"/>
              <a:t> knobs!</a:t>
            </a:r>
          </a:p>
          <a:p>
            <a:pPr marL="0" indent="0">
              <a:buNone/>
            </a:pPr>
            <a:endParaRPr lang="en-US" sz="2400" b="1"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49733" y="120079"/>
            <a:ext cx="8851900" cy="595312"/>
          </a:xfrm>
        </p:spPr>
        <p:txBody>
          <a:bodyPr/>
          <a:lstStyle/>
          <a:p>
            <a:r>
              <a:rPr lang="en-US" dirty="0"/>
              <a:t>Design Space Exploration: Ideal vs. Actual</a:t>
            </a:r>
          </a:p>
        </p:txBody>
      </p:sp>
      <p:pic>
        <p:nvPicPr>
          <p:cNvPr id="7" name="Picture 6">
            <a:extLst>
              <a:ext uri="{FF2B5EF4-FFF2-40B4-BE49-F238E27FC236}">
                <a16:creationId xmlns:a16="http://schemas.microsoft.com/office/drawing/2014/main" id="{11EFB76C-E5D2-4FC3-BF94-39A358550782}"/>
              </a:ext>
            </a:extLst>
          </p:cNvPr>
          <p:cNvPicPr>
            <a:picLocks noChangeAspect="1"/>
          </p:cNvPicPr>
          <p:nvPr/>
        </p:nvPicPr>
        <p:blipFill rotWithShape="1">
          <a:blip r:embed="rId6"/>
          <a:srcRect l="14166" t="20000" r="11667" b="16250"/>
          <a:stretch/>
        </p:blipFill>
        <p:spPr>
          <a:xfrm>
            <a:off x="4876800" y="777969"/>
            <a:ext cx="4124705" cy="2363595"/>
          </a:xfrm>
          <a:prstGeom prst="rect">
            <a:avLst/>
          </a:prstGeom>
          <a:ln w="38100">
            <a:solidFill>
              <a:srgbClr val="FF0000"/>
            </a:solidFill>
          </a:ln>
        </p:spPr>
      </p:pic>
      <p:sp>
        <p:nvSpPr>
          <p:cNvPr id="15" name="Isosceles Triangle 14">
            <a:extLst>
              <a:ext uri="{FF2B5EF4-FFF2-40B4-BE49-F238E27FC236}">
                <a16:creationId xmlns:a16="http://schemas.microsoft.com/office/drawing/2014/main" id="{6F096A90-1B6D-43E4-96DA-18F56CC586EB}"/>
              </a:ext>
            </a:extLst>
          </p:cNvPr>
          <p:cNvSpPr/>
          <p:nvPr/>
        </p:nvSpPr>
        <p:spPr bwMode="auto">
          <a:xfrm>
            <a:off x="5741504" y="3507318"/>
            <a:ext cx="556592" cy="683274"/>
          </a:xfrm>
          <a:prstGeom prst="triangle">
            <a:avLst/>
          </a:prstGeom>
          <a:solidFill>
            <a:srgbClr val="83C836"/>
          </a:solidFill>
          <a:ln w="19050" cap="flat" cmpd="sng" algn="ctr">
            <a:solidFill>
              <a:schemeClr val="bg1">
                <a:alpha val="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6" name="Trapezoid 15">
            <a:extLst>
              <a:ext uri="{FF2B5EF4-FFF2-40B4-BE49-F238E27FC236}">
                <a16:creationId xmlns:a16="http://schemas.microsoft.com/office/drawing/2014/main" id="{DB1749B2-BA6B-46D2-AA9F-D0A464ED7433}"/>
              </a:ext>
            </a:extLst>
          </p:cNvPr>
          <p:cNvSpPr/>
          <p:nvPr/>
        </p:nvSpPr>
        <p:spPr bwMode="auto">
          <a:xfrm>
            <a:off x="5582478" y="4188797"/>
            <a:ext cx="874644" cy="397564"/>
          </a:xfrm>
          <a:prstGeom prst="trapezoid">
            <a:avLst>
              <a:gd name="adj" fmla="val 40333"/>
            </a:avLst>
          </a:prstGeom>
          <a:solidFill>
            <a:srgbClr val="1CFE84"/>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7" name="Trapezoid 16">
            <a:extLst>
              <a:ext uri="{FF2B5EF4-FFF2-40B4-BE49-F238E27FC236}">
                <a16:creationId xmlns:a16="http://schemas.microsoft.com/office/drawing/2014/main" id="{D75AFB82-8F2E-433C-A014-6526F673C3AF}"/>
              </a:ext>
            </a:extLst>
          </p:cNvPr>
          <p:cNvSpPr/>
          <p:nvPr/>
        </p:nvSpPr>
        <p:spPr bwMode="auto">
          <a:xfrm>
            <a:off x="5433391" y="4586361"/>
            <a:ext cx="1172818" cy="367742"/>
          </a:xfrm>
          <a:prstGeom prst="trapezoid">
            <a:avLst>
              <a:gd name="adj" fmla="val 40541"/>
            </a:avLst>
          </a:prstGeom>
          <a:solidFill>
            <a:srgbClr val="E46C0A"/>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8" name="Trapezoid 17">
            <a:extLst>
              <a:ext uri="{FF2B5EF4-FFF2-40B4-BE49-F238E27FC236}">
                <a16:creationId xmlns:a16="http://schemas.microsoft.com/office/drawing/2014/main" id="{3FDEB4AE-8229-45BF-BE01-AE30615F602A}"/>
              </a:ext>
            </a:extLst>
          </p:cNvPr>
          <p:cNvSpPr/>
          <p:nvPr/>
        </p:nvSpPr>
        <p:spPr bwMode="auto">
          <a:xfrm>
            <a:off x="5257800" y="4949687"/>
            <a:ext cx="1524000" cy="460513"/>
          </a:xfrm>
          <a:prstGeom prst="trapezoid">
            <a:avLst>
              <a:gd name="adj" fmla="val 37410"/>
            </a:avLst>
          </a:prstGeom>
          <a:solidFill>
            <a:srgbClr val="D99694"/>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9" name="Isosceles Triangle 18">
            <a:extLst>
              <a:ext uri="{FF2B5EF4-FFF2-40B4-BE49-F238E27FC236}">
                <a16:creationId xmlns:a16="http://schemas.microsoft.com/office/drawing/2014/main" id="{546DBB43-93FA-4929-92BD-7A8AA8A6CD84}"/>
              </a:ext>
            </a:extLst>
          </p:cNvPr>
          <p:cNvSpPr/>
          <p:nvPr/>
        </p:nvSpPr>
        <p:spPr bwMode="auto">
          <a:xfrm rot="10800000">
            <a:off x="7798905" y="4729224"/>
            <a:ext cx="556592" cy="683274"/>
          </a:xfrm>
          <a:prstGeom prst="triangle">
            <a:avLst/>
          </a:prstGeom>
          <a:solidFill>
            <a:srgbClr val="D99694"/>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 name="Trapezoid 19">
            <a:extLst>
              <a:ext uri="{FF2B5EF4-FFF2-40B4-BE49-F238E27FC236}">
                <a16:creationId xmlns:a16="http://schemas.microsoft.com/office/drawing/2014/main" id="{06661366-2474-4F54-A52C-031223BC4CA8}"/>
              </a:ext>
            </a:extLst>
          </p:cNvPr>
          <p:cNvSpPr/>
          <p:nvPr/>
        </p:nvSpPr>
        <p:spPr bwMode="auto">
          <a:xfrm rot="10800000">
            <a:off x="7639879" y="4333455"/>
            <a:ext cx="874644" cy="397564"/>
          </a:xfrm>
          <a:prstGeom prst="trapezoid">
            <a:avLst>
              <a:gd name="adj" fmla="val 40333"/>
            </a:avLst>
          </a:prstGeom>
          <a:solidFill>
            <a:srgbClr val="E46C0A"/>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 name="Trapezoid 20">
            <a:extLst>
              <a:ext uri="{FF2B5EF4-FFF2-40B4-BE49-F238E27FC236}">
                <a16:creationId xmlns:a16="http://schemas.microsoft.com/office/drawing/2014/main" id="{E58AE417-13D2-4432-91CA-22169B72CE18}"/>
              </a:ext>
            </a:extLst>
          </p:cNvPr>
          <p:cNvSpPr/>
          <p:nvPr/>
        </p:nvSpPr>
        <p:spPr bwMode="auto">
          <a:xfrm rot="10800000">
            <a:off x="7490792" y="3965713"/>
            <a:ext cx="1172818" cy="367742"/>
          </a:xfrm>
          <a:prstGeom prst="trapezoid">
            <a:avLst>
              <a:gd name="adj" fmla="val 40541"/>
            </a:avLst>
          </a:prstGeom>
          <a:solidFill>
            <a:srgbClr val="1CFE84"/>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2" name="Trapezoid 21">
            <a:extLst>
              <a:ext uri="{FF2B5EF4-FFF2-40B4-BE49-F238E27FC236}">
                <a16:creationId xmlns:a16="http://schemas.microsoft.com/office/drawing/2014/main" id="{7635665D-F822-4FAB-A8DB-2BB4D197E6BD}"/>
              </a:ext>
            </a:extLst>
          </p:cNvPr>
          <p:cNvSpPr/>
          <p:nvPr/>
        </p:nvSpPr>
        <p:spPr bwMode="auto">
          <a:xfrm rot="10800000">
            <a:off x="7315200" y="3505200"/>
            <a:ext cx="1524000" cy="460513"/>
          </a:xfrm>
          <a:prstGeom prst="trapezoid">
            <a:avLst>
              <a:gd name="adj" fmla="val 37410"/>
            </a:avLst>
          </a:prstGeom>
          <a:solidFill>
            <a:srgbClr val="83C836"/>
          </a:solidFill>
          <a:ln w="1905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4" name="TextBox 3">
            <a:extLst>
              <a:ext uri="{FF2B5EF4-FFF2-40B4-BE49-F238E27FC236}">
                <a16:creationId xmlns:a16="http://schemas.microsoft.com/office/drawing/2014/main" id="{3C540793-43A1-4920-8F27-91A8D09F42CD}"/>
              </a:ext>
            </a:extLst>
          </p:cNvPr>
          <p:cNvSpPr txBox="1"/>
          <p:nvPr/>
        </p:nvSpPr>
        <p:spPr>
          <a:xfrm>
            <a:off x="7379208" y="5438935"/>
            <a:ext cx="1423416" cy="369332"/>
          </a:xfrm>
          <a:prstGeom prst="rect">
            <a:avLst/>
          </a:prstGeom>
          <a:noFill/>
        </p:spPr>
        <p:txBody>
          <a:bodyPr wrap="square" rtlCol="0">
            <a:spAutoFit/>
          </a:bodyPr>
          <a:lstStyle/>
          <a:p>
            <a:pPr algn="ctr"/>
            <a:r>
              <a:rPr lang="en-US" dirty="0"/>
              <a:t>Ideal DSE</a:t>
            </a:r>
          </a:p>
        </p:txBody>
      </p:sp>
      <p:sp>
        <p:nvSpPr>
          <p:cNvPr id="23" name="TextBox 22">
            <a:extLst>
              <a:ext uri="{FF2B5EF4-FFF2-40B4-BE49-F238E27FC236}">
                <a16:creationId xmlns:a16="http://schemas.microsoft.com/office/drawing/2014/main" id="{71AE7615-4776-4F38-A28D-EB7A758C3C45}"/>
              </a:ext>
            </a:extLst>
          </p:cNvPr>
          <p:cNvSpPr txBox="1"/>
          <p:nvPr/>
        </p:nvSpPr>
        <p:spPr>
          <a:xfrm>
            <a:off x="5178552" y="5421868"/>
            <a:ext cx="1676400" cy="369332"/>
          </a:xfrm>
          <a:prstGeom prst="rect">
            <a:avLst/>
          </a:prstGeom>
          <a:noFill/>
        </p:spPr>
        <p:txBody>
          <a:bodyPr wrap="square" rtlCol="0">
            <a:spAutoFit/>
          </a:bodyPr>
          <a:lstStyle/>
          <a:p>
            <a:pPr algn="ctr"/>
            <a:r>
              <a:rPr lang="en-US" dirty="0"/>
              <a:t>Actual DSE</a:t>
            </a:r>
          </a:p>
        </p:txBody>
      </p:sp>
      <p:pic>
        <p:nvPicPr>
          <p:cNvPr id="5" name="Audio 4">
            <a:hlinkClick r:id="" action="ppaction://media"/>
            <a:extLst>
              <a:ext uri="{FF2B5EF4-FFF2-40B4-BE49-F238E27FC236}">
                <a16:creationId xmlns:a16="http://schemas.microsoft.com/office/drawing/2014/main" id="{8DCD045E-34E6-44C5-BD8E-B8340BBAF9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215332501"/>
      </p:ext>
    </p:extLst>
  </p:cSld>
  <p:clrMapOvr>
    <a:masterClrMapping/>
  </p:clrMapOvr>
  <p:transition advTm="479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15" grpId="0" animBg="1"/>
      <p:bldP spid="16" grpId="0" animBg="1"/>
      <p:bldP spid="17" grpId="0" animBg="1"/>
      <p:bldP spid="18" grpId="0" animBg="1"/>
      <p:bldP spid="19" grpId="0" animBg="1"/>
      <p:bldP spid="20" grpId="0" animBg="1"/>
      <p:bldP spid="21" grpId="0" animBg="1"/>
      <p:bldP spid="22" grpId="0" animBg="1"/>
      <p:bldP spid="4"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30174" y="821655"/>
            <a:ext cx="5889625" cy="5737225"/>
          </a:xfrm>
        </p:spPr>
        <p:txBody>
          <a:bodyPr/>
          <a:lstStyle/>
          <a:p>
            <a:r>
              <a:rPr lang="en-US" sz="2400" b="1" dirty="0"/>
              <a:t>Open-source EDA is </a:t>
            </a:r>
            <a:r>
              <a:rPr lang="en-US" sz="2400" b="1" dirty="0">
                <a:solidFill>
                  <a:srgbClr val="FF0000"/>
                </a:solidFill>
              </a:rPr>
              <a:t>inferior</a:t>
            </a:r>
            <a:r>
              <a:rPr lang="en-US" sz="2400" b="1" dirty="0"/>
              <a:t> to commercial EDA:</a:t>
            </a:r>
          </a:p>
          <a:p>
            <a:pPr lvl="1"/>
            <a:r>
              <a:rPr lang="en-US" sz="2200" dirty="0"/>
              <a:t>QOR</a:t>
            </a:r>
          </a:p>
          <a:p>
            <a:pPr lvl="1"/>
            <a:r>
              <a:rPr lang="en-US" sz="2200" dirty="0"/>
              <a:t>TAT</a:t>
            </a:r>
          </a:p>
          <a:p>
            <a:r>
              <a:rPr lang="en-US" sz="2400" b="1" dirty="0"/>
              <a:t>Open-source EDA is </a:t>
            </a:r>
            <a:r>
              <a:rPr lang="en-US" sz="2400" b="1" dirty="0">
                <a:solidFill>
                  <a:srgbClr val="1B00C0"/>
                </a:solidFill>
              </a:rPr>
              <a:t>superior</a:t>
            </a:r>
            <a:r>
              <a:rPr lang="en-US" sz="2400" b="1" dirty="0"/>
              <a:t> to commercial EDA:</a:t>
            </a:r>
          </a:p>
          <a:p>
            <a:pPr lvl="1"/>
            <a:r>
              <a:rPr lang="en-US" sz="2200" b="1" dirty="0"/>
              <a:t>Transparency</a:t>
            </a:r>
          </a:p>
          <a:p>
            <a:pPr lvl="1"/>
            <a:r>
              <a:rPr lang="en-US" sz="2200" b="1" dirty="0"/>
              <a:t>Customizability</a:t>
            </a:r>
          </a:p>
          <a:p>
            <a:pPr lvl="1"/>
            <a:r>
              <a:rPr lang="en-US" sz="2200" b="1" dirty="0"/>
              <a:t>Simplicity</a:t>
            </a:r>
          </a:p>
          <a:p>
            <a:pPr lvl="1"/>
            <a:r>
              <a:rPr lang="en-US" sz="2200" dirty="0"/>
              <a:t>(Cost, Scalability)</a:t>
            </a:r>
          </a:p>
          <a:p>
            <a:r>
              <a:rPr lang="en-US" sz="2400" b="1" dirty="0"/>
              <a:t>Opportunities early and late in flow</a:t>
            </a:r>
          </a:p>
          <a:p>
            <a:pPr lvl="1"/>
            <a:r>
              <a:rPr lang="en-US" sz="2200" b="1" dirty="0"/>
              <a:t>Early: </a:t>
            </a:r>
            <a:r>
              <a:rPr lang="en-US" sz="2200" dirty="0"/>
              <a:t>“Predicting Closed-Source PPA from Open-Source PPA”</a:t>
            </a:r>
          </a:p>
          <a:p>
            <a:pPr lvl="1"/>
            <a:r>
              <a:rPr lang="en-US" sz="2200" b="1" dirty="0"/>
              <a:t>Late: </a:t>
            </a:r>
            <a:r>
              <a:rPr lang="en-US" sz="2200" dirty="0"/>
              <a:t>Last-mile “heavy optimizations”</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99023"/>
            <a:ext cx="9144000" cy="595312"/>
          </a:xfrm>
        </p:spPr>
        <p:txBody>
          <a:bodyPr/>
          <a:lstStyle/>
          <a:p>
            <a:r>
              <a:rPr lang="en-US" dirty="0"/>
              <a:t>Open-Source EDA Helps Closed-Source EDA?</a:t>
            </a:r>
          </a:p>
        </p:txBody>
      </p:sp>
      <p:pic>
        <p:nvPicPr>
          <p:cNvPr id="4" name="Picture 3">
            <a:extLst>
              <a:ext uri="{FF2B5EF4-FFF2-40B4-BE49-F238E27FC236}">
                <a16:creationId xmlns:a16="http://schemas.microsoft.com/office/drawing/2014/main" id="{A93EB540-C4BD-42D7-804B-08211821BEDA}"/>
              </a:ext>
            </a:extLst>
          </p:cNvPr>
          <p:cNvPicPr>
            <a:picLocks noChangeAspect="1"/>
          </p:cNvPicPr>
          <p:nvPr/>
        </p:nvPicPr>
        <p:blipFill rotWithShape="1">
          <a:blip r:embed="rId6"/>
          <a:srcRect l="55000" t="27500" r="26667" b="37500"/>
          <a:stretch/>
        </p:blipFill>
        <p:spPr>
          <a:xfrm>
            <a:off x="5731331" y="1530488"/>
            <a:ext cx="3320138" cy="4225638"/>
          </a:xfrm>
          <a:prstGeom prst="rect">
            <a:avLst/>
          </a:prstGeom>
        </p:spPr>
      </p:pic>
      <p:cxnSp>
        <p:nvCxnSpPr>
          <p:cNvPr id="6" name="Straight Arrow Connector 5">
            <a:extLst>
              <a:ext uri="{FF2B5EF4-FFF2-40B4-BE49-F238E27FC236}">
                <a16:creationId xmlns:a16="http://schemas.microsoft.com/office/drawing/2014/main" id="{221D1D98-9B82-4E1B-A76B-0E2072DE8859}"/>
              </a:ext>
            </a:extLst>
          </p:cNvPr>
          <p:cNvCxnSpPr>
            <a:cxnSpLocks/>
          </p:cNvCxnSpPr>
          <p:nvPr/>
        </p:nvCxnSpPr>
        <p:spPr bwMode="auto">
          <a:xfrm flipV="1">
            <a:off x="5486400" y="5562600"/>
            <a:ext cx="1447800" cy="275406"/>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9" name="Oval 8">
            <a:extLst>
              <a:ext uri="{FF2B5EF4-FFF2-40B4-BE49-F238E27FC236}">
                <a16:creationId xmlns:a16="http://schemas.microsoft.com/office/drawing/2014/main" id="{37A70CF0-BD9F-4EBA-BD7E-0D0790D23C58}"/>
              </a:ext>
            </a:extLst>
          </p:cNvPr>
          <p:cNvSpPr/>
          <p:nvPr/>
        </p:nvSpPr>
        <p:spPr bwMode="auto">
          <a:xfrm>
            <a:off x="7010400" y="5126733"/>
            <a:ext cx="762000" cy="762000"/>
          </a:xfrm>
          <a:prstGeom prst="ellipse">
            <a:avLst/>
          </a:pr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cxnSp>
        <p:nvCxnSpPr>
          <p:cNvPr id="12" name="Straight Arrow Connector 11">
            <a:extLst>
              <a:ext uri="{FF2B5EF4-FFF2-40B4-BE49-F238E27FC236}">
                <a16:creationId xmlns:a16="http://schemas.microsoft.com/office/drawing/2014/main" id="{44B01F02-99EC-42E1-BA4E-20739F4335D2}"/>
              </a:ext>
            </a:extLst>
          </p:cNvPr>
          <p:cNvCxnSpPr>
            <a:cxnSpLocks/>
          </p:cNvCxnSpPr>
          <p:nvPr/>
        </p:nvCxnSpPr>
        <p:spPr bwMode="auto">
          <a:xfrm flipV="1">
            <a:off x="5638800" y="4419600"/>
            <a:ext cx="1143000" cy="7620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14" name="Oval 13">
            <a:extLst>
              <a:ext uri="{FF2B5EF4-FFF2-40B4-BE49-F238E27FC236}">
                <a16:creationId xmlns:a16="http://schemas.microsoft.com/office/drawing/2014/main" id="{F160ECCB-DA37-4C45-9D25-06755C3BB70E}"/>
              </a:ext>
            </a:extLst>
          </p:cNvPr>
          <p:cNvSpPr/>
          <p:nvPr/>
        </p:nvSpPr>
        <p:spPr bwMode="auto">
          <a:xfrm>
            <a:off x="6781800" y="2563344"/>
            <a:ext cx="1230568" cy="2501752"/>
          </a:xfrm>
          <a:prstGeom prst="ellipse">
            <a:avLst/>
          </a:prstGeom>
          <a:noFill/>
          <a:ln w="571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pic>
        <p:nvPicPr>
          <p:cNvPr id="7" name="Audio 6">
            <a:hlinkClick r:id="" action="ppaction://media"/>
            <a:extLst>
              <a:ext uri="{FF2B5EF4-FFF2-40B4-BE49-F238E27FC236}">
                <a16:creationId xmlns:a16="http://schemas.microsoft.com/office/drawing/2014/main" id="{1C0FFE43-AE18-41D0-A506-DBD083B4CC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6800" y="6400800"/>
            <a:ext cx="304800" cy="304800"/>
          </a:xfrm>
          <a:prstGeom prst="rect">
            <a:avLst/>
          </a:prstGeom>
        </p:spPr>
      </p:pic>
      <p:sp>
        <p:nvSpPr>
          <p:cNvPr id="5" name="TextBox 4">
            <a:extLst>
              <a:ext uri="{FF2B5EF4-FFF2-40B4-BE49-F238E27FC236}">
                <a16:creationId xmlns:a16="http://schemas.microsoft.com/office/drawing/2014/main" id="{FF22D681-4C30-481B-A726-7F26DC4672BE}"/>
              </a:ext>
            </a:extLst>
          </p:cNvPr>
          <p:cNvSpPr txBox="1"/>
          <p:nvPr/>
        </p:nvSpPr>
        <p:spPr>
          <a:xfrm>
            <a:off x="700357" y="6507822"/>
            <a:ext cx="5410200" cy="276999"/>
          </a:xfrm>
          <a:prstGeom prst="rect">
            <a:avLst/>
          </a:prstGeom>
          <a:solidFill>
            <a:schemeClr val="accent6">
              <a:lumMod val="20000"/>
              <a:lumOff val="80000"/>
            </a:schemeClr>
          </a:solidFill>
        </p:spPr>
        <p:txBody>
          <a:bodyPr wrap="square" rtlCol="0">
            <a:spAutoFit/>
          </a:bodyPr>
          <a:lstStyle/>
          <a:p>
            <a:r>
              <a:rPr lang="en-US" sz="1200" dirty="0"/>
              <a:t>See: https://vlsicad.ucsd.edu/NEWS20/PPA-Optimization-200715-CLEAN.pptx</a:t>
            </a:r>
          </a:p>
        </p:txBody>
      </p:sp>
    </p:spTree>
    <p:custDataLst>
      <p:tags r:id="rId1"/>
    </p:custDataLst>
    <p:extLst>
      <p:ext uri="{BB962C8B-B14F-4D97-AF65-F5344CB8AC3E}">
        <p14:creationId xmlns:p14="http://schemas.microsoft.com/office/powerpoint/2010/main" val="3345325331"/>
      </p:ext>
    </p:extLst>
  </p:cSld>
  <p:clrMapOvr>
    <a:masterClrMapping/>
  </p:clrMapOvr>
  <p:transition advTm="45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500"/>
                                        <p:tgtEl>
                                          <p:spTgt spid="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bldLst>
      <p:bldP spid="9" grpId="0" animBg="1"/>
      <p:bldP spid="1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7F2036-177F-42BB-AE4D-82FB6DF736DA}"/>
              </a:ext>
            </a:extLst>
          </p:cNvPr>
          <p:cNvSpPr>
            <a:spLocks noGrp="1"/>
          </p:cNvSpPr>
          <p:nvPr>
            <p:ph type="body" idx="1"/>
          </p:nvPr>
        </p:nvSpPr>
        <p:spPr>
          <a:xfrm>
            <a:off x="0" y="742582"/>
            <a:ext cx="9144000" cy="948765"/>
          </a:xfrm>
        </p:spPr>
        <p:txBody>
          <a:bodyPr/>
          <a:lstStyle/>
          <a:p>
            <a:pPr marL="287338" indent="-236538"/>
            <a:r>
              <a:rPr lang="en-US" sz="2400" dirty="0"/>
              <a:t>Example: standalone </a:t>
            </a:r>
            <a:r>
              <a:rPr lang="en-US" sz="2400" b="1" dirty="0"/>
              <a:t>front end for PPA exploration</a:t>
            </a:r>
            <a:r>
              <a:rPr lang="en-US" sz="2400" dirty="0"/>
              <a:t> of SoCs and IP subsystems </a:t>
            </a:r>
            <a:r>
              <a:rPr lang="en-US" sz="2400" dirty="0">
                <a:sym typeface="Wingdings" panose="05000000000000000000" pitchFamily="2" charset="2"/>
              </a:rPr>
              <a:t> </a:t>
            </a:r>
            <a:r>
              <a:rPr lang="en-US" sz="2400" dirty="0"/>
              <a:t>predictable SP&amp;R handoff</a:t>
            </a:r>
          </a:p>
          <a:p>
            <a:pPr marL="287338" indent="-236538"/>
            <a:r>
              <a:rPr lang="en-US" sz="2400" dirty="0"/>
              <a:t>Leverages recent GUI, </a:t>
            </a:r>
            <a:r>
              <a:rPr lang="en-US" sz="2400" dirty="0" err="1"/>
              <a:t>PartClusManager</a:t>
            </a:r>
            <a:r>
              <a:rPr lang="en-US" sz="2400" dirty="0"/>
              <a:t>, </a:t>
            </a:r>
            <a:r>
              <a:rPr lang="en-US" sz="2400" dirty="0" err="1"/>
              <a:t>OpenDB</a:t>
            </a:r>
            <a:r>
              <a:rPr lang="en-US" sz="2400" dirty="0"/>
              <a:t>/</a:t>
            </a:r>
            <a:r>
              <a:rPr lang="en-US" sz="2400" dirty="0" err="1"/>
              <a:t>OpenSTA</a:t>
            </a:r>
            <a:r>
              <a:rPr lang="en-US" sz="2400" dirty="0"/>
              <a:t> ...</a:t>
            </a:r>
          </a:p>
        </p:txBody>
      </p:sp>
      <p:sp>
        <p:nvSpPr>
          <p:cNvPr id="3" name="Title 2">
            <a:extLst>
              <a:ext uri="{FF2B5EF4-FFF2-40B4-BE49-F238E27FC236}">
                <a16:creationId xmlns:a16="http://schemas.microsoft.com/office/drawing/2014/main" id="{6CFE5336-6616-40B5-8552-BCEE879B558A}"/>
              </a:ext>
            </a:extLst>
          </p:cNvPr>
          <p:cNvSpPr>
            <a:spLocks noGrp="1"/>
          </p:cNvSpPr>
          <p:nvPr>
            <p:ph type="title"/>
          </p:nvPr>
        </p:nvSpPr>
        <p:spPr>
          <a:xfrm>
            <a:off x="108140" y="120559"/>
            <a:ext cx="8982075" cy="595312"/>
          </a:xfrm>
        </p:spPr>
        <p:txBody>
          <a:bodyPr/>
          <a:lstStyle/>
          <a:p>
            <a:r>
              <a:rPr lang="en-US" dirty="0"/>
              <a:t>Looking Ahead: Front End for Exploration</a:t>
            </a:r>
          </a:p>
        </p:txBody>
      </p:sp>
      <p:sp>
        <p:nvSpPr>
          <p:cNvPr id="4" name="AutoShape 2">
            <a:extLst>
              <a:ext uri="{FF2B5EF4-FFF2-40B4-BE49-F238E27FC236}">
                <a16:creationId xmlns:a16="http://schemas.microsoft.com/office/drawing/2014/main" id="{DD5E2AD1-6179-4208-9317-D6835A85795A}"/>
              </a:ext>
            </a:extLst>
          </p:cNvPr>
          <p:cNvSpPr>
            <a:spLocks noChangeAspect="1" noChangeArrowheads="1"/>
          </p:cNvSpPr>
          <p:nvPr/>
        </p:nvSpPr>
        <p:spPr bwMode="auto">
          <a:xfrm>
            <a:off x="1638300" y="1481138"/>
            <a:ext cx="5867400" cy="3895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604FF88-6D8A-4076-8608-81A196B0BF4A}"/>
              </a:ext>
            </a:extLst>
          </p:cNvPr>
          <p:cNvPicPr>
            <a:picLocks noChangeAspect="1"/>
          </p:cNvPicPr>
          <p:nvPr/>
        </p:nvPicPr>
        <p:blipFill rotWithShape="1">
          <a:blip r:embed="rId3"/>
          <a:srcRect l="16536" t="23946" r="20719" b="13897"/>
          <a:stretch/>
        </p:blipFill>
        <p:spPr>
          <a:xfrm>
            <a:off x="1225176" y="2049924"/>
            <a:ext cx="6579021" cy="4344895"/>
          </a:xfrm>
          <a:prstGeom prst="rect">
            <a:avLst/>
          </a:prstGeom>
        </p:spPr>
      </p:pic>
    </p:spTree>
    <p:extLst>
      <p:ext uri="{BB962C8B-B14F-4D97-AF65-F5344CB8AC3E}">
        <p14:creationId xmlns:p14="http://schemas.microsoft.com/office/powerpoint/2010/main" val="3834334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4" y="117569"/>
            <a:ext cx="9286875" cy="553998"/>
          </a:xfrm>
        </p:spPr>
        <p:txBody>
          <a:bodyPr/>
          <a:lstStyle/>
          <a:p>
            <a:r>
              <a:rPr lang="en-US" dirty="0"/>
              <a:t>ML ASICs: Auto-Handoff to Commercial P&amp;R</a:t>
            </a:r>
          </a:p>
        </p:txBody>
      </p:sp>
      <p:sp>
        <p:nvSpPr>
          <p:cNvPr id="3" name="Content Placeholder 2"/>
          <p:cNvSpPr>
            <a:spLocks noGrp="1"/>
          </p:cNvSpPr>
          <p:nvPr>
            <p:ph idx="1"/>
          </p:nvPr>
        </p:nvSpPr>
        <p:spPr>
          <a:xfrm>
            <a:off x="127606" y="761999"/>
            <a:ext cx="9016394" cy="5562601"/>
          </a:xfrm>
        </p:spPr>
        <p:txBody>
          <a:bodyPr/>
          <a:lstStyle/>
          <a:p>
            <a:r>
              <a:rPr lang="en-US" sz="2400" b="1" dirty="0"/>
              <a:t>DARPA Real-Time Machine Learning program</a:t>
            </a:r>
          </a:p>
          <a:p>
            <a:pPr lvl="1"/>
            <a:r>
              <a:rPr lang="en-US" sz="2000" dirty="0"/>
              <a:t>Goal: Hardware generators and compilers to enable fully automated creation of ML ASICs from high-level source code</a:t>
            </a:r>
          </a:p>
          <a:p>
            <a:pPr lvl="1"/>
            <a:r>
              <a:rPr lang="en-US" sz="2000" b="1" dirty="0">
                <a:sym typeface="Wingdings" panose="05000000000000000000" pitchFamily="2" charset="2"/>
              </a:rPr>
              <a:t> Design space exploration and pathfinding for ML architectures</a:t>
            </a:r>
          </a:p>
          <a:p>
            <a:r>
              <a:rPr lang="en-US" sz="2400" b="1" dirty="0">
                <a:solidFill>
                  <a:srgbClr val="1B00C0"/>
                </a:solidFill>
                <a:sym typeface="Wingdings" panose="05000000000000000000" pitchFamily="2" charset="2"/>
              </a:rPr>
              <a:t>Challenge: Auto-generate both RTL </a:t>
            </a:r>
            <a:r>
              <a:rPr lang="en-US" sz="2400" b="1" u="sng" dirty="0">
                <a:solidFill>
                  <a:srgbClr val="1B00C0"/>
                </a:solidFill>
                <a:sym typeface="Wingdings" panose="05000000000000000000" pitchFamily="2" charset="2"/>
              </a:rPr>
              <a:t>and</a:t>
            </a:r>
            <a:r>
              <a:rPr lang="en-US" sz="2400" b="1" dirty="0">
                <a:solidFill>
                  <a:srgbClr val="1B00C0"/>
                </a:solidFill>
                <a:sym typeface="Wingdings" panose="05000000000000000000" pitchFamily="2" charset="2"/>
              </a:rPr>
              <a:t> SP&amp;R recipe</a:t>
            </a:r>
          </a:p>
          <a:p>
            <a:r>
              <a:rPr lang="en-US" sz="2400" b="1" dirty="0">
                <a:sym typeface="Wingdings" panose="05000000000000000000" pitchFamily="2" charset="2"/>
              </a:rPr>
              <a:t>Built in </a:t>
            </a:r>
            <a:r>
              <a:rPr lang="en-US" sz="2400" b="1" dirty="0" err="1">
                <a:sym typeface="Wingdings" panose="05000000000000000000" pitchFamily="2" charset="2"/>
              </a:rPr>
              <a:t>OpenROAD</a:t>
            </a:r>
            <a:r>
              <a:rPr lang="en-US" sz="2400" b="1" dirty="0">
                <a:sym typeface="Wingdings" panose="05000000000000000000" pitchFamily="2" charset="2"/>
              </a:rPr>
              <a:t>: netlist connectivity analysis and     auto-generation of floorplan .def for commercial P&amp;R</a:t>
            </a:r>
          </a:p>
          <a:p>
            <a:pPr lvl="1"/>
            <a:r>
              <a:rPr lang="en-US" sz="2000" b="1" dirty="0">
                <a:solidFill>
                  <a:srgbClr val="1B00C0"/>
                </a:solidFill>
                <a:sym typeface="Wingdings" panose="05000000000000000000" pitchFamily="2" charset="2"/>
              </a:rPr>
              <a:t>Example: TABLA ML architecture (UCSD, </a:t>
            </a:r>
            <a:r>
              <a:rPr lang="en-US" sz="2000" b="1" dirty="0" err="1">
                <a:solidFill>
                  <a:srgbClr val="1B00C0"/>
                </a:solidFill>
                <a:sym typeface="Wingdings" panose="05000000000000000000" pitchFamily="2" charset="2"/>
              </a:rPr>
              <a:t>Esmaielzadeh</a:t>
            </a:r>
            <a:r>
              <a:rPr lang="en-US" sz="2000" b="1" dirty="0">
                <a:solidFill>
                  <a:srgbClr val="1B00C0"/>
                </a:solidFill>
                <a:sym typeface="Wingdings" panose="05000000000000000000" pitchFamily="2" charset="2"/>
              </a:rPr>
              <a:t>)</a:t>
            </a:r>
            <a:endParaRPr lang="en-US" sz="800" b="1" dirty="0">
              <a:sym typeface="Wingdings" panose="05000000000000000000" pitchFamily="2" charset="2"/>
            </a:endParaRPr>
          </a:p>
          <a:p>
            <a:endParaRPr lang="en-US" sz="2400" dirty="0"/>
          </a:p>
        </p:txBody>
      </p:sp>
      <p:sp>
        <p:nvSpPr>
          <p:cNvPr id="8" name="AutoShape 2">
            <a:extLst>
              <a:ext uri="{FF2B5EF4-FFF2-40B4-BE49-F238E27FC236}">
                <a16:creationId xmlns:a16="http://schemas.microsoft.com/office/drawing/2014/main" id="{679136DD-0409-4014-A0C8-8616991C7F2D}"/>
              </a:ext>
            </a:extLst>
          </p:cNvPr>
          <p:cNvSpPr>
            <a:spLocks noChangeAspect="1" noChangeArrowheads="1"/>
          </p:cNvSpPr>
          <p:nvPr/>
        </p:nvSpPr>
        <p:spPr bwMode="auto">
          <a:xfrm>
            <a:off x="2686050" y="1562100"/>
            <a:ext cx="3771900"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AutoShape 4">
            <a:extLst>
              <a:ext uri="{FF2B5EF4-FFF2-40B4-BE49-F238E27FC236}">
                <a16:creationId xmlns:a16="http://schemas.microsoft.com/office/drawing/2014/main" id="{B86FBB35-E7B6-4D6C-8FD9-7F60762EFBC5}"/>
              </a:ext>
            </a:extLst>
          </p:cNvPr>
          <p:cNvSpPr>
            <a:spLocks noChangeAspect="1" noChangeArrowheads="1"/>
          </p:cNvSpPr>
          <p:nvPr/>
        </p:nvSpPr>
        <p:spPr bwMode="auto">
          <a:xfrm>
            <a:off x="2681288" y="1609725"/>
            <a:ext cx="3781425" cy="3638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TextBox 15">
            <a:extLst>
              <a:ext uri="{FF2B5EF4-FFF2-40B4-BE49-F238E27FC236}">
                <a16:creationId xmlns:a16="http://schemas.microsoft.com/office/drawing/2014/main" id="{812385F8-1E30-4366-9265-686DB801700C}"/>
              </a:ext>
            </a:extLst>
          </p:cNvPr>
          <p:cNvSpPr txBox="1"/>
          <p:nvPr/>
        </p:nvSpPr>
        <p:spPr>
          <a:xfrm>
            <a:off x="914400" y="6172200"/>
            <a:ext cx="3352800" cy="584775"/>
          </a:xfrm>
          <a:prstGeom prst="rect">
            <a:avLst/>
          </a:prstGeom>
          <a:noFill/>
        </p:spPr>
        <p:txBody>
          <a:bodyPr wrap="square">
            <a:spAutoFit/>
          </a:bodyPr>
          <a:lstStyle/>
          <a:p>
            <a:r>
              <a:rPr lang="en-US" altLang="zh-CN" sz="1600" dirty="0" err="1">
                <a:latin typeface="Arial" pitchFamily="34" charset="0"/>
                <a:cs typeface="Arial" pitchFamily="34" charset="0"/>
              </a:rPr>
              <a:t>OpenROAD</a:t>
            </a:r>
            <a:r>
              <a:rPr lang="en-US" altLang="zh-CN" sz="1600" dirty="0">
                <a:latin typeface="Arial" pitchFamily="34" charset="0"/>
                <a:cs typeface="Arial" pitchFamily="34" charset="0"/>
              </a:rPr>
              <a:t> auto-macro floorplan + commercial placement</a:t>
            </a:r>
          </a:p>
        </p:txBody>
      </p:sp>
      <p:sp>
        <p:nvSpPr>
          <p:cNvPr id="17" name="TextBox 16">
            <a:extLst>
              <a:ext uri="{FF2B5EF4-FFF2-40B4-BE49-F238E27FC236}">
                <a16:creationId xmlns:a16="http://schemas.microsoft.com/office/drawing/2014/main" id="{6C3052FA-2631-4D61-9CDD-14762971A785}"/>
              </a:ext>
            </a:extLst>
          </p:cNvPr>
          <p:cNvSpPr txBox="1"/>
          <p:nvPr/>
        </p:nvSpPr>
        <p:spPr>
          <a:xfrm>
            <a:off x="4572000" y="6186919"/>
            <a:ext cx="3771900" cy="584775"/>
          </a:xfrm>
          <a:prstGeom prst="rect">
            <a:avLst/>
          </a:prstGeom>
          <a:noFill/>
        </p:spPr>
        <p:txBody>
          <a:bodyPr wrap="square">
            <a:spAutoFit/>
          </a:bodyPr>
          <a:lstStyle/>
          <a:p>
            <a:r>
              <a:rPr lang="en-US" altLang="zh-CN" sz="1600" dirty="0">
                <a:latin typeface="Arial" pitchFamily="34" charset="0"/>
                <a:cs typeface="Arial" pitchFamily="34" charset="0"/>
              </a:rPr>
              <a:t>760 macros, 426K </a:t>
            </a:r>
            <a:r>
              <a:rPr lang="en-US" altLang="zh-CN" sz="1600" dirty="0" err="1">
                <a:latin typeface="Arial" pitchFamily="34" charset="0"/>
                <a:cs typeface="Arial" pitchFamily="34" charset="0"/>
              </a:rPr>
              <a:t>stdcells</a:t>
            </a:r>
            <a:r>
              <a:rPr lang="en-US" altLang="zh-CN" sz="1600" dirty="0">
                <a:latin typeface="Arial" pitchFamily="34" charset="0"/>
                <a:cs typeface="Arial" pitchFamily="34" charset="0"/>
              </a:rPr>
              <a:t>, zero DRCs</a:t>
            </a:r>
          </a:p>
          <a:p>
            <a:r>
              <a:rPr lang="en-US" altLang="zh-CN" sz="1600" dirty="0">
                <a:latin typeface="Arial" pitchFamily="34" charset="0"/>
                <a:cs typeface="Arial" pitchFamily="34" charset="0"/>
              </a:rPr>
              <a:t>(clock period 436ps) </a:t>
            </a:r>
            <a:endParaRPr lang="en-US" altLang="zh-CN" sz="1100" dirty="0">
              <a:solidFill>
                <a:srgbClr val="1B00C0"/>
              </a:solidFill>
              <a:latin typeface="Arial" pitchFamily="34" charset="0"/>
              <a:cs typeface="Arial" pitchFamily="34" charset="0"/>
            </a:endParaRPr>
          </a:p>
        </p:txBody>
      </p:sp>
      <p:pic>
        <p:nvPicPr>
          <p:cNvPr id="1028" name="Picture 4">
            <a:extLst>
              <a:ext uri="{FF2B5EF4-FFF2-40B4-BE49-F238E27FC236}">
                <a16:creationId xmlns:a16="http://schemas.microsoft.com/office/drawing/2014/main" id="{DE8A4639-E837-48F2-B510-B5014B4583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3673730"/>
            <a:ext cx="4067175" cy="25515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814AD9-8825-44AC-97B1-77061C3DA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891" y="3673731"/>
            <a:ext cx="4067175" cy="255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341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58737" y="838200"/>
            <a:ext cx="9048750" cy="838200"/>
          </a:xfrm>
        </p:spPr>
        <p:txBody>
          <a:bodyPr/>
          <a:lstStyle/>
          <a:p>
            <a:r>
              <a:rPr lang="en-US" sz="2400" b="1" dirty="0"/>
              <a:t>Is open-source design enablement (PDK, IPs, tooling) a disruptive technology?</a:t>
            </a:r>
          </a:p>
          <a:p>
            <a:r>
              <a:rPr lang="en-US" sz="2400" b="1" dirty="0"/>
              <a:t>Cf. Clayton Christensen, </a:t>
            </a:r>
            <a:r>
              <a:rPr lang="en-US" sz="2400" b="1" i="1" dirty="0"/>
              <a:t>The Innovator’s Dilemma</a:t>
            </a:r>
            <a:endParaRPr lang="en-US" sz="2400" b="1"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a:t>Looking Ahead: EDA + Design Ecosystem? </a:t>
            </a:r>
          </a:p>
        </p:txBody>
      </p:sp>
      <p:pic>
        <p:nvPicPr>
          <p:cNvPr id="4" name="Picture 3">
            <a:extLst>
              <a:ext uri="{FF2B5EF4-FFF2-40B4-BE49-F238E27FC236}">
                <a16:creationId xmlns:a16="http://schemas.microsoft.com/office/drawing/2014/main" id="{33EF76B0-9703-4C94-A34F-6CA1039C8802}"/>
              </a:ext>
            </a:extLst>
          </p:cNvPr>
          <p:cNvPicPr>
            <a:picLocks noChangeAspect="1"/>
          </p:cNvPicPr>
          <p:nvPr/>
        </p:nvPicPr>
        <p:blipFill rotWithShape="1">
          <a:blip r:embed="rId3"/>
          <a:srcRect l="20833" t="20000" r="17500" b="10000"/>
          <a:stretch/>
        </p:blipFill>
        <p:spPr>
          <a:xfrm>
            <a:off x="1676400" y="2094471"/>
            <a:ext cx="5791200" cy="4382529"/>
          </a:xfrm>
          <a:prstGeom prst="rect">
            <a:avLst/>
          </a:prstGeom>
        </p:spPr>
      </p:pic>
    </p:spTree>
    <p:extLst>
      <p:ext uri="{BB962C8B-B14F-4D97-AF65-F5344CB8AC3E}">
        <p14:creationId xmlns:p14="http://schemas.microsoft.com/office/powerpoint/2010/main" val="3407865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39233" y="762000"/>
            <a:ext cx="8837612" cy="1143000"/>
          </a:xfrm>
        </p:spPr>
        <p:txBody>
          <a:bodyPr/>
          <a:lstStyle/>
          <a:p>
            <a:r>
              <a:rPr lang="en-US" sz="2400" dirty="0"/>
              <a:t>Goal: framework to deliver open-source EDA technology to an IC designer </a:t>
            </a:r>
            <a:r>
              <a:rPr lang="en-US" sz="2400" b="1" dirty="0"/>
              <a:t>market</a:t>
            </a:r>
            <a:r>
              <a:rPr lang="en-US" sz="2400" dirty="0"/>
              <a:t>.  </a:t>
            </a:r>
          </a:p>
          <a:p>
            <a:r>
              <a:rPr lang="en-US" sz="2400" dirty="0"/>
              <a:t>Below: key functions of a potential “Transition Operator”</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a:t>Need Scalable, Sustainable Business Model</a:t>
            </a:r>
          </a:p>
        </p:txBody>
      </p:sp>
      <p:pic>
        <p:nvPicPr>
          <p:cNvPr id="5" name="Picture 4">
            <a:extLst>
              <a:ext uri="{FF2B5EF4-FFF2-40B4-BE49-F238E27FC236}">
                <a16:creationId xmlns:a16="http://schemas.microsoft.com/office/drawing/2014/main" id="{9CA4860A-449B-4914-A21C-0AE0486A379A}"/>
              </a:ext>
            </a:extLst>
          </p:cNvPr>
          <p:cNvPicPr>
            <a:picLocks noChangeAspect="1"/>
          </p:cNvPicPr>
          <p:nvPr/>
        </p:nvPicPr>
        <p:blipFill rotWithShape="1">
          <a:blip r:embed="rId3"/>
          <a:srcRect l="4167" t="15001" r="10833" b="11249"/>
          <a:stretch/>
        </p:blipFill>
        <p:spPr>
          <a:xfrm>
            <a:off x="762000" y="1947863"/>
            <a:ext cx="7592716" cy="4391865"/>
          </a:xfrm>
          <a:prstGeom prst="rect">
            <a:avLst/>
          </a:prstGeom>
          <a:ln w="57150">
            <a:solidFill>
              <a:srgbClr val="FF0000"/>
            </a:solidFill>
          </a:ln>
        </p:spPr>
      </p:pic>
      <p:sp>
        <p:nvSpPr>
          <p:cNvPr id="6" name="Content Placeholder 1">
            <a:extLst>
              <a:ext uri="{FF2B5EF4-FFF2-40B4-BE49-F238E27FC236}">
                <a16:creationId xmlns:a16="http://schemas.microsoft.com/office/drawing/2014/main" id="{B1E44C73-676B-45B3-BB42-E43F3449EE54}"/>
              </a:ext>
            </a:extLst>
          </p:cNvPr>
          <p:cNvSpPr txBox="1">
            <a:spLocks/>
          </p:cNvSpPr>
          <p:nvPr/>
        </p:nvSpPr>
        <p:spPr bwMode="auto">
          <a:xfrm>
            <a:off x="2788831" y="6476999"/>
            <a:ext cx="3383369" cy="228601"/>
          </a:xfrm>
          <a:prstGeom prst="rect">
            <a:avLst/>
          </a:prstGeom>
          <a:solidFill>
            <a:srgbClr val="FFFF00"/>
          </a:solid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a:buFontTx/>
              <a:buNone/>
            </a:pPr>
            <a:r>
              <a:rPr lang="en-US" sz="1200" kern="0" dirty="0"/>
              <a:t>Source: Mr. Serge </a:t>
            </a:r>
            <a:r>
              <a:rPr lang="en-US" sz="1200" kern="0" dirty="0" err="1"/>
              <a:t>Leef</a:t>
            </a:r>
            <a:r>
              <a:rPr lang="en-US" sz="1200" kern="0" dirty="0"/>
              <a:t>, DARPA. August 2020.</a:t>
            </a:r>
          </a:p>
        </p:txBody>
      </p:sp>
    </p:spTree>
    <p:extLst>
      <p:ext uri="{BB962C8B-B14F-4D97-AF65-F5344CB8AC3E}">
        <p14:creationId xmlns:p14="http://schemas.microsoft.com/office/powerpoint/2010/main" val="3586687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838200"/>
            <a:ext cx="9144000" cy="5562601"/>
          </a:xfrm>
        </p:spPr>
        <p:txBody>
          <a:bodyPr/>
          <a:lstStyle/>
          <a:p>
            <a:r>
              <a:rPr lang="en-US" b="1" dirty="0">
                <a:solidFill>
                  <a:schemeClr val="bg1">
                    <a:lumMod val="50000"/>
                  </a:schemeClr>
                </a:solidFill>
              </a:rPr>
              <a:t>Perspective</a:t>
            </a:r>
          </a:p>
          <a:p>
            <a:r>
              <a:rPr lang="en-US" b="1" dirty="0">
                <a:solidFill>
                  <a:schemeClr val="bg1">
                    <a:lumMod val="50000"/>
                  </a:schemeClr>
                </a:solidFill>
              </a:rPr>
              <a:t>Open-Source EDA and </a:t>
            </a:r>
            <a:r>
              <a:rPr lang="en-US" b="1" dirty="0" err="1">
                <a:solidFill>
                  <a:schemeClr val="bg1">
                    <a:lumMod val="50000"/>
                  </a:schemeClr>
                </a:solidFill>
              </a:rPr>
              <a:t>OpenROAD</a:t>
            </a:r>
            <a:endParaRPr lang="en-US" b="1" dirty="0">
              <a:solidFill>
                <a:schemeClr val="bg1">
                  <a:lumMod val="50000"/>
                </a:schemeClr>
              </a:solidFill>
            </a:endParaRPr>
          </a:p>
          <a:p>
            <a:r>
              <a:rPr lang="en-US" b="1" dirty="0">
                <a:solidFill>
                  <a:schemeClr val="bg1">
                    <a:lumMod val="50000"/>
                  </a:schemeClr>
                </a:solidFill>
              </a:rPr>
              <a:t>Open-Source EDA: If We Build It, Who Will Come?</a:t>
            </a:r>
          </a:p>
          <a:p>
            <a:r>
              <a:rPr lang="en-US" b="1" dirty="0" err="1">
                <a:solidFill>
                  <a:schemeClr val="bg1">
                    <a:lumMod val="50000"/>
                  </a:schemeClr>
                </a:solidFill>
              </a:rPr>
              <a:t>OpenROAD</a:t>
            </a:r>
            <a:r>
              <a:rPr lang="en-US" b="1" dirty="0">
                <a:solidFill>
                  <a:schemeClr val="bg1">
                    <a:lumMod val="50000"/>
                  </a:schemeClr>
                </a:solidFill>
              </a:rPr>
              <a:t> Today</a:t>
            </a:r>
          </a:p>
          <a:p>
            <a:r>
              <a:rPr lang="en-US" b="1" dirty="0">
                <a:solidFill>
                  <a:schemeClr val="bg1">
                    <a:lumMod val="50000"/>
                  </a:schemeClr>
                </a:solidFill>
              </a:rPr>
              <a:t>Looking Back, Looking Ahead</a:t>
            </a:r>
          </a:p>
          <a:p>
            <a:r>
              <a:rPr lang="en-US" b="1" dirty="0">
                <a:solidFill>
                  <a:srgbClr val="1B00C0"/>
                </a:solidFill>
              </a:rPr>
              <a:t>Conclusion</a:t>
            </a:r>
          </a:p>
          <a:p>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t>Agenda</a:t>
            </a:r>
          </a:p>
        </p:txBody>
      </p:sp>
    </p:spTree>
    <p:extLst>
      <p:ext uri="{BB962C8B-B14F-4D97-AF65-F5344CB8AC3E}">
        <p14:creationId xmlns:p14="http://schemas.microsoft.com/office/powerpoint/2010/main" val="22822218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FDD50D-F105-4586-AE59-414A7A9BBA21}"/>
              </a:ext>
            </a:extLst>
          </p:cNvPr>
          <p:cNvSpPr>
            <a:spLocks noGrp="1"/>
          </p:cNvSpPr>
          <p:nvPr>
            <p:ph idx="1"/>
          </p:nvPr>
        </p:nvSpPr>
        <p:spPr>
          <a:xfrm>
            <a:off x="11805" y="621324"/>
            <a:ext cx="9144000" cy="2438400"/>
          </a:xfrm>
        </p:spPr>
        <p:txBody>
          <a:bodyPr/>
          <a:lstStyle/>
          <a:p>
            <a:pPr marL="0" indent="0" algn="ctr">
              <a:lnSpc>
                <a:spcPct val="200000"/>
              </a:lnSpc>
              <a:buNone/>
            </a:pPr>
            <a:r>
              <a:rPr lang="en-US" sz="3200" dirty="0"/>
              <a:t>Open-source EDA is truly a field of dreams.</a:t>
            </a:r>
          </a:p>
          <a:p>
            <a:pPr marL="0" indent="0" algn="ctr">
              <a:lnSpc>
                <a:spcPct val="200000"/>
              </a:lnSpc>
              <a:buNone/>
            </a:pPr>
            <a:r>
              <a:rPr lang="en-US" dirty="0"/>
              <a:t>Open-source EDA is a moving, many-faceted target.</a:t>
            </a:r>
          </a:p>
          <a:p>
            <a:pPr marL="0" indent="0" algn="ctr">
              <a:lnSpc>
                <a:spcPct val="200000"/>
              </a:lnSpc>
              <a:buNone/>
            </a:pPr>
            <a:r>
              <a:rPr lang="en-US" sz="2600" dirty="0"/>
              <a:t>Open-source EDA goes beyond academic research abilities.</a:t>
            </a:r>
          </a:p>
          <a:p>
            <a:pPr marL="0" indent="0" algn="ctr">
              <a:lnSpc>
                <a:spcPct val="200000"/>
              </a:lnSpc>
              <a:buNone/>
            </a:pPr>
            <a:r>
              <a:rPr lang="en-US" dirty="0"/>
              <a:t>Open-source EDA is part of a movement.</a:t>
            </a:r>
          </a:p>
          <a:p>
            <a:pPr marL="0" indent="0" algn="ctr">
              <a:lnSpc>
                <a:spcPct val="200000"/>
              </a:lnSpc>
              <a:buNone/>
            </a:pPr>
            <a:r>
              <a:rPr lang="en-US" sz="3200" dirty="0"/>
              <a:t>Open-source EDA is a journey.</a:t>
            </a:r>
          </a:p>
          <a:p>
            <a:pPr marL="0" indent="0" algn="ctr">
              <a:lnSpc>
                <a:spcPct val="200000"/>
              </a:lnSpc>
              <a:buNone/>
            </a:pPr>
            <a:r>
              <a:rPr lang="en-US" sz="3200" dirty="0"/>
              <a:t>(Please be part of it!)</a:t>
            </a:r>
          </a:p>
          <a:p>
            <a:endParaRPr lang="en-US" sz="2600" dirty="0"/>
          </a:p>
        </p:txBody>
      </p:sp>
      <p:sp>
        <p:nvSpPr>
          <p:cNvPr id="9" name="Title 2">
            <a:extLst>
              <a:ext uri="{FF2B5EF4-FFF2-40B4-BE49-F238E27FC236}">
                <a16:creationId xmlns:a16="http://schemas.microsoft.com/office/drawing/2014/main" id="{73D51399-CE47-4FC3-9645-3A89B3272058}"/>
              </a:ext>
            </a:extLst>
          </p:cNvPr>
          <p:cNvSpPr>
            <a:spLocks noGrp="1"/>
          </p:cNvSpPr>
          <p:nvPr>
            <p:ph type="title"/>
          </p:nvPr>
        </p:nvSpPr>
        <p:spPr>
          <a:xfrm>
            <a:off x="11805" y="100588"/>
            <a:ext cx="9055995" cy="661412"/>
          </a:xfrm>
        </p:spPr>
        <p:txBody>
          <a:bodyPr/>
          <a:lstStyle/>
          <a:p>
            <a:r>
              <a:rPr lang="en-US" dirty="0"/>
              <a:t>If We Build It, Who Will Come?</a:t>
            </a:r>
            <a:endParaRPr lang="en-US" dirty="0">
              <a:solidFill>
                <a:srgbClr val="1B00C0"/>
              </a:solidFill>
            </a:endParaRPr>
          </a:p>
        </p:txBody>
      </p:sp>
    </p:spTree>
    <p:extLst>
      <p:ext uri="{BB962C8B-B14F-4D97-AF65-F5344CB8AC3E}">
        <p14:creationId xmlns:p14="http://schemas.microsoft.com/office/powerpoint/2010/main" val="323902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F4E1943-1E08-4026-963E-CEFFDE79C73E}"/>
              </a:ext>
            </a:extLst>
          </p:cNvPr>
          <p:cNvSpPr txBox="1">
            <a:spLocks/>
          </p:cNvSpPr>
          <p:nvPr/>
        </p:nvSpPr>
        <p:spPr bwMode="auto">
          <a:xfrm>
            <a:off x="838200" y="22098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lnSpc>
                <a:spcPct val="90000"/>
              </a:lnSpc>
              <a:spcBef>
                <a:spcPct val="0"/>
              </a:spcBef>
              <a:spcAft>
                <a:spcPct val="0"/>
              </a:spcAft>
              <a:defRPr sz="4000" b="1" baseline="0">
                <a:solidFill>
                  <a:schemeClr val="tx2"/>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THANK YOU !</a:t>
            </a:r>
          </a:p>
        </p:txBody>
      </p:sp>
      <p:sp>
        <p:nvSpPr>
          <p:cNvPr id="2" name="TextBox 1">
            <a:extLst>
              <a:ext uri="{FF2B5EF4-FFF2-40B4-BE49-F238E27FC236}">
                <a16:creationId xmlns:a16="http://schemas.microsoft.com/office/drawing/2014/main" id="{E2B8C574-5B65-43A4-B291-99CCEC25F20B}"/>
              </a:ext>
            </a:extLst>
          </p:cNvPr>
          <p:cNvSpPr txBox="1"/>
          <p:nvPr/>
        </p:nvSpPr>
        <p:spPr>
          <a:xfrm>
            <a:off x="76200" y="4038600"/>
            <a:ext cx="8991600" cy="2769989"/>
          </a:xfrm>
          <a:prstGeom prst="rect">
            <a:avLst/>
          </a:prstGeom>
          <a:noFill/>
        </p:spPr>
        <p:txBody>
          <a:bodyPr wrap="square" rtlCol="0">
            <a:spAutoFit/>
          </a:bodyPr>
          <a:lstStyle/>
          <a:p>
            <a:r>
              <a:rPr lang="en-US" sz="1600" dirty="0" err="1"/>
              <a:t>ABKGroup</a:t>
            </a:r>
            <a:r>
              <a:rPr lang="en-US" sz="1600" dirty="0"/>
              <a:t> research is supported by U.S. National Science Foundation, U.S. DARPA, Samsung, Qualcomm, NXP Semiconductors, Mentor Graphics, and the C-DEN Center.</a:t>
            </a:r>
          </a:p>
          <a:p>
            <a:endParaRPr lang="en-US" sz="1600" dirty="0"/>
          </a:p>
          <a:p>
            <a:r>
              <a:rPr lang="en-US" sz="1600" dirty="0" err="1"/>
              <a:t>OpenROAD</a:t>
            </a:r>
            <a:r>
              <a:rPr lang="en-US" sz="1600" dirty="0"/>
              <a:t>: Many thanks to the team </a:t>
            </a:r>
            <a:r>
              <a:rPr lang="en-US" sz="1600" dirty="0">
                <a:hlinkClick r:id="rId3"/>
              </a:rPr>
              <a:t>https://theopenroadproject.org/our-team/</a:t>
            </a:r>
            <a:r>
              <a:rPr lang="en-US" sz="1600" dirty="0"/>
              <a:t> and to Tim Ansell (Google gift) </a:t>
            </a:r>
          </a:p>
          <a:p>
            <a:endParaRPr lang="en-US" dirty="0"/>
          </a:p>
          <a:p>
            <a:r>
              <a:rPr lang="en-US" sz="1400" dirty="0"/>
              <a:t>Some Links:</a:t>
            </a:r>
          </a:p>
          <a:p>
            <a:pPr lvl="0"/>
            <a:r>
              <a:rPr lang="en-US" sz="1100" dirty="0"/>
              <a:t>The </a:t>
            </a:r>
            <a:r>
              <a:rPr lang="en-US" sz="1100" dirty="0" err="1"/>
              <a:t>OpenROAD</a:t>
            </a:r>
            <a:r>
              <a:rPr lang="en-US" sz="1100" dirty="0"/>
              <a:t> Project: </a:t>
            </a:r>
            <a:r>
              <a:rPr lang="en-US" sz="1100" u="sng" dirty="0" err="1">
                <a:hlinkClick r:id="rId4"/>
              </a:rPr>
              <a:t>readthedocs</a:t>
            </a:r>
            <a:r>
              <a:rPr lang="en-US" sz="1100" dirty="0"/>
              <a:t>, </a:t>
            </a:r>
            <a:r>
              <a:rPr lang="en-US" sz="1100" u="sng" dirty="0">
                <a:hlinkClick r:id="rId5"/>
              </a:rPr>
              <a:t>website</a:t>
            </a:r>
            <a:r>
              <a:rPr lang="en-US" sz="1100" dirty="0"/>
              <a:t>, </a:t>
            </a:r>
            <a:r>
              <a:rPr lang="en-US" sz="1100" u="sng" dirty="0">
                <a:hlinkClick r:id="rId6"/>
              </a:rPr>
              <a:t>GitHub</a:t>
            </a:r>
            <a:r>
              <a:rPr lang="en-US" sz="1100" dirty="0"/>
              <a:t>  </a:t>
            </a:r>
          </a:p>
          <a:p>
            <a:pPr lvl="0"/>
            <a:r>
              <a:rPr lang="en-US" sz="1100" dirty="0"/>
              <a:t>“Looking into the Mirror of Open Source” (ICCAD-2019): </a:t>
            </a:r>
            <a:r>
              <a:rPr lang="en-US" sz="1100" u="sng" dirty="0">
                <a:hlinkClick r:id="rId7"/>
              </a:rPr>
              <a:t>paper</a:t>
            </a:r>
            <a:r>
              <a:rPr lang="en-US" sz="1100" dirty="0"/>
              <a:t>, </a:t>
            </a:r>
            <a:r>
              <a:rPr lang="en-US" sz="1100" u="sng" dirty="0">
                <a:hlinkClick r:id="rId8"/>
              </a:rPr>
              <a:t>slides</a:t>
            </a:r>
            <a:r>
              <a:rPr lang="en-US" sz="1100" dirty="0"/>
              <a:t> </a:t>
            </a:r>
          </a:p>
          <a:p>
            <a:pPr lvl="0"/>
            <a:r>
              <a:rPr lang="en-US" sz="1100" dirty="0"/>
              <a:t>“On Future Scaling Mechanisms for Semiconductor Design and Manufacturing Technologies” (May 2019 Ho-Am Lecture): </a:t>
            </a:r>
            <a:r>
              <a:rPr lang="en-US" sz="1100" u="sng" dirty="0">
                <a:hlinkClick r:id="rId9"/>
              </a:rPr>
              <a:t>slides</a:t>
            </a:r>
            <a:endParaRPr lang="en-US" sz="1100" dirty="0"/>
          </a:p>
          <a:p>
            <a:pPr lvl="0"/>
            <a:r>
              <a:rPr lang="en-US" sz="1100" dirty="0" err="1"/>
              <a:t>ABKGroup</a:t>
            </a:r>
            <a:r>
              <a:rPr lang="en-US" sz="1100" dirty="0"/>
              <a:t> </a:t>
            </a:r>
            <a:r>
              <a:rPr lang="en-US" sz="1100" u="sng" dirty="0">
                <a:hlinkClick r:id="rId10"/>
              </a:rPr>
              <a:t>basic links</a:t>
            </a:r>
            <a:r>
              <a:rPr lang="en-US" sz="1100" dirty="0"/>
              <a:t> on ML in EDA / IC design; 6/10/2020 Google Brain </a:t>
            </a:r>
            <a:r>
              <a:rPr lang="en-US" sz="1100" dirty="0">
                <a:hlinkClick r:id="rId11"/>
              </a:rPr>
              <a:t>slides</a:t>
            </a:r>
            <a:r>
              <a:rPr lang="en-US" sz="1100" dirty="0"/>
              <a:t>, </a:t>
            </a:r>
            <a:r>
              <a:rPr lang="en-US" sz="1100" dirty="0">
                <a:hlinkClick r:id="rId12"/>
              </a:rPr>
              <a:t>video</a:t>
            </a:r>
            <a:r>
              <a:rPr lang="en-US" sz="1100" dirty="0"/>
              <a:t>; 7/15/2020 PPA Optimization keynote </a:t>
            </a:r>
            <a:r>
              <a:rPr lang="en-US" sz="1100" dirty="0">
                <a:hlinkClick r:id="rId13"/>
              </a:rPr>
              <a:t>slides</a:t>
            </a:r>
            <a:r>
              <a:rPr lang="en-US" sz="1100" dirty="0"/>
              <a:t>, </a:t>
            </a:r>
            <a:r>
              <a:rPr lang="en-US" sz="1100" dirty="0">
                <a:hlinkClick r:id="rId14"/>
              </a:rPr>
              <a:t>video</a:t>
            </a:r>
            <a:endParaRPr lang="en-US" sz="1100" dirty="0"/>
          </a:p>
          <a:p>
            <a:endParaRPr lang="en-US" dirty="0"/>
          </a:p>
        </p:txBody>
      </p:sp>
    </p:spTree>
    <p:extLst>
      <p:ext uri="{BB962C8B-B14F-4D97-AF65-F5344CB8AC3E}">
        <p14:creationId xmlns:p14="http://schemas.microsoft.com/office/powerpoint/2010/main" val="147471007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F4E1943-1E08-4026-963E-CEFFDE79C73E}"/>
              </a:ext>
            </a:extLst>
          </p:cNvPr>
          <p:cNvSpPr txBox="1">
            <a:spLocks/>
          </p:cNvSpPr>
          <p:nvPr/>
        </p:nvSpPr>
        <p:spPr bwMode="auto">
          <a:xfrm>
            <a:off x="838200" y="22098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lnSpc>
                <a:spcPct val="90000"/>
              </a:lnSpc>
              <a:spcBef>
                <a:spcPct val="0"/>
              </a:spcBef>
              <a:spcAft>
                <a:spcPct val="0"/>
              </a:spcAft>
              <a:defRPr sz="4000" b="1" baseline="0">
                <a:solidFill>
                  <a:schemeClr val="tx2"/>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BACKUP</a:t>
            </a:r>
          </a:p>
        </p:txBody>
      </p:sp>
    </p:spTree>
    <p:extLst>
      <p:ext uri="{BB962C8B-B14F-4D97-AF65-F5344CB8AC3E}">
        <p14:creationId xmlns:p14="http://schemas.microsoft.com/office/powerpoint/2010/main" val="28359263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a:xfrm>
            <a:off x="62799" y="762000"/>
            <a:ext cx="8887525" cy="2666999"/>
          </a:xfrm>
        </p:spPr>
        <p:txBody>
          <a:bodyPr/>
          <a:lstStyle/>
          <a:p>
            <a:pPr marL="285750" indent="-285750">
              <a:lnSpc>
                <a:spcPct val="100000"/>
              </a:lnSpc>
              <a:spcBef>
                <a:spcPts val="600"/>
              </a:spcBef>
              <a:buFont typeface="Arial" panose="020B0604020202020204" pitchFamily="34" charset="0"/>
              <a:buChar char="•"/>
            </a:pPr>
            <a:r>
              <a:rPr lang="en-US" sz="3200" dirty="0"/>
              <a:t>Democratize: to make available to all people </a:t>
            </a:r>
            <a:r>
              <a:rPr lang="en-US" sz="1800" i="1" dirty="0"/>
              <a:t>https://www.merriam-webster.com/dictionary/democratize</a:t>
            </a:r>
            <a:endParaRPr lang="en-US" sz="3200" i="1" dirty="0"/>
          </a:p>
          <a:p>
            <a:pPr marL="285750" indent="-285750">
              <a:lnSpc>
                <a:spcPct val="100000"/>
              </a:lnSpc>
              <a:spcBef>
                <a:spcPts val="600"/>
              </a:spcBef>
              <a:buFont typeface="Arial" panose="020B0604020202020204" pitchFamily="34" charset="0"/>
              <a:buChar char="•"/>
            </a:pPr>
            <a:endParaRPr lang="en-US" sz="3200" dirty="0"/>
          </a:p>
          <a:p>
            <a:pPr marL="285750" indent="-285750">
              <a:lnSpc>
                <a:spcPct val="100000"/>
              </a:lnSpc>
              <a:spcBef>
                <a:spcPts val="600"/>
              </a:spcBef>
              <a:buFont typeface="Arial" panose="020B0604020202020204" pitchFamily="34" charset="0"/>
              <a:buChar char="•"/>
            </a:pPr>
            <a:r>
              <a:rPr lang="en-US" sz="3200" dirty="0"/>
              <a:t>Application-specific ICs, not only FPGAs</a:t>
            </a:r>
          </a:p>
          <a:p>
            <a:pPr marL="285750" indent="-285750">
              <a:lnSpc>
                <a:spcPct val="100000"/>
              </a:lnSpc>
              <a:spcBef>
                <a:spcPts val="600"/>
              </a:spcBef>
              <a:buFont typeface="Arial" panose="020B0604020202020204" pitchFamily="34" charset="0"/>
              <a:buChar char="•"/>
            </a:pPr>
            <a:endParaRPr lang="en-US" dirty="0"/>
          </a:p>
          <a:p>
            <a:pPr marL="285750" indent="-285750">
              <a:lnSpc>
                <a:spcPct val="100000"/>
              </a:lnSpc>
              <a:spcBef>
                <a:spcPts val="600"/>
              </a:spcBef>
              <a:buFont typeface="Arial" panose="020B0604020202020204" pitchFamily="34" charset="0"/>
              <a:buChar char="•"/>
            </a:pPr>
            <a:r>
              <a:rPr lang="en-US" sz="3200" b="1" dirty="0">
                <a:solidFill>
                  <a:srgbClr val="1B00C0"/>
                </a:solidFill>
              </a:rPr>
              <a:t>ASIC = Design + PDK + EDA</a:t>
            </a:r>
          </a:p>
        </p:txBody>
      </p:sp>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a:xfrm>
            <a:off x="0" y="0"/>
            <a:ext cx="9144000" cy="739775"/>
          </a:xfrm>
        </p:spPr>
        <p:txBody>
          <a:bodyPr/>
          <a:lstStyle/>
          <a:p>
            <a:r>
              <a:rPr lang="en-US" dirty="0"/>
              <a:t>Need </a:t>
            </a:r>
            <a:r>
              <a:rPr lang="en-US" dirty="0">
                <a:solidFill>
                  <a:srgbClr val="1B00C0"/>
                </a:solidFill>
              </a:rPr>
              <a:t>Democratization</a:t>
            </a:r>
            <a:r>
              <a:rPr lang="en-US" dirty="0"/>
              <a:t> of Hardware Innovation</a:t>
            </a:r>
          </a:p>
        </p:txBody>
      </p:sp>
    </p:spTree>
    <p:extLst>
      <p:ext uri="{BB962C8B-B14F-4D97-AF65-F5344CB8AC3E}">
        <p14:creationId xmlns:p14="http://schemas.microsoft.com/office/powerpoint/2010/main" val="1478958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552CF-6EFA-BF46-978A-A5CCD57438FB}"/>
              </a:ext>
            </a:extLst>
          </p:cNvPr>
          <p:cNvSpPr>
            <a:spLocks noGrp="1"/>
          </p:cNvSpPr>
          <p:nvPr>
            <p:ph type="title"/>
          </p:nvPr>
        </p:nvSpPr>
        <p:spPr>
          <a:xfrm>
            <a:off x="161925" y="90488"/>
            <a:ext cx="8851900" cy="595312"/>
          </a:xfrm>
        </p:spPr>
        <p:txBody>
          <a:bodyPr/>
          <a:lstStyle/>
          <a:p>
            <a:r>
              <a:rPr lang="en-US" sz="2800" dirty="0" err="1"/>
              <a:t>OpenROAD</a:t>
            </a:r>
            <a:r>
              <a:rPr lang="en-US" sz="2800" dirty="0"/>
              <a:t>-flow vs </a:t>
            </a:r>
            <a:r>
              <a:rPr lang="en-US" sz="2800" dirty="0" err="1"/>
              <a:t>OpenROAD</a:t>
            </a:r>
            <a:r>
              <a:rPr lang="en-US" sz="2800" dirty="0"/>
              <a:t> “integrated app”</a:t>
            </a:r>
          </a:p>
        </p:txBody>
      </p:sp>
      <p:sp>
        <p:nvSpPr>
          <p:cNvPr id="3" name="Content Placeholder 2">
            <a:extLst>
              <a:ext uri="{FF2B5EF4-FFF2-40B4-BE49-F238E27FC236}">
                <a16:creationId xmlns:a16="http://schemas.microsoft.com/office/drawing/2014/main" id="{43FBF949-83C2-0D4C-9675-FD95B78DC6B0}"/>
              </a:ext>
            </a:extLst>
          </p:cNvPr>
          <p:cNvSpPr>
            <a:spLocks noGrp="1"/>
          </p:cNvSpPr>
          <p:nvPr>
            <p:ph idx="1"/>
          </p:nvPr>
        </p:nvSpPr>
        <p:spPr>
          <a:xfrm>
            <a:off x="177800" y="745559"/>
            <a:ext cx="8836025" cy="703152"/>
          </a:xfrm>
        </p:spPr>
        <p:txBody>
          <a:bodyPr/>
          <a:lstStyle/>
          <a:p>
            <a:r>
              <a:rPr lang="en-US" sz="2400" dirty="0" err="1"/>
              <a:t>OpenROAD</a:t>
            </a:r>
            <a:r>
              <a:rPr lang="en-US" sz="2400" dirty="0"/>
              <a:t>-flow</a:t>
            </a:r>
          </a:p>
          <a:p>
            <a:pPr lvl="1"/>
            <a:endParaRPr lang="en-US" sz="2000" dirty="0"/>
          </a:p>
          <a:p>
            <a:pPr lvl="1"/>
            <a:endParaRPr lang="en-US" sz="2000" dirty="0"/>
          </a:p>
          <a:p>
            <a:pPr lvl="1"/>
            <a:endParaRPr lang="en-US" sz="2000" dirty="0"/>
          </a:p>
          <a:p>
            <a:pPr lvl="1"/>
            <a:endParaRPr lang="en-US" sz="2000" dirty="0"/>
          </a:p>
          <a:p>
            <a:pPr marL="0" indent="0">
              <a:buNone/>
            </a:pPr>
            <a:endParaRPr lang="en-US" sz="2200" dirty="0"/>
          </a:p>
          <a:p>
            <a:pPr marL="0" indent="0">
              <a:buNone/>
            </a:pPr>
            <a:endParaRPr lang="en-US" sz="2200" dirty="0"/>
          </a:p>
        </p:txBody>
      </p:sp>
      <p:sp>
        <p:nvSpPr>
          <p:cNvPr id="134" name="직사각형 133">
            <a:extLst>
              <a:ext uri="{FF2B5EF4-FFF2-40B4-BE49-F238E27FC236}">
                <a16:creationId xmlns:a16="http://schemas.microsoft.com/office/drawing/2014/main" id="{C3D45F78-2859-4F85-A09E-77B85FAE9938}"/>
              </a:ext>
            </a:extLst>
          </p:cNvPr>
          <p:cNvSpPr/>
          <p:nvPr/>
        </p:nvSpPr>
        <p:spPr bwMode="auto">
          <a:xfrm>
            <a:off x="1981274" y="1311253"/>
            <a:ext cx="3353926" cy="1445740"/>
          </a:xfrm>
          <a:prstGeom prst="rect">
            <a:avLst/>
          </a:prstGeom>
          <a:solidFill>
            <a:schemeClr val="accent1">
              <a:lumMod val="20000"/>
              <a:lumOff val="80000"/>
            </a:schemeClr>
          </a:solid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err="1">
                <a:ln>
                  <a:noFill/>
                </a:ln>
                <a:solidFill>
                  <a:schemeClr val="tx1"/>
                </a:solidFill>
                <a:effectLst/>
                <a:latin typeface="Arial Narrow" panose="020B0606020202030204" pitchFamily="34" charset="0"/>
                <a:cs typeface="Arial" panose="020B0604020202020204" pitchFamily="34" charset="0"/>
              </a:rPr>
              <a:t>OpenROAD</a:t>
            </a:r>
            <a:r>
              <a:rPr lang="en-US" altLang="ko-KR" b="1" dirty="0">
                <a:solidFill>
                  <a:schemeClr val="tx1"/>
                </a:solidFill>
                <a:latin typeface="Arial Narrow" panose="020B0606020202030204" pitchFamily="34" charset="0"/>
                <a:cs typeface="Arial" panose="020B0604020202020204" pitchFamily="34" charset="0"/>
              </a:rPr>
              <a:t>-app</a:t>
            </a:r>
          </a:p>
          <a:p>
            <a:pPr marL="0" marR="0" indent="0" algn="ctr" defTabSz="914400" rtl="0" eaLnBrk="0" fontAlgn="base" latinLnBrk="0" hangingPunct="0">
              <a:lnSpc>
                <a:spcPct val="100000"/>
              </a:lnSpc>
              <a:spcBef>
                <a:spcPct val="0"/>
              </a:spcBef>
              <a:spcAft>
                <a:spcPct val="0"/>
              </a:spcAft>
              <a:buClrTx/>
              <a:buSzTx/>
              <a:buFontTx/>
              <a:buNone/>
              <a:tabLst/>
            </a:pPr>
            <a:endParaRPr lang="en-US" altLang="ko-KR" b="1" dirty="0">
              <a:solidFill>
                <a:schemeClr val="tx1"/>
              </a:solidFill>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altLang="ko-KR" dirty="0">
                <a:solidFill>
                  <a:schemeClr val="tx1"/>
                </a:solidFill>
                <a:latin typeface="Arial Narrow" panose="020B0606020202030204" pitchFamily="34" charset="0"/>
                <a:cs typeface="Arial" panose="020B0604020202020204" pitchFamily="34" charset="0"/>
              </a:rPr>
              <a:t>STA, PEX, Floorplan, </a:t>
            </a:r>
            <a:r>
              <a:rPr lang="en-US" altLang="ko-KR" dirty="0" err="1">
                <a:solidFill>
                  <a:schemeClr val="tx1"/>
                </a:solidFill>
                <a:latin typeface="Arial Narrow" panose="020B0606020202030204" pitchFamily="34" charset="0"/>
                <a:cs typeface="Arial" panose="020B0604020202020204" pitchFamily="34" charset="0"/>
              </a:rPr>
              <a:t>GlobalPlace</a:t>
            </a:r>
            <a:r>
              <a:rPr lang="en-US" altLang="ko-KR" dirty="0">
                <a:solidFill>
                  <a:schemeClr val="tx1"/>
                </a:solidFill>
                <a:latin typeface="Arial Narrow" panose="020B0606020202030204" pitchFamily="34" charset="0"/>
                <a:cs typeface="Arial" panose="020B0604020202020204" pitchFamily="34" charset="0"/>
              </a:rPr>
              <a:t>, </a:t>
            </a:r>
          </a:p>
          <a:p>
            <a:pPr marL="0" marR="0" indent="0" algn="ctr" defTabSz="914400" rtl="0" eaLnBrk="0" fontAlgn="base" latinLnBrk="0" hangingPunct="0">
              <a:lnSpc>
                <a:spcPct val="100000"/>
              </a:lnSpc>
              <a:spcBef>
                <a:spcPct val="0"/>
              </a:spcBef>
              <a:spcAft>
                <a:spcPct val="0"/>
              </a:spcAft>
              <a:buClrTx/>
              <a:buSzTx/>
              <a:buFontTx/>
              <a:buNone/>
              <a:tabLst/>
            </a:pPr>
            <a:r>
              <a:rPr lang="en-US" altLang="ko-KR" dirty="0" err="1">
                <a:solidFill>
                  <a:schemeClr val="tx1"/>
                </a:solidFill>
                <a:latin typeface="Arial Narrow" panose="020B0606020202030204" pitchFamily="34" charset="0"/>
                <a:cs typeface="Arial" panose="020B0604020202020204" pitchFamily="34" charset="0"/>
              </a:rPr>
              <a:t>DetailedPlace</a:t>
            </a:r>
            <a:r>
              <a:rPr lang="en-US" altLang="ko-KR" dirty="0">
                <a:solidFill>
                  <a:schemeClr val="tx1"/>
                </a:solidFill>
                <a:latin typeface="Arial Narrow" panose="020B0606020202030204" pitchFamily="34" charset="0"/>
                <a:cs typeface="Arial" panose="020B0604020202020204" pitchFamily="34" charset="0"/>
              </a:rPr>
              <a:t>, CTS, </a:t>
            </a:r>
            <a:r>
              <a:rPr lang="en-US" altLang="ko-KR" dirty="0" err="1">
                <a:solidFill>
                  <a:schemeClr val="tx1"/>
                </a:solidFill>
                <a:latin typeface="Arial Narrow" panose="020B0606020202030204" pitchFamily="34" charset="0"/>
                <a:cs typeface="Arial" panose="020B0604020202020204" pitchFamily="34" charset="0"/>
              </a:rPr>
              <a:t>GlobalRoute</a:t>
            </a:r>
            <a:r>
              <a:rPr lang="en-US" altLang="ko-KR" dirty="0">
                <a:solidFill>
                  <a:schemeClr val="tx1"/>
                </a:solidFill>
                <a:latin typeface="Arial Narrow" panose="020B0606020202030204" pitchFamily="34" charset="0"/>
                <a:cs typeface="Arial" panose="020B0604020202020204" pitchFamily="34" charset="0"/>
              </a:rPr>
              <a:t>, …</a:t>
            </a:r>
          </a:p>
        </p:txBody>
      </p:sp>
      <p:sp>
        <p:nvSpPr>
          <p:cNvPr id="135" name="직사각형 134">
            <a:extLst>
              <a:ext uri="{FF2B5EF4-FFF2-40B4-BE49-F238E27FC236}">
                <a16:creationId xmlns:a16="http://schemas.microsoft.com/office/drawing/2014/main" id="{113CE582-D71E-44F8-A118-479BD3110520}"/>
              </a:ext>
            </a:extLst>
          </p:cNvPr>
          <p:cNvSpPr/>
          <p:nvPr/>
        </p:nvSpPr>
        <p:spPr bwMode="auto">
          <a:xfrm>
            <a:off x="458304" y="1311253"/>
            <a:ext cx="1081217" cy="1445740"/>
          </a:xfrm>
          <a:prstGeom prst="rect">
            <a:avLst/>
          </a:prstGeom>
          <a:solidFill>
            <a:schemeClr val="accent3">
              <a:lumMod val="20000"/>
              <a:lumOff val="80000"/>
            </a:schemeClr>
          </a:solid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err="1">
                <a:ln>
                  <a:noFill/>
                </a:ln>
                <a:solidFill>
                  <a:schemeClr val="tx1"/>
                </a:solidFill>
                <a:effectLst/>
                <a:latin typeface="Arial Narrow" panose="020B0606020202030204" pitchFamily="34" charset="0"/>
                <a:cs typeface="Arial" panose="020B0604020202020204" pitchFamily="34" charset="0"/>
              </a:rPr>
              <a:t>Yosys</a:t>
            </a:r>
            <a:br>
              <a:rPr kumimoji="0" lang="en-US" altLang="ko-KR"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br>
            <a:endParaRPr kumimoji="0" lang="en-US" altLang="ko-KR"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Synthesis</a:t>
            </a:r>
            <a:endParaRPr kumimoji="0" lang="ko-KR" altLang="en-US"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p:txBody>
      </p:sp>
      <p:sp>
        <p:nvSpPr>
          <p:cNvPr id="137" name="직사각형 136">
            <a:extLst>
              <a:ext uri="{FF2B5EF4-FFF2-40B4-BE49-F238E27FC236}">
                <a16:creationId xmlns:a16="http://schemas.microsoft.com/office/drawing/2014/main" id="{41E34462-70D9-4947-862F-228714B7534B}"/>
              </a:ext>
            </a:extLst>
          </p:cNvPr>
          <p:cNvSpPr/>
          <p:nvPr/>
        </p:nvSpPr>
        <p:spPr bwMode="auto">
          <a:xfrm>
            <a:off x="7560773" y="1311253"/>
            <a:ext cx="1025610" cy="1445740"/>
          </a:xfrm>
          <a:prstGeom prst="rect">
            <a:avLst/>
          </a:prstGeom>
          <a:solidFill>
            <a:schemeClr val="accent4">
              <a:lumMod val="20000"/>
              <a:lumOff val="80000"/>
            </a:schemeClr>
          </a:solid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err="1">
                <a:ln>
                  <a:noFill/>
                </a:ln>
                <a:solidFill>
                  <a:schemeClr val="tx1"/>
                </a:solidFill>
                <a:effectLst/>
                <a:latin typeface="Arial Narrow" panose="020B0606020202030204" pitchFamily="34" charset="0"/>
                <a:cs typeface="Arial" panose="020B0604020202020204" pitchFamily="34" charset="0"/>
              </a:rPr>
              <a:t>Klayout</a:t>
            </a:r>
            <a:endParaRPr kumimoji="0" lang="en-US" altLang="ko-KR"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altLang="ko-KR" b="1" dirty="0">
              <a:solidFill>
                <a:schemeClr val="tx1"/>
              </a:solidFill>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GDS</a:t>
            </a:r>
            <a:endParaRPr kumimoji="0" lang="ko-KR" altLang="en-US"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D302D796-29D0-42FE-8042-1F48B441CCAA}"/>
              </a:ext>
            </a:extLst>
          </p:cNvPr>
          <p:cNvSpPr/>
          <p:nvPr/>
        </p:nvSpPr>
        <p:spPr bwMode="auto">
          <a:xfrm>
            <a:off x="5736796" y="1311253"/>
            <a:ext cx="1387981" cy="1445740"/>
          </a:xfrm>
          <a:prstGeom prst="rect">
            <a:avLst/>
          </a:prstGeom>
          <a:solidFill>
            <a:schemeClr val="accent5">
              <a:lumMod val="20000"/>
              <a:lumOff val="80000"/>
            </a:schemeClr>
          </a:solid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err="1">
                <a:ln>
                  <a:noFill/>
                </a:ln>
                <a:solidFill>
                  <a:schemeClr val="tx1"/>
                </a:solidFill>
                <a:effectLst/>
                <a:latin typeface="Arial Narrow" panose="020B0606020202030204" pitchFamily="34" charset="0"/>
                <a:cs typeface="Arial" panose="020B0604020202020204" pitchFamily="34" charset="0"/>
              </a:rPr>
              <a:t>TritonRoute</a:t>
            </a:r>
            <a:endParaRPr kumimoji="0" lang="en-US" altLang="ko-KR"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altLang="ko-KR" b="1" dirty="0">
              <a:solidFill>
                <a:schemeClr val="tx1"/>
              </a:solidFill>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i="0" u="none" strike="noStrike" cap="none" normalizeH="0" baseline="0" dirty="0" err="1">
                <a:ln>
                  <a:noFill/>
                </a:ln>
                <a:solidFill>
                  <a:schemeClr val="tx1"/>
                </a:solidFill>
                <a:effectLst/>
                <a:latin typeface="Arial Narrow" panose="020B0606020202030204" pitchFamily="34" charset="0"/>
                <a:cs typeface="Arial" panose="020B0604020202020204" pitchFamily="34" charset="0"/>
              </a:rPr>
              <a:t>DetailedRoute</a:t>
            </a:r>
            <a:endParaRPr kumimoji="0" lang="ko-KR" altLang="en-US"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p:txBody>
      </p:sp>
      <p:sp>
        <p:nvSpPr>
          <p:cNvPr id="4" name="화살표: 오른쪽 3">
            <a:extLst>
              <a:ext uri="{FF2B5EF4-FFF2-40B4-BE49-F238E27FC236}">
                <a16:creationId xmlns:a16="http://schemas.microsoft.com/office/drawing/2014/main" id="{BCD4509B-02C2-4417-9049-589414A6469B}"/>
              </a:ext>
            </a:extLst>
          </p:cNvPr>
          <p:cNvSpPr/>
          <p:nvPr/>
        </p:nvSpPr>
        <p:spPr bwMode="auto">
          <a:xfrm>
            <a:off x="1604394" y="1940104"/>
            <a:ext cx="337663" cy="318187"/>
          </a:xfrm>
          <a:prstGeom prst="right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180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p:txBody>
      </p:sp>
      <p:sp>
        <p:nvSpPr>
          <p:cNvPr id="10" name="화살표: 오른쪽 9">
            <a:extLst>
              <a:ext uri="{FF2B5EF4-FFF2-40B4-BE49-F238E27FC236}">
                <a16:creationId xmlns:a16="http://schemas.microsoft.com/office/drawing/2014/main" id="{3D9D4F77-B899-4E47-B365-89E45D8AFE19}"/>
              </a:ext>
            </a:extLst>
          </p:cNvPr>
          <p:cNvSpPr/>
          <p:nvPr/>
        </p:nvSpPr>
        <p:spPr bwMode="auto">
          <a:xfrm>
            <a:off x="5366479" y="1940104"/>
            <a:ext cx="337663" cy="318187"/>
          </a:xfrm>
          <a:prstGeom prst="right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180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p:txBody>
      </p:sp>
      <p:sp>
        <p:nvSpPr>
          <p:cNvPr id="11" name="화살표: 오른쪽 10">
            <a:extLst>
              <a:ext uri="{FF2B5EF4-FFF2-40B4-BE49-F238E27FC236}">
                <a16:creationId xmlns:a16="http://schemas.microsoft.com/office/drawing/2014/main" id="{AB358194-2F60-40E3-877C-667CF231E4EF}"/>
              </a:ext>
            </a:extLst>
          </p:cNvPr>
          <p:cNvSpPr/>
          <p:nvPr/>
        </p:nvSpPr>
        <p:spPr bwMode="auto">
          <a:xfrm>
            <a:off x="7188455" y="1920808"/>
            <a:ext cx="337663" cy="318187"/>
          </a:xfrm>
          <a:prstGeom prst="rightArrow">
            <a:avLst/>
          </a:prstGeom>
          <a:solidFill>
            <a:schemeClr val="tx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1800" i="0" u="none" strike="noStrike" cap="none" normalizeH="0" baseline="0">
              <a:ln>
                <a:noFill/>
              </a:ln>
              <a:solidFill>
                <a:schemeClr val="tx1"/>
              </a:solidFill>
              <a:effectLst/>
              <a:latin typeface="Arial Narrow" panose="020B0606020202030204" pitchFamily="34" charset="0"/>
              <a:cs typeface="Arial" panose="020B0604020202020204" pitchFamily="34" charset="0"/>
            </a:endParaRPr>
          </a:p>
        </p:txBody>
      </p:sp>
      <p:sp>
        <p:nvSpPr>
          <p:cNvPr id="36" name="Content Placeholder 2">
            <a:extLst>
              <a:ext uri="{FF2B5EF4-FFF2-40B4-BE49-F238E27FC236}">
                <a16:creationId xmlns:a16="http://schemas.microsoft.com/office/drawing/2014/main" id="{8A390719-D06A-4AED-8604-352DEA58476A}"/>
              </a:ext>
            </a:extLst>
          </p:cNvPr>
          <p:cNvSpPr txBox="1">
            <a:spLocks/>
          </p:cNvSpPr>
          <p:nvPr/>
        </p:nvSpPr>
        <p:spPr bwMode="auto">
          <a:xfrm>
            <a:off x="177800" y="3406166"/>
            <a:ext cx="8836025" cy="11491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3000">
                <a:solidFill>
                  <a:schemeClr val="tx1"/>
                </a:solidFill>
                <a:latin typeface="Arial" panose="020B0604020202020204" pitchFamily="34" charset="0"/>
                <a:ea typeface="+mn-ea"/>
                <a:cs typeface="Arial" panose="020B0604020202020204" pitchFamily="34" charset="0"/>
              </a:defRPr>
            </a:lvl1pPr>
            <a:lvl2pPr marL="573088" indent="-290513"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cs typeface="Arial" panose="020B0604020202020204" pitchFamily="34" charset="0"/>
              </a:defRPr>
            </a:lvl2pPr>
            <a:lvl3pPr marL="803275" indent="-230188" algn="l" rtl="0" eaLnBrk="1" fontAlgn="base" hangingPunct="1">
              <a:lnSpc>
                <a:spcPct val="85000"/>
              </a:lnSpc>
              <a:spcBef>
                <a:spcPct val="30000"/>
              </a:spcBef>
              <a:spcAft>
                <a:spcPct val="0"/>
              </a:spcAft>
              <a:buClr>
                <a:srgbClr val="C00000"/>
              </a:buClr>
              <a:buChar char="•"/>
              <a:defRPr sz="2600">
                <a:solidFill>
                  <a:schemeClr val="tx1"/>
                </a:solidFill>
                <a:latin typeface="Arial" panose="020B0604020202020204" pitchFamily="34" charset="0"/>
                <a:cs typeface="Arial" panose="020B0604020202020204"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r>
              <a:rPr lang="en-US" sz="2400" kern="0" dirty="0" err="1"/>
              <a:t>OpenROAD</a:t>
            </a:r>
            <a:r>
              <a:rPr lang="en-US" sz="2400" kern="0" dirty="0"/>
              <a:t> “integrated app”</a:t>
            </a:r>
          </a:p>
          <a:p>
            <a:pPr lvl="1"/>
            <a:r>
              <a:rPr lang="en-US" altLang="ko-KR" sz="2000" kern="0" dirty="0"/>
              <a:t>A single binary that has most of </a:t>
            </a:r>
            <a:r>
              <a:rPr lang="en-US" altLang="ko-KR" sz="2000" kern="0" dirty="0" err="1"/>
              <a:t>OpenROAD</a:t>
            </a:r>
            <a:r>
              <a:rPr lang="en-US" altLang="ko-KR" sz="2000" kern="0" dirty="0"/>
              <a:t>-flow</a:t>
            </a:r>
          </a:p>
          <a:p>
            <a:pPr lvl="1"/>
            <a:r>
              <a:rPr lang="en-US" altLang="ko-KR" sz="2000" kern="0" dirty="0"/>
              <a:t>List of projects/Tools that currently exist in the </a:t>
            </a:r>
            <a:r>
              <a:rPr lang="en-US" altLang="ko-KR" sz="2000" kern="0" dirty="0" err="1"/>
              <a:t>OpenROAD</a:t>
            </a:r>
            <a:r>
              <a:rPr lang="en-US" altLang="ko-KR" sz="2000" kern="0" dirty="0"/>
              <a:t> app:</a:t>
            </a:r>
            <a:endParaRPr lang="en-US" sz="2000" kern="0" dirty="0"/>
          </a:p>
          <a:p>
            <a:pPr marL="0" indent="0">
              <a:buFontTx/>
              <a:buNone/>
            </a:pPr>
            <a:endParaRPr lang="en-US" sz="2200" kern="0" dirty="0"/>
          </a:p>
          <a:p>
            <a:pPr marL="0" indent="0">
              <a:buFontTx/>
              <a:buNone/>
            </a:pPr>
            <a:endParaRPr lang="en-US" sz="2200" kern="0" dirty="0"/>
          </a:p>
          <a:p>
            <a:pPr marL="0" indent="0">
              <a:buFontTx/>
              <a:buNone/>
            </a:pPr>
            <a:endParaRPr lang="en-US" sz="2200" kern="0" dirty="0"/>
          </a:p>
        </p:txBody>
      </p:sp>
      <p:sp>
        <p:nvSpPr>
          <p:cNvPr id="38" name="직사각형 37">
            <a:extLst>
              <a:ext uri="{FF2B5EF4-FFF2-40B4-BE49-F238E27FC236}">
                <a16:creationId xmlns:a16="http://schemas.microsoft.com/office/drawing/2014/main" id="{764B7DC6-29C2-4A8A-AC11-BC9898253117}"/>
              </a:ext>
            </a:extLst>
          </p:cNvPr>
          <p:cNvSpPr/>
          <p:nvPr/>
        </p:nvSpPr>
        <p:spPr bwMode="auto">
          <a:xfrm>
            <a:off x="1257302" y="4675410"/>
            <a:ext cx="6891977" cy="1617414"/>
          </a:xfrm>
          <a:prstGeom prst="rect">
            <a:avLst/>
          </a:prstGeom>
          <a:solidFill>
            <a:schemeClr val="accent1">
              <a:lumMod val="20000"/>
              <a:lumOff val="80000"/>
            </a:schemeClr>
          </a:solid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ko-KR" sz="2400" b="1" dirty="0" err="1">
                <a:solidFill>
                  <a:schemeClr val="tx1"/>
                </a:solidFill>
                <a:latin typeface="Arial" panose="020B0604020202020204" pitchFamily="34" charset="0"/>
                <a:cs typeface="Arial" panose="020B0604020202020204" pitchFamily="34" charset="0"/>
              </a:rPr>
              <a:t>OpenROAD</a:t>
            </a:r>
            <a:r>
              <a:rPr lang="en-US" altLang="ko-KR" sz="2400" b="1" dirty="0">
                <a:solidFill>
                  <a:schemeClr val="tx1"/>
                </a:solidFill>
                <a:latin typeface="Arial" panose="020B0604020202020204" pitchFamily="34" charset="0"/>
                <a:cs typeface="Arial" panose="020B0604020202020204" pitchFamily="34" charset="0"/>
              </a:rPr>
              <a:t>-app</a:t>
            </a:r>
          </a:p>
          <a:p>
            <a:pPr marL="0" marR="0" indent="0" algn="ctr" defTabSz="914400" rtl="0" eaLnBrk="0" fontAlgn="base" latinLnBrk="0" hangingPunct="0">
              <a:lnSpc>
                <a:spcPct val="100000"/>
              </a:lnSpc>
              <a:spcBef>
                <a:spcPct val="0"/>
              </a:spcBef>
              <a:spcAft>
                <a:spcPct val="0"/>
              </a:spcAft>
              <a:buClrTx/>
              <a:buSzTx/>
              <a:buFontTx/>
              <a:buNone/>
              <a:tabLst/>
            </a:pPr>
            <a:endParaRPr lang="en-US" altLang="ko-KR" dirty="0">
              <a:solidFill>
                <a:schemeClr val="tx1"/>
              </a:solidFill>
              <a:latin typeface="Arial Narrow" panose="020B060602020203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altLang="ko-KR" dirty="0" err="1">
                <a:solidFill>
                  <a:schemeClr val="tx1"/>
                </a:solidFill>
                <a:latin typeface="Arial Narrow" panose="020B0606020202030204" pitchFamily="34" charset="0"/>
                <a:cs typeface="Arial" panose="020B0604020202020204" pitchFamily="34" charset="0"/>
              </a:rPr>
              <a:t>FastRoute</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ICeWall</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OpenDB</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OpenPhySyn</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OpenRCX</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OpenSTA</a:t>
            </a:r>
            <a:r>
              <a:rPr lang="en-US" altLang="ko-KR" dirty="0">
                <a:solidFill>
                  <a:schemeClr val="tx1"/>
                </a:solidFill>
                <a:latin typeface="Arial Narrow" panose="020B0606020202030204" pitchFamily="34" charset="0"/>
                <a:cs typeface="Arial" panose="020B0604020202020204" pitchFamily="34" charset="0"/>
              </a:rPr>
              <a:t>, </a:t>
            </a:r>
            <a:br>
              <a:rPr lang="en-US" altLang="ko-KR" dirty="0">
                <a:solidFill>
                  <a:schemeClr val="tx1"/>
                </a:solidFill>
                <a:latin typeface="Arial Narrow" panose="020B0606020202030204" pitchFamily="34" charset="0"/>
                <a:cs typeface="Arial" panose="020B0604020202020204" pitchFamily="34" charset="0"/>
              </a:rPr>
            </a:br>
            <a:r>
              <a:rPr lang="en-US" altLang="ko-KR" dirty="0" err="1">
                <a:solidFill>
                  <a:schemeClr val="tx1"/>
                </a:solidFill>
                <a:latin typeface="Arial Narrow" panose="020B0606020202030204" pitchFamily="34" charset="0"/>
                <a:cs typeface="Arial" panose="020B0604020202020204" pitchFamily="34" charset="0"/>
              </a:rPr>
              <a:t>PDNSim</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TritonCTS</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TritonMacroPlace</a:t>
            </a:r>
            <a:r>
              <a:rPr lang="en-US" altLang="ko-KR" dirty="0">
                <a:solidFill>
                  <a:schemeClr val="tx1"/>
                </a:solidFill>
                <a:latin typeface="Arial Narrow" panose="020B0606020202030204" pitchFamily="34" charset="0"/>
                <a:cs typeface="Arial" panose="020B0604020202020204" pitchFamily="34" charset="0"/>
              </a:rPr>
              <a:t>, Flute3, </a:t>
            </a:r>
            <a:r>
              <a:rPr lang="en-US" altLang="ko-KR" dirty="0" err="1">
                <a:solidFill>
                  <a:schemeClr val="tx1"/>
                </a:solidFill>
                <a:latin typeface="Arial Narrow" panose="020B0606020202030204" pitchFamily="34" charset="0"/>
                <a:cs typeface="Arial" panose="020B0604020202020204" pitchFamily="34" charset="0"/>
              </a:rPr>
              <a:t>ioPlacer</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OpenDP</a:t>
            </a:r>
            <a:r>
              <a:rPr lang="en-US" altLang="ko-KR" dirty="0">
                <a:solidFill>
                  <a:schemeClr val="tx1"/>
                </a:solidFill>
                <a:latin typeface="Arial Narrow" panose="020B0606020202030204" pitchFamily="34" charset="0"/>
                <a:cs typeface="Arial" panose="020B0604020202020204" pitchFamily="34" charset="0"/>
              </a:rPr>
              <a:t>, </a:t>
            </a:r>
          </a:p>
          <a:p>
            <a:pPr marL="0" marR="0" indent="0" algn="ctr" defTabSz="914400" rtl="0" eaLnBrk="0" fontAlgn="base" latinLnBrk="0" hangingPunct="0">
              <a:lnSpc>
                <a:spcPct val="100000"/>
              </a:lnSpc>
              <a:spcBef>
                <a:spcPct val="0"/>
              </a:spcBef>
              <a:spcAft>
                <a:spcPct val="0"/>
              </a:spcAft>
              <a:buClrTx/>
              <a:buSzTx/>
              <a:buFontTx/>
              <a:buNone/>
              <a:tabLst/>
            </a:pPr>
            <a:r>
              <a:rPr lang="en-US" altLang="ko-KR" dirty="0" err="1">
                <a:solidFill>
                  <a:schemeClr val="tx1"/>
                </a:solidFill>
                <a:latin typeface="Arial Narrow" panose="020B0606020202030204" pitchFamily="34" charset="0"/>
                <a:cs typeface="Arial" panose="020B0604020202020204" pitchFamily="34" charset="0"/>
              </a:rPr>
              <a:t>Pdngen</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RePlAce</a:t>
            </a:r>
            <a:r>
              <a:rPr lang="en-US" altLang="ko-KR" dirty="0">
                <a:solidFill>
                  <a:schemeClr val="tx1"/>
                </a:solidFill>
                <a:latin typeface="Arial Narrow" panose="020B0606020202030204" pitchFamily="34" charset="0"/>
                <a:cs typeface="Arial" panose="020B0604020202020204" pitchFamily="34" charset="0"/>
              </a:rPr>
              <a:t>, Resizer, </a:t>
            </a:r>
            <a:r>
              <a:rPr lang="en-US" altLang="ko-KR" dirty="0" err="1">
                <a:solidFill>
                  <a:schemeClr val="tx1"/>
                </a:solidFill>
                <a:latin typeface="Arial Narrow" panose="020B0606020202030204" pitchFamily="34" charset="0"/>
                <a:cs typeface="Arial" panose="020B0604020202020204" pitchFamily="34" charset="0"/>
              </a:rPr>
              <a:t>Tapcell</a:t>
            </a:r>
            <a:r>
              <a:rPr lang="en-US" altLang="ko-KR" dirty="0">
                <a:solidFill>
                  <a:schemeClr val="tx1"/>
                </a:solidFill>
                <a:latin typeface="Arial Narrow" panose="020B0606020202030204" pitchFamily="34" charset="0"/>
                <a:cs typeface="Arial" panose="020B0604020202020204" pitchFamily="34" charset="0"/>
              </a:rPr>
              <a:t>, </a:t>
            </a:r>
            <a:r>
              <a:rPr lang="en-US" altLang="ko-KR" dirty="0" err="1">
                <a:solidFill>
                  <a:schemeClr val="tx1"/>
                </a:solidFill>
                <a:latin typeface="Arial Narrow" panose="020B0606020202030204" pitchFamily="34" charset="0"/>
                <a:cs typeface="Arial" panose="020B0604020202020204" pitchFamily="34" charset="0"/>
              </a:rPr>
              <a:t>AntennaChecker</a:t>
            </a:r>
            <a:r>
              <a:rPr lang="en-US" altLang="ko-KR" dirty="0">
                <a:solidFill>
                  <a:schemeClr val="tx1"/>
                </a:solidFill>
                <a:latin typeface="Arial Narrow" panose="020B0606020202030204" pitchFamily="34" charset="0"/>
                <a:cs typeface="Arial" panose="020B0604020202020204" pitchFamily="34" charset="0"/>
              </a:rPr>
              <a:t>, </a:t>
            </a:r>
            <a:r>
              <a:rPr lang="en-US" altLang="ko-KR" b="1" dirty="0">
                <a:solidFill>
                  <a:schemeClr val="tx1"/>
                </a:solidFill>
                <a:latin typeface="Arial Narrow" panose="020B0606020202030204" pitchFamily="34" charset="0"/>
                <a:cs typeface="Arial" panose="020B0604020202020204" pitchFamily="34" charset="0"/>
              </a:rPr>
              <a:t>GUI</a:t>
            </a:r>
          </a:p>
        </p:txBody>
      </p:sp>
      <p:sp>
        <p:nvSpPr>
          <p:cNvPr id="39" name="직사각형 38">
            <a:extLst>
              <a:ext uri="{FF2B5EF4-FFF2-40B4-BE49-F238E27FC236}">
                <a16:creationId xmlns:a16="http://schemas.microsoft.com/office/drawing/2014/main" id="{03515E3D-DF76-4A94-88C6-BAC46AB68F1F}"/>
              </a:ext>
            </a:extLst>
          </p:cNvPr>
          <p:cNvSpPr/>
          <p:nvPr/>
        </p:nvSpPr>
        <p:spPr bwMode="auto">
          <a:xfrm>
            <a:off x="6459783" y="3009092"/>
            <a:ext cx="767736" cy="318187"/>
          </a:xfrm>
          <a:prstGeom prst="rect">
            <a:avLst/>
          </a:prstGeom>
          <a:noFill/>
          <a:ln w="1270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180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p:txBody>
      </p:sp>
      <p:sp>
        <p:nvSpPr>
          <p:cNvPr id="41" name="직사각형 40">
            <a:extLst>
              <a:ext uri="{FF2B5EF4-FFF2-40B4-BE49-F238E27FC236}">
                <a16:creationId xmlns:a16="http://schemas.microsoft.com/office/drawing/2014/main" id="{C760B879-28C6-459D-A74A-415AC83099E2}"/>
              </a:ext>
            </a:extLst>
          </p:cNvPr>
          <p:cNvSpPr/>
          <p:nvPr/>
        </p:nvSpPr>
        <p:spPr bwMode="auto">
          <a:xfrm>
            <a:off x="7249151" y="2989265"/>
            <a:ext cx="1594016" cy="318187"/>
          </a:xfrm>
          <a:prstGeom prst="rect">
            <a:avLst/>
          </a:prstGeom>
          <a:noFill/>
          <a:ln w="127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 Single </a:t>
            </a:r>
            <a:r>
              <a:rPr lang="en-US" altLang="ko-KR" dirty="0">
                <a:solidFill>
                  <a:schemeClr val="tx1"/>
                </a:solidFill>
                <a:latin typeface="Arial" panose="020B0604020202020204" pitchFamily="34" charset="0"/>
                <a:cs typeface="Arial" panose="020B0604020202020204" pitchFamily="34" charset="0"/>
              </a:rPr>
              <a:t>b</a:t>
            </a:r>
            <a:r>
              <a:rPr kumimoji="0" lang="en-US" altLang="ko-KR"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inary</a:t>
            </a:r>
            <a:endParaRPr kumimoji="0" lang="ko-KR"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2" name="직사각형 41">
            <a:extLst>
              <a:ext uri="{FF2B5EF4-FFF2-40B4-BE49-F238E27FC236}">
                <a16:creationId xmlns:a16="http://schemas.microsoft.com/office/drawing/2014/main" id="{10E7EB78-F888-4696-92B2-3D6D9EA367BD}"/>
              </a:ext>
            </a:extLst>
          </p:cNvPr>
          <p:cNvSpPr/>
          <p:nvPr/>
        </p:nvSpPr>
        <p:spPr bwMode="auto">
          <a:xfrm>
            <a:off x="7137302" y="4694199"/>
            <a:ext cx="983943" cy="318187"/>
          </a:xfrm>
          <a:prstGeom prst="rect">
            <a:avLst/>
          </a:prstGeom>
          <a:noFill/>
          <a:ln w="12700">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ko-KR" sz="1400" i="0" u="none" strike="noStrike" cap="none" normalizeH="0" baseline="0" dirty="0">
                <a:ln>
                  <a:noFill/>
                </a:ln>
                <a:solidFill>
                  <a:schemeClr val="tx1"/>
                </a:solidFill>
                <a:effectLst/>
                <a:latin typeface="Arial" panose="020B0604020202020204" pitchFamily="34" charset="0"/>
                <a:cs typeface="Arial" panose="020B0604020202020204" pitchFamily="34" charset="0"/>
              </a:rPr>
              <a:t>09.09.20</a:t>
            </a:r>
            <a:endParaRPr kumimoji="0" lang="ko-KR" altLang="en-US" sz="14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120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Walk-Through: </a:t>
            </a:r>
            <a:r>
              <a:rPr lang="en-US" dirty="0"/>
              <a:t>For Users</a:t>
            </a:r>
            <a:endParaRPr lang="en-US" dirty="0">
              <a:solidFill>
                <a:srgbClr val="00B0F0"/>
              </a:solidFill>
            </a:endParaRPr>
          </a:p>
        </p:txBody>
      </p:sp>
      <p:sp>
        <p:nvSpPr>
          <p:cNvPr id="3" name="Content Placeholder 2"/>
          <p:cNvSpPr>
            <a:spLocks noGrp="1"/>
          </p:cNvSpPr>
          <p:nvPr>
            <p:ph idx="1"/>
          </p:nvPr>
        </p:nvSpPr>
        <p:spPr>
          <a:xfrm>
            <a:off x="40640" y="777632"/>
            <a:ext cx="9103360" cy="5775568"/>
          </a:xfrm>
        </p:spPr>
        <p:txBody>
          <a:bodyPr/>
          <a:lstStyle/>
          <a:p>
            <a:r>
              <a:rPr lang="en-US" altLang="ko-KR" sz="2200" b="1" dirty="0"/>
              <a:t>User Guide in </a:t>
            </a:r>
            <a:r>
              <a:rPr lang="en-US" altLang="ko-KR" sz="2200" b="1" dirty="0" err="1"/>
              <a:t>readthedocs</a:t>
            </a:r>
            <a:endParaRPr lang="en-US" altLang="ko-KR" sz="2000" b="1" dirty="0"/>
          </a:p>
          <a:p>
            <a:pPr lvl="1"/>
            <a:r>
              <a:rPr lang="en-US" altLang="ko-KR" sz="1800" dirty="0">
                <a:hlinkClick r:id="rId3"/>
              </a:rPr>
              <a:t>https://openroad.readthedocs.io/en/latest/user/user-guide.html#</a:t>
            </a:r>
            <a:endParaRPr lang="en-US" altLang="ko-KR" sz="1800" dirty="0"/>
          </a:p>
          <a:p>
            <a:pPr lvl="1"/>
            <a:r>
              <a:rPr lang="en-US" altLang="ko-KR" sz="1800" dirty="0"/>
              <a:t>Strongly recommended to use </a:t>
            </a:r>
            <a:r>
              <a:rPr lang="en-US" altLang="ko-KR" sz="1800" dirty="0" err="1"/>
              <a:t>OpenROAD</a:t>
            </a:r>
            <a:r>
              <a:rPr lang="en-US" altLang="ko-KR" sz="1800" dirty="0"/>
              <a:t>-flow repo.</a:t>
            </a:r>
          </a:p>
          <a:p>
            <a:pPr lvl="1"/>
            <a:r>
              <a:rPr lang="en-US" altLang="ko-KR" sz="1800" dirty="0"/>
              <a:t>For </a:t>
            </a:r>
            <a:r>
              <a:rPr lang="en-US" altLang="ko-KR" sz="1800" dirty="0" err="1"/>
              <a:t>OpenROAD</a:t>
            </a:r>
            <a:r>
              <a:rPr lang="en-US" altLang="ko-KR" sz="1800" dirty="0"/>
              <a:t> commands, you can also see </a:t>
            </a:r>
            <a:r>
              <a:rPr lang="en-US" altLang="ko-KR" sz="1800" dirty="0">
                <a:hlinkClick r:id="rId4"/>
              </a:rPr>
              <a:t>https://github.com/The-OpenROAD-Project/OpenROAD/blob/master/README.md</a:t>
            </a:r>
            <a:r>
              <a:rPr lang="en-US" altLang="ko-KR" sz="1800" dirty="0"/>
              <a:t> .</a:t>
            </a:r>
          </a:p>
          <a:p>
            <a:pPr marL="0" indent="0">
              <a:buNone/>
            </a:pPr>
            <a:endParaRPr lang="en-US" altLang="ko-KR" sz="2000" b="1" dirty="0"/>
          </a:p>
          <a:p>
            <a:r>
              <a:rPr lang="en-US" altLang="ko-KR" sz="2200" b="1" dirty="0" err="1"/>
              <a:t>OpenROAD</a:t>
            </a:r>
            <a:r>
              <a:rPr lang="en-US" altLang="ko-KR" sz="2200" b="1" dirty="0"/>
              <a:t>-flow Structure</a:t>
            </a:r>
          </a:p>
          <a:p>
            <a:pPr lvl="1"/>
            <a:r>
              <a:rPr lang="en-US" altLang="ko-KR" sz="1800" b="1" dirty="0">
                <a:hlinkClick r:id="rId5"/>
              </a:rPr>
              <a:t>https://github.com/The-OpenROAD-Project/OpenROAD-flow-public/tree/master/flow</a:t>
            </a:r>
            <a:endParaRPr lang="en-US" altLang="ko-KR" sz="1800" b="1" dirty="0"/>
          </a:p>
          <a:p>
            <a:pPr lvl="1"/>
            <a:r>
              <a:rPr lang="en-US" altLang="ko-KR" sz="1800" b="1" dirty="0"/>
              <a:t>Designs:</a:t>
            </a:r>
            <a:r>
              <a:rPr lang="en-US" altLang="ko-KR" sz="1800" dirty="0"/>
              <a:t> </a:t>
            </a:r>
            <a:r>
              <a:rPr lang="en-US" altLang="ko-KR" sz="1800" dirty="0" err="1"/>
              <a:t>makefile</a:t>
            </a:r>
            <a:r>
              <a:rPr lang="en-US" altLang="ko-KR" sz="1800" dirty="0"/>
              <a:t> setup for design and </a:t>
            </a:r>
            <a:r>
              <a:rPr lang="en-US" altLang="ko-KR" sz="1800" dirty="0" err="1"/>
              <a:t>sdc</a:t>
            </a:r>
            <a:endParaRPr lang="en-US" altLang="ko-KR" sz="1800" dirty="0"/>
          </a:p>
          <a:p>
            <a:pPr lvl="1"/>
            <a:r>
              <a:rPr lang="en-US" altLang="ko-KR" sz="1800" b="1" dirty="0"/>
              <a:t>Platforms:</a:t>
            </a:r>
            <a:r>
              <a:rPr lang="en-US" altLang="ko-KR" sz="1800" dirty="0"/>
              <a:t> PDKs for technology (NanGate45, SkyWater130 example)</a:t>
            </a:r>
          </a:p>
          <a:p>
            <a:pPr lvl="2"/>
            <a:r>
              <a:rPr lang="en-US" altLang="ko-KR" sz="1400" dirty="0"/>
              <a:t>DRC rule deck for </a:t>
            </a:r>
            <a:r>
              <a:rPr lang="en-US" altLang="ko-KR" sz="1400" dirty="0" err="1"/>
              <a:t>KLayout</a:t>
            </a:r>
            <a:r>
              <a:rPr lang="en-US" altLang="ko-KR" sz="1400" dirty="0"/>
              <a:t>, Standard-cell GDS, LEF, Liberty, etc.</a:t>
            </a:r>
          </a:p>
          <a:p>
            <a:pPr lvl="2"/>
            <a:r>
              <a:rPr lang="en-US" altLang="ko-KR" sz="1400" dirty="0"/>
              <a:t>Setup for </a:t>
            </a:r>
            <a:r>
              <a:rPr lang="en-US" altLang="ko-KR" sz="1400" dirty="0" err="1"/>
              <a:t>PDNgen</a:t>
            </a:r>
            <a:r>
              <a:rPr lang="en-US" altLang="ko-KR" sz="1400" dirty="0"/>
              <a:t> (</a:t>
            </a:r>
            <a:r>
              <a:rPr lang="en-US" altLang="ko-KR" sz="1400" dirty="0" err="1"/>
              <a:t>pdn.cfg</a:t>
            </a:r>
            <a:r>
              <a:rPr lang="en-US" altLang="ko-KR" sz="1400" dirty="0"/>
              <a:t>, grid_*.</a:t>
            </a:r>
            <a:r>
              <a:rPr lang="en-US" altLang="ko-KR" sz="1400" dirty="0" err="1"/>
              <a:t>cfg</a:t>
            </a:r>
            <a:r>
              <a:rPr lang="en-US" altLang="ko-KR" sz="1400" dirty="0"/>
              <a:t>)</a:t>
            </a:r>
          </a:p>
          <a:p>
            <a:pPr lvl="2"/>
            <a:r>
              <a:rPr lang="en-US" altLang="ko-KR" sz="1400" dirty="0" err="1"/>
              <a:t>Makefile</a:t>
            </a:r>
            <a:r>
              <a:rPr lang="en-US" altLang="ko-KR" sz="1400" dirty="0"/>
              <a:t> setup for technology (config.mk)</a:t>
            </a:r>
          </a:p>
          <a:p>
            <a:pPr lvl="1"/>
            <a:r>
              <a:rPr lang="en-US" altLang="ko-KR" sz="1800" b="1" dirty="0"/>
              <a:t>Scripts:</a:t>
            </a:r>
            <a:r>
              <a:rPr lang="en-US" altLang="ko-KR" sz="1800" dirty="0"/>
              <a:t> </a:t>
            </a:r>
            <a:r>
              <a:rPr lang="en-US" altLang="ko-KR" sz="1800" dirty="0" err="1"/>
              <a:t>Tcl</a:t>
            </a:r>
            <a:r>
              <a:rPr lang="en-US" altLang="ko-KR" sz="1800" dirty="0"/>
              <a:t> scripts for </a:t>
            </a:r>
            <a:r>
              <a:rPr lang="en-US" altLang="ko-KR" sz="1800" dirty="0" err="1"/>
              <a:t>OpenROAD</a:t>
            </a:r>
            <a:r>
              <a:rPr lang="en-US" altLang="ko-KR" sz="1800" dirty="0"/>
              <a:t> top-level app</a:t>
            </a:r>
          </a:p>
          <a:p>
            <a:pPr lvl="1"/>
            <a:r>
              <a:rPr lang="en-US" altLang="ko-KR" sz="1800" b="1" dirty="0" err="1"/>
              <a:t>Makefile</a:t>
            </a:r>
            <a:r>
              <a:rPr lang="en-US" altLang="ko-KR" sz="1800" b="1" dirty="0"/>
              <a:t>:</a:t>
            </a:r>
            <a:r>
              <a:rPr lang="en-US" altLang="ko-KR" sz="1800" dirty="0"/>
              <a:t> Setup for </a:t>
            </a:r>
            <a:r>
              <a:rPr lang="en-US" altLang="ko-KR" sz="1800" dirty="0" err="1"/>
              <a:t>OpenROAD</a:t>
            </a:r>
            <a:r>
              <a:rPr lang="en-US" altLang="ko-KR" sz="1800" dirty="0"/>
              <a:t> flow runs</a:t>
            </a:r>
          </a:p>
          <a:p>
            <a:pPr lvl="1"/>
            <a:endParaRPr lang="en-US" altLang="ko-KR" sz="1800" dirty="0"/>
          </a:p>
          <a:p>
            <a:pPr marL="347663" lvl="1" indent="0">
              <a:buNone/>
            </a:pPr>
            <a:r>
              <a:rPr lang="en-US" sz="1200" b="1" dirty="0"/>
              <a:t>See: </a:t>
            </a:r>
            <a:r>
              <a:rPr lang="en-US" sz="1200" b="1" dirty="0">
                <a:hlinkClick r:id="rId6"/>
              </a:rPr>
              <a:t>https://github.com/The-OpenROAD-Project/OpenROAD-flow-public/blob/master/flow/scripts/run_all.tcl</a:t>
            </a:r>
            <a:r>
              <a:rPr lang="en-US" sz="1200" b="1" dirty="0"/>
              <a:t> </a:t>
            </a:r>
          </a:p>
          <a:p>
            <a:pPr marL="347663" lvl="1" indent="0">
              <a:buNone/>
            </a:pPr>
            <a:r>
              <a:rPr lang="en-US" sz="1200" b="1" dirty="0"/>
              <a:t>Scripting interface, generic flow test: </a:t>
            </a:r>
            <a:r>
              <a:rPr lang="en-US" sz="1200" b="1" dirty="0">
                <a:hlinkClick r:id="rId7"/>
              </a:rPr>
              <a:t>https://github.com/The-OpenROAD-Project/OpenROAD/blob/master/test/flow.tcl</a:t>
            </a:r>
            <a:r>
              <a:rPr lang="en-US" sz="1200" b="1" dirty="0"/>
              <a:t> </a:t>
            </a:r>
          </a:p>
          <a:p>
            <a:pPr marL="347663" lvl="1" indent="0">
              <a:buNone/>
            </a:pPr>
            <a:endParaRPr lang="en-US" altLang="ko-KR" sz="1800" dirty="0"/>
          </a:p>
          <a:p>
            <a:endParaRPr lang="en-US" altLang="ko-KR" sz="2200" dirty="0"/>
          </a:p>
        </p:txBody>
      </p:sp>
    </p:spTree>
    <p:extLst>
      <p:ext uri="{BB962C8B-B14F-4D97-AF65-F5344CB8AC3E}">
        <p14:creationId xmlns:p14="http://schemas.microsoft.com/office/powerpoint/2010/main" val="1073008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fade">
                                      <p:cBhvr>
                                        <p:cTn id="35" dur="500"/>
                                        <p:tgtEl>
                                          <p:spTgt spid="3">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fade">
                                      <p:cBhvr>
                                        <p:cTn id="38" dur="500"/>
                                        <p:tgtEl>
                                          <p:spTgt spid="3">
                                            <p:txEl>
                                              <p:pRg st="15" end="1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animEffect transition="in" filter="fade">
                                      <p:cBhvr>
                                        <p:cTn id="41"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152400"/>
            <a:ext cx="8851900" cy="595312"/>
          </a:xfrm>
        </p:spPr>
        <p:txBody>
          <a:bodyPr/>
          <a:lstStyle/>
          <a:p>
            <a:r>
              <a:rPr lang="en-US" altLang="ko-KR" dirty="0"/>
              <a:t>Walk-Through: </a:t>
            </a:r>
            <a:r>
              <a:rPr lang="en-US" dirty="0"/>
              <a:t>For Developers</a:t>
            </a:r>
            <a:endParaRPr lang="en-US" dirty="0">
              <a:solidFill>
                <a:srgbClr val="00B0F0"/>
              </a:solidFill>
            </a:endParaRPr>
          </a:p>
        </p:txBody>
      </p:sp>
      <p:sp>
        <p:nvSpPr>
          <p:cNvPr id="3" name="Content Placeholder 2"/>
          <p:cNvSpPr>
            <a:spLocks noGrp="1"/>
          </p:cNvSpPr>
          <p:nvPr>
            <p:ph idx="1"/>
          </p:nvPr>
        </p:nvSpPr>
        <p:spPr>
          <a:xfrm>
            <a:off x="20320" y="797356"/>
            <a:ext cx="9103360" cy="5679644"/>
          </a:xfrm>
        </p:spPr>
        <p:txBody>
          <a:bodyPr/>
          <a:lstStyle/>
          <a:p>
            <a:r>
              <a:rPr lang="en-US" altLang="ko-KR" sz="2000" b="1" dirty="0"/>
              <a:t>Continuous Integration (CI) to maintain tool quality and stability</a:t>
            </a:r>
          </a:p>
          <a:p>
            <a:pPr lvl="1"/>
            <a:r>
              <a:rPr lang="en-US" altLang="ko-KR" sz="1800" dirty="0"/>
              <a:t>Jenkins CI webpages (only open to </a:t>
            </a:r>
            <a:r>
              <a:rPr lang="en-US" altLang="ko-KR" sz="1800" dirty="0" err="1"/>
              <a:t>OpenROAD</a:t>
            </a:r>
            <a:r>
              <a:rPr lang="en-US" altLang="ko-KR" sz="1800" dirty="0"/>
              <a:t> project members):</a:t>
            </a:r>
          </a:p>
          <a:p>
            <a:pPr lvl="2"/>
            <a:r>
              <a:rPr lang="en-US" altLang="ko-KR" sz="1400" u="sng" dirty="0">
                <a:solidFill>
                  <a:schemeClr val="hlink"/>
                </a:solidFill>
                <a:hlinkClick r:id="rId3"/>
              </a:rPr>
              <a:t>https://jenkins.theopenroadproject.org/job/OpenROAD/job/openroad/</a:t>
            </a:r>
            <a:endParaRPr lang="en-US" altLang="ko-KR" sz="1400" dirty="0">
              <a:hlinkClick r:id="rId3">
                <a:extLst>
                  <a:ext uri="{A12FA001-AC4F-418D-AE19-62706E023703}">
                    <ahyp:hlinkClr xmlns:ahyp="http://schemas.microsoft.com/office/drawing/2018/hyperlinkcolor" val="tx"/>
                  </a:ext>
                </a:extLst>
              </a:hlinkClick>
            </a:endParaRPr>
          </a:p>
          <a:p>
            <a:pPr lvl="1"/>
            <a:r>
              <a:rPr lang="en-US" altLang="ko-KR" sz="1800" dirty="0"/>
              <a:t>Every commit to the code is checked before being allowed in (green check mark)</a:t>
            </a:r>
          </a:p>
          <a:p>
            <a:pPr lvl="2"/>
            <a:r>
              <a:rPr lang="en-US" altLang="ko-KR" sz="1400" u="sng" dirty="0">
                <a:solidFill>
                  <a:schemeClr val="hlink"/>
                </a:solidFill>
                <a:hlinkClick r:id="rId4"/>
              </a:rPr>
              <a:t>https://github.com/The-OpenROAD-Project/OpenROAD/commits/openroad</a:t>
            </a:r>
            <a:br>
              <a:rPr lang="en-US" altLang="ko-KR" sz="1400" u="sng" dirty="0">
                <a:solidFill>
                  <a:schemeClr val="hlink"/>
                </a:solidFill>
              </a:rPr>
            </a:br>
            <a:endParaRPr lang="en-US" altLang="ko-KR" sz="1800" u="sng" dirty="0">
              <a:solidFill>
                <a:schemeClr val="hlink"/>
              </a:solidFill>
            </a:endParaRPr>
          </a:p>
          <a:p>
            <a:r>
              <a:rPr lang="en-US" altLang="ko-KR" sz="2000" b="1" dirty="0"/>
              <a:t>Code reviews from experienced industry developers on all proposed code changes or pull requests in GitHub</a:t>
            </a:r>
          </a:p>
          <a:p>
            <a:pPr lvl="1"/>
            <a:r>
              <a:rPr lang="en-US" altLang="ko-KR" sz="1800" dirty="0"/>
              <a:t>Issues on top-level </a:t>
            </a:r>
            <a:r>
              <a:rPr lang="en-US" altLang="ko-KR" sz="1800" dirty="0" err="1"/>
              <a:t>OpenROAD</a:t>
            </a:r>
            <a:r>
              <a:rPr lang="en-US" altLang="ko-KR" sz="1800" dirty="0"/>
              <a:t> app (60 / 84 Issues are solved)</a:t>
            </a:r>
          </a:p>
          <a:p>
            <a:pPr lvl="2"/>
            <a:r>
              <a:rPr lang="en-US" altLang="ko-KR" sz="1400" dirty="0">
                <a:hlinkClick r:id="rId5"/>
              </a:rPr>
              <a:t>https://github.com/The-OpenROAD-Project/OpenROAD/issues</a:t>
            </a:r>
            <a:r>
              <a:rPr lang="en-US" altLang="ko-KR" sz="1400" dirty="0"/>
              <a:t>  </a:t>
            </a:r>
          </a:p>
          <a:p>
            <a:pPr lvl="1"/>
            <a:r>
              <a:rPr lang="en-US" altLang="ko-KR" sz="1800" dirty="0"/>
              <a:t>PRs on top-level </a:t>
            </a:r>
            <a:r>
              <a:rPr lang="en-US" altLang="ko-KR" sz="1800" dirty="0" err="1"/>
              <a:t>OpenROAD</a:t>
            </a:r>
            <a:r>
              <a:rPr lang="en-US" altLang="ko-KR" sz="1800" dirty="0"/>
              <a:t> app (414 PRs raised)</a:t>
            </a:r>
          </a:p>
          <a:p>
            <a:pPr lvl="2"/>
            <a:r>
              <a:rPr lang="en-US" altLang="ko-KR" sz="1400" dirty="0">
                <a:hlinkClick r:id="rId6"/>
              </a:rPr>
              <a:t>https://github.com/The-OpenROAD-Project/OpenROAD/pulls</a:t>
            </a:r>
            <a:endParaRPr lang="en-US" altLang="ko-KR" sz="1400" dirty="0"/>
          </a:p>
          <a:p>
            <a:pPr lvl="2"/>
            <a:endParaRPr lang="en-US" altLang="ko-KR" sz="1400" dirty="0"/>
          </a:p>
          <a:p>
            <a:r>
              <a:rPr lang="en-US" altLang="ko-KR" sz="1800" b="1" dirty="0" err="1"/>
              <a:t>OpenDB</a:t>
            </a:r>
            <a:r>
              <a:rPr lang="en-US" altLang="ko-KR" sz="1800" b="1" dirty="0"/>
              <a:t> C++ API public header for shared netlist structure:</a:t>
            </a:r>
          </a:p>
          <a:p>
            <a:pPr lvl="1"/>
            <a:r>
              <a:rPr lang="en-US" altLang="ko-KR" sz="1400" dirty="0"/>
              <a:t>SWIG used to enable </a:t>
            </a:r>
            <a:r>
              <a:rPr lang="en-US" altLang="ko-KR" sz="1400" dirty="0" err="1"/>
              <a:t>OpenDB</a:t>
            </a:r>
            <a:r>
              <a:rPr lang="en-US" altLang="ko-KR" sz="1400" dirty="0"/>
              <a:t> </a:t>
            </a:r>
            <a:r>
              <a:rPr lang="en-US" altLang="ko-KR" sz="1400" dirty="0" err="1"/>
              <a:t>Tcl</a:t>
            </a:r>
            <a:r>
              <a:rPr lang="en-US" altLang="ko-KR" sz="1400" dirty="0"/>
              <a:t>/Python API support from C++ API.</a:t>
            </a:r>
          </a:p>
          <a:p>
            <a:pPr lvl="1"/>
            <a:r>
              <a:rPr lang="en-US" altLang="ko-KR" sz="1400" dirty="0">
                <a:hlinkClick r:id="rId7"/>
              </a:rPr>
              <a:t>https://github.com/The-OpenROAD-Project/OpenDB/blob/openroad/include/opendb/db.h</a:t>
            </a:r>
            <a:br>
              <a:rPr lang="en-US" altLang="ko-KR" sz="1400" dirty="0"/>
            </a:br>
            <a:endParaRPr lang="en-US" altLang="ko-KR" sz="1400" dirty="0"/>
          </a:p>
          <a:p>
            <a:r>
              <a:rPr lang="en-US" altLang="ko-KR" sz="1800" b="1" dirty="0" err="1"/>
              <a:t>OpenSTA</a:t>
            </a:r>
            <a:r>
              <a:rPr lang="en-US" altLang="ko-KR" sz="1800" b="1" dirty="0"/>
              <a:t> C++ API public header for timing network structure:</a:t>
            </a:r>
          </a:p>
          <a:p>
            <a:pPr lvl="1"/>
            <a:r>
              <a:rPr lang="en-US" altLang="ko-KR" sz="1400" dirty="0">
                <a:hlinkClick r:id="rId8"/>
              </a:rPr>
              <a:t>https://github.com/The-OpenROAD-Project/OpenROAD/blob/master/src/dbSta/include/db_sta/dbNetwork.hh</a:t>
            </a:r>
            <a:endParaRPr lang="en-US" altLang="ko-KR" sz="1400" dirty="0"/>
          </a:p>
          <a:p>
            <a:pPr lvl="1"/>
            <a:endParaRPr lang="en-US" altLang="ko-KR" sz="1800" dirty="0"/>
          </a:p>
        </p:txBody>
      </p:sp>
      <p:pic>
        <p:nvPicPr>
          <p:cNvPr id="4" name="그림 3">
            <a:extLst>
              <a:ext uri="{FF2B5EF4-FFF2-40B4-BE49-F238E27FC236}">
                <a16:creationId xmlns:a16="http://schemas.microsoft.com/office/drawing/2014/main" id="{28DF7A53-BA1A-47F0-9F21-D0829F6DE8A6}"/>
              </a:ext>
            </a:extLst>
          </p:cNvPr>
          <p:cNvPicPr>
            <a:picLocks noChangeAspect="1"/>
          </p:cNvPicPr>
          <p:nvPr/>
        </p:nvPicPr>
        <p:blipFill>
          <a:blip r:embed="rId9"/>
          <a:stretch>
            <a:fillRect/>
          </a:stretch>
        </p:blipFill>
        <p:spPr>
          <a:xfrm>
            <a:off x="6924675" y="2037588"/>
            <a:ext cx="304800" cy="276225"/>
          </a:xfrm>
          <a:prstGeom prst="rect">
            <a:avLst/>
          </a:prstGeom>
        </p:spPr>
      </p:pic>
      <p:pic>
        <p:nvPicPr>
          <p:cNvPr id="5" name="그림 4">
            <a:extLst>
              <a:ext uri="{FF2B5EF4-FFF2-40B4-BE49-F238E27FC236}">
                <a16:creationId xmlns:a16="http://schemas.microsoft.com/office/drawing/2014/main" id="{0E05787D-E9F4-446B-B216-063EFA69E472}"/>
              </a:ext>
            </a:extLst>
          </p:cNvPr>
          <p:cNvPicPr>
            <a:picLocks noChangeAspect="1"/>
          </p:cNvPicPr>
          <p:nvPr/>
        </p:nvPicPr>
        <p:blipFill>
          <a:blip r:embed="rId10"/>
          <a:stretch>
            <a:fillRect/>
          </a:stretch>
        </p:blipFill>
        <p:spPr>
          <a:xfrm>
            <a:off x="7229475" y="1999488"/>
            <a:ext cx="314325" cy="314325"/>
          </a:xfrm>
          <a:prstGeom prst="rect">
            <a:avLst/>
          </a:prstGeom>
        </p:spPr>
      </p:pic>
    </p:spTree>
    <p:extLst>
      <p:ext uri="{BB962C8B-B14F-4D97-AF65-F5344CB8AC3E}">
        <p14:creationId xmlns:p14="http://schemas.microsoft.com/office/powerpoint/2010/main" val="2856731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50" y="152400"/>
            <a:ext cx="8851900" cy="595312"/>
          </a:xfrm>
        </p:spPr>
        <p:txBody>
          <a:bodyPr/>
          <a:lstStyle/>
          <a:p>
            <a:r>
              <a:rPr lang="en-US" altLang="ko-KR" sz="2800" dirty="0"/>
              <a:t>Walk-Through: For Developers (DAC-2020 Tutorial)</a:t>
            </a:r>
            <a:endParaRPr lang="en-US" sz="2800" dirty="0">
              <a:solidFill>
                <a:srgbClr val="00B0F0"/>
              </a:solidFill>
            </a:endParaRPr>
          </a:p>
        </p:txBody>
      </p:sp>
      <p:sp>
        <p:nvSpPr>
          <p:cNvPr id="3" name="Content Placeholder 2"/>
          <p:cNvSpPr>
            <a:spLocks noGrp="1"/>
          </p:cNvSpPr>
          <p:nvPr>
            <p:ph idx="1"/>
          </p:nvPr>
        </p:nvSpPr>
        <p:spPr>
          <a:xfrm>
            <a:off x="20320" y="797356"/>
            <a:ext cx="9103360" cy="5679644"/>
          </a:xfrm>
        </p:spPr>
        <p:txBody>
          <a:bodyPr/>
          <a:lstStyle/>
          <a:p>
            <a:r>
              <a:rPr lang="en-US" altLang="ko-KR" sz="2000" b="1" dirty="0" err="1"/>
              <a:t>OpenROAD</a:t>
            </a:r>
            <a:r>
              <a:rPr lang="en-US" altLang="ko-KR" sz="2000" b="1" dirty="0"/>
              <a:t> top-level app </a:t>
            </a:r>
            <a:r>
              <a:rPr lang="en-US" altLang="ko-KR" sz="2000" b="1" dirty="0" err="1"/>
              <a:t>Tcl</a:t>
            </a:r>
            <a:r>
              <a:rPr lang="en-US" altLang="ko-KR" sz="2000" b="1" dirty="0"/>
              <a:t> implementation example</a:t>
            </a:r>
          </a:p>
          <a:p>
            <a:pPr lvl="1"/>
            <a:r>
              <a:rPr lang="en-US" altLang="ko-KR" sz="1600" dirty="0" err="1"/>
              <a:t>AntennaChecker</a:t>
            </a:r>
            <a:endParaRPr lang="en-US" altLang="ko-KR" sz="1600" dirty="0"/>
          </a:p>
          <a:p>
            <a:pPr lvl="2"/>
            <a:r>
              <a:rPr lang="en-US" altLang="ko-KR" sz="1400" dirty="0">
                <a:hlinkClick r:id="rId3"/>
              </a:rPr>
              <a:t>https://github.com/The-OpenROAD-Project/DAC-2020-Tutorial/tree/master/5_antenna_fix_example</a:t>
            </a:r>
            <a:endParaRPr lang="en-US" altLang="ko-KR" sz="1400" dirty="0"/>
          </a:p>
          <a:p>
            <a:pPr marL="0" indent="0">
              <a:buNone/>
            </a:pPr>
            <a:endParaRPr lang="en-US" altLang="ko-KR" sz="2000" b="1" dirty="0"/>
          </a:p>
          <a:p>
            <a:r>
              <a:rPr lang="en-US" altLang="ko-KR" sz="2000" b="1" dirty="0" err="1"/>
              <a:t>OpenDB</a:t>
            </a:r>
            <a:r>
              <a:rPr lang="en-US" altLang="ko-KR" sz="2000" b="1" dirty="0"/>
              <a:t> Python API example</a:t>
            </a:r>
          </a:p>
          <a:p>
            <a:pPr lvl="1"/>
            <a:r>
              <a:rPr lang="en-US" altLang="ko-KR" sz="1400" dirty="0">
                <a:hlinkClick r:id="rId4"/>
              </a:rPr>
              <a:t>https://github.com/The-OpenROAD-Project/DAC-2020-Tutorial/tree/master/7_opendb_python_api</a:t>
            </a:r>
            <a:endParaRPr lang="en-US" altLang="ko-KR" sz="1400" dirty="0"/>
          </a:p>
          <a:p>
            <a:pPr marL="347663" lvl="1" indent="0">
              <a:buNone/>
            </a:pPr>
            <a:endParaRPr lang="en-US" altLang="ko-KR" sz="1600" b="1" dirty="0"/>
          </a:p>
          <a:p>
            <a:r>
              <a:rPr lang="en-US" altLang="ko-KR" sz="2000" b="1" dirty="0" err="1"/>
              <a:t>OpenDB</a:t>
            </a:r>
            <a:r>
              <a:rPr lang="en-US" altLang="ko-KR" sz="2000" b="1" dirty="0"/>
              <a:t> C++ API and adding a tool examples</a:t>
            </a:r>
          </a:p>
          <a:p>
            <a:pPr lvl="1"/>
            <a:r>
              <a:rPr lang="en-US" altLang="ko-KR" sz="1800" dirty="0" err="1"/>
              <a:t>ClipGraphExtractor</a:t>
            </a:r>
            <a:endParaRPr lang="en-US" altLang="ko-KR" sz="1800" dirty="0"/>
          </a:p>
          <a:p>
            <a:pPr lvl="2"/>
            <a:r>
              <a:rPr lang="en-US" altLang="ko-KR" sz="1400" dirty="0">
                <a:hlinkClick r:id="rId5"/>
              </a:rPr>
              <a:t>https://github.com/The-OpenROAD-Project/DAC-2020-Tutorial/tree/master/9_adding_a_tool_example</a:t>
            </a:r>
            <a:endParaRPr lang="en-US" altLang="ko-KR" sz="1400" dirty="0"/>
          </a:p>
          <a:p>
            <a:endParaRPr lang="en-US" altLang="ko-KR" sz="2200" dirty="0"/>
          </a:p>
          <a:p>
            <a:r>
              <a:rPr lang="en-US" altLang="ko-KR" sz="2000" b="1" dirty="0"/>
              <a:t>Video presented during DAC-2020-Tutorial</a:t>
            </a:r>
          </a:p>
          <a:p>
            <a:pPr lvl="1"/>
            <a:r>
              <a:rPr lang="en-US" altLang="ko-KR" sz="1600" dirty="0">
                <a:hlinkClick r:id="rId6"/>
              </a:rPr>
              <a:t>https://github.com/The-OpenROAD-Project/DAC-2020-Tutorial/blob/master/9_adding_a_tool_example/videos/tutorial_presentation_v3.mp4</a:t>
            </a:r>
            <a:endParaRPr lang="en-US" altLang="ko-KR" sz="1600" dirty="0"/>
          </a:p>
          <a:p>
            <a:pPr lvl="1"/>
            <a:r>
              <a:rPr lang="en-US" altLang="ko-KR" sz="1800" dirty="0" err="1"/>
              <a:t>OpenROAD</a:t>
            </a:r>
            <a:r>
              <a:rPr lang="en-US" altLang="ko-KR" sz="1800" dirty="0"/>
              <a:t> top-level app structure</a:t>
            </a:r>
          </a:p>
          <a:p>
            <a:pPr lvl="1"/>
            <a:r>
              <a:rPr lang="en-US" altLang="ko-KR" sz="1800" dirty="0"/>
              <a:t>CMakeLists.txt writing examples.</a:t>
            </a:r>
          </a:p>
          <a:p>
            <a:pPr lvl="1"/>
            <a:r>
              <a:rPr lang="en-US" altLang="ko-KR" sz="1800" dirty="0"/>
              <a:t>Registering private </a:t>
            </a:r>
            <a:r>
              <a:rPr lang="en-US" altLang="ko-KR" sz="1800" dirty="0" err="1"/>
              <a:t>Tcl</a:t>
            </a:r>
            <a:r>
              <a:rPr lang="en-US" altLang="ko-KR" sz="1800" dirty="0"/>
              <a:t> commands using SWIG</a:t>
            </a:r>
          </a:p>
          <a:p>
            <a:pPr lvl="1"/>
            <a:r>
              <a:rPr lang="en-US" altLang="ko-KR" sz="1800" dirty="0"/>
              <a:t>Registering public </a:t>
            </a:r>
            <a:r>
              <a:rPr lang="en-US" altLang="ko-KR" sz="1800" dirty="0" err="1"/>
              <a:t>Tcl</a:t>
            </a:r>
            <a:r>
              <a:rPr lang="en-US" altLang="ko-KR" sz="1800" dirty="0"/>
              <a:t> commands using </a:t>
            </a:r>
            <a:r>
              <a:rPr lang="en-US" altLang="ko-KR" sz="1800" dirty="0" err="1"/>
              <a:t>sta</a:t>
            </a:r>
            <a:r>
              <a:rPr lang="en-US" altLang="ko-KR" sz="1800" dirty="0"/>
              <a:t>::</a:t>
            </a:r>
            <a:r>
              <a:rPr lang="en-US" altLang="ko-KR" sz="1800" dirty="0" err="1"/>
              <a:t>define_cmd_args</a:t>
            </a:r>
            <a:r>
              <a:rPr lang="en-US" altLang="ko-KR" sz="1800" dirty="0"/>
              <a:t> functions</a:t>
            </a:r>
          </a:p>
          <a:p>
            <a:endParaRPr lang="en-US" altLang="ko-KR" sz="1800" dirty="0"/>
          </a:p>
        </p:txBody>
      </p:sp>
    </p:spTree>
    <p:extLst>
      <p:ext uri="{BB962C8B-B14F-4D97-AF65-F5344CB8AC3E}">
        <p14:creationId xmlns:p14="http://schemas.microsoft.com/office/powerpoint/2010/main" val="1414677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fade">
                                      <p:cBhvr>
                                        <p:cTn id="32" dur="500"/>
                                        <p:tgtEl>
                                          <p:spTgt spid="3">
                                            <p:txEl>
                                              <p:pRg st="13" end="1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fade">
                                      <p:cBhvr>
                                        <p:cTn id="35" dur="500"/>
                                        <p:tgtEl>
                                          <p:spTgt spid="3">
                                            <p:txEl>
                                              <p:pRg st="14" end="1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fade">
                                      <p:cBhvr>
                                        <p:cTn id="38" dur="500"/>
                                        <p:tgtEl>
                                          <p:spTgt spid="3">
                                            <p:txEl>
                                              <p:pRg st="15" end="1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animEffect transition="in" filter="fade">
                                      <p:cBhvr>
                                        <p:cTn id="41"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1" y="89305"/>
            <a:ext cx="8686800" cy="526256"/>
          </a:xfrm>
        </p:spPr>
        <p:txBody>
          <a:bodyPr>
            <a:noAutofit/>
          </a:bodyPr>
          <a:lstStyle/>
          <a:p>
            <a:r>
              <a:rPr lang="en-US" dirty="0"/>
              <a:t>So … What is </a:t>
            </a:r>
            <a:r>
              <a:rPr lang="en-US" b="1" dirty="0" err="1">
                <a:solidFill>
                  <a:srgbClr val="1B00C0"/>
                </a:solidFill>
              </a:rPr>
              <a:t>OpenROAD</a:t>
            </a:r>
            <a:r>
              <a:rPr lang="en-US" dirty="0"/>
              <a:t>?     </a:t>
            </a:r>
            <a:endParaRPr lang="en-US" b="1" dirty="0">
              <a:solidFill>
                <a:schemeClr val="accent2"/>
              </a:solidFill>
            </a:endParaRPr>
          </a:p>
        </p:txBody>
      </p:sp>
      <p:sp>
        <p:nvSpPr>
          <p:cNvPr id="5" name="Content Placeholder 4">
            <a:extLst>
              <a:ext uri="{FF2B5EF4-FFF2-40B4-BE49-F238E27FC236}">
                <a16:creationId xmlns:a16="http://schemas.microsoft.com/office/drawing/2014/main" id="{A27453B0-8DA8-4A68-83B1-4C0FC1740C84}"/>
              </a:ext>
            </a:extLst>
          </p:cNvPr>
          <p:cNvSpPr>
            <a:spLocks noGrp="1"/>
          </p:cNvSpPr>
          <p:nvPr>
            <p:ph idx="1"/>
          </p:nvPr>
        </p:nvSpPr>
        <p:spPr>
          <a:xfrm>
            <a:off x="0" y="1066800"/>
            <a:ext cx="8515350" cy="5791200"/>
          </a:xfrm>
        </p:spPr>
        <p:txBody>
          <a:bodyPr>
            <a:normAutofit lnSpcReduction="10000"/>
          </a:bodyPr>
          <a:lstStyle/>
          <a:p>
            <a:r>
              <a:rPr lang="en-US" b="1" dirty="0"/>
              <a:t>4-year project  </a:t>
            </a:r>
            <a:r>
              <a:rPr lang="en-US" dirty="0"/>
              <a:t>(2018 – 2022)</a:t>
            </a:r>
          </a:p>
          <a:p>
            <a:endParaRPr lang="en-US" dirty="0"/>
          </a:p>
          <a:p>
            <a:endParaRPr lang="en-US" dirty="0"/>
          </a:p>
          <a:p>
            <a:r>
              <a:rPr lang="en-US" dirty="0"/>
              <a:t>RTL-to-GDS </a:t>
            </a:r>
            <a:r>
              <a:rPr lang="en-US" b="1" dirty="0"/>
              <a:t>EDA tool</a:t>
            </a:r>
          </a:p>
          <a:p>
            <a:endParaRPr lang="en-US" dirty="0"/>
          </a:p>
          <a:p>
            <a:endParaRPr lang="en-US" dirty="0"/>
          </a:p>
          <a:p>
            <a:r>
              <a:rPr lang="en-US" dirty="0"/>
              <a:t>Seed for </a:t>
            </a:r>
            <a:r>
              <a:rPr lang="en-US" b="1" dirty="0"/>
              <a:t>open-source EDA </a:t>
            </a:r>
            <a:r>
              <a:rPr lang="en-US" dirty="0"/>
              <a:t>innovation</a:t>
            </a:r>
          </a:p>
          <a:p>
            <a:endParaRPr lang="en-US" dirty="0"/>
          </a:p>
          <a:p>
            <a:endParaRPr lang="en-US" dirty="0"/>
          </a:p>
          <a:p>
            <a:r>
              <a:rPr lang="en-US" dirty="0"/>
              <a:t>Enabler of </a:t>
            </a:r>
            <a:r>
              <a:rPr lang="en-US" b="1" dirty="0"/>
              <a:t>open-source HW </a:t>
            </a:r>
            <a:r>
              <a:rPr lang="en-US" dirty="0"/>
              <a:t>community</a:t>
            </a:r>
          </a:p>
          <a:p>
            <a:endParaRPr lang="en-US" dirty="0"/>
          </a:p>
          <a:p>
            <a:r>
              <a:rPr lang="en-US" b="1" dirty="0"/>
              <a:t>And many future possibilities… !</a:t>
            </a:r>
          </a:p>
        </p:txBody>
      </p:sp>
      <p:pic>
        <p:nvPicPr>
          <p:cNvPr id="12" name="Picture 11">
            <a:extLst>
              <a:ext uri="{FF2B5EF4-FFF2-40B4-BE49-F238E27FC236}">
                <a16:creationId xmlns:a16="http://schemas.microsoft.com/office/drawing/2014/main" id="{F617366F-F5E7-45A7-829C-AE0845A44324}"/>
              </a:ext>
            </a:extLst>
          </p:cNvPr>
          <p:cNvPicPr>
            <a:picLocks noChangeAspect="1"/>
          </p:cNvPicPr>
          <p:nvPr/>
        </p:nvPicPr>
        <p:blipFill rotWithShape="1">
          <a:blip r:embed="rId3"/>
          <a:srcRect l="2073" t="8733" r="30663" b="17505"/>
          <a:stretch/>
        </p:blipFill>
        <p:spPr>
          <a:xfrm>
            <a:off x="6825054" y="4724400"/>
            <a:ext cx="2264377" cy="1655411"/>
          </a:xfrm>
          <a:prstGeom prst="rect">
            <a:avLst/>
          </a:prstGeom>
        </p:spPr>
      </p:pic>
      <p:pic>
        <p:nvPicPr>
          <p:cNvPr id="14" name="Picture 13" descr="A picture containing electronics, circuit, computer&#10;&#10;Description automatically generated">
            <a:extLst>
              <a:ext uri="{FF2B5EF4-FFF2-40B4-BE49-F238E27FC236}">
                <a16:creationId xmlns:a16="http://schemas.microsoft.com/office/drawing/2014/main" id="{1857428A-5CC4-4A9D-9A08-F0239199A5A1}"/>
              </a:ext>
            </a:extLst>
          </p:cNvPr>
          <p:cNvPicPr>
            <a:picLocks noChangeAspect="1"/>
          </p:cNvPicPr>
          <p:nvPr/>
        </p:nvPicPr>
        <p:blipFill>
          <a:blip r:embed="rId4"/>
          <a:stretch>
            <a:fillRect/>
          </a:stretch>
        </p:blipFill>
        <p:spPr>
          <a:xfrm>
            <a:off x="4038600" y="1752600"/>
            <a:ext cx="1854465" cy="1854465"/>
          </a:xfrm>
          <a:prstGeom prst="rect">
            <a:avLst/>
          </a:prstGeom>
        </p:spPr>
      </p:pic>
      <p:pic>
        <p:nvPicPr>
          <p:cNvPr id="4" name="Picture 3">
            <a:extLst>
              <a:ext uri="{FF2B5EF4-FFF2-40B4-BE49-F238E27FC236}">
                <a16:creationId xmlns:a16="http://schemas.microsoft.com/office/drawing/2014/main" id="{93DD2A4D-F076-4740-AB70-7A180EB22D76}"/>
              </a:ext>
            </a:extLst>
          </p:cNvPr>
          <p:cNvPicPr>
            <a:picLocks noChangeAspect="1"/>
          </p:cNvPicPr>
          <p:nvPr/>
        </p:nvPicPr>
        <p:blipFill rotWithShape="1">
          <a:blip r:embed="rId5"/>
          <a:srcRect l="28333" t="21250" r="20000" b="20000"/>
          <a:stretch/>
        </p:blipFill>
        <p:spPr>
          <a:xfrm>
            <a:off x="5968784" y="35385"/>
            <a:ext cx="2546566" cy="1930462"/>
          </a:xfrm>
          <a:prstGeom prst="rect">
            <a:avLst/>
          </a:prstGeom>
        </p:spPr>
      </p:pic>
      <p:pic>
        <p:nvPicPr>
          <p:cNvPr id="9" name="Picture 8">
            <a:extLst>
              <a:ext uri="{FF2B5EF4-FFF2-40B4-BE49-F238E27FC236}">
                <a16:creationId xmlns:a16="http://schemas.microsoft.com/office/drawing/2014/main" id="{051CE8FA-12D0-4CD2-A635-056B8690DCE3}"/>
              </a:ext>
            </a:extLst>
          </p:cNvPr>
          <p:cNvPicPr>
            <a:picLocks noChangeAspect="1"/>
          </p:cNvPicPr>
          <p:nvPr/>
        </p:nvPicPr>
        <p:blipFill rotWithShape="1">
          <a:blip r:embed="rId6"/>
          <a:srcRect l="19167" t="7500" r="20833" b="8750"/>
          <a:stretch/>
        </p:blipFill>
        <p:spPr>
          <a:xfrm>
            <a:off x="6608752" y="2066126"/>
            <a:ext cx="2514600" cy="2339975"/>
          </a:xfrm>
          <a:prstGeom prst="rect">
            <a:avLst/>
          </a:prstGeom>
        </p:spPr>
      </p:pic>
    </p:spTree>
    <p:extLst>
      <p:ext uri="{BB962C8B-B14F-4D97-AF65-F5344CB8AC3E}">
        <p14:creationId xmlns:p14="http://schemas.microsoft.com/office/powerpoint/2010/main" val="406846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fade">
                                      <p:cBhvr>
                                        <p:cTn id="3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1805" y="990600"/>
            <a:ext cx="9144000" cy="5410201"/>
          </a:xfrm>
        </p:spPr>
        <p:txBody>
          <a:bodyPr/>
          <a:lstStyle/>
          <a:p>
            <a:r>
              <a:rPr lang="en-US" dirty="0"/>
              <a:t>(1) Unified tool that achieves full RTL-to-GDS flow</a:t>
            </a:r>
          </a:p>
          <a:p>
            <a:endParaRPr lang="en-US" dirty="0"/>
          </a:p>
          <a:p>
            <a:r>
              <a:rPr lang="en-US" dirty="0"/>
              <a:t>(2) Shared netlist architecture that enables tight incremental optimization loops</a:t>
            </a:r>
          </a:p>
          <a:p>
            <a:endParaRPr lang="en-US" dirty="0"/>
          </a:p>
          <a:p>
            <a:r>
              <a:rPr lang="en-US" dirty="0"/>
              <a:t>(3) Continuous build and integration within a strong software development methodology</a:t>
            </a:r>
          </a:p>
          <a:p>
            <a:endParaRPr lang="en-US" dirty="0"/>
          </a:p>
          <a:p>
            <a:r>
              <a:rPr lang="en-US" dirty="0"/>
              <a:t>(4) Proper open-source licensing to enable unfettered usage across research and commercial settings</a:t>
            </a:r>
          </a:p>
          <a:p>
            <a:pPr marL="0" indent="0">
              <a:buNone/>
            </a:pPr>
            <a:endParaRPr lang="en-US" sz="2400" dirty="0">
              <a:solidFill>
                <a:srgbClr val="1B00C0"/>
              </a:solidFill>
            </a:endParaRP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0" y="113467"/>
            <a:ext cx="9144000" cy="595312"/>
          </a:xfrm>
        </p:spPr>
        <p:txBody>
          <a:bodyPr/>
          <a:lstStyle/>
          <a:p>
            <a:r>
              <a:rPr lang="en-US" sz="3000" dirty="0"/>
              <a:t>ICCAD-2019: “Table Stakes” to Attract Users</a:t>
            </a:r>
            <a:endParaRPr lang="en-US" sz="3000" dirty="0">
              <a:solidFill>
                <a:srgbClr val="1B00C0"/>
              </a:solidFill>
            </a:endParaRPr>
          </a:p>
        </p:txBody>
      </p:sp>
    </p:spTree>
    <p:extLst>
      <p:ext uri="{BB962C8B-B14F-4D97-AF65-F5344CB8AC3E}">
        <p14:creationId xmlns:p14="http://schemas.microsoft.com/office/powerpoint/2010/main" val="276081640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2788831" y="6553199"/>
            <a:ext cx="3383369" cy="228601"/>
          </a:xfrm>
          <a:solidFill>
            <a:srgbClr val="FFFF00"/>
          </a:solidFill>
        </p:spPr>
        <p:txBody>
          <a:bodyPr/>
          <a:lstStyle/>
          <a:p>
            <a:pPr marL="0" indent="0">
              <a:buNone/>
            </a:pPr>
            <a:r>
              <a:rPr lang="en-US" sz="1200" dirty="0"/>
              <a:t>Source: </a:t>
            </a:r>
            <a:r>
              <a:rPr lang="en-US" sz="1200" dirty="0" err="1"/>
              <a:t>Rovinski</a:t>
            </a:r>
            <a:r>
              <a:rPr lang="en-US" sz="1200" dirty="0"/>
              <a:t> et al., ICCAD-2020 to appear</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a:t>Looking Back: Evolutions</a:t>
            </a:r>
          </a:p>
        </p:txBody>
      </p:sp>
      <p:pic>
        <p:nvPicPr>
          <p:cNvPr id="4" name="Picture 3">
            <a:extLst>
              <a:ext uri="{FF2B5EF4-FFF2-40B4-BE49-F238E27FC236}">
                <a16:creationId xmlns:a16="http://schemas.microsoft.com/office/drawing/2014/main" id="{7C1B64AD-F257-4C3B-BDE2-E4FF09A8D1F9}"/>
              </a:ext>
            </a:extLst>
          </p:cNvPr>
          <p:cNvPicPr>
            <a:picLocks noChangeAspect="1"/>
          </p:cNvPicPr>
          <p:nvPr/>
        </p:nvPicPr>
        <p:blipFill rotWithShape="1">
          <a:blip r:embed="rId3"/>
          <a:srcRect l="15833" t="13750" r="15000" b="7500"/>
          <a:stretch/>
        </p:blipFill>
        <p:spPr>
          <a:xfrm>
            <a:off x="1066800" y="990600"/>
            <a:ext cx="7127724" cy="5410200"/>
          </a:xfrm>
          <a:prstGeom prst="rect">
            <a:avLst/>
          </a:prstGeom>
        </p:spPr>
      </p:pic>
    </p:spTree>
    <p:extLst>
      <p:ext uri="{BB962C8B-B14F-4D97-AF65-F5344CB8AC3E}">
        <p14:creationId xmlns:p14="http://schemas.microsoft.com/office/powerpoint/2010/main" val="56354273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161925" y="144463"/>
            <a:ext cx="8851900" cy="595312"/>
          </a:xfrm>
          <a:prstGeom prst="rect">
            <a:avLst/>
          </a:prstGeom>
          <a:noFill/>
          <a:ln>
            <a:noFill/>
          </a:ln>
        </p:spPr>
        <p:txBody>
          <a:bodyPr spcFirstLastPara="1" wrap="square" lIns="92075" tIns="46025" rIns="92075" bIns="46025" anchor="ctr" anchorCtr="0">
            <a:noAutofit/>
          </a:bodyPr>
          <a:lstStyle/>
          <a:p>
            <a:pPr marL="0" lvl="0" indent="0" algn="l" rtl="0">
              <a:lnSpc>
                <a:spcPct val="90000"/>
              </a:lnSpc>
              <a:spcBef>
                <a:spcPts val="0"/>
              </a:spcBef>
              <a:spcAft>
                <a:spcPts val="0"/>
              </a:spcAft>
              <a:buNone/>
            </a:pPr>
            <a:r>
              <a:rPr lang="en-US" dirty="0"/>
              <a:t>Looking Ahead: PDN and SOC Planning</a:t>
            </a:r>
            <a:endParaRPr dirty="0">
              <a:solidFill>
                <a:srgbClr val="00B0F0"/>
              </a:solidFill>
            </a:endParaRPr>
          </a:p>
        </p:txBody>
      </p:sp>
      <p:sp>
        <p:nvSpPr>
          <p:cNvPr id="3" name="Text Placeholder 2">
            <a:extLst>
              <a:ext uri="{FF2B5EF4-FFF2-40B4-BE49-F238E27FC236}">
                <a16:creationId xmlns:a16="http://schemas.microsoft.com/office/drawing/2014/main" id="{9C1B0988-3A13-4B7B-B5C4-35027B6C7F40}"/>
              </a:ext>
            </a:extLst>
          </p:cNvPr>
          <p:cNvSpPr>
            <a:spLocks noGrp="1"/>
          </p:cNvSpPr>
          <p:nvPr>
            <p:ph type="body" idx="1"/>
          </p:nvPr>
        </p:nvSpPr>
        <p:spPr>
          <a:xfrm>
            <a:off x="0" y="838200"/>
            <a:ext cx="3667125" cy="4352925"/>
          </a:xfrm>
        </p:spPr>
        <p:txBody>
          <a:bodyPr/>
          <a:lstStyle/>
          <a:p>
            <a:pPr marL="50800" indent="0">
              <a:buNone/>
            </a:pPr>
            <a:r>
              <a:rPr lang="en-US" b="1" dirty="0" err="1"/>
              <a:t>PDNGen</a:t>
            </a:r>
            <a:endParaRPr lang="en-US" b="1" dirty="0"/>
          </a:p>
          <a:p>
            <a:pPr marL="228600" indent="-177800"/>
            <a:r>
              <a:rPr lang="en-US" sz="2000" b="1" dirty="0">
                <a:sym typeface="Symbol" panose="05050102010706020507" pitchFamily="18" charset="2"/>
              </a:rPr>
              <a:t>Phase 1</a:t>
            </a:r>
            <a:r>
              <a:rPr lang="en-US" sz="2000" dirty="0">
                <a:sym typeface="Symbol" panose="05050102010706020507" pitchFamily="18" charset="2"/>
              </a:rPr>
              <a:t>: </a:t>
            </a:r>
          </a:p>
          <a:p>
            <a:pPr marL="400050" lvl="1" indent="-171450"/>
            <a:r>
              <a:rPr lang="en-US" sz="1600" b="1" dirty="0"/>
              <a:t>Strategy files </a:t>
            </a:r>
            <a:r>
              <a:rPr lang="en-US" sz="1600" dirty="0">
                <a:sym typeface="Wingdings" panose="05000000000000000000" pitchFamily="2" charset="2"/>
              </a:rPr>
              <a:t> P/G meshes for single-voltage, unswitched power domains</a:t>
            </a:r>
          </a:p>
          <a:p>
            <a:pPr marL="228600" indent="-177800"/>
            <a:r>
              <a:rPr lang="en-US" sz="2000" b="1" dirty="0">
                <a:sym typeface="Wingdings" panose="05000000000000000000" pitchFamily="2" charset="2"/>
              </a:rPr>
              <a:t>Phase 2</a:t>
            </a:r>
            <a:r>
              <a:rPr lang="en-US" sz="2000" dirty="0">
                <a:sym typeface="Wingdings" panose="05000000000000000000" pitchFamily="2" charset="2"/>
              </a:rPr>
              <a:t>:</a:t>
            </a:r>
          </a:p>
          <a:p>
            <a:pPr marL="400050" lvl="1" indent="-171450"/>
            <a:r>
              <a:rPr lang="en-US" sz="1600" b="1" dirty="0">
                <a:sym typeface="Wingdings" panose="05000000000000000000" pitchFamily="2" charset="2"/>
              </a:rPr>
              <a:t>Broader range of technologies: </a:t>
            </a:r>
            <a:r>
              <a:rPr lang="en-US" sz="1600" dirty="0">
                <a:sym typeface="Wingdings" panose="05000000000000000000" pitchFamily="2" charset="2"/>
              </a:rPr>
              <a:t>SKY130, CMP28, Intel22FFL …</a:t>
            </a:r>
          </a:p>
          <a:p>
            <a:pPr marL="400050" lvl="1" indent="-171450"/>
            <a:r>
              <a:rPr lang="en-US" sz="1600" dirty="0">
                <a:sym typeface="Wingdings" panose="05000000000000000000" pitchFamily="2" charset="2"/>
              </a:rPr>
              <a:t>Better connection with </a:t>
            </a:r>
            <a:r>
              <a:rPr lang="en-US" sz="1600" b="1" dirty="0" err="1">
                <a:sym typeface="Wingdings" panose="05000000000000000000" pitchFamily="2" charset="2"/>
              </a:rPr>
              <a:t>OpeNPDN</a:t>
            </a:r>
            <a:endParaRPr lang="en-US" sz="1600" b="1" dirty="0">
              <a:sym typeface="Wingdings" panose="05000000000000000000" pitchFamily="2" charset="2"/>
            </a:endParaRPr>
          </a:p>
          <a:p>
            <a:pPr marL="400050" lvl="1" indent="-171450"/>
            <a:r>
              <a:rPr lang="en-US" sz="1600" dirty="0">
                <a:sym typeface="Wingdings" panose="05000000000000000000" pitchFamily="2" charset="2"/>
              </a:rPr>
              <a:t>Separate </a:t>
            </a:r>
            <a:r>
              <a:rPr lang="en-US" sz="1600" b="1" dirty="0">
                <a:sym typeface="Wingdings" panose="05000000000000000000" pitchFamily="2" charset="2"/>
              </a:rPr>
              <a:t>design-specific</a:t>
            </a:r>
            <a:r>
              <a:rPr lang="en-US" sz="1600" dirty="0">
                <a:sym typeface="Wingdings" panose="05000000000000000000" pitchFamily="2" charset="2"/>
              </a:rPr>
              <a:t> configuration data from </a:t>
            </a:r>
            <a:r>
              <a:rPr lang="en-US" sz="1600" b="1" dirty="0">
                <a:sym typeface="Wingdings" panose="05000000000000000000" pitchFamily="2" charset="2"/>
              </a:rPr>
              <a:t>library</a:t>
            </a:r>
            <a:r>
              <a:rPr lang="en-US" sz="1600" dirty="0">
                <a:sym typeface="Wingdings" panose="05000000000000000000" pitchFamily="2" charset="2"/>
              </a:rPr>
              <a:t> configuration data</a:t>
            </a:r>
          </a:p>
          <a:p>
            <a:pPr marL="400050" lvl="1" indent="-171450"/>
            <a:r>
              <a:rPr lang="en-US" sz="1600" dirty="0">
                <a:sym typeface="Wingdings" panose="05000000000000000000" pitchFamily="2" charset="2"/>
              </a:rPr>
              <a:t>Add </a:t>
            </a:r>
            <a:r>
              <a:rPr lang="en-US" sz="1600" b="1" dirty="0">
                <a:sym typeface="Wingdings" panose="05000000000000000000" pitchFamily="2" charset="2"/>
              </a:rPr>
              <a:t>hierarchical design </a:t>
            </a:r>
            <a:r>
              <a:rPr lang="en-US" sz="1600" dirty="0">
                <a:sym typeface="Wingdings" panose="05000000000000000000" pitchFamily="2" charset="2"/>
              </a:rPr>
              <a:t>support</a:t>
            </a:r>
            <a:endParaRPr lang="en-US" sz="1600" dirty="0"/>
          </a:p>
          <a:p>
            <a:pPr lvl="1"/>
            <a:endParaRPr lang="en-US" dirty="0"/>
          </a:p>
        </p:txBody>
      </p:sp>
      <p:grpSp>
        <p:nvGrpSpPr>
          <p:cNvPr id="4" name="Group 3">
            <a:extLst>
              <a:ext uri="{FF2B5EF4-FFF2-40B4-BE49-F238E27FC236}">
                <a16:creationId xmlns:a16="http://schemas.microsoft.com/office/drawing/2014/main" id="{E0DFBABB-1AFC-400E-8366-AE835E91F7FC}"/>
              </a:ext>
            </a:extLst>
          </p:cNvPr>
          <p:cNvGrpSpPr/>
          <p:nvPr/>
        </p:nvGrpSpPr>
        <p:grpSpPr>
          <a:xfrm>
            <a:off x="7253162" y="1640323"/>
            <a:ext cx="1786813" cy="4023628"/>
            <a:chOff x="3752221" y="1077580"/>
            <a:chExt cx="2382418" cy="5364837"/>
          </a:xfrm>
        </p:grpSpPr>
        <p:sp>
          <p:nvSpPr>
            <p:cNvPr id="5" name="Cylinder 4">
              <a:extLst>
                <a:ext uri="{FF2B5EF4-FFF2-40B4-BE49-F238E27FC236}">
                  <a16:creationId xmlns:a16="http://schemas.microsoft.com/office/drawing/2014/main" id="{C58A95A4-70ED-4E15-9C4A-EC3808B80337}"/>
                </a:ext>
              </a:extLst>
            </p:cNvPr>
            <p:cNvSpPr/>
            <p:nvPr/>
          </p:nvSpPr>
          <p:spPr>
            <a:xfrm>
              <a:off x="4258068" y="5569580"/>
              <a:ext cx="1716521" cy="872837"/>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 Seal/Guard Ring</a:t>
              </a:r>
            </a:p>
          </p:txBody>
        </p:sp>
        <p:sp>
          <p:nvSpPr>
            <p:cNvPr id="6" name="Cylinder 5">
              <a:extLst>
                <a:ext uri="{FF2B5EF4-FFF2-40B4-BE49-F238E27FC236}">
                  <a16:creationId xmlns:a16="http://schemas.microsoft.com/office/drawing/2014/main" id="{3C80C806-2D2F-4805-8D69-88A218A7E9C4}"/>
                </a:ext>
              </a:extLst>
            </p:cNvPr>
            <p:cNvSpPr/>
            <p:nvPr/>
          </p:nvSpPr>
          <p:spPr>
            <a:xfrm>
              <a:off x="4251430" y="4838766"/>
              <a:ext cx="1716521" cy="872837"/>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 Corners/Fillers</a:t>
              </a:r>
            </a:p>
          </p:txBody>
        </p:sp>
        <p:sp>
          <p:nvSpPr>
            <p:cNvPr id="7" name="Cylinder 6">
              <a:extLst>
                <a:ext uri="{FF2B5EF4-FFF2-40B4-BE49-F238E27FC236}">
                  <a16:creationId xmlns:a16="http://schemas.microsoft.com/office/drawing/2014/main" id="{A30396AE-65D9-45B3-BA46-D8BAC87B68BF}"/>
                </a:ext>
              </a:extLst>
            </p:cNvPr>
            <p:cNvSpPr/>
            <p:nvPr/>
          </p:nvSpPr>
          <p:spPr>
            <a:xfrm>
              <a:off x="4254867" y="4086528"/>
              <a:ext cx="1716521" cy="872837"/>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 Breaker cells</a:t>
              </a:r>
            </a:p>
          </p:txBody>
        </p:sp>
        <p:sp>
          <p:nvSpPr>
            <p:cNvPr id="8" name="Cylinder 7">
              <a:extLst>
                <a:ext uri="{FF2B5EF4-FFF2-40B4-BE49-F238E27FC236}">
                  <a16:creationId xmlns:a16="http://schemas.microsoft.com/office/drawing/2014/main" id="{1FD6EF13-AD97-4858-AC5E-BA3D3D8D1FB2}"/>
                </a:ext>
              </a:extLst>
            </p:cNvPr>
            <p:cNvSpPr/>
            <p:nvPr/>
          </p:nvSpPr>
          <p:spPr>
            <a:xfrm>
              <a:off x="4251429" y="3323580"/>
              <a:ext cx="1716521" cy="872837"/>
            </a:xfrm>
            <a:prstGeom prst="can">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50" dirty="0"/>
                <a:t>+ Control cells</a:t>
              </a:r>
            </a:p>
          </p:txBody>
        </p:sp>
        <p:sp>
          <p:nvSpPr>
            <p:cNvPr id="9" name="Cylinder 8">
              <a:extLst>
                <a:ext uri="{FF2B5EF4-FFF2-40B4-BE49-F238E27FC236}">
                  <a16:creationId xmlns:a16="http://schemas.microsoft.com/office/drawing/2014/main" id="{F0977E04-8B8D-4A02-92E4-773FF96437C5}"/>
                </a:ext>
              </a:extLst>
            </p:cNvPr>
            <p:cNvSpPr/>
            <p:nvPr/>
          </p:nvSpPr>
          <p:spPr>
            <a:xfrm>
              <a:off x="4254766" y="2592765"/>
              <a:ext cx="1716521" cy="872837"/>
            </a:xfrm>
            <a:prstGeom prst="can">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50" dirty="0"/>
                <a:t>+ Supply Pads</a:t>
              </a:r>
            </a:p>
          </p:txBody>
        </p:sp>
        <p:sp>
          <p:nvSpPr>
            <p:cNvPr id="10" name="Cylinder 9">
              <a:extLst>
                <a:ext uri="{FF2B5EF4-FFF2-40B4-BE49-F238E27FC236}">
                  <a16:creationId xmlns:a16="http://schemas.microsoft.com/office/drawing/2014/main" id="{2B3C4CA8-BD71-46FE-8D0C-23E9D5D1BA32}"/>
                </a:ext>
              </a:extLst>
            </p:cNvPr>
            <p:cNvSpPr/>
            <p:nvPr/>
          </p:nvSpPr>
          <p:spPr>
            <a:xfrm>
              <a:off x="4254817" y="1829817"/>
              <a:ext cx="1716521" cy="872837"/>
            </a:xfrm>
            <a:prstGeom prst="can">
              <a:avLst/>
            </a:prstGeom>
            <a:gradFill>
              <a:gsLst>
                <a:gs pos="100000">
                  <a:schemeClr val="accent5"/>
                </a:gs>
                <a:gs pos="0">
                  <a:schemeClr val="accent4"/>
                </a:gs>
                <a:gs pos="100000">
                  <a:schemeClr val="accent5"/>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50" dirty="0"/>
                <a:t>+ Signal Pads</a:t>
              </a:r>
            </a:p>
          </p:txBody>
        </p:sp>
        <p:sp>
          <p:nvSpPr>
            <p:cNvPr id="11" name="Cylinder 10">
              <a:extLst>
                <a:ext uri="{FF2B5EF4-FFF2-40B4-BE49-F238E27FC236}">
                  <a16:creationId xmlns:a16="http://schemas.microsoft.com/office/drawing/2014/main" id="{DAC7A7B5-228A-4A98-9340-A9D0E0C08BD1}"/>
                </a:ext>
              </a:extLst>
            </p:cNvPr>
            <p:cNvSpPr/>
            <p:nvPr/>
          </p:nvSpPr>
          <p:spPr>
            <a:xfrm>
              <a:off x="4254868" y="1077580"/>
              <a:ext cx="1716521" cy="872837"/>
            </a:xfrm>
            <a:prstGeom prst="ca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50" dirty="0"/>
                <a:t>Base RTL</a:t>
              </a:r>
            </a:p>
          </p:txBody>
        </p:sp>
        <p:sp>
          <p:nvSpPr>
            <p:cNvPr id="12" name="Frame 11">
              <a:extLst>
                <a:ext uri="{FF2B5EF4-FFF2-40B4-BE49-F238E27FC236}">
                  <a16:creationId xmlns:a16="http://schemas.microsoft.com/office/drawing/2014/main" id="{889D0DAF-4428-4E04-A5AC-7AC5A5E6BDB5}"/>
                </a:ext>
              </a:extLst>
            </p:cNvPr>
            <p:cNvSpPr/>
            <p:nvPr/>
          </p:nvSpPr>
          <p:spPr>
            <a:xfrm>
              <a:off x="4114646" y="1829817"/>
              <a:ext cx="2019993" cy="3139638"/>
            </a:xfrm>
            <a:prstGeom prst="frame">
              <a:avLst>
                <a:gd name="adj1" fmla="val 344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050" dirty="0">
                <a:solidFill>
                  <a:schemeClr val="tx1"/>
                </a:solidFill>
              </a:endParaRPr>
            </a:p>
          </p:txBody>
        </p:sp>
        <p:sp>
          <p:nvSpPr>
            <p:cNvPr id="13" name="TextBox 12">
              <a:extLst>
                <a:ext uri="{FF2B5EF4-FFF2-40B4-BE49-F238E27FC236}">
                  <a16:creationId xmlns:a16="http://schemas.microsoft.com/office/drawing/2014/main" id="{960E9D9B-5685-46C7-B855-7608918B444A}"/>
                </a:ext>
              </a:extLst>
            </p:cNvPr>
            <p:cNvSpPr txBox="1"/>
            <p:nvPr/>
          </p:nvSpPr>
          <p:spPr>
            <a:xfrm rot="16200000">
              <a:off x="3037838" y="3299402"/>
              <a:ext cx="1761165" cy="332399"/>
            </a:xfrm>
            <a:prstGeom prst="rect">
              <a:avLst/>
            </a:prstGeom>
            <a:noFill/>
          </p:spPr>
          <p:txBody>
            <a:bodyPr wrap="none" lIns="0" tIns="0" rIns="0" bIns="0" rtlCol="0">
              <a:spAutoFit/>
            </a:bodyPr>
            <a:lstStyle/>
            <a:p>
              <a:pPr defTabSz="685800">
                <a:lnSpc>
                  <a:spcPct val="90000"/>
                </a:lnSpc>
                <a:spcAft>
                  <a:spcPts val="450"/>
                </a:spcAft>
              </a:pPr>
              <a:r>
                <a:rPr lang="en-GB" sz="1800" b="1" kern="1200" dirty="0">
                  <a:solidFill>
                    <a:srgbClr val="FFC000"/>
                  </a:solidFill>
                  <a:latin typeface="+mn-lt"/>
                  <a:ea typeface="+mn-ea"/>
                  <a:cs typeface="+mn-cs"/>
                </a:rPr>
                <a:t>IO Footprint</a:t>
              </a:r>
            </a:p>
          </p:txBody>
        </p:sp>
      </p:grpSp>
      <p:sp>
        <p:nvSpPr>
          <p:cNvPr id="14" name="Text Placeholder 2">
            <a:extLst>
              <a:ext uri="{FF2B5EF4-FFF2-40B4-BE49-F238E27FC236}">
                <a16:creationId xmlns:a16="http://schemas.microsoft.com/office/drawing/2014/main" id="{B658D404-BF08-4EEC-BC4D-BA6E84FAB2DA}"/>
              </a:ext>
            </a:extLst>
          </p:cNvPr>
          <p:cNvSpPr txBox="1">
            <a:spLocks/>
          </p:cNvSpPr>
          <p:nvPr/>
        </p:nvSpPr>
        <p:spPr>
          <a:xfrm>
            <a:off x="3600507" y="838200"/>
            <a:ext cx="3667125" cy="4524375"/>
          </a:xfrm>
          <a:prstGeom prst="rect">
            <a:avLst/>
          </a:prstGeom>
          <a:noFill/>
          <a:ln>
            <a:noFill/>
          </a:ln>
        </p:spPr>
        <p:txBody>
          <a:bodyPr spcFirstLastPara="1" wrap="square" lIns="92075" tIns="46025" rIns="92075" bIns="46025" anchor="t" anchorCtr="0">
            <a:noAutofit/>
          </a:bodyPr>
          <a:lstStyle>
            <a:defPPr marR="0" lvl="0" algn="l" rtl="0">
              <a:lnSpc>
                <a:spcPct val="100000"/>
              </a:lnSpc>
              <a:spcBef>
                <a:spcPts val="0"/>
              </a:spcBef>
              <a:spcAft>
                <a:spcPts val="0"/>
              </a:spcAft>
            </a:defPPr>
            <a:lvl1pPr marL="457200" marR="0" lvl="0" indent="-406400" algn="l" rtl="0">
              <a:lnSpc>
                <a:spcPct val="85000"/>
              </a:lnSpc>
              <a:spcBef>
                <a:spcPts val="840"/>
              </a:spcBef>
              <a:spcAft>
                <a:spcPts val="0"/>
              </a:spcAft>
              <a:buClr>
                <a:srgbClr val="C00000"/>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85000"/>
              </a:lnSpc>
              <a:spcBef>
                <a:spcPts val="720"/>
              </a:spcBef>
              <a:spcAft>
                <a:spcPts val="0"/>
              </a:spcAft>
              <a:buClr>
                <a:srgbClr val="C00000"/>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85000"/>
              </a:lnSpc>
              <a:spcBef>
                <a:spcPts val="600"/>
              </a:spcBef>
              <a:spcAft>
                <a:spcPts val="0"/>
              </a:spcAft>
              <a:buClr>
                <a:srgbClr val="C00000"/>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85750" algn="l" rtl="0">
              <a:lnSpc>
                <a:spcPct val="100000"/>
              </a:lnSpc>
              <a:spcBef>
                <a:spcPts val="360"/>
              </a:spcBef>
              <a:spcAft>
                <a:spcPts val="0"/>
              </a:spcAft>
              <a:buClr>
                <a:srgbClr val="C00000"/>
              </a:buClr>
              <a:buSzPts val="9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6pPr>
            <a:lvl7pPr marL="3200400" marR="0" lvl="6"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7pPr>
            <a:lvl8pPr marL="3657600" marR="0" lvl="7"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8pPr>
            <a:lvl9pPr marL="4114800" marR="0" lvl="8" indent="-342900" algn="l" rtl="0">
              <a:lnSpc>
                <a:spcPct val="100000"/>
              </a:lnSpc>
              <a:spcBef>
                <a:spcPts val="360"/>
              </a:spcBef>
              <a:spcAft>
                <a:spcPts val="0"/>
              </a:spcAft>
              <a:buClr>
                <a:schemeClr val="dk1"/>
              </a:buClr>
              <a:buSzPts val="1800"/>
              <a:buFont typeface="Arial Narrow"/>
              <a:buChar char="•"/>
              <a:defRPr sz="1600" b="0" i="0" u="none" strike="noStrike" cap="none">
                <a:solidFill>
                  <a:schemeClr val="dk1"/>
                </a:solidFill>
                <a:latin typeface="Arial Narrow"/>
                <a:ea typeface="Arial Narrow"/>
                <a:cs typeface="Arial Narrow"/>
                <a:sym typeface="Arial Narrow"/>
              </a:defRPr>
            </a:lvl9pPr>
          </a:lstStyle>
          <a:p>
            <a:pPr marL="50800" indent="0">
              <a:buFont typeface="Arial"/>
              <a:buNone/>
            </a:pPr>
            <a:r>
              <a:rPr lang="en-US" b="1" dirty="0" err="1"/>
              <a:t>ICeWall</a:t>
            </a:r>
            <a:endParaRPr lang="en-US" b="1" dirty="0"/>
          </a:p>
          <a:p>
            <a:pPr marL="228600" indent="-177800"/>
            <a:r>
              <a:rPr lang="en-US" sz="2000" b="1" dirty="0">
                <a:sym typeface="Symbol" panose="05050102010706020507" pitchFamily="18" charset="2"/>
              </a:rPr>
              <a:t>Phase 1</a:t>
            </a:r>
            <a:r>
              <a:rPr lang="en-US" sz="2000" dirty="0">
                <a:sym typeface="Symbol" panose="05050102010706020507" pitchFamily="18" charset="2"/>
              </a:rPr>
              <a:t>: </a:t>
            </a:r>
          </a:p>
          <a:p>
            <a:pPr marL="400050" lvl="1" indent="-171450"/>
            <a:r>
              <a:rPr lang="en-US" sz="1600" b="1" dirty="0"/>
              <a:t>“Footprint” </a:t>
            </a:r>
            <a:r>
              <a:rPr lang="en-US" sz="1600" dirty="0"/>
              <a:t>= IO ring description allowing reuse of existing IO floorplan in a new design</a:t>
            </a:r>
            <a:endParaRPr lang="en-US" sz="1600" dirty="0">
              <a:sym typeface="Wingdings" panose="05000000000000000000" pitchFamily="2" charset="2"/>
            </a:endParaRPr>
          </a:p>
          <a:p>
            <a:pPr marL="228600" indent="-177800"/>
            <a:r>
              <a:rPr lang="en-US" sz="2000" b="1" dirty="0">
                <a:sym typeface="Wingdings" panose="05000000000000000000" pitchFamily="2" charset="2"/>
              </a:rPr>
              <a:t>Phase 2</a:t>
            </a:r>
            <a:r>
              <a:rPr lang="en-US" sz="2000" dirty="0">
                <a:sym typeface="Wingdings" panose="05000000000000000000" pitchFamily="2" charset="2"/>
              </a:rPr>
              <a:t>:</a:t>
            </a:r>
          </a:p>
          <a:p>
            <a:pPr marL="400050" lvl="1" indent="-171450"/>
            <a:r>
              <a:rPr lang="en-US" sz="1600" dirty="0">
                <a:sym typeface="Wingdings" panose="05000000000000000000" pitchFamily="2" charset="2"/>
              </a:rPr>
              <a:t>Support for </a:t>
            </a:r>
            <a:r>
              <a:rPr lang="en-US" sz="1600" b="1" dirty="0" err="1">
                <a:sym typeface="Wingdings" panose="05000000000000000000" pitchFamily="2" charset="2"/>
              </a:rPr>
              <a:t>flipchip</a:t>
            </a:r>
            <a:r>
              <a:rPr lang="en-US" sz="1600" dirty="0">
                <a:sym typeface="Wingdings" panose="05000000000000000000" pitchFamily="2" charset="2"/>
              </a:rPr>
              <a:t> footprints</a:t>
            </a:r>
          </a:p>
          <a:p>
            <a:pPr marL="400050" lvl="1" indent="-171450"/>
            <a:r>
              <a:rPr lang="en-US" sz="1600" dirty="0">
                <a:sym typeface="Wingdings" panose="05000000000000000000" pitchFamily="2" charset="2"/>
              </a:rPr>
              <a:t>Use data from design, IO library documents and designer to </a:t>
            </a:r>
            <a:r>
              <a:rPr lang="en-US" sz="1600" b="1" dirty="0">
                <a:sym typeface="Wingdings" panose="05000000000000000000" pitchFamily="2" charset="2"/>
              </a:rPr>
              <a:t>generate IO ring </a:t>
            </a:r>
            <a:r>
              <a:rPr lang="en-US" sz="1600" dirty="0">
                <a:sym typeface="Wingdings" panose="05000000000000000000" pitchFamily="2" charset="2"/>
              </a:rPr>
              <a:t>for given design</a:t>
            </a:r>
          </a:p>
          <a:p>
            <a:pPr marL="571500" lvl="2" indent="-171450"/>
            <a:r>
              <a:rPr lang="en-US" sz="1200" dirty="0">
                <a:sym typeface="Wingdings" panose="05000000000000000000" pitchFamily="2" charset="2"/>
              </a:rPr>
              <a:t>Derive signal pad requirements, #supply pads, generate IO </a:t>
            </a:r>
            <a:r>
              <a:rPr lang="en-US" sz="1200" dirty="0" err="1">
                <a:sym typeface="Wingdings" panose="05000000000000000000" pitchFamily="2" charset="2"/>
              </a:rPr>
              <a:t>padring</a:t>
            </a:r>
            <a:r>
              <a:rPr lang="en-US" sz="1200" dirty="0">
                <a:sym typeface="Wingdings" panose="05000000000000000000" pitchFamily="2" charset="2"/>
              </a:rPr>
              <a:t> placement …</a:t>
            </a:r>
          </a:p>
          <a:p>
            <a:pPr marL="400050" lvl="1" indent="-171450"/>
            <a:r>
              <a:rPr lang="en-US" sz="1600" b="1" dirty="0">
                <a:sym typeface="Wingdings" panose="05000000000000000000" pitchFamily="2" charset="2"/>
              </a:rPr>
              <a:t>Extract footprint file from DEF </a:t>
            </a:r>
            <a:r>
              <a:rPr lang="en-US" sz="1600" dirty="0">
                <a:sym typeface="Wingdings" panose="05000000000000000000" pitchFamily="2" charset="2"/>
              </a:rPr>
              <a:t>of existing SOC design  fast creation of reusable templates</a:t>
            </a:r>
          </a:p>
        </p:txBody>
      </p:sp>
    </p:spTree>
    <p:extLst>
      <p:ext uri="{BB962C8B-B14F-4D97-AF65-F5344CB8AC3E}">
        <p14:creationId xmlns:p14="http://schemas.microsoft.com/office/powerpoint/2010/main" val="14697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19456" y="838201"/>
            <a:ext cx="3485744" cy="838199"/>
          </a:xfrm>
        </p:spPr>
        <p:txBody>
          <a:bodyPr/>
          <a:lstStyle/>
          <a:p>
            <a:r>
              <a:rPr lang="en-US" sz="2000" b="1" dirty="0"/>
              <a:t>2009 ITRS roadmap:      </a:t>
            </a:r>
            <a:r>
              <a:rPr lang="en-US" sz="2000" b="1" dirty="0">
                <a:solidFill>
                  <a:srgbClr val="FF0000"/>
                </a:solidFill>
              </a:rPr>
              <a:t>earlier</a:t>
            </a:r>
            <a:r>
              <a:rPr lang="en-US" sz="2000" b="1" dirty="0"/>
              <a:t> PPA knobs become </a:t>
            </a:r>
            <a:r>
              <a:rPr lang="en-US" sz="2000" b="1" dirty="0">
                <a:solidFill>
                  <a:srgbClr val="FF0000"/>
                </a:solidFill>
              </a:rPr>
              <a:t>stronger</a:t>
            </a:r>
            <a:r>
              <a:rPr lang="en-US" sz="2000" b="1" dirty="0"/>
              <a:t> over time</a:t>
            </a:r>
          </a:p>
          <a:p>
            <a:pPr marL="0" indent="0">
              <a:buNone/>
            </a:pPr>
            <a:endParaRPr lang="en-US" sz="2000" b="1" dirty="0"/>
          </a:p>
          <a:p>
            <a:r>
              <a:rPr lang="en-US" sz="2000" b="1" dirty="0"/>
              <a:t>Reality: difficult to explore and set the </a:t>
            </a:r>
            <a:r>
              <a:rPr lang="en-US" sz="2000" b="1" dirty="0">
                <a:solidFill>
                  <a:srgbClr val="FF0000"/>
                </a:solidFill>
              </a:rPr>
              <a:t>earlier</a:t>
            </a:r>
            <a:r>
              <a:rPr lang="en-US" sz="2000" b="1" dirty="0"/>
              <a:t> knobs!</a:t>
            </a:r>
          </a:p>
          <a:p>
            <a:r>
              <a:rPr lang="en-US" sz="2000" b="1" dirty="0">
                <a:solidFill>
                  <a:srgbClr val="1B00C0"/>
                </a:solidFill>
              </a:rPr>
              <a:t>A root cause: inability to </a:t>
            </a:r>
            <a:r>
              <a:rPr lang="en-US" sz="2000" b="1" u="sng" dirty="0">
                <a:solidFill>
                  <a:srgbClr val="1B00C0"/>
                </a:solidFill>
              </a:rPr>
              <a:t>predict</a:t>
            </a:r>
            <a:r>
              <a:rPr lang="en-US" sz="2000" b="1" dirty="0">
                <a:solidFill>
                  <a:srgbClr val="1B00C0"/>
                </a:solidFill>
              </a:rPr>
              <a:t> and to </a:t>
            </a:r>
            <a:r>
              <a:rPr lang="en-US" sz="2000" b="1" u="sng" dirty="0">
                <a:solidFill>
                  <a:srgbClr val="1B00C0"/>
                </a:solidFill>
              </a:rPr>
              <a:t>path-find</a:t>
            </a:r>
          </a:p>
          <a:p>
            <a:pPr marL="0" indent="0">
              <a:buNone/>
            </a:pPr>
            <a:endParaRPr lang="en-US" sz="2000" dirty="0"/>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a:t>Early Design Space Exploration</a:t>
            </a:r>
          </a:p>
        </p:txBody>
      </p:sp>
      <p:pic>
        <p:nvPicPr>
          <p:cNvPr id="5" name="Picture 4">
            <a:extLst>
              <a:ext uri="{FF2B5EF4-FFF2-40B4-BE49-F238E27FC236}">
                <a16:creationId xmlns:a16="http://schemas.microsoft.com/office/drawing/2014/main" id="{646CF52A-47B1-4C81-821B-6F4B4ADAFAFD}"/>
              </a:ext>
            </a:extLst>
          </p:cNvPr>
          <p:cNvPicPr>
            <a:picLocks noChangeAspect="1"/>
          </p:cNvPicPr>
          <p:nvPr/>
        </p:nvPicPr>
        <p:blipFill rotWithShape="1">
          <a:blip r:embed="rId3"/>
          <a:srcRect l="32500" t="12500" r="17500" b="43574"/>
          <a:stretch/>
        </p:blipFill>
        <p:spPr>
          <a:xfrm>
            <a:off x="3505200" y="688756"/>
            <a:ext cx="5589430" cy="3273644"/>
          </a:xfrm>
          <a:prstGeom prst="rect">
            <a:avLst/>
          </a:prstGeom>
        </p:spPr>
      </p:pic>
      <p:pic>
        <p:nvPicPr>
          <p:cNvPr id="6" name="Picture 5">
            <a:extLst>
              <a:ext uri="{FF2B5EF4-FFF2-40B4-BE49-F238E27FC236}">
                <a16:creationId xmlns:a16="http://schemas.microsoft.com/office/drawing/2014/main" id="{18D5DAB8-FEDE-4E35-9BA4-F835A8C4CFFD}"/>
              </a:ext>
            </a:extLst>
          </p:cNvPr>
          <p:cNvPicPr>
            <a:picLocks noChangeAspect="1"/>
          </p:cNvPicPr>
          <p:nvPr/>
        </p:nvPicPr>
        <p:blipFill rotWithShape="1">
          <a:blip r:embed="rId4"/>
          <a:srcRect l="32500" t="29999" r="15833" b="20001"/>
          <a:stretch/>
        </p:blipFill>
        <p:spPr>
          <a:xfrm>
            <a:off x="171856" y="4083107"/>
            <a:ext cx="3660740" cy="2361768"/>
          </a:xfrm>
          <a:prstGeom prst="rect">
            <a:avLst/>
          </a:prstGeom>
          <a:ln w="38100">
            <a:solidFill>
              <a:srgbClr val="FF0000"/>
            </a:solidFill>
          </a:ln>
        </p:spPr>
      </p:pic>
      <p:pic>
        <p:nvPicPr>
          <p:cNvPr id="7" name="Picture 6">
            <a:extLst>
              <a:ext uri="{FF2B5EF4-FFF2-40B4-BE49-F238E27FC236}">
                <a16:creationId xmlns:a16="http://schemas.microsoft.com/office/drawing/2014/main" id="{14721CCA-0DBA-4534-867D-153C7168CC00}"/>
              </a:ext>
            </a:extLst>
          </p:cNvPr>
          <p:cNvPicPr>
            <a:picLocks noChangeAspect="1"/>
          </p:cNvPicPr>
          <p:nvPr/>
        </p:nvPicPr>
        <p:blipFill rotWithShape="1">
          <a:blip r:embed="rId3"/>
          <a:srcRect l="39400" t="56001" r="25836" b="12500"/>
          <a:stretch/>
        </p:blipFill>
        <p:spPr>
          <a:xfrm>
            <a:off x="4583112" y="4090251"/>
            <a:ext cx="3886200" cy="2347479"/>
          </a:xfrm>
          <a:prstGeom prst="rect">
            <a:avLst/>
          </a:prstGeom>
        </p:spPr>
      </p:pic>
    </p:spTree>
    <p:extLst>
      <p:ext uri="{BB962C8B-B14F-4D97-AF65-F5344CB8AC3E}">
        <p14:creationId xmlns:p14="http://schemas.microsoft.com/office/powerpoint/2010/main" val="3009310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7B666-94AC-4B40-BC70-116DA1E13A32}"/>
              </a:ext>
            </a:extLst>
          </p:cNvPr>
          <p:cNvSpPr>
            <a:spLocks noGrp="1"/>
          </p:cNvSpPr>
          <p:nvPr>
            <p:ph idx="1"/>
          </p:nvPr>
        </p:nvSpPr>
        <p:spPr>
          <a:xfrm>
            <a:off x="58737" y="838200"/>
            <a:ext cx="9048750" cy="838200"/>
          </a:xfrm>
        </p:spPr>
        <p:txBody>
          <a:bodyPr/>
          <a:lstStyle/>
          <a:p>
            <a:r>
              <a:rPr lang="en-US" sz="2400" b="1" dirty="0"/>
              <a:t>Big part of my research, and a foundation of </a:t>
            </a:r>
            <a:r>
              <a:rPr lang="en-US" sz="2400" b="1" dirty="0" err="1"/>
              <a:t>OpenROAD’s</a:t>
            </a:r>
            <a:r>
              <a:rPr lang="en-US" sz="2400" b="1" dirty="0"/>
              <a:t> no-human-in-the-loop, 24-hour RTL-to-GDS development</a:t>
            </a:r>
          </a:p>
          <a:p>
            <a:r>
              <a:rPr lang="en-US" sz="2400" b="1" dirty="0"/>
              <a:t>Two recent talks can be seen at </a:t>
            </a:r>
            <a:r>
              <a:rPr lang="en-US" sz="2400" b="1" dirty="0">
                <a:hlinkClick r:id="rId3"/>
              </a:rPr>
              <a:t>https://vlsicad.ucsd.edu</a:t>
            </a:r>
            <a:r>
              <a:rPr lang="en-US" sz="2400" b="1" dirty="0"/>
              <a:t>  </a:t>
            </a:r>
          </a:p>
        </p:txBody>
      </p:sp>
      <p:sp>
        <p:nvSpPr>
          <p:cNvPr id="3" name="Title 2">
            <a:extLst>
              <a:ext uri="{FF2B5EF4-FFF2-40B4-BE49-F238E27FC236}">
                <a16:creationId xmlns:a16="http://schemas.microsoft.com/office/drawing/2014/main" id="{5A94CBE3-3B4F-4A9F-A994-0AB448DDC248}"/>
              </a:ext>
            </a:extLst>
          </p:cNvPr>
          <p:cNvSpPr>
            <a:spLocks noGrp="1"/>
          </p:cNvSpPr>
          <p:nvPr>
            <p:ph type="title"/>
          </p:nvPr>
        </p:nvSpPr>
        <p:spPr>
          <a:xfrm>
            <a:off x="157162" y="76200"/>
            <a:ext cx="8851900" cy="595312"/>
          </a:xfrm>
        </p:spPr>
        <p:txBody>
          <a:bodyPr/>
          <a:lstStyle/>
          <a:p>
            <a:r>
              <a:rPr lang="en-US" dirty="0"/>
              <a:t>(Not in This Talk:  AI/ML in EDA, IC Design</a:t>
            </a:r>
          </a:p>
        </p:txBody>
      </p:sp>
      <p:pic>
        <p:nvPicPr>
          <p:cNvPr id="9" name="Picture 8">
            <a:extLst>
              <a:ext uri="{FF2B5EF4-FFF2-40B4-BE49-F238E27FC236}">
                <a16:creationId xmlns:a16="http://schemas.microsoft.com/office/drawing/2014/main" id="{BF80A3BF-5633-482A-A694-5197B51E1036}"/>
              </a:ext>
            </a:extLst>
          </p:cNvPr>
          <p:cNvPicPr>
            <a:picLocks noChangeAspect="1"/>
          </p:cNvPicPr>
          <p:nvPr/>
        </p:nvPicPr>
        <p:blipFill rotWithShape="1">
          <a:blip r:embed="rId4"/>
          <a:srcRect l="16667" t="25000" r="37500" b="43750"/>
          <a:stretch/>
        </p:blipFill>
        <p:spPr>
          <a:xfrm>
            <a:off x="271054" y="2192740"/>
            <a:ext cx="8549640" cy="3886200"/>
          </a:xfrm>
          <a:prstGeom prst="rect">
            <a:avLst/>
          </a:prstGeom>
          <a:ln w="57150">
            <a:solidFill>
              <a:srgbClr val="FF0000"/>
            </a:solidFill>
          </a:ln>
        </p:spPr>
      </p:pic>
      <p:pic>
        <p:nvPicPr>
          <p:cNvPr id="10" name="Picture 9">
            <a:extLst>
              <a:ext uri="{FF2B5EF4-FFF2-40B4-BE49-F238E27FC236}">
                <a16:creationId xmlns:a16="http://schemas.microsoft.com/office/drawing/2014/main" id="{5999D21C-3A81-403F-983C-762764F65977}"/>
              </a:ext>
            </a:extLst>
          </p:cNvPr>
          <p:cNvPicPr>
            <a:picLocks noChangeAspect="1"/>
          </p:cNvPicPr>
          <p:nvPr/>
        </p:nvPicPr>
        <p:blipFill>
          <a:blip r:embed="rId5"/>
          <a:stretch>
            <a:fillRect/>
          </a:stretch>
        </p:blipFill>
        <p:spPr>
          <a:xfrm>
            <a:off x="967212" y="2133600"/>
            <a:ext cx="7157324" cy="3974937"/>
          </a:xfrm>
          <a:prstGeom prst="rect">
            <a:avLst/>
          </a:prstGeom>
        </p:spPr>
      </p:pic>
      <p:sp>
        <p:nvSpPr>
          <p:cNvPr id="11" name="Oval 10">
            <a:extLst>
              <a:ext uri="{FF2B5EF4-FFF2-40B4-BE49-F238E27FC236}">
                <a16:creationId xmlns:a16="http://schemas.microsoft.com/office/drawing/2014/main" id="{5C03737A-D100-42FC-9334-B9F5B26CEF65}"/>
              </a:ext>
            </a:extLst>
          </p:cNvPr>
          <p:cNvSpPr/>
          <p:nvPr/>
        </p:nvSpPr>
        <p:spPr bwMode="auto">
          <a:xfrm>
            <a:off x="4615769" y="2530784"/>
            <a:ext cx="1701384" cy="3180567"/>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17600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a:xfrm>
            <a:off x="62799" y="762001"/>
            <a:ext cx="8887525" cy="990600"/>
          </a:xfrm>
        </p:spPr>
        <p:txBody>
          <a:bodyPr/>
          <a:lstStyle/>
          <a:p>
            <a:pPr marL="0" indent="0">
              <a:lnSpc>
                <a:spcPct val="100000"/>
              </a:lnSpc>
              <a:spcBef>
                <a:spcPts val="600"/>
              </a:spcBef>
              <a:buNone/>
            </a:pPr>
            <a:r>
              <a:rPr lang="en-US" altLang="zh-CN" sz="2400" b="1" dirty="0">
                <a:cs typeface="Times New Roman" panose="02020603050405020304" pitchFamily="18" charset="0"/>
              </a:rPr>
              <a:t>RISC-V</a:t>
            </a:r>
          </a:p>
        </p:txBody>
      </p:sp>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a:xfrm>
            <a:off x="0" y="0"/>
            <a:ext cx="9144000" cy="739775"/>
          </a:xfrm>
        </p:spPr>
        <p:txBody>
          <a:bodyPr/>
          <a:lstStyle/>
          <a:p>
            <a:r>
              <a:rPr lang="en-US" dirty="0"/>
              <a:t>Democratization: ASIC = </a:t>
            </a:r>
            <a:r>
              <a:rPr lang="en-US" dirty="0">
                <a:solidFill>
                  <a:srgbClr val="1B00C0"/>
                </a:solidFill>
              </a:rPr>
              <a:t>Design</a:t>
            </a:r>
            <a:r>
              <a:rPr lang="en-US" dirty="0"/>
              <a:t> + PDK + EDA</a:t>
            </a:r>
          </a:p>
        </p:txBody>
      </p:sp>
      <p:pic>
        <p:nvPicPr>
          <p:cNvPr id="2050" name="Picture 2" descr="RISC-V opens up processor design | ZDNet">
            <a:extLst>
              <a:ext uri="{FF2B5EF4-FFF2-40B4-BE49-F238E27FC236}">
                <a16:creationId xmlns:a16="http://schemas.microsoft.com/office/drawing/2014/main" id="{D31DB086-B42A-45E3-B830-F12340485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16" y="1333501"/>
            <a:ext cx="8754320" cy="499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534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a:xfrm>
            <a:off x="62799" y="762001"/>
            <a:ext cx="8887525" cy="990600"/>
          </a:xfrm>
        </p:spPr>
        <p:txBody>
          <a:bodyPr/>
          <a:lstStyle/>
          <a:p>
            <a:pPr marL="0" indent="0">
              <a:lnSpc>
                <a:spcPct val="100000"/>
              </a:lnSpc>
              <a:spcBef>
                <a:spcPts val="600"/>
              </a:spcBef>
              <a:buNone/>
            </a:pPr>
            <a:r>
              <a:rPr lang="en-US" altLang="zh-CN" sz="2400" b="1" dirty="0">
                <a:cs typeface="Times New Roman" panose="02020603050405020304" pitchFamily="18" charset="0"/>
              </a:rPr>
              <a:t>Google/</a:t>
            </a:r>
            <a:r>
              <a:rPr lang="en-US" altLang="zh-CN" sz="2400" b="1" dirty="0" err="1">
                <a:cs typeface="Times New Roman" panose="02020603050405020304" pitchFamily="18" charset="0"/>
              </a:rPr>
              <a:t>SkyWater</a:t>
            </a:r>
            <a:r>
              <a:rPr lang="en-US" altLang="zh-CN" sz="2400" dirty="0">
                <a:cs typeface="Times New Roman" panose="02020603050405020304" pitchFamily="18" charset="0"/>
              </a:rPr>
              <a:t>, June 2020: first open-sourced </a:t>
            </a:r>
            <a:r>
              <a:rPr lang="en-US" altLang="zh-CN" sz="2400" b="1" dirty="0">
                <a:cs typeface="Times New Roman" panose="02020603050405020304" pitchFamily="18" charset="0"/>
              </a:rPr>
              <a:t>130nm</a:t>
            </a:r>
            <a:r>
              <a:rPr lang="en-US" altLang="zh-CN" sz="2400" dirty="0">
                <a:cs typeface="Times New Roman" panose="02020603050405020304" pitchFamily="18" charset="0"/>
              </a:rPr>
              <a:t> </a:t>
            </a:r>
            <a:r>
              <a:rPr lang="en-US" altLang="zh-CN" sz="2400" b="1" dirty="0">
                <a:cs typeface="Times New Roman" panose="02020603050405020304" pitchFamily="18" charset="0"/>
              </a:rPr>
              <a:t>PDK</a:t>
            </a:r>
          </a:p>
        </p:txBody>
      </p:sp>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a:xfrm>
            <a:off x="0" y="0"/>
            <a:ext cx="9144000" cy="739775"/>
          </a:xfrm>
        </p:spPr>
        <p:txBody>
          <a:bodyPr/>
          <a:lstStyle/>
          <a:p>
            <a:r>
              <a:rPr lang="en-US" dirty="0"/>
              <a:t>Democratization: ASIC = </a:t>
            </a:r>
            <a:r>
              <a:rPr lang="en-US" dirty="0">
                <a:solidFill>
                  <a:srgbClr val="1B00C0"/>
                </a:solidFill>
              </a:rPr>
              <a:t>Design + PDK </a:t>
            </a:r>
            <a:r>
              <a:rPr lang="en-US" dirty="0"/>
              <a:t>+ EDA</a:t>
            </a:r>
          </a:p>
        </p:txBody>
      </p:sp>
      <p:pic>
        <p:nvPicPr>
          <p:cNvPr id="5" name="Picture 4">
            <a:extLst>
              <a:ext uri="{FF2B5EF4-FFF2-40B4-BE49-F238E27FC236}">
                <a16:creationId xmlns:a16="http://schemas.microsoft.com/office/drawing/2014/main" id="{585089E7-105F-488A-A3BF-14309ECEBA73}"/>
              </a:ext>
            </a:extLst>
          </p:cNvPr>
          <p:cNvPicPr>
            <a:picLocks noChangeAspect="1"/>
          </p:cNvPicPr>
          <p:nvPr/>
        </p:nvPicPr>
        <p:blipFill rotWithShape="1">
          <a:blip r:embed="rId3"/>
          <a:srcRect l="1666" t="5299" r="30834" b="18086"/>
          <a:stretch/>
        </p:blipFill>
        <p:spPr>
          <a:xfrm>
            <a:off x="990600" y="1376879"/>
            <a:ext cx="6959600" cy="5266240"/>
          </a:xfrm>
          <a:prstGeom prst="rect">
            <a:avLst/>
          </a:prstGeom>
        </p:spPr>
      </p:pic>
    </p:spTree>
    <p:extLst>
      <p:ext uri="{BB962C8B-B14F-4D97-AF65-F5344CB8AC3E}">
        <p14:creationId xmlns:p14="http://schemas.microsoft.com/office/powerpoint/2010/main" val="17777519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a:xfrm>
            <a:off x="62799" y="762000"/>
            <a:ext cx="8887525" cy="2666999"/>
          </a:xfrm>
        </p:spPr>
        <p:txBody>
          <a:bodyPr/>
          <a:lstStyle/>
          <a:p>
            <a:pPr marL="285750" indent="-285750">
              <a:lnSpc>
                <a:spcPct val="100000"/>
              </a:lnSpc>
              <a:spcBef>
                <a:spcPts val="600"/>
              </a:spcBef>
              <a:buFont typeface="Arial" panose="020B0604020202020204" pitchFamily="34" charset="0"/>
              <a:buChar char="•"/>
            </a:pPr>
            <a:r>
              <a:rPr lang="en-US" sz="3200" dirty="0"/>
              <a:t>Democratize: to make available to all people </a:t>
            </a:r>
            <a:r>
              <a:rPr lang="en-US" sz="1800" i="1" dirty="0"/>
              <a:t>https://www.merriam-webster.com/dictionary/democratize</a:t>
            </a:r>
            <a:endParaRPr lang="en-US" sz="3200" i="1" dirty="0"/>
          </a:p>
          <a:p>
            <a:pPr marL="285750" indent="-285750">
              <a:lnSpc>
                <a:spcPct val="100000"/>
              </a:lnSpc>
              <a:spcBef>
                <a:spcPts val="600"/>
              </a:spcBef>
              <a:buFont typeface="Arial" panose="020B0604020202020204" pitchFamily="34" charset="0"/>
              <a:buChar char="•"/>
            </a:pPr>
            <a:endParaRPr lang="en-US" sz="3200" dirty="0"/>
          </a:p>
          <a:p>
            <a:pPr marL="285750" indent="-285750">
              <a:lnSpc>
                <a:spcPct val="100000"/>
              </a:lnSpc>
              <a:spcBef>
                <a:spcPts val="600"/>
              </a:spcBef>
              <a:buFont typeface="Arial" panose="020B0604020202020204" pitchFamily="34" charset="0"/>
              <a:buChar char="•"/>
            </a:pPr>
            <a:r>
              <a:rPr lang="en-US" sz="3200" dirty="0"/>
              <a:t>Application-specific ICs, not only FPGAs</a:t>
            </a:r>
          </a:p>
          <a:p>
            <a:pPr marL="285750" indent="-285750">
              <a:lnSpc>
                <a:spcPct val="100000"/>
              </a:lnSpc>
              <a:spcBef>
                <a:spcPts val="600"/>
              </a:spcBef>
              <a:buFont typeface="Arial" panose="020B0604020202020204" pitchFamily="34" charset="0"/>
              <a:buChar char="•"/>
            </a:pPr>
            <a:endParaRPr lang="en-US" dirty="0"/>
          </a:p>
          <a:p>
            <a:pPr marL="285750" indent="-285750">
              <a:lnSpc>
                <a:spcPct val="100000"/>
              </a:lnSpc>
              <a:spcBef>
                <a:spcPts val="600"/>
              </a:spcBef>
              <a:buFont typeface="Arial" panose="020B0604020202020204" pitchFamily="34" charset="0"/>
              <a:buChar char="•"/>
            </a:pPr>
            <a:r>
              <a:rPr lang="en-US" sz="3200" b="1" dirty="0">
                <a:solidFill>
                  <a:srgbClr val="1B00C0"/>
                </a:solidFill>
              </a:rPr>
              <a:t>ASIC = Design + PDK + </a:t>
            </a:r>
            <a:r>
              <a:rPr lang="en-US" sz="3200" b="1" dirty="0">
                <a:solidFill>
                  <a:srgbClr val="FF0000"/>
                </a:solidFill>
              </a:rPr>
              <a:t>?? EDA ??</a:t>
            </a:r>
          </a:p>
        </p:txBody>
      </p:sp>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a:xfrm>
            <a:off x="0" y="0"/>
            <a:ext cx="9144000" cy="739775"/>
          </a:xfrm>
        </p:spPr>
        <p:txBody>
          <a:bodyPr/>
          <a:lstStyle/>
          <a:p>
            <a:r>
              <a:rPr lang="en-US" dirty="0"/>
              <a:t>Need </a:t>
            </a:r>
            <a:r>
              <a:rPr lang="en-US" dirty="0">
                <a:solidFill>
                  <a:srgbClr val="1B00C0"/>
                </a:solidFill>
              </a:rPr>
              <a:t>Democratization</a:t>
            </a:r>
            <a:r>
              <a:rPr lang="en-US" dirty="0"/>
              <a:t> of Hardware Innovation</a:t>
            </a:r>
          </a:p>
        </p:txBody>
      </p:sp>
    </p:spTree>
    <p:extLst>
      <p:ext uri="{BB962C8B-B14F-4D97-AF65-F5344CB8AC3E}">
        <p14:creationId xmlns:p14="http://schemas.microsoft.com/office/powerpoint/2010/main" val="324027859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4.9|13.2|14.6"/>
</p:tagLst>
</file>

<file path=ppt/tags/tag2.xml><?xml version="1.0" encoding="utf-8"?>
<p:tagLst xmlns:a="http://schemas.openxmlformats.org/drawingml/2006/main" xmlns:r="http://schemas.openxmlformats.org/officeDocument/2006/relationships" xmlns:p="http://schemas.openxmlformats.org/presentationml/2006/main">
  <p:tag name="TIMING" val="|14.9|13.2|14.6"/>
</p:tagLst>
</file>

<file path=ppt/tags/tag3.xml><?xml version="1.0" encoding="utf-8"?>
<p:tagLst xmlns:a="http://schemas.openxmlformats.org/drawingml/2006/main" xmlns:r="http://schemas.openxmlformats.org/officeDocument/2006/relationships" xmlns:p="http://schemas.openxmlformats.org/presentationml/2006/main">
  <p:tag name="TIMING" val="|7.4|9|4.7|19.8"/>
</p:tagLst>
</file>

<file path=ppt/tags/tag4.xml><?xml version="1.0" encoding="utf-8"?>
<p:tagLst xmlns:a="http://schemas.openxmlformats.org/drawingml/2006/main" xmlns:r="http://schemas.openxmlformats.org/officeDocument/2006/relationships" xmlns:p="http://schemas.openxmlformats.org/presentationml/2006/main">
  <p:tag name="TIMING" val="|14.6|8.3|13.6"/>
</p:tagLst>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56523</TotalTime>
  <Words>10712</Words>
  <Application>Microsoft Office PowerPoint</Application>
  <PresentationFormat>On-screen Show (4:3)</PresentationFormat>
  <Paragraphs>1065</Paragraphs>
  <Slides>69</Slides>
  <Notes>69</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Arial Black</vt:lpstr>
      <vt:lpstr>Arial Narrow</vt:lpstr>
      <vt:lpstr>Calibri</vt:lpstr>
      <vt:lpstr>Monotype Sorts</vt:lpstr>
      <vt:lpstr>Tahoma</vt:lpstr>
      <vt:lpstr>Times New Roman</vt:lpstr>
      <vt:lpstr>Twentieth Century</vt:lpstr>
      <vt:lpstr>Wingdings 2</vt:lpstr>
      <vt:lpstr>1_ABKGROUP</vt:lpstr>
      <vt:lpstr>Open-Source EDA: If We Build It, Who Will Come?  VLSI-SoC 2020 October 6, 2020</vt:lpstr>
      <vt:lpstr>Agenda</vt:lpstr>
      <vt:lpstr>Perspective: Scaling</vt:lpstr>
      <vt:lpstr>Agenda</vt:lpstr>
      <vt:lpstr>ASIC Design: Expertise, Schedule, Cost, RISK</vt:lpstr>
      <vt:lpstr>Need Democratization of Hardware Innovation</vt:lpstr>
      <vt:lpstr>Democratization: ASIC = Design + PDK + EDA</vt:lpstr>
      <vt:lpstr>Democratization: ASIC = Design + PDK + EDA</vt:lpstr>
      <vt:lpstr>Need Democratization of Hardware Innovation</vt:lpstr>
      <vt:lpstr>PowerPoint Presentation</vt:lpstr>
      <vt:lpstr>PowerPoint Presentation</vt:lpstr>
      <vt:lpstr>PowerPoint Presentation</vt:lpstr>
      <vt:lpstr>Why Open-Source EDA?</vt:lpstr>
      <vt:lpstr>Open-Source EDA = A Recurring Dream</vt:lpstr>
      <vt:lpstr>Agenda</vt:lpstr>
      <vt:lpstr>If We Build It, Who Will Come?</vt:lpstr>
      <vt:lpstr>If We Build It, Who Will Come?    What is “It”?</vt:lpstr>
      <vt:lpstr>Contradiction: No-Humans vs. Users</vt:lpstr>
      <vt:lpstr>OpenROAD = Many Research Challenges</vt:lpstr>
      <vt:lpstr>If We Build It, Who Will Come?    Who is “We”?</vt:lpstr>
      <vt:lpstr>If We Build It, Who Will Come?    Who is “We”?</vt:lpstr>
      <vt:lpstr>Skills and Mindset Matter!</vt:lpstr>
      <vt:lpstr>Contradiction: Success vs. Research</vt:lpstr>
      <vt:lpstr>“We” Must Include the Right Users</vt:lpstr>
      <vt:lpstr>If We Build It, Who Will Come?    Who is “Who”?</vt:lpstr>
      <vt:lpstr>If We Build It, Who Will Come?    Who is “Who”?</vt:lpstr>
      <vt:lpstr>If We Build It, Who Will Come?    Who is “Who”?</vt:lpstr>
      <vt:lpstr>If We Build It, Who Will Come?    Who is “Who”?</vt:lpstr>
      <vt:lpstr>Agenda</vt:lpstr>
      <vt:lpstr>OpenROAD v1.0 (~now) </vt:lpstr>
      <vt:lpstr>OpenROAD v1.0 (~now) </vt:lpstr>
      <vt:lpstr>swerv_wrapper in gf12LP</vt:lpstr>
      <vt:lpstr>Industrial Strength Incremental Architecture</vt:lpstr>
      <vt:lpstr>OpenSTA Slack, WNS, TNS   28nm</vt:lpstr>
      <vt:lpstr>OpenRCX + OpenSTA Calibration (SKY130)</vt:lpstr>
      <vt:lpstr>RePlAce</vt:lpstr>
      <vt:lpstr>OpenDB</vt:lpstr>
      <vt:lpstr>OpenROAD Flow and Integrated App Today</vt:lpstr>
      <vt:lpstr>OpenROAD Has a GUI Now !</vt:lpstr>
      <vt:lpstr>OpenROAD Has a GUI Now !</vt:lpstr>
      <vt:lpstr>OpenROAD Has a GUI Now !</vt:lpstr>
      <vt:lpstr>OpenROAD Has a GUI Now !</vt:lpstr>
      <vt:lpstr>Efabless:  striVe 1 and striVe 2 Tapeouts</vt:lpstr>
      <vt:lpstr>theopenroadproject.org</vt:lpstr>
      <vt:lpstr>OpenROAD Project Links</vt:lpstr>
      <vt:lpstr>Agenda</vt:lpstr>
      <vt:lpstr>Looking Back: It Takes A Village (and more)</vt:lpstr>
      <vt:lpstr>Looking Back: More Contradictions</vt:lpstr>
      <vt:lpstr>Looking Ahead: Where Can Open Source Help?</vt:lpstr>
      <vt:lpstr>Design Space Exploration: Ideal vs. Actual</vt:lpstr>
      <vt:lpstr>Open-Source EDA Helps Closed-Source EDA?</vt:lpstr>
      <vt:lpstr>Looking Ahead: Front End for Exploration</vt:lpstr>
      <vt:lpstr>ML ASICs: Auto-Handoff to Commercial P&amp;R</vt:lpstr>
      <vt:lpstr>Looking Ahead: EDA + Design Ecosystem? </vt:lpstr>
      <vt:lpstr>Need Scalable, Sustainable Business Model</vt:lpstr>
      <vt:lpstr>Agenda</vt:lpstr>
      <vt:lpstr>If We Build It, Who Will Come?</vt:lpstr>
      <vt:lpstr>PowerPoint Presentation</vt:lpstr>
      <vt:lpstr>PowerPoint Presentation</vt:lpstr>
      <vt:lpstr>OpenROAD-flow vs OpenROAD “integrated app”</vt:lpstr>
      <vt:lpstr>Walk-Through: For Users</vt:lpstr>
      <vt:lpstr>Walk-Through: For Developers</vt:lpstr>
      <vt:lpstr>Walk-Through: For Developers (DAC-2020 Tutorial)</vt:lpstr>
      <vt:lpstr>So … What is OpenROAD?     </vt:lpstr>
      <vt:lpstr>ICCAD-2019: “Table Stakes” to Attract Users</vt:lpstr>
      <vt:lpstr>Looking Back: Evolutions</vt:lpstr>
      <vt:lpstr>Looking Ahead: PDN and SOC Planning</vt:lpstr>
      <vt:lpstr>Early Design Space Exploration</vt:lpstr>
      <vt:lpstr>(Not in This Talk:  AI/ML in EDA, IC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Kwangsoo Han</dc:creator>
  <cp:lastModifiedBy>Kahng, Andrew</cp:lastModifiedBy>
  <cp:revision>2832</cp:revision>
  <cp:lastPrinted>2020-10-04T06:22:35Z</cp:lastPrinted>
  <dcterms:created xsi:type="dcterms:W3CDTF">2006-08-16T00:00:00Z</dcterms:created>
  <dcterms:modified xsi:type="dcterms:W3CDTF">2020-10-06T02:17:01Z</dcterms:modified>
</cp:coreProperties>
</file>