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37" r:id="rId4"/>
  </p:sldMasterIdLst>
  <p:notesMasterIdLst>
    <p:notesMasterId r:id="rId29"/>
  </p:notesMasterIdLst>
  <p:handoutMasterIdLst>
    <p:handoutMasterId r:id="rId30"/>
  </p:handoutMasterIdLst>
  <p:sldIdLst>
    <p:sldId id="506" r:id="rId5"/>
    <p:sldId id="531" r:id="rId6"/>
    <p:sldId id="509" r:id="rId7"/>
    <p:sldId id="507" r:id="rId8"/>
    <p:sldId id="515" r:id="rId9"/>
    <p:sldId id="514" r:id="rId10"/>
    <p:sldId id="510" r:id="rId11"/>
    <p:sldId id="517" r:id="rId12"/>
    <p:sldId id="518" r:id="rId13"/>
    <p:sldId id="511" r:id="rId14"/>
    <p:sldId id="519" r:id="rId15"/>
    <p:sldId id="520" r:id="rId16"/>
    <p:sldId id="521" r:id="rId17"/>
    <p:sldId id="522" r:id="rId18"/>
    <p:sldId id="523" r:id="rId19"/>
    <p:sldId id="525" r:id="rId20"/>
    <p:sldId id="526" r:id="rId21"/>
    <p:sldId id="512" r:id="rId22"/>
    <p:sldId id="527" r:id="rId23"/>
    <p:sldId id="528" r:id="rId24"/>
    <p:sldId id="529" r:id="rId25"/>
    <p:sldId id="513" r:id="rId26"/>
    <p:sldId id="508" r:id="rId27"/>
    <p:sldId id="505" r:id="rId28"/>
  </p:sldIdLst>
  <p:sldSz cx="12192000" cy="6858000"/>
  <p:notesSz cx="10048875" cy="6918325"/>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385D8A"/>
    <a:srgbClr val="FFFFCC"/>
    <a:srgbClr val="FF9900"/>
    <a:srgbClr val="99FF33"/>
    <a:srgbClr val="CC99FF"/>
    <a:srgbClr val="66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00" autoAdjust="0"/>
    <p:restoredTop sz="80141" autoAdjust="0"/>
  </p:normalViewPr>
  <p:slideViewPr>
    <p:cSldViewPr>
      <p:cViewPr varScale="1">
        <p:scale>
          <a:sx n="91" d="100"/>
          <a:sy n="91" d="100"/>
        </p:scale>
        <p:origin x="88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21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54512" cy="345917"/>
          </a:xfrm>
          <a:prstGeom prst="rect">
            <a:avLst/>
          </a:prstGeom>
        </p:spPr>
        <p:txBody>
          <a:bodyPr vert="horz" lIns="92766" tIns="46383" rIns="92766" bIns="46383" rtlCol="0"/>
          <a:lstStyle>
            <a:lvl1pPr algn="l">
              <a:defRPr sz="1200"/>
            </a:lvl1pPr>
          </a:lstStyle>
          <a:p>
            <a:endParaRPr lang="de-DE"/>
          </a:p>
        </p:txBody>
      </p:sp>
      <p:sp>
        <p:nvSpPr>
          <p:cNvPr id="3" name="Datumsplatzhalter 2"/>
          <p:cNvSpPr>
            <a:spLocks noGrp="1"/>
          </p:cNvSpPr>
          <p:nvPr>
            <p:ph type="dt" sz="quarter" idx="1"/>
          </p:nvPr>
        </p:nvSpPr>
        <p:spPr>
          <a:xfrm>
            <a:off x="5692038" y="0"/>
            <a:ext cx="4354512" cy="345917"/>
          </a:xfrm>
          <a:prstGeom prst="rect">
            <a:avLst/>
          </a:prstGeom>
        </p:spPr>
        <p:txBody>
          <a:bodyPr vert="horz" lIns="92766" tIns="46383" rIns="92766" bIns="46383" rtlCol="0"/>
          <a:lstStyle>
            <a:lvl1pPr algn="r">
              <a:defRPr sz="1200"/>
            </a:lvl1pPr>
          </a:lstStyle>
          <a:p>
            <a:fld id="{9175845F-7813-4162-8E43-89DCBF023BA5}" type="datetimeFigureOut">
              <a:rPr lang="de-DE" smtClean="0"/>
              <a:pPr/>
              <a:t>20.06.2020</a:t>
            </a:fld>
            <a:endParaRPr lang="de-DE"/>
          </a:p>
        </p:txBody>
      </p:sp>
      <p:sp>
        <p:nvSpPr>
          <p:cNvPr id="4" name="Fußzeilenplatzhalter 3"/>
          <p:cNvSpPr>
            <a:spLocks noGrp="1"/>
          </p:cNvSpPr>
          <p:nvPr>
            <p:ph type="ftr" sz="quarter" idx="2"/>
          </p:nvPr>
        </p:nvSpPr>
        <p:spPr>
          <a:xfrm>
            <a:off x="1" y="6571208"/>
            <a:ext cx="4354512" cy="345917"/>
          </a:xfrm>
          <a:prstGeom prst="rect">
            <a:avLst/>
          </a:prstGeom>
        </p:spPr>
        <p:txBody>
          <a:bodyPr vert="horz" lIns="92766" tIns="46383" rIns="92766" bIns="46383" rtlCol="0" anchor="b"/>
          <a:lstStyle>
            <a:lvl1pPr algn="l">
              <a:defRPr sz="1200"/>
            </a:lvl1pPr>
          </a:lstStyle>
          <a:p>
            <a:endParaRPr lang="de-DE"/>
          </a:p>
        </p:txBody>
      </p:sp>
      <p:sp>
        <p:nvSpPr>
          <p:cNvPr id="5" name="Foliennummernplatzhalter 4"/>
          <p:cNvSpPr>
            <a:spLocks noGrp="1"/>
          </p:cNvSpPr>
          <p:nvPr>
            <p:ph type="sldNum" sz="quarter" idx="3"/>
          </p:nvPr>
        </p:nvSpPr>
        <p:spPr>
          <a:xfrm>
            <a:off x="5692038" y="6571208"/>
            <a:ext cx="4354512" cy="345917"/>
          </a:xfrm>
          <a:prstGeom prst="rect">
            <a:avLst/>
          </a:prstGeom>
        </p:spPr>
        <p:txBody>
          <a:bodyPr vert="horz" lIns="92766" tIns="46383" rIns="92766" bIns="46383" rtlCol="0" anchor="b"/>
          <a:lstStyle>
            <a:lvl1pPr algn="r">
              <a:defRPr sz="1200"/>
            </a:lvl1pPr>
          </a:lstStyle>
          <a:p>
            <a:fld id="{568AD7C4-ADB3-4393-A709-E94E9DB0B97C}" type="slidenum">
              <a:rPr lang="de-DE" smtClean="0"/>
              <a:pPr/>
              <a:t>‹#›</a:t>
            </a:fld>
            <a:endParaRPr lang="de-DE"/>
          </a:p>
        </p:txBody>
      </p:sp>
    </p:spTree>
    <p:extLst>
      <p:ext uri="{BB962C8B-B14F-4D97-AF65-F5344CB8AC3E}">
        <p14:creationId xmlns:p14="http://schemas.microsoft.com/office/powerpoint/2010/main" val="313074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4512" cy="345917"/>
          </a:xfrm>
          <a:prstGeom prst="rect">
            <a:avLst/>
          </a:prstGeom>
        </p:spPr>
        <p:txBody>
          <a:bodyPr vert="horz" wrap="square" lIns="92766" tIns="46383" rIns="92766" bIns="4638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692038" y="0"/>
            <a:ext cx="4354512" cy="345917"/>
          </a:xfrm>
          <a:prstGeom prst="rect">
            <a:avLst/>
          </a:prstGeom>
        </p:spPr>
        <p:txBody>
          <a:bodyPr vert="horz" wrap="square" lIns="92766" tIns="46383" rIns="92766" bIns="46383" numCol="1" anchor="t" anchorCtr="0" compatLnSpc="1">
            <a:prstTxWarp prst="textNoShape">
              <a:avLst/>
            </a:prstTxWarp>
          </a:bodyPr>
          <a:lstStyle>
            <a:lvl1pPr algn="r">
              <a:defRPr sz="1200">
                <a:latin typeface="Calibri" pitchFamily="34" charset="0"/>
              </a:defRPr>
            </a:lvl1pPr>
          </a:lstStyle>
          <a:p>
            <a:pPr>
              <a:defRPr/>
            </a:pPr>
            <a:fld id="{0A20AF34-6582-494F-851E-89D0463C3413}" type="datetimeFigureOut">
              <a:rPr lang="en-US"/>
              <a:pPr>
                <a:defRPr/>
              </a:pPr>
              <a:t>6/20/2020</a:t>
            </a:fld>
            <a:endParaRPr lang="en-US"/>
          </a:p>
        </p:txBody>
      </p:sp>
      <p:sp>
        <p:nvSpPr>
          <p:cNvPr id="4" name="Slide Image Placeholder 3"/>
          <p:cNvSpPr>
            <a:spLocks noGrp="1" noRot="1" noChangeAspect="1"/>
          </p:cNvSpPr>
          <p:nvPr>
            <p:ph type="sldImg" idx="2"/>
          </p:nvPr>
        </p:nvSpPr>
        <p:spPr>
          <a:xfrm>
            <a:off x="2719388" y="519113"/>
            <a:ext cx="4610100" cy="2593975"/>
          </a:xfrm>
          <a:prstGeom prst="rect">
            <a:avLst/>
          </a:prstGeom>
          <a:noFill/>
          <a:ln w="12700">
            <a:solidFill>
              <a:prstClr val="black"/>
            </a:solidFill>
          </a:ln>
        </p:spPr>
        <p:txBody>
          <a:bodyPr vert="horz" lIns="92766" tIns="46383" rIns="92766" bIns="46383" rtlCol="0" anchor="ctr"/>
          <a:lstStyle/>
          <a:p>
            <a:pPr lvl="0"/>
            <a:endParaRPr lang="en-US" noProof="0"/>
          </a:p>
        </p:txBody>
      </p:sp>
      <p:sp>
        <p:nvSpPr>
          <p:cNvPr id="5" name="Notes Placeholder 4"/>
          <p:cNvSpPr>
            <a:spLocks noGrp="1"/>
          </p:cNvSpPr>
          <p:nvPr>
            <p:ph type="body" sz="quarter" idx="3"/>
          </p:nvPr>
        </p:nvSpPr>
        <p:spPr>
          <a:xfrm>
            <a:off x="1004888" y="3286205"/>
            <a:ext cx="8039100" cy="3113247"/>
          </a:xfrm>
          <a:prstGeom prst="rect">
            <a:avLst/>
          </a:prstGeom>
        </p:spPr>
        <p:txBody>
          <a:bodyPr vert="horz" lIns="92766" tIns="46383" rIns="92766" bIns="463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571208"/>
            <a:ext cx="4354512" cy="345917"/>
          </a:xfrm>
          <a:prstGeom prst="rect">
            <a:avLst/>
          </a:prstGeom>
        </p:spPr>
        <p:txBody>
          <a:bodyPr vert="horz" wrap="square" lIns="92766" tIns="46383" rIns="92766" bIns="4638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692038" y="6571208"/>
            <a:ext cx="4354512" cy="345917"/>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itchFamily="34" charset="0"/>
              </a:defRPr>
            </a:lvl1pPr>
          </a:lstStyle>
          <a:p>
            <a:pPr>
              <a:defRPr/>
            </a:pPr>
            <a:fld id="{F1248D3D-B91D-4C0E-B577-B2CAAE2DB882}" type="slidenum">
              <a:rPr lang="en-US"/>
              <a:pPr>
                <a:defRPr/>
              </a:pPr>
              <a:t>‹#›</a:t>
            </a:fld>
            <a:endParaRPr lang="en-US"/>
          </a:p>
        </p:txBody>
      </p:sp>
    </p:spTree>
    <p:extLst>
      <p:ext uri="{BB962C8B-B14F-4D97-AF65-F5344CB8AC3E}">
        <p14:creationId xmlns:p14="http://schemas.microsoft.com/office/powerpoint/2010/main" val="1157614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0</a:t>
            </a:fld>
            <a:endParaRPr lang="en-US"/>
          </a:p>
        </p:txBody>
      </p:sp>
    </p:spTree>
    <p:extLst>
      <p:ext uri="{BB962C8B-B14F-4D97-AF65-F5344CB8AC3E}">
        <p14:creationId xmlns:p14="http://schemas.microsoft.com/office/powerpoint/2010/main" val="396446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9</a:t>
            </a:fld>
            <a:endParaRPr lang="en-US"/>
          </a:p>
        </p:txBody>
      </p:sp>
    </p:spTree>
    <p:extLst>
      <p:ext uri="{BB962C8B-B14F-4D97-AF65-F5344CB8AC3E}">
        <p14:creationId xmlns:p14="http://schemas.microsoft.com/office/powerpoint/2010/main" val="3775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10</a:t>
            </a:fld>
            <a:endParaRPr lang="en-US"/>
          </a:p>
        </p:txBody>
      </p:sp>
    </p:spTree>
    <p:extLst>
      <p:ext uri="{BB962C8B-B14F-4D97-AF65-F5344CB8AC3E}">
        <p14:creationId xmlns:p14="http://schemas.microsoft.com/office/powerpoint/2010/main" val="223524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11</a:t>
            </a:fld>
            <a:endParaRPr lang="en-US"/>
          </a:p>
        </p:txBody>
      </p:sp>
    </p:spTree>
    <p:extLst>
      <p:ext uri="{BB962C8B-B14F-4D97-AF65-F5344CB8AC3E}">
        <p14:creationId xmlns:p14="http://schemas.microsoft.com/office/powerpoint/2010/main" val="188599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12</a:t>
            </a:fld>
            <a:endParaRPr lang="en-US"/>
          </a:p>
        </p:txBody>
      </p:sp>
    </p:spTree>
    <p:extLst>
      <p:ext uri="{BB962C8B-B14F-4D97-AF65-F5344CB8AC3E}">
        <p14:creationId xmlns:p14="http://schemas.microsoft.com/office/powerpoint/2010/main" val="4028005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13</a:t>
            </a:fld>
            <a:endParaRPr lang="en-US"/>
          </a:p>
        </p:txBody>
      </p:sp>
    </p:spTree>
    <p:extLst>
      <p:ext uri="{BB962C8B-B14F-4D97-AF65-F5344CB8AC3E}">
        <p14:creationId xmlns:p14="http://schemas.microsoft.com/office/powerpoint/2010/main" val="309608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14</a:t>
            </a:fld>
            <a:endParaRPr lang="en-US"/>
          </a:p>
        </p:txBody>
      </p:sp>
    </p:spTree>
    <p:extLst>
      <p:ext uri="{BB962C8B-B14F-4D97-AF65-F5344CB8AC3E}">
        <p14:creationId xmlns:p14="http://schemas.microsoft.com/office/powerpoint/2010/main" val="384476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15</a:t>
            </a:fld>
            <a:endParaRPr lang="en-US"/>
          </a:p>
        </p:txBody>
      </p:sp>
    </p:spTree>
    <p:extLst>
      <p:ext uri="{BB962C8B-B14F-4D97-AF65-F5344CB8AC3E}">
        <p14:creationId xmlns:p14="http://schemas.microsoft.com/office/powerpoint/2010/main" val="149548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16</a:t>
            </a:fld>
            <a:endParaRPr lang="en-US"/>
          </a:p>
        </p:txBody>
      </p:sp>
    </p:spTree>
    <p:extLst>
      <p:ext uri="{BB962C8B-B14F-4D97-AF65-F5344CB8AC3E}">
        <p14:creationId xmlns:p14="http://schemas.microsoft.com/office/powerpoint/2010/main" val="150858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17</a:t>
            </a:fld>
            <a:endParaRPr lang="en-US"/>
          </a:p>
        </p:txBody>
      </p:sp>
    </p:spTree>
    <p:extLst>
      <p:ext uri="{BB962C8B-B14F-4D97-AF65-F5344CB8AC3E}">
        <p14:creationId xmlns:p14="http://schemas.microsoft.com/office/powerpoint/2010/main" val="376542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18</a:t>
            </a:fld>
            <a:endParaRPr lang="en-US"/>
          </a:p>
        </p:txBody>
      </p:sp>
    </p:spTree>
    <p:extLst>
      <p:ext uri="{BB962C8B-B14F-4D97-AF65-F5344CB8AC3E}">
        <p14:creationId xmlns:p14="http://schemas.microsoft.com/office/powerpoint/2010/main" val="396816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a:t>
            </a:fld>
            <a:endParaRPr lang="en-US"/>
          </a:p>
        </p:txBody>
      </p:sp>
    </p:spTree>
    <p:extLst>
      <p:ext uri="{BB962C8B-B14F-4D97-AF65-F5344CB8AC3E}">
        <p14:creationId xmlns:p14="http://schemas.microsoft.com/office/powerpoint/2010/main" val="220439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19</a:t>
            </a:fld>
            <a:endParaRPr lang="en-US"/>
          </a:p>
        </p:txBody>
      </p:sp>
    </p:spTree>
    <p:extLst>
      <p:ext uri="{BB962C8B-B14F-4D97-AF65-F5344CB8AC3E}">
        <p14:creationId xmlns:p14="http://schemas.microsoft.com/office/powerpoint/2010/main" val="168927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20</a:t>
            </a:fld>
            <a:endParaRPr lang="en-US"/>
          </a:p>
        </p:txBody>
      </p:sp>
    </p:spTree>
    <p:extLst>
      <p:ext uri="{BB962C8B-B14F-4D97-AF65-F5344CB8AC3E}">
        <p14:creationId xmlns:p14="http://schemas.microsoft.com/office/powerpoint/2010/main" val="2445677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21</a:t>
            </a:fld>
            <a:endParaRPr lang="en-US"/>
          </a:p>
        </p:txBody>
      </p:sp>
    </p:spTree>
    <p:extLst>
      <p:ext uri="{BB962C8B-B14F-4D97-AF65-F5344CB8AC3E}">
        <p14:creationId xmlns:p14="http://schemas.microsoft.com/office/powerpoint/2010/main" val="2845462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22</a:t>
            </a:fld>
            <a:endParaRPr lang="en-US"/>
          </a:p>
        </p:txBody>
      </p:sp>
    </p:spTree>
    <p:extLst>
      <p:ext uri="{BB962C8B-B14F-4D97-AF65-F5344CB8AC3E}">
        <p14:creationId xmlns:p14="http://schemas.microsoft.com/office/powerpoint/2010/main" val="1271231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23</a:t>
            </a:fld>
            <a:endParaRPr lang="en-US"/>
          </a:p>
        </p:txBody>
      </p:sp>
    </p:spTree>
    <p:extLst>
      <p:ext uri="{BB962C8B-B14F-4D97-AF65-F5344CB8AC3E}">
        <p14:creationId xmlns:p14="http://schemas.microsoft.com/office/powerpoint/2010/main" val="24396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a:t>
            </a:fld>
            <a:endParaRPr lang="en-US"/>
          </a:p>
        </p:txBody>
      </p:sp>
    </p:spTree>
    <p:extLst>
      <p:ext uri="{BB962C8B-B14F-4D97-AF65-F5344CB8AC3E}">
        <p14:creationId xmlns:p14="http://schemas.microsoft.com/office/powerpoint/2010/main" val="37916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3</a:t>
            </a:fld>
            <a:endParaRPr lang="en-US"/>
          </a:p>
        </p:txBody>
      </p:sp>
    </p:spTree>
    <p:extLst>
      <p:ext uri="{BB962C8B-B14F-4D97-AF65-F5344CB8AC3E}">
        <p14:creationId xmlns:p14="http://schemas.microsoft.com/office/powerpoint/2010/main" val="2499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4</a:t>
            </a:fld>
            <a:endParaRPr lang="en-US"/>
          </a:p>
        </p:txBody>
      </p:sp>
    </p:spTree>
    <p:extLst>
      <p:ext uri="{BB962C8B-B14F-4D97-AF65-F5344CB8AC3E}">
        <p14:creationId xmlns:p14="http://schemas.microsoft.com/office/powerpoint/2010/main" val="338217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5</a:t>
            </a:fld>
            <a:endParaRPr lang="en-US"/>
          </a:p>
        </p:txBody>
      </p:sp>
    </p:spTree>
    <p:extLst>
      <p:ext uri="{BB962C8B-B14F-4D97-AF65-F5344CB8AC3E}">
        <p14:creationId xmlns:p14="http://schemas.microsoft.com/office/powerpoint/2010/main" val="67606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6</a:t>
            </a:fld>
            <a:endParaRPr lang="en-US"/>
          </a:p>
        </p:txBody>
      </p:sp>
    </p:spTree>
    <p:extLst>
      <p:ext uri="{BB962C8B-B14F-4D97-AF65-F5344CB8AC3E}">
        <p14:creationId xmlns:p14="http://schemas.microsoft.com/office/powerpoint/2010/main" val="20049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7</a:t>
            </a:fld>
            <a:endParaRPr lang="en-US"/>
          </a:p>
        </p:txBody>
      </p:sp>
    </p:spTree>
    <p:extLst>
      <p:ext uri="{BB962C8B-B14F-4D97-AF65-F5344CB8AC3E}">
        <p14:creationId xmlns:p14="http://schemas.microsoft.com/office/powerpoint/2010/main" val="24937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8</a:t>
            </a:fld>
            <a:endParaRPr lang="en-US"/>
          </a:p>
        </p:txBody>
      </p:sp>
    </p:spTree>
    <p:extLst>
      <p:ext uri="{BB962C8B-B14F-4D97-AF65-F5344CB8AC3E}">
        <p14:creationId xmlns:p14="http://schemas.microsoft.com/office/powerpoint/2010/main" val="342987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3F07C6FC-8A19-4499-834F-1E1BE51A77FC}"/>
              </a:ext>
            </a:extLst>
          </p:cNvPr>
          <p:cNvSpPr>
            <a:spLocks noGrp="1"/>
          </p:cNvSpPr>
          <p:nvPr>
            <p:ph type="ftr" sz="quarter" idx="10"/>
          </p:nvPr>
        </p:nvSpPr>
        <p:spPr/>
        <p:txBody>
          <a:bodyPr/>
          <a:lstStyle/>
          <a:p>
            <a:r>
              <a:rPr lang="en-US"/>
              <a:t>Optional Insert Copyright</a:t>
            </a:r>
            <a:endParaRPr lang="en-US" dirty="0"/>
          </a:p>
        </p:txBody>
      </p:sp>
    </p:spTree>
    <p:extLst>
      <p:ext uri="{BB962C8B-B14F-4D97-AF65-F5344CB8AC3E}">
        <p14:creationId xmlns:p14="http://schemas.microsoft.com/office/powerpoint/2010/main" val="363117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9F34-2E92-490B-B21A-F684C4A326A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B66D017-EA3A-496B-96E8-2375644DB142}"/>
              </a:ext>
            </a:extLst>
          </p:cNvPr>
          <p:cNvSpPr>
            <a:spLocks noGrp="1"/>
          </p:cNvSpPr>
          <p:nvPr>
            <p:ph type="ftr" sz="quarter" idx="10"/>
          </p:nvPr>
        </p:nvSpPr>
        <p:spPr/>
        <p:txBody>
          <a:bodyPr/>
          <a:lstStyle/>
          <a:p>
            <a:r>
              <a:rPr lang="en-US"/>
              <a:t>Optional Insert Copyright</a:t>
            </a:r>
            <a:endParaRPr lang="en-US" dirty="0"/>
          </a:p>
        </p:txBody>
      </p:sp>
      <p:sp>
        <p:nvSpPr>
          <p:cNvPr id="5" name="Slide Number Placeholder 3">
            <a:extLst>
              <a:ext uri="{FF2B5EF4-FFF2-40B4-BE49-F238E27FC236}">
                <a16:creationId xmlns:a16="http://schemas.microsoft.com/office/drawing/2014/main" id="{3AE6E9EC-50DE-48DB-B307-C5506EF3F3A4}"/>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101502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C567-A94D-4164-ABBC-DF9F79177F1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6073677-284A-4902-A99A-AF6CC4F563F1}"/>
              </a:ext>
            </a:extLst>
          </p:cNvPr>
          <p:cNvSpPr>
            <a:spLocks noGrp="1"/>
          </p:cNvSpPr>
          <p:nvPr>
            <p:ph type="ftr" sz="quarter" idx="10"/>
          </p:nvPr>
        </p:nvSpPr>
        <p:spPr/>
        <p:txBody>
          <a:bodyPr/>
          <a:lstStyle/>
          <a:p>
            <a:r>
              <a:rPr lang="en-US"/>
              <a:t>Optional Insert Copyright</a:t>
            </a:r>
            <a:endParaRPr lang="en-US" dirty="0"/>
          </a:p>
        </p:txBody>
      </p:sp>
      <p:sp>
        <p:nvSpPr>
          <p:cNvPr id="5" name="Slide Number Placeholder 3">
            <a:extLst>
              <a:ext uri="{FF2B5EF4-FFF2-40B4-BE49-F238E27FC236}">
                <a16:creationId xmlns:a16="http://schemas.microsoft.com/office/drawing/2014/main" id="{BA743C79-105E-4305-A45C-931886BC86BF}"/>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25730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42561"/>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C60B4BF-13EB-4E4F-B629-35762CF3D263}"/>
              </a:ext>
            </a:extLst>
          </p:cNvPr>
          <p:cNvSpPr>
            <a:spLocks noGrp="1"/>
          </p:cNvSpPr>
          <p:nvPr>
            <p:ph type="ftr" sz="quarter" idx="10"/>
          </p:nvPr>
        </p:nvSpPr>
        <p:spPr/>
        <p:txBody>
          <a:bodyPr/>
          <a:lstStyle/>
          <a:p>
            <a:r>
              <a:rPr lang="en-US"/>
              <a:t>Optional Insert Copyright</a:t>
            </a:r>
            <a:endParaRPr lang="en-US" dirty="0"/>
          </a:p>
        </p:txBody>
      </p:sp>
      <p:sp>
        <p:nvSpPr>
          <p:cNvPr id="6" name="Slide Number Placeholder 3">
            <a:extLst>
              <a:ext uri="{FF2B5EF4-FFF2-40B4-BE49-F238E27FC236}">
                <a16:creationId xmlns:a16="http://schemas.microsoft.com/office/drawing/2014/main" id="{80E708E5-7D52-49CA-88DA-16E22FBA459A}"/>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422997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8BF07BC-228E-42BF-A52E-D08CB3AE5497}"/>
              </a:ext>
            </a:extLst>
          </p:cNvPr>
          <p:cNvSpPr>
            <a:spLocks noGrp="1"/>
          </p:cNvSpPr>
          <p:nvPr>
            <p:ph type="ftr" sz="quarter" idx="10"/>
          </p:nvPr>
        </p:nvSpPr>
        <p:spPr/>
        <p:txBody>
          <a:bodyPr/>
          <a:lstStyle/>
          <a:p>
            <a:r>
              <a:rPr lang="en-US"/>
              <a:t>Optional Insert Copyright</a:t>
            </a:r>
            <a:endParaRPr lang="en-US" dirty="0"/>
          </a:p>
        </p:txBody>
      </p:sp>
      <p:sp>
        <p:nvSpPr>
          <p:cNvPr id="4" name="Title 3">
            <a:extLst>
              <a:ext uri="{FF2B5EF4-FFF2-40B4-BE49-F238E27FC236}">
                <a16:creationId xmlns:a16="http://schemas.microsoft.com/office/drawing/2014/main" id="{DAFEF461-C843-4670-BA6C-3592D0299E52}"/>
              </a:ext>
            </a:extLst>
          </p:cNvPr>
          <p:cNvSpPr>
            <a:spLocks noGrp="1"/>
          </p:cNvSpPr>
          <p:nvPr>
            <p:ph type="title"/>
          </p:nvPr>
        </p:nvSpPr>
        <p:spPr/>
        <p:txBody>
          <a:bodyPr/>
          <a:lstStyle/>
          <a:p>
            <a:r>
              <a:rPr lang="en-US"/>
              <a:t>Click to edit Master title style</a:t>
            </a:r>
          </a:p>
        </p:txBody>
      </p:sp>
      <p:sp>
        <p:nvSpPr>
          <p:cNvPr id="6" name="Slide Number Placeholder 3">
            <a:extLst>
              <a:ext uri="{FF2B5EF4-FFF2-40B4-BE49-F238E27FC236}">
                <a16:creationId xmlns:a16="http://schemas.microsoft.com/office/drawing/2014/main" id="{7A14FE96-48CA-4A00-84BE-C04B352596CC}"/>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258323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856E9A5-BAD4-4951-9799-310F8FAA5D8C}"/>
              </a:ext>
            </a:extLst>
          </p:cNvPr>
          <p:cNvSpPr>
            <a:spLocks noGrp="1"/>
          </p:cNvSpPr>
          <p:nvPr>
            <p:ph type="ftr" sz="quarter" idx="10"/>
          </p:nvPr>
        </p:nvSpPr>
        <p:spPr/>
        <p:txBody>
          <a:bodyPr/>
          <a:lstStyle/>
          <a:p>
            <a:r>
              <a:rPr lang="en-US"/>
              <a:t>Optional Insert Copyright</a:t>
            </a:r>
            <a:endParaRPr lang="en-US" dirty="0"/>
          </a:p>
        </p:txBody>
      </p:sp>
      <p:sp>
        <p:nvSpPr>
          <p:cNvPr id="7" name="Slide Number Placeholder 3">
            <a:extLst>
              <a:ext uri="{FF2B5EF4-FFF2-40B4-BE49-F238E27FC236}">
                <a16:creationId xmlns:a16="http://schemas.microsoft.com/office/drawing/2014/main" id="{9F80306C-6FB3-4D87-B581-7966E3BB7E6B}"/>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84450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97734FF-AD61-4132-8FB0-3AF2030CD9AD}"/>
              </a:ext>
            </a:extLst>
          </p:cNvPr>
          <p:cNvSpPr>
            <a:spLocks noGrp="1"/>
          </p:cNvSpPr>
          <p:nvPr>
            <p:ph type="ftr" sz="quarter" idx="10"/>
          </p:nvPr>
        </p:nvSpPr>
        <p:spPr/>
        <p:txBody>
          <a:bodyPr/>
          <a:lstStyle/>
          <a:p>
            <a:r>
              <a:rPr lang="en-US"/>
              <a:t>Optional Insert Copyright</a:t>
            </a:r>
            <a:endParaRPr lang="en-US" dirty="0"/>
          </a:p>
        </p:txBody>
      </p:sp>
      <p:sp>
        <p:nvSpPr>
          <p:cNvPr id="5" name="Slide Number Placeholder 3">
            <a:extLst>
              <a:ext uri="{FF2B5EF4-FFF2-40B4-BE49-F238E27FC236}">
                <a16:creationId xmlns:a16="http://schemas.microsoft.com/office/drawing/2014/main" id="{94A8FFDE-05C3-487C-B451-337A43E4E29D}"/>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92111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BEBA175-89C1-4033-8B7C-737EC9ACCDD2}"/>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129335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33F3A33-2478-4672-9A1A-FADE58215781}"/>
              </a:ext>
            </a:extLst>
          </p:cNvPr>
          <p:cNvSpPr>
            <a:spLocks noGrp="1"/>
          </p:cNvSpPr>
          <p:nvPr>
            <p:ph type="ftr" sz="quarter" idx="10"/>
          </p:nvPr>
        </p:nvSpPr>
        <p:spPr/>
        <p:txBody>
          <a:bodyPr/>
          <a:lstStyle/>
          <a:p>
            <a:r>
              <a:rPr lang="en-US"/>
              <a:t>Optional Insert Copyright</a:t>
            </a:r>
            <a:endParaRPr lang="en-US" dirty="0"/>
          </a:p>
        </p:txBody>
      </p:sp>
      <p:sp>
        <p:nvSpPr>
          <p:cNvPr id="7" name="Slide Number Placeholder 3">
            <a:extLst>
              <a:ext uri="{FF2B5EF4-FFF2-40B4-BE49-F238E27FC236}">
                <a16:creationId xmlns:a16="http://schemas.microsoft.com/office/drawing/2014/main" id="{EC2502A9-9990-4EB6-8772-A5B7FCA784D2}"/>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384067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FFFE437-9899-4527-9412-255D0DFA2337}"/>
              </a:ext>
            </a:extLst>
          </p:cNvPr>
          <p:cNvSpPr>
            <a:spLocks noGrp="1"/>
          </p:cNvSpPr>
          <p:nvPr>
            <p:ph type="ftr" sz="quarter" idx="10"/>
          </p:nvPr>
        </p:nvSpPr>
        <p:spPr/>
        <p:txBody>
          <a:bodyPr/>
          <a:lstStyle/>
          <a:p>
            <a:r>
              <a:rPr lang="en-US"/>
              <a:t>Optional Insert Copyright</a:t>
            </a:r>
            <a:endParaRPr lang="en-US" dirty="0"/>
          </a:p>
        </p:txBody>
      </p:sp>
      <p:sp>
        <p:nvSpPr>
          <p:cNvPr id="7" name="Slide Number Placeholder 3">
            <a:extLst>
              <a:ext uri="{FF2B5EF4-FFF2-40B4-BE49-F238E27FC236}">
                <a16:creationId xmlns:a16="http://schemas.microsoft.com/office/drawing/2014/main" id="{ACEF8D10-51CF-4C7F-B3D7-6BC00EA235DD}"/>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a:t>
            </a:fld>
            <a:endParaRPr lang="en-US"/>
          </a:p>
        </p:txBody>
      </p:sp>
    </p:spTree>
    <p:extLst>
      <p:ext uri="{BB962C8B-B14F-4D97-AF65-F5344CB8AC3E}">
        <p14:creationId xmlns:p14="http://schemas.microsoft.com/office/powerpoint/2010/main" val="347371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94204BE-ACDD-4E90-AE72-F72AC347A1F4}"/>
              </a:ext>
            </a:extLst>
          </p:cNvPr>
          <p:cNvSpPr/>
          <p:nvPr userDrawn="1"/>
        </p:nvSpPr>
        <p:spPr>
          <a:xfrm>
            <a:off x="0" y="0"/>
            <a:ext cx="12192000" cy="381000"/>
          </a:xfrm>
          <a:prstGeom prst="rect">
            <a:avLst/>
          </a:prstGeom>
          <a:gradFill>
            <a:gsLst>
              <a:gs pos="0">
                <a:schemeClr val="accent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193B30D6-F55D-4265-91E1-D58A65D04806}"/>
              </a:ext>
            </a:extLst>
          </p:cNvPr>
          <p:cNvPicPr>
            <a:picLocks noChangeAspect="1"/>
          </p:cNvPicPr>
          <p:nvPr userDrawn="1"/>
        </p:nvPicPr>
        <p:blipFill>
          <a:blip r:embed="rId12"/>
          <a:stretch>
            <a:fillRect/>
          </a:stretch>
        </p:blipFill>
        <p:spPr>
          <a:xfrm>
            <a:off x="10479527" y="5816077"/>
            <a:ext cx="772672" cy="787922"/>
          </a:xfrm>
          <a:prstGeom prst="rect">
            <a:avLst/>
          </a:prstGeom>
        </p:spPr>
      </p:pic>
      <p:sp>
        <p:nvSpPr>
          <p:cNvPr id="5" name="Footer Placeholder 4">
            <a:extLst>
              <a:ext uri="{FF2B5EF4-FFF2-40B4-BE49-F238E27FC236}">
                <a16:creationId xmlns:a16="http://schemas.microsoft.com/office/drawing/2014/main" id="{86D2E8FF-055F-484B-A051-15BE8829FFDA}"/>
              </a:ext>
            </a:extLst>
          </p:cNvPr>
          <p:cNvSpPr>
            <a:spLocks noGrp="1"/>
          </p:cNvSpPr>
          <p:nvPr>
            <p:ph type="ftr" sz="quarter" idx="3"/>
          </p:nvPr>
        </p:nvSpPr>
        <p:spPr>
          <a:xfrm>
            <a:off x="4038600" y="6210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Optional Insert Copyright</a:t>
            </a:r>
            <a:endParaRPr lang="en-US" dirty="0"/>
          </a:p>
        </p:txBody>
      </p:sp>
      <p:sp>
        <p:nvSpPr>
          <p:cNvPr id="4" name="Slide Number Placeholder 3">
            <a:extLst>
              <a:ext uri="{FF2B5EF4-FFF2-40B4-BE49-F238E27FC236}">
                <a16:creationId xmlns:a16="http://schemas.microsoft.com/office/drawing/2014/main" id="{797B7CB2-5366-462B-B6A4-0E65B19FA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1CFE6-0AF2-4EDF-A2C3-97530AEE244C}" type="slidenum">
              <a:rPr lang="en-US" smtClean="0"/>
              <a:t>‹#›</a:t>
            </a:fld>
            <a:endParaRPr lang="en-US"/>
          </a:p>
        </p:txBody>
      </p:sp>
    </p:spTree>
    <p:extLst>
      <p:ext uri="{BB962C8B-B14F-4D97-AF65-F5344CB8AC3E}">
        <p14:creationId xmlns:p14="http://schemas.microsoft.com/office/powerpoint/2010/main" val="2950489560"/>
      </p:ext>
    </p:extLst>
  </p:cSld>
  <p:clrMap bg1="lt1" tx1="dk1" bg2="lt2" tx2="dk2" accent1="accent1" accent2="accent2" accent3="accent3" accent4="accent4" accent5="accent5" accent6="accent6" hlink="hlink" folHlink="folHlink"/>
  <p:sldLayoutIdLst>
    <p:sldLayoutId id="2147483938" r:id="rId1"/>
    <p:sldLayoutId id="2147483977" r:id="rId2"/>
    <p:sldLayoutId id="2147483939" r:id="rId3"/>
    <p:sldLayoutId id="2147483940" r:id="rId4"/>
    <p:sldLayoutId id="2147483941" r:id="rId5"/>
    <p:sldLayoutId id="2147483943" r:id="rId6"/>
    <p:sldLayoutId id="2147483944" r:id="rId7"/>
    <p:sldLayoutId id="2147483945" r:id="rId8"/>
    <p:sldLayoutId id="2147483946" r:id="rId9"/>
    <p:sldLayoutId id="21474839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chor="ctr">
            <a:normAutofit/>
          </a:bodyPr>
          <a:lstStyle/>
          <a:p>
            <a:r>
              <a:rPr lang="en-US" sz="3200" dirty="0"/>
              <a:t>Andrew B. </a:t>
            </a:r>
            <a:r>
              <a:rPr lang="en-US" sz="3200" dirty="0" err="1"/>
              <a:t>Kahng</a:t>
            </a:r>
            <a:r>
              <a:rPr lang="en-US" sz="3200" dirty="0"/>
              <a:t>, </a:t>
            </a:r>
            <a:r>
              <a:rPr lang="en-US" sz="3200" dirty="0" err="1"/>
              <a:t>Lutong</a:t>
            </a:r>
            <a:r>
              <a:rPr lang="en-US" sz="3200" dirty="0"/>
              <a:t> Wang and </a:t>
            </a:r>
            <a:r>
              <a:rPr lang="en-US" sz="3200" u="sng" dirty="0" err="1"/>
              <a:t>Bangqi</a:t>
            </a:r>
            <a:r>
              <a:rPr lang="en-US" sz="3200" u="sng" dirty="0"/>
              <a:t> Xu</a:t>
            </a:r>
          </a:p>
        </p:txBody>
      </p:sp>
      <p:pic>
        <p:nvPicPr>
          <p:cNvPr id="8" name="Picture 7" descr="UCSDa1">
            <a:extLst>
              <a:ext uri="{FF2B5EF4-FFF2-40B4-BE49-F238E27FC236}">
                <a16:creationId xmlns:a16="http://schemas.microsoft.com/office/drawing/2014/main" id="{DBF3CA93-268C-44D2-B94A-B15CC81BA634}"/>
              </a:ext>
            </a:extLst>
          </p:cNvPr>
          <p:cNvPicPr>
            <a:picLocks noChangeAspect="1" noChangeArrowheads="1"/>
          </p:cNvPicPr>
          <p:nvPr/>
        </p:nvPicPr>
        <p:blipFill>
          <a:blip r:embed="rId3" cstate="print"/>
          <a:srcRect/>
          <a:stretch>
            <a:fillRect/>
          </a:stretch>
        </p:blipFill>
        <p:spPr bwMode="auto">
          <a:xfrm>
            <a:off x="685800" y="6090840"/>
            <a:ext cx="762000" cy="462360"/>
          </a:xfrm>
          <a:prstGeom prst="rect">
            <a:avLst/>
          </a:prstGeom>
          <a:noFill/>
          <a:ln w="9525">
            <a:noFill/>
            <a:miter lim="800000"/>
            <a:headEnd/>
            <a:tailEnd/>
          </a:ln>
        </p:spPr>
      </p:pic>
      <p:sp>
        <p:nvSpPr>
          <p:cNvPr id="14" name="Title 5">
            <a:extLst>
              <a:ext uri="{FF2B5EF4-FFF2-40B4-BE49-F238E27FC236}">
                <a16:creationId xmlns:a16="http://schemas.microsoft.com/office/drawing/2014/main" id="{962D0BEB-CABF-4976-8672-5F97D31AFFB7}"/>
              </a:ext>
            </a:extLst>
          </p:cNvPr>
          <p:cNvSpPr>
            <a:spLocks noGrp="1"/>
          </p:cNvSpPr>
          <p:nvPr>
            <p:ph type="ctrTitle"/>
          </p:nvPr>
        </p:nvSpPr>
        <p:spPr>
          <a:xfrm>
            <a:off x="1524000" y="1122363"/>
            <a:ext cx="9144000" cy="2387600"/>
          </a:xfrm>
        </p:spPr>
        <p:txBody>
          <a:bodyPr anchor="ctr">
            <a:normAutofit/>
          </a:bodyPr>
          <a:lstStyle/>
          <a:p>
            <a:r>
              <a:rPr lang="en-US" sz="4400" dirty="0"/>
              <a:t>The Tao of PAO: Anatomy of a Pin Access Oracle for Detailed Routing</a:t>
            </a:r>
          </a:p>
        </p:txBody>
      </p:sp>
      <p:sp>
        <p:nvSpPr>
          <p:cNvPr id="16" name="Footer Placeholder 8">
            <a:extLst>
              <a:ext uri="{FF2B5EF4-FFF2-40B4-BE49-F238E27FC236}">
                <a16:creationId xmlns:a16="http://schemas.microsoft.com/office/drawing/2014/main" id="{F9FF0095-84C7-4E2E-B5E7-D78E23BFF8A3}"/>
              </a:ext>
            </a:extLst>
          </p:cNvPr>
          <p:cNvSpPr>
            <a:spLocks noGrp="1"/>
          </p:cNvSpPr>
          <p:nvPr>
            <p:ph type="ftr" sz="quarter" idx="10"/>
          </p:nvPr>
        </p:nvSpPr>
        <p:spPr>
          <a:xfrm>
            <a:off x="4038600" y="6210346"/>
            <a:ext cx="4114800" cy="365125"/>
          </a:xfrm>
        </p:spPr>
        <p:txBody>
          <a:bodyPr/>
          <a:lstStyle/>
          <a:p>
            <a:r>
              <a:rPr lang="it-IT" dirty="0"/>
              <a:t>UC San Diego VLSI CAD Laboratory</a:t>
            </a:r>
          </a:p>
        </p:txBody>
      </p:sp>
    </p:spTree>
    <p:extLst>
      <p:ext uri="{BB962C8B-B14F-4D97-AF65-F5344CB8AC3E}">
        <p14:creationId xmlns:p14="http://schemas.microsoft.com/office/powerpoint/2010/main" val="277364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9A2B-8316-4043-9051-5505ADDE64FE}"/>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DC301B41-536F-4AB8-83AD-21A1DBE53D90}"/>
              </a:ext>
            </a:extLst>
          </p:cNvPr>
          <p:cNvSpPr>
            <a:spLocks noGrp="1"/>
          </p:cNvSpPr>
          <p:nvPr>
            <p:ph idx="1"/>
          </p:nvPr>
        </p:nvSpPr>
        <p:spPr/>
        <p:txBody>
          <a:bodyPr/>
          <a:lstStyle/>
          <a:p>
            <a:r>
              <a:rPr lang="en-US" dirty="0"/>
              <a:t>Background</a:t>
            </a:r>
          </a:p>
          <a:p>
            <a:r>
              <a:rPr lang="en-US" dirty="0"/>
              <a:t>Preliminaries</a:t>
            </a:r>
          </a:p>
          <a:p>
            <a:r>
              <a:rPr lang="en-US" b="1" dirty="0"/>
              <a:t>Three-stage pin access analysis methodology</a:t>
            </a:r>
          </a:p>
          <a:p>
            <a:pPr lvl="1"/>
            <a:r>
              <a:rPr lang="en-US" dirty="0"/>
              <a:t>Unique instance pin (stage 1)</a:t>
            </a:r>
          </a:p>
          <a:p>
            <a:pPr lvl="1"/>
            <a:r>
              <a:rPr lang="en-US" dirty="0"/>
              <a:t>Unique instance (stage 2)</a:t>
            </a:r>
          </a:p>
          <a:p>
            <a:pPr lvl="1"/>
            <a:r>
              <a:rPr lang="en-US" dirty="0"/>
              <a:t>Instance cluster (stage 3)</a:t>
            </a:r>
            <a:endParaRPr lang="en-US" b="1" dirty="0"/>
          </a:p>
          <a:p>
            <a:r>
              <a:rPr lang="en-US" dirty="0"/>
              <a:t>Experiments</a:t>
            </a:r>
          </a:p>
          <a:p>
            <a:r>
              <a:rPr lang="en-US" dirty="0"/>
              <a:t>Conclusion</a:t>
            </a:r>
          </a:p>
        </p:txBody>
      </p:sp>
      <p:sp>
        <p:nvSpPr>
          <p:cNvPr id="3" name="Slide Number Placeholder 2">
            <a:extLst>
              <a:ext uri="{FF2B5EF4-FFF2-40B4-BE49-F238E27FC236}">
                <a16:creationId xmlns:a16="http://schemas.microsoft.com/office/drawing/2014/main" id="{43EF166A-DD42-4C64-AB25-0B0A54D4497B}"/>
              </a:ext>
            </a:extLst>
          </p:cNvPr>
          <p:cNvSpPr>
            <a:spLocks noGrp="1"/>
          </p:cNvSpPr>
          <p:nvPr>
            <p:ph type="sldNum" sz="quarter" idx="11"/>
          </p:nvPr>
        </p:nvSpPr>
        <p:spPr/>
        <p:txBody>
          <a:bodyPr/>
          <a:lstStyle/>
          <a:p>
            <a:fld id="{14B1CFE6-0AF2-4EDF-A2C3-97530AEE244C}" type="slidenum">
              <a:rPr lang="en-US" smtClean="0"/>
              <a:t>9</a:t>
            </a:fld>
            <a:endParaRPr lang="en-US"/>
          </a:p>
        </p:txBody>
      </p:sp>
    </p:spTree>
    <p:extLst>
      <p:ext uri="{BB962C8B-B14F-4D97-AF65-F5344CB8AC3E}">
        <p14:creationId xmlns:p14="http://schemas.microsoft.com/office/powerpoint/2010/main" val="59967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DD94-F8C1-42B4-A1DD-CB4D4AD3C2C4}"/>
              </a:ext>
            </a:extLst>
          </p:cNvPr>
          <p:cNvSpPr>
            <a:spLocks noGrp="1"/>
          </p:cNvSpPr>
          <p:nvPr>
            <p:ph type="title"/>
          </p:nvPr>
        </p:nvSpPr>
        <p:spPr/>
        <p:txBody>
          <a:bodyPr/>
          <a:lstStyle/>
          <a:p>
            <a:r>
              <a:rPr lang="en-US" dirty="0"/>
              <a:t>Our Methodology</a:t>
            </a:r>
          </a:p>
        </p:txBody>
      </p:sp>
      <p:sp>
        <p:nvSpPr>
          <p:cNvPr id="3" name="Content Placeholder 2">
            <a:extLst>
              <a:ext uri="{FF2B5EF4-FFF2-40B4-BE49-F238E27FC236}">
                <a16:creationId xmlns:a16="http://schemas.microsoft.com/office/drawing/2014/main" id="{14872E0F-3A62-479D-A26D-0B835CEBE439}"/>
              </a:ext>
            </a:extLst>
          </p:cNvPr>
          <p:cNvSpPr>
            <a:spLocks noGrp="1"/>
          </p:cNvSpPr>
          <p:nvPr>
            <p:ph idx="1"/>
          </p:nvPr>
        </p:nvSpPr>
        <p:spPr>
          <a:xfrm>
            <a:off x="838200" y="1842561"/>
            <a:ext cx="10820400" cy="4351338"/>
          </a:xfrm>
        </p:spPr>
        <p:txBody>
          <a:bodyPr>
            <a:normAutofit/>
          </a:bodyPr>
          <a:lstStyle/>
          <a:p>
            <a:r>
              <a:rPr lang="en-US" b="1" dirty="0"/>
              <a:t>Three-stage pin access analysis</a:t>
            </a:r>
          </a:p>
          <a:p>
            <a:pPr lvl="1"/>
            <a:r>
              <a:rPr lang="en-US" dirty="0"/>
              <a:t>Unique instance pin (stage 1)</a:t>
            </a:r>
          </a:p>
          <a:p>
            <a:pPr lvl="1"/>
            <a:r>
              <a:rPr lang="en-US" dirty="0"/>
              <a:t>Unique instance (stage 2)</a:t>
            </a:r>
          </a:p>
          <a:p>
            <a:pPr lvl="1"/>
            <a:r>
              <a:rPr lang="en-US" dirty="0"/>
              <a:t>Instance cluster (stage 3)</a:t>
            </a:r>
          </a:p>
          <a:p>
            <a:endParaRPr lang="en-US" dirty="0"/>
          </a:p>
        </p:txBody>
      </p:sp>
      <p:sp>
        <p:nvSpPr>
          <p:cNvPr id="4" name="Slide Number Placeholder 3">
            <a:extLst>
              <a:ext uri="{FF2B5EF4-FFF2-40B4-BE49-F238E27FC236}">
                <a16:creationId xmlns:a16="http://schemas.microsoft.com/office/drawing/2014/main" id="{68E82E2B-C9AE-48D4-8DD9-50D4513B368F}"/>
              </a:ext>
            </a:extLst>
          </p:cNvPr>
          <p:cNvSpPr>
            <a:spLocks noGrp="1"/>
          </p:cNvSpPr>
          <p:nvPr>
            <p:ph type="sldNum" sz="quarter" idx="11"/>
          </p:nvPr>
        </p:nvSpPr>
        <p:spPr/>
        <p:txBody>
          <a:bodyPr/>
          <a:lstStyle/>
          <a:p>
            <a:fld id="{14B1CFE6-0AF2-4EDF-A2C3-97530AEE244C}" type="slidenum">
              <a:rPr lang="en-US" smtClean="0"/>
              <a:t>10</a:t>
            </a:fld>
            <a:endParaRPr lang="en-US"/>
          </a:p>
        </p:txBody>
      </p:sp>
      <p:pic>
        <p:nvPicPr>
          <p:cNvPr id="40" name="Picture 39">
            <a:extLst>
              <a:ext uri="{FF2B5EF4-FFF2-40B4-BE49-F238E27FC236}">
                <a16:creationId xmlns:a16="http://schemas.microsoft.com/office/drawing/2014/main" id="{D619768B-8D34-4DE3-B133-44FF8B8EE52F}"/>
              </a:ext>
            </a:extLst>
          </p:cNvPr>
          <p:cNvPicPr>
            <a:picLocks noChangeAspect="1"/>
          </p:cNvPicPr>
          <p:nvPr/>
        </p:nvPicPr>
        <p:blipFill>
          <a:blip r:embed="rId3"/>
          <a:stretch>
            <a:fillRect/>
          </a:stretch>
        </p:blipFill>
        <p:spPr>
          <a:xfrm>
            <a:off x="619580" y="3673113"/>
            <a:ext cx="2973316" cy="1929153"/>
          </a:xfrm>
          <a:prstGeom prst="rect">
            <a:avLst/>
          </a:prstGeom>
        </p:spPr>
      </p:pic>
      <p:pic>
        <p:nvPicPr>
          <p:cNvPr id="41" name="Picture 40">
            <a:extLst>
              <a:ext uri="{FF2B5EF4-FFF2-40B4-BE49-F238E27FC236}">
                <a16:creationId xmlns:a16="http://schemas.microsoft.com/office/drawing/2014/main" id="{61188317-6161-4100-8EE4-EF004DDAFE15}"/>
              </a:ext>
            </a:extLst>
          </p:cNvPr>
          <p:cNvPicPr>
            <a:picLocks noChangeAspect="1"/>
          </p:cNvPicPr>
          <p:nvPr/>
        </p:nvPicPr>
        <p:blipFill>
          <a:blip r:embed="rId4"/>
          <a:stretch>
            <a:fillRect/>
          </a:stretch>
        </p:blipFill>
        <p:spPr>
          <a:xfrm>
            <a:off x="745810" y="3777964"/>
            <a:ext cx="2981056" cy="1934175"/>
          </a:xfrm>
          <a:prstGeom prst="rect">
            <a:avLst/>
          </a:prstGeom>
        </p:spPr>
      </p:pic>
      <p:grpSp>
        <p:nvGrpSpPr>
          <p:cNvPr id="7" name="Group 6">
            <a:extLst>
              <a:ext uri="{FF2B5EF4-FFF2-40B4-BE49-F238E27FC236}">
                <a16:creationId xmlns:a16="http://schemas.microsoft.com/office/drawing/2014/main" id="{331CB776-B780-48AA-91FD-70456C37F9F4}"/>
              </a:ext>
            </a:extLst>
          </p:cNvPr>
          <p:cNvGrpSpPr/>
          <p:nvPr/>
        </p:nvGrpSpPr>
        <p:grpSpPr>
          <a:xfrm>
            <a:off x="1051214" y="4197562"/>
            <a:ext cx="2453083" cy="747875"/>
            <a:chOff x="822614" y="4705350"/>
            <a:chExt cx="2453083" cy="747875"/>
          </a:xfrm>
          <a:solidFill>
            <a:srgbClr val="FF0000"/>
          </a:solidFill>
        </p:grpSpPr>
        <p:sp>
          <p:nvSpPr>
            <p:cNvPr id="17" name="Multiplication Sign 16">
              <a:extLst>
                <a:ext uri="{FF2B5EF4-FFF2-40B4-BE49-F238E27FC236}">
                  <a16:creationId xmlns:a16="http://schemas.microsoft.com/office/drawing/2014/main" id="{85C60075-AAB0-477C-BB44-F2AB5C4B2C2F}"/>
                </a:ext>
              </a:extLst>
            </p:cNvPr>
            <p:cNvSpPr/>
            <p:nvPr/>
          </p:nvSpPr>
          <p:spPr>
            <a:xfrm>
              <a:off x="822614" y="470535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DE1D3783-0D28-4BE3-9606-CD30CD0A98E2}"/>
                </a:ext>
              </a:extLst>
            </p:cNvPr>
            <p:cNvSpPr/>
            <p:nvPr/>
          </p:nvSpPr>
          <p:spPr>
            <a:xfrm>
              <a:off x="1549400"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871DAE1B-D164-432E-A28B-244FA4ED3609}"/>
                </a:ext>
              </a:extLst>
            </p:cNvPr>
            <p:cNvSpPr/>
            <p:nvPr/>
          </p:nvSpPr>
          <p:spPr>
            <a:xfrm>
              <a:off x="2586483"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6ADFE7CD-AB48-4988-94D8-EDB421C4675B}"/>
                </a:ext>
              </a:extLst>
            </p:cNvPr>
            <p:cNvSpPr/>
            <p:nvPr/>
          </p:nvSpPr>
          <p:spPr>
            <a:xfrm>
              <a:off x="3115191"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3882FC9-DDB1-4190-A696-C6E16DBF73B3}"/>
              </a:ext>
            </a:extLst>
          </p:cNvPr>
          <p:cNvPicPr>
            <a:picLocks noChangeAspect="1"/>
          </p:cNvPicPr>
          <p:nvPr/>
        </p:nvPicPr>
        <p:blipFill>
          <a:blip r:embed="rId5"/>
          <a:stretch>
            <a:fillRect/>
          </a:stretch>
        </p:blipFill>
        <p:spPr>
          <a:xfrm>
            <a:off x="866775" y="3886200"/>
            <a:ext cx="9643367" cy="2017203"/>
          </a:xfrm>
          <a:prstGeom prst="rect">
            <a:avLst/>
          </a:prstGeom>
        </p:spPr>
      </p:pic>
      <p:grpSp>
        <p:nvGrpSpPr>
          <p:cNvPr id="23" name="Group 22">
            <a:extLst>
              <a:ext uri="{FF2B5EF4-FFF2-40B4-BE49-F238E27FC236}">
                <a16:creationId xmlns:a16="http://schemas.microsoft.com/office/drawing/2014/main" id="{A17A8A5A-A351-48AF-8D9A-9CAE226FA7F6}"/>
              </a:ext>
            </a:extLst>
          </p:cNvPr>
          <p:cNvGrpSpPr/>
          <p:nvPr/>
        </p:nvGrpSpPr>
        <p:grpSpPr>
          <a:xfrm>
            <a:off x="1136081" y="4197562"/>
            <a:ext cx="9096818" cy="747875"/>
            <a:chOff x="822614" y="4705350"/>
            <a:chExt cx="9859314" cy="747875"/>
          </a:xfrm>
          <a:solidFill>
            <a:srgbClr val="FF0000"/>
          </a:solidFill>
        </p:grpSpPr>
        <p:sp>
          <p:nvSpPr>
            <p:cNvPr id="24" name="Multiplication Sign 23">
              <a:extLst>
                <a:ext uri="{FF2B5EF4-FFF2-40B4-BE49-F238E27FC236}">
                  <a16:creationId xmlns:a16="http://schemas.microsoft.com/office/drawing/2014/main" id="{1DB06AB5-045D-43D9-86F3-E12F6ABD3251}"/>
                </a:ext>
              </a:extLst>
            </p:cNvPr>
            <p:cNvSpPr/>
            <p:nvPr/>
          </p:nvSpPr>
          <p:spPr>
            <a:xfrm>
              <a:off x="822614" y="470535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C9794F97-671B-426E-B4C8-578286E06076}"/>
                </a:ext>
              </a:extLst>
            </p:cNvPr>
            <p:cNvSpPr/>
            <p:nvPr/>
          </p:nvSpPr>
          <p:spPr>
            <a:xfrm>
              <a:off x="1549400"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A0D015B4-29A2-4AF5-B2E5-15D9AE8AAE37}"/>
                </a:ext>
              </a:extLst>
            </p:cNvPr>
            <p:cNvSpPr/>
            <p:nvPr/>
          </p:nvSpPr>
          <p:spPr>
            <a:xfrm>
              <a:off x="2586483"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7D2B7182-BC17-4535-A53E-FB07AE8CFF49}"/>
                </a:ext>
              </a:extLst>
            </p:cNvPr>
            <p:cNvSpPr/>
            <p:nvPr/>
          </p:nvSpPr>
          <p:spPr>
            <a:xfrm>
              <a:off x="3115191"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50C88644-CF6D-43FB-8B39-164E345F04AA}"/>
                </a:ext>
              </a:extLst>
            </p:cNvPr>
            <p:cNvSpPr/>
            <p:nvPr/>
          </p:nvSpPr>
          <p:spPr>
            <a:xfrm>
              <a:off x="3789827"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ication Sign 29">
              <a:extLst>
                <a:ext uri="{FF2B5EF4-FFF2-40B4-BE49-F238E27FC236}">
                  <a16:creationId xmlns:a16="http://schemas.microsoft.com/office/drawing/2014/main" id="{7F05D894-697C-4E63-B38B-922C8D2C7440}"/>
                </a:ext>
              </a:extLst>
            </p:cNvPr>
            <p:cNvSpPr/>
            <p:nvPr/>
          </p:nvSpPr>
          <p:spPr>
            <a:xfrm>
              <a:off x="4378713"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DC6AA3BD-BFA3-4ECF-9E39-A51CCB37FA0D}"/>
                </a:ext>
              </a:extLst>
            </p:cNvPr>
            <p:cNvSpPr/>
            <p:nvPr/>
          </p:nvSpPr>
          <p:spPr>
            <a:xfrm>
              <a:off x="5872937"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26A4C873-48C9-42A1-9053-8CF8801FF960}"/>
                </a:ext>
              </a:extLst>
            </p:cNvPr>
            <p:cNvSpPr/>
            <p:nvPr/>
          </p:nvSpPr>
          <p:spPr>
            <a:xfrm>
              <a:off x="5146170"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2228F103-1CA9-4DEA-B81D-5A762D57231A}"/>
                </a:ext>
              </a:extLst>
            </p:cNvPr>
            <p:cNvSpPr/>
            <p:nvPr/>
          </p:nvSpPr>
          <p:spPr>
            <a:xfrm>
              <a:off x="6897649"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299A20A0-0A8C-4FD5-9821-6A69DEB5974B}"/>
                </a:ext>
              </a:extLst>
            </p:cNvPr>
            <p:cNvSpPr/>
            <p:nvPr/>
          </p:nvSpPr>
          <p:spPr>
            <a:xfrm>
              <a:off x="7475126"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Multiplication Sign 34">
              <a:extLst>
                <a:ext uri="{FF2B5EF4-FFF2-40B4-BE49-F238E27FC236}">
                  <a16:creationId xmlns:a16="http://schemas.microsoft.com/office/drawing/2014/main" id="{E382ED1C-598F-41E7-B16A-C8C235849692}"/>
                </a:ext>
              </a:extLst>
            </p:cNvPr>
            <p:cNvSpPr/>
            <p:nvPr/>
          </p:nvSpPr>
          <p:spPr>
            <a:xfrm>
              <a:off x="8011467"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2F178541-02A2-47EF-AA4A-521D5AEAD886}"/>
                </a:ext>
              </a:extLst>
            </p:cNvPr>
            <p:cNvSpPr/>
            <p:nvPr/>
          </p:nvSpPr>
          <p:spPr>
            <a:xfrm>
              <a:off x="8747963" y="4711700"/>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ultiplication Sign 36">
              <a:extLst>
                <a:ext uri="{FF2B5EF4-FFF2-40B4-BE49-F238E27FC236}">
                  <a16:creationId xmlns:a16="http://schemas.microsoft.com/office/drawing/2014/main" id="{29B62465-5A14-4998-98D8-5EA0FFA4D448}"/>
                </a:ext>
              </a:extLst>
            </p:cNvPr>
            <p:cNvSpPr/>
            <p:nvPr/>
          </p:nvSpPr>
          <p:spPr>
            <a:xfrm>
              <a:off x="9476304"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cation Sign 37">
              <a:extLst>
                <a:ext uri="{FF2B5EF4-FFF2-40B4-BE49-F238E27FC236}">
                  <a16:creationId xmlns:a16="http://schemas.microsoft.com/office/drawing/2014/main" id="{3D3CD808-BFA2-46C3-8376-9356CC95C815}"/>
                </a:ext>
              </a:extLst>
            </p:cNvPr>
            <p:cNvSpPr/>
            <p:nvPr/>
          </p:nvSpPr>
          <p:spPr>
            <a:xfrm>
              <a:off x="10521422" y="5286566"/>
              <a:ext cx="160506" cy="166659"/>
            </a:xfrm>
            <a:prstGeom prst="mathMultiply">
              <a:avLst>
                <a:gd name="adj1" fmla="val 1505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3A66EA4A-8894-4AFE-8174-C7B6FAB83F42}"/>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11" name="Freeform: Shape 10">
            <a:extLst>
              <a:ext uri="{FF2B5EF4-FFF2-40B4-BE49-F238E27FC236}">
                <a16:creationId xmlns:a16="http://schemas.microsoft.com/office/drawing/2014/main" id="{1533877F-7B63-47D9-8476-D46F203234D9}"/>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12" name="Freeform: Shape 11">
            <a:extLst>
              <a:ext uri="{FF2B5EF4-FFF2-40B4-BE49-F238E27FC236}">
                <a16:creationId xmlns:a16="http://schemas.microsoft.com/office/drawing/2014/main" id="{E77A617C-D3B7-4C1A-98D7-AA351574EC0C}"/>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pic>
        <p:nvPicPr>
          <p:cNvPr id="45" name="Picture 44">
            <a:extLst>
              <a:ext uri="{FF2B5EF4-FFF2-40B4-BE49-F238E27FC236}">
                <a16:creationId xmlns:a16="http://schemas.microsoft.com/office/drawing/2014/main" id="{7B09805D-78D0-41E2-BE63-50DE85857477}"/>
              </a:ext>
            </a:extLst>
          </p:cNvPr>
          <p:cNvPicPr>
            <a:picLocks noChangeAspect="1"/>
          </p:cNvPicPr>
          <p:nvPr/>
        </p:nvPicPr>
        <p:blipFill rotWithShape="1">
          <a:blip r:embed="rId6"/>
          <a:srcRect t="84177"/>
          <a:stretch/>
        </p:blipFill>
        <p:spPr>
          <a:xfrm>
            <a:off x="3485195" y="5932372"/>
            <a:ext cx="5221609" cy="420731"/>
          </a:xfrm>
          <a:prstGeom prst="rect">
            <a:avLst/>
          </a:prstGeom>
        </p:spPr>
      </p:pic>
    </p:spTree>
    <p:extLst>
      <p:ext uri="{BB962C8B-B14F-4D97-AF65-F5344CB8AC3E}">
        <p14:creationId xmlns:p14="http://schemas.microsoft.com/office/powerpoint/2010/main" val="5743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184B-E35F-4A24-BD15-F4E8E81BBBAE}"/>
              </a:ext>
            </a:extLst>
          </p:cNvPr>
          <p:cNvSpPr>
            <a:spLocks noGrp="1"/>
          </p:cNvSpPr>
          <p:nvPr>
            <p:ph type="title"/>
          </p:nvPr>
        </p:nvSpPr>
        <p:spPr/>
        <p:txBody>
          <a:bodyPr>
            <a:normAutofit/>
          </a:bodyPr>
          <a:lstStyle/>
          <a:p>
            <a:r>
              <a:rPr lang="en-US" sz="4000" dirty="0"/>
              <a:t>Stage 1: Unique Instance Pin Based AP Generation</a:t>
            </a:r>
          </a:p>
        </p:txBody>
      </p:sp>
      <p:sp>
        <p:nvSpPr>
          <p:cNvPr id="4" name="Slide Number Placeholder 3">
            <a:extLst>
              <a:ext uri="{FF2B5EF4-FFF2-40B4-BE49-F238E27FC236}">
                <a16:creationId xmlns:a16="http://schemas.microsoft.com/office/drawing/2014/main" id="{74CD1CB8-3B1C-4C25-9F85-566DF75D92BD}"/>
              </a:ext>
            </a:extLst>
          </p:cNvPr>
          <p:cNvSpPr>
            <a:spLocks noGrp="1"/>
          </p:cNvSpPr>
          <p:nvPr>
            <p:ph type="sldNum" sz="quarter" idx="11"/>
          </p:nvPr>
        </p:nvSpPr>
        <p:spPr/>
        <p:txBody>
          <a:bodyPr/>
          <a:lstStyle/>
          <a:p>
            <a:fld id="{14B1CFE6-0AF2-4EDF-A2C3-97530AEE244C}" type="slidenum">
              <a:rPr lang="en-US" smtClean="0"/>
              <a:t>11</a:t>
            </a:fld>
            <a:endParaRPr lang="en-US"/>
          </a:p>
        </p:txBody>
      </p:sp>
      <p:grpSp>
        <p:nvGrpSpPr>
          <p:cNvPr id="112" name="Group 111">
            <a:extLst>
              <a:ext uri="{FF2B5EF4-FFF2-40B4-BE49-F238E27FC236}">
                <a16:creationId xmlns:a16="http://schemas.microsoft.com/office/drawing/2014/main" id="{1452D163-08CE-4604-8363-8D44320C7538}"/>
              </a:ext>
            </a:extLst>
          </p:cNvPr>
          <p:cNvGrpSpPr/>
          <p:nvPr/>
        </p:nvGrpSpPr>
        <p:grpSpPr>
          <a:xfrm>
            <a:off x="1164291" y="1768225"/>
            <a:ext cx="1401152" cy="1356565"/>
            <a:chOff x="2151858" y="2840072"/>
            <a:chExt cx="1785119" cy="1728313"/>
          </a:xfrm>
          <a:solidFill>
            <a:schemeClr val="tx1"/>
          </a:solidFill>
        </p:grpSpPr>
        <p:sp>
          <p:nvSpPr>
            <p:cNvPr id="113" name="Rectangle 112">
              <a:extLst>
                <a:ext uri="{FF2B5EF4-FFF2-40B4-BE49-F238E27FC236}">
                  <a16:creationId xmlns:a16="http://schemas.microsoft.com/office/drawing/2014/main" id="{716099E8-0456-4E37-80AE-8BA69C22B079}"/>
                </a:ext>
              </a:extLst>
            </p:cNvPr>
            <p:cNvSpPr/>
            <p:nvPr/>
          </p:nvSpPr>
          <p:spPr>
            <a:xfrm>
              <a:off x="2151858" y="2840073"/>
              <a:ext cx="1785119" cy="629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D2D0082-4220-4358-92D3-243911EAFFAC}"/>
                </a:ext>
              </a:extLst>
            </p:cNvPr>
            <p:cNvSpPr/>
            <p:nvPr/>
          </p:nvSpPr>
          <p:spPr>
            <a:xfrm>
              <a:off x="3385043" y="2840072"/>
              <a:ext cx="551934" cy="1728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4FAE47CA-1336-4422-82B6-41866BD23B57}"/>
              </a:ext>
            </a:extLst>
          </p:cNvPr>
          <p:cNvGrpSpPr/>
          <p:nvPr/>
        </p:nvGrpSpPr>
        <p:grpSpPr>
          <a:xfrm>
            <a:off x="3841815" y="1475038"/>
            <a:ext cx="2153158" cy="2153157"/>
            <a:chOff x="3841815" y="1589339"/>
            <a:chExt cx="2153158" cy="2153157"/>
          </a:xfrm>
          <a:solidFill>
            <a:schemeClr val="tx1"/>
          </a:solidFill>
        </p:grpSpPr>
        <p:grpSp>
          <p:nvGrpSpPr>
            <p:cNvPr id="115" name="Group 114">
              <a:extLst>
                <a:ext uri="{FF2B5EF4-FFF2-40B4-BE49-F238E27FC236}">
                  <a16:creationId xmlns:a16="http://schemas.microsoft.com/office/drawing/2014/main" id="{7F32E2B5-8788-4D42-8428-593DFA69DD77}"/>
                </a:ext>
              </a:extLst>
            </p:cNvPr>
            <p:cNvGrpSpPr/>
            <p:nvPr/>
          </p:nvGrpSpPr>
          <p:grpSpPr>
            <a:xfrm>
              <a:off x="4273253" y="1882526"/>
              <a:ext cx="1401152" cy="1356565"/>
              <a:chOff x="2151858" y="2840072"/>
              <a:chExt cx="1785119" cy="1728313"/>
            </a:xfrm>
            <a:grpFill/>
          </p:grpSpPr>
          <p:sp>
            <p:nvSpPr>
              <p:cNvPr id="116" name="Rectangle 115">
                <a:extLst>
                  <a:ext uri="{FF2B5EF4-FFF2-40B4-BE49-F238E27FC236}">
                    <a16:creationId xmlns:a16="http://schemas.microsoft.com/office/drawing/2014/main" id="{98E1DA3E-25FD-4E5A-9D1D-AA944C637197}"/>
                  </a:ext>
                </a:extLst>
              </p:cNvPr>
              <p:cNvSpPr/>
              <p:nvPr/>
            </p:nvSpPr>
            <p:spPr>
              <a:xfrm>
                <a:off x="2151858" y="2840073"/>
                <a:ext cx="1785119" cy="629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4976AD9-D4C0-40A1-BAA2-74AF2E9886F2}"/>
                  </a:ext>
                </a:extLst>
              </p:cNvPr>
              <p:cNvSpPr/>
              <p:nvPr/>
            </p:nvSpPr>
            <p:spPr>
              <a:xfrm>
                <a:off x="3385043" y="2840072"/>
                <a:ext cx="551934" cy="1728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0FEE3636-D38A-4738-A022-5237442D583D}"/>
                </a:ext>
              </a:extLst>
            </p:cNvPr>
            <p:cNvGrpSpPr/>
            <p:nvPr/>
          </p:nvGrpSpPr>
          <p:grpSpPr>
            <a:xfrm>
              <a:off x="3841815" y="1589339"/>
              <a:ext cx="2153158" cy="2153157"/>
              <a:chOff x="3862251" y="-1"/>
              <a:chExt cx="2560319" cy="2743201"/>
            </a:xfrm>
            <a:grpFill/>
          </p:grpSpPr>
          <p:cxnSp>
            <p:nvCxnSpPr>
              <p:cNvPr id="119" name="Straight Connector 118">
                <a:extLst>
                  <a:ext uri="{FF2B5EF4-FFF2-40B4-BE49-F238E27FC236}">
                    <a16:creationId xmlns:a16="http://schemas.microsoft.com/office/drawing/2014/main" id="{C7A30E32-ED01-42DC-A41F-C3101090C807}"/>
                  </a:ext>
                </a:extLst>
              </p:cNvPr>
              <p:cNvCxnSpPr>
                <a:cxnSpLocks/>
              </p:cNvCxnSpPr>
              <p:nvPr/>
            </p:nvCxnSpPr>
            <p:spPr>
              <a:xfrm>
                <a:off x="3862251" y="0"/>
                <a:ext cx="0" cy="2743200"/>
              </a:xfrm>
              <a:prstGeom prst="line">
                <a:avLst/>
              </a:prstGeom>
              <a:grpFill/>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DA9EDC1F-AA79-4815-9D5E-DAB2EE86A19D}"/>
                  </a:ext>
                </a:extLst>
              </p:cNvPr>
              <p:cNvCxnSpPr>
                <a:cxnSpLocks/>
              </p:cNvCxnSpPr>
              <p:nvPr/>
            </p:nvCxnSpPr>
            <p:spPr>
              <a:xfrm>
                <a:off x="4502331" y="-1"/>
                <a:ext cx="0" cy="2743200"/>
              </a:xfrm>
              <a:prstGeom prst="line">
                <a:avLst/>
              </a:prstGeom>
              <a:grpFill/>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1391D6EB-E4CA-4D31-BE47-4E44C022EF86}"/>
                  </a:ext>
                </a:extLst>
              </p:cNvPr>
              <p:cNvCxnSpPr>
                <a:cxnSpLocks/>
              </p:cNvCxnSpPr>
              <p:nvPr/>
            </p:nvCxnSpPr>
            <p:spPr>
              <a:xfrm>
                <a:off x="5142411" y="-1"/>
                <a:ext cx="0" cy="2743200"/>
              </a:xfrm>
              <a:prstGeom prst="line">
                <a:avLst/>
              </a:prstGeom>
              <a:grpFill/>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F0033CBD-DBA4-4B6F-B167-7CC5422F611C}"/>
                  </a:ext>
                </a:extLst>
              </p:cNvPr>
              <p:cNvCxnSpPr>
                <a:cxnSpLocks/>
              </p:cNvCxnSpPr>
              <p:nvPr/>
            </p:nvCxnSpPr>
            <p:spPr>
              <a:xfrm>
                <a:off x="5782491" y="0"/>
                <a:ext cx="0" cy="2743200"/>
              </a:xfrm>
              <a:prstGeom prst="line">
                <a:avLst/>
              </a:prstGeom>
              <a:grpFill/>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B7475498-66EE-4141-A073-9CF00E8F4E19}"/>
                  </a:ext>
                </a:extLst>
              </p:cNvPr>
              <p:cNvCxnSpPr>
                <a:cxnSpLocks/>
              </p:cNvCxnSpPr>
              <p:nvPr/>
            </p:nvCxnSpPr>
            <p:spPr>
              <a:xfrm>
                <a:off x="6422570" y="-1"/>
                <a:ext cx="0" cy="2743200"/>
              </a:xfrm>
              <a:prstGeom prst="line">
                <a:avLst/>
              </a:prstGeom>
              <a:grpFill/>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grpSp>
      </p:grpSp>
      <p:grpSp>
        <p:nvGrpSpPr>
          <p:cNvPr id="124" name="Group 123">
            <a:extLst>
              <a:ext uri="{FF2B5EF4-FFF2-40B4-BE49-F238E27FC236}">
                <a16:creationId xmlns:a16="http://schemas.microsoft.com/office/drawing/2014/main" id="{48BE0022-35B5-4509-A556-E10EA49D3519}"/>
              </a:ext>
            </a:extLst>
          </p:cNvPr>
          <p:cNvGrpSpPr/>
          <p:nvPr/>
        </p:nvGrpSpPr>
        <p:grpSpPr>
          <a:xfrm>
            <a:off x="7397449" y="1768225"/>
            <a:ext cx="1401152" cy="1356565"/>
            <a:chOff x="2151858" y="2840072"/>
            <a:chExt cx="1785119" cy="1728313"/>
          </a:xfrm>
          <a:solidFill>
            <a:schemeClr val="tx1"/>
          </a:solidFill>
        </p:grpSpPr>
        <p:sp>
          <p:nvSpPr>
            <p:cNvPr id="125" name="Rectangle 124">
              <a:extLst>
                <a:ext uri="{FF2B5EF4-FFF2-40B4-BE49-F238E27FC236}">
                  <a16:creationId xmlns:a16="http://schemas.microsoft.com/office/drawing/2014/main" id="{C182B425-F312-4FEE-8EF1-D222C1C4B363}"/>
                </a:ext>
              </a:extLst>
            </p:cNvPr>
            <p:cNvSpPr/>
            <p:nvPr/>
          </p:nvSpPr>
          <p:spPr>
            <a:xfrm>
              <a:off x="2151858" y="2840073"/>
              <a:ext cx="1785119" cy="629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73888DE-1D38-4D85-82B7-5F56E82900E1}"/>
                </a:ext>
              </a:extLst>
            </p:cNvPr>
            <p:cNvSpPr/>
            <p:nvPr/>
          </p:nvSpPr>
          <p:spPr>
            <a:xfrm>
              <a:off x="3385043" y="2840072"/>
              <a:ext cx="551934" cy="1728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5E89E4EF-991E-4F68-A692-A9EAB031C7F9}"/>
              </a:ext>
            </a:extLst>
          </p:cNvPr>
          <p:cNvGrpSpPr/>
          <p:nvPr/>
        </p:nvGrpSpPr>
        <p:grpSpPr>
          <a:xfrm>
            <a:off x="6981245" y="1475038"/>
            <a:ext cx="2141200" cy="2153155"/>
            <a:chOff x="-4356" y="-1"/>
            <a:chExt cx="2743201" cy="2743199"/>
          </a:xfrm>
        </p:grpSpPr>
        <p:cxnSp>
          <p:nvCxnSpPr>
            <p:cNvPr id="128" name="Straight Connector 127">
              <a:extLst>
                <a:ext uri="{FF2B5EF4-FFF2-40B4-BE49-F238E27FC236}">
                  <a16:creationId xmlns:a16="http://schemas.microsoft.com/office/drawing/2014/main" id="{8DE69727-A13A-4BC0-8E00-C95161EB4FBA}"/>
                </a:ext>
              </a:extLst>
            </p:cNvPr>
            <p:cNvCxnSpPr/>
            <p:nvPr/>
          </p:nvCxnSpPr>
          <p:spPr>
            <a:xfrm>
              <a:off x="-4356" y="4571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1D82445A-0BE6-4953-AA12-6075A302F614}"/>
                </a:ext>
              </a:extLst>
            </p:cNvPr>
            <p:cNvCxnSpPr/>
            <p:nvPr/>
          </p:nvCxnSpPr>
          <p:spPr>
            <a:xfrm>
              <a:off x="-4355" y="9143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F1B7ABEB-E42E-42E4-8AB7-3B5D5F5EDE48}"/>
                </a:ext>
              </a:extLst>
            </p:cNvPr>
            <p:cNvCxnSpPr/>
            <p:nvPr/>
          </p:nvCxnSpPr>
          <p:spPr>
            <a:xfrm>
              <a:off x="-4355" y="13715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2B7D911-24AD-4DC9-B566-06134281906E}"/>
                </a:ext>
              </a:extLst>
            </p:cNvPr>
            <p:cNvCxnSpPr/>
            <p:nvPr/>
          </p:nvCxnSpPr>
          <p:spPr>
            <a:xfrm>
              <a:off x="-4355" y="18287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232F5D04-3315-4D79-8D07-D18B8A8A77EE}"/>
                </a:ext>
              </a:extLst>
            </p:cNvPr>
            <p:cNvCxnSpPr/>
            <p:nvPr/>
          </p:nvCxnSpPr>
          <p:spPr>
            <a:xfrm>
              <a:off x="-4355" y="22859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A54A5B13-CAA2-4025-BAD1-BA02B7886009}"/>
                </a:ext>
              </a:extLst>
            </p:cNvPr>
            <p:cNvCxnSpPr/>
            <p:nvPr/>
          </p:nvCxnSpPr>
          <p:spPr>
            <a:xfrm>
              <a:off x="-4355" y="2743198"/>
              <a:ext cx="2743200" cy="0"/>
            </a:xfrm>
            <a:prstGeom prst="line">
              <a:avLst/>
            </a:prstGeom>
            <a:ln w="38100">
              <a:solidFill>
                <a:srgbClr val="8FAADC"/>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5C93C82-0CC6-43CB-BFBD-4F41D2503198}"/>
                </a:ext>
              </a:extLst>
            </p:cNvPr>
            <p:cNvCxnSpPr/>
            <p:nvPr/>
          </p:nvCxnSpPr>
          <p:spPr>
            <a:xfrm>
              <a:off x="-4355" y="-1"/>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grpSp>
      <p:grpSp>
        <p:nvGrpSpPr>
          <p:cNvPr id="135" name="Group 134">
            <a:extLst>
              <a:ext uri="{FF2B5EF4-FFF2-40B4-BE49-F238E27FC236}">
                <a16:creationId xmlns:a16="http://schemas.microsoft.com/office/drawing/2014/main" id="{8EC5B15C-AEDD-49A2-ACEA-128AAE90BC17}"/>
              </a:ext>
            </a:extLst>
          </p:cNvPr>
          <p:cNvGrpSpPr/>
          <p:nvPr/>
        </p:nvGrpSpPr>
        <p:grpSpPr>
          <a:xfrm>
            <a:off x="6966011" y="1475038"/>
            <a:ext cx="2153158" cy="2153157"/>
            <a:chOff x="3862251" y="-1"/>
            <a:chExt cx="2560319" cy="2743201"/>
          </a:xfrm>
        </p:grpSpPr>
        <p:cxnSp>
          <p:nvCxnSpPr>
            <p:cNvPr id="136" name="Straight Connector 135">
              <a:extLst>
                <a:ext uri="{FF2B5EF4-FFF2-40B4-BE49-F238E27FC236}">
                  <a16:creationId xmlns:a16="http://schemas.microsoft.com/office/drawing/2014/main" id="{50270CF3-8707-433A-B09D-C0B9A0EB6E89}"/>
                </a:ext>
              </a:extLst>
            </p:cNvPr>
            <p:cNvCxnSpPr>
              <a:cxnSpLocks/>
            </p:cNvCxnSpPr>
            <p:nvPr/>
          </p:nvCxnSpPr>
          <p:spPr>
            <a:xfrm>
              <a:off x="386225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2EDA6AA5-D32E-44F0-A7C6-0CE1BFAA1835}"/>
                </a:ext>
              </a:extLst>
            </p:cNvPr>
            <p:cNvCxnSpPr>
              <a:cxnSpLocks/>
            </p:cNvCxnSpPr>
            <p:nvPr/>
          </p:nvCxnSpPr>
          <p:spPr>
            <a:xfrm>
              <a:off x="450233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FCFD3F00-CA97-437B-8769-B0B62EB47FBE}"/>
                </a:ext>
              </a:extLst>
            </p:cNvPr>
            <p:cNvCxnSpPr>
              <a:cxnSpLocks/>
            </p:cNvCxnSpPr>
            <p:nvPr/>
          </p:nvCxnSpPr>
          <p:spPr>
            <a:xfrm>
              <a:off x="514241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05A571D-00C5-4568-AF75-7AB33826428A}"/>
                </a:ext>
              </a:extLst>
            </p:cNvPr>
            <p:cNvCxnSpPr>
              <a:cxnSpLocks/>
            </p:cNvCxnSpPr>
            <p:nvPr/>
          </p:nvCxnSpPr>
          <p:spPr>
            <a:xfrm>
              <a:off x="578249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F5E6FE9-8344-48ED-8CB3-5133E1C0FB5D}"/>
                </a:ext>
              </a:extLst>
            </p:cNvPr>
            <p:cNvCxnSpPr>
              <a:cxnSpLocks/>
            </p:cNvCxnSpPr>
            <p:nvPr/>
          </p:nvCxnSpPr>
          <p:spPr>
            <a:xfrm>
              <a:off x="6422570"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grpSp>
      <p:sp>
        <p:nvSpPr>
          <p:cNvPr id="102" name="Rectangle 101">
            <a:extLst>
              <a:ext uri="{FF2B5EF4-FFF2-40B4-BE49-F238E27FC236}">
                <a16:creationId xmlns:a16="http://schemas.microsoft.com/office/drawing/2014/main" id="{62D580FF-06F9-49B6-97D1-0EEABB9690B7}"/>
              </a:ext>
            </a:extLst>
          </p:cNvPr>
          <p:cNvSpPr/>
          <p:nvPr/>
        </p:nvSpPr>
        <p:spPr>
          <a:xfrm>
            <a:off x="838200" y="6079190"/>
            <a:ext cx="182880" cy="18288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BE340E74-6124-48F2-BEB1-87C15302952C}"/>
              </a:ext>
            </a:extLst>
          </p:cNvPr>
          <p:cNvSpPr/>
          <p:nvPr/>
        </p:nvSpPr>
        <p:spPr>
          <a:xfrm>
            <a:off x="1970440" y="6081039"/>
            <a:ext cx="182880" cy="1828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27479876-CD66-4911-8867-437B4289D1AA}"/>
              </a:ext>
            </a:extLst>
          </p:cNvPr>
          <p:cNvSpPr/>
          <p:nvPr/>
        </p:nvSpPr>
        <p:spPr>
          <a:xfrm>
            <a:off x="3086097" y="6082779"/>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4881B6CE-09E6-4708-8409-12CD9A26EEA5}"/>
              </a:ext>
            </a:extLst>
          </p:cNvPr>
          <p:cNvSpPr txBox="1"/>
          <p:nvPr/>
        </p:nvSpPr>
        <p:spPr>
          <a:xfrm>
            <a:off x="984140" y="5981216"/>
            <a:ext cx="837089" cy="369332"/>
          </a:xfrm>
          <a:prstGeom prst="rect">
            <a:avLst/>
          </a:prstGeom>
          <a:noFill/>
        </p:spPr>
        <p:txBody>
          <a:bodyPr wrap="none" rtlCol="0">
            <a:spAutoFit/>
          </a:bodyPr>
          <a:lstStyle/>
          <a:p>
            <a:r>
              <a:rPr lang="en-US" dirty="0"/>
              <a:t>M1 (H)</a:t>
            </a:r>
          </a:p>
        </p:txBody>
      </p:sp>
      <p:sp>
        <p:nvSpPr>
          <p:cNvPr id="107" name="TextBox 106">
            <a:extLst>
              <a:ext uri="{FF2B5EF4-FFF2-40B4-BE49-F238E27FC236}">
                <a16:creationId xmlns:a16="http://schemas.microsoft.com/office/drawing/2014/main" id="{7FC7D1AC-6596-4E37-B8B8-CD5FAA3B3F0D}"/>
              </a:ext>
            </a:extLst>
          </p:cNvPr>
          <p:cNvSpPr txBox="1"/>
          <p:nvPr/>
        </p:nvSpPr>
        <p:spPr>
          <a:xfrm>
            <a:off x="2116380" y="5983065"/>
            <a:ext cx="824265" cy="369332"/>
          </a:xfrm>
          <a:prstGeom prst="rect">
            <a:avLst/>
          </a:prstGeom>
          <a:noFill/>
        </p:spPr>
        <p:txBody>
          <a:bodyPr wrap="none" rtlCol="0">
            <a:spAutoFit/>
          </a:bodyPr>
          <a:lstStyle/>
          <a:p>
            <a:r>
              <a:rPr lang="en-US" dirty="0"/>
              <a:t>M2 (V)</a:t>
            </a:r>
          </a:p>
        </p:txBody>
      </p:sp>
      <p:sp>
        <p:nvSpPr>
          <p:cNvPr id="108" name="TextBox 107">
            <a:extLst>
              <a:ext uri="{FF2B5EF4-FFF2-40B4-BE49-F238E27FC236}">
                <a16:creationId xmlns:a16="http://schemas.microsoft.com/office/drawing/2014/main" id="{C452F4DA-3105-45DB-BA17-AE54ADDB1511}"/>
              </a:ext>
            </a:extLst>
          </p:cNvPr>
          <p:cNvSpPr txBox="1"/>
          <p:nvPr/>
        </p:nvSpPr>
        <p:spPr>
          <a:xfrm>
            <a:off x="3232037" y="5984805"/>
            <a:ext cx="1106393" cy="369332"/>
          </a:xfrm>
          <a:prstGeom prst="rect">
            <a:avLst/>
          </a:prstGeom>
          <a:noFill/>
        </p:spPr>
        <p:txBody>
          <a:bodyPr wrap="none" rtlCol="0">
            <a:spAutoFit/>
          </a:bodyPr>
          <a:lstStyle/>
          <a:p>
            <a:r>
              <a:rPr lang="en-US" dirty="0"/>
              <a:t>Pin Shape</a:t>
            </a:r>
          </a:p>
        </p:txBody>
      </p:sp>
      <p:sp>
        <p:nvSpPr>
          <p:cNvPr id="109" name="TextBox 108">
            <a:extLst>
              <a:ext uri="{FF2B5EF4-FFF2-40B4-BE49-F238E27FC236}">
                <a16:creationId xmlns:a16="http://schemas.microsoft.com/office/drawing/2014/main" id="{9A57A88C-12BA-4D3F-A128-D4A188108AF6}"/>
              </a:ext>
            </a:extLst>
          </p:cNvPr>
          <p:cNvSpPr txBox="1"/>
          <p:nvPr/>
        </p:nvSpPr>
        <p:spPr>
          <a:xfrm>
            <a:off x="6538879" y="5978219"/>
            <a:ext cx="2191113" cy="369332"/>
          </a:xfrm>
          <a:prstGeom prst="rect">
            <a:avLst/>
          </a:prstGeom>
          <a:noFill/>
        </p:spPr>
        <p:txBody>
          <a:bodyPr wrap="none" rtlCol="0">
            <a:spAutoFit/>
          </a:bodyPr>
          <a:lstStyle/>
          <a:p>
            <a:r>
              <a:rPr lang="en-US" dirty="0"/>
              <a:t>Valid pin access point</a:t>
            </a:r>
          </a:p>
        </p:txBody>
      </p:sp>
      <p:cxnSp>
        <p:nvCxnSpPr>
          <p:cNvPr id="110" name="Straight Connector 109">
            <a:extLst>
              <a:ext uri="{FF2B5EF4-FFF2-40B4-BE49-F238E27FC236}">
                <a16:creationId xmlns:a16="http://schemas.microsoft.com/office/drawing/2014/main" id="{8623EC8C-0686-4E8E-B22D-C6ED17E38256}"/>
              </a:ext>
            </a:extLst>
          </p:cNvPr>
          <p:cNvCxnSpPr/>
          <p:nvPr/>
        </p:nvCxnSpPr>
        <p:spPr>
          <a:xfrm>
            <a:off x="8855879" y="6184270"/>
            <a:ext cx="365760"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11" name="TextBox 110">
            <a:extLst>
              <a:ext uri="{FF2B5EF4-FFF2-40B4-BE49-F238E27FC236}">
                <a16:creationId xmlns:a16="http://schemas.microsoft.com/office/drawing/2014/main" id="{52DC40FE-99DA-43CF-9342-6DD866557567}"/>
              </a:ext>
            </a:extLst>
          </p:cNvPr>
          <p:cNvSpPr txBox="1"/>
          <p:nvPr/>
        </p:nvSpPr>
        <p:spPr>
          <a:xfrm>
            <a:off x="9166969" y="5977436"/>
            <a:ext cx="670568" cy="369332"/>
          </a:xfrm>
          <a:prstGeom prst="rect">
            <a:avLst/>
          </a:prstGeom>
          <a:noFill/>
        </p:spPr>
        <p:txBody>
          <a:bodyPr wrap="none" rtlCol="0">
            <a:spAutoFit/>
          </a:bodyPr>
          <a:lstStyle/>
          <a:p>
            <a:r>
              <a:rPr lang="en-US" dirty="0"/>
              <a:t>Track</a:t>
            </a:r>
          </a:p>
        </p:txBody>
      </p:sp>
      <p:sp>
        <p:nvSpPr>
          <p:cNvPr id="162" name="TextBox 161">
            <a:extLst>
              <a:ext uri="{FF2B5EF4-FFF2-40B4-BE49-F238E27FC236}">
                <a16:creationId xmlns:a16="http://schemas.microsoft.com/office/drawing/2014/main" id="{BA57B33C-EA14-4607-8A92-EA7099D8DF67}"/>
              </a:ext>
            </a:extLst>
          </p:cNvPr>
          <p:cNvSpPr txBox="1"/>
          <p:nvPr/>
        </p:nvSpPr>
        <p:spPr>
          <a:xfrm>
            <a:off x="4560122" y="5978219"/>
            <a:ext cx="1731051" cy="369332"/>
          </a:xfrm>
          <a:prstGeom prst="rect">
            <a:avLst/>
          </a:prstGeom>
          <a:noFill/>
        </p:spPr>
        <p:txBody>
          <a:bodyPr wrap="none" rtlCol="0">
            <a:spAutoFit/>
          </a:bodyPr>
          <a:lstStyle/>
          <a:p>
            <a:r>
              <a:rPr lang="en-US" dirty="0"/>
              <a:t>Pin access point</a:t>
            </a:r>
          </a:p>
        </p:txBody>
      </p:sp>
      <p:grpSp>
        <p:nvGrpSpPr>
          <p:cNvPr id="144" name="Group 143">
            <a:extLst>
              <a:ext uri="{FF2B5EF4-FFF2-40B4-BE49-F238E27FC236}">
                <a16:creationId xmlns:a16="http://schemas.microsoft.com/office/drawing/2014/main" id="{7D1B124A-767D-4EA8-A356-DAEA64137B0D}"/>
              </a:ext>
            </a:extLst>
          </p:cNvPr>
          <p:cNvGrpSpPr/>
          <p:nvPr/>
        </p:nvGrpSpPr>
        <p:grpSpPr>
          <a:xfrm>
            <a:off x="5079799" y="3771899"/>
            <a:ext cx="2141200" cy="2153155"/>
            <a:chOff x="-4356" y="-1"/>
            <a:chExt cx="2743201" cy="2743199"/>
          </a:xfrm>
        </p:grpSpPr>
        <p:cxnSp>
          <p:nvCxnSpPr>
            <p:cNvPr id="145" name="Straight Connector 144">
              <a:extLst>
                <a:ext uri="{FF2B5EF4-FFF2-40B4-BE49-F238E27FC236}">
                  <a16:creationId xmlns:a16="http://schemas.microsoft.com/office/drawing/2014/main" id="{27C3EE78-3BB8-4C42-820C-7DDBE0B730E6}"/>
                </a:ext>
              </a:extLst>
            </p:cNvPr>
            <p:cNvCxnSpPr/>
            <p:nvPr/>
          </p:nvCxnSpPr>
          <p:spPr>
            <a:xfrm>
              <a:off x="-4356" y="4571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0D8DBC18-AB1A-4F4E-9AA0-0DDDE05C7324}"/>
                </a:ext>
              </a:extLst>
            </p:cNvPr>
            <p:cNvCxnSpPr/>
            <p:nvPr/>
          </p:nvCxnSpPr>
          <p:spPr>
            <a:xfrm>
              <a:off x="-4355" y="9143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5FCC313-6A90-43E9-8085-3591CC88F6B9}"/>
                </a:ext>
              </a:extLst>
            </p:cNvPr>
            <p:cNvCxnSpPr/>
            <p:nvPr/>
          </p:nvCxnSpPr>
          <p:spPr>
            <a:xfrm>
              <a:off x="-4355" y="13715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FCF155B2-E462-4A19-B49D-EF7EF62D38C2}"/>
                </a:ext>
              </a:extLst>
            </p:cNvPr>
            <p:cNvCxnSpPr/>
            <p:nvPr/>
          </p:nvCxnSpPr>
          <p:spPr>
            <a:xfrm>
              <a:off x="-4355" y="18287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F8122427-E762-48CC-9C10-0657C5061479}"/>
                </a:ext>
              </a:extLst>
            </p:cNvPr>
            <p:cNvCxnSpPr/>
            <p:nvPr/>
          </p:nvCxnSpPr>
          <p:spPr>
            <a:xfrm>
              <a:off x="-4355" y="22859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9F39FCA-ED27-42D2-92A6-3838896F9245}"/>
                </a:ext>
              </a:extLst>
            </p:cNvPr>
            <p:cNvCxnSpPr/>
            <p:nvPr/>
          </p:nvCxnSpPr>
          <p:spPr>
            <a:xfrm>
              <a:off x="-4355" y="2743198"/>
              <a:ext cx="2743200" cy="0"/>
            </a:xfrm>
            <a:prstGeom prst="line">
              <a:avLst/>
            </a:prstGeom>
            <a:ln w="38100">
              <a:solidFill>
                <a:srgbClr val="8FAADC"/>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C2BF859-612B-4375-8831-797A0975837C}"/>
                </a:ext>
              </a:extLst>
            </p:cNvPr>
            <p:cNvCxnSpPr/>
            <p:nvPr/>
          </p:nvCxnSpPr>
          <p:spPr>
            <a:xfrm>
              <a:off x="-4355" y="-1"/>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grpSp>
      <p:grpSp>
        <p:nvGrpSpPr>
          <p:cNvPr id="152" name="Group 151">
            <a:extLst>
              <a:ext uri="{FF2B5EF4-FFF2-40B4-BE49-F238E27FC236}">
                <a16:creationId xmlns:a16="http://schemas.microsoft.com/office/drawing/2014/main" id="{25704BDF-2529-4BCC-BACA-90204171314A}"/>
              </a:ext>
            </a:extLst>
          </p:cNvPr>
          <p:cNvGrpSpPr/>
          <p:nvPr/>
        </p:nvGrpSpPr>
        <p:grpSpPr>
          <a:xfrm>
            <a:off x="5064565" y="3771899"/>
            <a:ext cx="2153158" cy="2153157"/>
            <a:chOff x="3862251" y="-1"/>
            <a:chExt cx="2560319" cy="2743201"/>
          </a:xfrm>
        </p:grpSpPr>
        <p:cxnSp>
          <p:nvCxnSpPr>
            <p:cNvPr id="153" name="Straight Connector 152">
              <a:extLst>
                <a:ext uri="{FF2B5EF4-FFF2-40B4-BE49-F238E27FC236}">
                  <a16:creationId xmlns:a16="http://schemas.microsoft.com/office/drawing/2014/main" id="{F241183C-F341-4FCD-9243-0DF1EFF2A30F}"/>
                </a:ext>
              </a:extLst>
            </p:cNvPr>
            <p:cNvCxnSpPr>
              <a:cxnSpLocks/>
            </p:cNvCxnSpPr>
            <p:nvPr/>
          </p:nvCxnSpPr>
          <p:spPr>
            <a:xfrm>
              <a:off x="386225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2368642-E3BE-4E56-9CC0-A7203876A85F}"/>
                </a:ext>
              </a:extLst>
            </p:cNvPr>
            <p:cNvCxnSpPr>
              <a:cxnSpLocks/>
            </p:cNvCxnSpPr>
            <p:nvPr/>
          </p:nvCxnSpPr>
          <p:spPr>
            <a:xfrm>
              <a:off x="450233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6F0B8E71-5E22-4482-884A-75E008B11A79}"/>
                </a:ext>
              </a:extLst>
            </p:cNvPr>
            <p:cNvCxnSpPr>
              <a:cxnSpLocks/>
            </p:cNvCxnSpPr>
            <p:nvPr/>
          </p:nvCxnSpPr>
          <p:spPr>
            <a:xfrm>
              <a:off x="514241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FD50C841-80E3-4079-A250-D0E0C9A67A04}"/>
                </a:ext>
              </a:extLst>
            </p:cNvPr>
            <p:cNvCxnSpPr>
              <a:cxnSpLocks/>
            </p:cNvCxnSpPr>
            <p:nvPr/>
          </p:nvCxnSpPr>
          <p:spPr>
            <a:xfrm>
              <a:off x="578249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3FC23518-1AF0-4394-AE5A-ABF7B9D8E079}"/>
                </a:ext>
              </a:extLst>
            </p:cNvPr>
            <p:cNvCxnSpPr>
              <a:cxnSpLocks/>
            </p:cNvCxnSpPr>
            <p:nvPr/>
          </p:nvCxnSpPr>
          <p:spPr>
            <a:xfrm>
              <a:off x="6422570"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a16="http://schemas.microsoft.com/office/drawing/2014/main" id="{100FAC97-CF53-4F88-B1A5-3B11F093DC49}"/>
              </a:ext>
            </a:extLst>
          </p:cNvPr>
          <p:cNvGrpSpPr/>
          <p:nvPr/>
        </p:nvGrpSpPr>
        <p:grpSpPr>
          <a:xfrm>
            <a:off x="1955603" y="3771899"/>
            <a:ext cx="2141200" cy="2153155"/>
            <a:chOff x="-4356" y="-1"/>
            <a:chExt cx="2743201" cy="2743199"/>
          </a:xfrm>
        </p:grpSpPr>
        <p:cxnSp>
          <p:nvCxnSpPr>
            <p:cNvPr id="176" name="Straight Connector 175">
              <a:extLst>
                <a:ext uri="{FF2B5EF4-FFF2-40B4-BE49-F238E27FC236}">
                  <a16:creationId xmlns:a16="http://schemas.microsoft.com/office/drawing/2014/main" id="{192FE0D7-38F7-4886-B6EF-D163BFD5E238}"/>
                </a:ext>
              </a:extLst>
            </p:cNvPr>
            <p:cNvCxnSpPr/>
            <p:nvPr/>
          </p:nvCxnSpPr>
          <p:spPr>
            <a:xfrm>
              <a:off x="-4356" y="4571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55AB8567-180F-4B25-BC57-360C27D59B0E}"/>
                </a:ext>
              </a:extLst>
            </p:cNvPr>
            <p:cNvCxnSpPr/>
            <p:nvPr/>
          </p:nvCxnSpPr>
          <p:spPr>
            <a:xfrm>
              <a:off x="-4355" y="9143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42067426-B8EF-4F59-856D-AA9D2C83C064}"/>
                </a:ext>
              </a:extLst>
            </p:cNvPr>
            <p:cNvCxnSpPr/>
            <p:nvPr/>
          </p:nvCxnSpPr>
          <p:spPr>
            <a:xfrm>
              <a:off x="-4355" y="13715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B4FF59A-34FE-4547-94D0-E52E0F638C04}"/>
                </a:ext>
              </a:extLst>
            </p:cNvPr>
            <p:cNvCxnSpPr/>
            <p:nvPr/>
          </p:nvCxnSpPr>
          <p:spPr>
            <a:xfrm>
              <a:off x="-4355" y="18287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E4F59D87-5E38-4FBF-A3FE-3903092FB0B6}"/>
                </a:ext>
              </a:extLst>
            </p:cNvPr>
            <p:cNvCxnSpPr/>
            <p:nvPr/>
          </p:nvCxnSpPr>
          <p:spPr>
            <a:xfrm>
              <a:off x="-4355" y="2285999"/>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AA334BDB-FE6E-4B0B-AA59-5EC0D2ABD6A8}"/>
                </a:ext>
              </a:extLst>
            </p:cNvPr>
            <p:cNvCxnSpPr/>
            <p:nvPr/>
          </p:nvCxnSpPr>
          <p:spPr>
            <a:xfrm>
              <a:off x="-4355" y="2743198"/>
              <a:ext cx="2743200" cy="0"/>
            </a:xfrm>
            <a:prstGeom prst="line">
              <a:avLst/>
            </a:prstGeom>
            <a:ln w="38100">
              <a:solidFill>
                <a:srgbClr val="8FAADC"/>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2BBC3DC-8644-416D-AABF-313CED6F7ACF}"/>
                </a:ext>
              </a:extLst>
            </p:cNvPr>
            <p:cNvCxnSpPr/>
            <p:nvPr/>
          </p:nvCxnSpPr>
          <p:spPr>
            <a:xfrm>
              <a:off x="-4355" y="-1"/>
              <a:ext cx="2743200" cy="0"/>
            </a:xfrm>
            <a:prstGeom prst="line">
              <a:avLst/>
            </a:prstGeom>
            <a:ln w="38100">
              <a:solidFill>
                <a:srgbClr val="8FAADC"/>
              </a:solidFill>
              <a:prstDash val="sysDot"/>
            </a:ln>
          </p:spPr>
          <p:style>
            <a:lnRef idx="1">
              <a:schemeClr val="dk1"/>
            </a:lnRef>
            <a:fillRef idx="0">
              <a:schemeClr val="dk1"/>
            </a:fillRef>
            <a:effectRef idx="0">
              <a:schemeClr val="dk1"/>
            </a:effectRef>
            <a:fontRef idx="minor">
              <a:schemeClr val="tx1"/>
            </a:fontRef>
          </p:style>
        </p:cxnSp>
      </p:grpSp>
      <p:grpSp>
        <p:nvGrpSpPr>
          <p:cNvPr id="183" name="Group 182">
            <a:extLst>
              <a:ext uri="{FF2B5EF4-FFF2-40B4-BE49-F238E27FC236}">
                <a16:creationId xmlns:a16="http://schemas.microsoft.com/office/drawing/2014/main" id="{32DC449F-A20B-4A72-8F20-425B35D1182E}"/>
              </a:ext>
            </a:extLst>
          </p:cNvPr>
          <p:cNvGrpSpPr/>
          <p:nvPr/>
        </p:nvGrpSpPr>
        <p:grpSpPr>
          <a:xfrm>
            <a:off x="1940369" y="3771899"/>
            <a:ext cx="2153158" cy="2153157"/>
            <a:chOff x="3862251" y="-1"/>
            <a:chExt cx="2560319" cy="2743201"/>
          </a:xfrm>
        </p:grpSpPr>
        <p:cxnSp>
          <p:nvCxnSpPr>
            <p:cNvPr id="184" name="Straight Connector 183">
              <a:extLst>
                <a:ext uri="{FF2B5EF4-FFF2-40B4-BE49-F238E27FC236}">
                  <a16:creationId xmlns:a16="http://schemas.microsoft.com/office/drawing/2014/main" id="{ED70E6F5-D6C6-4D64-A437-F258629039B0}"/>
                </a:ext>
              </a:extLst>
            </p:cNvPr>
            <p:cNvCxnSpPr>
              <a:cxnSpLocks/>
            </p:cNvCxnSpPr>
            <p:nvPr/>
          </p:nvCxnSpPr>
          <p:spPr>
            <a:xfrm>
              <a:off x="386225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18E31CCF-7308-4EA8-A081-C677BD3A31A3}"/>
                </a:ext>
              </a:extLst>
            </p:cNvPr>
            <p:cNvCxnSpPr>
              <a:cxnSpLocks/>
            </p:cNvCxnSpPr>
            <p:nvPr/>
          </p:nvCxnSpPr>
          <p:spPr>
            <a:xfrm>
              <a:off x="450233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22448D8F-088D-41A7-BA10-E7C47D5C2658}"/>
                </a:ext>
              </a:extLst>
            </p:cNvPr>
            <p:cNvCxnSpPr>
              <a:cxnSpLocks/>
            </p:cNvCxnSpPr>
            <p:nvPr/>
          </p:nvCxnSpPr>
          <p:spPr>
            <a:xfrm>
              <a:off x="5142411"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47D6FF3D-C4DB-4BB4-9BAC-ADD7612DB880}"/>
                </a:ext>
              </a:extLst>
            </p:cNvPr>
            <p:cNvCxnSpPr>
              <a:cxnSpLocks/>
            </p:cNvCxnSpPr>
            <p:nvPr/>
          </p:nvCxnSpPr>
          <p:spPr>
            <a:xfrm>
              <a:off x="5782491" y="0"/>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073F7BB8-E46F-4934-A36D-79DD09D510E4}"/>
                </a:ext>
              </a:extLst>
            </p:cNvPr>
            <p:cNvCxnSpPr>
              <a:cxnSpLocks/>
            </p:cNvCxnSpPr>
            <p:nvPr/>
          </p:nvCxnSpPr>
          <p:spPr>
            <a:xfrm>
              <a:off x="6422570" y="-1"/>
              <a:ext cx="0" cy="2743200"/>
            </a:xfrm>
            <a:prstGeom prst="line">
              <a:avLst/>
            </a:prstGeom>
            <a:ln w="381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grpSp>
      <p:sp>
        <p:nvSpPr>
          <p:cNvPr id="197" name="Arrow: Right 196">
            <a:extLst>
              <a:ext uri="{FF2B5EF4-FFF2-40B4-BE49-F238E27FC236}">
                <a16:creationId xmlns:a16="http://schemas.microsoft.com/office/drawing/2014/main" id="{3BD42354-3F25-4946-8499-C06CF9502B30}"/>
              </a:ext>
            </a:extLst>
          </p:cNvPr>
          <p:cNvSpPr/>
          <p:nvPr/>
        </p:nvSpPr>
        <p:spPr>
          <a:xfrm>
            <a:off x="2895600" y="2400299"/>
            <a:ext cx="637776" cy="409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Arrow: Right 197">
            <a:extLst>
              <a:ext uri="{FF2B5EF4-FFF2-40B4-BE49-F238E27FC236}">
                <a16:creationId xmlns:a16="http://schemas.microsoft.com/office/drawing/2014/main" id="{DAE05E7F-5402-4943-8936-A94D25CBECBE}"/>
              </a:ext>
            </a:extLst>
          </p:cNvPr>
          <p:cNvSpPr/>
          <p:nvPr/>
        </p:nvSpPr>
        <p:spPr>
          <a:xfrm>
            <a:off x="6198509" y="2400299"/>
            <a:ext cx="637776" cy="409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Arrow: Right 199">
            <a:extLst>
              <a:ext uri="{FF2B5EF4-FFF2-40B4-BE49-F238E27FC236}">
                <a16:creationId xmlns:a16="http://schemas.microsoft.com/office/drawing/2014/main" id="{E8186229-5EE1-4FD9-9D4F-437ADDFC5829}"/>
              </a:ext>
            </a:extLst>
          </p:cNvPr>
          <p:cNvSpPr/>
          <p:nvPr/>
        </p:nvSpPr>
        <p:spPr>
          <a:xfrm rot="10800000">
            <a:off x="4224304" y="4641078"/>
            <a:ext cx="637776" cy="409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rrow: Bent-Up 200">
            <a:extLst>
              <a:ext uri="{FF2B5EF4-FFF2-40B4-BE49-F238E27FC236}">
                <a16:creationId xmlns:a16="http://schemas.microsoft.com/office/drawing/2014/main" id="{22C08EE5-2472-460A-BACD-956BF5884435}"/>
              </a:ext>
            </a:extLst>
          </p:cNvPr>
          <p:cNvSpPr/>
          <p:nvPr/>
        </p:nvSpPr>
        <p:spPr>
          <a:xfrm rot="16200000" flipH="1">
            <a:off x="7463153" y="4303753"/>
            <a:ext cx="685708" cy="674651"/>
          </a:xfrm>
          <a:prstGeom prst="bentUpArrow">
            <a:avLst>
              <a:gd name="adj1" fmla="val 30495"/>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ication Sign 198">
            <a:extLst>
              <a:ext uri="{FF2B5EF4-FFF2-40B4-BE49-F238E27FC236}">
                <a16:creationId xmlns:a16="http://schemas.microsoft.com/office/drawing/2014/main" id="{1C53BEAD-56AC-496B-83E0-D1DA8A22E66A}"/>
              </a:ext>
            </a:extLst>
          </p:cNvPr>
          <p:cNvSpPr/>
          <p:nvPr/>
        </p:nvSpPr>
        <p:spPr>
          <a:xfrm>
            <a:off x="6336376" y="6039506"/>
            <a:ext cx="249382" cy="274320"/>
          </a:xfrm>
          <a:prstGeom prst="mathMultiply">
            <a:avLst>
              <a:gd name="adj1"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ultiplication Sign 202">
            <a:extLst>
              <a:ext uri="{FF2B5EF4-FFF2-40B4-BE49-F238E27FC236}">
                <a16:creationId xmlns:a16="http://schemas.microsoft.com/office/drawing/2014/main" id="{F86A809D-A188-4A96-A31F-82A43ED416A5}"/>
              </a:ext>
            </a:extLst>
          </p:cNvPr>
          <p:cNvSpPr/>
          <p:nvPr/>
        </p:nvSpPr>
        <p:spPr>
          <a:xfrm>
            <a:off x="4369982" y="6038135"/>
            <a:ext cx="254395" cy="277063"/>
          </a:xfrm>
          <a:prstGeom prst="mathMultiply">
            <a:avLst>
              <a:gd name="adj1" fmla="val 0"/>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366A3043-3E2B-44DB-BAFC-379CB85B173B}"/>
              </a:ext>
            </a:extLst>
          </p:cNvPr>
          <p:cNvGrpSpPr/>
          <p:nvPr/>
        </p:nvGrpSpPr>
        <p:grpSpPr>
          <a:xfrm>
            <a:off x="5496003" y="4065086"/>
            <a:ext cx="1401152" cy="1356565"/>
            <a:chOff x="2151858" y="2840072"/>
            <a:chExt cx="1785119" cy="1728313"/>
          </a:xfrm>
          <a:solidFill>
            <a:schemeClr val="tx1"/>
          </a:solidFill>
        </p:grpSpPr>
        <p:sp>
          <p:nvSpPr>
            <p:cNvPr id="142" name="Rectangle 141">
              <a:extLst>
                <a:ext uri="{FF2B5EF4-FFF2-40B4-BE49-F238E27FC236}">
                  <a16:creationId xmlns:a16="http://schemas.microsoft.com/office/drawing/2014/main" id="{3B390C5F-2EE6-4291-962F-15FBC4134A57}"/>
                </a:ext>
              </a:extLst>
            </p:cNvPr>
            <p:cNvSpPr/>
            <p:nvPr/>
          </p:nvSpPr>
          <p:spPr>
            <a:xfrm>
              <a:off x="2151858" y="2840073"/>
              <a:ext cx="1785119" cy="62920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420F601-8D8B-4D62-AAA8-2984427D307D}"/>
                </a:ext>
              </a:extLst>
            </p:cNvPr>
            <p:cNvSpPr/>
            <p:nvPr/>
          </p:nvSpPr>
          <p:spPr>
            <a:xfrm>
              <a:off x="3385043" y="2840072"/>
              <a:ext cx="551934" cy="17283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ADCFC19-A543-4F52-BF2A-E2B3A6F4DF66}"/>
              </a:ext>
            </a:extLst>
          </p:cNvPr>
          <p:cNvGrpSpPr/>
          <p:nvPr/>
        </p:nvGrpSpPr>
        <p:grpSpPr>
          <a:xfrm>
            <a:off x="5464904" y="3976818"/>
            <a:ext cx="1345916" cy="1354879"/>
            <a:chOff x="5478164" y="4309156"/>
            <a:chExt cx="1319396" cy="1341464"/>
          </a:xfrm>
        </p:grpSpPr>
        <p:sp>
          <p:nvSpPr>
            <p:cNvPr id="204" name="Multiplication Sign 203">
              <a:extLst>
                <a:ext uri="{FF2B5EF4-FFF2-40B4-BE49-F238E27FC236}">
                  <a16:creationId xmlns:a16="http://schemas.microsoft.com/office/drawing/2014/main" id="{34E92284-0D25-4500-A616-7DC6006DF5AB}"/>
                </a:ext>
              </a:extLst>
            </p:cNvPr>
            <p:cNvSpPr/>
            <p:nvPr/>
          </p:nvSpPr>
          <p:spPr>
            <a:xfrm>
              <a:off x="5478164" y="4309156"/>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ultiplication Sign 209">
              <a:extLst>
                <a:ext uri="{FF2B5EF4-FFF2-40B4-BE49-F238E27FC236}">
                  <a16:creationId xmlns:a16="http://schemas.microsoft.com/office/drawing/2014/main" id="{5267F0C2-9609-4D8F-A69E-13D18CF48F96}"/>
                </a:ext>
              </a:extLst>
            </p:cNvPr>
            <p:cNvSpPr/>
            <p:nvPr/>
          </p:nvSpPr>
          <p:spPr>
            <a:xfrm>
              <a:off x="6013179" y="4309156"/>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ultiplication Sign 210">
              <a:extLst>
                <a:ext uri="{FF2B5EF4-FFF2-40B4-BE49-F238E27FC236}">
                  <a16:creationId xmlns:a16="http://schemas.microsoft.com/office/drawing/2014/main" id="{DC9C8CA0-5B16-4623-8BDE-B05E53DE89F1}"/>
                </a:ext>
              </a:extLst>
            </p:cNvPr>
            <p:cNvSpPr/>
            <p:nvPr/>
          </p:nvSpPr>
          <p:spPr>
            <a:xfrm>
              <a:off x="6548178" y="4309156"/>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ication Sign 211">
              <a:extLst>
                <a:ext uri="{FF2B5EF4-FFF2-40B4-BE49-F238E27FC236}">
                  <a16:creationId xmlns:a16="http://schemas.microsoft.com/office/drawing/2014/main" id="{93C04AB8-982D-498D-9C5B-F0781D910501}"/>
                </a:ext>
              </a:extLst>
            </p:cNvPr>
            <p:cNvSpPr/>
            <p:nvPr/>
          </p:nvSpPr>
          <p:spPr>
            <a:xfrm>
              <a:off x="5478164" y="4672704"/>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ication Sign 212">
              <a:extLst>
                <a:ext uri="{FF2B5EF4-FFF2-40B4-BE49-F238E27FC236}">
                  <a16:creationId xmlns:a16="http://schemas.microsoft.com/office/drawing/2014/main" id="{21919C1F-60CB-4533-9CF1-9ADEAC7D8B2C}"/>
                </a:ext>
              </a:extLst>
            </p:cNvPr>
            <p:cNvSpPr/>
            <p:nvPr/>
          </p:nvSpPr>
          <p:spPr>
            <a:xfrm>
              <a:off x="6013179" y="4672704"/>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ultiplication Sign 213">
              <a:extLst>
                <a:ext uri="{FF2B5EF4-FFF2-40B4-BE49-F238E27FC236}">
                  <a16:creationId xmlns:a16="http://schemas.microsoft.com/office/drawing/2014/main" id="{C282EA03-F707-4A48-8E4F-CE3654F93C0E}"/>
                </a:ext>
              </a:extLst>
            </p:cNvPr>
            <p:cNvSpPr/>
            <p:nvPr/>
          </p:nvSpPr>
          <p:spPr>
            <a:xfrm>
              <a:off x="6548178" y="4672704"/>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ultiplication Sign 214">
              <a:extLst>
                <a:ext uri="{FF2B5EF4-FFF2-40B4-BE49-F238E27FC236}">
                  <a16:creationId xmlns:a16="http://schemas.microsoft.com/office/drawing/2014/main" id="{065D21D5-62C3-42CA-BAAD-543F4188430B}"/>
                </a:ext>
              </a:extLst>
            </p:cNvPr>
            <p:cNvSpPr/>
            <p:nvPr/>
          </p:nvSpPr>
          <p:spPr>
            <a:xfrm>
              <a:off x="5478164" y="5034171"/>
              <a:ext cx="249382" cy="274320"/>
            </a:xfrm>
            <a:prstGeom prst="mathMultiply">
              <a:avLst>
                <a:gd name="adj1" fmla="val 0"/>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ultiplication Sign 215">
              <a:extLst>
                <a:ext uri="{FF2B5EF4-FFF2-40B4-BE49-F238E27FC236}">
                  <a16:creationId xmlns:a16="http://schemas.microsoft.com/office/drawing/2014/main" id="{444B2BF1-C116-4D50-B6F7-6E649ADD92AA}"/>
                </a:ext>
              </a:extLst>
            </p:cNvPr>
            <p:cNvSpPr/>
            <p:nvPr/>
          </p:nvSpPr>
          <p:spPr>
            <a:xfrm>
              <a:off x="6013179" y="5034171"/>
              <a:ext cx="249382" cy="274320"/>
            </a:xfrm>
            <a:prstGeom prst="mathMultiply">
              <a:avLst>
                <a:gd name="adj1" fmla="val 0"/>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ultiplication Sign 216">
              <a:extLst>
                <a:ext uri="{FF2B5EF4-FFF2-40B4-BE49-F238E27FC236}">
                  <a16:creationId xmlns:a16="http://schemas.microsoft.com/office/drawing/2014/main" id="{F058A028-1571-44B6-85D7-A656109A069E}"/>
                </a:ext>
              </a:extLst>
            </p:cNvPr>
            <p:cNvSpPr/>
            <p:nvPr/>
          </p:nvSpPr>
          <p:spPr>
            <a:xfrm>
              <a:off x="6548178" y="5034171"/>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ication Sign 217">
              <a:extLst>
                <a:ext uri="{FF2B5EF4-FFF2-40B4-BE49-F238E27FC236}">
                  <a16:creationId xmlns:a16="http://schemas.microsoft.com/office/drawing/2014/main" id="{E55931AB-C8BC-4DB3-8DCD-6088966DA0DC}"/>
                </a:ext>
              </a:extLst>
            </p:cNvPr>
            <p:cNvSpPr/>
            <p:nvPr/>
          </p:nvSpPr>
          <p:spPr>
            <a:xfrm>
              <a:off x="5478164" y="5376300"/>
              <a:ext cx="249382" cy="274320"/>
            </a:xfrm>
            <a:prstGeom prst="mathMultiply">
              <a:avLst>
                <a:gd name="adj1" fmla="val 0"/>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ication Sign 218">
              <a:extLst>
                <a:ext uri="{FF2B5EF4-FFF2-40B4-BE49-F238E27FC236}">
                  <a16:creationId xmlns:a16="http://schemas.microsoft.com/office/drawing/2014/main" id="{19D992EE-1688-45FA-993B-AADC951D0CF4}"/>
                </a:ext>
              </a:extLst>
            </p:cNvPr>
            <p:cNvSpPr/>
            <p:nvPr/>
          </p:nvSpPr>
          <p:spPr>
            <a:xfrm>
              <a:off x="6013179" y="5376300"/>
              <a:ext cx="249382" cy="274320"/>
            </a:xfrm>
            <a:prstGeom prst="mathMultiply">
              <a:avLst>
                <a:gd name="adj1" fmla="val 0"/>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ultiplication Sign 219">
              <a:extLst>
                <a:ext uri="{FF2B5EF4-FFF2-40B4-BE49-F238E27FC236}">
                  <a16:creationId xmlns:a16="http://schemas.microsoft.com/office/drawing/2014/main" id="{4D5A338C-C6A8-44D7-AA2F-41B400B16919}"/>
                </a:ext>
              </a:extLst>
            </p:cNvPr>
            <p:cNvSpPr/>
            <p:nvPr/>
          </p:nvSpPr>
          <p:spPr>
            <a:xfrm>
              <a:off x="6548178" y="5376300"/>
              <a:ext cx="249382" cy="274320"/>
            </a:xfrm>
            <a:prstGeom prst="mathMultiply">
              <a:avLst>
                <a:gd name="adj1" fmla="val 0"/>
              </a:avLst>
            </a:prstGeom>
            <a:solidFill>
              <a:schemeClr val="bg1"/>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E15A825-DB96-4C5D-B774-61F010CF8729}"/>
              </a:ext>
            </a:extLst>
          </p:cNvPr>
          <p:cNvGrpSpPr/>
          <p:nvPr/>
        </p:nvGrpSpPr>
        <p:grpSpPr>
          <a:xfrm>
            <a:off x="2367098" y="3983525"/>
            <a:ext cx="1405861" cy="1438126"/>
            <a:chOff x="2367098" y="4309156"/>
            <a:chExt cx="1405861" cy="1438126"/>
          </a:xfrm>
        </p:grpSpPr>
        <p:grpSp>
          <p:nvGrpSpPr>
            <p:cNvPr id="172" name="Group 171">
              <a:extLst>
                <a:ext uri="{FF2B5EF4-FFF2-40B4-BE49-F238E27FC236}">
                  <a16:creationId xmlns:a16="http://schemas.microsoft.com/office/drawing/2014/main" id="{5BF148D8-3EAE-4588-BC74-08E85444B1C1}"/>
                </a:ext>
              </a:extLst>
            </p:cNvPr>
            <p:cNvGrpSpPr/>
            <p:nvPr/>
          </p:nvGrpSpPr>
          <p:grpSpPr>
            <a:xfrm>
              <a:off x="2371807" y="4390717"/>
              <a:ext cx="1401152" cy="1356565"/>
              <a:chOff x="2151858" y="2840072"/>
              <a:chExt cx="1785119" cy="1728313"/>
            </a:xfrm>
            <a:solidFill>
              <a:schemeClr val="tx1"/>
            </a:solidFill>
          </p:grpSpPr>
          <p:sp>
            <p:nvSpPr>
              <p:cNvPr id="173" name="Rectangle 172">
                <a:extLst>
                  <a:ext uri="{FF2B5EF4-FFF2-40B4-BE49-F238E27FC236}">
                    <a16:creationId xmlns:a16="http://schemas.microsoft.com/office/drawing/2014/main" id="{D36662A5-3627-4BB4-9751-B83853BE5B1F}"/>
                  </a:ext>
                </a:extLst>
              </p:cNvPr>
              <p:cNvSpPr/>
              <p:nvPr/>
            </p:nvSpPr>
            <p:spPr>
              <a:xfrm>
                <a:off x="2151858" y="2840073"/>
                <a:ext cx="1785119" cy="629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454CD56E-B275-4082-A162-286F47FBB721}"/>
                  </a:ext>
                </a:extLst>
              </p:cNvPr>
              <p:cNvSpPr/>
              <p:nvPr/>
            </p:nvSpPr>
            <p:spPr>
              <a:xfrm>
                <a:off x="3385043" y="2840072"/>
                <a:ext cx="551934" cy="1728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Multiplication Sign 220">
              <a:extLst>
                <a:ext uri="{FF2B5EF4-FFF2-40B4-BE49-F238E27FC236}">
                  <a16:creationId xmlns:a16="http://schemas.microsoft.com/office/drawing/2014/main" id="{20F92C4C-2C08-4BD5-A312-18D1D0FA5C26}"/>
                </a:ext>
              </a:extLst>
            </p:cNvPr>
            <p:cNvSpPr/>
            <p:nvPr/>
          </p:nvSpPr>
          <p:spPr>
            <a:xfrm>
              <a:off x="2367098" y="4309156"/>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ultiplication Sign 221">
              <a:extLst>
                <a:ext uri="{FF2B5EF4-FFF2-40B4-BE49-F238E27FC236}">
                  <a16:creationId xmlns:a16="http://schemas.microsoft.com/office/drawing/2014/main" id="{2694E73D-82D4-486E-9AAC-B690BFCEDEC1}"/>
                </a:ext>
              </a:extLst>
            </p:cNvPr>
            <p:cNvSpPr/>
            <p:nvPr/>
          </p:nvSpPr>
          <p:spPr>
            <a:xfrm>
              <a:off x="2902113" y="4309156"/>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ultiplication Sign 222">
              <a:extLst>
                <a:ext uri="{FF2B5EF4-FFF2-40B4-BE49-F238E27FC236}">
                  <a16:creationId xmlns:a16="http://schemas.microsoft.com/office/drawing/2014/main" id="{E1D6496D-E289-40F9-8D32-18D0124F4619}"/>
                </a:ext>
              </a:extLst>
            </p:cNvPr>
            <p:cNvSpPr/>
            <p:nvPr/>
          </p:nvSpPr>
          <p:spPr>
            <a:xfrm>
              <a:off x="3437112" y="4309156"/>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ication Sign 223">
              <a:extLst>
                <a:ext uri="{FF2B5EF4-FFF2-40B4-BE49-F238E27FC236}">
                  <a16:creationId xmlns:a16="http://schemas.microsoft.com/office/drawing/2014/main" id="{5B6B5DAD-F1EC-4BA8-BD6E-AB79DC8F88F3}"/>
                </a:ext>
              </a:extLst>
            </p:cNvPr>
            <p:cNvSpPr/>
            <p:nvPr/>
          </p:nvSpPr>
          <p:spPr>
            <a:xfrm>
              <a:off x="2367098" y="4672704"/>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ultiplication Sign 224">
              <a:extLst>
                <a:ext uri="{FF2B5EF4-FFF2-40B4-BE49-F238E27FC236}">
                  <a16:creationId xmlns:a16="http://schemas.microsoft.com/office/drawing/2014/main" id="{AB9242A6-C1D7-44D8-BF0D-680A8ED3905B}"/>
                </a:ext>
              </a:extLst>
            </p:cNvPr>
            <p:cNvSpPr/>
            <p:nvPr/>
          </p:nvSpPr>
          <p:spPr>
            <a:xfrm>
              <a:off x="2902113" y="4672704"/>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ultiplication Sign 225">
              <a:extLst>
                <a:ext uri="{FF2B5EF4-FFF2-40B4-BE49-F238E27FC236}">
                  <a16:creationId xmlns:a16="http://schemas.microsoft.com/office/drawing/2014/main" id="{93E0404B-C2AE-4CBA-A66B-B7B077097420}"/>
                </a:ext>
              </a:extLst>
            </p:cNvPr>
            <p:cNvSpPr/>
            <p:nvPr/>
          </p:nvSpPr>
          <p:spPr>
            <a:xfrm>
              <a:off x="3437112" y="4672704"/>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ultiplication Sign 228">
              <a:extLst>
                <a:ext uri="{FF2B5EF4-FFF2-40B4-BE49-F238E27FC236}">
                  <a16:creationId xmlns:a16="http://schemas.microsoft.com/office/drawing/2014/main" id="{80E108D6-BF9D-445A-B2F1-81A4E0080F99}"/>
                </a:ext>
              </a:extLst>
            </p:cNvPr>
            <p:cNvSpPr/>
            <p:nvPr/>
          </p:nvSpPr>
          <p:spPr>
            <a:xfrm>
              <a:off x="3437112" y="5034171"/>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ultiplication Sign 231">
              <a:extLst>
                <a:ext uri="{FF2B5EF4-FFF2-40B4-BE49-F238E27FC236}">
                  <a16:creationId xmlns:a16="http://schemas.microsoft.com/office/drawing/2014/main" id="{144CB457-B889-425C-9359-16E6182656D2}"/>
                </a:ext>
              </a:extLst>
            </p:cNvPr>
            <p:cNvSpPr/>
            <p:nvPr/>
          </p:nvSpPr>
          <p:spPr>
            <a:xfrm>
              <a:off x="3437112" y="5376300"/>
              <a:ext cx="249382" cy="274320"/>
            </a:xfrm>
            <a:prstGeom prst="mathMultiply">
              <a:avLst>
                <a:gd name="adj1" fmla="val 0"/>
              </a:avLst>
            </a:prstGeom>
            <a:solidFill>
              <a:schemeClr val="bg1"/>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Freeform: Shape 235">
            <a:extLst>
              <a:ext uri="{FF2B5EF4-FFF2-40B4-BE49-F238E27FC236}">
                <a16:creationId xmlns:a16="http://schemas.microsoft.com/office/drawing/2014/main" id="{89B3DBEA-7B0E-44EB-9DE9-B9B8A1A909D5}"/>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237" name="Freeform: Shape 236">
            <a:extLst>
              <a:ext uri="{FF2B5EF4-FFF2-40B4-BE49-F238E27FC236}">
                <a16:creationId xmlns:a16="http://schemas.microsoft.com/office/drawing/2014/main" id="{5ABDF06D-BF01-4D86-A965-0A561CC40FB1}"/>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238" name="Freeform: Shape 237">
            <a:extLst>
              <a:ext uri="{FF2B5EF4-FFF2-40B4-BE49-F238E27FC236}">
                <a16:creationId xmlns:a16="http://schemas.microsoft.com/office/drawing/2014/main" id="{DD8ED990-605D-41A9-AF41-701F411DB855}"/>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spTree>
    <p:extLst>
      <p:ext uri="{BB962C8B-B14F-4D97-AF65-F5344CB8AC3E}">
        <p14:creationId xmlns:p14="http://schemas.microsoft.com/office/powerpoint/2010/main" val="372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200" grpId="0" animBg="1"/>
      <p:bldP spid="2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9899-DF5E-47F0-B8AB-6399902A8C97}"/>
              </a:ext>
            </a:extLst>
          </p:cNvPr>
          <p:cNvSpPr>
            <a:spLocks noGrp="1"/>
          </p:cNvSpPr>
          <p:nvPr>
            <p:ph type="title"/>
          </p:nvPr>
        </p:nvSpPr>
        <p:spPr/>
        <p:txBody>
          <a:bodyPr>
            <a:normAutofit/>
          </a:bodyPr>
          <a:lstStyle/>
          <a:p>
            <a:r>
              <a:rPr lang="en-US" sz="3200" dirty="0"/>
              <a:t>Stage 2: Unique Instance Based Access Pattern Generation</a:t>
            </a:r>
          </a:p>
        </p:txBody>
      </p:sp>
      <p:sp>
        <p:nvSpPr>
          <p:cNvPr id="3" name="Content Placeholder 2">
            <a:extLst>
              <a:ext uri="{FF2B5EF4-FFF2-40B4-BE49-F238E27FC236}">
                <a16:creationId xmlns:a16="http://schemas.microsoft.com/office/drawing/2014/main" id="{30F0716A-4E3C-43A5-9C4E-F6E97DB27BF6}"/>
              </a:ext>
            </a:extLst>
          </p:cNvPr>
          <p:cNvSpPr>
            <a:spLocks noGrp="1"/>
          </p:cNvSpPr>
          <p:nvPr>
            <p:ph idx="1"/>
          </p:nvPr>
        </p:nvSpPr>
        <p:spPr>
          <a:xfrm>
            <a:off x="838200" y="1842561"/>
            <a:ext cx="5410200" cy="4351338"/>
          </a:xfrm>
        </p:spPr>
        <p:txBody>
          <a:bodyPr/>
          <a:lstStyle/>
          <a:p>
            <a:r>
              <a:rPr lang="en-US" b="1" dirty="0"/>
              <a:t>Input</a:t>
            </a:r>
          </a:p>
          <a:p>
            <a:pPr lvl="1"/>
            <a:r>
              <a:rPr lang="en-US" dirty="0"/>
              <a:t>Valid access points of pins in a unique instance</a:t>
            </a:r>
          </a:p>
          <a:p>
            <a:endParaRPr lang="en-US" b="1" dirty="0"/>
          </a:p>
          <a:p>
            <a:r>
              <a:rPr lang="en-US" b="1" dirty="0"/>
              <a:t>Output</a:t>
            </a:r>
          </a:p>
          <a:p>
            <a:pPr lvl="1"/>
            <a:r>
              <a:rPr lang="en-US" dirty="0"/>
              <a:t>Valid access patterns</a:t>
            </a:r>
          </a:p>
        </p:txBody>
      </p:sp>
      <p:sp>
        <p:nvSpPr>
          <p:cNvPr id="4" name="Slide Number Placeholder 3">
            <a:extLst>
              <a:ext uri="{FF2B5EF4-FFF2-40B4-BE49-F238E27FC236}">
                <a16:creationId xmlns:a16="http://schemas.microsoft.com/office/drawing/2014/main" id="{9B2777D4-ED32-4426-9A10-02A2064AD520}"/>
              </a:ext>
            </a:extLst>
          </p:cNvPr>
          <p:cNvSpPr>
            <a:spLocks noGrp="1"/>
          </p:cNvSpPr>
          <p:nvPr>
            <p:ph type="sldNum" sz="quarter" idx="11"/>
          </p:nvPr>
        </p:nvSpPr>
        <p:spPr/>
        <p:txBody>
          <a:bodyPr/>
          <a:lstStyle/>
          <a:p>
            <a:fld id="{14B1CFE6-0AF2-4EDF-A2C3-97530AEE244C}" type="slidenum">
              <a:rPr lang="en-US" smtClean="0"/>
              <a:t>12</a:t>
            </a:fld>
            <a:endParaRPr lang="en-US"/>
          </a:p>
        </p:txBody>
      </p:sp>
      <p:pic>
        <p:nvPicPr>
          <p:cNvPr id="6" name="Picture 5" descr="A close up of a logo&#10;&#10;Description automatically generated">
            <a:extLst>
              <a:ext uri="{FF2B5EF4-FFF2-40B4-BE49-F238E27FC236}">
                <a16:creationId xmlns:a16="http://schemas.microsoft.com/office/drawing/2014/main" id="{587B033F-FBCE-4267-9E6E-8572FE455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730511"/>
            <a:ext cx="3368391" cy="4538464"/>
          </a:xfrm>
          <a:prstGeom prst="rect">
            <a:avLst/>
          </a:prstGeom>
        </p:spPr>
      </p:pic>
      <p:sp>
        <p:nvSpPr>
          <p:cNvPr id="7" name="Freeform: Shape 6">
            <a:extLst>
              <a:ext uri="{FF2B5EF4-FFF2-40B4-BE49-F238E27FC236}">
                <a16:creationId xmlns:a16="http://schemas.microsoft.com/office/drawing/2014/main" id="{C19F2F1D-2F5B-426F-8502-1A03BAA37FE0}"/>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8" name="Freeform: Shape 7">
            <a:extLst>
              <a:ext uri="{FF2B5EF4-FFF2-40B4-BE49-F238E27FC236}">
                <a16:creationId xmlns:a16="http://schemas.microsoft.com/office/drawing/2014/main" id="{A389AB11-31A5-43B1-AC16-C952DDF9E675}"/>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9" name="Freeform: Shape 8">
            <a:extLst>
              <a:ext uri="{FF2B5EF4-FFF2-40B4-BE49-F238E27FC236}">
                <a16:creationId xmlns:a16="http://schemas.microsoft.com/office/drawing/2014/main" id="{DEF2DFF4-B887-443D-A484-903209CE0521}"/>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sp>
        <p:nvSpPr>
          <p:cNvPr id="5" name="Rectangle 4">
            <a:extLst>
              <a:ext uri="{FF2B5EF4-FFF2-40B4-BE49-F238E27FC236}">
                <a16:creationId xmlns:a16="http://schemas.microsoft.com/office/drawing/2014/main" id="{4F223578-2AFB-46BC-952F-D669B9BFBBD3}"/>
              </a:ext>
            </a:extLst>
          </p:cNvPr>
          <p:cNvSpPr/>
          <p:nvPr/>
        </p:nvSpPr>
        <p:spPr>
          <a:xfrm>
            <a:off x="6720796" y="2216851"/>
            <a:ext cx="2467653" cy="1356929"/>
          </a:xfrm>
          <a:prstGeom prst="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1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53D9-87EC-47D2-BB00-BE85C5F3957D}"/>
              </a:ext>
            </a:extLst>
          </p:cNvPr>
          <p:cNvSpPr>
            <a:spLocks noGrp="1"/>
          </p:cNvSpPr>
          <p:nvPr>
            <p:ph type="title"/>
          </p:nvPr>
        </p:nvSpPr>
        <p:spPr/>
        <p:txBody>
          <a:bodyPr/>
          <a:lstStyle/>
          <a:p>
            <a:r>
              <a:rPr lang="en-US" dirty="0"/>
              <a:t>Pin Ordering</a:t>
            </a:r>
          </a:p>
        </p:txBody>
      </p:sp>
      <p:sp>
        <p:nvSpPr>
          <p:cNvPr id="3" name="Content Placeholder 2">
            <a:extLst>
              <a:ext uri="{FF2B5EF4-FFF2-40B4-BE49-F238E27FC236}">
                <a16:creationId xmlns:a16="http://schemas.microsoft.com/office/drawing/2014/main" id="{43E49817-AAD3-4E44-9978-319E74F29647}"/>
              </a:ext>
            </a:extLst>
          </p:cNvPr>
          <p:cNvSpPr>
            <a:spLocks noGrp="1"/>
          </p:cNvSpPr>
          <p:nvPr>
            <p:ph idx="1"/>
          </p:nvPr>
        </p:nvSpPr>
        <p:spPr>
          <a:xfrm>
            <a:off x="838200" y="1842561"/>
            <a:ext cx="10515600" cy="4878914"/>
          </a:xfrm>
        </p:spPr>
        <p:txBody>
          <a:bodyPr>
            <a:normAutofit/>
          </a:bodyPr>
          <a:lstStyle/>
          <a:p>
            <a:r>
              <a:rPr lang="en-US" dirty="0"/>
              <a:t>Sort pins according to their average x coordinate of valid access points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7663" lvl="1" indent="0">
              <a:buNone/>
            </a:pPr>
            <a:endParaRPr lang="en-US" dirty="0"/>
          </a:p>
          <a:p>
            <a:r>
              <a:rPr lang="en-US" dirty="0">
                <a:solidFill>
                  <a:srgbClr val="C00000"/>
                </a:solidFill>
              </a:rPr>
              <a:t>Idea: neighbors in sorted list are more likely to have DRC conflicts</a:t>
            </a:r>
          </a:p>
          <a:p>
            <a:pPr lvl="1"/>
            <a:r>
              <a:rPr lang="en-US" dirty="0"/>
              <a:t>I.e., pins A - B are more likely to have conflict compared to pins A - C</a:t>
            </a:r>
          </a:p>
          <a:p>
            <a:endParaRPr lang="en-US" dirty="0"/>
          </a:p>
        </p:txBody>
      </p:sp>
      <p:sp>
        <p:nvSpPr>
          <p:cNvPr id="4" name="Slide Number Placeholder 3">
            <a:extLst>
              <a:ext uri="{FF2B5EF4-FFF2-40B4-BE49-F238E27FC236}">
                <a16:creationId xmlns:a16="http://schemas.microsoft.com/office/drawing/2014/main" id="{0AB84492-DA4E-46BB-9DDE-6853253C3EF8}"/>
              </a:ext>
            </a:extLst>
          </p:cNvPr>
          <p:cNvSpPr>
            <a:spLocks noGrp="1"/>
          </p:cNvSpPr>
          <p:nvPr>
            <p:ph type="sldNum" sz="quarter" idx="11"/>
          </p:nvPr>
        </p:nvSpPr>
        <p:spPr/>
        <p:txBody>
          <a:bodyPr/>
          <a:lstStyle/>
          <a:p>
            <a:fld id="{14B1CFE6-0AF2-4EDF-A2C3-97530AEE244C}" type="slidenum">
              <a:rPr lang="en-US" smtClean="0"/>
              <a:t>13</a:t>
            </a:fld>
            <a:endParaRPr lang="en-US"/>
          </a:p>
        </p:txBody>
      </p:sp>
      <p:pic>
        <p:nvPicPr>
          <p:cNvPr id="5" name="Picture 4">
            <a:extLst>
              <a:ext uri="{FF2B5EF4-FFF2-40B4-BE49-F238E27FC236}">
                <a16:creationId xmlns:a16="http://schemas.microsoft.com/office/drawing/2014/main" id="{18B54B8D-50E2-4F44-8C5F-74431B42BC54}"/>
              </a:ext>
            </a:extLst>
          </p:cNvPr>
          <p:cNvPicPr>
            <a:picLocks noChangeAspect="1"/>
          </p:cNvPicPr>
          <p:nvPr/>
        </p:nvPicPr>
        <p:blipFill rotWithShape="1">
          <a:blip r:embed="rId3"/>
          <a:srcRect r="29593"/>
          <a:stretch/>
        </p:blipFill>
        <p:spPr>
          <a:xfrm>
            <a:off x="3144906" y="2438399"/>
            <a:ext cx="4246494" cy="3002643"/>
          </a:xfrm>
          <a:prstGeom prst="rect">
            <a:avLst/>
          </a:prstGeom>
        </p:spPr>
      </p:pic>
      <p:grpSp>
        <p:nvGrpSpPr>
          <p:cNvPr id="10" name="Group 9">
            <a:extLst>
              <a:ext uri="{FF2B5EF4-FFF2-40B4-BE49-F238E27FC236}">
                <a16:creationId xmlns:a16="http://schemas.microsoft.com/office/drawing/2014/main" id="{09516435-EB59-49A0-BB3F-DF0B0D027EFF}"/>
              </a:ext>
            </a:extLst>
          </p:cNvPr>
          <p:cNvGrpSpPr/>
          <p:nvPr/>
        </p:nvGrpSpPr>
        <p:grpSpPr>
          <a:xfrm>
            <a:off x="7606837" y="3276600"/>
            <a:ext cx="2509076" cy="757685"/>
            <a:chOff x="7606837" y="3059668"/>
            <a:chExt cx="2509076" cy="757685"/>
          </a:xfrm>
        </p:grpSpPr>
        <p:sp>
          <p:nvSpPr>
            <p:cNvPr id="6" name="Rectangle 5">
              <a:extLst>
                <a:ext uri="{FF2B5EF4-FFF2-40B4-BE49-F238E27FC236}">
                  <a16:creationId xmlns:a16="http://schemas.microsoft.com/office/drawing/2014/main" id="{903843B9-AD82-4C22-9BF8-E9D7CAE65CE5}"/>
                </a:ext>
              </a:extLst>
            </p:cNvPr>
            <p:cNvSpPr/>
            <p:nvPr/>
          </p:nvSpPr>
          <p:spPr>
            <a:xfrm>
              <a:off x="7626460" y="3157642"/>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80B22F-0793-4B0F-B83D-C013C169A9CE}"/>
                </a:ext>
              </a:extLst>
            </p:cNvPr>
            <p:cNvSpPr txBox="1"/>
            <p:nvPr/>
          </p:nvSpPr>
          <p:spPr>
            <a:xfrm>
              <a:off x="7925163" y="3059668"/>
              <a:ext cx="1106393" cy="369332"/>
            </a:xfrm>
            <a:prstGeom prst="rect">
              <a:avLst/>
            </a:prstGeom>
            <a:noFill/>
          </p:spPr>
          <p:txBody>
            <a:bodyPr wrap="none" rtlCol="0">
              <a:spAutoFit/>
            </a:bodyPr>
            <a:lstStyle/>
            <a:p>
              <a:r>
                <a:rPr lang="en-US" dirty="0"/>
                <a:t>Pin Shape</a:t>
              </a:r>
            </a:p>
          </p:txBody>
        </p:sp>
        <p:sp>
          <p:nvSpPr>
            <p:cNvPr id="8" name="TextBox 7">
              <a:extLst>
                <a:ext uri="{FF2B5EF4-FFF2-40B4-BE49-F238E27FC236}">
                  <a16:creationId xmlns:a16="http://schemas.microsoft.com/office/drawing/2014/main" id="{ACC9A5F4-600F-4333-AD44-99AA599B6D0C}"/>
                </a:ext>
              </a:extLst>
            </p:cNvPr>
            <p:cNvSpPr txBox="1"/>
            <p:nvPr/>
          </p:nvSpPr>
          <p:spPr>
            <a:xfrm>
              <a:off x="7924800" y="3448021"/>
              <a:ext cx="2191113" cy="369332"/>
            </a:xfrm>
            <a:prstGeom prst="rect">
              <a:avLst/>
            </a:prstGeom>
            <a:noFill/>
          </p:spPr>
          <p:txBody>
            <a:bodyPr wrap="none" rtlCol="0">
              <a:spAutoFit/>
            </a:bodyPr>
            <a:lstStyle/>
            <a:p>
              <a:r>
                <a:rPr lang="en-US" dirty="0"/>
                <a:t>Valid pin access point</a:t>
              </a:r>
            </a:p>
          </p:txBody>
        </p:sp>
        <p:sp>
          <p:nvSpPr>
            <p:cNvPr id="9" name="Multiplication Sign 8">
              <a:extLst>
                <a:ext uri="{FF2B5EF4-FFF2-40B4-BE49-F238E27FC236}">
                  <a16:creationId xmlns:a16="http://schemas.microsoft.com/office/drawing/2014/main" id="{1BA50F74-5817-4259-AE6F-49D6D143FE92}"/>
                </a:ext>
              </a:extLst>
            </p:cNvPr>
            <p:cNvSpPr/>
            <p:nvPr/>
          </p:nvSpPr>
          <p:spPr>
            <a:xfrm>
              <a:off x="7606837" y="3499783"/>
              <a:ext cx="249382" cy="274320"/>
            </a:xfrm>
            <a:prstGeom prst="mathMultiply">
              <a:avLst>
                <a:gd name="adj1"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C144D25F-0854-4D13-BAEC-3D587062AA39}"/>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12" name="Freeform: Shape 11">
            <a:extLst>
              <a:ext uri="{FF2B5EF4-FFF2-40B4-BE49-F238E27FC236}">
                <a16:creationId xmlns:a16="http://schemas.microsoft.com/office/drawing/2014/main" id="{FDBE7F3F-816B-4317-BF39-4573EF2D8BC5}"/>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13" name="Freeform: Shape 12">
            <a:extLst>
              <a:ext uri="{FF2B5EF4-FFF2-40B4-BE49-F238E27FC236}">
                <a16:creationId xmlns:a16="http://schemas.microsoft.com/office/drawing/2014/main" id="{835D8ED0-984E-46EC-93A4-8D0755BA6A12}"/>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spTree>
    <p:extLst>
      <p:ext uri="{BB962C8B-B14F-4D97-AF65-F5344CB8AC3E}">
        <p14:creationId xmlns:p14="http://schemas.microsoft.com/office/powerpoint/2010/main" val="318823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46D7-86A3-4969-A01C-94A4D022DD7C}"/>
              </a:ext>
            </a:extLst>
          </p:cNvPr>
          <p:cNvSpPr>
            <a:spLocks noGrp="1"/>
          </p:cNvSpPr>
          <p:nvPr>
            <p:ph type="title"/>
          </p:nvPr>
        </p:nvSpPr>
        <p:spPr/>
        <p:txBody>
          <a:bodyPr/>
          <a:lstStyle/>
          <a:p>
            <a:r>
              <a:rPr lang="en-US" dirty="0"/>
              <a:t>Graph Construction</a:t>
            </a:r>
          </a:p>
        </p:txBody>
      </p:sp>
      <p:sp>
        <p:nvSpPr>
          <p:cNvPr id="3" name="Content Placeholder 2">
            <a:extLst>
              <a:ext uri="{FF2B5EF4-FFF2-40B4-BE49-F238E27FC236}">
                <a16:creationId xmlns:a16="http://schemas.microsoft.com/office/drawing/2014/main" id="{34B510F6-8760-4DD0-86A4-A6FB5D74136B}"/>
              </a:ext>
            </a:extLst>
          </p:cNvPr>
          <p:cNvSpPr>
            <a:spLocks noGrp="1"/>
          </p:cNvSpPr>
          <p:nvPr>
            <p:ph idx="1"/>
          </p:nvPr>
        </p:nvSpPr>
        <p:spPr/>
        <p:txBody>
          <a:bodyPr/>
          <a:lstStyle/>
          <a:p>
            <a:pPr>
              <a:lnSpc>
                <a:spcPct val="65000"/>
              </a:lnSpc>
            </a:pPr>
            <a:r>
              <a:rPr lang="en-US" sz="2400" dirty="0"/>
              <a:t>Vertex = access point</a:t>
            </a:r>
          </a:p>
          <a:p>
            <a:pPr lvl="1">
              <a:lnSpc>
                <a:spcPct val="65000"/>
              </a:lnSpc>
            </a:pPr>
            <a:r>
              <a:rPr lang="en-US" sz="2000" dirty="0"/>
              <a:t>Marked with pin index and access point index</a:t>
            </a:r>
          </a:p>
          <a:p>
            <a:pPr lvl="1">
              <a:lnSpc>
                <a:spcPct val="65000"/>
              </a:lnSpc>
            </a:pPr>
            <a:r>
              <a:rPr lang="en-US" sz="2000" i="1" dirty="0"/>
              <a:t>s</a:t>
            </a:r>
            <a:r>
              <a:rPr lang="en-US" sz="2000" dirty="0"/>
              <a:t> and </a:t>
            </a:r>
            <a:r>
              <a:rPr lang="en-US" sz="2000" i="1" dirty="0"/>
              <a:t>t</a:t>
            </a:r>
            <a:r>
              <a:rPr lang="en-US" sz="2000" dirty="0"/>
              <a:t> are virtual start and end points</a:t>
            </a:r>
          </a:p>
          <a:p>
            <a:pPr>
              <a:lnSpc>
                <a:spcPct val="65000"/>
              </a:lnSpc>
            </a:pPr>
            <a:r>
              <a:rPr lang="en-US" sz="2400" dirty="0"/>
              <a:t>Pin correspond to a “group” of vertices in graph</a:t>
            </a:r>
          </a:p>
          <a:p>
            <a:pPr>
              <a:lnSpc>
                <a:spcPct val="65000"/>
              </a:lnSpc>
            </a:pPr>
            <a:r>
              <a:rPr lang="en-US" sz="2400" dirty="0"/>
              <a:t>Edge exists between pair of access points from neighboring groups, weighted by physical distance</a:t>
            </a:r>
          </a:p>
          <a:p>
            <a:pPr>
              <a:lnSpc>
                <a:spcPct val="65000"/>
              </a:lnSpc>
            </a:pPr>
            <a:r>
              <a:rPr lang="en-US" sz="2400" dirty="0"/>
              <a:t>Access pattern = path from </a:t>
            </a:r>
            <a:r>
              <a:rPr lang="en-US" sz="2400" i="1" dirty="0"/>
              <a:t>s</a:t>
            </a:r>
            <a:r>
              <a:rPr lang="en-US" sz="2400" dirty="0"/>
              <a:t> to </a:t>
            </a:r>
            <a:r>
              <a:rPr lang="en-US" sz="2400" i="1" dirty="0"/>
              <a:t>t</a:t>
            </a:r>
          </a:p>
          <a:p>
            <a:pPr>
              <a:lnSpc>
                <a:spcPct val="65000"/>
              </a:lnSpc>
            </a:pPr>
            <a:endParaRPr lang="en-US" dirty="0"/>
          </a:p>
        </p:txBody>
      </p:sp>
      <p:sp>
        <p:nvSpPr>
          <p:cNvPr id="4" name="Slide Number Placeholder 3">
            <a:extLst>
              <a:ext uri="{FF2B5EF4-FFF2-40B4-BE49-F238E27FC236}">
                <a16:creationId xmlns:a16="http://schemas.microsoft.com/office/drawing/2014/main" id="{76EB59D2-68E4-4ED4-9C86-DADE0A96C020}"/>
              </a:ext>
            </a:extLst>
          </p:cNvPr>
          <p:cNvSpPr>
            <a:spLocks noGrp="1"/>
          </p:cNvSpPr>
          <p:nvPr>
            <p:ph type="sldNum" sz="quarter" idx="11"/>
          </p:nvPr>
        </p:nvSpPr>
        <p:spPr/>
        <p:txBody>
          <a:bodyPr/>
          <a:lstStyle/>
          <a:p>
            <a:fld id="{14B1CFE6-0AF2-4EDF-A2C3-97530AEE244C}" type="slidenum">
              <a:rPr lang="en-US" smtClean="0"/>
              <a:t>14</a:t>
            </a:fld>
            <a:endParaRPr lang="en-US"/>
          </a:p>
        </p:txBody>
      </p:sp>
      <p:pic>
        <p:nvPicPr>
          <p:cNvPr id="8" name="Picture 7">
            <a:extLst>
              <a:ext uri="{FF2B5EF4-FFF2-40B4-BE49-F238E27FC236}">
                <a16:creationId xmlns:a16="http://schemas.microsoft.com/office/drawing/2014/main" id="{277F125D-D274-4501-A384-E85DAC836C60}"/>
              </a:ext>
            </a:extLst>
          </p:cNvPr>
          <p:cNvPicPr>
            <a:picLocks noChangeAspect="1"/>
          </p:cNvPicPr>
          <p:nvPr/>
        </p:nvPicPr>
        <p:blipFill>
          <a:blip r:embed="rId3"/>
          <a:stretch>
            <a:fillRect/>
          </a:stretch>
        </p:blipFill>
        <p:spPr>
          <a:xfrm>
            <a:off x="2057399" y="3572500"/>
            <a:ext cx="8236453" cy="2961422"/>
          </a:xfrm>
          <a:prstGeom prst="rect">
            <a:avLst/>
          </a:prstGeom>
        </p:spPr>
      </p:pic>
      <p:grpSp>
        <p:nvGrpSpPr>
          <p:cNvPr id="11" name="Group 10">
            <a:extLst>
              <a:ext uri="{FF2B5EF4-FFF2-40B4-BE49-F238E27FC236}">
                <a16:creationId xmlns:a16="http://schemas.microsoft.com/office/drawing/2014/main" id="{5F93B59F-40AD-461D-9366-07DA60A973A4}"/>
              </a:ext>
            </a:extLst>
          </p:cNvPr>
          <p:cNvGrpSpPr/>
          <p:nvPr/>
        </p:nvGrpSpPr>
        <p:grpSpPr>
          <a:xfrm>
            <a:off x="2349482" y="4468631"/>
            <a:ext cx="2353643" cy="726929"/>
            <a:chOff x="2349482" y="4468631"/>
            <a:chExt cx="2353643" cy="726929"/>
          </a:xfrm>
          <a:solidFill>
            <a:srgbClr val="FF0000"/>
          </a:solidFill>
        </p:grpSpPr>
        <p:sp>
          <p:nvSpPr>
            <p:cNvPr id="5" name="Multiplication Sign 4">
              <a:extLst>
                <a:ext uri="{FF2B5EF4-FFF2-40B4-BE49-F238E27FC236}">
                  <a16:creationId xmlns:a16="http://schemas.microsoft.com/office/drawing/2014/main" id="{F90696FF-39E6-44D8-A309-791668B6CF5A}"/>
                </a:ext>
              </a:extLst>
            </p:cNvPr>
            <p:cNvSpPr/>
            <p:nvPr/>
          </p:nvSpPr>
          <p:spPr>
            <a:xfrm>
              <a:off x="2349482" y="4468631"/>
              <a:ext cx="160506" cy="166659"/>
            </a:xfrm>
            <a:prstGeom prst="mathMultiply">
              <a:avLst>
                <a:gd name="adj1" fmla="val 15059"/>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0BE50617-5E59-40C5-B66F-9AF77C0EB1CE}"/>
                </a:ext>
              </a:extLst>
            </p:cNvPr>
            <p:cNvSpPr/>
            <p:nvPr/>
          </p:nvSpPr>
          <p:spPr>
            <a:xfrm>
              <a:off x="3038681" y="5028900"/>
              <a:ext cx="160506" cy="166659"/>
            </a:xfrm>
            <a:prstGeom prst="mathMultiply">
              <a:avLst>
                <a:gd name="adj1" fmla="val 15059"/>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DD27BBE1-2053-40F8-B9C0-506BCBFC184C}"/>
                </a:ext>
              </a:extLst>
            </p:cNvPr>
            <p:cNvSpPr/>
            <p:nvPr/>
          </p:nvSpPr>
          <p:spPr>
            <a:xfrm>
              <a:off x="4033641" y="5028901"/>
              <a:ext cx="160506" cy="166659"/>
            </a:xfrm>
            <a:prstGeom prst="mathMultiply">
              <a:avLst>
                <a:gd name="adj1" fmla="val 15059"/>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78D3AE91-BBC8-4423-B730-0C55F65F1586}"/>
                </a:ext>
              </a:extLst>
            </p:cNvPr>
            <p:cNvSpPr/>
            <p:nvPr/>
          </p:nvSpPr>
          <p:spPr>
            <a:xfrm>
              <a:off x="4542619" y="4477094"/>
              <a:ext cx="160506" cy="166659"/>
            </a:xfrm>
            <a:prstGeom prst="mathMultiply">
              <a:avLst>
                <a:gd name="adj1" fmla="val 15059"/>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C88A086-36CF-4B8F-8BD8-E234430EFA8E}"/>
              </a:ext>
            </a:extLst>
          </p:cNvPr>
          <p:cNvGrpSpPr/>
          <p:nvPr/>
        </p:nvGrpSpPr>
        <p:grpSpPr>
          <a:xfrm>
            <a:off x="6419851" y="4245600"/>
            <a:ext cx="3873431" cy="1425944"/>
            <a:chOff x="6128239" y="4648200"/>
            <a:chExt cx="3461326" cy="1274234"/>
          </a:xfrm>
        </p:grpSpPr>
        <p:cxnSp>
          <p:nvCxnSpPr>
            <p:cNvPr id="12" name="Straight Arrow Connector 11">
              <a:extLst>
                <a:ext uri="{FF2B5EF4-FFF2-40B4-BE49-F238E27FC236}">
                  <a16:creationId xmlns:a16="http://schemas.microsoft.com/office/drawing/2014/main" id="{56259B46-A658-431C-BD27-03CD040A5C2B}"/>
                </a:ext>
              </a:extLst>
            </p:cNvPr>
            <p:cNvCxnSpPr>
              <a:cxnSpLocks/>
            </p:cNvCxnSpPr>
            <p:nvPr/>
          </p:nvCxnSpPr>
          <p:spPr>
            <a:xfrm flipV="1">
              <a:off x="6358049" y="4752966"/>
              <a:ext cx="434225" cy="6308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A92E199-5FEA-4E17-ABE4-8A304522CE48}"/>
                </a:ext>
              </a:extLst>
            </p:cNvPr>
            <p:cNvCxnSpPr>
              <a:cxnSpLocks/>
            </p:cNvCxnSpPr>
            <p:nvPr/>
          </p:nvCxnSpPr>
          <p:spPr>
            <a:xfrm>
              <a:off x="6988971" y="4748204"/>
              <a:ext cx="457200" cy="6572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3E92F74-3097-4DBD-8B01-89AC7B5E9010}"/>
                </a:ext>
              </a:extLst>
            </p:cNvPr>
            <p:cNvSpPr/>
            <p:nvPr/>
          </p:nvSpPr>
          <p:spPr>
            <a:xfrm>
              <a:off x="6776508" y="4648200"/>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11</a:t>
              </a:r>
            </a:p>
          </p:txBody>
        </p:sp>
        <p:sp>
          <p:nvSpPr>
            <p:cNvPr id="23" name="Oval 22">
              <a:extLst>
                <a:ext uri="{FF2B5EF4-FFF2-40B4-BE49-F238E27FC236}">
                  <a16:creationId xmlns:a16="http://schemas.microsoft.com/office/drawing/2014/main" id="{725A1F24-2425-4475-A5AC-A5E075C74469}"/>
                </a:ext>
              </a:extLst>
            </p:cNvPr>
            <p:cNvSpPr/>
            <p:nvPr/>
          </p:nvSpPr>
          <p:spPr>
            <a:xfrm flipH="1">
              <a:off x="7423944" y="5259928"/>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21</a:t>
              </a:r>
            </a:p>
          </p:txBody>
        </p:sp>
        <p:cxnSp>
          <p:nvCxnSpPr>
            <p:cNvPr id="24" name="Straight Arrow Connector 23">
              <a:extLst>
                <a:ext uri="{FF2B5EF4-FFF2-40B4-BE49-F238E27FC236}">
                  <a16:creationId xmlns:a16="http://schemas.microsoft.com/office/drawing/2014/main" id="{DF70BA7B-5B7D-4ADE-8F19-27D73CA0A717}"/>
                </a:ext>
              </a:extLst>
            </p:cNvPr>
            <p:cNvCxnSpPr>
              <a:cxnSpLocks/>
            </p:cNvCxnSpPr>
            <p:nvPr/>
          </p:nvCxnSpPr>
          <p:spPr>
            <a:xfrm>
              <a:off x="7645641" y="5378732"/>
              <a:ext cx="445144" cy="4386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56F76BA-A087-47A3-99E9-D9B17D664FB7}"/>
                </a:ext>
              </a:extLst>
            </p:cNvPr>
            <p:cNvSpPr/>
            <p:nvPr/>
          </p:nvSpPr>
          <p:spPr>
            <a:xfrm>
              <a:off x="8074617" y="569383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32</a:t>
              </a:r>
            </a:p>
          </p:txBody>
        </p:sp>
        <p:cxnSp>
          <p:nvCxnSpPr>
            <p:cNvPr id="30" name="Straight Arrow Connector 29">
              <a:extLst>
                <a:ext uri="{FF2B5EF4-FFF2-40B4-BE49-F238E27FC236}">
                  <a16:creationId xmlns:a16="http://schemas.microsoft.com/office/drawing/2014/main" id="{542C7546-A336-4791-BD31-BCC36DF87361}"/>
                </a:ext>
              </a:extLst>
            </p:cNvPr>
            <p:cNvCxnSpPr>
              <a:cxnSpLocks/>
            </p:cNvCxnSpPr>
            <p:nvPr/>
          </p:nvCxnSpPr>
          <p:spPr>
            <a:xfrm flipV="1">
              <a:off x="8299015" y="4931229"/>
              <a:ext cx="438781" cy="87261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C5A432B-A438-4333-A0AD-07CA19142636}"/>
                </a:ext>
              </a:extLst>
            </p:cNvPr>
            <p:cNvSpPr/>
            <p:nvPr/>
          </p:nvSpPr>
          <p:spPr>
            <a:xfrm>
              <a:off x="8719242" y="482883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41</a:t>
              </a:r>
            </a:p>
          </p:txBody>
        </p:sp>
        <p:sp>
          <p:nvSpPr>
            <p:cNvPr id="33" name="Oval 32">
              <a:extLst>
                <a:ext uri="{FF2B5EF4-FFF2-40B4-BE49-F238E27FC236}">
                  <a16:creationId xmlns:a16="http://schemas.microsoft.com/office/drawing/2014/main" id="{8242DCC1-3DFF-4F89-ACDC-87074C9457AD}"/>
                </a:ext>
              </a:extLst>
            </p:cNvPr>
            <p:cNvSpPr/>
            <p:nvPr/>
          </p:nvSpPr>
          <p:spPr>
            <a:xfrm flipH="1">
              <a:off x="6128239" y="5276852"/>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s</a:t>
              </a:r>
            </a:p>
          </p:txBody>
        </p:sp>
        <p:sp>
          <p:nvSpPr>
            <p:cNvPr id="34" name="Oval 33">
              <a:extLst>
                <a:ext uri="{FF2B5EF4-FFF2-40B4-BE49-F238E27FC236}">
                  <a16:creationId xmlns:a16="http://schemas.microsoft.com/office/drawing/2014/main" id="{68A21528-6A5F-4C7D-B266-CB6F4127BBBB}"/>
                </a:ext>
              </a:extLst>
            </p:cNvPr>
            <p:cNvSpPr/>
            <p:nvPr/>
          </p:nvSpPr>
          <p:spPr>
            <a:xfrm flipH="1">
              <a:off x="9364401" y="526418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t</a:t>
              </a:r>
            </a:p>
          </p:txBody>
        </p:sp>
        <p:cxnSp>
          <p:nvCxnSpPr>
            <p:cNvPr id="35" name="Straight Arrow Connector 34">
              <a:extLst>
                <a:ext uri="{FF2B5EF4-FFF2-40B4-BE49-F238E27FC236}">
                  <a16:creationId xmlns:a16="http://schemas.microsoft.com/office/drawing/2014/main" id="{6770D77F-B776-403D-9912-548DDB23E70E}"/>
                </a:ext>
              </a:extLst>
            </p:cNvPr>
            <p:cNvCxnSpPr>
              <a:cxnSpLocks/>
            </p:cNvCxnSpPr>
            <p:nvPr/>
          </p:nvCxnSpPr>
          <p:spPr>
            <a:xfrm>
              <a:off x="8940571" y="4955591"/>
              <a:ext cx="445144" cy="4386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94CD216-0736-41FC-89F1-04EC3FA3BF79}"/>
              </a:ext>
            </a:extLst>
          </p:cNvPr>
          <p:cNvSpPr txBox="1"/>
          <p:nvPr/>
        </p:nvSpPr>
        <p:spPr>
          <a:xfrm>
            <a:off x="2209800" y="5927725"/>
            <a:ext cx="3048000" cy="646331"/>
          </a:xfrm>
          <a:prstGeom prst="rect">
            <a:avLst/>
          </a:prstGeom>
          <a:solidFill>
            <a:schemeClr val="bg1"/>
          </a:solidFill>
        </p:spPr>
        <p:txBody>
          <a:bodyPr wrap="square" rtlCol="0">
            <a:spAutoFit/>
          </a:bodyPr>
          <a:lstStyle/>
          <a:p>
            <a:endParaRPr lang="en-US" sz="3600" dirty="0"/>
          </a:p>
        </p:txBody>
      </p:sp>
      <p:sp>
        <p:nvSpPr>
          <p:cNvPr id="42" name="Freeform: Shape 41">
            <a:extLst>
              <a:ext uri="{FF2B5EF4-FFF2-40B4-BE49-F238E27FC236}">
                <a16:creationId xmlns:a16="http://schemas.microsoft.com/office/drawing/2014/main" id="{7AC88CC7-76B0-472D-87A8-33D3D5841FC8}"/>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43" name="Freeform: Shape 42">
            <a:extLst>
              <a:ext uri="{FF2B5EF4-FFF2-40B4-BE49-F238E27FC236}">
                <a16:creationId xmlns:a16="http://schemas.microsoft.com/office/drawing/2014/main" id="{1BDFA7B9-20A6-4D79-81E4-B1E37421D6AE}"/>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44" name="Freeform: Shape 43">
            <a:extLst>
              <a:ext uri="{FF2B5EF4-FFF2-40B4-BE49-F238E27FC236}">
                <a16:creationId xmlns:a16="http://schemas.microsoft.com/office/drawing/2014/main" id="{82B72797-BF27-4C7C-852D-2495CA1957C9}"/>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spTree>
    <p:extLst>
      <p:ext uri="{BB962C8B-B14F-4D97-AF65-F5344CB8AC3E}">
        <p14:creationId xmlns:p14="http://schemas.microsoft.com/office/powerpoint/2010/main" val="9407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B052-BD9A-40A9-B680-398B4AD86685}"/>
              </a:ext>
            </a:extLst>
          </p:cNvPr>
          <p:cNvSpPr>
            <a:spLocks noGrp="1"/>
          </p:cNvSpPr>
          <p:nvPr>
            <p:ph type="title"/>
          </p:nvPr>
        </p:nvSpPr>
        <p:spPr/>
        <p:txBody>
          <a:bodyPr>
            <a:normAutofit/>
          </a:bodyPr>
          <a:lstStyle/>
          <a:p>
            <a:r>
              <a:rPr lang="en-US" sz="4000" dirty="0"/>
              <a:t>Stage 3: Cluster Based Access Pattern Selection</a:t>
            </a:r>
          </a:p>
        </p:txBody>
      </p:sp>
      <p:sp>
        <p:nvSpPr>
          <p:cNvPr id="3" name="Content Placeholder 2">
            <a:extLst>
              <a:ext uri="{FF2B5EF4-FFF2-40B4-BE49-F238E27FC236}">
                <a16:creationId xmlns:a16="http://schemas.microsoft.com/office/drawing/2014/main" id="{EC77DDF4-EB98-4216-8DF9-1B13CE2CE73A}"/>
              </a:ext>
            </a:extLst>
          </p:cNvPr>
          <p:cNvSpPr>
            <a:spLocks noGrp="1"/>
          </p:cNvSpPr>
          <p:nvPr>
            <p:ph idx="1"/>
          </p:nvPr>
        </p:nvSpPr>
        <p:spPr>
          <a:xfrm>
            <a:off x="838200" y="1842561"/>
            <a:ext cx="6400800" cy="4351338"/>
          </a:xfrm>
        </p:spPr>
        <p:txBody>
          <a:bodyPr/>
          <a:lstStyle/>
          <a:p>
            <a:r>
              <a:rPr lang="en-US" b="1" dirty="0"/>
              <a:t>Inputs</a:t>
            </a:r>
          </a:p>
          <a:p>
            <a:pPr lvl="1"/>
            <a:r>
              <a:rPr lang="en-US" dirty="0"/>
              <a:t>Instances in a cluster (of the same row)</a:t>
            </a:r>
          </a:p>
          <a:p>
            <a:pPr lvl="1"/>
            <a:r>
              <a:rPr lang="en-US" dirty="0"/>
              <a:t>Access patterns of each unique instance</a:t>
            </a:r>
          </a:p>
          <a:p>
            <a:pPr lvl="1"/>
            <a:r>
              <a:rPr lang="en-US" dirty="0"/>
              <a:t>Map from instance to corresponding unique instance</a:t>
            </a:r>
          </a:p>
          <a:p>
            <a:endParaRPr lang="en-US" b="1" dirty="0"/>
          </a:p>
          <a:p>
            <a:r>
              <a:rPr lang="en-US" b="1" dirty="0"/>
              <a:t>Output</a:t>
            </a:r>
          </a:p>
          <a:p>
            <a:pPr lvl="1"/>
            <a:r>
              <a:rPr lang="en-US" dirty="0"/>
              <a:t>Access pattern for each instance in the cluster with minimized overall cost</a:t>
            </a:r>
          </a:p>
          <a:p>
            <a:endParaRPr lang="en-US" dirty="0"/>
          </a:p>
        </p:txBody>
      </p:sp>
      <p:sp>
        <p:nvSpPr>
          <p:cNvPr id="4" name="Slide Number Placeholder 3">
            <a:extLst>
              <a:ext uri="{FF2B5EF4-FFF2-40B4-BE49-F238E27FC236}">
                <a16:creationId xmlns:a16="http://schemas.microsoft.com/office/drawing/2014/main" id="{4DAAA0ED-AB38-4F2F-A05D-701840F71ACA}"/>
              </a:ext>
            </a:extLst>
          </p:cNvPr>
          <p:cNvSpPr>
            <a:spLocks noGrp="1"/>
          </p:cNvSpPr>
          <p:nvPr>
            <p:ph type="sldNum" sz="quarter" idx="11"/>
          </p:nvPr>
        </p:nvSpPr>
        <p:spPr/>
        <p:txBody>
          <a:bodyPr/>
          <a:lstStyle/>
          <a:p>
            <a:fld id="{14B1CFE6-0AF2-4EDF-A2C3-97530AEE244C}" type="slidenum">
              <a:rPr lang="en-US" smtClean="0"/>
              <a:t>15</a:t>
            </a:fld>
            <a:endParaRPr lang="en-US"/>
          </a:p>
        </p:txBody>
      </p:sp>
      <p:grpSp>
        <p:nvGrpSpPr>
          <p:cNvPr id="5" name="Group 4">
            <a:extLst>
              <a:ext uri="{FF2B5EF4-FFF2-40B4-BE49-F238E27FC236}">
                <a16:creationId xmlns:a16="http://schemas.microsoft.com/office/drawing/2014/main" id="{A7A08D5A-4C88-496E-8E6F-F4EBE6F487CD}"/>
              </a:ext>
            </a:extLst>
          </p:cNvPr>
          <p:cNvGrpSpPr/>
          <p:nvPr/>
        </p:nvGrpSpPr>
        <p:grpSpPr>
          <a:xfrm>
            <a:off x="7543800" y="1842561"/>
            <a:ext cx="3373989" cy="3523130"/>
            <a:chOff x="5484771" y="819560"/>
            <a:chExt cx="3373989" cy="3523130"/>
          </a:xfrm>
        </p:grpSpPr>
        <p:sp>
          <p:nvSpPr>
            <p:cNvPr id="6" name="Rectangle 5">
              <a:extLst>
                <a:ext uri="{FF2B5EF4-FFF2-40B4-BE49-F238E27FC236}">
                  <a16:creationId xmlns:a16="http://schemas.microsoft.com/office/drawing/2014/main" id="{88EBCADF-FE98-4B90-9B66-92F54B8F136D}"/>
                </a:ext>
              </a:extLst>
            </p:cNvPr>
            <p:cNvSpPr/>
            <p:nvPr/>
          </p:nvSpPr>
          <p:spPr bwMode="auto">
            <a:xfrm>
              <a:off x="5484771" y="819560"/>
              <a:ext cx="3373989" cy="352313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panose="020B0604020202020204" pitchFamily="34" charset="0"/>
                  <a:cs typeface="arial" panose="020B0604020202020204" pitchFamily="34" charset="0"/>
                </a:rPr>
                <a:t>Access Pattern Sel.</a:t>
              </a:r>
              <a:endParaRPr kumimoji="0" 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205CD0-5D5B-486B-BC87-3E0B16FA9211}"/>
                </a:ext>
              </a:extLst>
            </p:cNvPr>
            <p:cNvSpPr/>
            <p:nvPr/>
          </p:nvSpPr>
          <p:spPr bwMode="auto">
            <a:xfrm>
              <a:off x="5943600" y="1295400"/>
              <a:ext cx="2456329" cy="5334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rPr>
                <a:t>Inst Ordering</a:t>
              </a:r>
            </a:p>
          </p:txBody>
        </p:sp>
        <p:sp>
          <p:nvSpPr>
            <p:cNvPr id="8" name="Rectangle 7">
              <a:extLst>
                <a:ext uri="{FF2B5EF4-FFF2-40B4-BE49-F238E27FC236}">
                  <a16:creationId xmlns:a16="http://schemas.microsoft.com/office/drawing/2014/main" id="{5AB1CF32-F51C-470F-9C57-AC944730E9BE}"/>
                </a:ext>
              </a:extLst>
            </p:cNvPr>
            <p:cNvSpPr/>
            <p:nvPr/>
          </p:nvSpPr>
          <p:spPr bwMode="auto">
            <a:xfrm>
              <a:off x="5943600" y="2415541"/>
              <a:ext cx="2456329" cy="5334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rPr>
                <a:t>Graph Construction</a:t>
              </a:r>
            </a:p>
          </p:txBody>
        </p:sp>
        <p:cxnSp>
          <p:nvCxnSpPr>
            <p:cNvPr id="9" name="Straight Arrow Connector 8">
              <a:extLst>
                <a:ext uri="{FF2B5EF4-FFF2-40B4-BE49-F238E27FC236}">
                  <a16:creationId xmlns:a16="http://schemas.microsoft.com/office/drawing/2014/main" id="{66E6E977-DB26-4C10-A051-CC4E9AAD6FB2}"/>
                </a:ext>
              </a:extLst>
            </p:cNvPr>
            <p:cNvCxnSpPr>
              <a:cxnSpLocks/>
              <a:stCxn id="7" idx="2"/>
              <a:endCxn id="8" idx="0"/>
            </p:cNvCxnSpPr>
            <p:nvPr/>
          </p:nvCxnSpPr>
          <p:spPr>
            <a:xfrm>
              <a:off x="7171765" y="1828800"/>
              <a:ext cx="0" cy="5867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9133775-A291-43FD-8FE0-A8E78613D954}"/>
                </a:ext>
              </a:extLst>
            </p:cNvPr>
            <p:cNvSpPr/>
            <p:nvPr/>
          </p:nvSpPr>
          <p:spPr bwMode="auto">
            <a:xfrm>
              <a:off x="5943600" y="3535679"/>
              <a:ext cx="2456329" cy="5334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rPr>
                <a:t>DP-Based Pattern Sel.</a:t>
              </a:r>
            </a:p>
          </p:txBody>
        </p:sp>
        <p:cxnSp>
          <p:nvCxnSpPr>
            <p:cNvPr id="11" name="Straight Arrow Connector 10">
              <a:extLst>
                <a:ext uri="{FF2B5EF4-FFF2-40B4-BE49-F238E27FC236}">
                  <a16:creationId xmlns:a16="http://schemas.microsoft.com/office/drawing/2014/main" id="{99DC2DAA-5E01-4CD8-9B99-E783E31E600D}"/>
                </a:ext>
              </a:extLst>
            </p:cNvPr>
            <p:cNvCxnSpPr>
              <a:cxnSpLocks/>
              <a:stCxn id="8" idx="2"/>
              <a:endCxn id="10" idx="0"/>
            </p:cNvCxnSpPr>
            <p:nvPr/>
          </p:nvCxnSpPr>
          <p:spPr>
            <a:xfrm>
              <a:off x="7171765" y="2948941"/>
              <a:ext cx="0" cy="58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Freeform: Shape 14">
            <a:extLst>
              <a:ext uri="{FF2B5EF4-FFF2-40B4-BE49-F238E27FC236}">
                <a16:creationId xmlns:a16="http://schemas.microsoft.com/office/drawing/2014/main" id="{9C60355D-142A-4B54-8DF4-66630C81B4A6}"/>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16" name="Freeform: Shape 15">
            <a:extLst>
              <a:ext uri="{FF2B5EF4-FFF2-40B4-BE49-F238E27FC236}">
                <a16:creationId xmlns:a16="http://schemas.microsoft.com/office/drawing/2014/main" id="{648F3386-D2CC-440A-86B0-3342EBBE7FC2}"/>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17" name="Freeform: Shape 16">
            <a:extLst>
              <a:ext uri="{FF2B5EF4-FFF2-40B4-BE49-F238E27FC236}">
                <a16:creationId xmlns:a16="http://schemas.microsoft.com/office/drawing/2014/main" id="{95BC5B3C-C546-427C-B1E4-F8C193AF8B26}"/>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spTree>
    <p:extLst>
      <p:ext uri="{BB962C8B-B14F-4D97-AF65-F5344CB8AC3E}">
        <p14:creationId xmlns:p14="http://schemas.microsoft.com/office/powerpoint/2010/main" val="174568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DA58-041F-48E6-B975-3C1FDC0B2163}"/>
              </a:ext>
            </a:extLst>
          </p:cNvPr>
          <p:cNvSpPr>
            <a:spLocks noGrp="1"/>
          </p:cNvSpPr>
          <p:nvPr>
            <p:ph type="title"/>
          </p:nvPr>
        </p:nvSpPr>
        <p:spPr/>
        <p:txBody>
          <a:bodyPr/>
          <a:lstStyle/>
          <a:p>
            <a:r>
              <a:rPr lang="en-US" dirty="0"/>
              <a:t>Cluster Based Access Pattern Selection</a:t>
            </a:r>
          </a:p>
        </p:txBody>
      </p:sp>
      <p:sp>
        <p:nvSpPr>
          <p:cNvPr id="3" name="Content Placeholder 2">
            <a:extLst>
              <a:ext uri="{FF2B5EF4-FFF2-40B4-BE49-F238E27FC236}">
                <a16:creationId xmlns:a16="http://schemas.microsoft.com/office/drawing/2014/main" id="{00EB8546-AEC9-4935-8603-BDC68AADE13F}"/>
              </a:ext>
            </a:extLst>
          </p:cNvPr>
          <p:cNvSpPr>
            <a:spLocks noGrp="1"/>
          </p:cNvSpPr>
          <p:nvPr>
            <p:ph idx="1"/>
          </p:nvPr>
        </p:nvSpPr>
        <p:spPr>
          <a:xfrm>
            <a:off x="838200" y="1842560"/>
            <a:ext cx="10515600" cy="4710639"/>
          </a:xfrm>
        </p:spPr>
        <p:txBody>
          <a:bodyPr>
            <a:normAutofit lnSpcReduction="10000"/>
          </a:bodyPr>
          <a:lstStyle/>
          <a:p>
            <a:r>
              <a:rPr lang="en-US" dirty="0"/>
              <a:t>Instance ordering</a:t>
            </a:r>
          </a:p>
          <a:p>
            <a:pPr lvl="1"/>
            <a:r>
              <a:rPr lang="en-US" dirty="0"/>
              <a:t>Sort instances in the cluster according to x coordinate of the lower-left corner</a:t>
            </a:r>
          </a:p>
          <a:p>
            <a:r>
              <a:rPr lang="en-US" dirty="0"/>
              <a:t>Graph construction</a:t>
            </a:r>
          </a:p>
          <a:p>
            <a:pPr lvl="1"/>
            <a:r>
              <a:rPr lang="en-US" dirty="0"/>
              <a:t>Vertex = access pattern</a:t>
            </a:r>
          </a:p>
          <a:p>
            <a:pPr lvl="1"/>
            <a:r>
              <a:rPr lang="en-US" dirty="0"/>
              <a:t>Shortest path from </a:t>
            </a:r>
            <a:r>
              <a:rPr lang="en-US" i="1" dirty="0"/>
              <a:t>s</a:t>
            </a:r>
            <a:r>
              <a:rPr lang="en-US" dirty="0"/>
              <a:t> to </a:t>
            </a:r>
            <a:r>
              <a:rPr lang="en-US" i="1" dirty="0"/>
              <a:t>t</a:t>
            </a:r>
            <a:r>
              <a:rPr lang="en-US" dirty="0"/>
              <a:t> is the best pattern combination</a:t>
            </a:r>
          </a:p>
          <a:p>
            <a:pPr lvl="1"/>
            <a:endParaRPr lang="en-US" dirty="0"/>
          </a:p>
          <a:p>
            <a:pPr lvl="1"/>
            <a:endParaRPr lang="en-US" dirty="0"/>
          </a:p>
          <a:p>
            <a:pPr lvl="1"/>
            <a:endParaRPr lang="en-US" dirty="0"/>
          </a:p>
          <a:p>
            <a:pPr lvl="1"/>
            <a:endParaRPr lang="en-US" dirty="0"/>
          </a:p>
          <a:p>
            <a:r>
              <a:rPr lang="en-US" dirty="0"/>
              <a:t>DP formulation</a:t>
            </a:r>
          </a:p>
          <a:p>
            <a:pPr lvl="1"/>
            <a:r>
              <a:rPr lang="en-US" dirty="0"/>
              <a:t>Similar as previous formulation</a:t>
            </a:r>
          </a:p>
          <a:p>
            <a:pPr lvl="1"/>
            <a:r>
              <a:rPr lang="en-US" dirty="0"/>
              <a:t>No iteration</a:t>
            </a:r>
          </a:p>
        </p:txBody>
      </p:sp>
      <p:sp>
        <p:nvSpPr>
          <p:cNvPr id="4" name="Slide Number Placeholder 3">
            <a:extLst>
              <a:ext uri="{FF2B5EF4-FFF2-40B4-BE49-F238E27FC236}">
                <a16:creationId xmlns:a16="http://schemas.microsoft.com/office/drawing/2014/main" id="{B7C1D070-4325-4E2C-946A-8F4E5075BE00}"/>
              </a:ext>
            </a:extLst>
          </p:cNvPr>
          <p:cNvSpPr>
            <a:spLocks noGrp="1"/>
          </p:cNvSpPr>
          <p:nvPr>
            <p:ph type="sldNum" sz="quarter" idx="11"/>
          </p:nvPr>
        </p:nvSpPr>
        <p:spPr/>
        <p:txBody>
          <a:bodyPr/>
          <a:lstStyle/>
          <a:p>
            <a:fld id="{14B1CFE6-0AF2-4EDF-A2C3-97530AEE244C}" type="slidenum">
              <a:rPr lang="en-US" smtClean="0"/>
              <a:t>16</a:t>
            </a:fld>
            <a:endParaRPr lang="en-US"/>
          </a:p>
        </p:txBody>
      </p:sp>
      <p:pic>
        <p:nvPicPr>
          <p:cNvPr id="7" name="Picture 6">
            <a:extLst>
              <a:ext uri="{FF2B5EF4-FFF2-40B4-BE49-F238E27FC236}">
                <a16:creationId xmlns:a16="http://schemas.microsoft.com/office/drawing/2014/main" id="{49813F55-5166-4FEF-A1BE-780458600C6E}"/>
              </a:ext>
            </a:extLst>
          </p:cNvPr>
          <p:cNvPicPr>
            <a:picLocks noChangeAspect="1"/>
          </p:cNvPicPr>
          <p:nvPr/>
        </p:nvPicPr>
        <p:blipFill>
          <a:blip r:embed="rId3"/>
          <a:stretch>
            <a:fillRect/>
          </a:stretch>
        </p:blipFill>
        <p:spPr>
          <a:xfrm>
            <a:off x="6934200" y="3657600"/>
            <a:ext cx="3888356" cy="2775092"/>
          </a:xfrm>
          <a:prstGeom prst="rect">
            <a:avLst/>
          </a:prstGeom>
        </p:spPr>
      </p:pic>
      <p:sp>
        <p:nvSpPr>
          <p:cNvPr id="8" name="Arrow: Right 7">
            <a:extLst>
              <a:ext uri="{FF2B5EF4-FFF2-40B4-BE49-F238E27FC236}">
                <a16:creationId xmlns:a16="http://schemas.microsoft.com/office/drawing/2014/main" id="{C448C6AA-9E47-43E7-BC9A-A253F95E17CD}"/>
              </a:ext>
            </a:extLst>
          </p:cNvPr>
          <p:cNvSpPr/>
          <p:nvPr/>
        </p:nvSpPr>
        <p:spPr bwMode="auto">
          <a:xfrm>
            <a:off x="6725433" y="4243506"/>
            <a:ext cx="489324" cy="293594"/>
          </a:xfrm>
          <a:prstGeom prst="rightArrow">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pic>
        <p:nvPicPr>
          <p:cNvPr id="9" name="Picture 8">
            <a:extLst>
              <a:ext uri="{FF2B5EF4-FFF2-40B4-BE49-F238E27FC236}">
                <a16:creationId xmlns:a16="http://schemas.microsoft.com/office/drawing/2014/main" id="{493E7BE4-4AF5-46FD-BC3E-DE8BBE4FEAC0}"/>
              </a:ext>
            </a:extLst>
          </p:cNvPr>
          <p:cNvPicPr>
            <a:picLocks noChangeAspect="1"/>
          </p:cNvPicPr>
          <p:nvPr/>
        </p:nvPicPr>
        <p:blipFill>
          <a:blip r:embed="rId4"/>
          <a:stretch>
            <a:fillRect/>
          </a:stretch>
        </p:blipFill>
        <p:spPr>
          <a:xfrm>
            <a:off x="931721" y="3868523"/>
            <a:ext cx="5613776" cy="1389277"/>
          </a:xfrm>
          <a:prstGeom prst="rect">
            <a:avLst/>
          </a:prstGeom>
        </p:spPr>
      </p:pic>
      <p:sp>
        <p:nvSpPr>
          <p:cNvPr id="10" name="Freeform: Shape 9">
            <a:extLst>
              <a:ext uri="{FF2B5EF4-FFF2-40B4-BE49-F238E27FC236}">
                <a16:creationId xmlns:a16="http://schemas.microsoft.com/office/drawing/2014/main" id="{F66A1679-4CAB-498D-A998-50ECC8B1E9CB}"/>
              </a:ext>
            </a:extLst>
          </p:cNvPr>
          <p:cNvSpPr/>
          <p:nvPr/>
        </p:nvSpPr>
        <p:spPr>
          <a:xfrm>
            <a:off x="153046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1: Unique inst. pin</a:t>
            </a:r>
          </a:p>
        </p:txBody>
      </p:sp>
      <p:sp>
        <p:nvSpPr>
          <p:cNvPr id="11" name="Freeform: Shape 10">
            <a:extLst>
              <a:ext uri="{FF2B5EF4-FFF2-40B4-BE49-F238E27FC236}">
                <a16:creationId xmlns:a16="http://schemas.microsoft.com/office/drawing/2014/main" id="{11891E59-3955-47C3-AD20-7F7B9A6FA27A}"/>
              </a:ext>
            </a:extLst>
          </p:cNvPr>
          <p:cNvSpPr/>
          <p:nvPr/>
        </p:nvSpPr>
        <p:spPr>
          <a:xfrm>
            <a:off x="4141506"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2: Unique inst.</a:t>
            </a:r>
          </a:p>
        </p:txBody>
      </p:sp>
      <p:sp>
        <p:nvSpPr>
          <p:cNvPr id="12" name="Freeform: Shape 11">
            <a:extLst>
              <a:ext uri="{FF2B5EF4-FFF2-40B4-BE49-F238E27FC236}">
                <a16:creationId xmlns:a16="http://schemas.microsoft.com/office/drawing/2014/main" id="{21584F03-DD04-471D-B791-1384B203A04A}"/>
              </a:ext>
            </a:extLst>
          </p:cNvPr>
          <p:cNvSpPr/>
          <p:nvPr/>
        </p:nvSpPr>
        <p:spPr>
          <a:xfrm>
            <a:off x="6752547" y="6414132"/>
            <a:ext cx="2901156" cy="367396"/>
          </a:xfrm>
          <a:custGeom>
            <a:avLst/>
            <a:gdLst>
              <a:gd name="connsiteX0" fmla="*/ 0 w 2901156"/>
              <a:gd name="connsiteY0" fmla="*/ 0 h 367396"/>
              <a:gd name="connsiteX1" fmla="*/ 2717458 w 2901156"/>
              <a:gd name="connsiteY1" fmla="*/ 0 h 367396"/>
              <a:gd name="connsiteX2" fmla="*/ 2901156 w 2901156"/>
              <a:gd name="connsiteY2" fmla="*/ 183698 h 367396"/>
              <a:gd name="connsiteX3" fmla="*/ 2717458 w 2901156"/>
              <a:gd name="connsiteY3" fmla="*/ 367396 h 367396"/>
              <a:gd name="connsiteX4" fmla="*/ 0 w 2901156"/>
              <a:gd name="connsiteY4" fmla="*/ 367396 h 367396"/>
              <a:gd name="connsiteX5" fmla="*/ 183698 w 2901156"/>
              <a:gd name="connsiteY5" fmla="*/ 183698 h 367396"/>
              <a:gd name="connsiteX6" fmla="*/ 0 w 2901156"/>
              <a:gd name="connsiteY6" fmla="*/ 0 h 3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367396">
                <a:moveTo>
                  <a:pt x="0" y="0"/>
                </a:moveTo>
                <a:lnTo>
                  <a:pt x="2717458" y="0"/>
                </a:lnTo>
                <a:lnTo>
                  <a:pt x="2901156" y="183698"/>
                </a:lnTo>
                <a:lnTo>
                  <a:pt x="2717458" y="367396"/>
                </a:lnTo>
                <a:lnTo>
                  <a:pt x="0" y="367396"/>
                </a:lnTo>
                <a:lnTo>
                  <a:pt x="183698" y="1836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08" tIns="25337" rIns="209035" bIns="25337" numCol="1" spcCol="1270" anchor="ctr" anchorCtr="0">
            <a:noAutofit/>
          </a:bodyPr>
          <a:lstStyle/>
          <a:p>
            <a:pPr marL="0" lvl="0" indent="0" algn="ctr" defTabSz="844550">
              <a:lnSpc>
                <a:spcPct val="90000"/>
              </a:lnSpc>
              <a:spcBef>
                <a:spcPct val="0"/>
              </a:spcBef>
              <a:spcAft>
                <a:spcPct val="35000"/>
              </a:spcAft>
              <a:buNone/>
            </a:pPr>
            <a:r>
              <a:rPr lang="en-US" sz="1900" kern="1200" dirty="0"/>
              <a:t>Stage 3: Inst. cluster</a:t>
            </a:r>
          </a:p>
        </p:txBody>
      </p:sp>
      <p:pic>
        <p:nvPicPr>
          <p:cNvPr id="6" name="Picture 5">
            <a:extLst>
              <a:ext uri="{FF2B5EF4-FFF2-40B4-BE49-F238E27FC236}">
                <a16:creationId xmlns:a16="http://schemas.microsoft.com/office/drawing/2014/main" id="{9C80FD2D-1C44-45B1-8A0C-8F3CE3174EB0}"/>
              </a:ext>
            </a:extLst>
          </p:cNvPr>
          <p:cNvPicPr>
            <a:picLocks noChangeAspect="1"/>
          </p:cNvPicPr>
          <p:nvPr/>
        </p:nvPicPr>
        <p:blipFill>
          <a:blip r:embed="rId5"/>
          <a:stretch>
            <a:fillRect/>
          </a:stretch>
        </p:blipFill>
        <p:spPr>
          <a:xfrm>
            <a:off x="1091679" y="4109424"/>
            <a:ext cx="5291513" cy="412788"/>
          </a:xfrm>
          <a:prstGeom prst="rect">
            <a:avLst/>
          </a:prstGeom>
        </p:spPr>
      </p:pic>
      <p:grpSp>
        <p:nvGrpSpPr>
          <p:cNvPr id="28" name="Group 27">
            <a:extLst>
              <a:ext uri="{FF2B5EF4-FFF2-40B4-BE49-F238E27FC236}">
                <a16:creationId xmlns:a16="http://schemas.microsoft.com/office/drawing/2014/main" id="{D450FEC3-3A6D-403E-A5DF-A52A121480FB}"/>
              </a:ext>
            </a:extLst>
          </p:cNvPr>
          <p:cNvGrpSpPr/>
          <p:nvPr/>
        </p:nvGrpSpPr>
        <p:grpSpPr>
          <a:xfrm>
            <a:off x="6938647" y="4339857"/>
            <a:ext cx="3874065" cy="1425944"/>
            <a:chOff x="6128239" y="4648200"/>
            <a:chExt cx="3461326" cy="1274234"/>
          </a:xfrm>
        </p:grpSpPr>
        <p:cxnSp>
          <p:nvCxnSpPr>
            <p:cNvPr id="29" name="Straight Arrow Connector 28">
              <a:extLst>
                <a:ext uri="{FF2B5EF4-FFF2-40B4-BE49-F238E27FC236}">
                  <a16:creationId xmlns:a16="http://schemas.microsoft.com/office/drawing/2014/main" id="{CDA4E515-B6AE-4C7F-B885-20D6ABDAE241}"/>
                </a:ext>
              </a:extLst>
            </p:cNvPr>
            <p:cNvCxnSpPr>
              <a:cxnSpLocks/>
            </p:cNvCxnSpPr>
            <p:nvPr/>
          </p:nvCxnSpPr>
          <p:spPr>
            <a:xfrm flipV="1">
              <a:off x="6358049" y="4752966"/>
              <a:ext cx="434225" cy="6308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5911C99-07A3-4E58-9B2B-366FE70E9892}"/>
                </a:ext>
              </a:extLst>
            </p:cNvPr>
            <p:cNvCxnSpPr>
              <a:cxnSpLocks/>
            </p:cNvCxnSpPr>
            <p:nvPr/>
          </p:nvCxnSpPr>
          <p:spPr>
            <a:xfrm>
              <a:off x="6988971" y="4748204"/>
              <a:ext cx="457200" cy="6572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7A58F74-2CEA-4DC3-B762-F51CCD3A1040}"/>
                </a:ext>
              </a:extLst>
            </p:cNvPr>
            <p:cNvSpPr/>
            <p:nvPr/>
          </p:nvSpPr>
          <p:spPr>
            <a:xfrm>
              <a:off x="6776508" y="4648200"/>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11</a:t>
              </a:r>
            </a:p>
          </p:txBody>
        </p:sp>
        <p:sp>
          <p:nvSpPr>
            <p:cNvPr id="32" name="Oval 31">
              <a:extLst>
                <a:ext uri="{FF2B5EF4-FFF2-40B4-BE49-F238E27FC236}">
                  <a16:creationId xmlns:a16="http://schemas.microsoft.com/office/drawing/2014/main" id="{615FEB58-212B-4C8A-9069-F5565F5C7312}"/>
                </a:ext>
              </a:extLst>
            </p:cNvPr>
            <p:cNvSpPr/>
            <p:nvPr/>
          </p:nvSpPr>
          <p:spPr>
            <a:xfrm flipH="1">
              <a:off x="7423944" y="5259928"/>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21</a:t>
              </a:r>
            </a:p>
          </p:txBody>
        </p:sp>
        <p:cxnSp>
          <p:nvCxnSpPr>
            <p:cNvPr id="33" name="Straight Arrow Connector 32">
              <a:extLst>
                <a:ext uri="{FF2B5EF4-FFF2-40B4-BE49-F238E27FC236}">
                  <a16:creationId xmlns:a16="http://schemas.microsoft.com/office/drawing/2014/main" id="{5A632CD0-9D54-4A61-94B1-1C317EE2D4A5}"/>
                </a:ext>
              </a:extLst>
            </p:cNvPr>
            <p:cNvCxnSpPr>
              <a:cxnSpLocks/>
            </p:cNvCxnSpPr>
            <p:nvPr/>
          </p:nvCxnSpPr>
          <p:spPr>
            <a:xfrm>
              <a:off x="7645641" y="5378732"/>
              <a:ext cx="445144" cy="4386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965F34C-1C59-42CA-AE2A-CAB400782F60}"/>
                </a:ext>
              </a:extLst>
            </p:cNvPr>
            <p:cNvSpPr/>
            <p:nvPr/>
          </p:nvSpPr>
          <p:spPr>
            <a:xfrm>
              <a:off x="8074617" y="569383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32</a:t>
              </a:r>
            </a:p>
          </p:txBody>
        </p:sp>
        <p:cxnSp>
          <p:nvCxnSpPr>
            <p:cNvPr id="35" name="Straight Arrow Connector 34">
              <a:extLst>
                <a:ext uri="{FF2B5EF4-FFF2-40B4-BE49-F238E27FC236}">
                  <a16:creationId xmlns:a16="http://schemas.microsoft.com/office/drawing/2014/main" id="{B3DA1DAE-99BA-448B-A66B-AF68073FD62B}"/>
                </a:ext>
              </a:extLst>
            </p:cNvPr>
            <p:cNvCxnSpPr>
              <a:cxnSpLocks/>
            </p:cNvCxnSpPr>
            <p:nvPr/>
          </p:nvCxnSpPr>
          <p:spPr>
            <a:xfrm flipV="1">
              <a:off x="8299015" y="4931229"/>
              <a:ext cx="438781" cy="87261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A2538376-8F18-4BF6-9D39-E2ED9CF20327}"/>
                </a:ext>
              </a:extLst>
            </p:cNvPr>
            <p:cNvSpPr/>
            <p:nvPr/>
          </p:nvSpPr>
          <p:spPr>
            <a:xfrm>
              <a:off x="8719242" y="482883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41</a:t>
              </a:r>
            </a:p>
          </p:txBody>
        </p:sp>
        <p:sp>
          <p:nvSpPr>
            <p:cNvPr id="37" name="Oval 36">
              <a:extLst>
                <a:ext uri="{FF2B5EF4-FFF2-40B4-BE49-F238E27FC236}">
                  <a16:creationId xmlns:a16="http://schemas.microsoft.com/office/drawing/2014/main" id="{4FBCC68A-48BB-498A-8995-B7E6DE953488}"/>
                </a:ext>
              </a:extLst>
            </p:cNvPr>
            <p:cNvSpPr/>
            <p:nvPr/>
          </p:nvSpPr>
          <p:spPr>
            <a:xfrm flipH="1">
              <a:off x="6128239" y="5276852"/>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s</a:t>
              </a:r>
            </a:p>
          </p:txBody>
        </p:sp>
        <p:sp>
          <p:nvSpPr>
            <p:cNvPr id="38" name="Oval 37">
              <a:extLst>
                <a:ext uri="{FF2B5EF4-FFF2-40B4-BE49-F238E27FC236}">
                  <a16:creationId xmlns:a16="http://schemas.microsoft.com/office/drawing/2014/main" id="{934DC0D8-14C0-455F-A8B1-12266B95021E}"/>
                </a:ext>
              </a:extLst>
            </p:cNvPr>
            <p:cNvSpPr/>
            <p:nvPr/>
          </p:nvSpPr>
          <p:spPr>
            <a:xfrm flipH="1">
              <a:off x="9364401" y="5264184"/>
              <a:ext cx="225164" cy="2286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rgbClr val="C00000"/>
                  </a:solidFill>
                </a:rPr>
                <a:t>t</a:t>
              </a:r>
            </a:p>
          </p:txBody>
        </p:sp>
        <p:cxnSp>
          <p:nvCxnSpPr>
            <p:cNvPr id="39" name="Straight Arrow Connector 38">
              <a:extLst>
                <a:ext uri="{FF2B5EF4-FFF2-40B4-BE49-F238E27FC236}">
                  <a16:creationId xmlns:a16="http://schemas.microsoft.com/office/drawing/2014/main" id="{81480162-74A7-4079-800A-3D2AC03764DC}"/>
                </a:ext>
              </a:extLst>
            </p:cNvPr>
            <p:cNvCxnSpPr>
              <a:cxnSpLocks/>
            </p:cNvCxnSpPr>
            <p:nvPr/>
          </p:nvCxnSpPr>
          <p:spPr>
            <a:xfrm>
              <a:off x="8940571" y="4955591"/>
              <a:ext cx="445144" cy="4386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85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9A2B-8316-4043-9051-5505ADDE64FE}"/>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DC301B41-536F-4AB8-83AD-21A1DBE53D90}"/>
              </a:ext>
            </a:extLst>
          </p:cNvPr>
          <p:cNvSpPr>
            <a:spLocks noGrp="1"/>
          </p:cNvSpPr>
          <p:nvPr>
            <p:ph idx="1"/>
          </p:nvPr>
        </p:nvSpPr>
        <p:spPr/>
        <p:txBody>
          <a:bodyPr/>
          <a:lstStyle/>
          <a:p>
            <a:r>
              <a:rPr lang="en-US" dirty="0"/>
              <a:t>Background</a:t>
            </a:r>
          </a:p>
          <a:p>
            <a:r>
              <a:rPr lang="en-US" dirty="0"/>
              <a:t>Preliminaries</a:t>
            </a:r>
          </a:p>
          <a:p>
            <a:r>
              <a:rPr lang="en-US" dirty="0"/>
              <a:t>Three-stage pin access analysis methodology</a:t>
            </a:r>
          </a:p>
          <a:p>
            <a:r>
              <a:rPr lang="en-US" b="1" dirty="0"/>
              <a:t>Experiments</a:t>
            </a:r>
          </a:p>
          <a:p>
            <a:r>
              <a:rPr lang="en-US" dirty="0"/>
              <a:t>Conclusion</a:t>
            </a:r>
          </a:p>
        </p:txBody>
      </p:sp>
      <p:sp>
        <p:nvSpPr>
          <p:cNvPr id="3" name="Slide Number Placeholder 2">
            <a:extLst>
              <a:ext uri="{FF2B5EF4-FFF2-40B4-BE49-F238E27FC236}">
                <a16:creationId xmlns:a16="http://schemas.microsoft.com/office/drawing/2014/main" id="{43EF166A-DD42-4C64-AB25-0B0A54D4497B}"/>
              </a:ext>
            </a:extLst>
          </p:cNvPr>
          <p:cNvSpPr>
            <a:spLocks noGrp="1"/>
          </p:cNvSpPr>
          <p:nvPr>
            <p:ph type="sldNum" sz="quarter" idx="11"/>
          </p:nvPr>
        </p:nvSpPr>
        <p:spPr/>
        <p:txBody>
          <a:bodyPr/>
          <a:lstStyle/>
          <a:p>
            <a:fld id="{14B1CFE6-0AF2-4EDF-A2C3-97530AEE244C}" type="slidenum">
              <a:rPr lang="en-US" smtClean="0"/>
              <a:t>17</a:t>
            </a:fld>
            <a:endParaRPr lang="en-US"/>
          </a:p>
        </p:txBody>
      </p:sp>
    </p:spTree>
    <p:extLst>
      <p:ext uri="{BB962C8B-B14F-4D97-AF65-F5344CB8AC3E}">
        <p14:creationId xmlns:p14="http://schemas.microsoft.com/office/powerpoint/2010/main" val="215600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6AFC-CF43-4B50-A63B-9B9F2CEC21B1}"/>
              </a:ext>
            </a:extLst>
          </p:cNvPr>
          <p:cNvSpPr>
            <a:spLocks noGrp="1"/>
          </p:cNvSpPr>
          <p:nvPr>
            <p:ph type="title"/>
          </p:nvPr>
        </p:nvSpPr>
        <p:spPr>
          <a:xfrm>
            <a:off x="838200" y="365125"/>
            <a:ext cx="10515600" cy="1325563"/>
          </a:xfrm>
        </p:spPr>
        <p:txBody>
          <a:bodyPr/>
          <a:lstStyle/>
          <a:p>
            <a:r>
              <a:rPr lang="en-US" dirty="0"/>
              <a:t>Experiment 1: Unique Instance Pin AP</a:t>
            </a:r>
          </a:p>
        </p:txBody>
      </p:sp>
      <p:sp>
        <p:nvSpPr>
          <p:cNvPr id="7" name="Content Placeholder 6">
            <a:extLst>
              <a:ext uri="{FF2B5EF4-FFF2-40B4-BE49-F238E27FC236}">
                <a16:creationId xmlns:a16="http://schemas.microsoft.com/office/drawing/2014/main" id="{ACE03ED5-DD03-4FB4-9046-F1EB8444BB37}"/>
              </a:ext>
            </a:extLst>
          </p:cNvPr>
          <p:cNvSpPr>
            <a:spLocks noGrp="1"/>
          </p:cNvSpPr>
          <p:nvPr>
            <p:ph idx="1"/>
          </p:nvPr>
        </p:nvSpPr>
        <p:spPr>
          <a:xfrm>
            <a:off x="838200" y="1842561"/>
            <a:ext cx="10515600" cy="4351338"/>
          </a:xfrm>
        </p:spPr>
        <p:txBody>
          <a:bodyPr/>
          <a:lstStyle/>
          <a:p>
            <a:pPr>
              <a:lnSpc>
                <a:spcPct val="75000"/>
              </a:lnSpc>
            </a:pPr>
            <a:r>
              <a:rPr lang="en-US" dirty="0"/>
              <a:t>Unique instance pin access analysis</a:t>
            </a:r>
          </a:p>
          <a:p>
            <a:pPr lvl="1">
              <a:lnSpc>
                <a:spcPct val="75000"/>
              </a:lnSpc>
            </a:pPr>
            <a:r>
              <a:rPr lang="en-US" b="1" dirty="0"/>
              <a:t>Without</a:t>
            </a:r>
            <a:r>
              <a:rPr lang="en-US" dirty="0"/>
              <a:t> considering intra-cell or inter-cell pin access compatibility</a:t>
            </a:r>
          </a:p>
        </p:txBody>
      </p:sp>
      <p:sp>
        <p:nvSpPr>
          <p:cNvPr id="4" name="Slide Number Placeholder 3">
            <a:extLst>
              <a:ext uri="{FF2B5EF4-FFF2-40B4-BE49-F238E27FC236}">
                <a16:creationId xmlns:a16="http://schemas.microsoft.com/office/drawing/2014/main" id="{4E451321-907D-49F2-86A1-34C8487A1A76}"/>
              </a:ext>
            </a:extLst>
          </p:cNvPr>
          <p:cNvSpPr>
            <a:spLocks noGrp="1"/>
          </p:cNvSpPr>
          <p:nvPr>
            <p:ph type="sldNum" sz="quarter" idx="11"/>
          </p:nvPr>
        </p:nvSpPr>
        <p:spPr>
          <a:xfrm>
            <a:off x="8610600" y="6356350"/>
            <a:ext cx="2743200" cy="365125"/>
          </a:xfrm>
        </p:spPr>
        <p:txBody>
          <a:bodyPr/>
          <a:lstStyle/>
          <a:p>
            <a:fld id="{14B1CFE6-0AF2-4EDF-A2C3-97530AEE244C}" type="slidenum">
              <a:rPr lang="en-US" smtClean="0"/>
              <a:t>18</a:t>
            </a:fld>
            <a:endParaRPr lang="en-US"/>
          </a:p>
        </p:txBody>
      </p:sp>
      <p:graphicFrame>
        <p:nvGraphicFramePr>
          <p:cNvPr id="5" name="Table 5">
            <a:extLst>
              <a:ext uri="{FF2B5EF4-FFF2-40B4-BE49-F238E27FC236}">
                <a16:creationId xmlns:a16="http://schemas.microsoft.com/office/drawing/2014/main" id="{1AF6F5D3-721E-4968-83B0-10E8A186A15C}"/>
              </a:ext>
            </a:extLst>
          </p:cNvPr>
          <p:cNvGraphicFramePr>
            <a:graphicFrameLocks noGrp="1"/>
          </p:cNvGraphicFramePr>
          <p:nvPr>
            <p:extLst>
              <p:ext uri="{D42A27DB-BD31-4B8C-83A1-F6EECF244321}">
                <p14:modId xmlns:p14="http://schemas.microsoft.com/office/powerpoint/2010/main" val="264092484"/>
              </p:ext>
            </p:extLst>
          </p:nvPr>
        </p:nvGraphicFramePr>
        <p:xfrm>
          <a:off x="844062" y="2623185"/>
          <a:ext cx="6665977" cy="4079240"/>
        </p:xfrm>
        <a:graphic>
          <a:graphicData uri="http://schemas.openxmlformats.org/drawingml/2006/table">
            <a:tbl>
              <a:tblPr firstRow="1" bandRow="1">
                <a:tableStyleId>{5C22544A-7EE6-4342-B048-85BDC9FD1C3A}</a:tableStyleId>
              </a:tblPr>
              <a:tblGrid>
                <a:gridCol w="1546289">
                  <a:extLst>
                    <a:ext uri="{9D8B030D-6E8A-4147-A177-3AD203B41FA5}">
                      <a16:colId xmlns:a16="http://schemas.microsoft.com/office/drawing/2014/main" val="2742393889"/>
                    </a:ext>
                  </a:extLst>
                </a:gridCol>
                <a:gridCol w="1497965">
                  <a:extLst>
                    <a:ext uri="{9D8B030D-6E8A-4147-A177-3AD203B41FA5}">
                      <a16:colId xmlns:a16="http://schemas.microsoft.com/office/drawing/2014/main" val="4240344405"/>
                    </a:ext>
                  </a:extLst>
                </a:gridCol>
                <a:gridCol w="1210945">
                  <a:extLst>
                    <a:ext uri="{9D8B030D-6E8A-4147-A177-3AD203B41FA5}">
                      <a16:colId xmlns:a16="http://schemas.microsoft.com/office/drawing/2014/main" val="4279408320"/>
                    </a:ext>
                  </a:extLst>
                </a:gridCol>
                <a:gridCol w="1130618">
                  <a:extLst>
                    <a:ext uri="{9D8B030D-6E8A-4147-A177-3AD203B41FA5}">
                      <a16:colId xmlns:a16="http://schemas.microsoft.com/office/drawing/2014/main" val="1981550296"/>
                    </a:ext>
                  </a:extLst>
                </a:gridCol>
                <a:gridCol w="1280160">
                  <a:extLst>
                    <a:ext uri="{9D8B030D-6E8A-4147-A177-3AD203B41FA5}">
                      <a16:colId xmlns:a16="http://schemas.microsoft.com/office/drawing/2014/main" val="3507335048"/>
                    </a:ext>
                  </a:extLst>
                </a:gridCol>
              </a:tblGrid>
              <a:tr h="370840">
                <a:tc>
                  <a:txBody>
                    <a:bodyPr/>
                    <a:lstStyle/>
                    <a:p>
                      <a:r>
                        <a:rPr lang="en-US" sz="1800"/>
                        <a:t>Benchmark</a:t>
                      </a:r>
                      <a:endParaRPr lang="en-US" sz="1800" dirty="0"/>
                    </a:p>
                  </a:txBody>
                  <a:tcPr/>
                </a:tc>
                <a:tc>
                  <a:txBody>
                    <a:bodyPr/>
                    <a:lstStyle/>
                    <a:p>
                      <a:r>
                        <a:rPr lang="en-US" sz="1800"/>
                        <a:t>#Unique Inst.</a:t>
                      </a:r>
                      <a:endParaRPr lang="en-US" sz="1800" dirty="0"/>
                    </a:p>
                  </a:txBody>
                  <a:tcPr/>
                </a:tc>
                <a:tc>
                  <a:txBody>
                    <a:bodyPr/>
                    <a:lstStyle/>
                    <a:p>
                      <a:r>
                        <a:rPr lang="en-US" sz="1800"/>
                        <a:t>Total #APs</a:t>
                      </a:r>
                      <a:endParaRPr lang="en-US" sz="1800" dirty="0"/>
                    </a:p>
                  </a:txBody>
                  <a:tcPr/>
                </a:tc>
                <a:tc>
                  <a:txBody>
                    <a:bodyPr/>
                    <a:lstStyle/>
                    <a:p>
                      <a:r>
                        <a:rPr lang="en-US" sz="1800"/>
                        <a:t>#Dirty AP</a:t>
                      </a:r>
                      <a:endParaRPr lang="en-US" sz="1800" dirty="0"/>
                    </a:p>
                  </a:txBody>
                  <a:tcPr/>
                </a:tc>
                <a:tc>
                  <a:txBody>
                    <a:bodyPr/>
                    <a:lstStyle/>
                    <a:p>
                      <a:r>
                        <a:rPr lang="en-US" sz="1800"/>
                        <a:t>Runtime (s)</a:t>
                      </a:r>
                      <a:endParaRPr lang="en-US" sz="1800" dirty="0"/>
                    </a:p>
                  </a:txBody>
                  <a:tcPr/>
                </a:tc>
                <a:extLst>
                  <a:ext uri="{0D108BD9-81ED-4DB2-BD59-A6C34878D82A}">
                    <a16:rowId xmlns:a16="http://schemas.microsoft.com/office/drawing/2014/main" val="4253438989"/>
                  </a:ext>
                </a:extLst>
              </a:tr>
              <a:tr h="370840">
                <a:tc>
                  <a:txBody>
                    <a:bodyPr/>
                    <a:lstStyle/>
                    <a:p>
                      <a:r>
                        <a:rPr lang="en-US" sz="1800"/>
                        <a:t>ispd18_test1</a:t>
                      </a:r>
                      <a:endParaRPr lang="en-US" sz="1800" dirty="0"/>
                    </a:p>
                  </a:txBody>
                  <a:tcPr/>
                </a:tc>
                <a:tc>
                  <a:txBody>
                    <a:bodyPr/>
                    <a:lstStyle/>
                    <a:p>
                      <a:r>
                        <a:rPr lang="en-US" sz="1800" dirty="0"/>
                        <a:t>182</a:t>
                      </a:r>
                    </a:p>
                  </a:txBody>
                  <a:tcPr/>
                </a:tc>
                <a:tc>
                  <a:txBody>
                    <a:bodyPr/>
                    <a:lstStyle/>
                    <a:p>
                      <a:r>
                        <a:rPr lang="en-US" sz="1800"/>
                        <a:t>3102</a:t>
                      </a:r>
                      <a:endParaRPr lang="en-US" sz="1800" dirty="0"/>
                    </a:p>
                  </a:txBody>
                  <a:tcPr/>
                </a:tc>
                <a:tc>
                  <a:txBody>
                    <a:bodyPr/>
                    <a:lstStyle/>
                    <a:p>
                      <a:r>
                        <a:rPr lang="en-US" sz="1800" dirty="0"/>
                        <a:t>0</a:t>
                      </a:r>
                    </a:p>
                  </a:txBody>
                  <a:tcPr/>
                </a:tc>
                <a:tc>
                  <a:txBody>
                    <a:bodyPr/>
                    <a:lstStyle/>
                    <a:p>
                      <a:r>
                        <a:rPr lang="en-US" sz="1800"/>
                        <a:t>2</a:t>
                      </a:r>
                      <a:endParaRPr lang="en-US" sz="1800" dirty="0"/>
                    </a:p>
                  </a:txBody>
                  <a:tcPr/>
                </a:tc>
                <a:extLst>
                  <a:ext uri="{0D108BD9-81ED-4DB2-BD59-A6C34878D82A}">
                    <a16:rowId xmlns:a16="http://schemas.microsoft.com/office/drawing/2014/main" val="4119369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ispd18_test2</a:t>
                      </a:r>
                      <a:endParaRPr lang="en-US" sz="1800" dirty="0"/>
                    </a:p>
                  </a:txBody>
                  <a:tcPr/>
                </a:tc>
                <a:tc>
                  <a:txBody>
                    <a:bodyPr/>
                    <a:lstStyle/>
                    <a:p>
                      <a:r>
                        <a:rPr lang="en-US" sz="1800"/>
                        <a:t>222</a:t>
                      </a:r>
                      <a:endParaRPr lang="en-US" sz="1800" dirty="0"/>
                    </a:p>
                  </a:txBody>
                  <a:tcPr/>
                </a:tc>
                <a:tc>
                  <a:txBody>
                    <a:bodyPr/>
                    <a:lstStyle/>
                    <a:p>
                      <a:r>
                        <a:rPr lang="en-US" sz="1800"/>
                        <a:t>4867</a:t>
                      </a:r>
                      <a:endParaRPr lang="en-US" sz="1800" dirty="0"/>
                    </a:p>
                  </a:txBody>
                  <a:tcPr/>
                </a:tc>
                <a:tc>
                  <a:txBody>
                    <a:bodyPr/>
                    <a:lstStyle/>
                    <a:p>
                      <a:r>
                        <a:rPr lang="en-US" sz="1800"/>
                        <a:t>0</a:t>
                      </a:r>
                      <a:endParaRPr lang="en-US" sz="1800" dirty="0"/>
                    </a:p>
                  </a:txBody>
                  <a:tcPr/>
                </a:tc>
                <a:tc>
                  <a:txBody>
                    <a:bodyPr/>
                    <a:lstStyle/>
                    <a:p>
                      <a:r>
                        <a:rPr lang="en-US" sz="1800"/>
                        <a:t>4</a:t>
                      </a:r>
                      <a:endParaRPr lang="en-US" sz="1800" dirty="0"/>
                    </a:p>
                  </a:txBody>
                  <a:tcPr/>
                </a:tc>
                <a:extLst>
                  <a:ext uri="{0D108BD9-81ED-4DB2-BD59-A6C34878D82A}">
                    <a16:rowId xmlns:a16="http://schemas.microsoft.com/office/drawing/2014/main" val="2588767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ispd18_test3</a:t>
                      </a:r>
                      <a:endParaRPr lang="en-US" sz="1800" dirty="0"/>
                    </a:p>
                  </a:txBody>
                  <a:tcPr/>
                </a:tc>
                <a:tc>
                  <a:txBody>
                    <a:bodyPr/>
                    <a:lstStyle/>
                    <a:p>
                      <a:r>
                        <a:rPr lang="en-US" sz="1800"/>
                        <a:t>227</a:t>
                      </a:r>
                      <a:endParaRPr lang="en-US" sz="1800" dirty="0"/>
                    </a:p>
                  </a:txBody>
                  <a:tcPr/>
                </a:tc>
                <a:tc>
                  <a:txBody>
                    <a:bodyPr/>
                    <a:lstStyle/>
                    <a:p>
                      <a:r>
                        <a:rPr lang="en-US" sz="1800"/>
                        <a:t>4970</a:t>
                      </a:r>
                      <a:endParaRPr lang="en-US" sz="1800" dirty="0"/>
                    </a:p>
                  </a:txBody>
                  <a:tcPr/>
                </a:tc>
                <a:tc>
                  <a:txBody>
                    <a:bodyPr/>
                    <a:lstStyle/>
                    <a:p>
                      <a:r>
                        <a:rPr lang="en-US" sz="1800"/>
                        <a:t>0</a:t>
                      </a:r>
                      <a:endParaRPr lang="en-US" sz="1800" dirty="0"/>
                    </a:p>
                  </a:txBody>
                  <a:tcPr/>
                </a:tc>
                <a:tc>
                  <a:txBody>
                    <a:bodyPr/>
                    <a:lstStyle/>
                    <a:p>
                      <a:r>
                        <a:rPr lang="en-US" sz="1800"/>
                        <a:t>4</a:t>
                      </a:r>
                      <a:endParaRPr lang="en-US" sz="1800" dirty="0"/>
                    </a:p>
                  </a:txBody>
                  <a:tcPr/>
                </a:tc>
                <a:extLst>
                  <a:ext uri="{0D108BD9-81ED-4DB2-BD59-A6C34878D82A}">
                    <a16:rowId xmlns:a16="http://schemas.microsoft.com/office/drawing/2014/main" val="270124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ispd18_test4</a:t>
                      </a:r>
                      <a:endParaRPr lang="en-US" sz="1800" dirty="0"/>
                    </a:p>
                  </a:txBody>
                  <a:tcPr/>
                </a:tc>
                <a:tc>
                  <a:txBody>
                    <a:bodyPr/>
                    <a:lstStyle/>
                    <a:p>
                      <a:r>
                        <a:rPr lang="en-US" sz="1800"/>
                        <a:t>2725</a:t>
                      </a:r>
                      <a:endParaRPr lang="en-US" sz="1800" dirty="0"/>
                    </a:p>
                  </a:txBody>
                  <a:tcPr/>
                </a:tc>
                <a:tc>
                  <a:txBody>
                    <a:bodyPr/>
                    <a:lstStyle/>
                    <a:p>
                      <a:r>
                        <a:rPr lang="en-US" sz="1800"/>
                        <a:t>99356</a:t>
                      </a:r>
                      <a:endParaRPr lang="en-US" sz="1800" dirty="0"/>
                    </a:p>
                  </a:txBody>
                  <a:tcPr/>
                </a:tc>
                <a:tc>
                  <a:txBody>
                    <a:bodyPr/>
                    <a:lstStyle/>
                    <a:p>
                      <a:r>
                        <a:rPr lang="en-US" sz="1800"/>
                        <a:t>0</a:t>
                      </a:r>
                      <a:endParaRPr lang="en-US" sz="1800" dirty="0"/>
                    </a:p>
                  </a:txBody>
                  <a:tcPr/>
                </a:tc>
                <a:tc>
                  <a:txBody>
                    <a:bodyPr/>
                    <a:lstStyle/>
                    <a:p>
                      <a:r>
                        <a:rPr lang="en-US" sz="1800" dirty="0"/>
                        <a:t>63</a:t>
                      </a:r>
                    </a:p>
                  </a:txBody>
                  <a:tcPr/>
                </a:tc>
                <a:extLst>
                  <a:ext uri="{0D108BD9-81ED-4DB2-BD59-A6C34878D82A}">
                    <a16:rowId xmlns:a16="http://schemas.microsoft.com/office/drawing/2014/main" val="603044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ispd18_test5</a:t>
                      </a:r>
                      <a:endParaRPr lang="en-US" sz="1800" dirty="0"/>
                    </a:p>
                  </a:txBody>
                  <a:tcPr/>
                </a:tc>
                <a:tc>
                  <a:txBody>
                    <a:bodyPr/>
                    <a:lstStyle/>
                    <a:p>
                      <a:r>
                        <a:rPr lang="en-US" sz="1800"/>
                        <a:t>2733</a:t>
                      </a:r>
                      <a:endParaRPr lang="en-US" sz="1800" dirty="0"/>
                    </a:p>
                  </a:txBody>
                  <a:tcPr/>
                </a:tc>
                <a:tc>
                  <a:txBody>
                    <a:bodyPr/>
                    <a:lstStyle/>
                    <a:p>
                      <a:r>
                        <a:rPr lang="en-US" sz="1800"/>
                        <a:t>80027</a:t>
                      </a:r>
                      <a:endParaRPr lang="en-US" sz="1800" dirty="0"/>
                    </a:p>
                  </a:txBody>
                  <a:tcPr/>
                </a:tc>
                <a:tc>
                  <a:txBody>
                    <a:bodyPr/>
                    <a:lstStyle/>
                    <a:p>
                      <a:r>
                        <a:rPr lang="en-US" sz="1800" dirty="0"/>
                        <a:t>0</a:t>
                      </a:r>
                    </a:p>
                  </a:txBody>
                  <a:tcPr/>
                </a:tc>
                <a:tc>
                  <a:txBody>
                    <a:bodyPr/>
                    <a:lstStyle/>
                    <a:p>
                      <a:r>
                        <a:rPr lang="en-US" sz="1800"/>
                        <a:t>71</a:t>
                      </a:r>
                      <a:endParaRPr lang="en-US" sz="1800" dirty="0"/>
                    </a:p>
                  </a:txBody>
                  <a:tcPr/>
                </a:tc>
                <a:extLst>
                  <a:ext uri="{0D108BD9-81ED-4DB2-BD59-A6C34878D82A}">
                    <a16:rowId xmlns:a16="http://schemas.microsoft.com/office/drawing/2014/main" val="3921045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ispd18_test6</a:t>
                      </a:r>
                      <a:endParaRPr lang="en-US" sz="1800" dirty="0"/>
                    </a:p>
                  </a:txBody>
                  <a:tcPr/>
                </a:tc>
                <a:tc>
                  <a:txBody>
                    <a:bodyPr/>
                    <a:lstStyle/>
                    <a:p>
                      <a:r>
                        <a:rPr lang="en-US" sz="1800"/>
                        <a:t>2886</a:t>
                      </a:r>
                      <a:endParaRPr lang="en-US" sz="1800" dirty="0"/>
                    </a:p>
                  </a:txBody>
                  <a:tcPr/>
                </a:tc>
                <a:tc>
                  <a:txBody>
                    <a:bodyPr/>
                    <a:lstStyle/>
                    <a:p>
                      <a:r>
                        <a:rPr lang="en-US" sz="1800"/>
                        <a:t>87876</a:t>
                      </a:r>
                      <a:endParaRPr lang="en-US" sz="1800" dirty="0"/>
                    </a:p>
                  </a:txBody>
                  <a:tcPr/>
                </a:tc>
                <a:tc>
                  <a:txBody>
                    <a:bodyPr/>
                    <a:lstStyle/>
                    <a:p>
                      <a:r>
                        <a:rPr lang="en-US" sz="1800"/>
                        <a:t>0</a:t>
                      </a:r>
                      <a:endParaRPr lang="en-US" sz="1800" dirty="0"/>
                    </a:p>
                  </a:txBody>
                  <a:tcPr/>
                </a:tc>
                <a:tc>
                  <a:txBody>
                    <a:bodyPr/>
                    <a:lstStyle/>
                    <a:p>
                      <a:r>
                        <a:rPr lang="en-US" sz="1800"/>
                        <a:t>78</a:t>
                      </a:r>
                      <a:endParaRPr lang="en-US" sz="1800" dirty="0"/>
                    </a:p>
                  </a:txBody>
                  <a:tcPr/>
                </a:tc>
                <a:extLst>
                  <a:ext uri="{0D108BD9-81ED-4DB2-BD59-A6C34878D82A}">
                    <a16:rowId xmlns:a16="http://schemas.microsoft.com/office/drawing/2014/main" val="344038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ispd18_test7</a:t>
                      </a:r>
                      <a:endParaRPr lang="en-US" sz="1800" dirty="0"/>
                    </a:p>
                  </a:txBody>
                  <a:tcPr/>
                </a:tc>
                <a:tc>
                  <a:txBody>
                    <a:bodyPr/>
                    <a:lstStyle/>
                    <a:p>
                      <a:r>
                        <a:rPr lang="en-US" sz="1800"/>
                        <a:t>148</a:t>
                      </a:r>
                      <a:endParaRPr lang="en-US" sz="1800" dirty="0"/>
                    </a:p>
                  </a:txBody>
                  <a:tcPr/>
                </a:tc>
                <a:tc>
                  <a:txBody>
                    <a:bodyPr/>
                    <a:lstStyle/>
                    <a:p>
                      <a:r>
                        <a:rPr lang="en-US" sz="1800"/>
                        <a:t>4152</a:t>
                      </a:r>
                      <a:endParaRPr lang="en-US" sz="1800" dirty="0"/>
                    </a:p>
                  </a:txBody>
                  <a:tcPr/>
                </a:tc>
                <a:tc>
                  <a:txBody>
                    <a:bodyPr/>
                    <a:lstStyle/>
                    <a:p>
                      <a:r>
                        <a:rPr lang="en-US" sz="1800"/>
                        <a:t>0</a:t>
                      </a:r>
                      <a:endParaRPr lang="en-US" sz="1800" dirty="0"/>
                    </a:p>
                  </a:txBody>
                  <a:tcPr/>
                </a:tc>
                <a:tc>
                  <a:txBody>
                    <a:bodyPr/>
                    <a:lstStyle/>
                    <a:p>
                      <a:r>
                        <a:rPr lang="en-US" sz="1800"/>
                        <a:t>3</a:t>
                      </a:r>
                      <a:endParaRPr lang="en-US" sz="1800" dirty="0"/>
                    </a:p>
                  </a:txBody>
                  <a:tcPr/>
                </a:tc>
                <a:extLst>
                  <a:ext uri="{0D108BD9-81ED-4DB2-BD59-A6C34878D82A}">
                    <a16:rowId xmlns:a16="http://schemas.microsoft.com/office/drawing/2014/main" val="1124349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ispd18_test8</a:t>
                      </a:r>
                      <a:endParaRPr lang="en-US" sz="1800" dirty="0"/>
                    </a:p>
                  </a:txBody>
                  <a:tcPr/>
                </a:tc>
                <a:tc>
                  <a:txBody>
                    <a:bodyPr/>
                    <a:lstStyle/>
                    <a:p>
                      <a:r>
                        <a:rPr lang="en-US" sz="1800"/>
                        <a:t>414</a:t>
                      </a:r>
                      <a:endParaRPr lang="en-US" sz="1800" dirty="0"/>
                    </a:p>
                  </a:txBody>
                  <a:tcPr/>
                </a:tc>
                <a:tc>
                  <a:txBody>
                    <a:bodyPr/>
                    <a:lstStyle/>
                    <a:p>
                      <a:r>
                        <a:rPr lang="en-US" sz="1800"/>
                        <a:t>12316</a:t>
                      </a:r>
                      <a:endParaRPr lang="en-US" sz="1800" dirty="0"/>
                    </a:p>
                  </a:txBody>
                  <a:tcPr/>
                </a:tc>
                <a:tc>
                  <a:txBody>
                    <a:bodyPr/>
                    <a:lstStyle/>
                    <a:p>
                      <a:r>
                        <a:rPr lang="en-US" sz="1800"/>
                        <a:t>0</a:t>
                      </a:r>
                      <a:endParaRPr lang="en-US" sz="1800" dirty="0"/>
                    </a:p>
                  </a:txBody>
                  <a:tcPr/>
                </a:tc>
                <a:tc>
                  <a:txBody>
                    <a:bodyPr/>
                    <a:lstStyle/>
                    <a:p>
                      <a:r>
                        <a:rPr lang="en-US" sz="1800"/>
                        <a:t>12</a:t>
                      </a:r>
                      <a:endParaRPr lang="en-US" sz="1800" dirty="0"/>
                    </a:p>
                  </a:txBody>
                  <a:tcPr/>
                </a:tc>
                <a:extLst>
                  <a:ext uri="{0D108BD9-81ED-4DB2-BD59-A6C34878D82A}">
                    <a16:rowId xmlns:a16="http://schemas.microsoft.com/office/drawing/2014/main" val="13588541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ispd18_test9</a:t>
                      </a:r>
                      <a:endParaRPr lang="en-US" sz="1800" dirty="0"/>
                    </a:p>
                  </a:txBody>
                  <a:tcPr/>
                </a:tc>
                <a:tc>
                  <a:txBody>
                    <a:bodyPr/>
                    <a:lstStyle/>
                    <a:p>
                      <a:r>
                        <a:rPr lang="en-US" sz="1800"/>
                        <a:t>404</a:t>
                      </a:r>
                      <a:endParaRPr lang="en-US" sz="1800" dirty="0"/>
                    </a:p>
                  </a:txBody>
                  <a:tcPr/>
                </a:tc>
                <a:tc>
                  <a:txBody>
                    <a:bodyPr/>
                    <a:lstStyle/>
                    <a:p>
                      <a:r>
                        <a:rPr lang="en-US" sz="1800"/>
                        <a:t>12342</a:t>
                      </a:r>
                      <a:endParaRPr lang="en-US" sz="1800" dirty="0"/>
                    </a:p>
                  </a:txBody>
                  <a:tcPr/>
                </a:tc>
                <a:tc>
                  <a:txBody>
                    <a:bodyPr/>
                    <a:lstStyle/>
                    <a:p>
                      <a:r>
                        <a:rPr lang="en-US" sz="1800"/>
                        <a:t>0</a:t>
                      </a:r>
                      <a:endParaRPr lang="en-US" sz="1800" dirty="0"/>
                    </a:p>
                  </a:txBody>
                  <a:tcPr/>
                </a:tc>
                <a:tc>
                  <a:txBody>
                    <a:bodyPr/>
                    <a:lstStyle/>
                    <a:p>
                      <a:r>
                        <a:rPr lang="en-US" sz="1800"/>
                        <a:t>11</a:t>
                      </a:r>
                      <a:endParaRPr lang="en-US" sz="1800" dirty="0"/>
                    </a:p>
                  </a:txBody>
                  <a:tcPr/>
                </a:tc>
                <a:extLst>
                  <a:ext uri="{0D108BD9-81ED-4DB2-BD59-A6C34878D82A}">
                    <a16:rowId xmlns:a16="http://schemas.microsoft.com/office/drawing/2014/main" val="34588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ispd18_test10</a:t>
                      </a:r>
                      <a:endParaRPr lang="en-US" sz="1800" dirty="0"/>
                    </a:p>
                  </a:txBody>
                  <a:tcPr/>
                </a:tc>
                <a:tc>
                  <a:txBody>
                    <a:bodyPr/>
                    <a:lstStyle/>
                    <a:p>
                      <a:r>
                        <a:rPr lang="en-US" sz="1800"/>
                        <a:t>426</a:t>
                      </a:r>
                      <a:endParaRPr lang="en-US" sz="1800" dirty="0"/>
                    </a:p>
                  </a:txBody>
                  <a:tcPr/>
                </a:tc>
                <a:tc>
                  <a:txBody>
                    <a:bodyPr/>
                    <a:lstStyle/>
                    <a:p>
                      <a:r>
                        <a:rPr lang="en-US" sz="1800"/>
                        <a:t>12254</a:t>
                      </a:r>
                      <a:endParaRPr lang="en-US" sz="1800" dirty="0"/>
                    </a:p>
                  </a:txBody>
                  <a:tcPr/>
                </a:tc>
                <a:tc>
                  <a:txBody>
                    <a:bodyPr/>
                    <a:lstStyle/>
                    <a:p>
                      <a:r>
                        <a:rPr lang="en-US" sz="1800" dirty="0"/>
                        <a:t>0</a:t>
                      </a:r>
                    </a:p>
                  </a:txBody>
                  <a:tcPr/>
                </a:tc>
                <a:tc>
                  <a:txBody>
                    <a:bodyPr/>
                    <a:lstStyle/>
                    <a:p>
                      <a:r>
                        <a:rPr lang="en-US" sz="1800" dirty="0"/>
                        <a:t>13</a:t>
                      </a:r>
                    </a:p>
                  </a:txBody>
                  <a:tcPr/>
                </a:tc>
                <a:extLst>
                  <a:ext uri="{0D108BD9-81ED-4DB2-BD59-A6C34878D82A}">
                    <a16:rowId xmlns:a16="http://schemas.microsoft.com/office/drawing/2014/main" val="1711030565"/>
                  </a:ext>
                </a:extLst>
              </a:tr>
            </a:tbl>
          </a:graphicData>
        </a:graphic>
      </p:graphicFrame>
      <p:pic>
        <p:nvPicPr>
          <p:cNvPr id="6" name="Picture 5">
            <a:extLst>
              <a:ext uri="{FF2B5EF4-FFF2-40B4-BE49-F238E27FC236}">
                <a16:creationId xmlns:a16="http://schemas.microsoft.com/office/drawing/2014/main" id="{9F331C61-BEA3-4A78-82B7-6D2F26A2F4C6}"/>
              </a:ext>
            </a:extLst>
          </p:cNvPr>
          <p:cNvPicPr>
            <a:picLocks noChangeAspect="1"/>
          </p:cNvPicPr>
          <p:nvPr/>
        </p:nvPicPr>
        <p:blipFill>
          <a:blip r:embed="rId3"/>
          <a:stretch>
            <a:fillRect/>
          </a:stretch>
        </p:blipFill>
        <p:spPr>
          <a:xfrm>
            <a:off x="8749697" y="3836039"/>
            <a:ext cx="2089817" cy="1355920"/>
          </a:xfrm>
          <a:prstGeom prst="rect">
            <a:avLst/>
          </a:prstGeom>
        </p:spPr>
      </p:pic>
      <p:sp>
        <p:nvSpPr>
          <p:cNvPr id="3" name="TextBox 2">
            <a:extLst>
              <a:ext uri="{FF2B5EF4-FFF2-40B4-BE49-F238E27FC236}">
                <a16:creationId xmlns:a16="http://schemas.microsoft.com/office/drawing/2014/main" id="{D2134791-F16E-4DC6-BCCA-06A5F147BCF3}"/>
              </a:ext>
            </a:extLst>
          </p:cNvPr>
          <p:cNvSpPr txBox="1"/>
          <p:nvPr/>
        </p:nvSpPr>
        <p:spPr>
          <a:xfrm>
            <a:off x="8800200" y="5191959"/>
            <a:ext cx="2049985" cy="369332"/>
          </a:xfrm>
          <a:prstGeom prst="rect">
            <a:avLst/>
          </a:prstGeom>
          <a:noFill/>
        </p:spPr>
        <p:txBody>
          <a:bodyPr wrap="none" rtlCol="0">
            <a:spAutoFit/>
          </a:bodyPr>
          <a:lstStyle/>
          <a:p>
            <a:r>
              <a:rPr lang="en-US" dirty="0"/>
              <a:t>Unique instance pin</a:t>
            </a:r>
          </a:p>
        </p:txBody>
      </p:sp>
      <p:sp>
        <p:nvSpPr>
          <p:cNvPr id="11" name="Rectangle 10">
            <a:extLst>
              <a:ext uri="{FF2B5EF4-FFF2-40B4-BE49-F238E27FC236}">
                <a16:creationId xmlns:a16="http://schemas.microsoft.com/office/drawing/2014/main" id="{060FA33D-C553-44F6-B0A4-625038D690B6}"/>
              </a:ext>
            </a:extLst>
          </p:cNvPr>
          <p:cNvSpPr/>
          <p:nvPr/>
        </p:nvSpPr>
        <p:spPr>
          <a:xfrm>
            <a:off x="5079003" y="2623185"/>
            <a:ext cx="1169397" cy="407924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22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71E2-7752-401B-8086-983104C9345B}"/>
              </a:ext>
            </a:extLst>
          </p:cNvPr>
          <p:cNvSpPr>
            <a:spLocks noGrp="1"/>
          </p:cNvSpPr>
          <p:nvPr>
            <p:ph type="title"/>
          </p:nvPr>
        </p:nvSpPr>
        <p:spPr/>
        <p:txBody>
          <a:bodyPr/>
          <a:lstStyle/>
          <a:p>
            <a:r>
              <a:rPr lang="en-US" dirty="0"/>
              <a:t>About Me</a:t>
            </a:r>
          </a:p>
        </p:txBody>
      </p:sp>
      <p:sp>
        <p:nvSpPr>
          <p:cNvPr id="4" name="Content Placeholder 3">
            <a:extLst>
              <a:ext uri="{FF2B5EF4-FFF2-40B4-BE49-F238E27FC236}">
                <a16:creationId xmlns:a16="http://schemas.microsoft.com/office/drawing/2014/main" id="{82459FE1-B354-4E75-95FE-D90EC5A79862}"/>
              </a:ext>
            </a:extLst>
          </p:cNvPr>
          <p:cNvSpPr>
            <a:spLocks noGrp="1"/>
          </p:cNvSpPr>
          <p:nvPr>
            <p:ph idx="1"/>
          </p:nvPr>
        </p:nvSpPr>
        <p:spPr/>
        <p:txBody>
          <a:bodyPr/>
          <a:lstStyle/>
          <a:p>
            <a:r>
              <a:rPr lang="en-US" dirty="0" err="1"/>
              <a:t>Bangqi</a:t>
            </a:r>
            <a:r>
              <a:rPr lang="en-US" dirty="0"/>
              <a:t> Xu received B.S. degree in electrical engineering from the University of Michigan, Ann Arbor, MI, USA in 2015 and the M.S. degree in electrical and computer engineering from the University of California at San Diego, La Jolla, in 2017. He is currently pursuing the Ph.D. degree at the University of California at San Diego, La Jolla. His current research interests include detailed placement, routing methodology and optimization.</a:t>
            </a:r>
          </a:p>
        </p:txBody>
      </p:sp>
      <p:sp>
        <p:nvSpPr>
          <p:cNvPr id="3" name="Slide Number Placeholder 2">
            <a:extLst>
              <a:ext uri="{FF2B5EF4-FFF2-40B4-BE49-F238E27FC236}">
                <a16:creationId xmlns:a16="http://schemas.microsoft.com/office/drawing/2014/main" id="{988D6307-150F-4A22-9797-9E7CE5C1CF44}"/>
              </a:ext>
            </a:extLst>
          </p:cNvPr>
          <p:cNvSpPr>
            <a:spLocks noGrp="1"/>
          </p:cNvSpPr>
          <p:nvPr>
            <p:ph type="sldNum" sz="quarter" idx="11"/>
          </p:nvPr>
        </p:nvSpPr>
        <p:spPr/>
        <p:txBody>
          <a:bodyPr/>
          <a:lstStyle/>
          <a:p>
            <a:fld id="{14B1CFE6-0AF2-4EDF-A2C3-97530AEE244C}" type="slidenum">
              <a:rPr lang="en-US" smtClean="0"/>
              <a:t>1</a:t>
            </a:fld>
            <a:endParaRPr lang="en-US"/>
          </a:p>
        </p:txBody>
      </p:sp>
    </p:spTree>
    <p:extLst>
      <p:ext uri="{BB962C8B-B14F-4D97-AF65-F5344CB8AC3E}">
        <p14:creationId xmlns:p14="http://schemas.microsoft.com/office/powerpoint/2010/main" val="1841600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0BDD-3856-4F40-837E-4333A044C448}"/>
              </a:ext>
            </a:extLst>
          </p:cNvPr>
          <p:cNvSpPr>
            <a:spLocks noGrp="1"/>
          </p:cNvSpPr>
          <p:nvPr>
            <p:ph type="title"/>
          </p:nvPr>
        </p:nvSpPr>
        <p:spPr/>
        <p:txBody>
          <a:bodyPr/>
          <a:lstStyle/>
          <a:p>
            <a:r>
              <a:rPr lang="en-US" dirty="0"/>
              <a:t>Experiment 2: All Instance Pins</a:t>
            </a:r>
          </a:p>
        </p:txBody>
      </p:sp>
      <p:sp>
        <p:nvSpPr>
          <p:cNvPr id="5" name="Content Placeholder 4">
            <a:extLst>
              <a:ext uri="{FF2B5EF4-FFF2-40B4-BE49-F238E27FC236}">
                <a16:creationId xmlns:a16="http://schemas.microsoft.com/office/drawing/2014/main" id="{676C8458-7635-475D-A5C9-47E0AC1A87AD}"/>
              </a:ext>
            </a:extLst>
          </p:cNvPr>
          <p:cNvSpPr>
            <a:spLocks noGrp="1"/>
          </p:cNvSpPr>
          <p:nvPr>
            <p:ph idx="1"/>
          </p:nvPr>
        </p:nvSpPr>
        <p:spPr/>
        <p:txBody>
          <a:bodyPr/>
          <a:lstStyle/>
          <a:p>
            <a:pPr>
              <a:lnSpc>
                <a:spcPct val="75000"/>
              </a:lnSpc>
            </a:pPr>
            <a:r>
              <a:rPr lang="en-US" dirty="0"/>
              <a:t>Pin access analysis for all instance pins</a:t>
            </a:r>
          </a:p>
          <a:p>
            <a:pPr lvl="1">
              <a:lnSpc>
                <a:spcPct val="75000"/>
              </a:lnSpc>
            </a:pPr>
            <a:r>
              <a:rPr lang="en-US" dirty="0"/>
              <a:t>Considering intra-cell or inter-cell pin access compatibility</a:t>
            </a:r>
          </a:p>
        </p:txBody>
      </p:sp>
      <p:sp>
        <p:nvSpPr>
          <p:cNvPr id="3" name="Slide Number Placeholder 2">
            <a:extLst>
              <a:ext uri="{FF2B5EF4-FFF2-40B4-BE49-F238E27FC236}">
                <a16:creationId xmlns:a16="http://schemas.microsoft.com/office/drawing/2014/main" id="{A9AD3013-62D8-4017-9971-AAAF9B712B58}"/>
              </a:ext>
            </a:extLst>
          </p:cNvPr>
          <p:cNvSpPr>
            <a:spLocks noGrp="1"/>
          </p:cNvSpPr>
          <p:nvPr>
            <p:ph type="sldNum" sz="quarter" idx="11"/>
          </p:nvPr>
        </p:nvSpPr>
        <p:spPr/>
        <p:txBody>
          <a:bodyPr/>
          <a:lstStyle/>
          <a:p>
            <a:fld id="{14B1CFE6-0AF2-4EDF-A2C3-97530AEE244C}" type="slidenum">
              <a:rPr lang="en-US" smtClean="0"/>
              <a:t>19</a:t>
            </a:fld>
            <a:endParaRPr lang="en-US"/>
          </a:p>
        </p:txBody>
      </p:sp>
      <p:graphicFrame>
        <p:nvGraphicFramePr>
          <p:cNvPr id="4" name="Table 5">
            <a:extLst>
              <a:ext uri="{FF2B5EF4-FFF2-40B4-BE49-F238E27FC236}">
                <a16:creationId xmlns:a16="http://schemas.microsoft.com/office/drawing/2014/main" id="{CA01E430-F9B8-4779-A653-FA14BD8C0FE9}"/>
              </a:ext>
            </a:extLst>
          </p:cNvPr>
          <p:cNvGraphicFramePr>
            <a:graphicFrameLocks noGrp="1"/>
          </p:cNvGraphicFramePr>
          <p:nvPr>
            <p:extLst>
              <p:ext uri="{D42A27DB-BD31-4B8C-83A1-F6EECF244321}">
                <p14:modId xmlns:p14="http://schemas.microsoft.com/office/powerpoint/2010/main" val="551559868"/>
              </p:ext>
            </p:extLst>
          </p:nvPr>
        </p:nvGraphicFramePr>
        <p:xfrm>
          <a:off x="838200" y="2614655"/>
          <a:ext cx="5430965" cy="4079240"/>
        </p:xfrm>
        <a:graphic>
          <a:graphicData uri="http://schemas.openxmlformats.org/drawingml/2006/table">
            <a:tbl>
              <a:tblPr firstRow="1" bandRow="1">
                <a:tableStyleId>{5C22544A-7EE6-4342-B048-85BDC9FD1C3A}</a:tableStyleId>
              </a:tblPr>
              <a:tblGrid>
                <a:gridCol w="1546289">
                  <a:extLst>
                    <a:ext uri="{9D8B030D-6E8A-4147-A177-3AD203B41FA5}">
                      <a16:colId xmlns:a16="http://schemas.microsoft.com/office/drawing/2014/main" val="2742393889"/>
                    </a:ext>
                  </a:extLst>
                </a:gridCol>
                <a:gridCol w="1253109">
                  <a:extLst>
                    <a:ext uri="{9D8B030D-6E8A-4147-A177-3AD203B41FA5}">
                      <a16:colId xmlns:a16="http://schemas.microsoft.com/office/drawing/2014/main" val="4240344405"/>
                    </a:ext>
                  </a:extLst>
                </a:gridCol>
                <a:gridCol w="1351407">
                  <a:extLst>
                    <a:ext uri="{9D8B030D-6E8A-4147-A177-3AD203B41FA5}">
                      <a16:colId xmlns:a16="http://schemas.microsoft.com/office/drawing/2014/main" val="4279408320"/>
                    </a:ext>
                  </a:extLst>
                </a:gridCol>
                <a:gridCol w="1280160">
                  <a:extLst>
                    <a:ext uri="{9D8B030D-6E8A-4147-A177-3AD203B41FA5}">
                      <a16:colId xmlns:a16="http://schemas.microsoft.com/office/drawing/2014/main" val="3507335048"/>
                    </a:ext>
                  </a:extLst>
                </a:gridCol>
              </a:tblGrid>
              <a:tr h="370840">
                <a:tc>
                  <a:txBody>
                    <a:bodyPr/>
                    <a:lstStyle/>
                    <a:p>
                      <a:r>
                        <a:rPr lang="en-US" dirty="0"/>
                        <a:t>Benchmark</a:t>
                      </a:r>
                    </a:p>
                  </a:txBody>
                  <a:tcPr/>
                </a:tc>
                <a:tc>
                  <a:txBody>
                    <a:bodyPr/>
                    <a:lstStyle/>
                    <a:p>
                      <a:r>
                        <a:rPr lang="en-US" dirty="0"/>
                        <a:t>Total #Pins</a:t>
                      </a:r>
                    </a:p>
                  </a:txBody>
                  <a:tcPr/>
                </a:tc>
                <a:tc>
                  <a:txBody>
                    <a:bodyPr/>
                    <a:lstStyle/>
                    <a:p>
                      <a:r>
                        <a:rPr lang="en-US" dirty="0"/>
                        <a:t>#Failed Pins</a:t>
                      </a:r>
                    </a:p>
                  </a:txBody>
                  <a:tcPr/>
                </a:tc>
                <a:tc>
                  <a:txBody>
                    <a:bodyPr/>
                    <a:lstStyle/>
                    <a:p>
                      <a:r>
                        <a:rPr lang="en-US" dirty="0"/>
                        <a:t>Runtime (s)</a:t>
                      </a:r>
                    </a:p>
                  </a:txBody>
                  <a:tcPr/>
                </a:tc>
                <a:extLst>
                  <a:ext uri="{0D108BD9-81ED-4DB2-BD59-A6C34878D82A}">
                    <a16:rowId xmlns:a16="http://schemas.microsoft.com/office/drawing/2014/main" val="4253438989"/>
                  </a:ext>
                </a:extLst>
              </a:tr>
              <a:tr h="370840">
                <a:tc>
                  <a:txBody>
                    <a:bodyPr/>
                    <a:lstStyle/>
                    <a:p>
                      <a:r>
                        <a:rPr lang="en-US" dirty="0"/>
                        <a:t>ispd18_test1</a:t>
                      </a:r>
                    </a:p>
                  </a:txBody>
                  <a:tcPr/>
                </a:tc>
                <a:tc>
                  <a:txBody>
                    <a:bodyPr/>
                    <a:lstStyle/>
                    <a:p>
                      <a:r>
                        <a:rPr lang="en-US" dirty="0"/>
                        <a:t>17203</a:t>
                      </a:r>
                    </a:p>
                  </a:txBody>
                  <a:tcPr/>
                </a:tc>
                <a:tc>
                  <a:txBody>
                    <a:bodyPr/>
                    <a:lstStyle/>
                    <a:p>
                      <a:r>
                        <a:rPr lang="en-US" dirty="0"/>
                        <a:t>0</a:t>
                      </a:r>
                    </a:p>
                  </a:txBody>
                  <a:tcPr/>
                </a:tc>
                <a:tc>
                  <a:txBody>
                    <a:bodyPr/>
                    <a:lstStyle/>
                    <a:p>
                      <a:r>
                        <a:rPr lang="en-US" dirty="0"/>
                        <a:t>5</a:t>
                      </a:r>
                    </a:p>
                  </a:txBody>
                  <a:tcPr/>
                </a:tc>
                <a:extLst>
                  <a:ext uri="{0D108BD9-81ED-4DB2-BD59-A6C34878D82A}">
                    <a16:rowId xmlns:a16="http://schemas.microsoft.com/office/drawing/2014/main" val="4119369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ispd18_test2</a:t>
                      </a:r>
                    </a:p>
                  </a:txBody>
                  <a:tcPr/>
                </a:tc>
                <a:tc>
                  <a:txBody>
                    <a:bodyPr/>
                    <a:lstStyle/>
                    <a:p>
                      <a:r>
                        <a:rPr lang="en-US" dirty="0"/>
                        <a:t>157990</a:t>
                      </a:r>
                    </a:p>
                  </a:txBody>
                  <a:tcPr/>
                </a:tc>
                <a:tc>
                  <a:txBody>
                    <a:bodyPr/>
                    <a:lstStyle/>
                    <a:p>
                      <a:r>
                        <a:rPr lang="en-US" dirty="0"/>
                        <a:t>0</a:t>
                      </a:r>
                    </a:p>
                  </a:txBody>
                  <a:tcPr/>
                </a:tc>
                <a:tc>
                  <a:txBody>
                    <a:bodyPr/>
                    <a:lstStyle/>
                    <a:p>
                      <a:r>
                        <a:rPr lang="en-US" dirty="0"/>
                        <a:t>8</a:t>
                      </a:r>
                    </a:p>
                  </a:txBody>
                  <a:tcPr/>
                </a:tc>
                <a:extLst>
                  <a:ext uri="{0D108BD9-81ED-4DB2-BD59-A6C34878D82A}">
                    <a16:rowId xmlns:a16="http://schemas.microsoft.com/office/drawing/2014/main" val="2588767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ispd18_test3</a:t>
                      </a:r>
                    </a:p>
                  </a:txBody>
                  <a:tcPr/>
                </a:tc>
                <a:tc>
                  <a:txBody>
                    <a:bodyPr/>
                    <a:lstStyle/>
                    <a:p>
                      <a:r>
                        <a:rPr lang="en-US" dirty="0"/>
                        <a:t>158110</a:t>
                      </a:r>
                    </a:p>
                  </a:txBody>
                  <a:tcPr/>
                </a:tc>
                <a:tc>
                  <a:txBody>
                    <a:bodyPr/>
                    <a:lstStyle/>
                    <a:p>
                      <a:r>
                        <a:rPr lang="en-US" dirty="0"/>
                        <a:t>0</a:t>
                      </a:r>
                    </a:p>
                  </a:txBody>
                  <a:tcPr/>
                </a:tc>
                <a:tc>
                  <a:txBody>
                    <a:bodyPr/>
                    <a:lstStyle/>
                    <a:p>
                      <a:r>
                        <a:rPr lang="en-US" dirty="0"/>
                        <a:t>7</a:t>
                      </a:r>
                    </a:p>
                  </a:txBody>
                  <a:tcPr/>
                </a:tc>
                <a:extLst>
                  <a:ext uri="{0D108BD9-81ED-4DB2-BD59-A6C34878D82A}">
                    <a16:rowId xmlns:a16="http://schemas.microsoft.com/office/drawing/2014/main" val="270124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ispd18_test4</a:t>
                      </a:r>
                    </a:p>
                  </a:txBody>
                  <a:tcPr/>
                </a:tc>
                <a:tc>
                  <a:txBody>
                    <a:bodyPr/>
                    <a:lstStyle/>
                    <a:p>
                      <a:r>
                        <a:rPr lang="en-US" dirty="0"/>
                        <a:t>316652</a:t>
                      </a:r>
                    </a:p>
                  </a:txBody>
                  <a:tcPr/>
                </a:tc>
                <a:tc>
                  <a:txBody>
                    <a:bodyPr/>
                    <a:lstStyle/>
                    <a:p>
                      <a:r>
                        <a:rPr lang="en-US" dirty="0"/>
                        <a:t>0</a:t>
                      </a:r>
                    </a:p>
                  </a:txBody>
                  <a:tcPr/>
                </a:tc>
                <a:tc>
                  <a:txBody>
                    <a:bodyPr/>
                    <a:lstStyle/>
                    <a:p>
                      <a:r>
                        <a:rPr lang="en-US" dirty="0"/>
                        <a:t>94</a:t>
                      </a:r>
                    </a:p>
                  </a:txBody>
                  <a:tcPr/>
                </a:tc>
                <a:extLst>
                  <a:ext uri="{0D108BD9-81ED-4DB2-BD59-A6C34878D82A}">
                    <a16:rowId xmlns:a16="http://schemas.microsoft.com/office/drawing/2014/main" val="603044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ispd18_test5</a:t>
                      </a:r>
                    </a:p>
                  </a:txBody>
                  <a:tcPr/>
                </a:tc>
                <a:tc>
                  <a:txBody>
                    <a:bodyPr/>
                    <a:lstStyle/>
                    <a:p>
                      <a:r>
                        <a:rPr lang="en-US" dirty="0"/>
                        <a:t>316220</a:t>
                      </a:r>
                    </a:p>
                  </a:txBody>
                  <a:tcPr/>
                </a:tc>
                <a:tc>
                  <a:txBody>
                    <a:bodyPr/>
                    <a:lstStyle/>
                    <a:p>
                      <a:r>
                        <a:rPr lang="en-US" dirty="0"/>
                        <a:t>0</a:t>
                      </a:r>
                    </a:p>
                  </a:txBody>
                  <a:tcPr/>
                </a:tc>
                <a:tc>
                  <a:txBody>
                    <a:bodyPr/>
                    <a:lstStyle/>
                    <a:p>
                      <a:r>
                        <a:rPr lang="en-US" dirty="0"/>
                        <a:t>98</a:t>
                      </a:r>
                    </a:p>
                  </a:txBody>
                  <a:tcPr/>
                </a:tc>
                <a:extLst>
                  <a:ext uri="{0D108BD9-81ED-4DB2-BD59-A6C34878D82A}">
                    <a16:rowId xmlns:a16="http://schemas.microsoft.com/office/drawing/2014/main" val="3921045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ispd18_test6</a:t>
                      </a:r>
                    </a:p>
                  </a:txBody>
                  <a:tcPr/>
                </a:tc>
                <a:tc>
                  <a:txBody>
                    <a:bodyPr/>
                    <a:lstStyle/>
                    <a:p>
                      <a:r>
                        <a:rPr lang="en-US" dirty="0"/>
                        <a:t>474300</a:t>
                      </a:r>
                    </a:p>
                  </a:txBody>
                  <a:tcPr/>
                </a:tc>
                <a:tc>
                  <a:txBody>
                    <a:bodyPr/>
                    <a:lstStyle/>
                    <a:p>
                      <a:r>
                        <a:rPr lang="en-US" dirty="0"/>
                        <a:t>0</a:t>
                      </a:r>
                    </a:p>
                  </a:txBody>
                  <a:tcPr/>
                </a:tc>
                <a:tc>
                  <a:txBody>
                    <a:bodyPr/>
                    <a:lstStyle/>
                    <a:p>
                      <a:r>
                        <a:rPr lang="en-US" dirty="0"/>
                        <a:t>121</a:t>
                      </a:r>
                    </a:p>
                  </a:txBody>
                  <a:tcPr/>
                </a:tc>
                <a:extLst>
                  <a:ext uri="{0D108BD9-81ED-4DB2-BD59-A6C34878D82A}">
                    <a16:rowId xmlns:a16="http://schemas.microsoft.com/office/drawing/2014/main" val="344038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ispd18_test7</a:t>
                      </a:r>
                    </a:p>
                  </a:txBody>
                  <a:tcPr/>
                </a:tc>
                <a:tc>
                  <a:txBody>
                    <a:bodyPr/>
                    <a:lstStyle/>
                    <a:p>
                      <a:r>
                        <a:rPr lang="en-US" dirty="0"/>
                        <a:t>790550</a:t>
                      </a:r>
                    </a:p>
                  </a:txBody>
                  <a:tcPr/>
                </a:tc>
                <a:tc>
                  <a:txBody>
                    <a:bodyPr/>
                    <a:lstStyle/>
                    <a:p>
                      <a:r>
                        <a:rPr lang="en-US" dirty="0"/>
                        <a:t>0</a:t>
                      </a:r>
                    </a:p>
                  </a:txBody>
                  <a:tcPr/>
                </a:tc>
                <a:tc>
                  <a:txBody>
                    <a:bodyPr/>
                    <a:lstStyle/>
                    <a:p>
                      <a:r>
                        <a:rPr lang="en-US" dirty="0"/>
                        <a:t>23</a:t>
                      </a:r>
                    </a:p>
                  </a:txBody>
                  <a:tcPr/>
                </a:tc>
                <a:extLst>
                  <a:ext uri="{0D108BD9-81ED-4DB2-BD59-A6C34878D82A}">
                    <a16:rowId xmlns:a16="http://schemas.microsoft.com/office/drawing/2014/main" val="1124349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ispd18_test8</a:t>
                      </a:r>
                    </a:p>
                  </a:txBody>
                  <a:tcPr/>
                </a:tc>
                <a:tc>
                  <a:txBody>
                    <a:bodyPr/>
                    <a:lstStyle/>
                    <a:p>
                      <a:r>
                        <a:rPr lang="en-US" dirty="0"/>
                        <a:t>790550</a:t>
                      </a:r>
                    </a:p>
                  </a:txBody>
                  <a:tcPr/>
                </a:tc>
                <a:tc>
                  <a:txBody>
                    <a:bodyPr/>
                    <a:lstStyle/>
                    <a:p>
                      <a:r>
                        <a:rPr lang="en-US" dirty="0"/>
                        <a:t>0</a:t>
                      </a:r>
                    </a:p>
                  </a:txBody>
                  <a:tcPr/>
                </a:tc>
                <a:tc>
                  <a:txBody>
                    <a:bodyPr/>
                    <a:lstStyle/>
                    <a:p>
                      <a:r>
                        <a:rPr lang="en-US" dirty="0"/>
                        <a:t>39</a:t>
                      </a:r>
                    </a:p>
                  </a:txBody>
                  <a:tcPr/>
                </a:tc>
                <a:extLst>
                  <a:ext uri="{0D108BD9-81ED-4DB2-BD59-A6C34878D82A}">
                    <a16:rowId xmlns:a16="http://schemas.microsoft.com/office/drawing/2014/main" val="13588541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ispd18_test9</a:t>
                      </a:r>
                    </a:p>
                  </a:txBody>
                  <a:tcPr/>
                </a:tc>
                <a:tc>
                  <a:txBody>
                    <a:bodyPr/>
                    <a:lstStyle/>
                    <a:p>
                      <a:r>
                        <a:rPr lang="en-US" dirty="0"/>
                        <a:t>790550</a:t>
                      </a:r>
                    </a:p>
                  </a:txBody>
                  <a:tcPr/>
                </a:tc>
                <a:tc>
                  <a:txBody>
                    <a:bodyPr/>
                    <a:lstStyle/>
                    <a:p>
                      <a:r>
                        <a:rPr lang="en-US" dirty="0"/>
                        <a:t>0</a:t>
                      </a:r>
                    </a:p>
                  </a:txBody>
                  <a:tcPr/>
                </a:tc>
                <a:tc>
                  <a:txBody>
                    <a:bodyPr/>
                    <a:lstStyle/>
                    <a:p>
                      <a:r>
                        <a:rPr lang="en-US" dirty="0"/>
                        <a:t>38</a:t>
                      </a:r>
                    </a:p>
                  </a:txBody>
                  <a:tcPr/>
                </a:tc>
                <a:extLst>
                  <a:ext uri="{0D108BD9-81ED-4DB2-BD59-A6C34878D82A}">
                    <a16:rowId xmlns:a16="http://schemas.microsoft.com/office/drawing/2014/main" val="34588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ispd18_test10</a:t>
                      </a:r>
                    </a:p>
                  </a:txBody>
                  <a:tcPr/>
                </a:tc>
                <a:tc>
                  <a:txBody>
                    <a:bodyPr/>
                    <a:lstStyle/>
                    <a:p>
                      <a:r>
                        <a:rPr lang="en-US" dirty="0"/>
                        <a:t>790550</a:t>
                      </a:r>
                    </a:p>
                  </a:txBody>
                  <a:tcPr/>
                </a:tc>
                <a:tc>
                  <a:txBody>
                    <a:bodyPr/>
                    <a:lstStyle/>
                    <a:p>
                      <a:r>
                        <a:rPr lang="en-US" dirty="0"/>
                        <a:t>0</a:t>
                      </a:r>
                    </a:p>
                  </a:txBody>
                  <a:tcPr/>
                </a:tc>
                <a:tc>
                  <a:txBody>
                    <a:bodyPr/>
                    <a:lstStyle/>
                    <a:p>
                      <a:r>
                        <a:rPr lang="en-US" dirty="0"/>
                        <a:t>49</a:t>
                      </a:r>
                    </a:p>
                  </a:txBody>
                  <a:tcPr/>
                </a:tc>
                <a:extLst>
                  <a:ext uri="{0D108BD9-81ED-4DB2-BD59-A6C34878D82A}">
                    <a16:rowId xmlns:a16="http://schemas.microsoft.com/office/drawing/2014/main" val="1711030565"/>
                  </a:ext>
                </a:extLst>
              </a:tr>
            </a:tbl>
          </a:graphicData>
        </a:graphic>
      </p:graphicFrame>
      <p:sp>
        <p:nvSpPr>
          <p:cNvPr id="7" name="TextBox 6">
            <a:extLst>
              <a:ext uri="{FF2B5EF4-FFF2-40B4-BE49-F238E27FC236}">
                <a16:creationId xmlns:a16="http://schemas.microsoft.com/office/drawing/2014/main" id="{93FD33D1-6EBF-43F6-A8EC-16EF595A901F}"/>
              </a:ext>
            </a:extLst>
          </p:cNvPr>
          <p:cNvSpPr txBox="1"/>
          <p:nvPr/>
        </p:nvSpPr>
        <p:spPr>
          <a:xfrm>
            <a:off x="8564527" y="4967749"/>
            <a:ext cx="1410386" cy="369332"/>
          </a:xfrm>
          <a:prstGeom prst="rect">
            <a:avLst/>
          </a:prstGeom>
          <a:noFill/>
        </p:spPr>
        <p:txBody>
          <a:bodyPr wrap="none" rtlCol="0">
            <a:spAutoFit/>
          </a:bodyPr>
          <a:lstStyle/>
          <a:p>
            <a:r>
              <a:rPr lang="en-US" dirty="0"/>
              <a:t>Instance pins</a:t>
            </a:r>
          </a:p>
        </p:txBody>
      </p:sp>
      <p:sp>
        <p:nvSpPr>
          <p:cNvPr id="9" name="Rectangle 8">
            <a:extLst>
              <a:ext uri="{FF2B5EF4-FFF2-40B4-BE49-F238E27FC236}">
                <a16:creationId xmlns:a16="http://schemas.microsoft.com/office/drawing/2014/main" id="{9E75ABD5-2343-4342-BDE2-0D398A7FEF65}"/>
              </a:ext>
            </a:extLst>
          </p:cNvPr>
          <p:cNvSpPr/>
          <p:nvPr/>
        </p:nvSpPr>
        <p:spPr>
          <a:xfrm>
            <a:off x="3627895" y="2623185"/>
            <a:ext cx="1348855" cy="407924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F5233A6-EE4B-418A-B8AC-F1151B1F40E8}"/>
              </a:ext>
            </a:extLst>
          </p:cNvPr>
          <p:cNvPicPr>
            <a:picLocks noChangeAspect="1"/>
          </p:cNvPicPr>
          <p:nvPr/>
        </p:nvPicPr>
        <p:blipFill>
          <a:blip r:embed="rId3"/>
          <a:stretch>
            <a:fillRect/>
          </a:stretch>
        </p:blipFill>
        <p:spPr>
          <a:xfrm>
            <a:off x="6622398" y="3930412"/>
            <a:ext cx="5294644" cy="1104445"/>
          </a:xfrm>
          <a:prstGeom prst="rect">
            <a:avLst/>
          </a:prstGeom>
        </p:spPr>
      </p:pic>
    </p:spTree>
    <p:extLst>
      <p:ext uri="{BB962C8B-B14F-4D97-AF65-F5344CB8AC3E}">
        <p14:creationId xmlns:p14="http://schemas.microsoft.com/office/powerpoint/2010/main" val="22278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A6A4-4035-46ED-86B0-604C0FEEFB1C}"/>
              </a:ext>
            </a:extLst>
          </p:cNvPr>
          <p:cNvSpPr>
            <a:spLocks noGrp="1"/>
          </p:cNvSpPr>
          <p:nvPr>
            <p:ph type="title"/>
          </p:nvPr>
        </p:nvSpPr>
        <p:spPr/>
        <p:txBody>
          <a:bodyPr/>
          <a:lstStyle/>
          <a:p>
            <a:r>
              <a:rPr lang="en-US" dirty="0"/>
              <a:t>Preliminary Result in Foundry 14nm Node</a:t>
            </a:r>
          </a:p>
        </p:txBody>
      </p:sp>
      <p:sp>
        <p:nvSpPr>
          <p:cNvPr id="4" name="Slide Number Placeholder 3">
            <a:extLst>
              <a:ext uri="{FF2B5EF4-FFF2-40B4-BE49-F238E27FC236}">
                <a16:creationId xmlns:a16="http://schemas.microsoft.com/office/drawing/2014/main" id="{50E8B34F-70D3-4448-95B0-C7467CD68FBA}"/>
              </a:ext>
            </a:extLst>
          </p:cNvPr>
          <p:cNvSpPr>
            <a:spLocks noGrp="1"/>
          </p:cNvSpPr>
          <p:nvPr>
            <p:ph type="sldNum" sz="quarter" idx="11"/>
          </p:nvPr>
        </p:nvSpPr>
        <p:spPr/>
        <p:txBody>
          <a:bodyPr/>
          <a:lstStyle/>
          <a:p>
            <a:fld id="{14B1CFE6-0AF2-4EDF-A2C3-97530AEE244C}" type="slidenum">
              <a:rPr lang="en-US" smtClean="0"/>
              <a:t>20</a:t>
            </a:fld>
            <a:endParaRPr lang="en-US"/>
          </a:p>
        </p:txBody>
      </p:sp>
      <p:pic>
        <p:nvPicPr>
          <p:cNvPr id="5" name="Picture 4">
            <a:extLst>
              <a:ext uri="{FF2B5EF4-FFF2-40B4-BE49-F238E27FC236}">
                <a16:creationId xmlns:a16="http://schemas.microsoft.com/office/drawing/2014/main" id="{8E460126-5C06-451C-B526-1633851FB1AF}"/>
              </a:ext>
            </a:extLst>
          </p:cNvPr>
          <p:cNvPicPr>
            <a:picLocks noChangeAspect="1"/>
          </p:cNvPicPr>
          <p:nvPr/>
        </p:nvPicPr>
        <p:blipFill>
          <a:blip r:embed="rId3"/>
          <a:stretch>
            <a:fillRect/>
          </a:stretch>
        </p:blipFill>
        <p:spPr>
          <a:xfrm>
            <a:off x="2943825" y="1981200"/>
            <a:ext cx="5676300" cy="3537600"/>
          </a:xfrm>
          <a:prstGeom prst="rect">
            <a:avLst/>
          </a:prstGeom>
        </p:spPr>
      </p:pic>
    </p:spTree>
    <p:extLst>
      <p:ext uri="{BB962C8B-B14F-4D97-AF65-F5344CB8AC3E}">
        <p14:creationId xmlns:p14="http://schemas.microsoft.com/office/powerpoint/2010/main" val="43849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9A2B-8316-4043-9051-5505ADDE64FE}"/>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DC301B41-536F-4AB8-83AD-21A1DBE53D90}"/>
              </a:ext>
            </a:extLst>
          </p:cNvPr>
          <p:cNvSpPr>
            <a:spLocks noGrp="1"/>
          </p:cNvSpPr>
          <p:nvPr>
            <p:ph idx="1"/>
          </p:nvPr>
        </p:nvSpPr>
        <p:spPr/>
        <p:txBody>
          <a:bodyPr/>
          <a:lstStyle/>
          <a:p>
            <a:r>
              <a:rPr lang="en-US" dirty="0"/>
              <a:t>Background</a:t>
            </a:r>
          </a:p>
          <a:p>
            <a:r>
              <a:rPr lang="en-US" dirty="0"/>
              <a:t>Preliminaries</a:t>
            </a:r>
          </a:p>
          <a:p>
            <a:r>
              <a:rPr lang="en-US" dirty="0"/>
              <a:t>Three-stage pin access analysis methodology</a:t>
            </a:r>
          </a:p>
          <a:p>
            <a:r>
              <a:rPr lang="en-US" dirty="0"/>
              <a:t>Experiments</a:t>
            </a:r>
          </a:p>
          <a:p>
            <a:r>
              <a:rPr lang="en-US" b="1" dirty="0"/>
              <a:t>Conclusion</a:t>
            </a:r>
          </a:p>
        </p:txBody>
      </p:sp>
      <p:sp>
        <p:nvSpPr>
          <p:cNvPr id="3" name="Slide Number Placeholder 2">
            <a:extLst>
              <a:ext uri="{FF2B5EF4-FFF2-40B4-BE49-F238E27FC236}">
                <a16:creationId xmlns:a16="http://schemas.microsoft.com/office/drawing/2014/main" id="{43EF166A-DD42-4C64-AB25-0B0A54D4497B}"/>
              </a:ext>
            </a:extLst>
          </p:cNvPr>
          <p:cNvSpPr>
            <a:spLocks noGrp="1"/>
          </p:cNvSpPr>
          <p:nvPr>
            <p:ph type="sldNum" sz="quarter" idx="11"/>
          </p:nvPr>
        </p:nvSpPr>
        <p:spPr/>
        <p:txBody>
          <a:bodyPr/>
          <a:lstStyle/>
          <a:p>
            <a:fld id="{14B1CFE6-0AF2-4EDF-A2C3-97530AEE244C}" type="slidenum">
              <a:rPr lang="en-US" smtClean="0"/>
              <a:t>21</a:t>
            </a:fld>
            <a:endParaRPr lang="en-US"/>
          </a:p>
        </p:txBody>
      </p:sp>
    </p:spTree>
    <p:extLst>
      <p:ext uri="{BB962C8B-B14F-4D97-AF65-F5344CB8AC3E}">
        <p14:creationId xmlns:p14="http://schemas.microsoft.com/office/powerpoint/2010/main" val="170025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CE90-B07A-4587-A5E3-9FA2981D496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836BC0A-D9B6-4D6E-9EA5-A155223D44FD}"/>
              </a:ext>
            </a:extLst>
          </p:cNvPr>
          <p:cNvSpPr>
            <a:spLocks noGrp="1"/>
          </p:cNvSpPr>
          <p:nvPr>
            <p:ph idx="1"/>
          </p:nvPr>
        </p:nvSpPr>
        <p:spPr/>
        <p:txBody>
          <a:bodyPr/>
          <a:lstStyle/>
          <a:p>
            <a:r>
              <a:rPr lang="en-US" dirty="0"/>
              <a:t>Three-stage pin access analysis methodology</a:t>
            </a:r>
          </a:p>
          <a:p>
            <a:r>
              <a:rPr lang="en-US" dirty="0"/>
              <a:t>DRC-clean pin access for ISPD18 contest benchmarks</a:t>
            </a:r>
          </a:p>
          <a:p>
            <a:r>
              <a:rPr lang="en-US" dirty="0"/>
              <a:t>Preliminary result shows capability on foundry 14nm node</a:t>
            </a:r>
          </a:p>
        </p:txBody>
      </p:sp>
      <p:sp>
        <p:nvSpPr>
          <p:cNvPr id="4" name="Slide Number Placeholder 3">
            <a:extLst>
              <a:ext uri="{FF2B5EF4-FFF2-40B4-BE49-F238E27FC236}">
                <a16:creationId xmlns:a16="http://schemas.microsoft.com/office/drawing/2014/main" id="{B72A0664-A427-4B69-93C2-39D022AB0374}"/>
              </a:ext>
            </a:extLst>
          </p:cNvPr>
          <p:cNvSpPr>
            <a:spLocks noGrp="1"/>
          </p:cNvSpPr>
          <p:nvPr>
            <p:ph type="sldNum" sz="quarter" idx="11"/>
          </p:nvPr>
        </p:nvSpPr>
        <p:spPr/>
        <p:txBody>
          <a:bodyPr/>
          <a:lstStyle/>
          <a:p>
            <a:fld id="{14B1CFE6-0AF2-4EDF-A2C3-97530AEE244C}" type="slidenum">
              <a:rPr lang="en-US" smtClean="0"/>
              <a:t>22</a:t>
            </a:fld>
            <a:endParaRPr lang="en-US"/>
          </a:p>
        </p:txBody>
      </p:sp>
    </p:spTree>
    <p:extLst>
      <p:ext uri="{BB962C8B-B14F-4D97-AF65-F5344CB8AC3E}">
        <p14:creationId xmlns:p14="http://schemas.microsoft.com/office/powerpoint/2010/main" val="221718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9A2B-8316-4043-9051-5505ADDE64FE}"/>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DC301B41-536F-4AB8-83AD-21A1DBE53D90}"/>
              </a:ext>
            </a:extLst>
          </p:cNvPr>
          <p:cNvSpPr>
            <a:spLocks noGrp="1"/>
          </p:cNvSpPr>
          <p:nvPr>
            <p:ph idx="1"/>
          </p:nvPr>
        </p:nvSpPr>
        <p:spPr/>
        <p:txBody>
          <a:bodyPr/>
          <a:lstStyle/>
          <a:p>
            <a:r>
              <a:rPr lang="en-US" b="1" dirty="0"/>
              <a:t>Background</a:t>
            </a:r>
          </a:p>
          <a:p>
            <a:r>
              <a:rPr lang="en-US" dirty="0"/>
              <a:t>Preliminaries</a:t>
            </a:r>
          </a:p>
          <a:p>
            <a:r>
              <a:rPr lang="en-US" dirty="0"/>
              <a:t>Three-stage pin access analysis methodology</a:t>
            </a:r>
          </a:p>
          <a:p>
            <a:r>
              <a:rPr lang="en-US" dirty="0"/>
              <a:t>Experiments</a:t>
            </a:r>
          </a:p>
          <a:p>
            <a:r>
              <a:rPr lang="en-US" dirty="0"/>
              <a:t>Conclusion</a:t>
            </a:r>
          </a:p>
        </p:txBody>
      </p:sp>
      <p:sp>
        <p:nvSpPr>
          <p:cNvPr id="3" name="Slide Number Placeholder 2">
            <a:extLst>
              <a:ext uri="{FF2B5EF4-FFF2-40B4-BE49-F238E27FC236}">
                <a16:creationId xmlns:a16="http://schemas.microsoft.com/office/drawing/2014/main" id="{43EF166A-DD42-4C64-AB25-0B0A54D4497B}"/>
              </a:ext>
            </a:extLst>
          </p:cNvPr>
          <p:cNvSpPr>
            <a:spLocks noGrp="1"/>
          </p:cNvSpPr>
          <p:nvPr>
            <p:ph type="sldNum" sz="quarter" idx="11"/>
          </p:nvPr>
        </p:nvSpPr>
        <p:spPr/>
        <p:txBody>
          <a:bodyPr/>
          <a:lstStyle/>
          <a:p>
            <a:fld id="{14B1CFE6-0AF2-4EDF-A2C3-97530AEE244C}" type="slidenum">
              <a:rPr lang="en-US" smtClean="0"/>
              <a:t>2</a:t>
            </a:fld>
            <a:endParaRPr lang="en-US"/>
          </a:p>
        </p:txBody>
      </p:sp>
    </p:spTree>
    <p:extLst>
      <p:ext uri="{BB962C8B-B14F-4D97-AF65-F5344CB8AC3E}">
        <p14:creationId xmlns:p14="http://schemas.microsoft.com/office/powerpoint/2010/main" val="31848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68DE9F-F40B-44CA-9337-F600FDB7162E}"/>
              </a:ext>
            </a:extLst>
          </p:cNvPr>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7A7C0018-1ED7-4F05-ADE6-4A54E1F25119}"/>
              </a:ext>
            </a:extLst>
          </p:cNvPr>
          <p:cNvSpPr>
            <a:spLocks noGrp="1"/>
          </p:cNvSpPr>
          <p:nvPr>
            <p:ph idx="1"/>
          </p:nvPr>
        </p:nvSpPr>
        <p:spPr>
          <a:xfrm>
            <a:off x="838200" y="1842561"/>
            <a:ext cx="10515600" cy="4650314"/>
          </a:xfrm>
        </p:spPr>
        <p:txBody>
          <a:bodyPr/>
          <a:lstStyle/>
          <a:p>
            <a:r>
              <a:rPr lang="en-US" dirty="0"/>
              <a:t>Pin access = wire / via connection to access a pin</a:t>
            </a:r>
          </a:p>
          <a:p>
            <a:endParaRPr lang="en-US" dirty="0"/>
          </a:p>
          <a:p>
            <a:endParaRPr lang="en-US" dirty="0"/>
          </a:p>
          <a:p>
            <a:endParaRPr lang="en-US" dirty="0"/>
          </a:p>
          <a:p>
            <a:endParaRPr lang="en-US" dirty="0"/>
          </a:p>
          <a:p>
            <a:endParaRPr lang="en-US" dirty="0"/>
          </a:p>
          <a:p>
            <a:r>
              <a:rPr lang="en-US" dirty="0"/>
              <a:t>Critical to decrease design rule violations (DRCs) in detailed routing</a:t>
            </a:r>
          </a:p>
          <a:p>
            <a:pPr lvl="1">
              <a:buFont typeface="Wingdings" panose="05000000000000000000" pitchFamily="2" charset="2"/>
              <a:buChar char="à"/>
            </a:pPr>
            <a:r>
              <a:rPr lang="en-US" dirty="0">
                <a:sym typeface="Wingdings" panose="05000000000000000000" pitchFamily="2" charset="2"/>
              </a:rPr>
              <a:t>Failure results in repeating violation patterns</a:t>
            </a:r>
          </a:p>
          <a:p>
            <a:r>
              <a:rPr lang="en-US" b="1" dirty="0"/>
              <a:t>Need robust and scalable pin access analysis (!)</a:t>
            </a:r>
          </a:p>
        </p:txBody>
      </p:sp>
      <p:sp>
        <p:nvSpPr>
          <p:cNvPr id="8" name="Slide Number Placeholder 7">
            <a:extLst>
              <a:ext uri="{FF2B5EF4-FFF2-40B4-BE49-F238E27FC236}">
                <a16:creationId xmlns:a16="http://schemas.microsoft.com/office/drawing/2014/main" id="{8ABEF711-0AF0-4E10-AD5E-3381B7E09222}"/>
              </a:ext>
            </a:extLst>
          </p:cNvPr>
          <p:cNvSpPr>
            <a:spLocks noGrp="1"/>
          </p:cNvSpPr>
          <p:nvPr>
            <p:ph type="sldNum" sz="quarter" idx="11"/>
          </p:nvPr>
        </p:nvSpPr>
        <p:spPr/>
        <p:txBody>
          <a:bodyPr/>
          <a:lstStyle/>
          <a:p>
            <a:fld id="{14B1CFE6-0AF2-4EDF-A2C3-97530AEE244C}" type="slidenum">
              <a:rPr lang="en-US" smtClean="0"/>
              <a:t>3</a:t>
            </a:fld>
            <a:endParaRPr lang="en-US" dirty="0"/>
          </a:p>
        </p:txBody>
      </p:sp>
      <p:grpSp>
        <p:nvGrpSpPr>
          <p:cNvPr id="2" name="Group 1">
            <a:extLst>
              <a:ext uri="{FF2B5EF4-FFF2-40B4-BE49-F238E27FC236}">
                <a16:creationId xmlns:a16="http://schemas.microsoft.com/office/drawing/2014/main" id="{56184313-D291-40E8-A961-06C726BD1E45}"/>
              </a:ext>
            </a:extLst>
          </p:cNvPr>
          <p:cNvGrpSpPr/>
          <p:nvPr/>
        </p:nvGrpSpPr>
        <p:grpSpPr>
          <a:xfrm>
            <a:off x="1131549" y="2472006"/>
            <a:ext cx="7203334" cy="2404794"/>
            <a:chOff x="1131549" y="2243406"/>
            <a:chExt cx="7203334" cy="2404794"/>
          </a:xfrm>
        </p:grpSpPr>
        <p:pic>
          <p:nvPicPr>
            <p:cNvPr id="10" name="Picture 9" descr="A picture containing white, ball, light, holding&#10;&#10;Description automatically generated">
              <a:extLst>
                <a:ext uri="{FF2B5EF4-FFF2-40B4-BE49-F238E27FC236}">
                  <a16:creationId xmlns:a16="http://schemas.microsoft.com/office/drawing/2014/main" id="{20A88535-6B3E-46CB-B5EC-B70482AF69C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49650"/>
            <a:stretch/>
          </p:blipFill>
          <p:spPr>
            <a:xfrm>
              <a:off x="1131549" y="2243406"/>
              <a:ext cx="4547122" cy="2404794"/>
            </a:xfrm>
            <a:prstGeom prst="rect">
              <a:avLst/>
            </a:prstGeom>
          </p:spPr>
        </p:pic>
        <p:sp>
          <p:nvSpPr>
            <p:cNvPr id="11" name="TextBox 10">
              <a:extLst>
                <a:ext uri="{FF2B5EF4-FFF2-40B4-BE49-F238E27FC236}">
                  <a16:creationId xmlns:a16="http://schemas.microsoft.com/office/drawing/2014/main" id="{CFA61A21-5A89-4ACA-9C35-9C05B9AA0CAE}"/>
                </a:ext>
              </a:extLst>
            </p:cNvPr>
            <p:cNvSpPr txBox="1"/>
            <p:nvPr/>
          </p:nvSpPr>
          <p:spPr>
            <a:xfrm>
              <a:off x="3595378" y="4128165"/>
              <a:ext cx="1400783" cy="369332"/>
            </a:xfrm>
            <a:prstGeom prst="rect">
              <a:avLst/>
            </a:prstGeom>
            <a:noFill/>
          </p:spPr>
          <p:txBody>
            <a:bodyPr wrap="square" rtlCol="0">
              <a:spAutoFit/>
            </a:bodyPr>
            <a:lstStyle/>
            <a:p>
              <a:r>
                <a:rPr lang="en-US" dirty="0"/>
                <a:t>Wire access</a:t>
              </a:r>
            </a:p>
          </p:txBody>
        </p:sp>
        <p:sp>
          <p:nvSpPr>
            <p:cNvPr id="12" name="TextBox 11">
              <a:extLst>
                <a:ext uri="{FF2B5EF4-FFF2-40B4-BE49-F238E27FC236}">
                  <a16:creationId xmlns:a16="http://schemas.microsoft.com/office/drawing/2014/main" id="{23C6507E-0E73-4A1F-8B33-9619B59A655E}"/>
                </a:ext>
              </a:extLst>
            </p:cNvPr>
            <p:cNvSpPr txBox="1"/>
            <p:nvPr/>
          </p:nvSpPr>
          <p:spPr>
            <a:xfrm>
              <a:off x="6918414" y="4128165"/>
              <a:ext cx="1137851" cy="369332"/>
            </a:xfrm>
            <a:prstGeom prst="rect">
              <a:avLst/>
            </a:prstGeom>
            <a:noFill/>
          </p:spPr>
          <p:txBody>
            <a:bodyPr wrap="square" rtlCol="0">
              <a:spAutoFit/>
            </a:bodyPr>
            <a:lstStyle/>
            <a:p>
              <a:r>
                <a:rPr lang="en-US" dirty="0">
                  <a:solidFill>
                    <a:srgbClr val="C00000"/>
                  </a:solidFill>
                </a:rPr>
                <a:t>Via access</a:t>
              </a:r>
            </a:p>
          </p:txBody>
        </p:sp>
        <p:pic>
          <p:nvPicPr>
            <p:cNvPr id="13" name="Picture 12" descr="A picture containing white&#10;&#10;Description automatically generated">
              <a:extLst>
                <a:ext uri="{FF2B5EF4-FFF2-40B4-BE49-F238E27FC236}">
                  <a16:creationId xmlns:a16="http://schemas.microsoft.com/office/drawing/2014/main" id="{21FDCBF3-1776-47E3-B10F-0EFC95647135}"/>
                </a:ext>
              </a:extLst>
            </p:cNvPr>
            <p:cNvPicPr>
              <a:picLocks noChangeAspect="1"/>
            </p:cNvPicPr>
            <p:nvPr/>
          </p:nvPicPr>
          <p:blipFill rotWithShape="1">
            <a:blip r:embed="rId5">
              <a:extLst>
                <a:ext uri="{28A0092B-C50C-407E-A947-70E740481C1C}">
                  <a14:useLocalDpi xmlns:a14="http://schemas.microsoft.com/office/drawing/2010/main" val="0"/>
                </a:ext>
              </a:extLst>
            </a:blip>
            <a:srcRect l="8534" t="23100" r="6128" b="20183"/>
            <a:stretch/>
          </p:blipFill>
          <p:spPr>
            <a:xfrm>
              <a:off x="6639797" y="2969496"/>
              <a:ext cx="1695086" cy="1084060"/>
            </a:xfrm>
            <a:prstGeom prst="rect">
              <a:avLst/>
            </a:prstGeom>
          </p:spPr>
        </p:pic>
      </p:grpSp>
    </p:spTree>
    <p:extLst>
      <p:ext uri="{BB962C8B-B14F-4D97-AF65-F5344CB8AC3E}">
        <p14:creationId xmlns:p14="http://schemas.microsoft.com/office/powerpoint/2010/main" val="41298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B503-F73F-4936-B24F-FCA29588B6D0}"/>
              </a:ext>
            </a:extLst>
          </p:cNvPr>
          <p:cNvSpPr>
            <a:spLocks noGrp="1"/>
          </p:cNvSpPr>
          <p:nvPr>
            <p:ph type="title"/>
          </p:nvPr>
        </p:nvSpPr>
        <p:spPr/>
        <p:txBody>
          <a:bodyPr/>
          <a:lstStyle/>
          <a:p>
            <a:r>
              <a:rPr lang="en-US" dirty="0"/>
              <a:t>What Does Pin Access Analysis Do?</a:t>
            </a:r>
          </a:p>
        </p:txBody>
      </p:sp>
      <p:sp>
        <p:nvSpPr>
          <p:cNvPr id="3" name="Content Placeholder 2">
            <a:extLst>
              <a:ext uri="{FF2B5EF4-FFF2-40B4-BE49-F238E27FC236}">
                <a16:creationId xmlns:a16="http://schemas.microsoft.com/office/drawing/2014/main" id="{397E7CE3-38E5-4F4D-8C89-736026CCAA25}"/>
              </a:ext>
            </a:extLst>
          </p:cNvPr>
          <p:cNvSpPr>
            <a:spLocks noGrp="1"/>
          </p:cNvSpPr>
          <p:nvPr>
            <p:ph idx="1"/>
          </p:nvPr>
        </p:nvSpPr>
        <p:spPr/>
        <p:txBody>
          <a:bodyPr/>
          <a:lstStyle/>
          <a:p>
            <a:r>
              <a:rPr lang="en-US" dirty="0"/>
              <a:t>Testcase: ISPD18_test10</a:t>
            </a:r>
          </a:p>
          <a:p>
            <a:pPr lvl="1"/>
            <a:r>
              <a:rPr lang="en-US" dirty="0"/>
              <a:t>290K standard cell instances</a:t>
            </a:r>
          </a:p>
          <a:p>
            <a:pPr lvl="1"/>
            <a:r>
              <a:rPr lang="en-US" dirty="0"/>
              <a:t>182K nets</a:t>
            </a:r>
          </a:p>
          <a:p>
            <a:r>
              <a:rPr lang="en-US" dirty="0"/>
              <a:t>DRC clean pin access pattern generation in 241s</a:t>
            </a:r>
          </a:p>
        </p:txBody>
      </p:sp>
      <p:sp>
        <p:nvSpPr>
          <p:cNvPr id="4" name="Slide Number Placeholder 3">
            <a:extLst>
              <a:ext uri="{FF2B5EF4-FFF2-40B4-BE49-F238E27FC236}">
                <a16:creationId xmlns:a16="http://schemas.microsoft.com/office/drawing/2014/main" id="{C1FD1E1E-47A6-49D6-BE40-B7739C403305}"/>
              </a:ext>
            </a:extLst>
          </p:cNvPr>
          <p:cNvSpPr>
            <a:spLocks noGrp="1"/>
          </p:cNvSpPr>
          <p:nvPr>
            <p:ph type="sldNum" sz="quarter" idx="11"/>
          </p:nvPr>
        </p:nvSpPr>
        <p:spPr/>
        <p:txBody>
          <a:bodyPr/>
          <a:lstStyle/>
          <a:p>
            <a:fld id="{14B1CFE6-0AF2-4EDF-A2C3-97530AEE244C}" type="slidenum">
              <a:rPr lang="en-US" smtClean="0"/>
              <a:t>4</a:t>
            </a:fld>
            <a:endParaRPr lang="en-US"/>
          </a:p>
        </p:txBody>
      </p:sp>
      <p:pic>
        <p:nvPicPr>
          <p:cNvPr id="5" name="Picture 4" descr="A close up of a yellow wall&#10;&#10;Description automatically generated">
            <a:extLst>
              <a:ext uri="{FF2B5EF4-FFF2-40B4-BE49-F238E27FC236}">
                <a16:creationId xmlns:a16="http://schemas.microsoft.com/office/drawing/2014/main" id="{54305B8D-3C14-4CE0-AE9D-ED32FBF64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046" y="3690200"/>
            <a:ext cx="3226784" cy="2809718"/>
          </a:xfrm>
          <a:prstGeom prst="rect">
            <a:avLst/>
          </a:prstGeom>
          <a:ln>
            <a:solidFill>
              <a:srgbClr val="C00000"/>
            </a:solidFill>
          </a:ln>
        </p:spPr>
      </p:pic>
      <p:pic>
        <p:nvPicPr>
          <p:cNvPr id="6" name="Picture 5">
            <a:extLst>
              <a:ext uri="{FF2B5EF4-FFF2-40B4-BE49-F238E27FC236}">
                <a16:creationId xmlns:a16="http://schemas.microsoft.com/office/drawing/2014/main" id="{839C5212-F307-4F13-941D-981E741DD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36" y="3716805"/>
            <a:ext cx="4699464" cy="2471270"/>
          </a:xfrm>
          <a:prstGeom prst="rect">
            <a:avLst/>
          </a:prstGeom>
        </p:spPr>
      </p:pic>
      <p:sp>
        <p:nvSpPr>
          <p:cNvPr id="7" name="Oval 6">
            <a:extLst>
              <a:ext uri="{FF2B5EF4-FFF2-40B4-BE49-F238E27FC236}">
                <a16:creationId xmlns:a16="http://schemas.microsoft.com/office/drawing/2014/main" id="{A397866F-7DCD-44A3-895D-9AF2F69BE2B8}"/>
              </a:ext>
            </a:extLst>
          </p:cNvPr>
          <p:cNvSpPr/>
          <p:nvPr/>
        </p:nvSpPr>
        <p:spPr bwMode="auto">
          <a:xfrm>
            <a:off x="3684133" y="5016111"/>
            <a:ext cx="108857" cy="124483"/>
          </a:xfrm>
          <a:prstGeom prst="ellipse">
            <a:avLst/>
          </a:prstGeom>
          <a:noFill/>
          <a:ln w="25400" cap="flat" cmpd="sng" algn="ctr">
            <a:solidFill>
              <a:srgbClr val="C0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cxnSp>
        <p:nvCxnSpPr>
          <p:cNvPr id="8" name="Straight Connector 7">
            <a:extLst>
              <a:ext uri="{FF2B5EF4-FFF2-40B4-BE49-F238E27FC236}">
                <a16:creationId xmlns:a16="http://schemas.microsoft.com/office/drawing/2014/main" id="{DD64D596-ED59-4664-A878-2B40E1B04902}"/>
              </a:ext>
            </a:extLst>
          </p:cNvPr>
          <p:cNvCxnSpPr>
            <a:cxnSpLocks/>
            <a:stCxn id="7" idx="0"/>
          </p:cNvCxnSpPr>
          <p:nvPr/>
        </p:nvCxnSpPr>
        <p:spPr bwMode="auto">
          <a:xfrm flipV="1">
            <a:off x="3738562" y="3743246"/>
            <a:ext cx="1544174" cy="1272865"/>
          </a:xfrm>
          <a:prstGeom prst="line">
            <a:avLst/>
          </a:prstGeom>
          <a:solidFill>
            <a:schemeClr val="accent1"/>
          </a:solidFill>
          <a:ln w="25400" cap="flat" cmpd="sng" algn="ctr">
            <a:solidFill>
              <a:srgbClr val="C00000"/>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387454C0-D1E8-468E-9F56-D9BEB0BA0DAB}"/>
              </a:ext>
            </a:extLst>
          </p:cNvPr>
          <p:cNvCxnSpPr>
            <a:cxnSpLocks/>
            <a:stCxn id="7" idx="4"/>
          </p:cNvCxnSpPr>
          <p:nvPr/>
        </p:nvCxnSpPr>
        <p:spPr bwMode="auto">
          <a:xfrm>
            <a:off x="3738562" y="5140594"/>
            <a:ext cx="1544174" cy="1059407"/>
          </a:xfrm>
          <a:prstGeom prst="line">
            <a:avLst/>
          </a:prstGeom>
          <a:solidFill>
            <a:schemeClr val="accent1"/>
          </a:solidFill>
          <a:ln w="25400" cap="flat" cmpd="sng" algn="ctr">
            <a:solidFill>
              <a:srgbClr val="C00000"/>
            </a:solidFill>
            <a:prstDash val="sysDot"/>
            <a:round/>
            <a:headEnd type="none" w="med" len="med"/>
            <a:tailEnd type="none" w="med" len="med"/>
          </a:ln>
          <a:effectLst/>
        </p:spPr>
      </p:cxnSp>
      <p:sp>
        <p:nvSpPr>
          <p:cNvPr id="10" name="TextBox 9">
            <a:extLst>
              <a:ext uri="{FF2B5EF4-FFF2-40B4-BE49-F238E27FC236}">
                <a16:creationId xmlns:a16="http://schemas.microsoft.com/office/drawing/2014/main" id="{62A8808E-94A4-48A4-B072-918F938EC5EA}"/>
              </a:ext>
            </a:extLst>
          </p:cNvPr>
          <p:cNvSpPr txBox="1"/>
          <p:nvPr/>
        </p:nvSpPr>
        <p:spPr>
          <a:xfrm>
            <a:off x="1506638" y="6477000"/>
            <a:ext cx="2133600" cy="369332"/>
          </a:xfrm>
          <a:prstGeom prst="rect">
            <a:avLst/>
          </a:prstGeom>
          <a:noFill/>
        </p:spPr>
        <p:txBody>
          <a:bodyPr wrap="square" rtlCol="0">
            <a:spAutoFit/>
          </a:bodyPr>
          <a:lstStyle/>
          <a:p>
            <a:r>
              <a:rPr lang="en-US" dirty="0"/>
              <a:t>Whole design layout</a:t>
            </a:r>
          </a:p>
        </p:txBody>
      </p:sp>
      <p:sp>
        <p:nvSpPr>
          <p:cNvPr id="11" name="TextBox 10">
            <a:extLst>
              <a:ext uri="{FF2B5EF4-FFF2-40B4-BE49-F238E27FC236}">
                <a16:creationId xmlns:a16="http://schemas.microsoft.com/office/drawing/2014/main" id="{895D8F10-9A53-489C-A3C1-B8681B8329DF}"/>
              </a:ext>
            </a:extLst>
          </p:cNvPr>
          <p:cNvSpPr txBox="1"/>
          <p:nvPr/>
        </p:nvSpPr>
        <p:spPr>
          <a:xfrm>
            <a:off x="5717093" y="6200001"/>
            <a:ext cx="4065926" cy="646331"/>
          </a:xfrm>
          <a:prstGeom prst="rect">
            <a:avLst/>
          </a:prstGeom>
          <a:noFill/>
        </p:spPr>
        <p:txBody>
          <a:bodyPr wrap="square" rtlCol="0">
            <a:spAutoFit/>
          </a:bodyPr>
          <a:lstStyle/>
          <a:p>
            <a:pPr algn="ctr"/>
            <a:r>
              <a:rPr lang="en-US" dirty="0"/>
              <a:t>Zoomed-in region</a:t>
            </a:r>
          </a:p>
          <a:p>
            <a:pPr algn="ctr"/>
            <a:r>
              <a:rPr lang="en-US" dirty="0"/>
              <a:t>(</a:t>
            </a:r>
            <a:r>
              <a:rPr lang="en-US" dirty="0">
                <a:solidFill>
                  <a:srgbClr val="C00000"/>
                </a:solidFill>
              </a:rPr>
              <a:t>red</a:t>
            </a:r>
            <a:r>
              <a:rPr lang="en-US" dirty="0"/>
              <a:t> dots are via access locations)</a:t>
            </a:r>
          </a:p>
        </p:txBody>
      </p:sp>
    </p:spTree>
    <p:extLst>
      <p:ext uri="{BB962C8B-B14F-4D97-AF65-F5344CB8AC3E}">
        <p14:creationId xmlns:p14="http://schemas.microsoft.com/office/powerpoint/2010/main" val="216233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F796-F4A0-4ED1-BA3A-1492AA30C0FC}"/>
              </a:ext>
            </a:extLst>
          </p:cNvPr>
          <p:cNvSpPr>
            <a:spLocks noGrp="1"/>
          </p:cNvSpPr>
          <p:nvPr>
            <p:ph type="title"/>
          </p:nvPr>
        </p:nvSpPr>
        <p:spPr/>
        <p:txBody>
          <a:bodyPr/>
          <a:lstStyle/>
          <a:p>
            <a:r>
              <a:rPr lang="en-US" dirty="0"/>
              <a:t>Previous Works / Our Work</a:t>
            </a:r>
          </a:p>
        </p:txBody>
      </p:sp>
      <p:sp>
        <p:nvSpPr>
          <p:cNvPr id="3" name="Content Placeholder 2">
            <a:extLst>
              <a:ext uri="{FF2B5EF4-FFF2-40B4-BE49-F238E27FC236}">
                <a16:creationId xmlns:a16="http://schemas.microsoft.com/office/drawing/2014/main" id="{2DA82340-57B0-41D9-BBA4-038D4835BCAA}"/>
              </a:ext>
            </a:extLst>
          </p:cNvPr>
          <p:cNvSpPr>
            <a:spLocks noGrp="1"/>
          </p:cNvSpPr>
          <p:nvPr>
            <p:ph idx="1"/>
          </p:nvPr>
        </p:nvSpPr>
        <p:spPr/>
        <p:txBody>
          <a:bodyPr/>
          <a:lstStyle/>
          <a:p>
            <a:r>
              <a:rPr lang="en-US" dirty="0"/>
              <a:t>Existing work [Han15] assumes on-track access</a:t>
            </a:r>
          </a:p>
          <a:p>
            <a:r>
              <a:rPr lang="en-US" dirty="0"/>
              <a:t>Usually assume alignment between routing track and placement site</a:t>
            </a:r>
          </a:p>
          <a:p>
            <a:pPr marL="457200" lvl="1" indent="0">
              <a:buNone/>
            </a:pPr>
            <a:r>
              <a:rPr lang="en-US" dirty="0">
                <a:sym typeface="Wingdings" panose="05000000000000000000" pitchFamily="2" charset="2"/>
              </a:rPr>
              <a:t> Not always true (ISPD18/19 contest benchmarks)</a:t>
            </a:r>
            <a:endParaRPr lang="en-US" dirty="0"/>
          </a:p>
          <a:p>
            <a:r>
              <a:rPr lang="en-US" dirty="0"/>
              <a:t>LUT-based abutting cell pair analysis [Xu16]</a:t>
            </a:r>
          </a:p>
          <a:p>
            <a:pPr marL="457200" lvl="1" indent="0">
              <a:buNone/>
            </a:pPr>
            <a:r>
              <a:rPr lang="en-US" dirty="0">
                <a:sym typeface="Wingdings" panose="05000000000000000000" pitchFamily="2" charset="2"/>
              </a:rPr>
              <a:t> Not scalable (&gt;10M combinations for an industry standard cell library)</a:t>
            </a:r>
            <a:endParaRPr lang="en-US" dirty="0"/>
          </a:p>
        </p:txBody>
      </p:sp>
      <p:sp>
        <p:nvSpPr>
          <p:cNvPr id="4" name="Slide Number Placeholder 3">
            <a:extLst>
              <a:ext uri="{FF2B5EF4-FFF2-40B4-BE49-F238E27FC236}">
                <a16:creationId xmlns:a16="http://schemas.microsoft.com/office/drawing/2014/main" id="{E35FC744-7FC8-431F-A460-D3D903E8D4AF}"/>
              </a:ext>
            </a:extLst>
          </p:cNvPr>
          <p:cNvSpPr>
            <a:spLocks noGrp="1"/>
          </p:cNvSpPr>
          <p:nvPr>
            <p:ph type="sldNum" sz="quarter" idx="11"/>
          </p:nvPr>
        </p:nvSpPr>
        <p:spPr/>
        <p:txBody>
          <a:bodyPr/>
          <a:lstStyle/>
          <a:p>
            <a:fld id="{14B1CFE6-0AF2-4EDF-A2C3-97530AEE244C}" type="slidenum">
              <a:rPr lang="en-US" smtClean="0"/>
              <a:t>5</a:t>
            </a:fld>
            <a:endParaRPr lang="en-US"/>
          </a:p>
        </p:txBody>
      </p:sp>
      <p:sp>
        <p:nvSpPr>
          <p:cNvPr id="5" name="TextBox 4">
            <a:extLst>
              <a:ext uri="{FF2B5EF4-FFF2-40B4-BE49-F238E27FC236}">
                <a16:creationId xmlns:a16="http://schemas.microsoft.com/office/drawing/2014/main" id="{95073A1A-0852-40E3-84D4-2CEAAD2A505D}"/>
              </a:ext>
            </a:extLst>
          </p:cNvPr>
          <p:cNvSpPr txBox="1"/>
          <p:nvPr/>
        </p:nvSpPr>
        <p:spPr bwMode="auto">
          <a:xfrm>
            <a:off x="2044114" y="4451943"/>
            <a:ext cx="8103772" cy="1741956"/>
          </a:xfrm>
          <a:prstGeom prst="rect">
            <a:avLst/>
          </a:prstGeom>
          <a:solidFill>
            <a:srgbClr val="C0504D">
              <a:alpha val="32000"/>
            </a:srgbClr>
          </a:solidFill>
          <a:ln w="25400" cap="flat" cmpd="sng" algn="ctr">
            <a:solidFill>
              <a:srgbClr val="C0504D"/>
            </a:solidFill>
            <a:prstDash val="solid"/>
          </a:ln>
          <a:effectLst/>
        </p:spPr>
        <p: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US" sz="2800" b="1" kern="0" dirty="0">
                <a:solidFill>
                  <a:srgbClr val="C00000"/>
                </a:solidFill>
                <a:latin typeface="Calibri"/>
                <a:cs typeface="Arial" pitchFamily="34" charset="0"/>
              </a:rPr>
              <a:t>Our </a:t>
            </a:r>
            <a:r>
              <a:rPr kumimoji="0" lang="en-US" sz="2800" b="1" i="0" u="none" strike="noStrike" kern="0" cap="none" spc="0" normalizeH="0" baseline="0" noProof="0" dirty="0">
                <a:ln>
                  <a:noFill/>
                </a:ln>
                <a:solidFill>
                  <a:srgbClr val="C00000"/>
                </a:solidFill>
                <a:effectLst/>
                <a:uLnTx/>
                <a:uFillTx/>
                <a:latin typeface="Calibri"/>
                <a:ea typeface="+mn-ea"/>
                <a:cs typeface="Arial" pitchFamily="34" charset="0"/>
              </a:rPr>
              <a:t>work: </a:t>
            </a:r>
          </a:p>
          <a:p>
            <a:pPr marL="514350" marR="0" lvl="0" indent="-514350" algn="l" defTabSz="457200" rtl="0" eaLnBrk="1" fontAlgn="auto" latinLnBrk="0" hangingPunct="1">
              <a:lnSpc>
                <a:spcPct val="85000"/>
              </a:lnSpc>
              <a:spcBef>
                <a:spcPts val="0"/>
              </a:spcBef>
              <a:spcAft>
                <a:spcPts val="0"/>
              </a:spcAft>
              <a:buClrTx/>
              <a:buSzTx/>
              <a:buFontTx/>
              <a:buAutoNum type="romanLcParenBoth"/>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pitchFamily="34" charset="0"/>
              </a:rPr>
              <a:t>Robust pin access</a:t>
            </a:r>
            <a:r>
              <a:rPr kumimoji="0" lang="en-US" sz="2400" b="0" i="0" u="none" strike="noStrike" kern="0" cap="none" spc="0" normalizeH="0" noProof="0" dirty="0">
                <a:ln>
                  <a:noFill/>
                </a:ln>
                <a:solidFill>
                  <a:prstClr val="black"/>
                </a:solidFill>
                <a:effectLst/>
                <a:uLnTx/>
                <a:uFillTx/>
                <a:latin typeface="Calibri"/>
                <a:ea typeface="+mn-ea"/>
                <a:cs typeface="Arial" pitchFamily="34" charset="0"/>
              </a:rPr>
              <a:t> point enumeration</a:t>
            </a:r>
          </a:p>
          <a:p>
            <a:pPr marL="514350" marR="0" lvl="0" indent="-514350" algn="l" defTabSz="457200" rtl="0" eaLnBrk="1" fontAlgn="auto" latinLnBrk="0" hangingPunct="1">
              <a:lnSpc>
                <a:spcPct val="85000"/>
              </a:lnSpc>
              <a:spcBef>
                <a:spcPts val="0"/>
              </a:spcBef>
              <a:spcAft>
                <a:spcPts val="0"/>
              </a:spcAft>
              <a:buClrTx/>
              <a:buSzTx/>
              <a:buFontTx/>
              <a:buAutoNum type="romanLcParenBoth"/>
              <a:tabLst/>
              <a:defRPr/>
            </a:pPr>
            <a:r>
              <a:rPr lang="en-US" sz="2400" kern="0" dirty="0">
                <a:solidFill>
                  <a:prstClr val="black"/>
                </a:solidFill>
                <a:latin typeface="Calibri"/>
                <a:cs typeface="Arial" pitchFamily="34" charset="0"/>
              </a:rPr>
              <a:t>Boundary conflict-aware access pattern generation</a:t>
            </a:r>
          </a:p>
          <a:p>
            <a:pPr marL="514350" marR="0" lvl="0" indent="-514350" algn="l" defTabSz="457200" rtl="0" eaLnBrk="1" fontAlgn="auto" latinLnBrk="0" hangingPunct="1">
              <a:lnSpc>
                <a:spcPct val="85000"/>
              </a:lnSpc>
              <a:spcBef>
                <a:spcPts val="0"/>
              </a:spcBef>
              <a:spcAft>
                <a:spcPts val="0"/>
              </a:spcAft>
              <a:buClrTx/>
              <a:buSzTx/>
              <a:buFontTx/>
              <a:buAutoNum type="romanLcParenBoth"/>
              <a:tabLst/>
              <a:defRPr/>
            </a:pPr>
            <a:r>
              <a:rPr kumimoji="0" lang="en-US" sz="2400" b="0" i="0" u="none" strike="noStrike" kern="0" cap="none" spc="0" normalizeH="0" noProof="0" dirty="0">
                <a:ln>
                  <a:noFill/>
                </a:ln>
                <a:solidFill>
                  <a:prstClr val="black"/>
                </a:solidFill>
                <a:effectLst/>
                <a:uLnTx/>
                <a:uFillTx/>
                <a:latin typeface="Calibri"/>
                <a:ea typeface="+mn-ea"/>
                <a:cs typeface="Arial" pitchFamily="34" charset="0"/>
              </a:rPr>
              <a:t>Dynamic programming-based access pattern selection for standard cell instance cluster</a:t>
            </a:r>
          </a:p>
        </p:txBody>
      </p:sp>
    </p:spTree>
    <p:extLst>
      <p:ext uri="{BB962C8B-B14F-4D97-AF65-F5344CB8AC3E}">
        <p14:creationId xmlns:p14="http://schemas.microsoft.com/office/powerpoint/2010/main" val="93467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9A2B-8316-4043-9051-5505ADDE64FE}"/>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DC301B41-536F-4AB8-83AD-21A1DBE53D90}"/>
              </a:ext>
            </a:extLst>
          </p:cNvPr>
          <p:cNvSpPr>
            <a:spLocks noGrp="1"/>
          </p:cNvSpPr>
          <p:nvPr>
            <p:ph idx="1"/>
          </p:nvPr>
        </p:nvSpPr>
        <p:spPr/>
        <p:txBody>
          <a:bodyPr/>
          <a:lstStyle/>
          <a:p>
            <a:r>
              <a:rPr lang="en-US" dirty="0"/>
              <a:t>Background</a:t>
            </a:r>
          </a:p>
          <a:p>
            <a:r>
              <a:rPr lang="en-US" b="1" dirty="0"/>
              <a:t>Preliminaries</a:t>
            </a:r>
          </a:p>
          <a:p>
            <a:r>
              <a:rPr lang="en-US" dirty="0"/>
              <a:t>Three-stage pin access analysis methodology</a:t>
            </a:r>
          </a:p>
          <a:p>
            <a:r>
              <a:rPr lang="en-US" dirty="0"/>
              <a:t>Experiments</a:t>
            </a:r>
          </a:p>
          <a:p>
            <a:r>
              <a:rPr lang="en-US" dirty="0"/>
              <a:t>Conclusion</a:t>
            </a:r>
          </a:p>
        </p:txBody>
      </p:sp>
      <p:sp>
        <p:nvSpPr>
          <p:cNvPr id="3" name="Slide Number Placeholder 2">
            <a:extLst>
              <a:ext uri="{FF2B5EF4-FFF2-40B4-BE49-F238E27FC236}">
                <a16:creationId xmlns:a16="http://schemas.microsoft.com/office/drawing/2014/main" id="{43EF166A-DD42-4C64-AB25-0B0A54D4497B}"/>
              </a:ext>
            </a:extLst>
          </p:cNvPr>
          <p:cNvSpPr>
            <a:spLocks noGrp="1"/>
          </p:cNvSpPr>
          <p:nvPr>
            <p:ph type="sldNum" sz="quarter" idx="11"/>
          </p:nvPr>
        </p:nvSpPr>
        <p:spPr/>
        <p:txBody>
          <a:bodyPr/>
          <a:lstStyle/>
          <a:p>
            <a:fld id="{14B1CFE6-0AF2-4EDF-A2C3-97530AEE244C}" type="slidenum">
              <a:rPr lang="en-US" smtClean="0"/>
              <a:t>6</a:t>
            </a:fld>
            <a:endParaRPr lang="en-US"/>
          </a:p>
        </p:txBody>
      </p:sp>
    </p:spTree>
    <p:extLst>
      <p:ext uri="{BB962C8B-B14F-4D97-AF65-F5344CB8AC3E}">
        <p14:creationId xmlns:p14="http://schemas.microsoft.com/office/powerpoint/2010/main" val="401457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136-2920-429B-A843-8DD57424331B}"/>
              </a:ext>
            </a:extLst>
          </p:cNvPr>
          <p:cNvSpPr>
            <a:spLocks noGrp="1"/>
          </p:cNvSpPr>
          <p:nvPr>
            <p:ph type="title"/>
          </p:nvPr>
        </p:nvSpPr>
        <p:spPr/>
        <p:txBody>
          <a:bodyPr/>
          <a:lstStyle/>
          <a:p>
            <a:r>
              <a:rPr lang="en-US" dirty="0"/>
              <a:t>Unique Instance</a:t>
            </a:r>
          </a:p>
        </p:txBody>
      </p:sp>
      <p:sp>
        <p:nvSpPr>
          <p:cNvPr id="3" name="Content Placeholder 2">
            <a:extLst>
              <a:ext uri="{FF2B5EF4-FFF2-40B4-BE49-F238E27FC236}">
                <a16:creationId xmlns:a16="http://schemas.microsoft.com/office/drawing/2014/main" id="{902A7138-640E-48F4-B4CB-86DBF4259A14}"/>
              </a:ext>
            </a:extLst>
          </p:cNvPr>
          <p:cNvSpPr>
            <a:spLocks noGrp="1"/>
          </p:cNvSpPr>
          <p:nvPr>
            <p:ph idx="1"/>
          </p:nvPr>
        </p:nvSpPr>
        <p:spPr/>
        <p:txBody>
          <a:bodyPr/>
          <a:lstStyle/>
          <a:p>
            <a:pPr>
              <a:lnSpc>
                <a:spcPct val="75000"/>
              </a:lnSpc>
            </a:pPr>
            <a:r>
              <a:rPr lang="en-US" sz="2600" dirty="0"/>
              <a:t>These cell instances are NOT the same for pin access analysis!</a:t>
            </a:r>
          </a:p>
          <a:p>
            <a:pPr>
              <a:lnSpc>
                <a:spcPct val="75000"/>
              </a:lnSpc>
            </a:pPr>
            <a:r>
              <a:rPr lang="en-US" sz="2600" dirty="0"/>
              <a:t>Defined by a </a:t>
            </a:r>
            <a:r>
              <a:rPr lang="en-US" sz="2600" b="1" dirty="0">
                <a:solidFill>
                  <a:srgbClr val="C00000"/>
                </a:solidFill>
              </a:rPr>
              <a:t>signature</a:t>
            </a:r>
            <a:r>
              <a:rPr lang="en-US" sz="2600" dirty="0"/>
              <a:t> consisting of</a:t>
            </a:r>
          </a:p>
          <a:p>
            <a:pPr lvl="1">
              <a:lnSpc>
                <a:spcPct val="75000"/>
              </a:lnSpc>
            </a:pPr>
            <a:r>
              <a:rPr lang="en-US" sz="2200" dirty="0"/>
              <a:t>Cell master (e.g., BUFFX4)</a:t>
            </a:r>
          </a:p>
          <a:p>
            <a:pPr lvl="1">
              <a:lnSpc>
                <a:spcPct val="75000"/>
              </a:lnSpc>
            </a:pPr>
            <a:r>
              <a:rPr lang="en-US" sz="2200" dirty="0"/>
              <a:t>Orientation</a:t>
            </a:r>
          </a:p>
          <a:p>
            <a:pPr lvl="1">
              <a:lnSpc>
                <a:spcPct val="75000"/>
              </a:lnSpc>
            </a:pPr>
            <a:r>
              <a:rPr lang="en-US" sz="2200" dirty="0"/>
              <a:t>Offsets to all track patterns</a:t>
            </a:r>
          </a:p>
          <a:p>
            <a:pPr>
              <a:lnSpc>
                <a:spcPct val="75000"/>
              </a:lnSpc>
            </a:pPr>
            <a:r>
              <a:rPr lang="en-US" sz="2600" dirty="0"/>
              <a:t>Instances point to the same unique instance if they have same </a:t>
            </a:r>
            <a:r>
              <a:rPr lang="en-US" sz="2600" b="1" dirty="0"/>
              <a:t>signature</a:t>
            </a:r>
          </a:p>
          <a:p>
            <a:pPr>
              <a:lnSpc>
                <a:spcPct val="75000"/>
              </a:lnSpc>
            </a:pPr>
            <a:endParaRPr lang="en-US" dirty="0"/>
          </a:p>
        </p:txBody>
      </p:sp>
      <p:sp>
        <p:nvSpPr>
          <p:cNvPr id="4" name="Slide Number Placeholder 3">
            <a:extLst>
              <a:ext uri="{FF2B5EF4-FFF2-40B4-BE49-F238E27FC236}">
                <a16:creationId xmlns:a16="http://schemas.microsoft.com/office/drawing/2014/main" id="{2F29D4A5-E740-49A3-B078-599EEC0E5348}"/>
              </a:ext>
            </a:extLst>
          </p:cNvPr>
          <p:cNvSpPr>
            <a:spLocks noGrp="1"/>
          </p:cNvSpPr>
          <p:nvPr>
            <p:ph type="sldNum" sz="quarter" idx="11"/>
          </p:nvPr>
        </p:nvSpPr>
        <p:spPr/>
        <p:txBody>
          <a:bodyPr/>
          <a:lstStyle/>
          <a:p>
            <a:fld id="{14B1CFE6-0AF2-4EDF-A2C3-97530AEE244C}" type="slidenum">
              <a:rPr lang="en-US" smtClean="0"/>
              <a:t>7</a:t>
            </a:fld>
            <a:endParaRPr lang="en-US"/>
          </a:p>
        </p:txBody>
      </p:sp>
      <p:grpSp>
        <p:nvGrpSpPr>
          <p:cNvPr id="9" name="Group 8">
            <a:extLst>
              <a:ext uri="{FF2B5EF4-FFF2-40B4-BE49-F238E27FC236}">
                <a16:creationId xmlns:a16="http://schemas.microsoft.com/office/drawing/2014/main" id="{B1D94DF9-4E49-410B-B414-40D1FF5E4661}"/>
              </a:ext>
            </a:extLst>
          </p:cNvPr>
          <p:cNvGrpSpPr/>
          <p:nvPr/>
        </p:nvGrpSpPr>
        <p:grpSpPr>
          <a:xfrm>
            <a:off x="2209800" y="4084320"/>
            <a:ext cx="7370763" cy="2774223"/>
            <a:chOff x="2209800" y="4212752"/>
            <a:chExt cx="7370763" cy="2774223"/>
          </a:xfrm>
        </p:grpSpPr>
        <p:sp>
          <p:nvSpPr>
            <p:cNvPr id="7" name="TextBox 6">
              <a:extLst>
                <a:ext uri="{FF2B5EF4-FFF2-40B4-BE49-F238E27FC236}">
                  <a16:creationId xmlns:a16="http://schemas.microsoft.com/office/drawing/2014/main" id="{0D5EC29B-25AE-4991-BEA2-007E73834F06}"/>
                </a:ext>
              </a:extLst>
            </p:cNvPr>
            <p:cNvSpPr txBox="1"/>
            <p:nvPr/>
          </p:nvSpPr>
          <p:spPr>
            <a:xfrm>
              <a:off x="3138535" y="6617643"/>
              <a:ext cx="5970494" cy="369332"/>
            </a:xfrm>
            <a:prstGeom prst="rect">
              <a:avLst/>
            </a:prstGeom>
            <a:noFill/>
          </p:spPr>
          <p:txBody>
            <a:bodyPr wrap="square" rtlCol="0">
              <a:spAutoFit/>
            </a:bodyPr>
            <a:lstStyle/>
            <a:p>
              <a:r>
                <a:rPr lang="en-US" dirty="0"/>
                <a:t>Two different unique instances due to M1 track offset </a:t>
              </a:r>
            </a:p>
          </p:txBody>
        </p:sp>
        <p:pic>
          <p:nvPicPr>
            <p:cNvPr id="8" name="Picture 7">
              <a:extLst>
                <a:ext uri="{FF2B5EF4-FFF2-40B4-BE49-F238E27FC236}">
                  <a16:creationId xmlns:a16="http://schemas.microsoft.com/office/drawing/2014/main" id="{DD5842AD-54DD-4576-80AA-5297A0028CDE}"/>
                </a:ext>
              </a:extLst>
            </p:cNvPr>
            <p:cNvPicPr>
              <a:picLocks noChangeAspect="1"/>
            </p:cNvPicPr>
            <p:nvPr/>
          </p:nvPicPr>
          <p:blipFill>
            <a:blip r:embed="rId3"/>
            <a:stretch>
              <a:fillRect/>
            </a:stretch>
          </p:blipFill>
          <p:spPr>
            <a:xfrm>
              <a:off x="2209800" y="4212752"/>
              <a:ext cx="7370763" cy="2508723"/>
            </a:xfrm>
            <a:prstGeom prst="rect">
              <a:avLst/>
            </a:prstGeom>
          </p:spPr>
        </p:pic>
      </p:grpSp>
      <p:sp>
        <p:nvSpPr>
          <p:cNvPr id="5" name="TextBox 4">
            <a:extLst>
              <a:ext uri="{FF2B5EF4-FFF2-40B4-BE49-F238E27FC236}">
                <a16:creationId xmlns:a16="http://schemas.microsoft.com/office/drawing/2014/main" id="{F49942E9-F95D-4836-9F14-D510438E6584}"/>
              </a:ext>
            </a:extLst>
          </p:cNvPr>
          <p:cNvSpPr txBox="1"/>
          <p:nvPr/>
        </p:nvSpPr>
        <p:spPr>
          <a:xfrm>
            <a:off x="5770418" y="4641272"/>
            <a:ext cx="845054" cy="830997"/>
          </a:xfrm>
          <a:prstGeom prst="rect">
            <a:avLst/>
          </a:prstGeom>
          <a:noFill/>
        </p:spPr>
        <p:txBody>
          <a:bodyPr wrap="square" rtlCol="0">
            <a:spAutoFit/>
          </a:bodyPr>
          <a:lstStyle/>
          <a:p>
            <a:r>
              <a:rPr lang="zh-CN" altLang="en-US" sz="4800" dirty="0"/>
              <a:t>≠</a:t>
            </a:r>
            <a:endParaRPr lang="en-US" sz="4800" dirty="0"/>
          </a:p>
        </p:txBody>
      </p:sp>
    </p:spTree>
    <p:extLst>
      <p:ext uri="{BB962C8B-B14F-4D97-AF65-F5344CB8AC3E}">
        <p14:creationId xmlns:p14="http://schemas.microsoft.com/office/powerpoint/2010/main" val="18915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6912-4CF5-4814-A8FC-CDA54C578E8F}"/>
              </a:ext>
            </a:extLst>
          </p:cNvPr>
          <p:cNvSpPr>
            <a:spLocks noGrp="1"/>
          </p:cNvSpPr>
          <p:nvPr>
            <p:ph type="title"/>
          </p:nvPr>
        </p:nvSpPr>
        <p:spPr/>
        <p:txBody>
          <a:bodyPr/>
          <a:lstStyle/>
          <a:p>
            <a:r>
              <a:rPr lang="en-US" dirty="0"/>
              <a:t>Access Point &amp; Access Pattern</a:t>
            </a:r>
          </a:p>
        </p:txBody>
      </p:sp>
      <p:sp>
        <p:nvSpPr>
          <p:cNvPr id="3" name="Content Placeholder 2">
            <a:extLst>
              <a:ext uri="{FF2B5EF4-FFF2-40B4-BE49-F238E27FC236}">
                <a16:creationId xmlns:a16="http://schemas.microsoft.com/office/drawing/2014/main" id="{DD4B6382-7D6F-4F5D-AAD0-C59DA73C4F1A}"/>
              </a:ext>
            </a:extLst>
          </p:cNvPr>
          <p:cNvSpPr>
            <a:spLocks noGrp="1"/>
          </p:cNvSpPr>
          <p:nvPr>
            <p:ph idx="1"/>
          </p:nvPr>
        </p:nvSpPr>
        <p:spPr/>
        <p:txBody>
          <a:bodyPr/>
          <a:lstStyle/>
          <a:p>
            <a:pPr>
              <a:lnSpc>
                <a:spcPct val="75000"/>
              </a:lnSpc>
            </a:pPr>
            <a:r>
              <a:rPr lang="en-US" sz="2600" b="1" dirty="0"/>
              <a:t>Access point </a:t>
            </a:r>
            <a:r>
              <a:rPr lang="en-US" sz="2600" dirty="0"/>
              <a:t>(AP)</a:t>
            </a:r>
          </a:p>
          <a:p>
            <a:pPr lvl="1">
              <a:lnSpc>
                <a:spcPct val="75000"/>
              </a:lnSpc>
            </a:pPr>
            <a:r>
              <a:rPr lang="en-US" sz="2200" dirty="0"/>
              <a:t>A location (x, y, layer) that detailed router (DR) can make route to</a:t>
            </a:r>
          </a:p>
          <a:p>
            <a:pPr>
              <a:lnSpc>
                <a:spcPct val="75000"/>
              </a:lnSpc>
            </a:pPr>
            <a:r>
              <a:rPr lang="en-US" sz="2600" b="1" dirty="0"/>
              <a:t>Valid access point</a:t>
            </a:r>
          </a:p>
          <a:p>
            <a:pPr lvl="1">
              <a:lnSpc>
                <a:spcPct val="75000"/>
              </a:lnSpc>
            </a:pPr>
            <a:r>
              <a:rPr lang="en-US" sz="2200" dirty="0"/>
              <a:t>An access point that allows DRC-clean routing </a:t>
            </a:r>
          </a:p>
          <a:p>
            <a:pPr>
              <a:lnSpc>
                <a:spcPct val="75000"/>
              </a:lnSpc>
            </a:pPr>
            <a:r>
              <a:rPr lang="en-US" sz="2600" b="1" dirty="0"/>
              <a:t>Valid access pattern</a:t>
            </a:r>
            <a:r>
              <a:rPr lang="en-US" sz="2600" dirty="0"/>
              <a:t>: combination of mutually DRC-clean access points (one access point per pin)</a:t>
            </a:r>
          </a:p>
          <a:p>
            <a:pPr>
              <a:lnSpc>
                <a:spcPct val="75000"/>
              </a:lnSpc>
            </a:pPr>
            <a:endParaRPr lang="en-US" dirty="0"/>
          </a:p>
        </p:txBody>
      </p:sp>
      <p:sp>
        <p:nvSpPr>
          <p:cNvPr id="4" name="Slide Number Placeholder 3">
            <a:extLst>
              <a:ext uri="{FF2B5EF4-FFF2-40B4-BE49-F238E27FC236}">
                <a16:creationId xmlns:a16="http://schemas.microsoft.com/office/drawing/2014/main" id="{CB0FEF96-A69D-457F-8A68-7CF9F6C489AB}"/>
              </a:ext>
            </a:extLst>
          </p:cNvPr>
          <p:cNvSpPr>
            <a:spLocks noGrp="1"/>
          </p:cNvSpPr>
          <p:nvPr>
            <p:ph type="sldNum" sz="quarter" idx="11"/>
          </p:nvPr>
        </p:nvSpPr>
        <p:spPr/>
        <p:txBody>
          <a:bodyPr/>
          <a:lstStyle/>
          <a:p>
            <a:fld id="{14B1CFE6-0AF2-4EDF-A2C3-97530AEE244C}" type="slidenum">
              <a:rPr lang="en-US" smtClean="0"/>
              <a:t>8</a:t>
            </a:fld>
            <a:endParaRPr lang="en-US"/>
          </a:p>
        </p:txBody>
      </p:sp>
      <p:pic>
        <p:nvPicPr>
          <p:cNvPr id="5" name="Picture 4">
            <a:extLst>
              <a:ext uri="{FF2B5EF4-FFF2-40B4-BE49-F238E27FC236}">
                <a16:creationId xmlns:a16="http://schemas.microsoft.com/office/drawing/2014/main" id="{9299291B-9BC0-4D08-8BB1-90EA055F6E95}"/>
              </a:ext>
            </a:extLst>
          </p:cNvPr>
          <p:cNvPicPr>
            <a:picLocks noChangeAspect="1"/>
          </p:cNvPicPr>
          <p:nvPr/>
        </p:nvPicPr>
        <p:blipFill>
          <a:blip r:embed="rId3"/>
          <a:stretch>
            <a:fillRect/>
          </a:stretch>
        </p:blipFill>
        <p:spPr>
          <a:xfrm>
            <a:off x="3464001" y="4177427"/>
            <a:ext cx="5263997" cy="2680573"/>
          </a:xfrm>
          <a:prstGeom prst="rect">
            <a:avLst/>
          </a:prstGeom>
        </p:spPr>
      </p:pic>
      <p:pic>
        <p:nvPicPr>
          <p:cNvPr id="6" name="Picture 5">
            <a:extLst>
              <a:ext uri="{FF2B5EF4-FFF2-40B4-BE49-F238E27FC236}">
                <a16:creationId xmlns:a16="http://schemas.microsoft.com/office/drawing/2014/main" id="{767F7982-9CDD-4380-8877-85891E846903}"/>
              </a:ext>
            </a:extLst>
          </p:cNvPr>
          <p:cNvPicPr>
            <a:picLocks noChangeAspect="1"/>
          </p:cNvPicPr>
          <p:nvPr/>
        </p:nvPicPr>
        <p:blipFill>
          <a:blip r:embed="rId4"/>
          <a:stretch>
            <a:fillRect/>
          </a:stretch>
        </p:blipFill>
        <p:spPr>
          <a:xfrm>
            <a:off x="4691066" y="4623045"/>
            <a:ext cx="2819400" cy="890528"/>
          </a:xfrm>
          <a:prstGeom prst="rect">
            <a:avLst/>
          </a:prstGeom>
        </p:spPr>
      </p:pic>
    </p:spTree>
    <p:extLst>
      <p:ext uri="{BB962C8B-B14F-4D97-AF65-F5344CB8AC3E}">
        <p14:creationId xmlns:p14="http://schemas.microsoft.com/office/powerpoint/2010/main" val="1292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AC2020">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529A4D857314092F8987294A43FD3" ma:contentTypeVersion="0" ma:contentTypeDescription="Create a new document." ma:contentTypeScope="" ma:versionID="b3a40a446e339e50bd650e277a113f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1F2A1-2ACF-4A95-B48F-47B38B7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91CAD78-C6F6-407D-A9D5-329355F07703}">
  <ds:schemaRef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1A855BF4-2A99-441B-9566-850307E4F0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1166</Words>
  <Application>Microsoft Office PowerPoint</Application>
  <PresentationFormat>Widescreen</PresentationFormat>
  <Paragraphs>339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vt:lpstr>
      <vt:lpstr>Arial Narrow</vt:lpstr>
      <vt:lpstr>Calibri</vt:lpstr>
      <vt:lpstr>Calibri Light</vt:lpstr>
      <vt:lpstr>Wingdings</vt:lpstr>
      <vt:lpstr>DAC2020</vt:lpstr>
      <vt:lpstr>The Tao of PAO: Anatomy of a Pin Access Oracle for Detailed Routing</vt:lpstr>
      <vt:lpstr>About Me</vt:lpstr>
      <vt:lpstr>Outline</vt:lpstr>
      <vt:lpstr>Motivation</vt:lpstr>
      <vt:lpstr>What Does Pin Access Analysis Do?</vt:lpstr>
      <vt:lpstr>Previous Works / Our Work</vt:lpstr>
      <vt:lpstr>Outline</vt:lpstr>
      <vt:lpstr>Unique Instance</vt:lpstr>
      <vt:lpstr>Access Point &amp; Access Pattern</vt:lpstr>
      <vt:lpstr>Outline</vt:lpstr>
      <vt:lpstr>Our Methodology</vt:lpstr>
      <vt:lpstr>Stage 1: Unique Instance Pin Based AP Generation</vt:lpstr>
      <vt:lpstr>Stage 2: Unique Instance Based Access Pattern Generation</vt:lpstr>
      <vt:lpstr>Pin Ordering</vt:lpstr>
      <vt:lpstr>Graph Construction</vt:lpstr>
      <vt:lpstr>Stage 3: Cluster Based Access Pattern Selection</vt:lpstr>
      <vt:lpstr>Cluster Based Access Pattern Selection</vt:lpstr>
      <vt:lpstr>Outline</vt:lpstr>
      <vt:lpstr>Experiment 1: Unique Instance Pin AP</vt:lpstr>
      <vt:lpstr>Experiment 2: All Instance Pins</vt:lpstr>
      <vt:lpstr>Preliminary Result in Foundry 14nm Node</vt:lpstr>
      <vt:lpstr>Outline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2011-11-23T07:37:04Z</dcterms:created>
  <dcterms:modified xsi:type="dcterms:W3CDTF">2020-06-20T23:32:29Z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ies>
</file>