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43"/>
  </p:notesMasterIdLst>
  <p:handoutMasterIdLst>
    <p:handoutMasterId r:id="rId44"/>
  </p:handoutMasterIdLst>
  <p:sldIdLst>
    <p:sldId id="959" r:id="rId2"/>
    <p:sldId id="1049" r:id="rId3"/>
    <p:sldId id="1126" r:id="rId4"/>
    <p:sldId id="1088" r:id="rId5"/>
    <p:sldId id="1089" r:id="rId6"/>
    <p:sldId id="1125" r:id="rId7"/>
    <p:sldId id="1086" r:id="rId8"/>
    <p:sldId id="1054" r:id="rId9"/>
    <p:sldId id="1109" r:id="rId10"/>
    <p:sldId id="1127" r:id="rId11"/>
    <p:sldId id="1110" r:id="rId12"/>
    <p:sldId id="1053" r:id="rId13"/>
    <p:sldId id="1128" r:id="rId14"/>
    <p:sldId id="1131" r:id="rId15"/>
    <p:sldId id="1114" r:id="rId16"/>
    <p:sldId id="1111" r:id="rId17"/>
    <p:sldId id="1112" r:id="rId18"/>
    <p:sldId id="1113" r:id="rId19"/>
    <p:sldId id="1090" r:id="rId20"/>
    <p:sldId id="1104" r:id="rId21"/>
    <p:sldId id="1059" r:id="rId22"/>
    <p:sldId id="1094" r:id="rId23"/>
    <p:sldId id="1063" r:id="rId24"/>
    <p:sldId id="1067" r:id="rId25"/>
    <p:sldId id="1116" r:id="rId26"/>
    <p:sldId id="1105" r:id="rId27"/>
    <p:sldId id="1132" r:id="rId28"/>
    <p:sldId id="1115" r:id="rId29"/>
    <p:sldId id="1134" r:id="rId30"/>
    <p:sldId id="1120" r:id="rId31"/>
    <p:sldId id="1122" r:id="rId32"/>
    <p:sldId id="1133" r:id="rId33"/>
    <p:sldId id="1081" r:id="rId34"/>
    <p:sldId id="1098" r:id="rId35"/>
    <p:sldId id="1135" r:id="rId36"/>
    <p:sldId id="1083" r:id="rId37"/>
    <p:sldId id="1130" r:id="rId38"/>
    <p:sldId id="1103" r:id="rId39"/>
    <p:sldId id="1084" r:id="rId40"/>
    <p:sldId id="1097" r:id="rId41"/>
    <p:sldId id="1123" r:id="rId42"/>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002060"/>
    <a:srgbClr val="008F00"/>
    <a:srgbClr val="1E28D9"/>
    <a:srgbClr val="00FF00"/>
    <a:srgbClr val="E6E6E6"/>
    <a:srgbClr val="04C8D9"/>
    <a:srgbClr val="D67A00"/>
    <a:srgbClr val="0066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0652" autoAdjust="0"/>
  </p:normalViewPr>
  <p:slideViewPr>
    <p:cSldViewPr>
      <p:cViewPr varScale="1">
        <p:scale>
          <a:sx n="44" d="100"/>
          <a:sy n="44" d="100"/>
        </p:scale>
        <p:origin x="1680" y="2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118" d="100"/>
          <a:sy n="118" d="100"/>
        </p:scale>
        <p:origin x="356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A6456F4A-4AF2-FE4F-BE76-091130CC2572}" type="datetimeFigureOut">
              <a:rPr lang="en-US" smtClean="0"/>
              <a:t>1/17/2020</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9D858C75-D3D3-3F4F-90A2-C6351C2D3E9F}" type="slidenum">
              <a:rPr lang="en-US" smtClean="0"/>
              <a:t>‹#›</a:t>
            </a:fld>
            <a:endParaRPr lang="en-US"/>
          </a:p>
        </p:txBody>
      </p:sp>
    </p:spTree>
    <p:extLst>
      <p:ext uri="{BB962C8B-B14F-4D97-AF65-F5344CB8AC3E}">
        <p14:creationId xmlns:p14="http://schemas.microsoft.com/office/powerpoint/2010/main" val="1570205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wrap="square" lIns="92830" tIns="46415" rIns="92830" bIns="46415" numCol="1" anchor="t" anchorCtr="0" compatLnSpc="1">
            <a:prstTxWarp prst="textNoShape">
              <a:avLst/>
            </a:prstTxWarp>
          </a:bodyPr>
          <a:lstStyle>
            <a:lvl1pPr>
              <a:defRPr sz="1200">
                <a:ea typeface="굴림" pitchFamily="50" charset="-127"/>
              </a:defRPr>
            </a:lvl1pPr>
          </a:lstStyle>
          <a:p>
            <a:pPr>
              <a:defRPr/>
            </a:pPr>
            <a:endParaRPr lang="en-US" altLang="ko-KR"/>
          </a:p>
        </p:txBody>
      </p:sp>
      <p:sp>
        <p:nvSpPr>
          <p:cNvPr id="3" name="Date Placeholder 2"/>
          <p:cNvSpPr>
            <a:spLocks noGrp="1"/>
          </p:cNvSpPr>
          <p:nvPr>
            <p:ph type="dt" idx="1"/>
          </p:nvPr>
        </p:nvSpPr>
        <p:spPr>
          <a:xfrm>
            <a:off x="3897313" y="0"/>
            <a:ext cx="2982912" cy="465138"/>
          </a:xfrm>
          <a:prstGeom prst="rect">
            <a:avLst/>
          </a:prstGeom>
        </p:spPr>
        <p:txBody>
          <a:bodyPr vert="horz" wrap="square" lIns="92830" tIns="46415" rIns="92830" bIns="46415" numCol="1" anchor="t" anchorCtr="0" compatLnSpc="1">
            <a:prstTxWarp prst="textNoShape">
              <a:avLst/>
            </a:prstTxWarp>
          </a:bodyPr>
          <a:lstStyle>
            <a:lvl1pPr algn="r">
              <a:defRPr sz="1200">
                <a:ea typeface="굴림" pitchFamily="50" charset="-127"/>
              </a:defRPr>
            </a:lvl1pPr>
          </a:lstStyle>
          <a:p>
            <a:pPr>
              <a:defRPr/>
            </a:pPr>
            <a:fld id="{6E6377CB-2BDF-4674-9206-7A8E1193585F}" type="datetimeFigureOut">
              <a:rPr lang="en-US" altLang="ko-KR"/>
              <a:pPr>
                <a:defRPr/>
              </a:pPr>
              <a:t>1/17/2020</a:t>
            </a:fld>
            <a:endParaRPr lang="en-US" altLang="ko-KR"/>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688975" y="4416425"/>
            <a:ext cx="5503863" cy="4183063"/>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82913" cy="465138"/>
          </a:xfrm>
          <a:prstGeom prst="rect">
            <a:avLst/>
          </a:prstGeom>
        </p:spPr>
        <p:txBody>
          <a:bodyPr vert="horz" wrap="square" lIns="92830" tIns="46415" rIns="92830" bIns="46415" numCol="1" anchor="b" anchorCtr="0" compatLnSpc="1">
            <a:prstTxWarp prst="textNoShape">
              <a:avLst/>
            </a:prstTxWarp>
          </a:bodyPr>
          <a:lstStyle>
            <a:lvl1pPr>
              <a:defRPr sz="1200">
                <a:ea typeface="굴림" pitchFamily="50" charset="-127"/>
              </a:defRPr>
            </a:lvl1pPr>
          </a:lstStyle>
          <a:p>
            <a:pPr>
              <a:defRPr/>
            </a:pPr>
            <a:endParaRPr lang="en-US" altLang="ko-KR"/>
          </a:p>
        </p:txBody>
      </p:sp>
      <p:sp>
        <p:nvSpPr>
          <p:cNvPr id="7" name="Slide Number Placeholder 6"/>
          <p:cNvSpPr>
            <a:spLocks noGrp="1"/>
          </p:cNvSpPr>
          <p:nvPr>
            <p:ph type="sldNum" sz="quarter" idx="5"/>
          </p:nvPr>
        </p:nvSpPr>
        <p:spPr>
          <a:xfrm>
            <a:off x="3897313" y="8829675"/>
            <a:ext cx="2982912" cy="465138"/>
          </a:xfrm>
          <a:prstGeom prst="rect">
            <a:avLst/>
          </a:prstGeom>
        </p:spPr>
        <p:txBody>
          <a:bodyPr vert="horz" wrap="square" lIns="92830" tIns="46415" rIns="92830" bIns="46415" numCol="1" anchor="b" anchorCtr="0" compatLnSpc="1">
            <a:prstTxWarp prst="textNoShape">
              <a:avLst/>
            </a:prstTxWarp>
          </a:bodyPr>
          <a:lstStyle>
            <a:lvl1pPr algn="r">
              <a:defRPr sz="1200">
                <a:ea typeface="굴림" pitchFamily="50" charset="-127"/>
              </a:defRPr>
            </a:lvl1pPr>
          </a:lstStyle>
          <a:p>
            <a:pPr>
              <a:defRPr/>
            </a:pPr>
            <a:fld id="{E799BDC2-8D59-4258-BEDD-56FA9FBA0DA2}" type="slidenum">
              <a:rPr lang="en-US" altLang="ko-KR"/>
              <a:pPr>
                <a:defRPr/>
              </a:pPr>
              <a:t>‹#›</a:t>
            </a:fld>
            <a:endParaRPr lang="en-US" altLang="ko-KR"/>
          </a:p>
        </p:txBody>
      </p:sp>
    </p:spTree>
    <p:extLst>
      <p:ext uri="{BB962C8B-B14F-4D97-AF65-F5344CB8AC3E}">
        <p14:creationId xmlns:p14="http://schemas.microsoft.com/office/powerpoint/2010/main" val="33868358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a:t>
            </a:r>
          </a:p>
          <a:p>
            <a:r>
              <a:rPr lang="en-US" dirty="0"/>
              <a:t>Today I will present our paper which is about “Template-based power delivery network (PDN) synthesis using Machin learning techniques”</a:t>
            </a:r>
          </a:p>
          <a:p>
            <a:r>
              <a:rPr lang="en-US" dirty="0"/>
              <a:t>This is a collaborative work between UCSD and UMN and is supported in part by the DARPA IDEA program as a part of the </a:t>
            </a:r>
            <a:r>
              <a:rPr lang="en-US" dirty="0" err="1"/>
              <a:t>OpenROAD</a:t>
            </a:r>
            <a:r>
              <a:rPr lang="en-US" dirty="0"/>
              <a:t> project.</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1</a:t>
            </a:fld>
            <a:endParaRPr lang="en-US" altLang="ko-KR" dirty="0"/>
          </a:p>
        </p:txBody>
      </p:sp>
    </p:spTree>
    <p:extLst>
      <p:ext uri="{BB962C8B-B14F-4D97-AF65-F5344CB8AC3E}">
        <p14:creationId xmlns:p14="http://schemas.microsoft.com/office/powerpoint/2010/main" val="819847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such a plot if any template lies to the north east corner of another template then it is sub -optimal.  So in this case 17, and 8 are suboptimal.</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10</a:t>
            </a:fld>
            <a:endParaRPr lang="en-US" altLang="ko-KR"/>
          </a:p>
        </p:txBody>
      </p:sp>
    </p:spTree>
    <p:extLst>
      <p:ext uri="{BB962C8B-B14F-4D97-AF65-F5344CB8AC3E}">
        <p14:creationId xmlns:p14="http://schemas.microsoft.com/office/powerpoint/2010/main" val="532007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after eliminating all the templates you are left with templates that lie on this red envelop. This forms our template set that is fed into the ML model.</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11</a:t>
            </a:fld>
            <a:endParaRPr lang="en-US" altLang="ko-KR"/>
          </a:p>
        </p:txBody>
      </p:sp>
    </p:spTree>
    <p:extLst>
      <p:ext uri="{BB962C8B-B14F-4D97-AF65-F5344CB8AC3E}">
        <p14:creationId xmlns:p14="http://schemas.microsoft.com/office/powerpoint/2010/main" val="563249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be able to predict the template in every region of the chip, we consider two parameters: current and congestion. However, as you are at different stages of the flow the distributions of these two parameters are different. For instance, </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12</a:t>
            </a:fld>
            <a:endParaRPr lang="en-US" altLang="ko-KR"/>
          </a:p>
        </p:txBody>
      </p:sp>
    </p:spTree>
    <p:extLst>
      <p:ext uri="{BB962C8B-B14F-4D97-AF65-F5344CB8AC3E}">
        <p14:creationId xmlns:p14="http://schemas.microsoft.com/office/powerpoint/2010/main" val="1467960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picture here shows current distributions, at the floorplan and placement stage. At the floorplan stage, the current distribution is available at the block-level basis average across the block, while at the placement stage, a detailed distribution of current is available. At the floorplan stage, the distribution is simple while more detailed distributions are at the placement stage. This called for two different approaches one at the floorplan and other at the placement. Here we synthesize the PDN at the floorplan stage and incrementally refine the PDN at the placement stage.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13</a:t>
            </a:fld>
            <a:endParaRPr lang="en-US" altLang="ko-KR"/>
          </a:p>
        </p:txBody>
      </p:sp>
    </p:spTree>
    <p:extLst>
      <p:ext uri="{BB962C8B-B14F-4D97-AF65-F5344CB8AC3E}">
        <p14:creationId xmlns:p14="http://schemas.microsoft.com/office/powerpoint/2010/main" val="333181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train two neural networks</a:t>
            </a:r>
            <a:r>
              <a:rPr lang="en-US" baseline="0" dirty="0"/>
              <a:t> an MLP classifier and CNN, because of the kind of data available at each stage of the design cycle. The structure of the MLP is shown here, it is a simple 3 layered multi-layered perceptron,  at the floorplans stage while the placement stage  </a:t>
            </a:r>
            <a:endParaRPr lang="en-US" dirty="0"/>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14</a:t>
            </a:fld>
            <a:endParaRPr lang="en-US" altLang="ko-KR"/>
          </a:p>
        </p:txBody>
      </p:sp>
    </p:spTree>
    <p:extLst>
      <p:ext uri="{BB962C8B-B14F-4D97-AF65-F5344CB8AC3E}">
        <p14:creationId xmlns:p14="http://schemas.microsoft.com/office/powerpoint/2010/main" val="2405819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deeper neural network, </a:t>
            </a:r>
            <a:r>
              <a:rPr lang="en-US" dirty="0" err="1"/>
              <a:t>LeNET</a:t>
            </a:r>
            <a:r>
              <a:rPr lang="en-US" dirty="0"/>
              <a:t> based CNN. At the placement stage, we refine the MLP synthesized template and ensure that the placement-stage CNN does not modify the PDN synthesized at the floorplan stage drastically.</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15</a:t>
            </a:fld>
            <a:endParaRPr lang="en-US" altLang="ko-KR"/>
          </a:p>
        </p:txBody>
      </p:sp>
    </p:spTree>
    <p:extLst>
      <p:ext uri="{BB962C8B-B14F-4D97-AF65-F5344CB8AC3E}">
        <p14:creationId xmlns:p14="http://schemas.microsoft.com/office/powerpoint/2010/main" val="1580587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overall methodology of the PDN synthesis and refinement methodology. So after defining the templates, eliminate the sub-optimal templates  and you have a technology specific set of templates. The coarse current map, congestion map from the floorplan stage are used as input to the MLP to select a template in every region and hence synthesize a PDN.</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16</a:t>
            </a:fld>
            <a:endParaRPr lang="en-US" altLang="ko-KR"/>
          </a:p>
        </p:txBody>
      </p:sp>
    </p:spTree>
    <p:extLst>
      <p:ext uri="{BB962C8B-B14F-4D97-AF65-F5344CB8AC3E}">
        <p14:creationId xmlns:p14="http://schemas.microsoft.com/office/powerpoint/2010/main" val="2360096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17</a:t>
            </a:fld>
            <a:endParaRPr lang="en-US" altLang="ko-KR"/>
          </a:p>
        </p:txBody>
      </p:sp>
    </p:spTree>
    <p:extLst>
      <p:ext uri="{BB962C8B-B14F-4D97-AF65-F5344CB8AC3E}">
        <p14:creationId xmlns:p14="http://schemas.microsoft.com/office/powerpoint/2010/main" val="2333398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synthesized MLP is taken as an input to the CNN at the placement stage, along with the detailed current and congestion map to incrementally refine the synthesized PDN. </a:t>
            </a:r>
          </a:p>
          <a:p>
            <a:endParaRPr lang="en-US" dirty="0"/>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18</a:t>
            </a:fld>
            <a:endParaRPr lang="en-US" altLang="ko-KR"/>
          </a:p>
        </p:txBody>
      </p:sp>
    </p:spTree>
    <p:extLst>
      <p:ext uri="{BB962C8B-B14F-4D97-AF65-F5344CB8AC3E}">
        <p14:creationId xmlns:p14="http://schemas.microsoft.com/office/powerpoint/2010/main" val="2610769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synthesized MLP is taken as an input to the CNN at the placement stage, along with the detailed current and congestion map to incrementally refine the synthesized PDN. </a:t>
            </a:r>
          </a:p>
          <a:p>
            <a:endParaRPr lang="en-US" dirty="0"/>
          </a:p>
          <a:p>
            <a:r>
              <a:rPr lang="en-US" dirty="0"/>
              <a:t>Its important here that the placement refined synthesis is only an incremental change from the initially synthesized PDN.</a:t>
            </a:r>
          </a:p>
          <a:p>
            <a:endParaRPr lang="en-US" dirty="0"/>
          </a:p>
          <a:p>
            <a:r>
              <a:rPr lang="en-US" dirty="0"/>
              <a:t>Once trained, these models are trained its important to note that the same model can be reused if the technology and regions size remains the same.</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19</a:t>
            </a:fld>
            <a:endParaRPr lang="en-US" altLang="ko-KR"/>
          </a:p>
        </p:txBody>
      </p:sp>
    </p:spTree>
    <p:extLst>
      <p:ext uri="{BB962C8B-B14F-4D97-AF65-F5344CB8AC3E}">
        <p14:creationId xmlns:p14="http://schemas.microsoft.com/office/powerpoint/2010/main" val="1679290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I will go over today. I will begin with a motivation of why we went with this approach and how machine learning fits into PDN synthesis. Talk about the ML-based methodology followed by training and inference.</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2</a:t>
            </a:fld>
            <a:endParaRPr lang="en-US" altLang="ko-KR"/>
          </a:p>
        </p:txBody>
      </p:sp>
    </p:spTree>
    <p:extLst>
      <p:ext uri="{BB962C8B-B14F-4D97-AF65-F5344CB8AC3E}">
        <p14:creationId xmlns:p14="http://schemas.microsoft.com/office/powerpoint/2010/main" val="2586500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Anyway coming to the ML model training. Here I will talk about the golden data generation and then I will move on to the training of the neural network itself.</a:t>
            </a:r>
          </a:p>
          <a:p>
            <a:endParaRPr lang="en-US" dirty="0"/>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20</a:t>
            </a:fld>
            <a:endParaRPr lang="en-US" altLang="ko-KR"/>
          </a:p>
        </p:txBody>
      </p:sp>
    </p:spTree>
    <p:extLst>
      <p:ext uri="{BB962C8B-B14F-4D97-AF65-F5344CB8AC3E}">
        <p14:creationId xmlns:p14="http://schemas.microsoft.com/office/powerpoint/2010/main" val="318330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since we are using a supervised approach for training the model, we need labeled samples of data which are as optimized ass possible. So the data generation is a one-time step and it does not matter how long it takes to get the data, but it must be as near-optimal as possible. </a:t>
            </a:r>
          </a:p>
          <a:p>
            <a:endParaRPr lang="en-US" dirty="0"/>
          </a:p>
          <a:p>
            <a:r>
              <a:rPr lang="en-US" dirty="0"/>
              <a:t>So we use a SA engine:</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21</a:t>
            </a:fld>
            <a:endParaRPr lang="en-US" altLang="ko-KR"/>
          </a:p>
        </p:txBody>
      </p:sp>
    </p:spTree>
    <p:extLst>
      <p:ext uri="{BB962C8B-B14F-4D97-AF65-F5344CB8AC3E}">
        <p14:creationId xmlns:p14="http://schemas.microsoft.com/office/powerpoint/2010/main" val="3803719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the simulated annealing engine optimizes the cost function shown in the slide. The cost is a function of the IR drop, congestion, and current density. This is the cost function at the floorplan stage. At the placement stage however,</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22</a:t>
            </a:fld>
            <a:endParaRPr lang="en-US" altLang="ko-KR"/>
          </a:p>
        </p:txBody>
      </p:sp>
    </p:spTree>
    <p:extLst>
      <p:ext uri="{BB962C8B-B14F-4D97-AF65-F5344CB8AC3E}">
        <p14:creationId xmlns:p14="http://schemas.microsoft.com/office/powerpoint/2010/main" val="612699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additional box and which is the synthesized PDN from the floorplan stage, and an additional term in blue which is a representation of the distance between the two templates. This term minimizes the distance between the synthesized PDN at FP and that is going to be predicted at the placement stage. This ensure consistence between the two predictions.</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23</a:t>
            </a:fld>
            <a:endParaRPr lang="en-US" altLang="ko-KR"/>
          </a:p>
        </p:txBody>
      </p:sp>
    </p:spTree>
    <p:extLst>
      <p:ext uri="{BB962C8B-B14F-4D97-AF65-F5344CB8AC3E}">
        <p14:creationId xmlns:p14="http://schemas.microsoft.com/office/powerpoint/2010/main" val="1253097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aspect to the training is that we leverage the principle of locality. What this states is that if you break the chips into regions the IR-drop or the voltage drop in one region does not depend on the voltage drops in regions beyond the region of interest and its immediate neighbors. So for example the picture on the slide shows that the chip is divided into 16 regions, the voltage drop in the central region is identical when compared the immediate 3x3 neighborhood currents is considered or when all the regions current is considered.  Therefore, each data point in our training is a 3x3 region of current and congestion.  This provides us two advantages (</a:t>
            </a:r>
            <a:r>
              <a:rPr lang="en-US" dirty="0" err="1"/>
              <a:t>i</a:t>
            </a:r>
            <a:r>
              <a:rPr lang="en-US" dirty="0"/>
              <a:t>) the most important one here is that it makes the model independent of the size of the chip and can be used for any design as long as the region size and technology and region size remains the same. (ii) instead of using the entire chip we only use a 3x3 window </a:t>
            </a:r>
            <a:r>
              <a:rPr lang="en-US" dirty="0" err="1"/>
              <a:t>si</a:t>
            </a:r>
            <a:r>
              <a:rPr lang="en-US" dirty="0"/>
              <a:t> this reduces the size of the input </a:t>
            </a:r>
            <a:r>
              <a:rPr lang="en-US" dirty="0" err="1"/>
              <a:t>layerof</a:t>
            </a:r>
            <a:r>
              <a:rPr lang="en-US" dirty="0"/>
              <a:t> the CNN makes training faster.</a:t>
            </a:r>
          </a:p>
        </p:txBody>
      </p:sp>
      <p:sp>
        <p:nvSpPr>
          <p:cNvPr id="4" name="Slide Number Placeholder 3"/>
          <p:cNvSpPr>
            <a:spLocks noGrp="1"/>
          </p:cNvSpPr>
          <p:nvPr>
            <p:ph type="sldNum" sz="quarter" idx="5"/>
          </p:nvPr>
        </p:nvSpPr>
        <p:spPr/>
        <p:txBody>
          <a:bodyPr/>
          <a:lstStyle/>
          <a:p>
            <a:pPr>
              <a:defRPr/>
            </a:pPr>
            <a:fld id="{E799BDC2-8D59-4258-BEDD-56FA9FBA0DA2}" type="slidenum">
              <a:rPr lang="en-US" altLang="ko-KR" smtClean="0"/>
              <a:pPr>
                <a:defRPr/>
              </a:pPr>
              <a:t>24</a:t>
            </a:fld>
            <a:endParaRPr lang="en-US" altLang="ko-KR"/>
          </a:p>
        </p:txBody>
      </p:sp>
    </p:spTree>
    <p:extLst>
      <p:ext uri="{BB962C8B-B14F-4D97-AF65-F5344CB8AC3E}">
        <p14:creationId xmlns:p14="http://schemas.microsoft.com/office/powerpoint/2010/main" val="1839347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essentially one data point is the 3x3 window of current and average congestion values in each region as shown on the left with the current map and congestion numbers along with the golden data which is the golden data or template ID or the representation of a PDN and then you train the ML model, this case shows the MLP a very similar training scheme is used for placement stage with  </a:t>
            </a:r>
            <a:r>
              <a:rPr lang="en-US" dirty="0" err="1"/>
              <a:t>with</a:t>
            </a:r>
            <a:r>
              <a:rPr lang="en-US" dirty="0"/>
              <a:t> the MLP replaced by the CNN.</a:t>
            </a:r>
          </a:p>
        </p:txBody>
      </p:sp>
      <p:sp>
        <p:nvSpPr>
          <p:cNvPr id="4" name="Slide Number Placeholder 3"/>
          <p:cNvSpPr>
            <a:spLocks noGrp="1"/>
          </p:cNvSpPr>
          <p:nvPr>
            <p:ph type="sldNum" sz="quarter" idx="5"/>
          </p:nvPr>
        </p:nvSpPr>
        <p:spPr/>
        <p:txBody>
          <a:bodyPr/>
          <a:lstStyle/>
          <a:p>
            <a:pPr>
              <a:defRPr/>
            </a:pPr>
            <a:fld id="{E799BDC2-8D59-4258-BEDD-56FA9FBA0DA2}" type="slidenum">
              <a:rPr lang="en-US" altLang="ko-KR" smtClean="0"/>
              <a:pPr>
                <a:defRPr/>
              </a:pPr>
              <a:t>25</a:t>
            </a:fld>
            <a:endParaRPr lang="en-US" altLang="ko-KR"/>
          </a:p>
        </p:txBody>
      </p:sp>
    </p:spTree>
    <p:extLst>
      <p:ext uri="{BB962C8B-B14F-4D97-AF65-F5344CB8AC3E}">
        <p14:creationId xmlns:p14="http://schemas.microsoft.com/office/powerpoint/2010/main" val="3242129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the models trained, we move to </a:t>
            </a:r>
            <a:r>
              <a:rPr lang="en-US" dirty="0" err="1"/>
              <a:t>evulating</a:t>
            </a:r>
            <a:r>
              <a:rPr lang="en-US" dirty="0"/>
              <a:t> the result. We generated 10000 data points using simulated annealing separated into a 80 10 10 ration where 80 was </a:t>
            </a:r>
            <a:r>
              <a:rPr lang="en-US" dirty="0" err="1"/>
              <a:t>fror</a:t>
            </a:r>
            <a:r>
              <a:rPr lang="en-US" dirty="0"/>
              <a:t> training 10 for test and 10 for validation. </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26</a:t>
            </a:fld>
            <a:endParaRPr lang="en-US" altLang="ko-KR"/>
          </a:p>
        </p:txBody>
      </p:sp>
    </p:spTree>
    <p:extLst>
      <p:ext uri="{BB962C8B-B14F-4D97-AF65-F5344CB8AC3E}">
        <p14:creationId xmlns:p14="http://schemas.microsoft.com/office/powerpoint/2010/main" val="4147684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way of visualizing the accuracy of a classifier is a confusion matrix. Here the x axis sows the real ID and the y axis is the predicted. Our trained MLP shows an accuracy of 98.87%. However, even the reaming 1 per cent is not all bad. Since these template ID s are sorted by decreasing equivalent resistance, any mis prediction that lies in the lower have of the triangle is IR and EM safe.</a:t>
            </a:r>
          </a:p>
          <a:p>
            <a:endParaRPr lang="en-US" dirty="0"/>
          </a:p>
        </p:txBody>
      </p:sp>
      <p:sp>
        <p:nvSpPr>
          <p:cNvPr id="4" name="Slide Number Placeholder 3"/>
          <p:cNvSpPr>
            <a:spLocks noGrp="1"/>
          </p:cNvSpPr>
          <p:nvPr>
            <p:ph type="sldNum" sz="quarter" idx="5"/>
          </p:nvPr>
        </p:nvSpPr>
        <p:spPr/>
        <p:txBody>
          <a:bodyPr/>
          <a:lstStyle/>
          <a:p>
            <a:pPr>
              <a:defRPr/>
            </a:pPr>
            <a:fld id="{E799BDC2-8D59-4258-BEDD-56FA9FBA0DA2}" type="slidenum">
              <a:rPr lang="en-US" altLang="ko-KR" smtClean="0"/>
              <a:pPr>
                <a:defRPr/>
              </a:pPr>
              <a:t>27</a:t>
            </a:fld>
            <a:endParaRPr lang="en-US" altLang="ko-KR"/>
          </a:p>
        </p:txBody>
      </p:sp>
    </p:spTree>
    <p:extLst>
      <p:ext uri="{BB962C8B-B14F-4D97-AF65-F5344CB8AC3E}">
        <p14:creationId xmlns:p14="http://schemas.microsoft.com/office/powerpoint/2010/main" val="3757360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on the right we see the confusion matrix for placement stage. Here we have a 97% IR and EM safety.</a:t>
            </a:r>
          </a:p>
        </p:txBody>
      </p:sp>
      <p:sp>
        <p:nvSpPr>
          <p:cNvPr id="4" name="Slide Number Placeholder 3"/>
          <p:cNvSpPr>
            <a:spLocks noGrp="1"/>
          </p:cNvSpPr>
          <p:nvPr>
            <p:ph type="sldNum" sz="quarter" idx="5"/>
          </p:nvPr>
        </p:nvSpPr>
        <p:spPr/>
        <p:txBody>
          <a:bodyPr/>
          <a:lstStyle/>
          <a:p>
            <a:pPr>
              <a:defRPr/>
            </a:pPr>
            <a:fld id="{E799BDC2-8D59-4258-BEDD-56FA9FBA0DA2}" type="slidenum">
              <a:rPr lang="en-US" altLang="ko-KR" smtClean="0"/>
              <a:pPr>
                <a:defRPr/>
              </a:pPr>
              <a:t>28</a:t>
            </a:fld>
            <a:endParaRPr lang="en-US" altLang="ko-KR"/>
          </a:p>
        </p:txBody>
      </p:sp>
    </p:spTree>
    <p:extLst>
      <p:ext uri="{BB962C8B-B14F-4D97-AF65-F5344CB8AC3E}">
        <p14:creationId xmlns:p14="http://schemas.microsoft.com/office/powerpoint/2010/main" val="3057501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0A220B-EC8A-4BFF-A105-632A87BAEED3}"/>
              </a:ext>
            </a:extLst>
          </p:cNvPr>
          <p:cNvSpPr>
            <a:spLocks noGrp="1"/>
          </p:cNvSpPr>
          <p:nvPr>
            <p:ph type="body" idx="1"/>
          </p:nvPr>
        </p:nvSpPr>
        <p:spPr/>
        <p:txBody>
          <a:bodyPr/>
          <a:lstStyle/>
          <a:p>
            <a:r>
              <a:rPr lang="en-US" dirty="0"/>
              <a:t>On this design, the 800 testcases were synthetically current and congestion maps. Here we have a real RISC V core congestion and current generation in the first two pictures, and the this shows the 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PDN design has been very ad hoc or iterative. It involves constructing grids on a block-level basis and stitching them globally to form the complete network. Such power networks are extremely unstructured and computationally very expensive to analyze.</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3</a:t>
            </a:fld>
            <a:endParaRPr lang="en-US" altLang="ko-KR"/>
          </a:p>
        </p:txBody>
      </p:sp>
    </p:spTree>
    <p:extLst>
      <p:ext uri="{BB962C8B-B14F-4D97-AF65-F5344CB8AC3E}">
        <p14:creationId xmlns:p14="http://schemas.microsoft.com/office/powerpoint/2010/main" val="936376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placement, the template ID and the irregular PDN structure. Each number represents a PDN template with different density. The last  picture shows the congestion improvement in each region with the irregular PDN when compared to using a uniform PDN or a single template ID across that just meets IR drop. </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30</a:t>
            </a:fld>
            <a:endParaRPr lang="en-US" altLang="ko-KR"/>
          </a:p>
        </p:txBody>
      </p:sp>
    </p:spTree>
    <p:extLst>
      <p:ext uri="{BB962C8B-B14F-4D97-AF65-F5344CB8AC3E}">
        <p14:creationId xmlns:p14="http://schemas.microsoft.com/office/powerpoint/2010/main" val="330384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boxes here highlight critical regions. Basically, regions where the average congestion is higher than 0.5. Such that the improvement is in regions which are critical or regions where the sparse PDN templates will make a difference.  An average improvement of 2.39% is seen. Even though it may seem small 2% actually corresponds to thousands of routing resources.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31</a:t>
            </a:fld>
            <a:endParaRPr lang="en-US" altLang="ko-KR"/>
          </a:p>
        </p:txBody>
      </p:sp>
    </p:spTree>
    <p:extLst>
      <p:ext uri="{BB962C8B-B14F-4D97-AF65-F5344CB8AC3E}">
        <p14:creationId xmlns:p14="http://schemas.microsoft.com/office/powerpoint/2010/main" val="2961688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summary of results across different designs across two different technologies.  </a:t>
            </a:r>
            <a:r>
              <a:rPr lang="en-US" dirty="0" err="1"/>
              <a:t>Thse</a:t>
            </a:r>
            <a:r>
              <a:rPr lang="en-US" dirty="0"/>
              <a:t> designs are RISC V cores with a handful of macros and 100,000 standard cells.  Thousands od routing resources are saved. </a:t>
            </a:r>
          </a:p>
          <a:p>
            <a:endParaRPr lang="en-US" dirty="0"/>
          </a:p>
        </p:txBody>
      </p:sp>
      <p:sp>
        <p:nvSpPr>
          <p:cNvPr id="4" name="Slide Number Placeholder 3"/>
          <p:cNvSpPr>
            <a:spLocks noGrp="1"/>
          </p:cNvSpPr>
          <p:nvPr>
            <p:ph type="sldNum" sz="quarter" idx="5"/>
          </p:nvPr>
        </p:nvSpPr>
        <p:spPr/>
        <p:txBody>
          <a:bodyPr/>
          <a:lstStyle/>
          <a:p>
            <a:pPr>
              <a:defRPr/>
            </a:pPr>
            <a:fld id="{E799BDC2-8D59-4258-BEDD-56FA9FBA0DA2}" type="slidenum">
              <a:rPr lang="en-US" altLang="ko-KR" smtClean="0"/>
              <a:pPr>
                <a:defRPr/>
              </a:pPr>
              <a:t>32</a:t>
            </a:fld>
            <a:endParaRPr lang="en-US" altLang="ko-KR"/>
          </a:p>
        </p:txBody>
      </p:sp>
    </p:spTree>
    <p:extLst>
      <p:ext uri="{BB962C8B-B14F-4D97-AF65-F5344CB8AC3E}">
        <p14:creationId xmlns:p14="http://schemas.microsoft.com/office/powerpoint/2010/main" val="1983907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we proposed a NHIL, correct by construction PDN </a:t>
            </a:r>
            <a:r>
              <a:rPr lang="en-US" dirty="0" err="1"/>
              <a:t>mentholody</a:t>
            </a:r>
            <a:r>
              <a:rPr lang="en-US" dirty="0"/>
              <a:t> that solves the iterative nature of PDN </a:t>
            </a:r>
            <a:r>
              <a:rPr lang="en-US" dirty="0" err="1"/>
              <a:t>sythnesis</a:t>
            </a:r>
            <a:r>
              <a:rPr lang="en-US" dirty="0"/>
              <a:t> using predefined templates. This encapsulates the expensive analysis step into a  one-time ML model training step.</a:t>
            </a:r>
          </a:p>
        </p:txBody>
      </p:sp>
      <p:sp>
        <p:nvSpPr>
          <p:cNvPr id="4" name="Slide Number Placeholder 3"/>
          <p:cNvSpPr>
            <a:spLocks noGrp="1"/>
          </p:cNvSpPr>
          <p:nvPr>
            <p:ph type="sldNum" sz="quarter" idx="5"/>
          </p:nvPr>
        </p:nvSpPr>
        <p:spPr/>
        <p:txBody>
          <a:bodyPr/>
          <a:lstStyle/>
          <a:p>
            <a:pPr>
              <a:defRPr/>
            </a:pPr>
            <a:fld id="{E799BDC2-8D59-4258-BEDD-56FA9FBA0DA2}" type="slidenum">
              <a:rPr lang="en-US" altLang="ko-KR" smtClean="0"/>
              <a:pPr>
                <a:defRPr/>
              </a:pPr>
              <a:t>33</a:t>
            </a:fld>
            <a:endParaRPr lang="en-US" altLang="ko-KR"/>
          </a:p>
        </p:txBody>
      </p:sp>
    </p:spTree>
    <p:extLst>
      <p:ext uri="{BB962C8B-B14F-4D97-AF65-F5344CB8AC3E}">
        <p14:creationId xmlns:p14="http://schemas.microsoft.com/office/powerpoint/2010/main" val="3228397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 two-step methodology to synthesize and then refine the synthesized PDN. The irregular nature of the PDN provides us a  3% improvement in congestion that corresponds to thousands of routing tracks, which can potentially aid routing another critical signal net and possible enable timing closure.</a:t>
            </a:r>
          </a:p>
        </p:txBody>
      </p:sp>
      <p:sp>
        <p:nvSpPr>
          <p:cNvPr id="4" name="Slide Number Placeholder 3"/>
          <p:cNvSpPr>
            <a:spLocks noGrp="1"/>
          </p:cNvSpPr>
          <p:nvPr>
            <p:ph type="sldNum" sz="quarter" idx="5"/>
          </p:nvPr>
        </p:nvSpPr>
        <p:spPr/>
        <p:txBody>
          <a:bodyPr/>
          <a:lstStyle/>
          <a:p>
            <a:pPr>
              <a:defRPr/>
            </a:pPr>
            <a:fld id="{E799BDC2-8D59-4258-BEDD-56FA9FBA0DA2}" type="slidenum">
              <a:rPr lang="en-US" altLang="ko-KR" smtClean="0"/>
              <a:pPr>
                <a:defRPr/>
              </a:pPr>
              <a:t>34</a:t>
            </a:fld>
            <a:endParaRPr lang="en-US" altLang="ko-KR"/>
          </a:p>
        </p:txBody>
      </p:sp>
    </p:spTree>
    <p:extLst>
      <p:ext uri="{BB962C8B-B14F-4D97-AF65-F5344CB8AC3E}">
        <p14:creationId xmlns:p14="http://schemas.microsoft.com/office/powerpoint/2010/main" val="2055336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799BDC2-8D59-4258-BEDD-56FA9FBA0DA2}" type="slidenum">
              <a:rPr lang="en-US" altLang="ko-KR" smtClean="0"/>
              <a:pPr>
                <a:defRPr/>
              </a:pPr>
              <a:t>35</a:t>
            </a:fld>
            <a:endParaRPr lang="en-US" altLang="ko-KR"/>
          </a:p>
        </p:txBody>
      </p:sp>
    </p:spTree>
    <p:extLst>
      <p:ext uri="{BB962C8B-B14F-4D97-AF65-F5344CB8AC3E}">
        <p14:creationId xmlns:p14="http://schemas.microsoft.com/office/powerpoint/2010/main" val="3266432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799BDC2-8D59-4258-BEDD-56FA9FBA0DA2}" type="slidenum">
              <a:rPr lang="en-US" altLang="ko-KR" smtClean="0"/>
              <a:pPr>
                <a:defRPr/>
              </a:pPr>
              <a:t>37</a:t>
            </a:fld>
            <a:endParaRPr lang="en-US" altLang="ko-KR"/>
          </a:p>
        </p:txBody>
      </p:sp>
    </p:spTree>
    <p:extLst>
      <p:ext uri="{BB962C8B-B14F-4D97-AF65-F5344CB8AC3E}">
        <p14:creationId xmlns:p14="http://schemas.microsoft.com/office/powerpoint/2010/main" val="4185914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799BDC2-8D59-4258-BEDD-56FA9FBA0DA2}" type="slidenum">
              <a:rPr lang="en-US" altLang="ko-KR" smtClean="0"/>
              <a:pPr>
                <a:defRPr/>
              </a:pPr>
              <a:t>38</a:t>
            </a:fld>
            <a:endParaRPr lang="en-US" altLang="ko-KR"/>
          </a:p>
        </p:txBody>
      </p:sp>
    </p:spTree>
    <p:extLst>
      <p:ext uri="{BB962C8B-B14F-4D97-AF65-F5344CB8AC3E}">
        <p14:creationId xmlns:p14="http://schemas.microsoft.com/office/powerpoint/2010/main" val="3776020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ACE metric, lower uniform template</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40</a:t>
            </a:fld>
            <a:endParaRPr lang="en-US" altLang="ko-KR"/>
          </a:p>
        </p:txBody>
      </p:sp>
    </p:spTree>
    <p:extLst>
      <p:ext uri="{BB962C8B-B14F-4D97-AF65-F5344CB8AC3E}">
        <p14:creationId xmlns:p14="http://schemas.microsoft.com/office/powerpoint/2010/main" val="3791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there has also been a recent keen interest in NHIL, 24-hour turn-around-time design methodology. Machine learning helps such a methodology, by using previously available correct data and predict a correct by construction grid at floorplan stage. In our approach, we construct a grid at floorplan and incrementally refine it at placement stage. </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4</a:t>
            </a:fld>
            <a:endParaRPr lang="en-US" altLang="ko-KR"/>
          </a:p>
        </p:txBody>
      </p:sp>
    </p:spTree>
    <p:extLst>
      <p:ext uri="{BB962C8B-B14F-4D97-AF65-F5344CB8AC3E}">
        <p14:creationId xmlns:p14="http://schemas.microsoft.com/office/powerpoint/2010/main" val="752778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enable a NHIL, correct by construction methodology we define what we call a PDN template. This is essentially pre-defined, DRC clean, technology specific building blocks of the PDN.  The templates are defined across layers and defined across multiple layers. The important thing here is they differ in their metal layer utilization, where templates with a high metal layer utilization are good for power integrity but bad for congestion. So there does exist an optimization problem here. Basically, the optimization problem which states what is the power delivery deliver network that uses the minimal possible routing resources while still meeting power integrity constraints. Here </a:t>
            </a:r>
            <a:r>
              <a:rPr lang="en-US" dirty="0" err="1"/>
              <a:t>pwower</a:t>
            </a:r>
            <a:r>
              <a:rPr lang="en-US" dirty="0"/>
              <a:t> integrity constraints are basically voltage drop and Electromigration constraints.</a:t>
            </a:r>
          </a:p>
          <a:p>
            <a:endParaRPr lang="en-US" dirty="0"/>
          </a:p>
          <a:p>
            <a:r>
              <a:rPr lang="en-US" dirty="0"/>
              <a:t>In our approach, we tessellate the chip into multiple regions such that each template just fits into one region. Now that we have defined templates and regions, we translate the problem of PDN synthesis as:</a:t>
            </a:r>
          </a:p>
          <a:p>
            <a:endParaRPr lang="en-US" dirty="0"/>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5</a:t>
            </a:fld>
            <a:endParaRPr lang="en-US" altLang="ko-KR"/>
          </a:p>
        </p:txBody>
      </p:sp>
    </p:spTree>
    <p:extLst>
      <p:ext uri="{BB962C8B-B14F-4D97-AF65-F5344CB8AC3E}">
        <p14:creationId xmlns:p14="http://schemas.microsoft.com/office/powerpoint/2010/main" val="2528459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Which template goes into which region on the chip?</a:t>
            </a:r>
          </a:p>
          <a:p>
            <a:endParaRPr lang="en-US" dirty="0"/>
          </a:p>
          <a:p>
            <a:r>
              <a:rPr lang="en-US" dirty="0"/>
              <a:t>And when put in that form it sounds like a machine-answerable question. Specifically, it can be translated into a classification problem which answers which template goes into which regions of the chip, where each class is a template. This is how we bring machine learning to help us solve this problem.</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6</a:t>
            </a:fld>
            <a:endParaRPr lang="en-US" altLang="ko-KR"/>
          </a:p>
        </p:txBody>
      </p:sp>
    </p:spTree>
    <p:extLst>
      <p:ext uri="{BB962C8B-B14F-4D97-AF65-F5344CB8AC3E}">
        <p14:creationId xmlns:p14="http://schemas.microsoft.com/office/powerpoint/2010/main" val="2780978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to the methodology of PDN synthesis</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7</a:t>
            </a:fld>
            <a:endParaRPr lang="en-US" altLang="ko-KR"/>
          </a:p>
        </p:txBody>
      </p:sp>
    </p:spTree>
    <p:extLst>
      <p:ext uri="{BB962C8B-B14F-4D97-AF65-F5344CB8AC3E}">
        <p14:creationId xmlns:p14="http://schemas.microsoft.com/office/powerpoint/2010/main" val="4661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templates are user-defined with</a:t>
            </a:r>
            <a:r>
              <a:rPr lang="en-US" baseline="0" dirty="0"/>
              <a:t> some estimates of PDN utilization in every layer, there is potentially the scope of defining sub-optimal template. Here by sub-optimal I mean something that is bad for both congestion and power integrity.  To solve this  each of the templates are ranked in terms of metal layer utilization and equivalent resistance. So if you look at the picture, it shows three templates with two metal layers, the blue stripe is a higher metal layer there and the orange is a lower metal layer stripe. Even though T3 has a lower metal layer utilization it still has a lower equivalent resistance when compared to T2 which has a higher utilization. Essentially what this means is that T2 is sub-optimal when compared to T3 and must be discarded. </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8</a:t>
            </a:fld>
            <a:endParaRPr lang="en-US" altLang="ko-KR"/>
          </a:p>
        </p:txBody>
      </p:sp>
    </p:spTree>
    <p:extLst>
      <p:ext uri="{BB962C8B-B14F-4D97-AF65-F5344CB8AC3E}">
        <p14:creationId xmlns:p14="http://schemas.microsoft.com/office/powerpoint/2010/main" val="1970415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say we have a bunch of 27 template </a:t>
            </a:r>
            <a:r>
              <a:rPr lang="en-US" dirty="0" err="1"/>
              <a:t>id’ed</a:t>
            </a:r>
            <a:r>
              <a:rPr lang="en-US" dirty="0"/>
              <a:t> from 0-26 shows with the blue dots here, we rank each of them in terms of the equivalent resistance and utilization. </a:t>
            </a:r>
          </a:p>
        </p:txBody>
      </p:sp>
      <p:sp>
        <p:nvSpPr>
          <p:cNvPr id="4" name="Slide Number Placeholder 3"/>
          <p:cNvSpPr>
            <a:spLocks noGrp="1"/>
          </p:cNvSpPr>
          <p:nvPr>
            <p:ph type="sldNum" sz="quarter" idx="10"/>
          </p:nvPr>
        </p:nvSpPr>
        <p:spPr/>
        <p:txBody>
          <a:bodyPr/>
          <a:lstStyle/>
          <a:p>
            <a:pPr>
              <a:defRPr/>
            </a:pPr>
            <a:fld id="{E799BDC2-8D59-4258-BEDD-56FA9FBA0DA2}" type="slidenum">
              <a:rPr lang="en-US" altLang="ko-KR" smtClean="0"/>
              <a:pPr>
                <a:defRPr/>
              </a:pPr>
              <a:t>9</a:t>
            </a:fld>
            <a:endParaRPr lang="en-US" altLang="ko-KR"/>
          </a:p>
        </p:txBody>
      </p:sp>
    </p:spTree>
    <p:extLst>
      <p:ext uri="{BB962C8B-B14F-4D97-AF65-F5344CB8AC3E}">
        <p14:creationId xmlns:p14="http://schemas.microsoft.com/office/powerpoint/2010/main" val="1312519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228600" y="6477000"/>
            <a:ext cx="8763000" cy="0"/>
          </a:xfrm>
          <a:prstGeom prst="line">
            <a:avLst/>
          </a:prstGeom>
          <a:noFill/>
          <a:ln w="50800">
            <a:solidFill>
              <a:srgbClr val="333333"/>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61506" name="Rectangle 2"/>
          <p:cNvSpPr>
            <a:spLocks noGrp="1" noChangeArrowheads="1"/>
          </p:cNvSpPr>
          <p:nvPr>
            <p:ph type="ctrTitle"/>
          </p:nvPr>
        </p:nvSpPr>
        <p:spPr>
          <a:xfrm>
            <a:off x="685800" y="2130425"/>
            <a:ext cx="7772400" cy="1470025"/>
          </a:xfrm>
        </p:spPr>
        <p:txBody>
          <a:bodyPr/>
          <a:lstStyle>
            <a:lvl1pPr algn="ctr">
              <a:defRPr/>
            </a:lvl1pPr>
          </a:lstStyle>
          <a:p>
            <a:r>
              <a:rPr lang="en-US" altLang="ko-KR"/>
              <a:t>Click to edit Master title style</a:t>
            </a:r>
          </a:p>
        </p:txBody>
      </p:sp>
      <p:sp>
        <p:nvSpPr>
          <p:cNvPr id="6615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ltLang="ko-KR"/>
              <a:t>Click to edit Master subtitle style</a:t>
            </a:r>
          </a:p>
        </p:txBody>
      </p:sp>
      <p:sp>
        <p:nvSpPr>
          <p:cNvPr id="6" name="Rectangle 5"/>
          <p:cNvSpPr>
            <a:spLocks noGrp="1" noChangeArrowheads="1"/>
          </p:cNvSpPr>
          <p:nvPr>
            <p:ph type="sldNum" sz="quarter" idx="10"/>
          </p:nvPr>
        </p:nvSpPr>
        <p:spPr/>
        <p:txBody>
          <a:bodyPr/>
          <a:lstStyle>
            <a:lvl1pPr>
              <a:defRPr/>
            </a:lvl1pPr>
          </a:lstStyle>
          <a:p>
            <a:pPr>
              <a:defRPr/>
            </a:pPr>
            <a:fld id="{23E8222D-B7E3-468F-8F05-084DAE68007D}" type="slidenum">
              <a:rPr lang="ko-KR" altLang="en-US"/>
              <a:pPr>
                <a:defRPr/>
              </a:pPr>
              <a:t>‹#›</a:t>
            </a:fld>
            <a:endParaRPr lang="en-US" altLang="ko-K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1811" y="6599140"/>
            <a:ext cx="1131206" cy="21609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6606469"/>
            <a:ext cx="2389710" cy="153432"/>
          </a:xfrm>
          <a:prstGeom prst="rect">
            <a:avLst/>
          </a:prstGeom>
        </p:spPr>
      </p:pic>
    </p:spTree>
    <p:extLst>
      <p:ext uri="{BB962C8B-B14F-4D97-AF65-F5344CB8AC3E}">
        <p14:creationId xmlns:p14="http://schemas.microsoft.com/office/powerpoint/2010/main" val="31861664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228600" y="1143000"/>
            <a:ext cx="8686800" cy="5257800"/>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84080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8925" y="239713"/>
            <a:ext cx="852646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a:t>Click to edit Master title style</a:t>
            </a:r>
          </a:p>
        </p:txBody>
      </p:sp>
      <p:sp>
        <p:nvSpPr>
          <p:cNvPr id="1027" name="Rectangle 3"/>
          <p:cNvSpPr>
            <a:spLocks noGrp="1" noChangeArrowheads="1"/>
          </p:cNvSpPr>
          <p:nvPr>
            <p:ph type="body" idx="1"/>
          </p:nvPr>
        </p:nvSpPr>
        <p:spPr bwMode="auto">
          <a:xfrm>
            <a:off x="685800" y="1457325"/>
            <a:ext cx="7772400" cy="463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164868" name="Rectangle 4"/>
          <p:cNvSpPr>
            <a:spLocks noGrp="1" noChangeArrowheads="1"/>
          </p:cNvSpPr>
          <p:nvPr>
            <p:ph type="sldNum" sz="quarter" idx="4"/>
          </p:nvPr>
        </p:nvSpPr>
        <p:spPr bwMode="auto">
          <a:xfrm>
            <a:off x="7180263" y="6556375"/>
            <a:ext cx="1905000" cy="301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b="0">
                <a:latin typeface="Times New Roman" pitchFamily="18" charset="0"/>
                <a:ea typeface="굴림" charset="-127"/>
                <a:cs typeface="+mn-cs"/>
              </a:defRPr>
            </a:lvl1pPr>
          </a:lstStyle>
          <a:p>
            <a:pPr>
              <a:defRPr/>
            </a:pPr>
            <a:fld id="{07A09A12-99F8-4791-A0BC-38FAE0A8DCFC}" type="slidenum">
              <a:rPr lang="ko-KR" altLang="en-US"/>
              <a:pPr>
                <a:defRPr/>
              </a:pPr>
              <a:t>‹#›</a:t>
            </a:fld>
            <a:endParaRPr lang="en-US" altLang="ko-KR"/>
          </a:p>
        </p:txBody>
      </p:sp>
      <p:sp>
        <p:nvSpPr>
          <p:cNvPr id="1029" name="Line 5"/>
          <p:cNvSpPr>
            <a:spLocks noChangeShapeType="1"/>
          </p:cNvSpPr>
          <p:nvPr/>
        </p:nvSpPr>
        <p:spPr bwMode="auto">
          <a:xfrm>
            <a:off x="228600" y="6477000"/>
            <a:ext cx="8763000" cy="0"/>
          </a:xfrm>
          <a:prstGeom prst="line">
            <a:avLst/>
          </a:prstGeom>
          <a:noFill/>
          <a:ln w="50800">
            <a:solidFill>
              <a:srgbClr val="333333"/>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4592" r:id="rId1"/>
    <p:sldLayoutId id="2147484590" r:id="rId2"/>
  </p:sldLayoutIdLst>
  <p:transition/>
  <p:hf hdr="0" ftr="0" dt="0"/>
  <p:txStyles>
    <p:titleStyle>
      <a:lvl1pPr algn="l"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b="1">
          <a:solidFill>
            <a:schemeClr val="tx2"/>
          </a:solidFill>
          <a:latin typeface="Arial" charset="0"/>
        </a:defRPr>
      </a:lvl2pPr>
      <a:lvl3pPr algn="ctr" rtl="0" eaLnBrk="1" fontAlgn="base" hangingPunct="1">
        <a:spcBef>
          <a:spcPct val="0"/>
        </a:spcBef>
        <a:spcAft>
          <a:spcPct val="0"/>
        </a:spcAft>
        <a:defRPr sz="4400" b="1">
          <a:solidFill>
            <a:schemeClr val="tx2"/>
          </a:solidFill>
          <a:latin typeface="Arial" charset="0"/>
        </a:defRPr>
      </a:lvl3pPr>
      <a:lvl4pPr algn="ctr" rtl="0" eaLnBrk="1" fontAlgn="base" hangingPunct="1">
        <a:spcBef>
          <a:spcPct val="0"/>
        </a:spcBef>
        <a:spcAft>
          <a:spcPct val="0"/>
        </a:spcAft>
        <a:defRPr sz="4400" b="1">
          <a:solidFill>
            <a:schemeClr val="tx2"/>
          </a:solidFill>
          <a:latin typeface="Arial" charset="0"/>
        </a:defRPr>
      </a:lvl4pPr>
      <a:lvl5pPr algn="ctr" rtl="0" eaLnBrk="1" fontAlgn="base" hangingPunct="1">
        <a:spcBef>
          <a:spcPct val="0"/>
        </a:spcBef>
        <a:spcAft>
          <a:spcPct val="0"/>
        </a:spcAft>
        <a:defRPr sz="4400" b="1">
          <a:solidFill>
            <a:schemeClr val="tx2"/>
          </a:solidFill>
          <a:latin typeface="Arial" charset="0"/>
        </a:defRPr>
      </a:lvl5pPr>
      <a:lvl6pPr marL="457200" algn="ctr" rtl="0" eaLnBrk="1" fontAlgn="base" hangingPunct="1">
        <a:spcBef>
          <a:spcPct val="0"/>
        </a:spcBef>
        <a:spcAft>
          <a:spcPct val="0"/>
        </a:spcAft>
        <a:defRPr sz="4400" b="1">
          <a:solidFill>
            <a:schemeClr val="tx2"/>
          </a:solidFill>
          <a:latin typeface="Arial" charset="0"/>
        </a:defRPr>
      </a:lvl6pPr>
      <a:lvl7pPr marL="914400" algn="ctr" rtl="0" eaLnBrk="1" fontAlgn="base" hangingPunct="1">
        <a:spcBef>
          <a:spcPct val="0"/>
        </a:spcBef>
        <a:spcAft>
          <a:spcPct val="0"/>
        </a:spcAft>
        <a:defRPr sz="4400" b="1">
          <a:solidFill>
            <a:schemeClr val="tx2"/>
          </a:solidFill>
          <a:latin typeface="Arial" charset="0"/>
        </a:defRPr>
      </a:lvl7pPr>
      <a:lvl8pPr marL="1371600" algn="ctr" rtl="0" eaLnBrk="1" fontAlgn="base" hangingPunct="1">
        <a:spcBef>
          <a:spcPct val="0"/>
        </a:spcBef>
        <a:spcAft>
          <a:spcPct val="0"/>
        </a:spcAft>
        <a:defRPr sz="4400" b="1">
          <a:solidFill>
            <a:schemeClr val="tx2"/>
          </a:solidFill>
          <a:latin typeface="Arial" charset="0"/>
        </a:defRPr>
      </a:lvl8pPr>
      <a:lvl9pPr marL="1828800" algn="ctr" rtl="0" eaLnBrk="1" fontAlgn="base" hangingPunct="1">
        <a:spcBef>
          <a:spcPct val="0"/>
        </a:spcBef>
        <a:spcAft>
          <a:spcPct val="0"/>
        </a:spcAft>
        <a:defRPr sz="4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tx1"/>
          </a:solidFill>
          <a:latin typeface="+mn-lt"/>
        </a:defRPr>
      </a:lvl2pPr>
      <a:lvl3pPr marL="1143000" indent="-228600" algn="l" rtl="0" eaLnBrk="1" fontAlgn="base" hangingPunct="1">
        <a:spcBef>
          <a:spcPct val="20000"/>
        </a:spcBef>
        <a:spcAft>
          <a:spcPct val="0"/>
        </a:spcAft>
        <a:buChar char="•"/>
        <a:defRPr sz="2400" b="1">
          <a:solidFill>
            <a:schemeClr val="tx1"/>
          </a:solidFill>
          <a:latin typeface="+mn-lt"/>
        </a:defRPr>
      </a:lvl3pPr>
      <a:lvl4pPr marL="1600200" indent="-228600" algn="l" rtl="0" eaLnBrk="1" fontAlgn="base" hangingPunct="1">
        <a:spcBef>
          <a:spcPct val="20000"/>
        </a:spcBef>
        <a:spcAft>
          <a:spcPct val="0"/>
        </a:spcAft>
        <a:buChar char="–"/>
        <a:defRPr sz="2000" b="1">
          <a:solidFill>
            <a:schemeClr val="tx1"/>
          </a:solidFill>
          <a:latin typeface="+mn-lt"/>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50.png"/><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80.png"/><Relationship Id="rId4" Type="http://schemas.microsoft.com/office/2007/relationships/hdphoto" Target="../media/hdphoto1.wdp"/><Relationship Id="rId9" Type="http://schemas.openxmlformats.org/officeDocument/2006/relationships/image" Target="../media/image70.pn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0.png"/><Relationship Id="rId7"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3.wdp"/><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The-OpenROAD-Project/OpeNPD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0.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0.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50.png"/><Relationship Id="rId12"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80.png"/><Relationship Id="rId4" Type="http://schemas.microsoft.com/office/2007/relationships/hdphoto" Target="../media/hdphoto1.wdp"/><Relationship Id="rId9"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Subtitle 2"/>
          <p:cNvSpPr>
            <a:spLocks noGrp="1"/>
          </p:cNvSpPr>
          <p:nvPr>
            <p:ph type="subTitle" idx="1"/>
          </p:nvPr>
        </p:nvSpPr>
        <p:spPr>
          <a:xfrm>
            <a:off x="175046" y="3124200"/>
            <a:ext cx="8647693" cy="2667000"/>
          </a:xfrm>
        </p:spPr>
        <p:txBody>
          <a:bodyPr/>
          <a:lstStyle/>
          <a:p>
            <a:pPr>
              <a:tabLst>
                <a:tab pos="5486400" algn="l"/>
              </a:tabLst>
            </a:pPr>
            <a:r>
              <a:rPr lang="en-US" altLang="ko-KR" sz="2400" b="0" i="1" dirty="0">
                <a:ea typeface="굴림" pitchFamily="34" charset="-127"/>
              </a:rPr>
              <a:t>Vidya A Chhabria</a:t>
            </a:r>
            <a:r>
              <a:rPr lang="en-US" altLang="ko-KR" sz="2400" b="0" i="1" baseline="30000" dirty="0">
                <a:ea typeface="굴림" pitchFamily="34" charset="-127"/>
              </a:rPr>
              <a:t>1</a:t>
            </a:r>
            <a:r>
              <a:rPr lang="en-US" altLang="ko-KR" sz="2400" b="0" i="1" dirty="0">
                <a:ea typeface="굴림" pitchFamily="34" charset="-127"/>
              </a:rPr>
              <a:t>, Andrew B Kahng</a:t>
            </a:r>
            <a:r>
              <a:rPr lang="en-US" altLang="ko-KR" sz="2400" b="0" i="1" baseline="30000" dirty="0">
                <a:ea typeface="굴림" pitchFamily="34" charset="-127"/>
              </a:rPr>
              <a:t>2</a:t>
            </a:r>
            <a:r>
              <a:rPr lang="en-US" altLang="ko-KR" sz="2400" b="0" i="1" dirty="0">
                <a:ea typeface="굴림" pitchFamily="34" charset="-127"/>
              </a:rPr>
              <a:t>, </a:t>
            </a:r>
            <a:r>
              <a:rPr lang="en-US" altLang="ko-KR" sz="2400" b="0" i="1" dirty="0" err="1">
                <a:ea typeface="굴림" pitchFamily="34" charset="-127"/>
              </a:rPr>
              <a:t>Minsoo</a:t>
            </a:r>
            <a:r>
              <a:rPr lang="en-US" altLang="ko-KR" sz="2400" b="0" i="1" dirty="0">
                <a:ea typeface="굴림" pitchFamily="34" charset="-127"/>
              </a:rPr>
              <a:t> Kim</a:t>
            </a:r>
            <a:r>
              <a:rPr lang="en-US" altLang="ko-KR" sz="2400" b="0" i="1" baseline="30000" dirty="0">
                <a:ea typeface="굴림" pitchFamily="34" charset="-127"/>
              </a:rPr>
              <a:t>2</a:t>
            </a:r>
            <a:r>
              <a:rPr lang="en-US" altLang="ko-KR" sz="2400" b="0" i="1" dirty="0">
                <a:ea typeface="굴림" pitchFamily="34" charset="-127"/>
              </a:rPr>
              <a:t>, </a:t>
            </a:r>
          </a:p>
          <a:p>
            <a:pPr>
              <a:tabLst>
                <a:tab pos="5486400" algn="l"/>
              </a:tabLst>
            </a:pPr>
            <a:r>
              <a:rPr lang="en-US" altLang="ko-KR" sz="2400" b="0" i="1" dirty="0">
                <a:ea typeface="굴림" pitchFamily="34" charset="-127"/>
              </a:rPr>
              <a:t>Uday Mallappa</a:t>
            </a:r>
            <a:r>
              <a:rPr lang="en-US" altLang="ko-KR" sz="2400" b="0" i="1" baseline="30000" dirty="0">
                <a:ea typeface="굴림" pitchFamily="34" charset="-127"/>
              </a:rPr>
              <a:t>2</a:t>
            </a:r>
            <a:r>
              <a:rPr lang="en-US" altLang="ko-KR" sz="2400" b="0" i="1" dirty="0">
                <a:ea typeface="굴림" pitchFamily="34" charset="-127"/>
              </a:rPr>
              <a:t>, </a:t>
            </a:r>
            <a:r>
              <a:rPr lang="en-US" altLang="ko-KR" sz="2400" b="0" i="1" dirty="0" err="1">
                <a:ea typeface="굴림" pitchFamily="34" charset="-127"/>
              </a:rPr>
              <a:t>Sachin</a:t>
            </a:r>
            <a:r>
              <a:rPr lang="en-US" altLang="ko-KR" sz="2400" b="0" i="1" dirty="0">
                <a:ea typeface="굴림" pitchFamily="34" charset="-127"/>
              </a:rPr>
              <a:t> S Sapatnekar</a:t>
            </a:r>
            <a:r>
              <a:rPr lang="en-US" altLang="ko-KR" sz="2400" b="0" i="1" baseline="30000" dirty="0">
                <a:ea typeface="굴림" pitchFamily="34" charset="-127"/>
              </a:rPr>
              <a:t>1</a:t>
            </a:r>
            <a:r>
              <a:rPr lang="en-US" altLang="ko-KR" sz="2400" b="0" i="1" dirty="0">
                <a:ea typeface="굴림" pitchFamily="34" charset="-127"/>
              </a:rPr>
              <a:t>, and </a:t>
            </a:r>
            <a:r>
              <a:rPr lang="en-US" altLang="ko-KR" sz="2400" b="0" i="1" dirty="0" err="1">
                <a:ea typeface="굴림" pitchFamily="34" charset="-127"/>
              </a:rPr>
              <a:t>Bangqi</a:t>
            </a:r>
            <a:r>
              <a:rPr lang="en-US" altLang="ko-KR" sz="2400" b="0" i="1" dirty="0">
                <a:ea typeface="굴림" pitchFamily="34" charset="-127"/>
              </a:rPr>
              <a:t> Xu</a:t>
            </a:r>
            <a:r>
              <a:rPr lang="en-US" altLang="ko-KR" sz="2400" b="0" i="1" baseline="30000" dirty="0">
                <a:ea typeface="굴림" pitchFamily="34" charset="-127"/>
              </a:rPr>
              <a:t>2</a:t>
            </a:r>
          </a:p>
          <a:p>
            <a:pPr>
              <a:tabLst>
                <a:tab pos="5486400" algn="l"/>
              </a:tabLst>
            </a:pPr>
            <a:r>
              <a:rPr lang="en-US" altLang="ko-KR" sz="2400" b="0" i="1" baseline="30000" dirty="0">
                <a:ea typeface="굴림" pitchFamily="34" charset="-127"/>
              </a:rPr>
              <a:t>1</a:t>
            </a:r>
            <a:r>
              <a:rPr lang="en-US" altLang="ko-KR" sz="2400" b="0" i="1" dirty="0">
                <a:ea typeface="굴림" pitchFamily="34" charset="-127"/>
              </a:rPr>
              <a:t>University of Minnesota; </a:t>
            </a:r>
            <a:r>
              <a:rPr lang="en-US" altLang="ko-KR" sz="2400" b="0" i="1" baseline="30000" dirty="0">
                <a:ea typeface="굴림" pitchFamily="34" charset="-127"/>
              </a:rPr>
              <a:t>2</a:t>
            </a:r>
            <a:r>
              <a:rPr lang="en-US" altLang="ko-KR" sz="2400" b="0" i="1" dirty="0">
                <a:ea typeface="굴림" pitchFamily="34" charset="-127"/>
              </a:rPr>
              <a:t>University of California, San Diego</a:t>
            </a:r>
          </a:p>
          <a:p>
            <a:pPr>
              <a:tabLst>
                <a:tab pos="5486400" algn="l"/>
              </a:tabLst>
            </a:pPr>
            <a:endParaRPr lang="en-US" altLang="ko-KR" sz="2800" b="0" i="1" dirty="0">
              <a:ea typeface="굴림" pitchFamily="34" charset="-127"/>
            </a:endParaRPr>
          </a:p>
          <a:p>
            <a:pPr>
              <a:tabLst>
                <a:tab pos="5486400" algn="l"/>
              </a:tabLst>
            </a:pPr>
            <a:endParaRPr lang="en-US" altLang="ko-KR" sz="2800" b="0" i="1" dirty="0">
              <a:ea typeface="굴림" pitchFamily="34" charset="-127"/>
            </a:endParaRPr>
          </a:p>
          <a:p>
            <a:pPr>
              <a:spcBef>
                <a:spcPts val="800"/>
              </a:spcBef>
            </a:pPr>
            <a:endParaRPr lang="en-US" altLang="ko-KR" sz="2800" dirty="0">
              <a:ea typeface="굴림" pitchFamily="34" charset="-127"/>
            </a:endParaRPr>
          </a:p>
          <a:p>
            <a:pPr algn="ctr">
              <a:spcBef>
                <a:spcPts val="800"/>
              </a:spcBef>
            </a:pPr>
            <a:endParaRPr lang="en-US" altLang="ko-KR" sz="2800" b="0" i="1" dirty="0">
              <a:solidFill>
                <a:schemeClr val="tx1"/>
              </a:solidFill>
              <a:ea typeface="굴림" pitchFamily="34" charset="-127"/>
            </a:endParaRPr>
          </a:p>
        </p:txBody>
      </p:sp>
      <p:sp>
        <p:nvSpPr>
          <p:cNvPr id="3" name="Title 1"/>
          <p:cNvSpPr>
            <a:spLocks noGrp="1"/>
          </p:cNvSpPr>
          <p:nvPr>
            <p:ph type="ctrTitle"/>
          </p:nvPr>
        </p:nvSpPr>
        <p:spPr>
          <a:xfrm>
            <a:off x="0" y="761999"/>
            <a:ext cx="9144000" cy="1676400"/>
          </a:xfrm>
        </p:spPr>
        <p:txBody>
          <a:bodyPr/>
          <a:lstStyle/>
          <a:p>
            <a:pPr latinLnBrk="0"/>
            <a:r>
              <a:rPr lang="en-US" altLang="ko-KR" sz="3600" dirty="0"/>
              <a:t>Template-based PDN Synthesis in </a:t>
            </a:r>
            <a:br>
              <a:rPr lang="en-US" altLang="ko-KR" sz="3600" dirty="0"/>
            </a:br>
            <a:r>
              <a:rPr lang="en-US" altLang="ko-KR" sz="3600" dirty="0"/>
              <a:t>Floorplan and Placement Using </a:t>
            </a:r>
            <a:br>
              <a:rPr lang="en-US" altLang="ko-KR" sz="3600" dirty="0"/>
            </a:br>
            <a:r>
              <a:rPr lang="en-US" altLang="ko-KR" sz="3600" dirty="0"/>
              <a:t>Classifier and CNN Techniques</a:t>
            </a:r>
          </a:p>
        </p:txBody>
      </p:sp>
      <p:sp>
        <p:nvSpPr>
          <p:cNvPr id="4" name="Rectangle 2"/>
          <p:cNvSpPr txBox="1">
            <a:spLocks noChangeArrowheads="1"/>
          </p:cNvSpPr>
          <p:nvPr/>
        </p:nvSpPr>
        <p:spPr bwMode="auto">
          <a:xfrm>
            <a:off x="126417" y="6477001"/>
            <a:ext cx="8875712"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a:lstStyle>
          <a:p>
            <a:pPr>
              <a:lnSpc>
                <a:spcPct val="120000"/>
              </a:lnSpc>
            </a:pPr>
            <a:r>
              <a:rPr lang="en-US" altLang="ko-KR" sz="1800" b="0" kern="0" dirty="0">
                <a:ea typeface="굴림" pitchFamily="34" charset="-127"/>
              </a:rPr>
              <a:t>ASP-DAC20</a:t>
            </a:r>
          </a:p>
        </p:txBody>
      </p:sp>
      <p:sp>
        <p:nvSpPr>
          <p:cNvPr id="5" name="Slide Number Placeholder 4"/>
          <p:cNvSpPr>
            <a:spLocks noGrp="1"/>
          </p:cNvSpPr>
          <p:nvPr>
            <p:ph type="sldNum" sz="quarter" idx="10"/>
          </p:nvPr>
        </p:nvSpPr>
        <p:spPr/>
        <p:txBody>
          <a:bodyPr/>
          <a:lstStyle/>
          <a:p>
            <a:pPr>
              <a:defRPr/>
            </a:pPr>
            <a:fld id="{23E8222D-B7E3-468F-8F05-084DAE68007D}" type="slidenum">
              <a:rPr lang="ko-KR" altLang="en-US" smtClean="0"/>
              <a:pPr>
                <a:defRPr/>
              </a:pPr>
              <a:t>1</a:t>
            </a:fld>
            <a:endParaRPr lang="en-US" altLang="ko-KR" dirty="0"/>
          </a:p>
        </p:txBody>
      </p:sp>
      <p:sp>
        <p:nvSpPr>
          <p:cNvPr id="6" name="Subtitle 2">
            <a:extLst>
              <a:ext uri="{FF2B5EF4-FFF2-40B4-BE49-F238E27FC236}">
                <a16:creationId xmlns:a16="http://schemas.microsoft.com/office/drawing/2014/main" id="{E4F3EC6A-2025-455A-925F-6D53EDA35243}"/>
              </a:ext>
            </a:extLst>
          </p:cNvPr>
          <p:cNvSpPr txBox="1">
            <a:spLocks/>
          </p:cNvSpPr>
          <p:nvPr/>
        </p:nvSpPr>
        <p:spPr bwMode="auto">
          <a:xfrm>
            <a:off x="216613" y="4800601"/>
            <a:ext cx="8647693" cy="1069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tx1"/>
                </a:solidFill>
                <a:latin typeface="+mn-lt"/>
              </a:defRPr>
            </a:lvl2pPr>
            <a:lvl3pPr marL="1143000" indent="-228600" algn="l" rtl="0" eaLnBrk="1" fontAlgn="base" hangingPunct="1">
              <a:spcBef>
                <a:spcPct val="20000"/>
              </a:spcBef>
              <a:spcAft>
                <a:spcPct val="0"/>
              </a:spcAft>
              <a:buChar char="•"/>
              <a:defRPr sz="2400" b="1">
                <a:solidFill>
                  <a:schemeClr val="tx1"/>
                </a:solidFill>
                <a:latin typeface="+mn-lt"/>
              </a:defRPr>
            </a:lvl3pPr>
            <a:lvl4pPr marL="1600200" indent="-228600" algn="l" rtl="0" eaLnBrk="1" fontAlgn="base" hangingPunct="1">
              <a:spcBef>
                <a:spcPct val="20000"/>
              </a:spcBef>
              <a:spcAft>
                <a:spcPct val="0"/>
              </a:spcAft>
              <a:buChar char="–"/>
              <a:defRPr sz="2000" b="1">
                <a:solidFill>
                  <a:schemeClr val="tx1"/>
                </a:solidFill>
                <a:latin typeface="+mn-lt"/>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tabLst>
                <a:tab pos="5486400" algn="l"/>
              </a:tabLst>
            </a:pPr>
            <a:r>
              <a:rPr lang="en-US" altLang="ko-KR" sz="2200" i="1" kern="0" dirty="0">
                <a:ea typeface="굴림" pitchFamily="34" charset="-127"/>
              </a:rPr>
              <a:t>Supported in part by the DARPA IDEA program as a part of the </a:t>
            </a:r>
            <a:r>
              <a:rPr lang="en-US" altLang="ko-KR" sz="2200" i="1" kern="0" dirty="0" err="1">
                <a:ea typeface="굴림" pitchFamily="34" charset="-127"/>
              </a:rPr>
              <a:t>OpenROAD</a:t>
            </a:r>
            <a:r>
              <a:rPr lang="en-US" altLang="ko-KR" sz="2200" i="1" kern="0" dirty="0">
                <a:ea typeface="굴림" pitchFamily="34" charset="-127"/>
              </a:rPr>
              <a:t> project</a:t>
            </a:r>
          </a:p>
        </p:txBody>
      </p:sp>
    </p:spTree>
    <p:extLst>
      <p:ext uri="{BB962C8B-B14F-4D97-AF65-F5344CB8AC3E}">
        <p14:creationId xmlns:p14="http://schemas.microsoft.com/office/powerpoint/2010/main" val="3893621579"/>
      </p:ext>
    </p:extLst>
  </p:cSld>
  <p:clrMapOvr>
    <a:masterClrMapping/>
  </p:clrMapOvr>
  <mc:AlternateContent xmlns:mc="http://schemas.openxmlformats.org/markup-compatibility/2006" xmlns:p14="http://schemas.microsoft.com/office/powerpoint/2010/main">
    <mc:Choice Requires="p14">
      <p:transition p14:dur="0" advTm="13690"/>
    </mc:Choice>
    <mc:Fallback xmlns="">
      <p:transition advTm="136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42" y="228600"/>
            <a:ext cx="8526463" cy="762000"/>
          </a:xfrm>
        </p:spPr>
        <p:txBody>
          <a:bodyPr/>
          <a:lstStyle/>
          <a:p>
            <a:pPr algn="l"/>
            <a:r>
              <a:rPr lang="en-US" dirty="0"/>
              <a:t>Template Pruning Scheme</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10</a:t>
            </a:fld>
            <a:endParaRPr lang="en-US" altLang="ko-KR"/>
          </a:p>
        </p:txBody>
      </p:sp>
      <p:sp>
        <p:nvSpPr>
          <p:cNvPr id="96" name="Content Placeholder 2"/>
          <p:cNvSpPr>
            <a:spLocks noGrp="1"/>
          </p:cNvSpPr>
          <p:nvPr>
            <p:ph idx="1"/>
          </p:nvPr>
        </p:nvSpPr>
        <p:spPr>
          <a:xfrm>
            <a:off x="228599" y="1143000"/>
            <a:ext cx="8642006" cy="5257800"/>
          </a:xfrm>
        </p:spPr>
        <p:txBody>
          <a:bodyPr/>
          <a:lstStyle/>
          <a:p>
            <a:r>
              <a:rPr lang="en-US" b="0" dirty="0"/>
              <a:t>Ranked based on equivalent resistance and metal utilization</a:t>
            </a:r>
          </a:p>
          <a:p>
            <a:r>
              <a:rPr lang="en-US" b="0" dirty="0"/>
              <a:t>Sub-optimal templates are discarded</a:t>
            </a:r>
          </a:p>
          <a:p>
            <a:pPr marL="0" indent="0">
              <a:buNone/>
            </a:pPr>
            <a:endParaRPr lang="en-US" b="0" dirty="0"/>
          </a:p>
        </p:txBody>
      </p:sp>
      <p:pic>
        <p:nvPicPr>
          <p:cNvPr id="47" name="Picture 4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1000"/>
                    </a14:imgEffect>
                  </a14:imgLayer>
                </a14:imgProps>
              </a:ext>
            </a:extLst>
          </a:blip>
          <a:srcRect l="1599" r="-137"/>
          <a:stretch/>
        </p:blipFill>
        <p:spPr>
          <a:xfrm>
            <a:off x="3657600" y="2057400"/>
            <a:ext cx="4937760" cy="3895344"/>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aturation sat="190000"/>
                    </a14:imgEffect>
                    <a14:imgEffect>
                      <a14:brightnessContrast bright="6000"/>
                    </a14:imgEffect>
                  </a14:imgLayer>
                </a14:imgProps>
              </a:ext>
            </a:extLst>
          </a:blip>
          <a:srcRect l="1025" r="-52"/>
          <a:stretch/>
        </p:blipFill>
        <p:spPr>
          <a:xfrm>
            <a:off x="3657600" y="2057401"/>
            <a:ext cx="4937760" cy="3895344"/>
          </a:xfrm>
          <a:prstGeom prst="rect">
            <a:avLst/>
          </a:prstGeom>
        </p:spPr>
      </p:pic>
      <p:pic>
        <p:nvPicPr>
          <p:cNvPr id="49" name="Picture 48"/>
          <p:cNvPicPr>
            <a:picLocks noChangeAspect="1"/>
          </p:cNvPicPr>
          <p:nvPr/>
        </p:nvPicPr>
        <p:blipFill rotWithShape="1">
          <a:blip r:embed="rId5">
            <a:extLst>
              <a:ext uri="{BEBA8EAE-BF5A-486C-A8C5-ECC9F3942E4B}">
                <a14:imgProps xmlns:a14="http://schemas.microsoft.com/office/drawing/2010/main">
                  <a14:imgLayer r:embed="rId6">
                    <a14:imgEffect>
                      <a14:saturation sat="190000"/>
                    </a14:imgEffect>
                    <a14:imgEffect>
                      <a14:brightnessContrast bright="6000"/>
                    </a14:imgEffect>
                  </a14:imgLayer>
                </a14:imgProps>
              </a:ext>
            </a:extLst>
          </a:blip>
          <a:srcRect l="56743" t="29657" r="41708" b="68387"/>
          <a:stretch/>
        </p:blipFill>
        <p:spPr>
          <a:xfrm>
            <a:off x="7467600" y="2209800"/>
            <a:ext cx="76200" cy="76200"/>
          </a:xfrm>
          <a:prstGeom prst="rect">
            <a:avLst/>
          </a:prstGeom>
        </p:spPr>
      </p:pic>
      <p:cxnSp>
        <p:nvCxnSpPr>
          <p:cNvPr id="50" name="Straight Connector 49">
            <a:extLst>
              <a:ext uri="{FF2B5EF4-FFF2-40B4-BE49-F238E27FC236}">
                <a16:creationId xmlns:a16="http://schemas.microsoft.com/office/drawing/2014/main" id="{E4482EDC-4C36-4334-828C-5223E1CC775B}"/>
              </a:ext>
            </a:extLst>
          </p:cNvPr>
          <p:cNvCxnSpPr>
            <a:cxnSpLocks/>
          </p:cNvCxnSpPr>
          <p:nvPr/>
        </p:nvCxnSpPr>
        <p:spPr bwMode="auto">
          <a:xfrm flipV="1">
            <a:off x="147734" y="2353481"/>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DB5F527E-B133-42AF-9DCD-C304C4007F4B}"/>
              </a:ext>
            </a:extLst>
          </p:cNvPr>
          <p:cNvCxnSpPr>
            <a:cxnSpLocks/>
          </p:cNvCxnSpPr>
          <p:nvPr/>
        </p:nvCxnSpPr>
        <p:spPr bwMode="auto">
          <a:xfrm flipV="1">
            <a:off x="337799" y="2380234"/>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77F2CECB-E293-433F-9323-AE4B56A0265F}"/>
              </a:ext>
            </a:extLst>
          </p:cNvPr>
          <p:cNvCxnSpPr>
            <a:cxnSpLocks/>
          </p:cNvCxnSpPr>
          <p:nvPr/>
        </p:nvCxnSpPr>
        <p:spPr bwMode="auto">
          <a:xfrm flipV="1">
            <a:off x="520665" y="2376952"/>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DCA023F9-80E0-4C07-8783-BD12A32C9C98}"/>
              </a:ext>
            </a:extLst>
          </p:cNvPr>
          <p:cNvCxnSpPr>
            <a:cxnSpLocks/>
          </p:cNvCxnSpPr>
          <p:nvPr/>
        </p:nvCxnSpPr>
        <p:spPr bwMode="auto">
          <a:xfrm flipV="1">
            <a:off x="703524" y="2380232"/>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661E758D-599A-472E-B59E-221F9D62997D}"/>
              </a:ext>
            </a:extLst>
          </p:cNvPr>
          <p:cNvCxnSpPr>
            <a:cxnSpLocks/>
          </p:cNvCxnSpPr>
          <p:nvPr/>
        </p:nvCxnSpPr>
        <p:spPr bwMode="auto">
          <a:xfrm>
            <a:off x="590483" y="2429681"/>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4425E64F-4359-4667-A323-7DE7BEE6DDC4}"/>
              </a:ext>
            </a:extLst>
          </p:cNvPr>
          <p:cNvCxnSpPr>
            <a:cxnSpLocks/>
          </p:cNvCxnSpPr>
          <p:nvPr/>
        </p:nvCxnSpPr>
        <p:spPr bwMode="auto">
          <a:xfrm flipV="1">
            <a:off x="448156" y="2604298"/>
            <a:ext cx="629782" cy="600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5DD79D4D-E96D-4802-8B2A-F3A474DDABFB}"/>
              </a:ext>
            </a:extLst>
          </p:cNvPr>
          <p:cNvCxnSpPr>
            <a:cxnSpLocks/>
          </p:cNvCxnSpPr>
          <p:nvPr/>
        </p:nvCxnSpPr>
        <p:spPr bwMode="auto">
          <a:xfrm flipV="1">
            <a:off x="312103" y="2770323"/>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09343C1-C37C-E74D-9C97-FD208002962D}"/>
                  </a:ext>
                </a:extLst>
              </p:cNvPr>
              <p:cNvSpPr txBox="1"/>
              <p:nvPr/>
            </p:nvSpPr>
            <p:spPr>
              <a:xfrm>
                <a:off x="721801" y="2027483"/>
                <a:ext cx="385042"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1</m:t>
                          </m:r>
                        </m:sub>
                      </m:sSub>
                    </m:oMath>
                  </m:oMathPara>
                </a14:m>
                <a:endParaRPr lang="en-US" sz="1400" i="1" baseline="-25000" dirty="0"/>
              </a:p>
            </p:txBody>
          </p:sp>
        </mc:Choice>
        <mc:Fallback xmlns="">
          <p:sp>
            <p:nvSpPr>
              <p:cNvPr id="57" name="TextBox 56">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721801" y="2027483"/>
                <a:ext cx="385042" cy="302840"/>
              </a:xfrm>
              <a:prstGeom prst="rect">
                <a:avLst/>
              </a:prstGeom>
              <a:blipFill>
                <a:blip r:embed="rId7"/>
                <a:stretch>
                  <a:fillRect/>
                </a:stretch>
              </a:blipFill>
            </p:spPr>
            <p:txBody>
              <a:bodyPr/>
              <a:lstStyle/>
              <a:p>
                <a:r>
                  <a:rPr lang="en-US">
                    <a:noFill/>
                  </a:rPr>
                  <a:t> </a:t>
                </a:r>
              </a:p>
            </p:txBody>
          </p:sp>
        </mc:Fallback>
      </mc:AlternateContent>
      <p:cxnSp>
        <p:nvCxnSpPr>
          <p:cNvPr id="58" name="Straight Connector 57">
            <a:extLst>
              <a:ext uri="{FF2B5EF4-FFF2-40B4-BE49-F238E27FC236}">
                <a16:creationId xmlns:a16="http://schemas.microsoft.com/office/drawing/2014/main" id="{5DD79D4D-E96D-4802-8B2A-F3A474DDABFB}"/>
              </a:ext>
            </a:extLst>
          </p:cNvPr>
          <p:cNvCxnSpPr>
            <a:cxnSpLocks/>
          </p:cNvCxnSpPr>
          <p:nvPr/>
        </p:nvCxnSpPr>
        <p:spPr bwMode="auto">
          <a:xfrm flipV="1">
            <a:off x="170725" y="2946965"/>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E4482EDC-4C36-4334-828C-5223E1CC775B}"/>
              </a:ext>
            </a:extLst>
          </p:cNvPr>
          <p:cNvCxnSpPr>
            <a:cxnSpLocks/>
          </p:cNvCxnSpPr>
          <p:nvPr/>
        </p:nvCxnSpPr>
        <p:spPr bwMode="auto">
          <a:xfrm flipV="1">
            <a:off x="1081033" y="2342046"/>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DB5F527E-B133-42AF-9DCD-C304C4007F4B}"/>
              </a:ext>
            </a:extLst>
          </p:cNvPr>
          <p:cNvCxnSpPr>
            <a:cxnSpLocks/>
          </p:cNvCxnSpPr>
          <p:nvPr/>
        </p:nvCxnSpPr>
        <p:spPr bwMode="auto">
          <a:xfrm flipV="1">
            <a:off x="1271098" y="2368799"/>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77F2CECB-E293-433F-9323-AE4B56A0265F}"/>
              </a:ext>
            </a:extLst>
          </p:cNvPr>
          <p:cNvCxnSpPr>
            <a:cxnSpLocks/>
          </p:cNvCxnSpPr>
          <p:nvPr/>
        </p:nvCxnSpPr>
        <p:spPr bwMode="auto">
          <a:xfrm flipV="1">
            <a:off x="1453964" y="2365517"/>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DCA023F9-80E0-4C07-8783-BD12A32C9C98}"/>
              </a:ext>
            </a:extLst>
          </p:cNvPr>
          <p:cNvCxnSpPr>
            <a:cxnSpLocks/>
          </p:cNvCxnSpPr>
          <p:nvPr/>
        </p:nvCxnSpPr>
        <p:spPr bwMode="auto">
          <a:xfrm flipV="1">
            <a:off x="1636823" y="2368797"/>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661E758D-599A-472E-B59E-221F9D62997D}"/>
              </a:ext>
            </a:extLst>
          </p:cNvPr>
          <p:cNvCxnSpPr>
            <a:cxnSpLocks/>
          </p:cNvCxnSpPr>
          <p:nvPr/>
        </p:nvCxnSpPr>
        <p:spPr bwMode="auto">
          <a:xfrm>
            <a:off x="1523782" y="2418246"/>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5DD79D4D-E96D-4802-8B2A-F3A474DDABFB}"/>
              </a:ext>
            </a:extLst>
          </p:cNvPr>
          <p:cNvCxnSpPr>
            <a:cxnSpLocks/>
          </p:cNvCxnSpPr>
          <p:nvPr/>
        </p:nvCxnSpPr>
        <p:spPr bwMode="auto">
          <a:xfrm flipV="1">
            <a:off x="1245402" y="2758888"/>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E09343C1-C37C-E74D-9C97-FD208002962D}"/>
                  </a:ext>
                </a:extLst>
              </p:cNvPr>
              <p:cNvSpPr txBox="1"/>
              <p:nvPr/>
            </p:nvSpPr>
            <p:spPr>
              <a:xfrm>
                <a:off x="1709646" y="2027483"/>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2</m:t>
                          </m:r>
                        </m:sub>
                      </m:sSub>
                    </m:oMath>
                  </m:oMathPara>
                </a14:m>
                <a:endParaRPr lang="en-US" sz="1400" i="1" baseline="-25000" dirty="0"/>
              </a:p>
            </p:txBody>
          </p:sp>
        </mc:Choice>
        <mc:Fallback xmlns="">
          <p:sp>
            <p:nvSpPr>
              <p:cNvPr id="65" name="TextBox 64">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1709646" y="2027483"/>
                <a:ext cx="389209" cy="302840"/>
              </a:xfrm>
              <a:prstGeom prst="rect">
                <a:avLst/>
              </a:prstGeom>
              <a:blipFill>
                <a:blip r:embed="rId8"/>
                <a:stretch>
                  <a:fillRect/>
                </a:stretch>
              </a:blipFill>
            </p:spPr>
            <p:txBody>
              <a:bodyPr/>
              <a:lstStyle/>
              <a:p>
                <a:r>
                  <a:rPr lang="en-US">
                    <a:noFill/>
                  </a:rPr>
                  <a:t> </a:t>
                </a:r>
              </a:p>
            </p:txBody>
          </p:sp>
        </mc:Fallback>
      </mc:AlternateContent>
      <p:grpSp>
        <p:nvGrpSpPr>
          <p:cNvPr id="66" name="Group 65"/>
          <p:cNvGrpSpPr/>
          <p:nvPr/>
        </p:nvGrpSpPr>
        <p:grpSpPr>
          <a:xfrm>
            <a:off x="2030142" y="2027483"/>
            <a:ext cx="1013789" cy="1019431"/>
            <a:chOff x="2030142" y="2027483"/>
            <a:chExt cx="1013789" cy="1019431"/>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E09343C1-C37C-E74D-9C97-FD208002962D}"/>
                    </a:ext>
                  </a:extLst>
                </p:cNvPr>
                <p:cNvSpPr txBox="1"/>
                <p:nvPr/>
              </p:nvSpPr>
              <p:spPr>
                <a:xfrm>
                  <a:off x="2507053" y="2027483"/>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3</m:t>
                            </m:r>
                          </m:sub>
                        </m:sSub>
                      </m:oMath>
                    </m:oMathPara>
                  </a14:m>
                  <a:endParaRPr lang="en-US" sz="1400" i="1" baseline="-25000" dirty="0"/>
                </a:p>
              </p:txBody>
            </p:sp>
          </mc:Choice>
          <mc:Fallback xmlns="">
            <p:sp>
              <p:nvSpPr>
                <p:cNvPr id="67" name="TextBox 66">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2507053" y="2027483"/>
                  <a:ext cx="389209" cy="302840"/>
                </a:xfrm>
                <a:prstGeom prst="rect">
                  <a:avLst/>
                </a:prstGeom>
                <a:blipFill>
                  <a:blip r:embed="rId9"/>
                  <a:stretch>
                    <a:fillRect/>
                  </a:stretch>
                </a:blipFill>
              </p:spPr>
              <p:txBody>
                <a:bodyPr/>
                <a:lstStyle/>
                <a:p>
                  <a:r>
                    <a:rPr lang="en-US">
                      <a:noFill/>
                    </a:rPr>
                    <a:t> </a:t>
                  </a:r>
                </a:p>
              </p:txBody>
            </p:sp>
          </mc:Fallback>
        </mc:AlternateContent>
        <p:cxnSp>
          <p:nvCxnSpPr>
            <p:cNvPr id="68" name="Straight Connector 67">
              <a:extLst>
                <a:ext uri="{FF2B5EF4-FFF2-40B4-BE49-F238E27FC236}">
                  <a16:creationId xmlns:a16="http://schemas.microsoft.com/office/drawing/2014/main" id="{E4482EDC-4C36-4334-828C-5223E1CC775B}"/>
                </a:ext>
              </a:extLst>
            </p:cNvPr>
            <p:cNvCxnSpPr>
              <a:cxnSpLocks/>
            </p:cNvCxnSpPr>
            <p:nvPr/>
          </p:nvCxnSpPr>
          <p:spPr bwMode="auto">
            <a:xfrm flipV="1">
              <a:off x="2030142" y="2372106"/>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77F2CECB-E293-433F-9323-AE4B56A0265F}"/>
                </a:ext>
              </a:extLst>
            </p:cNvPr>
            <p:cNvCxnSpPr>
              <a:cxnSpLocks/>
            </p:cNvCxnSpPr>
            <p:nvPr/>
          </p:nvCxnSpPr>
          <p:spPr bwMode="auto">
            <a:xfrm flipV="1">
              <a:off x="2403073" y="2395577"/>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661E758D-599A-472E-B59E-221F9D62997D}"/>
                </a:ext>
              </a:extLst>
            </p:cNvPr>
            <p:cNvCxnSpPr>
              <a:cxnSpLocks/>
            </p:cNvCxnSpPr>
            <p:nvPr/>
          </p:nvCxnSpPr>
          <p:spPr bwMode="auto">
            <a:xfrm>
              <a:off x="2434331" y="2450884"/>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5DD79D4D-E96D-4802-8B2A-F3A474DDABFB}"/>
                </a:ext>
              </a:extLst>
            </p:cNvPr>
            <p:cNvCxnSpPr>
              <a:cxnSpLocks/>
            </p:cNvCxnSpPr>
            <p:nvPr/>
          </p:nvCxnSpPr>
          <p:spPr bwMode="auto">
            <a:xfrm flipV="1">
              <a:off x="2057400" y="2888956"/>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5DD79D4D-E96D-4802-8B2A-F3A474DDABFB}"/>
                </a:ext>
              </a:extLst>
            </p:cNvPr>
            <p:cNvCxnSpPr>
              <a:cxnSpLocks/>
            </p:cNvCxnSpPr>
            <p:nvPr/>
          </p:nvCxnSpPr>
          <p:spPr bwMode="auto">
            <a:xfrm flipV="1">
              <a:off x="2270130" y="2659287"/>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sp>
        <p:nvSpPr>
          <p:cNvPr id="73" name="Right Arrow 72"/>
          <p:cNvSpPr/>
          <p:nvPr/>
        </p:nvSpPr>
        <p:spPr bwMode="auto">
          <a:xfrm rot="10800000">
            <a:off x="392637" y="3265140"/>
            <a:ext cx="209097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4" name="TextBox 73"/>
          <p:cNvSpPr txBox="1"/>
          <p:nvPr/>
        </p:nvSpPr>
        <p:spPr>
          <a:xfrm>
            <a:off x="448156" y="3446157"/>
            <a:ext cx="1890261" cy="369332"/>
          </a:xfrm>
          <a:prstGeom prst="rect">
            <a:avLst/>
          </a:prstGeom>
          <a:noFill/>
        </p:spPr>
        <p:txBody>
          <a:bodyPr wrap="none" rtlCol="0">
            <a:spAutoFit/>
          </a:bodyPr>
          <a:lstStyle/>
          <a:p>
            <a:r>
              <a:rPr lang="en-US" dirty="0"/>
              <a:t>Higher utilization</a:t>
            </a:r>
          </a:p>
        </p:txBody>
      </p:sp>
      <p:cxnSp>
        <p:nvCxnSpPr>
          <p:cNvPr id="75" name="Straight Connector 74">
            <a:extLst>
              <a:ext uri="{FF2B5EF4-FFF2-40B4-BE49-F238E27FC236}">
                <a16:creationId xmlns:a16="http://schemas.microsoft.com/office/drawing/2014/main" id="{E4482EDC-4C36-4334-828C-5223E1CC775B}"/>
              </a:ext>
            </a:extLst>
          </p:cNvPr>
          <p:cNvCxnSpPr>
            <a:cxnSpLocks/>
          </p:cNvCxnSpPr>
          <p:nvPr/>
        </p:nvCxnSpPr>
        <p:spPr bwMode="auto">
          <a:xfrm flipV="1">
            <a:off x="146511" y="4273749"/>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DB5F527E-B133-42AF-9DCD-C304C4007F4B}"/>
              </a:ext>
            </a:extLst>
          </p:cNvPr>
          <p:cNvCxnSpPr>
            <a:cxnSpLocks/>
          </p:cNvCxnSpPr>
          <p:nvPr/>
        </p:nvCxnSpPr>
        <p:spPr bwMode="auto">
          <a:xfrm flipV="1">
            <a:off x="336576" y="4300502"/>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7F2CECB-E293-433F-9323-AE4B56A0265F}"/>
              </a:ext>
            </a:extLst>
          </p:cNvPr>
          <p:cNvCxnSpPr>
            <a:cxnSpLocks/>
          </p:cNvCxnSpPr>
          <p:nvPr/>
        </p:nvCxnSpPr>
        <p:spPr bwMode="auto">
          <a:xfrm flipV="1">
            <a:off x="519442" y="4297220"/>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DCA023F9-80E0-4C07-8783-BD12A32C9C98}"/>
              </a:ext>
            </a:extLst>
          </p:cNvPr>
          <p:cNvCxnSpPr>
            <a:cxnSpLocks/>
          </p:cNvCxnSpPr>
          <p:nvPr/>
        </p:nvCxnSpPr>
        <p:spPr bwMode="auto">
          <a:xfrm flipV="1">
            <a:off x="702301" y="4300500"/>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661E758D-599A-472E-B59E-221F9D62997D}"/>
              </a:ext>
            </a:extLst>
          </p:cNvPr>
          <p:cNvCxnSpPr>
            <a:cxnSpLocks/>
          </p:cNvCxnSpPr>
          <p:nvPr/>
        </p:nvCxnSpPr>
        <p:spPr bwMode="auto">
          <a:xfrm>
            <a:off x="589260" y="4349949"/>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4425E64F-4359-4667-A323-7DE7BEE6DDC4}"/>
              </a:ext>
            </a:extLst>
          </p:cNvPr>
          <p:cNvCxnSpPr>
            <a:cxnSpLocks/>
          </p:cNvCxnSpPr>
          <p:nvPr/>
        </p:nvCxnSpPr>
        <p:spPr bwMode="auto">
          <a:xfrm flipV="1">
            <a:off x="446933" y="4524566"/>
            <a:ext cx="629782" cy="600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5DD79D4D-E96D-4802-8B2A-F3A474DDABFB}"/>
              </a:ext>
            </a:extLst>
          </p:cNvPr>
          <p:cNvCxnSpPr>
            <a:cxnSpLocks/>
          </p:cNvCxnSpPr>
          <p:nvPr/>
        </p:nvCxnSpPr>
        <p:spPr bwMode="auto">
          <a:xfrm flipV="1">
            <a:off x="310880" y="4690591"/>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09343C1-C37C-E74D-9C97-FD208002962D}"/>
                  </a:ext>
                </a:extLst>
              </p:cNvPr>
              <p:cNvSpPr txBox="1"/>
              <p:nvPr/>
            </p:nvSpPr>
            <p:spPr>
              <a:xfrm>
                <a:off x="720578" y="3947751"/>
                <a:ext cx="385042"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1</m:t>
                          </m:r>
                        </m:sub>
                      </m:sSub>
                    </m:oMath>
                  </m:oMathPara>
                </a14:m>
                <a:endParaRPr lang="en-US" sz="1400" i="1" baseline="-25000" dirty="0"/>
              </a:p>
            </p:txBody>
          </p:sp>
        </mc:Choice>
        <mc:Fallback xmlns="">
          <p:sp>
            <p:nvSpPr>
              <p:cNvPr id="82" name="TextBox 81">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720578" y="3947751"/>
                <a:ext cx="385042" cy="302840"/>
              </a:xfrm>
              <a:prstGeom prst="rect">
                <a:avLst/>
              </a:prstGeom>
              <a:blipFill>
                <a:blip r:embed="rId10"/>
                <a:stretch>
                  <a:fillRect/>
                </a:stretch>
              </a:blipFill>
            </p:spPr>
            <p:txBody>
              <a:bodyPr/>
              <a:lstStyle/>
              <a:p>
                <a:r>
                  <a:rPr lang="en-US">
                    <a:noFill/>
                  </a:rPr>
                  <a:t> </a:t>
                </a:r>
              </a:p>
            </p:txBody>
          </p:sp>
        </mc:Fallback>
      </mc:AlternateContent>
      <p:cxnSp>
        <p:nvCxnSpPr>
          <p:cNvPr id="83" name="Straight Connector 82">
            <a:extLst>
              <a:ext uri="{FF2B5EF4-FFF2-40B4-BE49-F238E27FC236}">
                <a16:creationId xmlns:a16="http://schemas.microsoft.com/office/drawing/2014/main" id="{5DD79D4D-E96D-4802-8B2A-F3A474DDABFB}"/>
              </a:ext>
            </a:extLst>
          </p:cNvPr>
          <p:cNvCxnSpPr>
            <a:cxnSpLocks/>
          </p:cNvCxnSpPr>
          <p:nvPr/>
        </p:nvCxnSpPr>
        <p:spPr bwMode="auto">
          <a:xfrm flipV="1">
            <a:off x="169502" y="4867233"/>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nvGrpSpPr>
          <p:cNvPr id="84" name="Group 83"/>
          <p:cNvGrpSpPr/>
          <p:nvPr/>
        </p:nvGrpSpPr>
        <p:grpSpPr>
          <a:xfrm>
            <a:off x="1812441" y="3937551"/>
            <a:ext cx="1107472" cy="989371"/>
            <a:chOff x="1079810" y="3947751"/>
            <a:chExt cx="1107472" cy="989371"/>
          </a:xfrm>
        </p:grpSpPr>
        <p:cxnSp>
          <p:nvCxnSpPr>
            <p:cNvPr id="85" name="Straight Connector 84">
              <a:extLst>
                <a:ext uri="{FF2B5EF4-FFF2-40B4-BE49-F238E27FC236}">
                  <a16:creationId xmlns:a16="http://schemas.microsoft.com/office/drawing/2014/main" id="{E4482EDC-4C36-4334-828C-5223E1CC775B}"/>
                </a:ext>
              </a:extLst>
            </p:cNvPr>
            <p:cNvCxnSpPr>
              <a:cxnSpLocks/>
            </p:cNvCxnSpPr>
            <p:nvPr/>
          </p:nvCxnSpPr>
          <p:spPr bwMode="auto">
            <a:xfrm flipV="1">
              <a:off x="1079810" y="4262314"/>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DB5F527E-B133-42AF-9DCD-C304C4007F4B}"/>
                </a:ext>
              </a:extLst>
            </p:cNvPr>
            <p:cNvCxnSpPr>
              <a:cxnSpLocks/>
            </p:cNvCxnSpPr>
            <p:nvPr/>
          </p:nvCxnSpPr>
          <p:spPr bwMode="auto">
            <a:xfrm flipV="1">
              <a:off x="1269875" y="4289067"/>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77F2CECB-E293-433F-9323-AE4B56A0265F}"/>
                </a:ext>
              </a:extLst>
            </p:cNvPr>
            <p:cNvCxnSpPr>
              <a:cxnSpLocks/>
            </p:cNvCxnSpPr>
            <p:nvPr/>
          </p:nvCxnSpPr>
          <p:spPr bwMode="auto">
            <a:xfrm flipV="1">
              <a:off x="1452741" y="4285785"/>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DCA023F9-80E0-4C07-8783-BD12A32C9C98}"/>
                </a:ext>
              </a:extLst>
            </p:cNvPr>
            <p:cNvCxnSpPr>
              <a:cxnSpLocks/>
            </p:cNvCxnSpPr>
            <p:nvPr/>
          </p:nvCxnSpPr>
          <p:spPr bwMode="auto">
            <a:xfrm flipV="1">
              <a:off x="1635600" y="4289065"/>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661E758D-599A-472E-B59E-221F9D62997D}"/>
                </a:ext>
              </a:extLst>
            </p:cNvPr>
            <p:cNvCxnSpPr>
              <a:cxnSpLocks/>
            </p:cNvCxnSpPr>
            <p:nvPr/>
          </p:nvCxnSpPr>
          <p:spPr bwMode="auto">
            <a:xfrm>
              <a:off x="1522559" y="4338514"/>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5DD79D4D-E96D-4802-8B2A-F3A474DDABFB}"/>
                </a:ext>
              </a:extLst>
            </p:cNvPr>
            <p:cNvCxnSpPr>
              <a:cxnSpLocks/>
            </p:cNvCxnSpPr>
            <p:nvPr/>
          </p:nvCxnSpPr>
          <p:spPr bwMode="auto">
            <a:xfrm flipV="1">
              <a:off x="1244179" y="4679156"/>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09343C1-C37C-E74D-9C97-FD208002962D}"/>
                    </a:ext>
                  </a:extLst>
                </p:cNvPr>
                <p:cNvSpPr txBox="1"/>
                <p:nvPr/>
              </p:nvSpPr>
              <p:spPr>
                <a:xfrm>
                  <a:off x="1708423" y="3947751"/>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2</m:t>
                            </m:r>
                          </m:sub>
                        </m:sSub>
                      </m:oMath>
                    </m:oMathPara>
                  </a14:m>
                  <a:endParaRPr lang="en-US" sz="1400" i="1" baseline="-25000" dirty="0"/>
                </a:p>
              </p:txBody>
            </p:sp>
          </mc:Choice>
          <mc:Fallback xmlns="">
            <p:sp>
              <p:nvSpPr>
                <p:cNvPr id="91" name="TextBox 90">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1708423" y="3947751"/>
                  <a:ext cx="389209" cy="302840"/>
                </a:xfrm>
                <a:prstGeom prst="rect">
                  <a:avLst/>
                </a:prstGeom>
                <a:blipFill>
                  <a:blip r:embed="rId11"/>
                  <a:stretch>
                    <a:fillRect/>
                  </a:stretch>
                </a:blipFill>
              </p:spPr>
              <p:txBody>
                <a:bodyPr/>
                <a:lstStyle/>
                <a:p>
                  <a:r>
                    <a:rPr lang="en-US">
                      <a:noFill/>
                    </a:rPr>
                    <a:t> </a:t>
                  </a:r>
                </a:p>
              </p:txBody>
            </p:sp>
          </mc:Fallback>
        </mc:AlternateContent>
      </p:grpSp>
      <p:grpSp>
        <p:nvGrpSpPr>
          <p:cNvPr id="92" name="Group 91"/>
          <p:cNvGrpSpPr/>
          <p:nvPr/>
        </p:nvGrpSpPr>
        <p:grpSpPr>
          <a:xfrm>
            <a:off x="1066233" y="3920627"/>
            <a:ext cx="1013789" cy="1019431"/>
            <a:chOff x="2028919" y="3947751"/>
            <a:chExt cx="1013789" cy="1019431"/>
          </a:xfrm>
        </p:grpSpPr>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E09343C1-C37C-E74D-9C97-FD208002962D}"/>
                    </a:ext>
                  </a:extLst>
                </p:cNvPr>
                <p:cNvSpPr txBox="1"/>
                <p:nvPr/>
              </p:nvSpPr>
              <p:spPr>
                <a:xfrm>
                  <a:off x="2505830" y="3947751"/>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3</m:t>
                            </m:r>
                          </m:sub>
                        </m:sSub>
                      </m:oMath>
                    </m:oMathPara>
                  </a14:m>
                  <a:endParaRPr lang="en-US" sz="1400" i="1" baseline="-25000" dirty="0"/>
                </a:p>
              </p:txBody>
            </p:sp>
          </mc:Choice>
          <mc:Fallback xmlns="">
            <p:sp>
              <p:nvSpPr>
                <p:cNvPr id="93" name="TextBox 92">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2505830" y="3947751"/>
                  <a:ext cx="389209" cy="302840"/>
                </a:xfrm>
                <a:prstGeom prst="rect">
                  <a:avLst/>
                </a:prstGeom>
                <a:blipFill>
                  <a:blip r:embed="rId12"/>
                  <a:stretch>
                    <a:fillRect/>
                  </a:stretch>
                </a:blipFill>
              </p:spPr>
              <p:txBody>
                <a:bodyPr/>
                <a:lstStyle/>
                <a:p>
                  <a:r>
                    <a:rPr lang="en-US">
                      <a:noFill/>
                    </a:rPr>
                    <a:t> </a:t>
                  </a:r>
                </a:p>
              </p:txBody>
            </p:sp>
          </mc:Fallback>
        </mc:AlternateContent>
        <p:cxnSp>
          <p:nvCxnSpPr>
            <p:cNvPr id="94" name="Straight Connector 93">
              <a:extLst>
                <a:ext uri="{FF2B5EF4-FFF2-40B4-BE49-F238E27FC236}">
                  <a16:creationId xmlns:a16="http://schemas.microsoft.com/office/drawing/2014/main" id="{E4482EDC-4C36-4334-828C-5223E1CC775B}"/>
                </a:ext>
              </a:extLst>
            </p:cNvPr>
            <p:cNvCxnSpPr>
              <a:cxnSpLocks/>
            </p:cNvCxnSpPr>
            <p:nvPr/>
          </p:nvCxnSpPr>
          <p:spPr bwMode="auto">
            <a:xfrm flipV="1">
              <a:off x="2028919" y="4292374"/>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77F2CECB-E293-433F-9323-AE4B56A0265F}"/>
                </a:ext>
              </a:extLst>
            </p:cNvPr>
            <p:cNvCxnSpPr>
              <a:cxnSpLocks/>
            </p:cNvCxnSpPr>
            <p:nvPr/>
          </p:nvCxnSpPr>
          <p:spPr bwMode="auto">
            <a:xfrm flipV="1">
              <a:off x="2401850" y="4315845"/>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661E758D-599A-472E-B59E-221F9D62997D}"/>
                </a:ext>
              </a:extLst>
            </p:cNvPr>
            <p:cNvCxnSpPr>
              <a:cxnSpLocks/>
            </p:cNvCxnSpPr>
            <p:nvPr/>
          </p:nvCxnSpPr>
          <p:spPr bwMode="auto">
            <a:xfrm>
              <a:off x="2433108" y="4371152"/>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5DD79D4D-E96D-4802-8B2A-F3A474DDABFB}"/>
                </a:ext>
              </a:extLst>
            </p:cNvPr>
            <p:cNvCxnSpPr>
              <a:cxnSpLocks/>
            </p:cNvCxnSpPr>
            <p:nvPr/>
          </p:nvCxnSpPr>
          <p:spPr bwMode="auto">
            <a:xfrm flipV="1">
              <a:off x="2056177" y="4809224"/>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5DD79D4D-E96D-4802-8B2A-F3A474DDABFB}"/>
                </a:ext>
              </a:extLst>
            </p:cNvPr>
            <p:cNvCxnSpPr>
              <a:cxnSpLocks/>
            </p:cNvCxnSpPr>
            <p:nvPr/>
          </p:nvCxnSpPr>
          <p:spPr bwMode="auto">
            <a:xfrm flipV="1">
              <a:off x="2268907" y="4579555"/>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sp>
        <p:nvSpPr>
          <p:cNvPr id="100" name="Right Arrow 99"/>
          <p:cNvSpPr/>
          <p:nvPr/>
        </p:nvSpPr>
        <p:spPr bwMode="auto">
          <a:xfrm>
            <a:off x="391414" y="5185408"/>
            <a:ext cx="209097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1" name="TextBox 100"/>
          <p:cNvSpPr txBox="1"/>
          <p:nvPr/>
        </p:nvSpPr>
        <p:spPr>
          <a:xfrm>
            <a:off x="140344" y="5367918"/>
            <a:ext cx="3095719" cy="369332"/>
          </a:xfrm>
          <a:prstGeom prst="rect">
            <a:avLst/>
          </a:prstGeom>
          <a:noFill/>
        </p:spPr>
        <p:txBody>
          <a:bodyPr wrap="none" rtlCol="0">
            <a:spAutoFit/>
          </a:bodyPr>
          <a:lstStyle/>
          <a:p>
            <a:r>
              <a:rPr lang="en-US" dirty="0"/>
              <a:t>Higher equivalent resistance</a:t>
            </a:r>
          </a:p>
        </p:txBody>
      </p:sp>
      <p:cxnSp>
        <p:nvCxnSpPr>
          <p:cNvPr id="5" name="Straight Arrow Connector 4">
            <a:extLst>
              <a:ext uri="{FF2B5EF4-FFF2-40B4-BE49-F238E27FC236}">
                <a16:creationId xmlns:a16="http://schemas.microsoft.com/office/drawing/2014/main" id="{0AC401B6-9DC1-4E53-BAD3-B6F39E1F0D40}"/>
              </a:ext>
            </a:extLst>
          </p:cNvPr>
          <p:cNvCxnSpPr>
            <a:cxnSpLocks/>
          </p:cNvCxnSpPr>
          <p:nvPr/>
        </p:nvCxnSpPr>
        <p:spPr bwMode="auto">
          <a:xfrm flipV="1">
            <a:off x="4953000" y="2408411"/>
            <a:ext cx="0" cy="391774"/>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pic>
        <p:nvPicPr>
          <p:cNvPr id="103" name="Picture 102">
            <a:extLst>
              <a:ext uri="{FF2B5EF4-FFF2-40B4-BE49-F238E27FC236}">
                <a16:creationId xmlns:a16="http://schemas.microsoft.com/office/drawing/2014/main" id="{D744FE5B-878E-4A3D-A0B5-41470100597D}"/>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6000"/>
                    </a14:imgEffect>
                  </a14:imgLayer>
                </a14:imgProps>
              </a:ext>
            </a:extLst>
          </a:blip>
          <a:srcRect l="30059" t="9976" r="66736" b="80818"/>
          <a:stretch/>
        </p:blipFill>
        <p:spPr>
          <a:xfrm>
            <a:off x="5105399" y="2442967"/>
            <a:ext cx="159987" cy="357218"/>
          </a:xfrm>
          <a:prstGeom prst="rect">
            <a:avLst/>
          </a:prstGeom>
        </p:spPr>
      </p:pic>
      <p:cxnSp>
        <p:nvCxnSpPr>
          <p:cNvPr id="102" name="Straight Arrow Connector 101">
            <a:extLst>
              <a:ext uri="{FF2B5EF4-FFF2-40B4-BE49-F238E27FC236}">
                <a16:creationId xmlns:a16="http://schemas.microsoft.com/office/drawing/2014/main" id="{300B791F-4660-4CF8-B9FA-BA0198DDADCE}"/>
              </a:ext>
            </a:extLst>
          </p:cNvPr>
          <p:cNvCxnSpPr>
            <a:cxnSpLocks/>
          </p:cNvCxnSpPr>
          <p:nvPr/>
        </p:nvCxnSpPr>
        <p:spPr bwMode="auto">
          <a:xfrm>
            <a:off x="4953000" y="2806006"/>
            <a:ext cx="381000" cy="0"/>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sp>
        <p:nvSpPr>
          <p:cNvPr id="3" name="Rectangle 2">
            <a:extLst>
              <a:ext uri="{FF2B5EF4-FFF2-40B4-BE49-F238E27FC236}">
                <a16:creationId xmlns:a16="http://schemas.microsoft.com/office/drawing/2014/main" id="{DDBBFA27-1306-4989-BEAE-1EC44A6D5D8A}"/>
              </a:ext>
            </a:extLst>
          </p:cNvPr>
          <p:cNvSpPr/>
          <p:nvPr/>
        </p:nvSpPr>
        <p:spPr bwMode="auto">
          <a:xfrm>
            <a:off x="4966388" y="2130384"/>
            <a:ext cx="3474084" cy="666579"/>
          </a:xfrm>
          <a:prstGeom prst="rect">
            <a:avLst/>
          </a:prstGeom>
          <a:solidFill>
            <a:schemeClr val="accent1">
              <a:alpha val="6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34403203"/>
      </p:ext>
    </p:extLst>
  </p:cSld>
  <p:clrMapOvr>
    <a:masterClrMapping/>
  </p:clrMapOvr>
  <p:transition advTm="57945"/>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42" y="228600"/>
            <a:ext cx="8526463" cy="762000"/>
          </a:xfrm>
        </p:spPr>
        <p:txBody>
          <a:bodyPr/>
          <a:lstStyle/>
          <a:p>
            <a:pPr algn="l"/>
            <a:r>
              <a:rPr lang="en-US" dirty="0"/>
              <a:t>Template Pruning Scheme</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11</a:t>
            </a:fld>
            <a:endParaRPr lang="en-US" altLang="ko-KR"/>
          </a:p>
        </p:txBody>
      </p:sp>
      <p:sp>
        <p:nvSpPr>
          <p:cNvPr id="96" name="Content Placeholder 2"/>
          <p:cNvSpPr>
            <a:spLocks noGrp="1"/>
          </p:cNvSpPr>
          <p:nvPr>
            <p:ph idx="1"/>
          </p:nvPr>
        </p:nvSpPr>
        <p:spPr>
          <a:xfrm>
            <a:off x="228599" y="1143000"/>
            <a:ext cx="8642006" cy="5257800"/>
          </a:xfrm>
        </p:spPr>
        <p:txBody>
          <a:bodyPr/>
          <a:lstStyle/>
          <a:p>
            <a:r>
              <a:rPr lang="en-US" b="0" dirty="0"/>
              <a:t>Ranked based on equivalent resistance and metal utilization</a:t>
            </a:r>
          </a:p>
          <a:p>
            <a:r>
              <a:rPr lang="en-US" b="0" dirty="0"/>
              <a:t>Sub-optimal templates are discarded</a:t>
            </a:r>
          </a:p>
          <a:p>
            <a:pPr marL="0" indent="0">
              <a:buNone/>
            </a:pPr>
            <a:endParaRPr lang="en-US" b="0" dirty="0"/>
          </a:p>
        </p:txBody>
      </p:sp>
      <p:cxnSp>
        <p:nvCxnSpPr>
          <p:cNvPr id="28" name="Straight Connector 27">
            <a:extLst>
              <a:ext uri="{FF2B5EF4-FFF2-40B4-BE49-F238E27FC236}">
                <a16:creationId xmlns:a16="http://schemas.microsoft.com/office/drawing/2014/main" id="{E4482EDC-4C36-4334-828C-5223E1CC775B}"/>
              </a:ext>
            </a:extLst>
          </p:cNvPr>
          <p:cNvCxnSpPr>
            <a:cxnSpLocks/>
          </p:cNvCxnSpPr>
          <p:nvPr/>
        </p:nvCxnSpPr>
        <p:spPr bwMode="auto">
          <a:xfrm flipV="1">
            <a:off x="147734" y="2353481"/>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DB5F527E-B133-42AF-9DCD-C304C4007F4B}"/>
              </a:ext>
            </a:extLst>
          </p:cNvPr>
          <p:cNvCxnSpPr>
            <a:cxnSpLocks/>
          </p:cNvCxnSpPr>
          <p:nvPr/>
        </p:nvCxnSpPr>
        <p:spPr bwMode="auto">
          <a:xfrm flipV="1">
            <a:off x="337799" y="2380234"/>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77F2CECB-E293-433F-9323-AE4B56A0265F}"/>
              </a:ext>
            </a:extLst>
          </p:cNvPr>
          <p:cNvCxnSpPr>
            <a:cxnSpLocks/>
          </p:cNvCxnSpPr>
          <p:nvPr/>
        </p:nvCxnSpPr>
        <p:spPr bwMode="auto">
          <a:xfrm flipV="1">
            <a:off x="520665" y="2376952"/>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DCA023F9-80E0-4C07-8783-BD12A32C9C98}"/>
              </a:ext>
            </a:extLst>
          </p:cNvPr>
          <p:cNvCxnSpPr>
            <a:cxnSpLocks/>
          </p:cNvCxnSpPr>
          <p:nvPr/>
        </p:nvCxnSpPr>
        <p:spPr bwMode="auto">
          <a:xfrm flipV="1">
            <a:off x="703524" y="2380232"/>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661E758D-599A-472E-B59E-221F9D62997D}"/>
              </a:ext>
            </a:extLst>
          </p:cNvPr>
          <p:cNvCxnSpPr>
            <a:cxnSpLocks/>
          </p:cNvCxnSpPr>
          <p:nvPr/>
        </p:nvCxnSpPr>
        <p:spPr bwMode="auto">
          <a:xfrm>
            <a:off x="590483" y="2429681"/>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4425E64F-4359-4667-A323-7DE7BEE6DDC4}"/>
              </a:ext>
            </a:extLst>
          </p:cNvPr>
          <p:cNvCxnSpPr>
            <a:cxnSpLocks/>
          </p:cNvCxnSpPr>
          <p:nvPr/>
        </p:nvCxnSpPr>
        <p:spPr bwMode="auto">
          <a:xfrm flipV="1">
            <a:off x="448156" y="2604298"/>
            <a:ext cx="629782" cy="600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5DD79D4D-E96D-4802-8B2A-F3A474DDABFB}"/>
              </a:ext>
            </a:extLst>
          </p:cNvPr>
          <p:cNvCxnSpPr>
            <a:cxnSpLocks/>
          </p:cNvCxnSpPr>
          <p:nvPr/>
        </p:nvCxnSpPr>
        <p:spPr bwMode="auto">
          <a:xfrm flipV="1">
            <a:off x="312103" y="2770323"/>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E09343C1-C37C-E74D-9C97-FD208002962D}"/>
                  </a:ext>
                </a:extLst>
              </p:cNvPr>
              <p:cNvSpPr txBox="1"/>
              <p:nvPr/>
            </p:nvSpPr>
            <p:spPr>
              <a:xfrm>
                <a:off x="721801" y="2027483"/>
                <a:ext cx="385042"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1</m:t>
                          </m:r>
                        </m:sub>
                      </m:sSub>
                    </m:oMath>
                  </m:oMathPara>
                </a14:m>
                <a:endParaRPr lang="en-US" sz="1400" i="1" baseline="-25000" dirty="0"/>
              </a:p>
            </p:txBody>
          </p:sp>
        </mc:Choice>
        <mc:Fallback xmlns="">
          <p:sp>
            <p:nvSpPr>
              <p:cNvPr id="42" name="TextBox 41">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721801" y="2027483"/>
                <a:ext cx="385042" cy="302840"/>
              </a:xfrm>
              <a:prstGeom prst="rect">
                <a:avLst/>
              </a:prstGeom>
              <a:blipFill>
                <a:blip r:embed="rId3"/>
                <a:stretch>
                  <a:fillRect/>
                </a:stretch>
              </a:blipFill>
            </p:spPr>
            <p:txBody>
              <a:bodyPr/>
              <a:lstStyle/>
              <a:p>
                <a:r>
                  <a:rPr lang="en-US">
                    <a:noFill/>
                  </a:rPr>
                  <a:t> </a:t>
                </a:r>
              </a:p>
            </p:txBody>
          </p:sp>
        </mc:Fallback>
      </mc:AlternateContent>
      <p:pic>
        <p:nvPicPr>
          <p:cNvPr id="49" name="Picture 48"/>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6000"/>
                    </a14:imgEffect>
                  </a14:imgLayer>
                </a14:imgProps>
              </a:ext>
            </a:extLst>
          </a:blip>
          <a:srcRect l="836" t="-255" r="253" b="-214"/>
          <a:stretch/>
        </p:blipFill>
        <p:spPr>
          <a:xfrm>
            <a:off x="3657600" y="2057400"/>
            <a:ext cx="4937760" cy="3898392"/>
          </a:xfrm>
          <a:prstGeom prst="rect">
            <a:avLst/>
          </a:prstGeom>
        </p:spPr>
      </p:pic>
      <p:sp>
        <p:nvSpPr>
          <p:cNvPr id="20" name="TextBox 19"/>
          <p:cNvSpPr txBox="1"/>
          <p:nvPr/>
        </p:nvSpPr>
        <p:spPr>
          <a:xfrm>
            <a:off x="4742693" y="4952999"/>
            <a:ext cx="210307" cy="190427"/>
          </a:xfrm>
          <a:prstGeom prst="rect">
            <a:avLst/>
          </a:prstGeom>
          <a:solidFill>
            <a:schemeClr val="bg1"/>
          </a:solidFill>
        </p:spPr>
        <p:txBody>
          <a:bodyPr wrap="square" rtlCol="0">
            <a:spAutoFit/>
          </a:bodyPr>
          <a:lstStyle/>
          <a:p>
            <a:endParaRPr lang="en-US" dirty="0"/>
          </a:p>
        </p:txBody>
      </p:sp>
      <p:cxnSp>
        <p:nvCxnSpPr>
          <p:cNvPr id="74" name="Straight Connector 73">
            <a:extLst>
              <a:ext uri="{FF2B5EF4-FFF2-40B4-BE49-F238E27FC236}">
                <a16:creationId xmlns:a16="http://schemas.microsoft.com/office/drawing/2014/main" id="{5DD79D4D-E96D-4802-8B2A-F3A474DDABFB}"/>
              </a:ext>
            </a:extLst>
          </p:cNvPr>
          <p:cNvCxnSpPr>
            <a:cxnSpLocks/>
          </p:cNvCxnSpPr>
          <p:nvPr/>
        </p:nvCxnSpPr>
        <p:spPr bwMode="auto">
          <a:xfrm flipV="1">
            <a:off x="170725" y="2946965"/>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E4482EDC-4C36-4334-828C-5223E1CC775B}"/>
              </a:ext>
            </a:extLst>
          </p:cNvPr>
          <p:cNvCxnSpPr>
            <a:cxnSpLocks/>
          </p:cNvCxnSpPr>
          <p:nvPr/>
        </p:nvCxnSpPr>
        <p:spPr bwMode="auto">
          <a:xfrm flipV="1">
            <a:off x="1081033" y="2342046"/>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DB5F527E-B133-42AF-9DCD-C304C4007F4B}"/>
              </a:ext>
            </a:extLst>
          </p:cNvPr>
          <p:cNvCxnSpPr>
            <a:cxnSpLocks/>
          </p:cNvCxnSpPr>
          <p:nvPr/>
        </p:nvCxnSpPr>
        <p:spPr bwMode="auto">
          <a:xfrm flipV="1">
            <a:off x="1271098" y="2368799"/>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7F2CECB-E293-433F-9323-AE4B56A0265F}"/>
              </a:ext>
            </a:extLst>
          </p:cNvPr>
          <p:cNvCxnSpPr>
            <a:cxnSpLocks/>
          </p:cNvCxnSpPr>
          <p:nvPr/>
        </p:nvCxnSpPr>
        <p:spPr bwMode="auto">
          <a:xfrm flipV="1">
            <a:off x="1453964" y="2365517"/>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DCA023F9-80E0-4C07-8783-BD12A32C9C98}"/>
              </a:ext>
            </a:extLst>
          </p:cNvPr>
          <p:cNvCxnSpPr>
            <a:cxnSpLocks/>
          </p:cNvCxnSpPr>
          <p:nvPr/>
        </p:nvCxnSpPr>
        <p:spPr bwMode="auto">
          <a:xfrm flipV="1">
            <a:off x="1636823" y="2368797"/>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661E758D-599A-472E-B59E-221F9D62997D}"/>
              </a:ext>
            </a:extLst>
          </p:cNvPr>
          <p:cNvCxnSpPr>
            <a:cxnSpLocks/>
          </p:cNvCxnSpPr>
          <p:nvPr/>
        </p:nvCxnSpPr>
        <p:spPr bwMode="auto">
          <a:xfrm>
            <a:off x="1523782" y="2418246"/>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5DD79D4D-E96D-4802-8B2A-F3A474DDABFB}"/>
              </a:ext>
            </a:extLst>
          </p:cNvPr>
          <p:cNvCxnSpPr>
            <a:cxnSpLocks/>
          </p:cNvCxnSpPr>
          <p:nvPr/>
        </p:nvCxnSpPr>
        <p:spPr bwMode="auto">
          <a:xfrm flipV="1">
            <a:off x="1245402" y="2758888"/>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E09343C1-C37C-E74D-9C97-FD208002962D}"/>
                  </a:ext>
                </a:extLst>
              </p:cNvPr>
              <p:cNvSpPr txBox="1"/>
              <p:nvPr/>
            </p:nvSpPr>
            <p:spPr>
              <a:xfrm>
                <a:off x="1709646" y="2027483"/>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2</m:t>
                          </m:r>
                        </m:sub>
                      </m:sSub>
                    </m:oMath>
                  </m:oMathPara>
                </a14:m>
                <a:endParaRPr lang="en-US" sz="1400" i="1" baseline="-25000" dirty="0"/>
              </a:p>
            </p:txBody>
          </p:sp>
        </mc:Choice>
        <mc:Fallback xmlns="">
          <p:sp>
            <p:nvSpPr>
              <p:cNvPr id="83" name="TextBox 82">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1709646" y="2027483"/>
                <a:ext cx="389209" cy="302840"/>
              </a:xfrm>
              <a:prstGeom prst="rect">
                <a:avLst/>
              </a:prstGeom>
              <a:blipFill>
                <a:blip r:embed="rId6"/>
                <a:stretch>
                  <a:fillRect/>
                </a:stretch>
              </a:blipFill>
            </p:spPr>
            <p:txBody>
              <a:bodyPr/>
              <a:lstStyle/>
              <a:p>
                <a:r>
                  <a:rPr lang="en-US">
                    <a:noFill/>
                  </a:rPr>
                  <a:t> </a:t>
                </a:r>
              </a:p>
            </p:txBody>
          </p:sp>
        </mc:Fallback>
      </mc:AlternateContent>
      <p:grpSp>
        <p:nvGrpSpPr>
          <p:cNvPr id="144" name="Group 143"/>
          <p:cNvGrpSpPr/>
          <p:nvPr/>
        </p:nvGrpSpPr>
        <p:grpSpPr>
          <a:xfrm>
            <a:off x="2030142" y="2027483"/>
            <a:ext cx="1013789" cy="1019431"/>
            <a:chOff x="2030142" y="2027483"/>
            <a:chExt cx="1013789" cy="1019431"/>
          </a:xfrm>
        </p:grpSpPr>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E09343C1-C37C-E74D-9C97-FD208002962D}"/>
                    </a:ext>
                  </a:extLst>
                </p:cNvPr>
                <p:cNvSpPr txBox="1"/>
                <p:nvPr/>
              </p:nvSpPr>
              <p:spPr>
                <a:xfrm>
                  <a:off x="2507053" y="2027483"/>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3</m:t>
                            </m:r>
                          </m:sub>
                        </m:sSub>
                      </m:oMath>
                    </m:oMathPara>
                  </a14:m>
                  <a:endParaRPr lang="en-US" sz="1400" i="1" baseline="-25000" dirty="0"/>
                </a:p>
              </p:txBody>
            </p:sp>
          </mc:Choice>
          <mc:Fallback xmlns="">
            <p:sp>
              <p:nvSpPr>
                <p:cNvPr id="84" name="TextBox 83">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2507053" y="2027483"/>
                  <a:ext cx="389209" cy="302840"/>
                </a:xfrm>
                <a:prstGeom prst="rect">
                  <a:avLst/>
                </a:prstGeom>
                <a:blipFill>
                  <a:blip r:embed="rId7"/>
                  <a:stretch>
                    <a:fillRect/>
                  </a:stretch>
                </a:blipFill>
              </p:spPr>
              <p:txBody>
                <a:bodyPr/>
                <a:lstStyle/>
                <a:p>
                  <a:r>
                    <a:rPr lang="en-US">
                      <a:noFill/>
                    </a:rPr>
                    <a:t> </a:t>
                  </a:r>
                </a:p>
              </p:txBody>
            </p:sp>
          </mc:Fallback>
        </mc:AlternateContent>
        <p:cxnSp>
          <p:nvCxnSpPr>
            <p:cNvPr id="85" name="Straight Connector 84">
              <a:extLst>
                <a:ext uri="{FF2B5EF4-FFF2-40B4-BE49-F238E27FC236}">
                  <a16:creationId xmlns:a16="http://schemas.microsoft.com/office/drawing/2014/main" id="{E4482EDC-4C36-4334-828C-5223E1CC775B}"/>
                </a:ext>
              </a:extLst>
            </p:cNvPr>
            <p:cNvCxnSpPr>
              <a:cxnSpLocks/>
            </p:cNvCxnSpPr>
            <p:nvPr/>
          </p:nvCxnSpPr>
          <p:spPr bwMode="auto">
            <a:xfrm flipV="1">
              <a:off x="2030142" y="2372106"/>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77F2CECB-E293-433F-9323-AE4B56A0265F}"/>
                </a:ext>
              </a:extLst>
            </p:cNvPr>
            <p:cNvCxnSpPr>
              <a:cxnSpLocks/>
            </p:cNvCxnSpPr>
            <p:nvPr/>
          </p:nvCxnSpPr>
          <p:spPr bwMode="auto">
            <a:xfrm flipV="1">
              <a:off x="2403073" y="2395577"/>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661E758D-599A-472E-B59E-221F9D62997D}"/>
                </a:ext>
              </a:extLst>
            </p:cNvPr>
            <p:cNvCxnSpPr>
              <a:cxnSpLocks/>
            </p:cNvCxnSpPr>
            <p:nvPr/>
          </p:nvCxnSpPr>
          <p:spPr bwMode="auto">
            <a:xfrm>
              <a:off x="2434331" y="2450884"/>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5DD79D4D-E96D-4802-8B2A-F3A474DDABFB}"/>
                </a:ext>
              </a:extLst>
            </p:cNvPr>
            <p:cNvCxnSpPr>
              <a:cxnSpLocks/>
            </p:cNvCxnSpPr>
            <p:nvPr/>
          </p:nvCxnSpPr>
          <p:spPr bwMode="auto">
            <a:xfrm flipV="1">
              <a:off x="2057400" y="2888956"/>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5DD79D4D-E96D-4802-8B2A-F3A474DDABFB}"/>
                </a:ext>
              </a:extLst>
            </p:cNvPr>
            <p:cNvCxnSpPr>
              <a:cxnSpLocks/>
            </p:cNvCxnSpPr>
            <p:nvPr/>
          </p:nvCxnSpPr>
          <p:spPr bwMode="auto">
            <a:xfrm flipV="1">
              <a:off x="2270130" y="2659287"/>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sp>
        <p:nvSpPr>
          <p:cNvPr id="73" name="Right Arrow 72"/>
          <p:cNvSpPr/>
          <p:nvPr/>
        </p:nvSpPr>
        <p:spPr bwMode="auto">
          <a:xfrm rot="10800000">
            <a:off x="392637" y="3265140"/>
            <a:ext cx="209097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2" name="TextBox 91"/>
          <p:cNvSpPr txBox="1"/>
          <p:nvPr/>
        </p:nvSpPr>
        <p:spPr>
          <a:xfrm>
            <a:off x="448156" y="3446157"/>
            <a:ext cx="1890261" cy="369332"/>
          </a:xfrm>
          <a:prstGeom prst="rect">
            <a:avLst/>
          </a:prstGeom>
          <a:noFill/>
        </p:spPr>
        <p:txBody>
          <a:bodyPr wrap="none" rtlCol="0">
            <a:spAutoFit/>
          </a:bodyPr>
          <a:lstStyle/>
          <a:p>
            <a:r>
              <a:rPr lang="en-US" dirty="0"/>
              <a:t>Higher utilization</a:t>
            </a:r>
          </a:p>
        </p:txBody>
      </p:sp>
      <p:pic>
        <p:nvPicPr>
          <p:cNvPr id="95" name="Picture 9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6000"/>
                    </a14:imgEffect>
                  </a14:imgLayer>
                </a14:imgProps>
              </a:ext>
            </a:extLst>
          </a:blip>
          <a:srcRect l="56398" t="29203" r="41160" b="66870"/>
          <a:stretch/>
        </p:blipFill>
        <p:spPr>
          <a:xfrm>
            <a:off x="6812280" y="2187839"/>
            <a:ext cx="121920" cy="152400"/>
          </a:xfrm>
          <a:prstGeom prst="rect">
            <a:avLst/>
          </a:prstGeom>
        </p:spPr>
      </p:pic>
      <p:cxnSp>
        <p:nvCxnSpPr>
          <p:cNvPr id="119" name="Straight Connector 118">
            <a:extLst>
              <a:ext uri="{FF2B5EF4-FFF2-40B4-BE49-F238E27FC236}">
                <a16:creationId xmlns:a16="http://schemas.microsoft.com/office/drawing/2014/main" id="{E4482EDC-4C36-4334-828C-5223E1CC775B}"/>
              </a:ext>
            </a:extLst>
          </p:cNvPr>
          <p:cNvCxnSpPr>
            <a:cxnSpLocks/>
          </p:cNvCxnSpPr>
          <p:nvPr/>
        </p:nvCxnSpPr>
        <p:spPr bwMode="auto">
          <a:xfrm flipV="1">
            <a:off x="146511" y="4273749"/>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DB5F527E-B133-42AF-9DCD-C304C4007F4B}"/>
              </a:ext>
            </a:extLst>
          </p:cNvPr>
          <p:cNvCxnSpPr>
            <a:cxnSpLocks/>
          </p:cNvCxnSpPr>
          <p:nvPr/>
        </p:nvCxnSpPr>
        <p:spPr bwMode="auto">
          <a:xfrm flipV="1">
            <a:off x="336576" y="4300502"/>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77F2CECB-E293-433F-9323-AE4B56A0265F}"/>
              </a:ext>
            </a:extLst>
          </p:cNvPr>
          <p:cNvCxnSpPr>
            <a:cxnSpLocks/>
          </p:cNvCxnSpPr>
          <p:nvPr/>
        </p:nvCxnSpPr>
        <p:spPr bwMode="auto">
          <a:xfrm flipV="1">
            <a:off x="519442" y="4297220"/>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DCA023F9-80E0-4C07-8783-BD12A32C9C98}"/>
              </a:ext>
            </a:extLst>
          </p:cNvPr>
          <p:cNvCxnSpPr>
            <a:cxnSpLocks/>
          </p:cNvCxnSpPr>
          <p:nvPr/>
        </p:nvCxnSpPr>
        <p:spPr bwMode="auto">
          <a:xfrm flipV="1">
            <a:off x="702301" y="4300500"/>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661E758D-599A-472E-B59E-221F9D62997D}"/>
              </a:ext>
            </a:extLst>
          </p:cNvPr>
          <p:cNvCxnSpPr>
            <a:cxnSpLocks/>
          </p:cNvCxnSpPr>
          <p:nvPr/>
        </p:nvCxnSpPr>
        <p:spPr bwMode="auto">
          <a:xfrm>
            <a:off x="589260" y="4349949"/>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4425E64F-4359-4667-A323-7DE7BEE6DDC4}"/>
              </a:ext>
            </a:extLst>
          </p:cNvPr>
          <p:cNvCxnSpPr>
            <a:cxnSpLocks/>
          </p:cNvCxnSpPr>
          <p:nvPr/>
        </p:nvCxnSpPr>
        <p:spPr bwMode="auto">
          <a:xfrm flipV="1">
            <a:off x="446933" y="4524566"/>
            <a:ext cx="629782" cy="600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5DD79D4D-E96D-4802-8B2A-F3A474DDABFB}"/>
              </a:ext>
            </a:extLst>
          </p:cNvPr>
          <p:cNvCxnSpPr>
            <a:cxnSpLocks/>
          </p:cNvCxnSpPr>
          <p:nvPr/>
        </p:nvCxnSpPr>
        <p:spPr bwMode="auto">
          <a:xfrm flipV="1">
            <a:off x="310880" y="4690591"/>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E09343C1-C37C-E74D-9C97-FD208002962D}"/>
                  </a:ext>
                </a:extLst>
              </p:cNvPr>
              <p:cNvSpPr txBox="1"/>
              <p:nvPr/>
            </p:nvSpPr>
            <p:spPr>
              <a:xfrm>
                <a:off x="720578" y="3947751"/>
                <a:ext cx="385042"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1</m:t>
                          </m:r>
                        </m:sub>
                      </m:sSub>
                    </m:oMath>
                  </m:oMathPara>
                </a14:m>
                <a:endParaRPr lang="en-US" sz="1400" i="1" baseline="-25000" dirty="0"/>
              </a:p>
            </p:txBody>
          </p:sp>
        </mc:Choice>
        <mc:Fallback xmlns="">
          <p:sp>
            <p:nvSpPr>
              <p:cNvPr id="126" name="TextBox 125">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720578" y="3947751"/>
                <a:ext cx="385042" cy="302840"/>
              </a:xfrm>
              <a:prstGeom prst="rect">
                <a:avLst/>
              </a:prstGeom>
              <a:blipFill>
                <a:blip r:embed="rId8"/>
                <a:stretch>
                  <a:fillRect/>
                </a:stretch>
              </a:blipFill>
            </p:spPr>
            <p:txBody>
              <a:bodyPr/>
              <a:lstStyle/>
              <a:p>
                <a:r>
                  <a:rPr lang="en-US">
                    <a:noFill/>
                  </a:rPr>
                  <a:t> </a:t>
                </a:r>
              </a:p>
            </p:txBody>
          </p:sp>
        </mc:Fallback>
      </mc:AlternateContent>
      <p:cxnSp>
        <p:nvCxnSpPr>
          <p:cNvPr id="127" name="Straight Connector 126">
            <a:extLst>
              <a:ext uri="{FF2B5EF4-FFF2-40B4-BE49-F238E27FC236}">
                <a16:creationId xmlns:a16="http://schemas.microsoft.com/office/drawing/2014/main" id="{5DD79D4D-E96D-4802-8B2A-F3A474DDABFB}"/>
              </a:ext>
            </a:extLst>
          </p:cNvPr>
          <p:cNvCxnSpPr>
            <a:cxnSpLocks/>
          </p:cNvCxnSpPr>
          <p:nvPr/>
        </p:nvCxnSpPr>
        <p:spPr bwMode="auto">
          <a:xfrm flipV="1">
            <a:off x="169502" y="4867233"/>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nvGrpSpPr>
          <p:cNvPr id="143" name="Group 142"/>
          <p:cNvGrpSpPr/>
          <p:nvPr/>
        </p:nvGrpSpPr>
        <p:grpSpPr>
          <a:xfrm>
            <a:off x="1812441" y="3937551"/>
            <a:ext cx="1107472" cy="989371"/>
            <a:chOff x="1079810" y="3947751"/>
            <a:chExt cx="1107472" cy="989371"/>
          </a:xfrm>
        </p:grpSpPr>
        <p:cxnSp>
          <p:nvCxnSpPr>
            <p:cNvPr id="128" name="Straight Connector 127">
              <a:extLst>
                <a:ext uri="{FF2B5EF4-FFF2-40B4-BE49-F238E27FC236}">
                  <a16:creationId xmlns:a16="http://schemas.microsoft.com/office/drawing/2014/main" id="{E4482EDC-4C36-4334-828C-5223E1CC775B}"/>
                </a:ext>
              </a:extLst>
            </p:cNvPr>
            <p:cNvCxnSpPr>
              <a:cxnSpLocks/>
            </p:cNvCxnSpPr>
            <p:nvPr/>
          </p:nvCxnSpPr>
          <p:spPr bwMode="auto">
            <a:xfrm flipV="1">
              <a:off x="1079810" y="4262314"/>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DB5F527E-B133-42AF-9DCD-C304C4007F4B}"/>
                </a:ext>
              </a:extLst>
            </p:cNvPr>
            <p:cNvCxnSpPr>
              <a:cxnSpLocks/>
            </p:cNvCxnSpPr>
            <p:nvPr/>
          </p:nvCxnSpPr>
          <p:spPr bwMode="auto">
            <a:xfrm flipV="1">
              <a:off x="1269875" y="4289067"/>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77F2CECB-E293-433F-9323-AE4B56A0265F}"/>
                </a:ext>
              </a:extLst>
            </p:cNvPr>
            <p:cNvCxnSpPr>
              <a:cxnSpLocks/>
            </p:cNvCxnSpPr>
            <p:nvPr/>
          </p:nvCxnSpPr>
          <p:spPr bwMode="auto">
            <a:xfrm flipV="1">
              <a:off x="1452741" y="4285785"/>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DCA023F9-80E0-4C07-8783-BD12A32C9C98}"/>
                </a:ext>
              </a:extLst>
            </p:cNvPr>
            <p:cNvCxnSpPr>
              <a:cxnSpLocks/>
            </p:cNvCxnSpPr>
            <p:nvPr/>
          </p:nvCxnSpPr>
          <p:spPr bwMode="auto">
            <a:xfrm flipV="1">
              <a:off x="1635600" y="4289065"/>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661E758D-599A-472E-B59E-221F9D62997D}"/>
                </a:ext>
              </a:extLst>
            </p:cNvPr>
            <p:cNvCxnSpPr>
              <a:cxnSpLocks/>
            </p:cNvCxnSpPr>
            <p:nvPr/>
          </p:nvCxnSpPr>
          <p:spPr bwMode="auto">
            <a:xfrm>
              <a:off x="1522559" y="4338514"/>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5DD79D4D-E96D-4802-8B2A-F3A474DDABFB}"/>
                </a:ext>
              </a:extLst>
            </p:cNvPr>
            <p:cNvCxnSpPr>
              <a:cxnSpLocks/>
            </p:cNvCxnSpPr>
            <p:nvPr/>
          </p:nvCxnSpPr>
          <p:spPr bwMode="auto">
            <a:xfrm flipV="1">
              <a:off x="1244179" y="4679156"/>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E09343C1-C37C-E74D-9C97-FD208002962D}"/>
                    </a:ext>
                  </a:extLst>
                </p:cNvPr>
                <p:cNvSpPr txBox="1"/>
                <p:nvPr/>
              </p:nvSpPr>
              <p:spPr>
                <a:xfrm>
                  <a:off x="1708423" y="3947751"/>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𝑇</m:t>
                            </m:r>
                          </m:e>
                          <m:sub>
                            <m:r>
                              <a:rPr lang="en-US" sz="1400" b="0" i="1" smtClean="0">
                                <a:solidFill>
                                  <a:srgbClr val="FF0000"/>
                                </a:solidFill>
                                <a:latin typeface="Cambria Math" panose="02040503050406030204" pitchFamily="18" charset="0"/>
                              </a:rPr>
                              <m:t>2</m:t>
                            </m:r>
                          </m:sub>
                        </m:sSub>
                      </m:oMath>
                    </m:oMathPara>
                  </a14:m>
                  <a:endParaRPr lang="en-US" sz="1400" i="1" baseline="-25000" dirty="0">
                    <a:solidFill>
                      <a:srgbClr val="FF0000"/>
                    </a:solidFill>
                  </a:endParaRPr>
                </a:p>
              </p:txBody>
            </p:sp>
          </mc:Choice>
          <mc:Fallback xmlns="">
            <p:sp>
              <p:nvSpPr>
                <p:cNvPr id="134" name="TextBox 133">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1708423" y="3947751"/>
                  <a:ext cx="389209" cy="302840"/>
                </a:xfrm>
                <a:prstGeom prst="rect">
                  <a:avLst/>
                </a:prstGeom>
                <a:blipFill>
                  <a:blip r:embed="rId9"/>
                  <a:stretch>
                    <a:fillRect/>
                  </a:stretch>
                </a:blipFill>
              </p:spPr>
              <p:txBody>
                <a:bodyPr/>
                <a:lstStyle/>
                <a:p>
                  <a:r>
                    <a:rPr lang="en-US">
                      <a:noFill/>
                    </a:rPr>
                    <a:t> </a:t>
                  </a:r>
                </a:p>
              </p:txBody>
            </p:sp>
          </mc:Fallback>
        </mc:AlternateContent>
      </p:grpSp>
      <p:grpSp>
        <p:nvGrpSpPr>
          <p:cNvPr id="94" name="Group 93"/>
          <p:cNvGrpSpPr/>
          <p:nvPr/>
        </p:nvGrpSpPr>
        <p:grpSpPr>
          <a:xfrm>
            <a:off x="1066233" y="3920627"/>
            <a:ext cx="1013789" cy="1019431"/>
            <a:chOff x="2028919" y="3947751"/>
            <a:chExt cx="1013789" cy="1019431"/>
          </a:xfrm>
        </p:grpSpPr>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E09343C1-C37C-E74D-9C97-FD208002962D}"/>
                    </a:ext>
                  </a:extLst>
                </p:cNvPr>
                <p:cNvSpPr txBox="1"/>
                <p:nvPr/>
              </p:nvSpPr>
              <p:spPr>
                <a:xfrm>
                  <a:off x="2505830" y="3947751"/>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3</m:t>
                            </m:r>
                          </m:sub>
                        </m:sSub>
                      </m:oMath>
                    </m:oMathPara>
                  </a14:m>
                  <a:endParaRPr lang="en-US" sz="1400" i="1" baseline="-25000" dirty="0"/>
                </a:p>
              </p:txBody>
            </p:sp>
          </mc:Choice>
          <mc:Fallback xmlns="">
            <p:sp>
              <p:nvSpPr>
                <p:cNvPr id="135" name="TextBox 134">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2505830" y="3947751"/>
                  <a:ext cx="389209" cy="302840"/>
                </a:xfrm>
                <a:prstGeom prst="rect">
                  <a:avLst/>
                </a:prstGeom>
                <a:blipFill>
                  <a:blip r:embed="rId10"/>
                  <a:stretch>
                    <a:fillRect/>
                  </a:stretch>
                </a:blipFill>
              </p:spPr>
              <p:txBody>
                <a:bodyPr/>
                <a:lstStyle/>
                <a:p>
                  <a:r>
                    <a:rPr lang="en-US">
                      <a:noFill/>
                    </a:rPr>
                    <a:t> </a:t>
                  </a:r>
                </a:p>
              </p:txBody>
            </p:sp>
          </mc:Fallback>
        </mc:AlternateContent>
        <p:cxnSp>
          <p:nvCxnSpPr>
            <p:cNvPr id="136" name="Straight Connector 135">
              <a:extLst>
                <a:ext uri="{FF2B5EF4-FFF2-40B4-BE49-F238E27FC236}">
                  <a16:creationId xmlns:a16="http://schemas.microsoft.com/office/drawing/2014/main" id="{E4482EDC-4C36-4334-828C-5223E1CC775B}"/>
                </a:ext>
              </a:extLst>
            </p:cNvPr>
            <p:cNvCxnSpPr>
              <a:cxnSpLocks/>
            </p:cNvCxnSpPr>
            <p:nvPr/>
          </p:nvCxnSpPr>
          <p:spPr bwMode="auto">
            <a:xfrm flipV="1">
              <a:off x="2028919" y="4292374"/>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77F2CECB-E293-433F-9323-AE4B56A0265F}"/>
                </a:ext>
              </a:extLst>
            </p:cNvPr>
            <p:cNvCxnSpPr>
              <a:cxnSpLocks/>
            </p:cNvCxnSpPr>
            <p:nvPr/>
          </p:nvCxnSpPr>
          <p:spPr bwMode="auto">
            <a:xfrm flipV="1">
              <a:off x="2401850" y="4315845"/>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661E758D-599A-472E-B59E-221F9D62997D}"/>
                </a:ext>
              </a:extLst>
            </p:cNvPr>
            <p:cNvCxnSpPr>
              <a:cxnSpLocks/>
            </p:cNvCxnSpPr>
            <p:nvPr/>
          </p:nvCxnSpPr>
          <p:spPr bwMode="auto">
            <a:xfrm>
              <a:off x="2433108" y="4371152"/>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5DD79D4D-E96D-4802-8B2A-F3A474DDABFB}"/>
                </a:ext>
              </a:extLst>
            </p:cNvPr>
            <p:cNvCxnSpPr>
              <a:cxnSpLocks/>
            </p:cNvCxnSpPr>
            <p:nvPr/>
          </p:nvCxnSpPr>
          <p:spPr bwMode="auto">
            <a:xfrm flipV="1">
              <a:off x="2056177" y="4809224"/>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5DD79D4D-E96D-4802-8B2A-F3A474DDABFB}"/>
                </a:ext>
              </a:extLst>
            </p:cNvPr>
            <p:cNvCxnSpPr>
              <a:cxnSpLocks/>
            </p:cNvCxnSpPr>
            <p:nvPr/>
          </p:nvCxnSpPr>
          <p:spPr bwMode="auto">
            <a:xfrm flipV="1">
              <a:off x="2268907" y="4579555"/>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sp>
        <p:nvSpPr>
          <p:cNvPr id="141" name="Right Arrow 140"/>
          <p:cNvSpPr/>
          <p:nvPr/>
        </p:nvSpPr>
        <p:spPr bwMode="auto">
          <a:xfrm>
            <a:off x="391414" y="5185408"/>
            <a:ext cx="209097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42" name="TextBox 141"/>
          <p:cNvSpPr txBox="1"/>
          <p:nvPr/>
        </p:nvSpPr>
        <p:spPr>
          <a:xfrm>
            <a:off x="140344" y="5367918"/>
            <a:ext cx="3095719" cy="369332"/>
          </a:xfrm>
          <a:prstGeom prst="rect">
            <a:avLst/>
          </a:prstGeom>
          <a:noFill/>
        </p:spPr>
        <p:txBody>
          <a:bodyPr wrap="none" rtlCol="0">
            <a:spAutoFit/>
          </a:bodyPr>
          <a:lstStyle/>
          <a:p>
            <a:r>
              <a:rPr lang="en-US" dirty="0"/>
              <a:t>Higher equivalent resistance</a:t>
            </a:r>
          </a:p>
        </p:txBody>
      </p:sp>
      <p:sp>
        <p:nvSpPr>
          <p:cNvPr id="59" name="TextBox 58">
            <a:extLst>
              <a:ext uri="{FF2B5EF4-FFF2-40B4-BE49-F238E27FC236}">
                <a16:creationId xmlns:a16="http://schemas.microsoft.com/office/drawing/2014/main" id="{270DAC16-6083-44EB-9BB5-7F37BA95C35A}"/>
              </a:ext>
            </a:extLst>
          </p:cNvPr>
          <p:cNvSpPr txBox="1"/>
          <p:nvPr/>
        </p:nvSpPr>
        <p:spPr>
          <a:xfrm>
            <a:off x="3352800" y="5937453"/>
            <a:ext cx="5983583" cy="369332"/>
          </a:xfrm>
          <a:prstGeom prst="rect">
            <a:avLst/>
          </a:prstGeom>
          <a:noFill/>
        </p:spPr>
        <p:txBody>
          <a:bodyPr wrap="square" rtlCol="0">
            <a:spAutoFit/>
          </a:bodyPr>
          <a:lstStyle/>
          <a:p>
            <a:pPr algn="ctr"/>
            <a:r>
              <a:rPr lang="en-US" dirty="0"/>
              <a:t>Pruned template set: {0, 9, 12, 21, 19, 22,  25, 23, 26}</a:t>
            </a:r>
            <a:endParaRPr lang="en-US" sz="1400" dirty="0"/>
          </a:p>
        </p:txBody>
      </p:sp>
    </p:spTree>
    <p:extLst>
      <p:ext uri="{BB962C8B-B14F-4D97-AF65-F5344CB8AC3E}">
        <p14:creationId xmlns:p14="http://schemas.microsoft.com/office/powerpoint/2010/main" val="402644223"/>
      </p:ext>
    </p:extLst>
  </p:cSld>
  <p:clrMapOvr>
    <a:masterClrMapping/>
  </p:clrMapOvr>
  <p:transition advTm="57945"/>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42" y="228600"/>
            <a:ext cx="8526463" cy="762000"/>
          </a:xfrm>
        </p:spPr>
        <p:txBody>
          <a:bodyPr/>
          <a:lstStyle/>
          <a:p>
            <a:pPr algn="l"/>
            <a:r>
              <a:rPr lang="en-US" sz="3200" dirty="0"/>
              <a:t>Current Distribution Representation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12</a:t>
            </a:fld>
            <a:endParaRPr lang="en-US" altLang="ko-KR"/>
          </a:p>
        </p:txBody>
      </p:sp>
      <p:sp>
        <p:nvSpPr>
          <p:cNvPr id="12" name="Content Placeholder 2">
            <a:extLst>
              <a:ext uri="{FF2B5EF4-FFF2-40B4-BE49-F238E27FC236}">
                <a16:creationId xmlns:a16="http://schemas.microsoft.com/office/drawing/2014/main" id="{92D553C9-2A4D-4617-8D14-5286A3B3320C}"/>
              </a:ext>
            </a:extLst>
          </p:cNvPr>
          <p:cNvSpPr txBox="1">
            <a:spLocks/>
          </p:cNvSpPr>
          <p:nvPr/>
        </p:nvSpPr>
        <p:spPr bwMode="auto">
          <a:xfrm>
            <a:off x="228599" y="1143000"/>
            <a:ext cx="8642006" cy="1337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b="0" dirty="0"/>
              <a:t>ML model considerations:</a:t>
            </a:r>
          </a:p>
          <a:p>
            <a:pPr lvl="1"/>
            <a:r>
              <a:rPr lang="en-US" b="0" dirty="0"/>
              <a:t>Current distributions</a:t>
            </a:r>
          </a:p>
          <a:p>
            <a:pPr lvl="1"/>
            <a:r>
              <a:rPr lang="en-US" b="0" dirty="0"/>
              <a:t>Congestion estimates</a:t>
            </a:r>
          </a:p>
          <a:p>
            <a:pPr marL="0" indent="0">
              <a:buFontTx/>
              <a:buNone/>
            </a:pPr>
            <a:endParaRPr lang="en-US" b="0" kern="0" dirty="0"/>
          </a:p>
        </p:txBody>
      </p:sp>
    </p:spTree>
    <p:extLst>
      <p:ext uri="{BB962C8B-B14F-4D97-AF65-F5344CB8AC3E}">
        <p14:creationId xmlns:p14="http://schemas.microsoft.com/office/powerpoint/2010/main" val="2892922575"/>
      </p:ext>
    </p:extLst>
  </p:cSld>
  <p:clrMapOvr>
    <a:masterClrMapping/>
  </p:clrMapOvr>
  <p:transition advTm="5794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42" y="228600"/>
            <a:ext cx="8526463" cy="762000"/>
          </a:xfrm>
        </p:spPr>
        <p:txBody>
          <a:bodyPr/>
          <a:lstStyle/>
          <a:p>
            <a:pPr algn="l"/>
            <a:r>
              <a:rPr lang="en-US" sz="3200" dirty="0"/>
              <a:t>Current Distribution Representation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13</a:t>
            </a:fld>
            <a:endParaRPr lang="en-US" altLang="ko-KR"/>
          </a:p>
        </p:txBody>
      </p:sp>
      <p:sp>
        <p:nvSpPr>
          <p:cNvPr id="117" name="Content Placeholder 2"/>
          <p:cNvSpPr txBox="1">
            <a:spLocks/>
          </p:cNvSpPr>
          <p:nvPr/>
        </p:nvSpPr>
        <p:spPr bwMode="auto">
          <a:xfrm>
            <a:off x="1447800" y="2534638"/>
            <a:ext cx="2743200"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sz="1800" b="0" kern="0" dirty="0"/>
              <a:t>Floorplan (FP) stage </a:t>
            </a:r>
          </a:p>
        </p:txBody>
      </p:sp>
      <p:sp>
        <p:nvSpPr>
          <p:cNvPr id="126" name="Content Placeholder 2"/>
          <p:cNvSpPr txBox="1">
            <a:spLocks/>
          </p:cNvSpPr>
          <p:nvPr/>
        </p:nvSpPr>
        <p:spPr bwMode="auto">
          <a:xfrm>
            <a:off x="5220283" y="2539120"/>
            <a:ext cx="2514600"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sz="1800" b="0" kern="0" dirty="0"/>
              <a:t>Placement (PL) stage </a:t>
            </a:r>
          </a:p>
        </p:txBody>
      </p:sp>
      <p:sp>
        <p:nvSpPr>
          <p:cNvPr id="10" name="Content Placeholder 2">
            <a:extLst>
              <a:ext uri="{FF2B5EF4-FFF2-40B4-BE49-F238E27FC236}">
                <a16:creationId xmlns:a16="http://schemas.microsoft.com/office/drawing/2014/main" id="{A3052B18-B70A-41B7-8879-9C1BEC1B5434}"/>
              </a:ext>
            </a:extLst>
          </p:cNvPr>
          <p:cNvSpPr txBox="1">
            <a:spLocks/>
          </p:cNvSpPr>
          <p:nvPr/>
        </p:nvSpPr>
        <p:spPr bwMode="auto">
          <a:xfrm>
            <a:off x="296667" y="5581208"/>
            <a:ext cx="8642006"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b="0" kern="0" dirty="0"/>
              <a:t>Two-staged approach for PDN synthesis and refinement</a:t>
            </a:r>
          </a:p>
          <a:p>
            <a:pPr marL="0" indent="0">
              <a:buFontTx/>
              <a:buNone/>
            </a:pPr>
            <a:endParaRPr lang="en-US" b="0" kern="0" dirty="0"/>
          </a:p>
        </p:txBody>
      </p:sp>
      <p:pic>
        <p:nvPicPr>
          <p:cNvPr id="5" name="Picture 4"/>
          <p:cNvPicPr>
            <a:picLocks noChangeAspect="1"/>
          </p:cNvPicPr>
          <p:nvPr/>
        </p:nvPicPr>
        <p:blipFill>
          <a:blip r:embed="rId3"/>
          <a:stretch>
            <a:fillRect/>
          </a:stretch>
        </p:blipFill>
        <p:spPr>
          <a:xfrm>
            <a:off x="1060331" y="2868826"/>
            <a:ext cx="3255546" cy="2658086"/>
          </a:xfrm>
          <a:prstGeom prst="rect">
            <a:avLst/>
          </a:prstGeom>
        </p:spPr>
      </p:pic>
      <p:pic>
        <p:nvPicPr>
          <p:cNvPr id="6" name="Picture 5"/>
          <p:cNvPicPr>
            <a:picLocks noChangeAspect="1"/>
          </p:cNvPicPr>
          <p:nvPr/>
        </p:nvPicPr>
        <p:blipFill>
          <a:blip r:embed="rId4"/>
          <a:stretch>
            <a:fillRect/>
          </a:stretch>
        </p:blipFill>
        <p:spPr>
          <a:xfrm>
            <a:off x="4950226" y="2904514"/>
            <a:ext cx="3286029" cy="2658086"/>
          </a:xfrm>
          <a:prstGeom prst="rect">
            <a:avLst/>
          </a:prstGeom>
        </p:spPr>
      </p:pic>
      <p:sp>
        <p:nvSpPr>
          <p:cNvPr id="12" name="Content Placeholder 2">
            <a:extLst>
              <a:ext uri="{FF2B5EF4-FFF2-40B4-BE49-F238E27FC236}">
                <a16:creationId xmlns:a16="http://schemas.microsoft.com/office/drawing/2014/main" id="{92D553C9-2A4D-4617-8D14-5286A3B3320C}"/>
              </a:ext>
            </a:extLst>
          </p:cNvPr>
          <p:cNvSpPr txBox="1">
            <a:spLocks/>
          </p:cNvSpPr>
          <p:nvPr/>
        </p:nvSpPr>
        <p:spPr bwMode="auto">
          <a:xfrm>
            <a:off x="228599" y="1143000"/>
            <a:ext cx="8642006" cy="139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b="0" dirty="0"/>
              <a:t>ML model considerations:</a:t>
            </a:r>
          </a:p>
          <a:p>
            <a:pPr lvl="1"/>
            <a:r>
              <a:rPr lang="en-US" b="0" dirty="0"/>
              <a:t>Current distributions</a:t>
            </a:r>
          </a:p>
          <a:p>
            <a:pPr lvl="1"/>
            <a:r>
              <a:rPr lang="en-US" b="0" dirty="0"/>
              <a:t>Congestion estimates</a:t>
            </a:r>
          </a:p>
          <a:p>
            <a:r>
              <a:rPr lang="en-US" b="0" dirty="0"/>
              <a:t>RISC V core current estimates through two stages of the design cycle</a:t>
            </a:r>
          </a:p>
          <a:p>
            <a:pPr marL="0" indent="0">
              <a:buFontTx/>
              <a:buNone/>
            </a:pPr>
            <a:endParaRPr lang="en-US" b="0" kern="0" dirty="0"/>
          </a:p>
        </p:txBody>
      </p:sp>
    </p:spTree>
    <p:extLst>
      <p:ext uri="{BB962C8B-B14F-4D97-AF65-F5344CB8AC3E}">
        <p14:creationId xmlns:p14="http://schemas.microsoft.com/office/powerpoint/2010/main" val="761348544"/>
      </p:ext>
    </p:extLst>
  </p:cSld>
  <p:clrMapOvr>
    <a:masterClrMapping/>
  </p:clrMapOvr>
  <p:transition advTm="57945"/>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14</a:t>
            </a:fld>
            <a:endParaRPr lang="en-US" altLang="ko-KR"/>
          </a:p>
        </p:txBody>
      </p:sp>
      <p:sp>
        <p:nvSpPr>
          <p:cNvPr id="14" name="Title 1"/>
          <p:cNvSpPr>
            <a:spLocks noGrp="1"/>
          </p:cNvSpPr>
          <p:nvPr>
            <p:ph type="title"/>
          </p:nvPr>
        </p:nvSpPr>
        <p:spPr>
          <a:xfrm>
            <a:off x="308768" y="225425"/>
            <a:ext cx="8526463" cy="762000"/>
          </a:xfrm>
        </p:spPr>
        <p:txBody>
          <a:bodyPr/>
          <a:lstStyle/>
          <a:p>
            <a:r>
              <a:rPr lang="en-US" sz="3200" dirty="0"/>
              <a:t>Neural Network Topology</a:t>
            </a:r>
          </a:p>
        </p:txBody>
      </p:sp>
      <p:sp>
        <p:nvSpPr>
          <p:cNvPr id="8" name="TextBox 7"/>
          <p:cNvSpPr txBox="1"/>
          <p:nvPr/>
        </p:nvSpPr>
        <p:spPr>
          <a:xfrm>
            <a:off x="205766" y="1416447"/>
            <a:ext cx="4038600" cy="369332"/>
          </a:xfrm>
          <a:prstGeom prst="rect">
            <a:avLst/>
          </a:prstGeom>
          <a:noFill/>
        </p:spPr>
        <p:txBody>
          <a:bodyPr wrap="square" rtlCol="0">
            <a:spAutoFit/>
          </a:bodyPr>
          <a:lstStyle/>
          <a:p>
            <a:r>
              <a:rPr lang="en-US" dirty="0"/>
              <a:t>Floorplan stage multi-layer perceptron</a:t>
            </a:r>
          </a:p>
        </p:txBody>
      </p:sp>
      <p:grpSp>
        <p:nvGrpSpPr>
          <p:cNvPr id="2" name="Group 1">
            <a:extLst>
              <a:ext uri="{FF2B5EF4-FFF2-40B4-BE49-F238E27FC236}">
                <a16:creationId xmlns:a16="http://schemas.microsoft.com/office/drawing/2014/main" id="{72AA7F26-B63A-4688-B7A5-DA83ACF27769}"/>
              </a:ext>
            </a:extLst>
          </p:cNvPr>
          <p:cNvGrpSpPr/>
          <p:nvPr/>
        </p:nvGrpSpPr>
        <p:grpSpPr>
          <a:xfrm>
            <a:off x="150909" y="1798479"/>
            <a:ext cx="4343580" cy="3240181"/>
            <a:chOff x="383111" y="1725155"/>
            <a:chExt cx="4343580" cy="3240181"/>
          </a:xfrm>
        </p:grpSpPr>
        <p:grpSp>
          <p:nvGrpSpPr>
            <p:cNvPr id="23" name="Group 22">
              <a:extLst>
                <a:ext uri="{FF2B5EF4-FFF2-40B4-BE49-F238E27FC236}">
                  <a16:creationId xmlns:a16="http://schemas.microsoft.com/office/drawing/2014/main" id="{9EC39B34-A789-4924-B82D-0096E1B1AE3E}"/>
                </a:ext>
              </a:extLst>
            </p:cNvPr>
            <p:cNvGrpSpPr/>
            <p:nvPr/>
          </p:nvGrpSpPr>
          <p:grpSpPr>
            <a:xfrm>
              <a:off x="383111" y="1725155"/>
              <a:ext cx="4343580" cy="3228923"/>
              <a:chOff x="383111" y="1725155"/>
              <a:chExt cx="4343580" cy="3228923"/>
            </a:xfrm>
          </p:grpSpPr>
          <p:pic>
            <p:nvPicPr>
              <p:cNvPr id="24" name="Picture 23">
                <a:extLst>
                  <a:ext uri="{FF2B5EF4-FFF2-40B4-BE49-F238E27FC236}">
                    <a16:creationId xmlns:a16="http://schemas.microsoft.com/office/drawing/2014/main" id="{1C10471F-06EB-4840-A8F6-CA0ED6A7E052}"/>
                  </a:ext>
                </a:extLst>
              </p:cNvPr>
              <p:cNvPicPr>
                <a:picLocks noChangeAspect="1"/>
              </p:cNvPicPr>
              <p:nvPr/>
            </p:nvPicPr>
            <p:blipFill rotWithShape="1">
              <a:blip r:embed="rId3"/>
              <a:srcRect b="10280"/>
              <a:stretch/>
            </p:blipFill>
            <p:spPr>
              <a:xfrm>
                <a:off x="406950" y="1835686"/>
                <a:ext cx="3837416" cy="2743200"/>
              </a:xfrm>
              <a:prstGeom prst="rect">
                <a:avLst/>
              </a:prstGeom>
            </p:spPr>
          </p:pic>
          <p:sp>
            <p:nvSpPr>
              <p:cNvPr id="26" name="TextBox 25">
                <a:extLst>
                  <a:ext uri="{FF2B5EF4-FFF2-40B4-BE49-F238E27FC236}">
                    <a16:creationId xmlns:a16="http://schemas.microsoft.com/office/drawing/2014/main" id="{BCCA8569-31DE-4FEC-B9BF-1C69375410E4}"/>
                  </a:ext>
                </a:extLst>
              </p:cNvPr>
              <p:cNvSpPr txBox="1"/>
              <p:nvPr/>
            </p:nvSpPr>
            <p:spPr>
              <a:xfrm>
                <a:off x="475556" y="1754564"/>
                <a:ext cx="1062832" cy="307777"/>
              </a:xfrm>
              <a:prstGeom prst="rect">
                <a:avLst/>
              </a:prstGeom>
              <a:solidFill>
                <a:schemeClr val="bg1"/>
              </a:solidFill>
            </p:spPr>
            <p:txBody>
              <a:bodyPr wrap="square" rtlCol="0">
                <a:spAutoFit/>
              </a:bodyPr>
              <a:lstStyle/>
              <a:p>
                <a:r>
                  <a:rPr lang="en-US" sz="1400" dirty="0"/>
                  <a:t>Input layer</a:t>
                </a:r>
              </a:p>
            </p:txBody>
          </p:sp>
          <p:sp>
            <p:nvSpPr>
              <p:cNvPr id="27" name="TextBox 26">
                <a:extLst>
                  <a:ext uri="{FF2B5EF4-FFF2-40B4-BE49-F238E27FC236}">
                    <a16:creationId xmlns:a16="http://schemas.microsoft.com/office/drawing/2014/main" id="{697E1816-E209-40DF-92C8-846945259A94}"/>
                  </a:ext>
                </a:extLst>
              </p:cNvPr>
              <p:cNvSpPr txBox="1"/>
              <p:nvPr/>
            </p:nvSpPr>
            <p:spPr>
              <a:xfrm>
                <a:off x="1679516" y="1754564"/>
                <a:ext cx="1600200" cy="307777"/>
              </a:xfrm>
              <a:prstGeom prst="rect">
                <a:avLst/>
              </a:prstGeom>
              <a:solidFill>
                <a:schemeClr val="bg1"/>
              </a:solidFill>
            </p:spPr>
            <p:txBody>
              <a:bodyPr wrap="square" rtlCol="0">
                <a:spAutoFit/>
              </a:bodyPr>
              <a:lstStyle/>
              <a:p>
                <a:r>
                  <a:rPr lang="en-US" sz="1400" dirty="0"/>
                  <a:t>3 hidden layers</a:t>
                </a:r>
              </a:p>
            </p:txBody>
          </p:sp>
          <p:sp>
            <p:nvSpPr>
              <p:cNvPr id="28" name="TextBox 27">
                <a:extLst>
                  <a:ext uri="{FF2B5EF4-FFF2-40B4-BE49-F238E27FC236}">
                    <a16:creationId xmlns:a16="http://schemas.microsoft.com/office/drawing/2014/main" id="{07BB6CE0-5A47-4C8E-ADCB-1F6939294364}"/>
                  </a:ext>
                </a:extLst>
              </p:cNvPr>
              <p:cNvSpPr txBox="1"/>
              <p:nvPr/>
            </p:nvSpPr>
            <p:spPr>
              <a:xfrm>
                <a:off x="3126491" y="1725155"/>
                <a:ext cx="1600200" cy="307777"/>
              </a:xfrm>
              <a:prstGeom prst="rect">
                <a:avLst/>
              </a:prstGeom>
              <a:solidFill>
                <a:schemeClr val="bg1"/>
              </a:solidFill>
            </p:spPr>
            <p:txBody>
              <a:bodyPr wrap="square" rtlCol="0">
                <a:spAutoFit/>
              </a:bodyPr>
              <a:lstStyle/>
              <a:p>
                <a:r>
                  <a:rPr lang="en-US" sz="1400" dirty="0"/>
                  <a:t>Output layers</a:t>
                </a:r>
              </a:p>
            </p:txBody>
          </p:sp>
          <p:sp>
            <p:nvSpPr>
              <p:cNvPr id="29" name="TextBox 28">
                <a:extLst>
                  <a:ext uri="{FF2B5EF4-FFF2-40B4-BE49-F238E27FC236}">
                    <a16:creationId xmlns:a16="http://schemas.microsoft.com/office/drawing/2014/main" id="{0DCEFF8B-F629-4356-B365-9008AE37FA46}"/>
                  </a:ext>
                </a:extLst>
              </p:cNvPr>
              <p:cNvSpPr txBox="1"/>
              <p:nvPr/>
            </p:nvSpPr>
            <p:spPr>
              <a:xfrm>
                <a:off x="383111" y="4430858"/>
                <a:ext cx="1129901" cy="523220"/>
              </a:xfrm>
              <a:prstGeom prst="rect">
                <a:avLst/>
              </a:prstGeom>
              <a:solidFill>
                <a:schemeClr val="bg1"/>
              </a:solidFill>
            </p:spPr>
            <p:txBody>
              <a:bodyPr wrap="square" rtlCol="0">
                <a:spAutoFit/>
              </a:bodyPr>
              <a:lstStyle/>
              <a:p>
                <a:pPr algn="ctr"/>
                <a:r>
                  <a:rPr lang="en-US" sz="1400" dirty="0"/>
                  <a:t>2313 </a:t>
                </a:r>
              </a:p>
              <a:p>
                <a:pPr algn="ctr"/>
                <a:r>
                  <a:rPr lang="en-US" sz="1400" dirty="0"/>
                  <a:t>nodes</a:t>
                </a:r>
              </a:p>
            </p:txBody>
          </p:sp>
          <p:sp>
            <p:nvSpPr>
              <p:cNvPr id="30" name="TextBox 29">
                <a:extLst>
                  <a:ext uri="{FF2B5EF4-FFF2-40B4-BE49-F238E27FC236}">
                    <a16:creationId xmlns:a16="http://schemas.microsoft.com/office/drawing/2014/main" id="{941380FD-84E6-4714-A753-8139839F087E}"/>
                  </a:ext>
                </a:extLst>
              </p:cNvPr>
              <p:cNvSpPr txBox="1"/>
              <p:nvPr/>
            </p:nvSpPr>
            <p:spPr>
              <a:xfrm>
                <a:off x="1382080" y="4430858"/>
                <a:ext cx="807351" cy="523220"/>
              </a:xfrm>
              <a:prstGeom prst="rect">
                <a:avLst/>
              </a:prstGeom>
              <a:solidFill>
                <a:schemeClr val="bg1"/>
              </a:solidFill>
            </p:spPr>
            <p:txBody>
              <a:bodyPr wrap="square" rtlCol="0">
                <a:spAutoFit/>
              </a:bodyPr>
              <a:lstStyle/>
              <a:p>
                <a:pPr algn="ctr"/>
                <a:r>
                  <a:rPr lang="en-US" sz="1400" dirty="0"/>
                  <a:t>256 </a:t>
                </a:r>
              </a:p>
              <a:p>
                <a:pPr algn="ctr"/>
                <a:r>
                  <a:rPr lang="en-US" sz="1400" dirty="0"/>
                  <a:t>nodes</a:t>
                </a:r>
              </a:p>
            </p:txBody>
          </p:sp>
          <p:pic>
            <p:nvPicPr>
              <p:cNvPr id="31" name="Picture 30">
                <a:extLst>
                  <a:ext uri="{FF2B5EF4-FFF2-40B4-BE49-F238E27FC236}">
                    <a16:creationId xmlns:a16="http://schemas.microsoft.com/office/drawing/2014/main" id="{889707B9-BBE9-4FB3-AE87-878447B3447B}"/>
                  </a:ext>
                </a:extLst>
              </p:cNvPr>
              <p:cNvPicPr>
                <a:picLocks noChangeAspect="1"/>
              </p:cNvPicPr>
              <p:nvPr/>
            </p:nvPicPr>
            <p:blipFill rotWithShape="1">
              <a:blip r:embed="rId4"/>
              <a:srcRect l="9939" r="9939"/>
              <a:stretch/>
            </p:blipFill>
            <p:spPr>
              <a:xfrm>
                <a:off x="2926877" y="4407412"/>
                <a:ext cx="762000" cy="377985"/>
              </a:xfrm>
              <a:prstGeom prst="rect">
                <a:avLst/>
              </a:prstGeom>
            </p:spPr>
          </p:pic>
          <p:sp>
            <p:nvSpPr>
              <p:cNvPr id="32" name="TextBox 31">
                <a:extLst>
                  <a:ext uri="{FF2B5EF4-FFF2-40B4-BE49-F238E27FC236}">
                    <a16:creationId xmlns:a16="http://schemas.microsoft.com/office/drawing/2014/main" id="{905FBB97-E5BE-4674-BE20-120295E4695C}"/>
                  </a:ext>
                </a:extLst>
              </p:cNvPr>
              <p:cNvSpPr txBox="1"/>
              <p:nvPr/>
            </p:nvSpPr>
            <p:spPr>
              <a:xfrm>
                <a:off x="3334739" y="4419600"/>
                <a:ext cx="1051459" cy="523220"/>
              </a:xfrm>
              <a:prstGeom prst="rect">
                <a:avLst/>
              </a:prstGeom>
              <a:solidFill>
                <a:schemeClr val="bg1"/>
              </a:solidFill>
            </p:spPr>
            <p:txBody>
              <a:bodyPr wrap="square" rtlCol="0">
                <a:spAutoFit/>
              </a:bodyPr>
              <a:lstStyle/>
              <a:p>
                <a:pPr algn="ctr"/>
                <a:r>
                  <a:rPr lang="en-US" sz="1400" dirty="0"/>
                  <a:t>8</a:t>
                </a:r>
              </a:p>
              <a:p>
                <a:pPr algn="ctr"/>
                <a:r>
                  <a:rPr lang="en-US" sz="1400" dirty="0"/>
                  <a:t>classes</a:t>
                </a:r>
              </a:p>
            </p:txBody>
          </p:sp>
        </p:grpSp>
        <p:sp>
          <p:nvSpPr>
            <p:cNvPr id="33" name="TextBox 32">
              <a:extLst>
                <a:ext uri="{FF2B5EF4-FFF2-40B4-BE49-F238E27FC236}">
                  <a16:creationId xmlns:a16="http://schemas.microsoft.com/office/drawing/2014/main" id="{44A1FE81-D917-4273-89E3-1A7AB4BE254C}"/>
                </a:ext>
              </a:extLst>
            </p:cNvPr>
            <p:cNvSpPr txBox="1"/>
            <p:nvPr/>
          </p:nvSpPr>
          <p:spPr>
            <a:xfrm>
              <a:off x="2068501" y="4442116"/>
              <a:ext cx="752101" cy="523220"/>
            </a:xfrm>
            <a:prstGeom prst="rect">
              <a:avLst/>
            </a:prstGeom>
            <a:solidFill>
              <a:schemeClr val="bg1"/>
            </a:solidFill>
          </p:spPr>
          <p:txBody>
            <a:bodyPr wrap="square" rtlCol="0">
              <a:spAutoFit/>
            </a:bodyPr>
            <a:lstStyle/>
            <a:p>
              <a:pPr algn="ctr"/>
              <a:r>
                <a:rPr lang="en-US" sz="1400" dirty="0"/>
                <a:t>128</a:t>
              </a:r>
            </a:p>
            <a:p>
              <a:pPr algn="ctr"/>
              <a:r>
                <a:rPr lang="en-US" sz="1400" dirty="0"/>
                <a:t>nodes</a:t>
              </a:r>
            </a:p>
          </p:txBody>
        </p:sp>
        <p:sp>
          <p:nvSpPr>
            <p:cNvPr id="34" name="TextBox 33">
              <a:extLst>
                <a:ext uri="{FF2B5EF4-FFF2-40B4-BE49-F238E27FC236}">
                  <a16:creationId xmlns:a16="http://schemas.microsoft.com/office/drawing/2014/main" id="{1568A822-3BDB-4F00-B0D7-FF5D9C2B5D07}"/>
                </a:ext>
              </a:extLst>
            </p:cNvPr>
            <p:cNvSpPr txBox="1"/>
            <p:nvPr/>
          </p:nvSpPr>
          <p:spPr>
            <a:xfrm>
              <a:off x="2694592" y="4430858"/>
              <a:ext cx="807351" cy="523220"/>
            </a:xfrm>
            <a:prstGeom prst="rect">
              <a:avLst/>
            </a:prstGeom>
            <a:solidFill>
              <a:schemeClr val="bg1"/>
            </a:solidFill>
          </p:spPr>
          <p:txBody>
            <a:bodyPr wrap="square" rtlCol="0">
              <a:spAutoFit/>
            </a:bodyPr>
            <a:lstStyle/>
            <a:p>
              <a:pPr algn="ctr"/>
              <a:r>
                <a:rPr lang="en-US" sz="1400" dirty="0"/>
                <a:t>64</a:t>
              </a:r>
            </a:p>
            <a:p>
              <a:pPr algn="ctr"/>
              <a:r>
                <a:rPr lang="en-US" sz="1400" dirty="0"/>
                <a:t>nodes</a:t>
              </a:r>
            </a:p>
          </p:txBody>
        </p:sp>
      </p:grpSp>
    </p:spTree>
    <p:extLst>
      <p:ext uri="{BB962C8B-B14F-4D97-AF65-F5344CB8AC3E}">
        <p14:creationId xmlns:p14="http://schemas.microsoft.com/office/powerpoint/2010/main" val="16734922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15</a:t>
            </a:fld>
            <a:endParaRPr lang="en-US" altLang="ko-KR"/>
          </a:p>
        </p:txBody>
      </p:sp>
      <p:sp>
        <p:nvSpPr>
          <p:cNvPr id="12" name="TextBox 11">
            <a:extLst>
              <a:ext uri="{FF2B5EF4-FFF2-40B4-BE49-F238E27FC236}">
                <a16:creationId xmlns:a16="http://schemas.microsoft.com/office/drawing/2014/main" id="{329B589C-3E7E-4B89-A4EF-06708708CE95}"/>
              </a:ext>
            </a:extLst>
          </p:cNvPr>
          <p:cNvSpPr txBox="1"/>
          <p:nvPr/>
        </p:nvSpPr>
        <p:spPr>
          <a:xfrm>
            <a:off x="4364038" y="1416447"/>
            <a:ext cx="4741862" cy="369332"/>
          </a:xfrm>
          <a:prstGeom prst="rect">
            <a:avLst/>
          </a:prstGeom>
          <a:noFill/>
        </p:spPr>
        <p:txBody>
          <a:bodyPr wrap="square" rtlCol="0">
            <a:spAutoFit/>
          </a:bodyPr>
          <a:lstStyle/>
          <a:p>
            <a:r>
              <a:rPr lang="en-US" dirty="0"/>
              <a:t>Placement stage convolution neural network</a:t>
            </a:r>
          </a:p>
        </p:txBody>
      </p:sp>
      <p:sp>
        <p:nvSpPr>
          <p:cNvPr id="14" name="Title 1"/>
          <p:cNvSpPr>
            <a:spLocks noGrp="1"/>
          </p:cNvSpPr>
          <p:nvPr>
            <p:ph type="title"/>
          </p:nvPr>
        </p:nvSpPr>
        <p:spPr>
          <a:xfrm>
            <a:off x="308768" y="225425"/>
            <a:ext cx="8526463" cy="762000"/>
          </a:xfrm>
        </p:spPr>
        <p:txBody>
          <a:bodyPr/>
          <a:lstStyle/>
          <a:p>
            <a:r>
              <a:rPr lang="en-US" sz="3200" dirty="0"/>
              <a:t>Neural Network Topology</a:t>
            </a:r>
          </a:p>
        </p:txBody>
      </p:sp>
      <p:pic>
        <p:nvPicPr>
          <p:cNvPr id="47" name="Picture 46"/>
          <p:cNvPicPr>
            <a:picLocks noChangeAspect="1"/>
          </p:cNvPicPr>
          <p:nvPr/>
        </p:nvPicPr>
        <p:blipFill>
          <a:blip r:embed="rId3"/>
          <a:stretch>
            <a:fillRect/>
          </a:stretch>
        </p:blipFill>
        <p:spPr>
          <a:xfrm>
            <a:off x="4250716" y="2087164"/>
            <a:ext cx="4834547" cy="2152075"/>
          </a:xfrm>
          <a:prstGeom prst="rect">
            <a:avLst/>
          </a:prstGeom>
        </p:spPr>
      </p:pic>
      <p:sp>
        <p:nvSpPr>
          <p:cNvPr id="8" name="TextBox 7"/>
          <p:cNvSpPr txBox="1"/>
          <p:nvPr/>
        </p:nvSpPr>
        <p:spPr>
          <a:xfrm>
            <a:off x="205766" y="1416447"/>
            <a:ext cx="4038600" cy="369332"/>
          </a:xfrm>
          <a:prstGeom prst="rect">
            <a:avLst/>
          </a:prstGeom>
          <a:noFill/>
        </p:spPr>
        <p:txBody>
          <a:bodyPr wrap="square" rtlCol="0">
            <a:spAutoFit/>
          </a:bodyPr>
          <a:lstStyle/>
          <a:p>
            <a:r>
              <a:rPr lang="en-US" dirty="0"/>
              <a:t>Floorplan stage multi-layer perceptron</a:t>
            </a:r>
          </a:p>
        </p:txBody>
      </p:sp>
      <p:cxnSp>
        <p:nvCxnSpPr>
          <p:cNvPr id="25" name="Straight Arrow Connector 24"/>
          <p:cNvCxnSpPr/>
          <p:nvPr/>
        </p:nvCxnSpPr>
        <p:spPr bwMode="auto">
          <a:xfrm>
            <a:off x="4736661" y="2606040"/>
            <a:ext cx="0" cy="152400"/>
          </a:xfrm>
          <a:prstGeom prst="straightConnector1">
            <a:avLst/>
          </a:prstGeom>
          <a:solidFill>
            <a:schemeClr val="accent1"/>
          </a:solidFill>
          <a:ln w="9525" cap="flat" cmpd="sng" algn="ctr">
            <a:solidFill>
              <a:schemeClr val="tx1">
                <a:alpha val="99000"/>
              </a:schemeClr>
            </a:solidFill>
            <a:prstDash val="solid"/>
            <a:round/>
            <a:headEnd type="none" w="med" len="med"/>
            <a:tailEnd type="triangle" w="med" len="sm"/>
          </a:ln>
          <a:effectLst/>
        </p:spPr>
      </p:cxnSp>
      <p:cxnSp>
        <p:nvCxnSpPr>
          <p:cNvPr id="38" name="Straight Arrow Connector 37"/>
          <p:cNvCxnSpPr/>
          <p:nvPr/>
        </p:nvCxnSpPr>
        <p:spPr bwMode="auto">
          <a:xfrm>
            <a:off x="5410200" y="2345531"/>
            <a:ext cx="0" cy="152400"/>
          </a:xfrm>
          <a:prstGeom prst="straightConnector1">
            <a:avLst/>
          </a:prstGeom>
          <a:solidFill>
            <a:schemeClr val="accent1"/>
          </a:solidFill>
          <a:ln w="9525" cap="flat" cmpd="sng" algn="ctr">
            <a:solidFill>
              <a:schemeClr val="tx1"/>
            </a:solidFill>
            <a:prstDash val="solid"/>
            <a:round/>
            <a:headEnd type="none" w="med" len="med"/>
            <a:tailEnd type="triangle" w="med" len="sm"/>
          </a:ln>
          <a:effectLst/>
        </p:spPr>
      </p:cxnSp>
      <p:cxnSp>
        <p:nvCxnSpPr>
          <p:cNvPr id="39" name="Straight Arrow Connector 38"/>
          <p:cNvCxnSpPr/>
          <p:nvPr/>
        </p:nvCxnSpPr>
        <p:spPr bwMode="auto">
          <a:xfrm>
            <a:off x="6248400" y="2514600"/>
            <a:ext cx="0" cy="152400"/>
          </a:xfrm>
          <a:prstGeom prst="straightConnector1">
            <a:avLst/>
          </a:prstGeom>
          <a:solidFill>
            <a:schemeClr val="accent1"/>
          </a:solidFill>
          <a:ln w="9525" cap="flat" cmpd="sng" algn="ctr">
            <a:solidFill>
              <a:schemeClr val="tx1"/>
            </a:solidFill>
            <a:prstDash val="solid"/>
            <a:round/>
            <a:headEnd type="none" w="med" len="med"/>
            <a:tailEnd type="triangle" w="med" len="sm"/>
          </a:ln>
          <a:effectLst/>
        </p:spPr>
      </p:cxnSp>
      <p:cxnSp>
        <p:nvCxnSpPr>
          <p:cNvPr id="40" name="Straight Arrow Connector 39"/>
          <p:cNvCxnSpPr/>
          <p:nvPr/>
        </p:nvCxnSpPr>
        <p:spPr bwMode="auto">
          <a:xfrm>
            <a:off x="6714332" y="2267712"/>
            <a:ext cx="0" cy="126206"/>
          </a:xfrm>
          <a:prstGeom prst="straightConnector1">
            <a:avLst/>
          </a:prstGeom>
          <a:solidFill>
            <a:schemeClr val="accent1"/>
          </a:solidFill>
          <a:ln w="9525" cap="flat" cmpd="sng" algn="ctr">
            <a:solidFill>
              <a:schemeClr val="tx1"/>
            </a:solidFill>
            <a:prstDash val="solid"/>
            <a:round/>
            <a:headEnd type="none" w="med" len="med"/>
            <a:tailEnd type="triangle" w="med" len="sm"/>
          </a:ln>
          <a:effectLst/>
        </p:spPr>
      </p:cxnSp>
      <p:cxnSp>
        <p:nvCxnSpPr>
          <p:cNvPr id="42" name="Straight Arrow Connector 41"/>
          <p:cNvCxnSpPr/>
          <p:nvPr/>
        </p:nvCxnSpPr>
        <p:spPr bwMode="auto">
          <a:xfrm flipH="1">
            <a:off x="7391400" y="2405062"/>
            <a:ext cx="152400" cy="33338"/>
          </a:xfrm>
          <a:prstGeom prst="straightConnector1">
            <a:avLst/>
          </a:prstGeom>
          <a:solidFill>
            <a:schemeClr val="accent1"/>
          </a:solidFill>
          <a:ln w="9525" cap="flat" cmpd="sng" algn="ctr">
            <a:solidFill>
              <a:schemeClr val="tx1"/>
            </a:solidFill>
            <a:prstDash val="solid"/>
            <a:round/>
            <a:headEnd type="none" w="med" len="med"/>
            <a:tailEnd type="triangle" w="med" len="sm"/>
          </a:ln>
          <a:effectLst/>
        </p:spPr>
      </p:cxnSp>
      <p:grpSp>
        <p:nvGrpSpPr>
          <p:cNvPr id="2" name="Group 1">
            <a:extLst>
              <a:ext uri="{FF2B5EF4-FFF2-40B4-BE49-F238E27FC236}">
                <a16:creationId xmlns:a16="http://schemas.microsoft.com/office/drawing/2014/main" id="{72AA7F26-B63A-4688-B7A5-DA83ACF27769}"/>
              </a:ext>
            </a:extLst>
          </p:cNvPr>
          <p:cNvGrpSpPr/>
          <p:nvPr/>
        </p:nvGrpSpPr>
        <p:grpSpPr>
          <a:xfrm>
            <a:off x="150909" y="1798479"/>
            <a:ext cx="4343580" cy="3240181"/>
            <a:chOff x="383111" y="1725155"/>
            <a:chExt cx="4343580" cy="3240181"/>
          </a:xfrm>
        </p:grpSpPr>
        <p:grpSp>
          <p:nvGrpSpPr>
            <p:cNvPr id="23" name="Group 22">
              <a:extLst>
                <a:ext uri="{FF2B5EF4-FFF2-40B4-BE49-F238E27FC236}">
                  <a16:creationId xmlns:a16="http://schemas.microsoft.com/office/drawing/2014/main" id="{9EC39B34-A789-4924-B82D-0096E1B1AE3E}"/>
                </a:ext>
              </a:extLst>
            </p:cNvPr>
            <p:cNvGrpSpPr/>
            <p:nvPr/>
          </p:nvGrpSpPr>
          <p:grpSpPr>
            <a:xfrm>
              <a:off x="383111" y="1725155"/>
              <a:ext cx="4343580" cy="3228923"/>
              <a:chOff x="383111" y="1725155"/>
              <a:chExt cx="4343580" cy="3228923"/>
            </a:xfrm>
          </p:grpSpPr>
          <p:pic>
            <p:nvPicPr>
              <p:cNvPr id="24" name="Picture 23">
                <a:extLst>
                  <a:ext uri="{FF2B5EF4-FFF2-40B4-BE49-F238E27FC236}">
                    <a16:creationId xmlns:a16="http://schemas.microsoft.com/office/drawing/2014/main" id="{1C10471F-06EB-4840-A8F6-CA0ED6A7E052}"/>
                  </a:ext>
                </a:extLst>
              </p:cNvPr>
              <p:cNvPicPr>
                <a:picLocks noChangeAspect="1"/>
              </p:cNvPicPr>
              <p:nvPr/>
            </p:nvPicPr>
            <p:blipFill rotWithShape="1">
              <a:blip r:embed="rId4"/>
              <a:srcRect b="10280"/>
              <a:stretch/>
            </p:blipFill>
            <p:spPr>
              <a:xfrm>
                <a:off x="406950" y="1835686"/>
                <a:ext cx="3837416" cy="2743200"/>
              </a:xfrm>
              <a:prstGeom prst="rect">
                <a:avLst/>
              </a:prstGeom>
            </p:spPr>
          </p:pic>
          <p:sp>
            <p:nvSpPr>
              <p:cNvPr id="26" name="TextBox 25">
                <a:extLst>
                  <a:ext uri="{FF2B5EF4-FFF2-40B4-BE49-F238E27FC236}">
                    <a16:creationId xmlns:a16="http://schemas.microsoft.com/office/drawing/2014/main" id="{BCCA8569-31DE-4FEC-B9BF-1C69375410E4}"/>
                  </a:ext>
                </a:extLst>
              </p:cNvPr>
              <p:cNvSpPr txBox="1"/>
              <p:nvPr/>
            </p:nvSpPr>
            <p:spPr>
              <a:xfrm>
                <a:off x="475556" y="1754564"/>
                <a:ext cx="1062832" cy="307777"/>
              </a:xfrm>
              <a:prstGeom prst="rect">
                <a:avLst/>
              </a:prstGeom>
              <a:solidFill>
                <a:schemeClr val="bg1"/>
              </a:solidFill>
            </p:spPr>
            <p:txBody>
              <a:bodyPr wrap="square" rtlCol="0">
                <a:spAutoFit/>
              </a:bodyPr>
              <a:lstStyle/>
              <a:p>
                <a:r>
                  <a:rPr lang="en-US" sz="1400" dirty="0"/>
                  <a:t>Input layer</a:t>
                </a:r>
              </a:p>
            </p:txBody>
          </p:sp>
          <p:sp>
            <p:nvSpPr>
              <p:cNvPr id="27" name="TextBox 26">
                <a:extLst>
                  <a:ext uri="{FF2B5EF4-FFF2-40B4-BE49-F238E27FC236}">
                    <a16:creationId xmlns:a16="http://schemas.microsoft.com/office/drawing/2014/main" id="{697E1816-E209-40DF-92C8-846945259A94}"/>
                  </a:ext>
                </a:extLst>
              </p:cNvPr>
              <p:cNvSpPr txBox="1"/>
              <p:nvPr/>
            </p:nvSpPr>
            <p:spPr>
              <a:xfrm>
                <a:off x="1679516" y="1754564"/>
                <a:ext cx="1600200" cy="307777"/>
              </a:xfrm>
              <a:prstGeom prst="rect">
                <a:avLst/>
              </a:prstGeom>
              <a:solidFill>
                <a:schemeClr val="bg1"/>
              </a:solidFill>
            </p:spPr>
            <p:txBody>
              <a:bodyPr wrap="square" rtlCol="0">
                <a:spAutoFit/>
              </a:bodyPr>
              <a:lstStyle/>
              <a:p>
                <a:r>
                  <a:rPr lang="en-US" sz="1400" dirty="0"/>
                  <a:t>3 hidden layers</a:t>
                </a:r>
              </a:p>
            </p:txBody>
          </p:sp>
          <p:sp>
            <p:nvSpPr>
              <p:cNvPr id="28" name="TextBox 27">
                <a:extLst>
                  <a:ext uri="{FF2B5EF4-FFF2-40B4-BE49-F238E27FC236}">
                    <a16:creationId xmlns:a16="http://schemas.microsoft.com/office/drawing/2014/main" id="{07BB6CE0-5A47-4C8E-ADCB-1F6939294364}"/>
                  </a:ext>
                </a:extLst>
              </p:cNvPr>
              <p:cNvSpPr txBox="1"/>
              <p:nvPr/>
            </p:nvSpPr>
            <p:spPr>
              <a:xfrm>
                <a:off x="3126491" y="1725155"/>
                <a:ext cx="1600200" cy="307777"/>
              </a:xfrm>
              <a:prstGeom prst="rect">
                <a:avLst/>
              </a:prstGeom>
              <a:solidFill>
                <a:schemeClr val="bg1"/>
              </a:solidFill>
            </p:spPr>
            <p:txBody>
              <a:bodyPr wrap="square" rtlCol="0">
                <a:spAutoFit/>
              </a:bodyPr>
              <a:lstStyle/>
              <a:p>
                <a:r>
                  <a:rPr lang="en-US" sz="1400" dirty="0"/>
                  <a:t>Output layers</a:t>
                </a:r>
              </a:p>
            </p:txBody>
          </p:sp>
          <p:sp>
            <p:nvSpPr>
              <p:cNvPr id="29" name="TextBox 28">
                <a:extLst>
                  <a:ext uri="{FF2B5EF4-FFF2-40B4-BE49-F238E27FC236}">
                    <a16:creationId xmlns:a16="http://schemas.microsoft.com/office/drawing/2014/main" id="{0DCEFF8B-F629-4356-B365-9008AE37FA46}"/>
                  </a:ext>
                </a:extLst>
              </p:cNvPr>
              <p:cNvSpPr txBox="1"/>
              <p:nvPr/>
            </p:nvSpPr>
            <p:spPr>
              <a:xfrm>
                <a:off x="383111" y="4430858"/>
                <a:ext cx="1129901" cy="523220"/>
              </a:xfrm>
              <a:prstGeom prst="rect">
                <a:avLst/>
              </a:prstGeom>
              <a:solidFill>
                <a:schemeClr val="bg1"/>
              </a:solidFill>
            </p:spPr>
            <p:txBody>
              <a:bodyPr wrap="square" rtlCol="0">
                <a:spAutoFit/>
              </a:bodyPr>
              <a:lstStyle/>
              <a:p>
                <a:pPr algn="ctr"/>
                <a:r>
                  <a:rPr lang="en-US" sz="1400" dirty="0"/>
                  <a:t>2313 </a:t>
                </a:r>
              </a:p>
              <a:p>
                <a:pPr algn="ctr"/>
                <a:r>
                  <a:rPr lang="en-US" sz="1400" dirty="0"/>
                  <a:t>nodes</a:t>
                </a:r>
              </a:p>
            </p:txBody>
          </p:sp>
          <p:sp>
            <p:nvSpPr>
              <p:cNvPr id="30" name="TextBox 29">
                <a:extLst>
                  <a:ext uri="{FF2B5EF4-FFF2-40B4-BE49-F238E27FC236}">
                    <a16:creationId xmlns:a16="http://schemas.microsoft.com/office/drawing/2014/main" id="{941380FD-84E6-4714-A753-8139839F087E}"/>
                  </a:ext>
                </a:extLst>
              </p:cNvPr>
              <p:cNvSpPr txBox="1"/>
              <p:nvPr/>
            </p:nvSpPr>
            <p:spPr>
              <a:xfrm>
                <a:off x="1382080" y="4430858"/>
                <a:ext cx="807351" cy="523220"/>
              </a:xfrm>
              <a:prstGeom prst="rect">
                <a:avLst/>
              </a:prstGeom>
              <a:solidFill>
                <a:schemeClr val="bg1"/>
              </a:solidFill>
            </p:spPr>
            <p:txBody>
              <a:bodyPr wrap="square" rtlCol="0">
                <a:spAutoFit/>
              </a:bodyPr>
              <a:lstStyle/>
              <a:p>
                <a:pPr algn="ctr"/>
                <a:r>
                  <a:rPr lang="en-US" sz="1400" dirty="0"/>
                  <a:t>256 </a:t>
                </a:r>
              </a:p>
              <a:p>
                <a:pPr algn="ctr"/>
                <a:r>
                  <a:rPr lang="en-US" sz="1400" dirty="0"/>
                  <a:t>nodes</a:t>
                </a:r>
              </a:p>
            </p:txBody>
          </p:sp>
          <p:pic>
            <p:nvPicPr>
              <p:cNvPr id="31" name="Picture 30">
                <a:extLst>
                  <a:ext uri="{FF2B5EF4-FFF2-40B4-BE49-F238E27FC236}">
                    <a16:creationId xmlns:a16="http://schemas.microsoft.com/office/drawing/2014/main" id="{889707B9-BBE9-4FB3-AE87-878447B3447B}"/>
                  </a:ext>
                </a:extLst>
              </p:cNvPr>
              <p:cNvPicPr>
                <a:picLocks noChangeAspect="1"/>
              </p:cNvPicPr>
              <p:nvPr/>
            </p:nvPicPr>
            <p:blipFill rotWithShape="1">
              <a:blip r:embed="rId5"/>
              <a:srcRect l="9939" r="9939"/>
              <a:stretch/>
            </p:blipFill>
            <p:spPr>
              <a:xfrm>
                <a:off x="2926877" y="4407412"/>
                <a:ext cx="762000" cy="377985"/>
              </a:xfrm>
              <a:prstGeom prst="rect">
                <a:avLst/>
              </a:prstGeom>
            </p:spPr>
          </p:pic>
          <p:sp>
            <p:nvSpPr>
              <p:cNvPr id="32" name="TextBox 31">
                <a:extLst>
                  <a:ext uri="{FF2B5EF4-FFF2-40B4-BE49-F238E27FC236}">
                    <a16:creationId xmlns:a16="http://schemas.microsoft.com/office/drawing/2014/main" id="{905FBB97-E5BE-4674-BE20-120295E4695C}"/>
                  </a:ext>
                </a:extLst>
              </p:cNvPr>
              <p:cNvSpPr txBox="1"/>
              <p:nvPr/>
            </p:nvSpPr>
            <p:spPr>
              <a:xfrm>
                <a:off x="3334739" y="4419600"/>
                <a:ext cx="1051459" cy="523220"/>
              </a:xfrm>
              <a:prstGeom prst="rect">
                <a:avLst/>
              </a:prstGeom>
              <a:solidFill>
                <a:schemeClr val="bg1"/>
              </a:solidFill>
            </p:spPr>
            <p:txBody>
              <a:bodyPr wrap="square" rtlCol="0">
                <a:spAutoFit/>
              </a:bodyPr>
              <a:lstStyle/>
              <a:p>
                <a:pPr algn="ctr"/>
                <a:r>
                  <a:rPr lang="en-US" sz="1400" dirty="0"/>
                  <a:t>8</a:t>
                </a:r>
              </a:p>
              <a:p>
                <a:pPr algn="ctr"/>
                <a:r>
                  <a:rPr lang="en-US" sz="1400" dirty="0"/>
                  <a:t>classes</a:t>
                </a:r>
              </a:p>
            </p:txBody>
          </p:sp>
        </p:grpSp>
        <p:sp>
          <p:nvSpPr>
            <p:cNvPr id="33" name="TextBox 32">
              <a:extLst>
                <a:ext uri="{FF2B5EF4-FFF2-40B4-BE49-F238E27FC236}">
                  <a16:creationId xmlns:a16="http://schemas.microsoft.com/office/drawing/2014/main" id="{44A1FE81-D917-4273-89E3-1A7AB4BE254C}"/>
                </a:ext>
              </a:extLst>
            </p:cNvPr>
            <p:cNvSpPr txBox="1"/>
            <p:nvPr/>
          </p:nvSpPr>
          <p:spPr>
            <a:xfrm>
              <a:off x="2068501" y="4442116"/>
              <a:ext cx="752101" cy="523220"/>
            </a:xfrm>
            <a:prstGeom prst="rect">
              <a:avLst/>
            </a:prstGeom>
            <a:solidFill>
              <a:schemeClr val="bg1"/>
            </a:solidFill>
          </p:spPr>
          <p:txBody>
            <a:bodyPr wrap="square" rtlCol="0">
              <a:spAutoFit/>
            </a:bodyPr>
            <a:lstStyle/>
            <a:p>
              <a:pPr algn="ctr"/>
              <a:r>
                <a:rPr lang="en-US" sz="1400" dirty="0"/>
                <a:t>128</a:t>
              </a:r>
            </a:p>
            <a:p>
              <a:pPr algn="ctr"/>
              <a:r>
                <a:rPr lang="en-US" sz="1400" dirty="0"/>
                <a:t>nodes</a:t>
              </a:r>
            </a:p>
          </p:txBody>
        </p:sp>
        <p:sp>
          <p:nvSpPr>
            <p:cNvPr id="34" name="TextBox 33">
              <a:extLst>
                <a:ext uri="{FF2B5EF4-FFF2-40B4-BE49-F238E27FC236}">
                  <a16:creationId xmlns:a16="http://schemas.microsoft.com/office/drawing/2014/main" id="{1568A822-3BDB-4F00-B0D7-FF5D9C2B5D07}"/>
                </a:ext>
              </a:extLst>
            </p:cNvPr>
            <p:cNvSpPr txBox="1"/>
            <p:nvPr/>
          </p:nvSpPr>
          <p:spPr>
            <a:xfrm>
              <a:off x="2694592" y="4430858"/>
              <a:ext cx="807351" cy="523220"/>
            </a:xfrm>
            <a:prstGeom prst="rect">
              <a:avLst/>
            </a:prstGeom>
            <a:solidFill>
              <a:schemeClr val="bg1"/>
            </a:solidFill>
          </p:spPr>
          <p:txBody>
            <a:bodyPr wrap="square" rtlCol="0">
              <a:spAutoFit/>
            </a:bodyPr>
            <a:lstStyle/>
            <a:p>
              <a:pPr algn="ctr"/>
              <a:r>
                <a:rPr lang="en-US" sz="1400" dirty="0"/>
                <a:t>64</a:t>
              </a:r>
            </a:p>
            <a:p>
              <a:pPr algn="ctr"/>
              <a:r>
                <a:rPr lang="en-US" sz="1400" dirty="0"/>
                <a:t>nodes</a:t>
              </a:r>
            </a:p>
          </p:txBody>
        </p:sp>
      </p:grpSp>
    </p:spTree>
    <p:extLst>
      <p:ext uri="{BB962C8B-B14F-4D97-AF65-F5344CB8AC3E}">
        <p14:creationId xmlns:p14="http://schemas.microsoft.com/office/powerpoint/2010/main" val="24008166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a:t>ML-based PDN Synthesis and Refinement Flow </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16</a:t>
            </a:fld>
            <a:endParaRPr lang="en-US" altLang="ko-KR"/>
          </a:p>
        </p:txBody>
      </p:sp>
      <p:sp>
        <p:nvSpPr>
          <p:cNvPr id="11" name="Rectangle 10"/>
          <p:cNvSpPr/>
          <p:nvPr/>
        </p:nvSpPr>
        <p:spPr bwMode="auto">
          <a:xfrm>
            <a:off x="990600" y="1905000"/>
            <a:ext cx="1437064" cy="609600"/>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Coarse c</a:t>
            </a:r>
            <a:r>
              <a:rPr kumimoji="0" lang="en-US" sz="1600" i="0" u="none" strike="noStrike" cap="none" normalizeH="0" baseline="0" dirty="0">
                <a:ln>
                  <a:noFill/>
                </a:ln>
                <a:solidFill>
                  <a:schemeClr val="tx1"/>
                </a:solidFill>
                <a:effectLst/>
                <a:latin typeface="Arial" charset="0"/>
              </a:rPr>
              <a:t>urrent</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22" name="Content Placeholder 2"/>
          <p:cNvSpPr>
            <a:spLocks noGrp="1"/>
          </p:cNvSpPr>
          <p:nvPr>
            <p:ph idx="1"/>
          </p:nvPr>
        </p:nvSpPr>
        <p:spPr>
          <a:xfrm>
            <a:off x="352730" y="1205971"/>
            <a:ext cx="2440278" cy="475350"/>
          </a:xfrm>
        </p:spPr>
        <p:txBody>
          <a:bodyPr/>
          <a:lstStyle/>
          <a:p>
            <a:pPr marL="0" indent="0">
              <a:buNone/>
            </a:pPr>
            <a:r>
              <a:rPr lang="en-US" b="0" dirty="0"/>
              <a:t>Inference flow:</a:t>
            </a:r>
          </a:p>
        </p:txBody>
      </p:sp>
      <p:sp>
        <p:nvSpPr>
          <p:cNvPr id="16" name="Right Bracket 15"/>
          <p:cNvSpPr/>
          <p:nvPr/>
        </p:nvSpPr>
        <p:spPr bwMode="auto">
          <a:xfrm>
            <a:off x="6782730" y="1141214"/>
            <a:ext cx="246063" cy="2899172"/>
          </a:xfrm>
          <a:prstGeom prst="rightBracke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Content Placeholder 2"/>
          <p:cNvSpPr txBox="1">
            <a:spLocks/>
          </p:cNvSpPr>
          <p:nvPr/>
        </p:nvSpPr>
        <p:spPr bwMode="auto">
          <a:xfrm>
            <a:off x="6980916" y="1719712"/>
            <a:ext cx="2072503"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gn="ctr">
              <a:buFontTx/>
              <a:buNone/>
            </a:pPr>
            <a:r>
              <a:rPr lang="en-US" b="0" kern="0" dirty="0"/>
              <a:t>Floorplan stage</a:t>
            </a:r>
          </a:p>
        </p:txBody>
      </p:sp>
      <p:grpSp>
        <p:nvGrpSpPr>
          <p:cNvPr id="8" name="Group 7"/>
          <p:cNvGrpSpPr/>
          <p:nvPr/>
        </p:nvGrpSpPr>
        <p:grpSpPr>
          <a:xfrm>
            <a:off x="3886200" y="1066800"/>
            <a:ext cx="1857070" cy="533400"/>
            <a:chOff x="3886200" y="1066800"/>
            <a:chExt cx="1371600" cy="758428"/>
          </a:xfrm>
        </p:grpSpPr>
        <p:sp>
          <p:nvSpPr>
            <p:cNvPr id="29" name="Rectangle 28"/>
            <p:cNvSpPr/>
            <p:nvPr/>
          </p:nvSpPr>
          <p:spPr bwMode="auto">
            <a:xfrm>
              <a:off x="3886200" y="1066800"/>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0" name="Rectangle 29"/>
            <p:cNvSpPr/>
            <p:nvPr/>
          </p:nvSpPr>
          <p:spPr bwMode="auto">
            <a:xfrm>
              <a:off x="3997225" y="1138846"/>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1" name="Rectangle 30"/>
            <p:cNvSpPr/>
            <p:nvPr/>
          </p:nvSpPr>
          <p:spPr bwMode="auto">
            <a:xfrm>
              <a:off x="4114800" y="1215628"/>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Templates (</a:t>
              </a:r>
              <a:r>
                <a:rPr kumimoji="0" lang="en-US" sz="1600" i="1" u="none" strike="noStrike" cap="none" normalizeH="0" baseline="0" dirty="0">
                  <a:ln>
                    <a:noFill/>
                  </a:ln>
                  <a:solidFill>
                    <a:schemeClr val="tx1"/>
                  </a:solidFill>
                  <a:effectLst/>
                  <a:latin typeface="Arial" charset="0"/>
                </a:rPr>
                <a:t>T</a:t>
              </a:r>
              <a:r>
                <a:rPr kumimoji="0" lang="en-US" sz="1600" i="1" u="none" strike="noStrike" cap="none" normalizeH="0" baseline="-25000" dirty="0">
                  <a:ln>
                    <a:noFill/>
                  </a:ln>
                  <a:solidFill>
                    <a:schemeClr val="tx1"/>
                  </a:solidFill>
                  <a:effectLst/>
                  <a:latin typeface="Arial" charset="0"/>
                </a:rPr>
                <a:t>i</a:t>
              </a:r>
              <a:r>
                <a:rPr kumimoji="0" lang="en-US" sz="1600" i="0" u="none" strike="noStrike" cap="none" normalizeH="0" baseline="0" dirty="0">
                  <a:ln>
                    <a:noFill/>
                  </a:ln>
                  <a:solidFill>
                    <a:schemeClr val="tx1"/>
                  </a:solidFill>
                  <a:effectLst/>
                  <a:latin typeface="Arial" charset="0"/>
                </a:rPr>
                <a:t>)</a:t>
              </a:r>
            </a:p>
          </p:txBody>
        </p:sp>
      </p:grpSp>
      <p:sp>
        <p:nvSpPr>
          <p:cNvPr id="32" name="Rectangle 31"/>
          <p:cNvSpPr/>
          <p:nvPr/>
        </p:nvSpPr>
        <p:spPr bwMode="auto">
          <a:xfrm>
            <a:off x="2307233" y="1033727"/>
            <a:ext cx="12192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Technology constraints</a:t>
            </a:r>
            <a:endParaRPr kumimoji="0" lang="en-US" sz="1600" i="0" u="none" strike="noStrike" cap="none" normalizeH="0" baseline="0" dirty="0">
              <a:ln>
                <a:noFill/>
              </a:ln>
              <a:solidFill>
                <a:schemeClr val="tx1"/>
              </a:solidFill>
              <a:effectLst/>
            </a:endParaRPr>
          </a:p>
        </p:txBody>
      </p:sp>
      <p:sp>
        <p:nvSpPr>
          <p:cNvPr id="3" name="Right Arrow 2"/>
          <p:cNvSpPr/>
          <p:nvPr/>
        </p:nvSpPr>
        <p:spPr bwMode="auto">
          <a:xfrm>
            <a:off x="3578006" y="1281165"/>
            <a:ext cx="228599" cy="15240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43" name="Down Arrow 42"/>
          <p:cNvSpPr/>
          <p:nvPr/>
        </p:nvSpPr>
        <p:spPr bwMode="auto">
          <a:xfrm>
            <a:off x="4699182" y="1600200"/>
            <a:ext cx="177618" cy="23902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69" name="Rectangle 68"/>
          <p:cNvSpPr/>
          <p:nvPr/>
        </p:nvSpPr>
        <p:spPr bwMode="auto">
          <a:xfrm>
            <a:off x="990600" y="2719387"/>
            <a:ext cx="1437064" cy="811583"/>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 Coarse</a:t>
            </a:r>
            <a:r>
              <a:rPr kumimoji="0" lang="en-US" sz="1600" i="0" u="none" strike="noStrike" cap="none" normalizeH="0" dirty="0">
                <a:ln>
                  <a:noFill/>
                </a:ln>
                <a:solidFill>
                  <a:schemeClr val="tx1"/>
                </a:solidFill>
                <a:effectLst/>
                <a:latin typeface="Arial" charset="0"/>
              </a:rPr>
              <a:t> c</a:t>
            </a:r>
            <a:r>
              <a:rPr kumimoji="0" lang="en-US" sz="1600" i="0" u="none" strike="noStrike" cap="none" normalizeH="0" baseline="0" dirty="0">
                <a:ln>
                  <a:noFill/>
                </a:ln>
                <a:solidFill>
                  <a:schemeClr val="tx1"/>
                </a:solidFill>
                <a:effectLst/>
                <a:latin typeface="Arial" charset="0"/>
              </a:rPr>
              <a:t>ongestion</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84" name="Right Arrow 83"/>
          <p:cNvSpPr/>
          <p:nvPr/>
        </p:nvSpPr>
        <p:spPr bwMode="auto">
          <a:xfrm rot="1866042">
            <a:off x="2464891" y="2213427"/>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7" name="Right Arrow 86"/>
          <p:cNvSpPr/>
          <p:nvPr/>
        </p:nvSpPr>
        <p:spPr bwMode="auto">
          <a:xfrm rot="18866293">
            <a:off x="2447144" y="3004420"/>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pic>
        <p:nvPicPr>
          <p:cNvPr id="5" name="Picture 4"/>
          <p:cNvPicPr>
            <a:picLocks noChangeAspect="1"/>
          </p:cNvPicPr>
          <p:nvPr/>
        </p:nvPicPr>
        <p:blipFill>
          <a:blip r:embed="rId3"/>
          <a:stretch>
            <a:fillRect/>
          </a:stretch>
        </p:blipFill>
        <p:spPr>
          <a:xfrm>
            <a:off x="7226979" y="2094103"/>
            <a:ext cx="1475373" cy="1204612"/>
          </a:xfrm>
          <a:prstGeom prst="rect">
            <a:avLst/>
          </a:prstGeom>
        </p:spPr>
      </p:pic>
    </p:spTree>
    <p:extLst>
      <p:ext uri="{BB962C8B-B14F-4D97-AF65-F5344CB8AC3E}">
        <p14:creationId xmlns:p14="http://schemas.microsoft.com/office/powerpoint/2010/main" val="1863734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a:t>ML-based PDN Synthesis and Refinement Flow </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17</a:t>
            </a:fld>
            <a:endParaRPr lang="en-US" altLang="ko-KR"/>
          </a:p>
        </p:txBody>
      </p:sp>
      <p:sp>
        <p:nvSpPr>
          <p:cNvPr id="7" name="Rectangle 6"/>
          <p:cNvSpPr/>
          <p:nvPr/>
        </p:nvSpPr>
        <p:spPr bwMode="auto">
          <a:xfrm>
            <a:off x="2875757" y="1828800"/>
            <a:ext cx="3677443" cy="1490133"/>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Multi layer perceptron (MLP)</a:t>
            </a:r>
            <a:endParaRPr kumimoji="0" lang="en-US" sz="1600" i="0" u="none" strike="noStrike" cap="none" normalizeH="0" baseline="0" dirty="0">
              <a:ln>
                <a:noFill/>
              </a:ln>
              <a:solidFill>
                <a:schemeClr val="tx1"/>
              </a:solidFill>
              <a:effectLst/>
            </a:endParaRPr>
          </a:p>
        </p:txBody>
      </p:sp>
      <p:sp>
        <p:nvSpPr>
          <p:cNvPr id="9" name="Rectangle 8"/>
          <p:cNvSpPr/>
          <p:nvPr/>
        </p:nvSpPr>
        <p:spPr bwMode="auto">
          <a:xfrm>
            <a:off x="3048000" y="3574523"/>
            <a:ext cx="3448842" cy="3674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Synthesized IR- and EM-safe PDN</a:t>
            </a:r>
            <a:endParaRPr kumimoji="0" lang="en-US" sz="1600" i="0" u="none" strike="noStrike" cap="none" normalizeH="0" baseline="0" dirty="0">
              <a:ln>
                <a:noFill/>
              </a:ln>
              <a:solidFill>
                <a:schemeClr val="tx1"/>
              </a:solidFill>
              <a:effectLst/>
            </a:endParaRPr>
          </a:p>
        </p:txBody>
      </p:sp>
      <p:sp>
        <p:nvSpPr>
          <p:cNvPr id="11" name="Rectangle 10"/>
          <p:cNvSpPr/>
          <p:nvPr/>
        </p:nvSpPr>
        <p:spPr bwMode="auto">
          <a:xfrm>
            <a:off x="990600" y="1905000"/>
            <a:ext cx="1437064" cy="609600"/>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Coarse c</a:t>
            </a:r>
            <a:r>
              <a:rPr kumimoji="0" lang="en-US" sz="1600" i="0" u="none" strike="noStrike" cap="none" normalizeH="0" baseline="0" dirty="0">
                <a:ln>
                  <a:noFill/>
                </a:ln>
                <a:solidFill>
                  <a:schemeClr val="tx1"/>
                </a:solidFill>
                <a:effectLst/>
                <a:latin typeface="Arial" charset="0"/>
              </a:rPr>
              <a:t>urrent</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22" name="Content Placeholder 2"/>
          <p:cNvSpPr>
            <a:spLocks noGrp="1"/>
          </p:cNvSpPr>
          <p:nvPr>
            <p:ph idx="1"/>
          </p:nvPr>
        </p:nvSpPr>
        <p:spPr>
          <a:xfrm>
            <a:off x="352730" y="1205971"/>
            <a:ext cx="2440278" cy="475350"/>
          </a:xfrm>
        </p:spPr>
        <p:txBody>
          <a:bodyPr/>
          <a:lstStyle/>
          <a:p>
            <a:pPr marL="0" indent="0">
              <a:buNone/>
            </a:pPr>
            <a:r>
              <a:rPr lang="en-US" b="0" dirty="0"/>
              <a:t>Inference flow:</a:t>
            </a:r>
          </a:p>
        </p:txBody>
      </p:sp>
      <p:sp>
        <p:nvSpPr>
          <p:cNvPr id="16" name="Right Bracket 15"/>
          <p:cNvSpPr/>
          <p:nvPr/>
        </p:nvSpPr>
        <p:spPr bwMode="auto">
          <a:xfrm>
            <a:off x="6782730" y="1141214"/>
            <a:ext cx="246063" cy="2899172"/>
          </a:xfrm>
          <a:prstGeom prst="rightBracke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8" name="Group 7"/>
          <p:cNvGrpSpPr/>
          <p:nvPr/>
        </p:nvGrpSpPr>
        <p:grpSpPr>
          <a:xfrm>
            <a:off x="3886200" y="1066800"/>
            <a:ext cx="1857070" cy="533400"/>
            <a:chOff x="3886200" y="1066800"/>
            <a:chExt cx="1371600" cy="758428"/>
          </a:xfrm>
        </p:grpSpPr>
        <p:sp>
          <p:nvSpPr>
            <p:cNvPr id="29" name="Rectangle 28"/>
            <p:cNvSpPr/>
            <p:nvPr/>
          </p:nvSpPr>
          <p:spPr bwMode="auto">
            <a:xfrm>
              <a:off x="3886200" y="1066800"/>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0" name="Rectangle 29"/>
            <p:cNvSpPr/>
            <p:nvPr/>
          </p:nvSpPr>
          <p:spPr bwMode="auto">
            <a:xfrm>
              <a:off x="3997225" y="1138846"/>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1" name="Rectangle 30"/>
            <p:cNvSpPr/>
            <p:nvPr/>
          </p:nvSpPr>
          <p:spPr bwMode="auto">
            <a:xfrm>
              <a:off x="4114800" y="1215628"/>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Templates (</a:t>
              </a:r>
              <a:r>
                <a:rPr kumimoji="0" lang="en-US" sz="1600" i="1" u="none" strike="noStrike" cap="none" normalizeH="0" baseline="0" dirty="0">
                  <a:ln>
                    <a:noFill/>
                  </a:ln>
                  <a:solidFill>
                    <a:schemeClr val="tx1"/>
                  </a:solidFill>
                  <a:effectLst/>
                  <a:latin typeface="Arial" charset="0"/>
                </a:rPr>
                <a:t>T</a:t>
              </a:r>
              <a:r>
                <a:rPr kumimoji="0" lang="en-US" sz="1600" i="1" u="none" strike="noStrike" cap="none" normalizeH="0" baseline="-25000" dirty="0">
                  <a:ln>
                    <a:noFill/>
                  </a:ln>
                  <a:solidFill>
                    <a:schemeClr val="tx1"/>
                  </a:solidFill>
                  <a:effectLst/>
                  <a:latin typeface="Arial" charset="0"/>
                </a:rPr>
                <a:t>i</a:t>
              </a:r>
              <a:r>
                <a:rPr kumimoji="0" lang="en-US" sz="1600" i="0" u="none" strike="noStrike" cap="none" normalizeH="0" baseline="0" dirty="0">
                  <a:ln>
                    <a:noFill/>
                  </a:ln>
                  <a:solidFill>
                    <a:schemeClr val="tx1"/>
                  </a:solidFill>
                  <a:effectLst/>
                  <a:latin typeface="Arial" charset="0"/>
                </a:rPr>
                <a:t>)</a:t>
              </a:r>
            </a:p>
          </p:txBody>
        </p:sp>
      </p:grpSp>
      <p:sp>
        <p:nvSpPr>
          <p:cNvPr id="32" name="Rectangle 31"/>
          <p:cNvSpPr/>
          <p:nvPr/>
        </p:nvSpPr>
        <p:spPr bwMode="auto">
          <a:xfrm>
            <a:off x="2307233" y="1033727"/>
            <a:ext cx="12192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Technology constraints</a:t>
            </a:r>
            <a:endParaRPr kumimoji="0" lang="en-US" sz="1600" i="0" u="none" strike="noStrike" cap="none" normalizeH="0" baseline="0" dirty="0">
              <a:ln>
                <a:noFill/>
              </a:ln>
              <a:solidFill>
                <a:schemeClr val="tx1"/>
              </a:solidFill>
              <a:effectLst/>
            </a:endParaRPr>
          </a:p>
        </p:txBody>
      </p:sp>
      <p:sp>
        <p:nvSpPr>
          <p:cNvPr id="3" name="Right Arrow 2"/>
          <p:cNvSpPr/>
          <p:nvPr/>
        </p:nvSpPr>
        <p:spPr bwMode="auto">
          <a:xfrm>
            <a:off x="3578006" y="1281165"/>
            <a:ext cx="228599" cy="15240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43" name="Down Arrow 42"/>
          <p:cNvSpPr/>
          <p:nvPr/>
        </p:nvSpPr>
        <p:spPr bwMode="auto">
          <a:xfrm>
            <a:off x="4699182" y="1600200"/>
            <a:ext cx="177618" cy="23902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44" name="Down Arrow 43"/>
          <p:cNvSpPr/>
          <p:nvPr/>
        </p:nvSpPr>
        <p:spPr bwMode="auto">
          <a:xfrm>
            <a:off x="4699182" y="3325879"/>
            <a:ext cx="152400" cy="2417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69" name="Rectangle 68"/>
          <p:cNvSpPr/>
          <p:nvPr/>
        </p:nvSpPr>
        <p:spPr bwMode="auto">
          <a:xfrm>
            <a:off x="990600" y="2719387"/>
            <a:ext cx="1437064" cy="811583"/>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 Coarse</a:t>
            </a:r>
            <a:r>
              <a:rPr kumimoji="0" lang="en-US" sz="1600" i="0" u="none" strike="noStrike" cap="none" normalizeH="0" dirty="0">
                <a:ln>
                  <a:noFill/>
                </a:ln>
                <a:solidFill>
                  <a:schemeClr val="tx1"/>
                </a:solidFill>
                <a:effectLst/>
                <a:latin typeface="Arial" charset="0"/>
              </a:rPr>
              <a:t> c</a:t>
            </a:r>
            <a:r>
              <a:rPr kumimoji="0" lang="en-US" sz="1600" i="0" u="none" strike="noStrike" cap="none" normalizeH="0" baseline="0" dirty="0">
                <a:ln>
                  <a:noFill/>
                </a:ln>
                <a:solidFill>
                  <a:schemeClr val="tx1"/>
                </a:solidFill>
                <a:effectLst/>
                <a:latin typeface="Arial" charset="0"/>
              </a:rPr>
              <a:t>ongestion</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78" name="Down Arrow 77"/>
          <p:cNvSpPr/>
          <p:nvPr/>
        </p:nvSpPr>
        <p:spPr bwMode="auto">
          <a:xfrm>
            <a:off x="4686573" y="3958569"/>
            <a:ext cx="165009" cy="21437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4" name="Right Arrow 83"/>
          <p:cNvSpPr/>
          <p:nvPr/>
        </p:nvSpPr>
        <p:spPr bwMode="auto">
          <a:xfrm rot="1866042">
            <a:off x="2464891" y="2213427"/>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7" name="Right Arrow 86"/>
          <p:cNvSpPr/>
          <p:nvPr/>
        </p:nvSpPr>
        <p:spPr bwMode="auto">
          <a:xfrm rot="18866293">
            <a:off x="2447144" y="3004420"/>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pic>
        <p:nvPicPr>
          <p:cNvPr id="15" name="Picture 14"/>
          <p:cNvPicPr>
            <a:picLocks noChangeAspect="1"/>
          </p:cNvPicPr>
          <p:nvPr/>
        </p:nvPicPr>
        <p:blipFill rotWithShape="1">
          <a:blip r:embed="rId3"/>
          <a:srcRect t="8741" b="1"/>
          <a:stretch/>
        </p:blipFill>
        <p:spPr>
          <a:xfrm>
            <a:off x="4242436" y="2206625"/>
            <a:ext cx="1028700" cy="886624"/>
          </a:xfrm>
          <a:prstGeom prst="rect">
            <a:avLst/>
          </a:prstGeom>
        </p:spPr>
      </p:pic>
      <p:sp>
        <p:nvSpPr>
          <p:cNvPr id="35" name="Content Placeholder 2"/>
          <p:cNvSpPr txBox="1">
            <a:spLocks/>
          </p:cNvSpPr>
          <p:nvPr/>
        </p:nvSpPr>
        <p:spPr bwMode="auto">
          <a:xfrm>
            <a:off x="6980916" y="1719712"/>
            <a:ext cx="2072503"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gn="ctr">
              <a:buFontTx/>
              <a:buNone/>
            </a:pPr>
            <a:r>
              <a:rPr lang="en-US" b="0" kern="0" dirty="0"/>
              <a:t>Floorplan stage</a:t>
            </a:r>
          </a:p>
        </p:txBody>
      </p:sp>
      <p:pic>
        <p:nvPicPr>
          <p:cNvPr id="24" name="Picture 23"/>
          <p:cNvPicPr>
            <a:picLocks noChangeAspect="1"/>
          </p:cNvPicPr>
          <p:nvPr/>
        </p:nvPicPr>
        <p:blipFill>
          <a:blip r:embed="rId4"/>
          <a:stretch>
            <a:fillRect/>
          </a:stretch>
        </p:blipFill>
        <p:spPr>
          <a:xfrm>
            <a:off x="7226979" y="2094103"/>
            <a:ext cx="1475373" cy="1204612"/>
          </a:xfrm>
          <a:prstGeom prst="rect">
            <a:avLst/>
          </a:prstGeom>
        </p:spPr>
      </p:pic>
    </p:spTree>
    <p:extLst>
      <p:ext uri="{BB962C8B-B14F-4D97-AF65-F5344CB8AC3E}">
        <p14:creationId xmlns:p14="http://schemas.microsoft.com/office/powerpoint/2010/main" val="23015476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a:t>ML-based PDN Synthesis and Refinement Flow </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18</a:t>
            </a:fld>
            <a:endParaRPr lang="en-US" altLang="ko-KR"/>
          </a:p>
        </p:txBody>
      </p:sp>
      <p:sp>
        <p:nvSpPr>
          <p:cNvPr id="7" name="Rectangle 6"/>
          <p:cNvSpPr/>
          <p:nvPr/>
        </p:nvSpPr>
        <p:spPr bwMode="auto">
          <a:xfrm>
            <a:off x="2875757" y="1828800"/>
            <a:ext cx="3677443" cy="1490133"/>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Multi layer perceptron (MLP)</a:t>
            </a:r>
            <a:endParaRPr kumimoji="0" lang="en-US" sz="1600" i="0" u="none" strike="noStrike" cap="none" normalizeH="0" baseline="0" dirty="0">
              <a:ln>
                <a:noFill/>
              </a:ln>
              <a:solidFill>
                <a:schemeClr val="tx1"/>
              </a:solidFill>
              <a:effectLst/>
            </a:endParaRPr>
          </a:p>
        </p:txBody>
      </p:sp>
      <p:sp>
        <p:nvSpPr>
          <p:cNvPr id="9" name="Rectangle 8"/>
          <p:cNvSpPr/>
          <p:nvPr/>
        </p:nvSpPr>
        <p:spPr bwMode="auto">
          <a:xfrm>
            <a:off x="3850565" y="3574523"/>
            <a:ext cx="1891775" cy="3674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Synthesized PDN</a:t>
            </a:r>
            <a:endParaRPr kumimoji="0" lang="en-US" sz="1600" i="0" u="none" strike="noStrike" cap="none" normalizeH="0" baseline="0" dirty="0">
              <a:ln>
                <a:noFill/>
              </a:ln>
              <a:solidFill>
                <a:schemeClr val="tx1"/>
              </a:solidFill>
              <a:effectLst/>
            </a:endParaRPr>
          </a:p>
        </p:txBody>
      </p:sp>
      <p:sp>
        <p:nvSpPr>
          <p:cNvPr id="11" name="Rectangle 10"/>
          <p:cNvSpPr/>
          <p:nvPr/>
        </p:nvSpPr>
        <p:spPr bwMode="auto">
          <a:xfrm>
            <a:off x="990600" y="1905000"/>
            <a:ext cx="1437064" cy="609600"/>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Coarse c</a:t>
            </a:r>
            <a:r>
              <a:rPr kumimoji="0" lang="en-US" sz="1600" i="0" u="none" strike="noStrike" cap="none" normalizeH="0" baseline="0" dirty="0">
                <a:ln>
                  <a:noFill/>
                </a:ln>
                <a:solidFill>
                  <a:schemeClr val="tx1"/>
                </a:solidFill>
                <a:effectLst/>
                <a:latin typeface="Arial" charset="0"/>
              </a:rPr>
              <a:t>urrent</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22" name="Content Placeholder 2"/>
          <p:cNvSpPr>
            <a:spLocks noGrp="1"/>
          </p:cNvSpPr>
          <p:nvPr>
            <p:ph idx="1"/>
          </p:nvPr>
        </p:nvSpPr>
        <p:spPr>
          <a:xfrm>
            <a:off x="352730" y="1205971"/>
            <a:ext cx="2440278" cy="475350"/>
          </a:xfrm>
        </p:spPr>
        <p:txBody>
          <a:bodyPr/>
          <a:lstStyle/>
          <a:p>
            <a:pPr marL="0" indent="0">
              <a:buNone/>
            </a:pPr>
            <a:r>
              <a:rPr lang="en-US" b="0" dirty="0"/>
              <a:t>Inference flow:</a:t>
            </a:r>
          </a:p>
        </p:txBody>
      </p:sp>
      <p:sp>
        <p:nvSpPr>
          <p:cNvPr id="16" name="Right Bracket 15"/>
          <p:cNvSpPr/>
          <p:nvPr/>
        </p:nvSpPr>
        <p:spPr bwMode="auto">
          <a:xfrm>
            <a:off x="6782730" y="1141214"/>
            <a:ext cx="246063" cy="2899172"/>
          </a:xfrm>
          <a:prstGeom prst="rightBracke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7" name="Right Bracket 16"/>
          <p:cNvSpPr/>
          <p:nvPr/>
        </p:nvSpPr>
        <p:spPr bwMode="auto">
          <a:xfrm>
            <a:off x="6781800" y="3579614"/>
            <a:ext cx="246063" cy="2746772"/>
          </a:xfrm>
          <a:prstGeom prst="rightBracket">
            <a:avLst/>
          </a:prstGeom>
          <a:noFill/>
          <a:ln w="222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4" name="Content Placeholder 2"/>
          <p:cNvSpPr txBox="1">
            <a:spLocks/>
          </p:cNvSpPr>
          <p:nvPr/>
        </p:nvSpPr>
        <p:spPr bwMode="auto">
          <a:xfrm>
            <a:off x="7001703" y="4351983"/>
            <a:ext cx="2131240"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gn="ctr">
              <a:buFontTx/>
              <a:buNone/>
            </a:pPr>
            <a:r>
              <a:rPr lang="en-US" b="0" kern="0" dirty="0"/>
              <a:t>Placement stage</a:t>
            </a:r>
          </a:p>
        </p:txBody>
      </p:sp>
      <p:grpSp>
        <p:nvGrpSpPr>
          <p:cNvPr id="8" name="Group 7"/>
          <p:cNvGrpSpPr/>
          <p:nvPr/>
        </p:nvGrpSpPr>
        <p:grpSpPr>
          <a:xfrm>
            <a:off x="3886200" y="1066800"/>
            <a:ext cx="1857070" cy="533400"/>
            <a:chOff x="3886200" y="1066800"/>
            <a:chExt cx="1371600" cy="758428"/>
          </a:xfrm>
        </p:grpSpPr>
        <p:sp>
          <p:nvSpPr>
            <p:cNvPr id="29" name="Rectangle 28"/>
            <p:cNvSpPr/>
            <p:nvPr/>
          </p:nvSpPr>
          <p:spPr bwMode="auto">
            <a:xfrm>
              <a:off x="3886200" y="1066800"/>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0" name="Rectangle 29"/>
            <p:cNvSpPr/>
            <p:nvPr/>
          </p:nvSpPr>
          <p:spPr bwMode="auto">
            <a:xfrm>
              <a:off x="3997225" y="1138846"/>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1" name="Rectangle 30"/>
            <p:cNvSpPr/>
            <p:nvPr/>
          </p:nvSpPr>
          <p:spPr bwMode="auto">
            <a:xfrm>
              <a:off x="4114800" y="1215628"/>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Templates (</a:t>
              </a:r>
              <a:r>
                <a:rPr kumimoji="0" lang="en-US" sz="1600" i="1" u="none" strike="noStrike" cap="none" normalizeH="0" baseline="0" dirty="0">
                  <a:ln>
                    <a:noFill/>
                  </a:ln>
                  <a:solidFill>
                    <a:schemeClr val="tx1"/>
                  </a:solidFill>
                  <a:effectLst/>
                  <a:latin typeface="Arial" charset="0"/>
                </a:rPr>
                <a:t>T</a:t>
              </a:r>
              <a:r>
                <a:rPr kumimoji="0" lang="en-US" sz="1600" i="1" u="none" strike="noStrike" cap="none" normalizeH="0" baseline="-25000" dirty="0">
                  <a:ln>
                    <a:noFill/>
                  </a:ln>
                  <a:solidFill>
                    <a:schemeClr val="tx1"/>
                  </a:solidFill>
                  <a:effectLst/>
                  <a:latin typeface="Arial" charset="0"/>
                </a:rPr>
                <a:t>i</a:t>
              </a:r>
              <a:r>
                <a:rPr kumimoji="0" lang="en-US" sz="1600" i="0" u="none" strike="noStrike" cap="none" normalizeH="0" baseline="0" dirty="0">
                  <a:ln>
                    <a:noFill/>
                  </a:ln>
                  <a:solidFill>
                    <a:schemeClr val="tx1"/>
                  </a:solidFill>
                  <a:effectLst/>
                  <a:latin typeface="Arial" charset="0"/>
                </a:rPr>
                <a:t>)</a:t>
              </a:r>
            </a:p>
          </p:txBody>
        </p:sp>
      </p:grpSp>
      <p:sp>
        <p:nvSpPr>
          <p:cNvPr id="32" name="Rectangle 31"/>
          <p:cNvSpPr/>
          <p:nvPr/>
        </p:nvSpPr>
        <p:spPr bwMode="auto">
          <a:xfrm>
            <a:off x="2307233" y="1033727"/>
            <a:ext cx="12192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Technology constraints</a:t>
            </a:r>
            <a:endParaRPr kumimoji="0" lang="en-US" sz="1600" i="0" u="none" strike="noStrike" cap="none" normalizeH="0" baseline="0" dirty="0">
              <a:ln>
                <a:noFill/>
              </a:ln>
              <a:solidFill>
                <a:schemeClr val="tx1"/>
              </a:solidFill>
              <a:effectLst/>
            </a:endParaRPr>
          </a:p>
        </p:txBody>
      </p:sp>
      <p:sp>
        <p:nvSpPr>
          <p:cNvPr id="3" name="Right Arrow 2"/>
          <p:cNvSpPr/>
          <p:nvPr/>
        </p:nvSpPr>
        <p:spPr bwMode="auto">
          <a:xfrm>
            <a:off x="3578006" y="1281165"/>
            <a:ext cx="228599" cy="15240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43" name="Down Arrow 42"/>
          <p:cNvSpPr/>
          <p:nvPr/>
        </p:nvSpPr>
        <p:spPr bwMode="auto">
          <a:xfrm>
            <a:off x="4699182" y="1600200"/>
            <a:ext cx="177618" cy="23902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44" name="Down Arrow 43"/>
          <p:cNvSpPr/>
          <p:nvPr/>
        </p:nvSpPr>
        <p:spPr bwMode="auto">
          <a:xfrm>
            <a:off x="4699182" y="3325879"/>
            <a:ext cx="152400" cy="2417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69" name="Rectangle 68"/>
          <p:cNvSpPr/>
          <p:nvPr/>
        </p:nvSpPr>
        <p:spPr bwMode="auto">
          <a:xfrm>
            <a:off x="990600" y="2719387"/>
            <a:ext cx="1437064" cy="811583"/>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 Coarse</a:t>
            </a:r>
            <a:r>
              <a:rPr kumimoji="0" lang="en-US" sz="1600" i="0" u="none" strike="noStrike" cap="none" normalizeH="0" dirty="0">
                <a:ln>
                  <a:noFill/>
                </a:ln>
                <a:solidFill>
                  <a:schemeClr val="tx1"/>
                </a:solidFill>
                <a:effectLst/>
                <a:latin typeface="Arial" charset="0"/>
              </a:rPr>
              <a:t> c</a:t>
            </a:r>
            <a:r>
              <a:rPr kumimoji="0" lang="en-US" sz="1600" i="0" u="none" strike="noStrike" cap="none" normalizeH="0" baseline="0" dirty="0">
                <a:ln>
                  <a:noFill/>
                </a:ln>
                <a:solidFill>
                  <a:schemeClr val="tx1"/>
                </a:solidFill>
                <a:effectLst/>
                <a:latin typeface="Arial" charset="0"/>
              </a:rPr>
              <a:t>ongestion</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78" name="Down Arrow 77"/>
          <p:cNvSpPr/>
          <p:nvPr/>
        </p:nvSpPr>
        <p:spPr bwMode="auto">
          <a:xfrm>
            <a:off x="4686573" y="3958569"/>
            <a:ext cx="165009" cy="21437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0" name="Rectangle 79"/>
          <p:cNvSpPr/>
          <p:nvPr/>
        </p:nvSpPr>
        <p:spPr bwMode="auto">
          <a:xfrm>
            <a:off x="990600" y="4210579"/>
            <a:ext cx="1444031" cy="60960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Detailed c</a:t>
            </a:r>
            <a:r>
              <a:rPr kumimoji="0" lang="en-US" sz="1600" i="0" u="none" strike="noStrike" cap="none" normalizeH="0" baseline="0" dirty="0">
                <a:ln>
                  <a:noFill/>
                </a:ln>
                <a:solidFill>
                  <a:schemeClr val="tx1"/>
                </a:solidFill>
                <a:effectLst/>
                <a:latin typeface="Arial" charset="0"/>
              </a:rPr>
              <a:t>urrent</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81" name="Rectangle 80"/>
          <p:cNvSpPr/>
          <p:nvPr/>
        </p:nvSpPr>
        <p:spPr bwMode="auto">
          <a:xfrm>
            <a:off x="990600" y="5024966"/>
            <a:ext cx="1444031" cy="766233"/>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 Detailed congestion</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84" name="Right Arrow 83"/>
          <p:cNvSpPr/>
          <p:nvPr/>
        </p:nvSpPr>
        <p:spPr bwMode="auto">
          <a:xfrm rot="1866042">
            <a:off x="2464891" y="2213427"/>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5" name="Right Arrow 84"/>
          <p:cNvSpPr/>
          <p:nvPr/>
        </p:nvSpPr>
        <p:spPr bwMode="auto">
          <a:xfrm rot="1866042">
            <a:off x="2474352" y="4620873"/>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7" name="Right Arrow 86"/>
          <p:cNvSpPr/>
          <p:nvPr/>
        </p:nvSpPr>
        <p:spPr bwMode="auto">
          <a:xfrm rot="18866293">
            <a:off x="2447144" y="3004420"/>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8" name="Right Arrow 87"/>
          <p:cNvSpPr/>
          <p:nvPr/>
        </p:nvSpPr>
        <p:spPr bwMode="auto">
          <a:xfrm rot="18866293">
            <a:off x="2456329" y="5310749"/>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pic>
        <p:nvPicPr>
          <p:cNvPr id="15" name="Picture 14"/>
          <p:cNvPicPr>
            <a:picLocks noChangeAspect="1"/>
          </p:cNvPicPr>
          <p:nvPr/>
        </p:nvPicPr>
        <p:blipFill rotWithShape="1">
          <a:blip r:embed="rId3"/>
          <a:srcRect t="8741" b="1"/>
          <a:stretch/>
        </p:blipFill>
        <p:spPr>
          <a:xfrm>
            <a:off x="4242436" y="2206625"/>
            <a:ext cx="1028700" cy="886624"/>
          </a:xfrm>
          <a:prstGeom prst="rect">
            <a:avLst/>
          </a:prstGeom>
        </p:spPr>
      </p:pic>
      <p:sp>
        <p:nvSpPr>
          <p:cNvPr id="35" name="Rectangle 34"/>
          <p:cNvSpPr/>
          <p:nvPr/>
        </p:nvSpPr>
        <p:spPr bwMode="auto">
          <a:xfrm>
            <a:off x="3048000" y="3574523"/>
            <a:ext cx="3448842" cy="3674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Synthesized IR- and EM-safe PDN</a:t>
            </a:r>
            <a:endParaRPr kumimoji="0" lang="en-US" sz="1600" i="0" u="none" strike="noStrike" cap="none" normalizeH="0" baseline="0" dirty="0">
              <a:ln>
                <a:noFill/>
              </a:ln>
              <a:solidFill>
                <a:schemeClr val="tx1"/>
              </a:solidFill>
              <a:effectLst/>
            </a:endParaRPr>
          </a:p>
        </p:txBody>
      </p:sp>
      <p:sp>
        <p:nvSpPr>
          <p:cNvPr id="36" name="Content Placeholder 2"/>
          <p:cNvSpPr txBox="1">
            <a:spLocks/>
          </p:cNvSpPr>
          <p:nvPr/>
        </p:nvSpPr>
        <p:spPr bwMode="auto">
          <a:xfrm>
            <a:off x="6980916" y="1719712"/>
            <a:ext cx="2072503"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gn="ctr">
              <a:buFontTx/>
              <a:buNone/>
            </a:pPr>
            <a:r>
              <a:rPr lang="en-US" b="0" kern="0" dirty="0"/>
              <a:t>Floorplan stage</a:t>
            </a:r>
          </a:p>
        </p:txBody>
      </p:sp>
      <p:pic>
        <p:nvPicPr>
          <p:cNvPr id="33" name="Picture 32"/>
          <p:cNvPicPr>
            <a:picLocks noChangeAspect="1"/>
          </p:cNvPicPr>
          <p:nvPr/>
        </p:nvPicPr>
        <p:blipFill>
          <a:blip r:embed="rId4"/>
          <a:stretch>
            <a:fillRect/>
          </a:stretch>
        </p:blipFill>
        <p:spPr>
          <a:xfrm>
            <a:off x="7226979" y="2094103"/>
            <a:ext cx="1475373" cy="1204612"/>
          </a:xfrm>
          <a:prstGeom prst="rect">
            <a:avLst/>
          </a:prstGeom>
        </p:spPr>
      </p:pic>
      <p:pic>
        <p:nvPicPr>
          <p:cNvPr id="34" name="Picture 33"/>
          <p:cNvPicPr>
            <a:picLocks noChangeAspect="1"/>
          </p:cNvPicPr>
          <p:nvPr/>
        </p:nvPicPr>
        <p:blipFill>
          <a:blip r:embed="rId5"/>
          <a:stretch>
            <a:fillRect/>
          </a:stretch>
        </p:blipFill>
        <p:spPr>
          <a:xfrm>
            <a:off x="7271092" y="4695882"/>
            <a:ext cx="1492150" cy="1207008"/>
          </a:xfrm>
          <a:prstGeom prst="rect">
            <a:avLst/>
          </a:prstGeom>
        </p:spPr>
      </p:pic>
    </p:spTree>
    <p:extLst>
      <p:ext uri="{BB962C8B-B14F-4D97-AF65-F5344CB8AC3E}">
        <p14:creationId xmlns:p14="http://schemas.microsoft.com/office/powerpoint/2010/main" val="144506232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a:t>ML-based PDN Synthesis and Refinement Flow </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19</a:t>
            </a:fld>
            <a:endParaRPr lang="en-US" altLang="ko-KR"/>
          </a:p>
        </p:txBody>
      </p:sp>
      <p:sp>
        <p:nvSpPr>
          <p:cNvPr id="7" name="Rectangle 6"/>
          <p:cNvSpPr/>
          <p:nvPr/>
        </p:nvSpPr>
        <p:spPr bwMode="auto">
          <a:xfrm>
            <a:off x="2875757" y="1828800"/>
            <a:ext cx="3677443" cy="1490133"/>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Multi layer perceptron (MLP)</a:t>
            </a:r>
            <a:endParaRPr kumimoji="0" lang="en-US" sz="1600" i="0" u="none" strike="noStrike" cap="none" normalizeH="0" baseline="0" dirty="0">
              <a:ln>
                <a:noFill/>
              </a:ln>
              <a:solidFill>
                <a:schemeClr val="tx1"/>
              </a:solidFill>
              <a:effectLst/>
            </a:endParaRPr>
          </a:p>
        </p:txBody>
      </p:sp>
      <p:sp>
        <p:nvSpPr>
          <p:cNvPr id="9" name="Rectangle 8"/>
          <p:cNvSpPr/>
          <p:nvPr/>
        </p:nvSpPr>
        <p:spPr bwMode="auto">
          <a:xfrm>
            <a:off x="3850565" y="3574523"/>
            <a:ext cx="1891775" cy="3674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Synthesized PDN</a:t>
            </a:r>
            <a:endParaRPr kumimoji="0" lang="en-US" sz="1600" i="0" u="none" strike="noStrike" cap="none" normalizeH="0" baseline="0" dirty="0">
              <a:ln>
                <a:noFill/>
              </a:ln>
              <a:solidFill>
                <a:schemeClr val="tx1"/>
              </a:solidFill>
              <a:effectLst/>
            </a:endParaRPr>
          </a:p>
        </p:txBody>
      </p:sp>
      <p:sp>
        <p:nvSpPr>
          <p:cNvPr id="11" name="Rectangle 10"/>
          <p:cNvSpPr/>
          <p:nvPr/>
        </p:nvSpPr>
        <p:spPr bwMode="auto">
          <a:xfrm>
            <a:off x="990600" y="1905000"/>
            <a:ext cx="1437064" cy="609600"/>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Coarse c</a:t>
            </a:r>
            <a:r>
              <a:rPr kumimoji="0" lang="en-US" sz="1600" i="0" u="none" strike="noStrike" cap="none" normalizeH="0" baseline="0" dirty="0">
                <a:ln>
                  <a:noFill/>
                </a:ln>
                <a:solidFill>
                  <a:schemeClr val="tx1"/>
                </a:solidFill>
                <a:effectLst/>
                <a:latin typeface="Arial" charset="0"/>
              </a:rPr>
              <a:t>urrent</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22" name="Content Placeholder 2"/>
          <p:cNvSpPr>
            <a:spLocks noGrp="1"/>
          </p:cNvSpPr>
          <p:nvPr>
            <p:ph idx="1"/>
          </p:nvPr>
        </p:nvSpPr>
        <p:spPr>
          <a:xfrm>
            <a:off x="352730" y="1205971"/>
            <a:ext cx="2440278" cy="475350"/>
          </a:xfrm>
        </p:spPr>
        <p:txBody>
          <a:bodyPr/>
          <a:lstStyle/>
          <a:p>
            <a:pPr marL="0" indent="0">
              <a:buNone/>
            </a:pPr>
            <a:r>
              <a:rPr lang="en-US" b="0" dirty="0"/>
              <a:t>Inference flow:</a:t>
            </a:r>
          </a:p>
        </p:txBody>
      </p:sp>
      <p:sp>
        <p:nvSpPr>
          <p:cNvPr id="16" name="Right Bracket 15"/>
          <p:cNvSpPr/>
          <p:nvPr/>
        </p:nvSpPr>
        <p:spPr bwMode="auto">
          <a:xfrm>
            <a:off x="6782730" y="1141214"/>
            <a:ext cx="246063" cy="2899172"/>
          </a:xfrm>
          <a:prstGeom prst="rightBracke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7" name="Right Bracket 16"/>
          <p:cNvSpPr/>
          <p:nvPr/>
        </p:nvSpPr>
        <p:spPr bwMode="auto">
          <a:xfrm>
            <a:off x="6781800" y="3579614"/>
            <a:ext cx="246063" cy="2746772"/>
          </a:xfrm>
          <a:prstGeom prst="rightBracket">
            <a:avLst/>
          </a:prstGeom>
          <a:noFill/>
          <a:ln w="222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8" name="Group 7"/>
          <p:cNvGrpSpPr/>
          <p:nvPr/>
        </p:nvGrpSpPr>
        <p:grpSpPr>
          <a:xfrm>
            <a:off x="3886200" y="1066800"/>
            <a:ext cx="1857070" cy="533400"/>
            <a:chOff x="3886200" y="1066800"/>
            <a:chExt cx="1371600" cy="758428"/>
          </a:xfrm>
        </p:grpSpPr>
        <p:sp>
          <p:nvSpPr>
            <p:cNvPr id="29" name="Rectangle 28"/>
            <p:cNvSpPr/>
            <p:nvPr/>
          </p:nvSpPr>
          <p:spPr bwMode="auto">
            <a:xfrm>
              <a:off x="3886200" y="1066800"/>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0" name="Rectangle 29"/>
            <p:cNvSpPr/>
            <p:nvPr/>
          </p:nvSpPr>
          <p:spPr bwMode="auto">
            <a:xfrm>
              <a:off x="3997225" y="1138846"/>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1" name="Rectangle 30"/>
            <p:cNvSpPr/>
            <p:nvPr/>
          </p:nvSpPr>
          <p:spPr bwMode="auto">
            <a:xfrm>
              <a:off x="4114800" y="1215628"/>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Templates (</a:t>
              </a:r>
              <a:r>
                <a:rPr kumimoji="0" lang="en-US" sz="1600" i="1" u="none" strike="noStrike" cap="none" normalizeH="0" baseline="0" dirty="0">
                  <a:ln>
                    <a:noFill/>
                  </a:ln>
                  <a:solidFill>
                    <a:schemeClr val="tx1"/>
                  </a:solidFill>
                  <a:effectLst/>
                  <a:latin typeface="Arial" charset="0"/>
                </a:rPr>
                <a:t>T</a:t>
              </a:r>
              <a:r>
                <a:rPr kumimoji="0" lang="en-US" sz="1600" i="1" u="none" strike="noStrike" cap="none" normalizeH="0" baseline="-25000" dirty="0">
                  <a:ln>
                    <a:noFill/>
                  </a:ln>
                  <a:solidFill>
                    <a:schemeClr val="tx1"/>
                  </a:solidFill>
                  <a:effectLst/>
                  <a:latin typeface="Arial" charset="0"/>
                </a:rPr>
                <a:t>i</a:t>
              </a:r>
              <a:r>
                <a:rPr kumimoji="0" lang="en-US" sz="1600" i="0" u="none" strike="noStrike" cap="none" normalizeH="0" baseline="0" dirty="0">
                  <a:ln>
                    <a:noFill/>
                  </a:ln>
                  <a:solidFill>
                    <a:schemeClr val="tx1"/>
                  </a:solidFill>
                  <a:effectLst/>
                  <a:latin typeface="Arial" charset="0"/>
                </a:rPr>
                <a:t>)</a:t>
              </a:r>
            </a:p>
          </p:txBody>
        </p:sp>
      </p:grpSp>
      <p:sp>
        <p:nvSpPr>
          <p:cNvPr id="32" name="Rectangle 31"/>
          <p:cNvSpPr/>
          <p:nvPr/>
        </p:nvSpPr>
        <p:spPr bwMode="auto">
          <a:xfrm>
            <a:off x="2307233" y="1033727"/>
            <a:ext cx="12192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Technology constraints</a:t>
            </a:r>
            <a:endParaRPr kumimoji="0" lang="en-US" sz="1600" i="0" u="none" strike="noStrike" cap="none" normalizeH="0" baseline="0" dirty="0">
              <a:ln>
                <a:noFill/>
              </a:ln>
              <a:solidFill>
                <a:schemeClr val="tx1"/>
              </a:solidFill>
              <a:effectLst/>
            </a:endParaRPr>
          </a:p>
        </p:txBody>
      </p:sp>
      <p:sp>
        <p:nvSpPr>
          <p:cNvPr id="3" name="Right Arrow 2"/>
          <p:cNvSpPr/>
          <p:nvPr/>
        </p:nvSpPr>
        <p:spPr bwMode="auto">
          <a:xfrm>
            <a:off x="3578006" y="1281165"/>
            <a:ext cx="228599" cy="15240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43" name="Down Arrow 42"/>
          <p:cNvSpPr/>
          <p:nvPr/>
        </p:nvSpPr>
        <p:spPr bwMode="auto">
          <a:xfrm>
            <a:off x="4699182" y="1600200"/>
            <a:ext cx="177618" cy="23902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44" name="Down Arrow 43"/>
          <p:cNvSpPr/>
          <p:nvPr/>
        </p:nvSpPr>
        <p:spPr bwMode="auto">
          <a:xfrm>
            <a:off x="4699182" y="3325879"/>
            <a:ext cx="152400" cy="2417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69" name="Rectangle 68"/>
          <p:cNvSpPr/>
          <p:nvPr/>
        </p:nvSpPr>
        <p:spPr bwMode="auto">
          <a:xfrm>
            <a:off x="990600" y="2719387"/>
            <a:ext cx="1437064" cy="811583"/>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 Coarse</a:t>
            </a:r>
            <a:r>
              <a:rPr kumimoji="0" lang="en-US" sz="1600" i="0" u="none" strike="noStrike" cap="none" normalizeH="0" dirty="0">
                <a:ln>
                  <a:noFill/>
                </a:ln>
                <a:solidFill>
                  <a:schemeClr val="tx1"/>
                </a:solidFill>
                <a:effectLst/>
                <a:latin typeface="Arial" charset="0"/>
              </a:rPr>
              <a:t> c</a:t>
            </a:r>
            <a:r>
              <a:rPr kumimoji="0" lang="en-US" sz="1600" i="0" u="none" strike="noStrike" cap="none" normalizeH="0" baseline="0" dirty="0">
                <a:ln>
                  <a:noFill/>
                </a:ln>
                <a:solidFill>
                  <a:schemeClr val="tx1"/>
                </a:solidFill>
                <a:effectLst/>
                <a:latin typeface="Arial" charset="0"/>
              </a:rPr>
              <a:t>ongestion</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71" name="Rectangle 70"/>
          <p:cNvSpPr/>
          <p:nvPr/>
        </p:nvSpPr>
        <p:spPr bwMode="auto">
          <a:xfrm>
            <a:off x="2848023" y="4186767"/>
            <a:ext cx="3677443" cy="1490133"/>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Convolution neural network (CNN)</a:t>
            </a:r>
            <a:endParaRPr kumimoji="0" lang="en-US" sz="1600" i="0" u="none" strike="noStrike" cap="none" normalizeH="0" baseline="0" dirty="0">
              <a:ln>
                <a:noFill/>
              </a:ln>
              <a:solidFill>
                <a:schemeClr val="tx1"/>
              </a:solidFill>
              <a:effectLst/>
            </a:endParaRPr>
          </a:p>
        </p:txBody>
      </p:sp>
      <p:sp>
        <p:nvSpPr>
          <p:cNvPr id="72" name="Rectangle 71"/>
          <p:cNvSpPr/>
          <p:nvPr/>
        </p:nvSpPr>
        <p:spPr bwMode="auto">
          <a:xfrm>
            <a:off x="3302000" y="5946316"/>
            <a:ext cx="2914501" cy="365584"/>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Refined IR- and EM-safe PDN</a:t>
            </a:r>
            <a:endParaRPr kumimoji="0" lang="en-US" sz="1600" i="0" u="none" strike="noStrike" cap="none" normalizeH="0" baseline="0" dirty="0">
              <a:ln>
                <a:noFill/>
              </a:ln>
              <a:solidFill>
                <a:schemeClr val="tx1"/>
              </a:solidFill>
              <a:effectLst/>
            </a:endParaRPr>
          </a:p>
        </p:txBody>
      </p:sp>
      <p:sp>
        <p:nvSpPr>
          <p:cNvPr id="78" name="Down Arrow 77"/>
          <p:cNvSpPr/>
          <p:nvPr/>
        </p:nvSpPr>
        <p:spPr bwMode="auto">
          <a:xfrm>
            <a:off x="4686573" y="3958569"/>
            <a:ext cx="165009" cy="21437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79" name="Down Arrow 78"/>
          <p:cNvSpPr/>
          <p:nvPr/>
        </p:nvSpPr>
        <p:spPr bwMode="auto">
          <a:xfrm>
            <a:off x="4703551" y="5690726"/>
            <a:ext cx="152400" cy="2417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0" name="Rectangle 79"/>
          <p:cNvSpPr/>
          <p:nvPr/>
        </p:nvSpPr>
        <p:spPr bwMode="auto">
          <a:xfrm>
            <a:off x="990600" y="4210579"/>
            <a:ext cx="1444031" cy="60960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Detailed c</a:t>
            </a:r>
            <a:r>
              <a:rPr kumimoji="0" lang="en-US" sz="1600" i="0" u="none" strike="noStrike" cap="none" normalizeH="0" baseline="0" dirty="0">
                <a:ln>
                  <a:noFill/>
                </a:ln>
                <a:solidFill>
                  <a:schemeClr val="tx1"/>
                </a:solidFill>
                <a:effectLst/>
                <a:latin typeface="Arial" charset="0"/>
              </a:rPr>
              <a:t>urrent</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81" name="Rectangle 80"/>
          <p:cNvSpPr/>
          <p:nvPr/>
        </p:nvSpPr>
        <p:spPr bwMode="auto">
          <a:xfrm>
            <a:off x="990600" y="5024966"/>
            <a:ext cx="1444031" cy="766233"/>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 Detailed congestion</a:t>
            </a:r>
            <a:r>
              <a:rPr kumimoji="0" lang="en-US" sz="1600" i="0" u="none" strike="noStrike" cap="none" normalizeH="0" dirty="0">
                <a:ln>
                  <a:noFill/>
                </a:ln>
                <a:solidFill>
                  <a:schemeClr val="tx1"/>
                </a:solidFill>
                <a:effectLst/>
                <a:latin typeface="Arial" charset="0"/>
              </a:rPr>
              <a:t> map</a:t>
            </a:r>
            <a:endParaRPr kumimoji="0" lang="en-US" sz="1600" i="0" u="none" strike="noStrike" cap="none" normalizeH="0" baseline="0" dirty="0">
              <a:ln>
                <a:noFill/>
              </a:ln>
              <a:solidFill>
                <a:schemeClr val="tx1"/>
              </a:solidFill>
              <a:effectLst/>
              <a:latin typeface="Arial" charset="0"/>
            </a:endParaRPr>
          </a:p>
        </p:txBody>
      </p:sp>
      <p:sp>
        <p:nvSpPr>
          <p:cNvPr id="84" name="Right Arrow 83"/>
          <p:cNvSpPr/>
          <p:nvPr/>
        </p:nvSpPr>
        <p:spPr bwMode="auto">
          <a:xfrm rot="1866042">
            <a:off x="2464891" y="2213427"/>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5" name="Right Arrow 84"/>
          <p:cNvSpPr/>
          <p:nvPr/>
        </p:nvSpPr>
        <p:spPr bwMode="auto">
          <a:xfrm rot="1866042">
            <a:off x="2474352" y="4620873"/>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7" name="Right Arrow 86"/>
          <p:cNvSpPr/>
          <p:nvPr/>
        </p:nvSpPr>
        <p:spPr bwMode="auto">
          <a:xfrm rot="18866293">
            <a:off x="2447144" y="3004420"/>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8" name="Right Arrow 87"/>
          <p:cNvSpPr/>
          <p:nvPr/>
        </p:nvSpPr>
        <p:spPr bwMode="auto">
          <a:xfrm rot="18866293">
            <a:off x="2456329" y="5310749"/>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pic>
        <p:nvPicPr>
          <p:cNvPr id="13" name="Picture 12"/>
          <p:cNvPicPr>
            <a:picLocks noChangeAspect="1"/>
          </p:cNvPicPr>
          <p:nvPr/>
        </p:nvPicPr>
        <p:blipFill>
          <a:blip r:embed="rId3"/>
          <a:stretch>
            <a:fillRect/>
          </a:stretch>
        </p:blipFill>
        <p:spPr>
          <a:xfrm>
            <a:off x="3659847" y="4701004"/>
            <a:ext cx="2038350" cy="638175"/>
          </a:xfrm>
          <a:prstGeom prst="rect">
            <a:avLst/>
          </a:prstGeom>
        </p:spPr>
      </p:pic>
      <p:pic>
        <p:nvPicPr>
          <p:cNvPr id="15" name="Picture 14"/>
          <p:cNvPicPr>
            <a:picLocks noChangeAspect="1"/>
          </p:cNvPicPr>
          <p:nvPr/>
        </p:nvPicPr>
        <p:blipFill rotWithShape="1">
          <a:blip r:embed="rId4"/>
          <a:srcRect t="8741" b="1"/>
          <a:stretch/>
        </p:blipFill>
        <p:spPr>
          <a:xfrm>
            <a:off x="4242436" y="2206625"/>
            <a:ext cx="1028700" cy="886624"/>
          </a:xfrm>
          <a:prstGeom prst="rect">
            <a:avLst/>
          </a:prstGeom>
        </p:spPr>
      </p:pic>
      <p:sp>
        <p:nvSpPr>
          <p:cNvPr id="41" name="Rectangle 40"/>
          <p:cNvSpPr/>
          <p:nvPr/>
        </p:nvSpPr>
        <p:spPr bwMode="auto">
          <a:xfrm>
            <a:off x="3048000" y="3574523"/>
            <a:ext cx="3448842" cy="3674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Synthesized IR- and EM-safe PDN</a:t>
            </a:r>
            <a:endParaRPr kumimoji="0" lang="en-US" sz="1600" i="0" u="none" strike="noStrike" cap="none" normalizeH="0" baseline="0" dirty="0">
              <a:ln>
                <a:noFill/>
              </a:ln>
              <a:solidFill>
                <a:schemeClr val="tx1"/>
              </a:solidFill>
              <a:effectLst/>
            </a:endParaRPr>
          </a:p>
        </p:txBody>
      </p:sp>
      <p:sp>
        <p:nvSpPr>
          <p:cNvPr id="42" name="Content Placeholder 2"/>
          <p:cNvSpPr txBox="1">
            <a:spLocks/>
          </p:cNvSpPr>
          <p:nvPr/>
        </p:nvSpPr>
        <p:spPr bwMode="auto">
          <a:xfrm>
            <a:off x="7001703" y="4351983"/>
            <a:ext cx="2131240"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gn="ctr">
              <a:buFontTx/>
              <a:buNone/>
            </a:pPr>
            <a:r>
              <a:rPr lang="en-US" b="0" kern="0" dirty="0"/>
              <a:t>Placement stage</a:t>
            </a:r>
          </a:p>
        </p:txBody>
      </p:sp>
      <p:sp>
        <p:nvSpPr>
          <p:cNvPr id="45" name="Content Placeholder 2"/>
          <p:cNvSpPr txBox="1">
            <a:spLocks/>
          </p:cNvSpPr>
          <p:nvPr/>
        </p:nvSpPr>
        <p:spPr bwMode="auto">
          <a:xfrm>
            <a:off x="6980916" y="1719712"/>
            <a:ext cx="2072503"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gn="ctr">
              <a:buFontTx/>
              <a:buNone/>
            </a:pPr>
            <a:r>
              <a:rPr lang="en-US" b="0" kern="0" dirty="0"/>
              <a:t>Floorplan stage</a:t>
            </a:r>
          </a:p>
        </p:txBody>
      </p:sp>
      <p:pic>
        <p:nvPicPr>
          <p:cNvPr id="36" name="Picture 35"/>
          <p:cNvPicPr>
            <a:picLocks noChangeAspect="1"/>
          </p:cNvPicPr>
          <p:nvPr/>
        </p:nvPicPr>
        <p:blipFill>
          <a:blip r:embed="rId5"/>
          <a:stretch>
            <a:fillRect/>
          </a:stretch>
        </p:blipFill>
        <p:spPr>
          <a:xfrm>
            <a:off x="7226979" y="2094103"/>
            <a:ext cx="1475373" cy="1204612"/>
          </a:xfrm>
          <a:prstGeom prst="rect">
            <a:avLst/>
          </a:prstGeom>
        </p:spPr>
      </p:pic>
      <p:pic>
        <p:nvPicPr>
          <p:cNvPr id="40" name="Picture 39"/>
          <p:cNvPicPr>
            <a:picLocks noChangeAspect="1"/>
          </p:cNvPicPr>
          <p:nvPr/>
        </p:nvPicPr>
        <p:blipFill>
          <a:blip r:embed="rId6"/>
          <a:stretch>
            <a:fillRect/>
          </a:stretch>
        </p:blipFill>
        <p:spPr>
          <a:xfrm>
            <a:off x="7271092" y="4695882"/>
            <a:ext cx="1492150" cy="1207008"/>
          </a:xfrm>
          <a:prstGeom prst="rect">
            <a:avLst/>
          </a:prstGeom>
        </p:spPr>
      </p:pic>
    </p:spTree>
    <p:extLst>
      <p:ext uri="{BB962C8B-B14F-4D97-AF65-F5344CB8AC3E}">
        <p14:creationId xmlns:p14="http://schemas.microsoft.com/office/powerpoint/2010/main" val="155009651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Outline</a:t>
            </a:r>
          </a:p>
        </p:txBody>
      </p:sp>
      <p:sp>
        <p:nvSpPr>
          <p:cNvPr id="3" name="Content Placeholder 2"/>
          <p:cNvSpPr>
            <a:spLocks noGrp="1"/>
          </p:cNvSpPr>
          <p:nvPr>
            <p:ph idx="1"/>
          </p:nvPr>
        </p:nvSpPr>
        <p:spPr>
          <a:xfrm>
            <a:off x="228600" y="1143000"/>
            <a:ext cx="8763000" cy="5257800"/>
          </a:xfrm>
        </p:spPr>
        <p:txBody>
          <a:bodyPr/>
          <a:lstStyle/>
          <a:p>
            <a:r>
              <a:rPr lang="en-US" b="0" dirty="0"/>
              <a:t>Introduction</a:t>
            </a:r>
          </a:p>
          <a:p>
            <a:r>
              <a:rPr lang="en-US" b="0" dirty="0"/>
              <a:t>ML-based PDN synthesis and refinement methodology</a:t>
            </a:r>
          </a:p>
          <a:p>
            <a:r>
              <a:rPr lang="en-US" b="0" dirty="0"/>
              <a:t>Neural network training</a:t>
            </a:r>
          </a:p>
          <a:p>
            <a:r>
              <a:rPr lang="en-US" b="0" dirty="0"/>
              <a:t>Neural network evaluation</a:t>
            </a:r>
          </a:p>
          <a:p>
            <a:r>
              <a:rPr lang="en-US" b="0" dirty="0"/>
              <a:t>Conclusion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2</a:t>
            </a:fld>
            <a:endParaRPr lang="en-US" altLang="ko-KR"/>
          </a:p>
        </p:txBody>
      </p:sp>
    </p:spTree>
    <p:extLst>
      <p:ext uri="{BB962C8B-B14F-4D97-AF65-F5344CB8AC3E}">
        <p14:creationId xmlns:p14="http://schemas.microsoft.com/office/powerpoint/2010/main" val="342401788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Outline</a:t>
            </a:r>
          </a:p>
        </p:txBody>
      </p:sp>
      <p:sp>
        <p:nvSpPr>
          <p:cNvPr id="3" name="Content Placeholder 2"/>
          <p:cNvSpPr>
            <a:spLocks noGrp="1"/>
          </p:cNvSpPr>
          <p:nvPr>
            <p:ph idx="1"/>
          </p:nvPr>
        </p:nvSpPr>
        <p:spPr>
          <a:xfrm>
            <a:off x="228600" y="1143000"/>
            <a:ext cx="8763000" cy="5257800"/>
          </a:xfrm>
        </p:spPr>
        <p:txBody>
          <a:bodyPr/>
          <a:lstStyle/>
          <a:p>
            <a:r>
              <a:rPr lang="en-US" b="0" dirty="0">
                <a:solidFill>
                  <a:schemeClr val="bg1">
                    <a:lumMod val="85000"/>
                  </a:schemeClr>
                </a:solidFill>
              </a:rPr>
              <a:t>Introduction</a:t>
            </a:r>
          </a:p>
          <a:p>
            <a:r>
              <a:rPr lang="en-US" b="0" dirty="0">
                <a:solidFill>
                  <a:schemeClr val="bg1">
                    <a:lumMod val="85000"/>
                  </a:schemeClr>
                </a:solidFill>
              </a:rPr>
              <a:t>ML-based PDN synthesis and refinement methodology</a:t>
            </a:r>
          </a:p>
          <a:p>
            <a:r>
              <a:rPr lang="en-US" b="0" dirty="0"/>
              <a:t>Neural network training</a:t>
            </a:r>
          </a:p>
          <a:p>
            <a:r>
              <a:rPr lang="en-US" b="0" dirty="0">
                <a:solidFill>
                  <a:schemeClr val="bg1">
                    <a:lumMod val="85000"/>
                  </a:schemeClr>
                </a:solidFill>
              </a:rPr>
              <a:t>Neural network evaluation</a:t>
            </a:r>
          </a:p>
          <a:p>
            <a:r>
              <a:rPr lang="en-US" b="0" dirty="0">
                <a:solidFill>
                  <a:schemeClr val="bg1">
                    <a:lumMod val="85000"/>
                  </a:schemeClr>
                </a:solidFill>
              </a:rPr>
              <a:t>Conclusion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20</a:t>
            </a:fld>
            <a:endParaRPr lang="en-US" altLang="ko-KR"/>
          </a:p>
        </p:txBody>
      </p:sp>
    </p:spTree>
    <p:extLst>
      <p:ext uri="{BB962C8B-B14F-4D97-AF65-F5344CB8AC3E}">
        <p14:creationId xmlns:p14="http://schemas.microsoft.com/office/powerpoint/2010/main" val="6121226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239713"/>
            <a:ext cx="8763000" cy="762000"/>
          </a:xfrm>
        </p:spPr>
        <p:txBody>
          <a:bodyPr/>
          <a:lstStyle/>
          <a:p>
            <a:r>
              <a:rPr lang="en-US" sz="2800" dirty="0"/>
              <a:t>ML Model Training: “Golden Data” Generation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21</a:t>
            </a:fld>
            <a:endParaRPr lang="en-US" altLang="ko-KR"/>
          </a:p>
        </p:txBody>
      </p:sp>
      <p:sp>
        <p:nvSpPr>
          <p:cNvPr id="9" name="Rectangle 8"/>
          <p:cNvSpPr/>
          <p:nvPr/>
        </p:nvSpPr>
        <p:spPr bwMode="auto">
          <a:xfrm>
            <a:off x="3850565" y="3574523"/>
            <a:ext cx="1891775" cy="3674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Synthesized PDNs</a:t>
            </a:r>
            <a:endParaRPr kumimoji="0" lang="en-US" sz="1600" i="0" u="none" strike="noStrike" cap="none" normalizeH="0" baseline="0" dirty="0">
              <a:ln>
                <a:noFill/>
              </a:ln>
              <a:solidFill>
                <a:schemeClr val="tx1"/>
              </a:solidFill>
              <a:effectLst/>
            </a:endParaRPr>
          </a:p>
        </p:txBody>
      </p:sp>
      <p:sp>
        <p:nvSpPr>
          <p:cNvPr id="11" name="Rectangle 10"/>
          <p:cNvSpPr/>
          <p:nvPr/>
        </p:nvSpPr>
        <p:spPr bwMode="auto">
          <a:xfrm>
            <a:off x="990600" y="1905000"/>
            <a:ext cx="1437064" cy="609600"/>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Coarse c</a:t>
            </a:r>
            <a:r>
              <a:rPr kumimoji="0" lang="en-US" sz="1600" i="0" u="none" strike="noStrike" cap="none" normalizeH="0" baseline="0" dirty="0">
                <a:ln>
                  <a:noFill/>
                </a:ln>
                <a:solidFill>
                  <a:schemeClr val="tx1"/>
                </a:solidFill>
                <a:effectLst/>
                <a:latin typeface="Arial" charset="0"/>
              </a:rPr>
              <a:t>urrent</a:t>
            </a:r>
            <a:r>
              <a:rPr kumimoji="0" lang="en-US" sz="1600" i="0" u="none" strike="noStrike" cap="none" normalizeH="0" dirty="0">
                <a:ln>
                  <a:noFill/>
                </a:ln>
                <a:solidFill>
                  <a:schemeClr val="tx1"/>
                </a:solidFill>
                <a:effectLst/>
                <a:latin typeface="Arial" charset="0"/>
              </a:rPr>
              <a:t> maps</a:t>
            </a:r>
            <a:endParaRPr kumimoji="0" lang="en-US" sz="1600" i="0" u="none" strike="noStrike" cap="none" normalizeH="0" baseline="0" dirty="0">
              <a:ln>
                <a:noFill/>
              </a:ln>
              <a:solidFill>
                <a:schemeClr val="tx1"/>
              </a:solidFill>
              <a:effectLst/>
              <a:latin typeface="Arial" charset="0"/>
            </a:endParaRPr>
          </a:p>
        </p:txBody>
      </p:sp>
      <p:sp>
        <p:nvSpPr>
          <p:cNvPr id="22" name="Content Placeholder 2"/>
          <p:cNvSpPr>
            <a:spLocks noGrp="1"/>
          </p:cNvSpPr>
          <p:nvPr>
            <p:ph idx="1"/>
          </p:nvPr>
        </p:nvSpPr>
        <p:spPr>
          <a:xfrm>
            <a:off x="352730" y="1205971"/>
            <a:ext cx="2440278" cy="475350"/>
          </a:xfrm>
        </p:spPr>
        <p:txBody>
          <a:bodyPr/>
          <a:lstStyle/>
          <a:p>
            <a:pPr marL="0" indent="0">
              <a:buNone/>
            </a:pPr>
            <a:r>
              <a:rPr lang="en-US" b="0" dirty="0"/>
              <a:t>Training flow:</a:t>
            </a:r>
          </a:p>
        </p:txBody>
      </p:sp>
      <p:grpSp>
        <p:nvGrpSpPr>
          <p:cNvPr id="8" name="Group 7"/>
          <p:cNvGrpSpPr/>
          <p:nvPr/>
        </p:nvGrpSpPr>
        <p:grpSpPr>
          <a:xfrm>
            <a:off x="3886200" y="1066800"/>
            <a:ext cx="1857070" cy="533400"/>
            <a:chOff x="3886200" y="1066800"/>
            <a:chExt cx="1371600" cy="758428"/>
          </a:xfrm>
        </p:grpSpPr>
        <p:sp>
          <p:nvSpPr>
            <p:cNvPr id="29" name="Rectangle 28"/>
            <p:cNvSpPr/>
            <p:nvPr/>
          </p:nvSpPr>
          <p:spPr bwMode="auto">
            <a:xfrm>
              <a:off x="3886200" y="1066800"/>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0" name="Rectangle 29"/>
            <p:cNvSpPr/>
            <p:nvPr/>
          </p:nvSpPr>
          <p:spPr bwMode="auto">
            <a:xfrm>
              <a:off x="3997225" y="1138846"/>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1" name="Rectangle 30"/>
            <p:cNvSpPr/>
            <p:nvPr/>
          </p:nvSpPr>
          <p:spPr bwMode="auto">
            <a:xfrm>
              <a:off x="4114800" y="1215628"/>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Templates (</a:t>
              </a:r>
              <a:r>
                <a:rPr kumimoji="0" lang="en-US" sz="1600" i="1" u="none" strike="noStrike" cap="none" normalizeH="0" baseline="0" dirty="0">
                  <a:ln>
                    <a:noFill/>
                  </a:ln>
                  <a:solidFill>
                    <a:schemeClr val="tx1"/>
                  </a:solidFill>
                  <a:effectLst/>
                  <a:latin typeface="Arial" charset="0"/>
                </a:rPr>
                <a:t>T</a:t>
              </a:r>
              <a:r>
                <a:rPr kumimoji="0" lang="en-US" sz="1600" i="1" u="none" strike="noStrike" cap="none" normalizeH="0" baseline="-25000" dirty="0">
                  <a:ln>
                    <a:noFill/>
                  </a:ln>
                  <a:solidFill>
                    <a:schemeClr val="tx1"/>
                  </a:solidFill>
                  <a:effectLst/>
                  <a:latin typeface="Arial" charset="0"/>
                </a:rPr>
                <a:t>i</a:t>
              </a:r>
              <a:r>
                <a:rPr kumimoji="0" lang="en-US" sz="1600" i="0" u="none" strike="noStrike" cap="none" normalizeH="0" baseline="0" dirty="0">
                  <a:ln>
                    <a:noFill/>
                  </a:ln>
                  <a:solidFill>
                    <a:schemeClr val="tx1"/>
                  </a:solidFill>
                  <a:effectLst/>
                  <a:latin typeface="Arial" charset="0"/>
                </a:rPr>
                <a:t>)</a:t>
              </a:r>
            </a:p>
          </p:txBody>
        </p:sp>
      </p:grpSp>
      <p:sp>
        <p:nvSpPr>
          <p:cNvPr id="32" name="Rectangle 31"/>
          <p:cNvSpPr/>
          <p:nvPr/>
        </p:nvSpPr>
        <p:spPr bwMode="auto">
          <a:xfrm>
            <a:off x="2307233" y="1033727"/>
            <a:ext cx="12192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Technology constraints</a:t>
            </a:r>
            <a:endParaRPr kumimoji="0" lang="en-US" sz="1600" i="0" u="none" strike="noStrike" cap="none" normalizeH="0" baseline="0" dirty="0">
              <a:ln>
                <a:noFill/>
              </a:ln>
              <a:solidFill>
                <a:schemeClr val="tx1"/>
              </a:solidFill>
              <a:effectLst/>
            </a:endParaRPr>
          </a:p>
        </p:txBody>
      </p:sp>
      <p:sp>
        <p:nvSpPr>
          <p:cNvPr id="3" name="Right Arrow 2"/>
          <p:cNvSpPr/>
          <p:nvPr/>
        </p:nvSpPr>
        <p:spPr bwMode="auto">
          <a:xfrm>
            <a:off x="3578006" y="1281165"/>
            <a:ext cx="228599" cy="15240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44" name="Down Arrow 43"/>
          <p:cNvSpPr/>
          <p:nvPr/>
        </p:nvSpPr>
        <p:spPr bwMode="auto">
          <a:xfrm>
            <a:off x="4699182" y="3325879"/>
            <a:ext cx="152400" cy="2417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69" name="Rectangle 68"/>
          <p:cNvSpPr/>
          <p:nvPr/>
        </p:nvSpPr>
        <p:spPr bwMode="auto">
          <a:xfrm>
            <a:off x="990600" y="2719387"/>
            <a:ext cx="1437064" cy="811583"/>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 Coarse</a:t>
            </a:r>
            <a:r>
              <a:rPr kumimoji="0" lang="en-US" sz="1600" i="0" u="none" strike="noStrike" cap="none" normalizeH="0" dirty="0">
                <a:ln>
                  <a:noFill/>
                </a:ln>
                <a:solidFill>
                  <a:schemeClr val="tx1"/>
                </a:solidFill>
                <a:effectLst/>
                <a:latin typeface="Arial" charset="0"/>
              </a:rPr>
              <a:t> c</a:t>
            </a:r>
            <a:r>
              <a:rPr kumimoji="0" lang="en-US" sz="1600" i="0" u="none" strike="noStrike" cap="none" normalizeH="0" baseline="0" dirty="0">
                <a:ln>
                  <a:noFill/>
                </a:ln>
                <a:solidFill>
                  <a:schemeClr val="tx1"/>
                </a:solidFill>
                <a:effectLst/>
                <a:latin typeface="Arial" charset="0"/>
              </a:rPr>
              <a:t>ongestion</a:t>
            </a:r>
            <a:r>
              <a:rPr kumimoji="0" lang="en-US" sz="1600" i="0" u="none" strike="noStrike" cap="none" normalizeH="0" dirty="0">
                <a:ln>
                  <a:noFill/>
                </a:ln>
                <a:solidFill>
                  <a:schemeClr val="tx1"/>
                </a:solidFill>
                <a:effectLst/>
                <a:latin typeface="Arial" charset="0"/>
              </a:rPr>
              <a:t> maps</a:t>
            </a:r>
            <a:endParaRPr kumimoji="0" lang="en-US" sz="1600" i="0" u="none" strike="noStrike" cap="none" normalizeH="0" baseline="0" dirty="0">
              <a:ln>
                <a:noFill/>
              </a:ln>
              <a:solidFill>
                <a:schemeClr val="tx1"/>
              </a:solidFill>
              <a:effectLst/>
              <a:latin typeface="Arial" charset="0"/>
            </a:endParaRPr>
          </a:p>
        </p:txBody>
      </p:sp>
      <p:sp>
        <p:nvSpPr>
          <p:cNvPr id="84" name="Right Arrow 83"/>
          <p:cNvSpPr/>
          <p:nvPr/>
        </p:nvSpPr>
        <p:spPr bwMode="auto">
          <a:xfrm rot="1866042">
            <a:off x="2464891" y="2213427"/>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7" name="Right Arrow 86"/>
          <p:cNvSpPr/>
          <p:nvPr/>
        </p:nvSpPr>
        <p:spPr bwMode="auto">
          <a:xfrm rot="18866293">
            <a:off x="2447144" y="3004420"/>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21" name="Rectangle 20"/>
          <p:cNvSpPr/>
          <p:nvPr/>
        </p:nvSpPr>
        <p:spPr bwMode="auto">
          <a:xfrm>
            <a:off x="3048000" y="3574523"/>
            <a:ext cx="3448842" cy="3674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Synthesized IR- and EM-safe PDN</a:t>
            </a:r>
            <a:endParaRPr kumimoji="0" lang="en-US" sz="1600" i="0" u="none" strike="noStrike" cap="none" normalizeH="0" baseline="0" dirty="0">
              <a:ln>
                <a:noFill/>
              </a:ln>
              <a:solidFill>
                <a:schemeClr val="tx1"/>
              </a:solidFill>
              <a:effectLst/>
            </a:endParaRPr>
          </a:p>
        </p:txBody>
      </p:sp>
      <p:sp>
        <p:nvSpPr>
          <p:cNvPr id="23" name="Right Bracket 22"/>
          <p:cNvSpPr/>
          <p:nvPr/>
        </p:nvSpPr>
        <p:spPr bwMode="auto">
          <a:xfrm>
            <a:off x="7035142" y="1001713"/>
            <a:ext cx="246063" cy="3038673"/>
          </a:xfrm>
          <a:prstGeom prst="rightBracke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6" name="Content Placeholder 2"/>
          <p:cNvSpPr txBox="1">
            <a:spLocks/>
          </p:cNvSpPr>
          <p:nvPr/>
        </p:nvSpPr>
        <p:spPr bwMode="auto">
          <a:xfrm>
            <a:off x="7161702" y="1724210"/>
            <a:ext cx="2072503"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gn="ctr">
              <a:buFontTx/>
              <a:buNone/>
            </a:pPr>
            <a:r>
              <a:rPr lang="en-US" b="0" kern="0" dirty="0"/>
              <a:t>Floorplan stage</a:t>
            </a:r>
          </a:p>
        </p:txBody>
      </p:sp>
      <p:pic>
        <p:nvPicPr>
          <p:cNvPr id="24" name="Picture 23"/>
          <p:cNvPicPr>
            <a:picLocks noChangeAspect="1"/>
          </p:cNvPicPr>
          <p:nvPr/>
        </p:nvPicPr>
        <p:blipFill>
          <a:blip r:embed="rId3"/>
          <a:stretch>
            <a:fillRect/>
          </a:stretch>
        </p:blipFill>
        <p:spPr>
          <a:xfrm>
            <a:off x="7407765" y="2124668"/>
            <a:ext cx="1475373" cy="1204612"/>
          </a:xfrm>
          <a:prstGeom prst="rect">
            <a:avLst/>
          </a:prstGeom>
        </p:spPr>
      </p:pic>
      <p:sp>
        <p:nvSpPr>
          <p:cNvPr id="26" name="Rectangle 25">
            <a:extLst>
              <a:ext uri="{FF2B5EF4-FFF2-40B4-BE49-F238E27FC236}">
                <a16:creationId xmlns:a16="http://schemas.microsoft.com/office/drawing/2014/main" id="{884830F6-C1CF-4CEC-BFD9-3BC333C264A0}"/>
              </a:ext>
            </a:extLst>
          </p:cNvPr>
          <p:cNvSpPr/>
          <p:nvPr/>
        </p:nvSpPr>
        <p:spPr bwMode="auto">
          <a:xfrm>
            <a:off x="2840263" y="1981199"/>
            <a:ext cx="3712938" cy="1337733"/>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rPr>
              <a:t>Training data generator</a:t>
            </a:r>
          </a:p>
        </p:txBody>
      </p:sp>
      <p:sp>
        <p:nvSpPr>
          <p:cNvPr id="27" name="Down Arrow 42">
            <a:extLst>
              <a:ext uri="{FF2B5EF4-FFF2-40B4-BE49-F238E27FC236}">
                <a16:creationId xmlns:a16="http://schemas.microsoft.com/office/drawing/2014/main" id="{2F18EC7E-6F27-47F5-B4B9-621E1E82EDB2}"/>
              </a:ext>
            </a:extLst>
          </p:cNvPr>
          <p:cNvSpPr/>
          <p:nvPr/>
        </p:nvSpPr>
        <p:spPr bwMode="auto">
          <a:xfrm>
            <a:off x="4699182" y="1600200"/>
            <a:ext cx="177618" cy="33787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Tree>
    <p:extLst>
      <p:ext uri="{BB962C8B-B14F-4D97-AF65-F5344CB8AC3E}">
        <p14:creationId xmlns:p14="http://schemas.microsoft.com/office/powerpoint/2010/main" val="184308057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70722D7-2A79-43A6-A437-D80126DE7F5A}"/>
              </a:ext>
            </a:extLst>
          </p:cNvPr>
          <p:cNvSpPr/>
          <p:nvPr/>
        </p:nvSpPr>
        <p:spPr bwMode="auto">
          <a:xfrm>
            <a:off x="2840263" y="1981199"/>
            <a:ext cx="3712938" cy="1337733"/>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i="0" u="none" strike="noStrike" cap="none" normalizeH="0" baseline="0" dirty="0">
              <a:ln>
                <a:noFill/>
              </a:ln>
              <a:solidFill>
                <a:schemeClr val="tx1"/>
              </a:solidFill>
              <a:effectLst/>
            </a:endParaRPr>
          </a:p>
        </p:txBody>
      </p:sp>
      <p:sp>
        <p:nvSpPr>
          <p:cNvPr id="2" name="Title 1"/>
          <p:cNvSpPr>
            <a:spLocks noGrp="1"/>
          </p:cNvSpPr>
          <p:nvPr>
            <p:ph type="title"/>
          </p:nvPr>
        </p:nvSpPr>
        <p:spPr>
          <a:xfrm>
            <a:off x="228601" y="239713"/>
            <a:ext cx="8763000" cy="762000"/>
          </a:xfrm>
        </p:spPr>
        <p:txBody>
          <a:bodyPr/>
          <a:lstStyle/>
          <a:p>
            <a:r>
              <a:rPr lang="en-US" sz="2800" dirty="0"/>
              <a:t>ML Model Training: “Golden Data” Generation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22</a:t>
            </a:fld>
            <a:endParaRPr lang="en-US" altLang="ko-KR"/>
          </a:p>
        </p:txBody>
      </p:sp>
      <p:sp>
        <p:nvSpPr>
          <p:cNvPr id="9" name="Rectangle 8"/>
          <p:cNvSpPr/>
          <p:nvPr/>
        </p:nvSpPr>
        <p:spPr bwMode="auto">
          <a:xfrm>
            <a:off x="3850565" y="3574523"/>
            <a:ext cx="1891775" cy="3674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Synthesized PDNs</a:t>
            </a:r>
            <a:endParaRPr kumimoji="0" lang="en-US" sz="1600" i="0" u="none" strike="noStrike" cap="none" normalizeH="0" baseline="0" dirty="0">
              <a:ln>
                <a:noFill/>
              </a:ln>
              <a:solidFill>
                <a:schemeClr val="tx1"/>
              </a:solidFill>
              <a:effectLst/>
            </a:endParaRPr>
          </a:p>
        </p:txBody>
      </p:sp>
      <p:sp>
        <p:nvSpPr>
          <p:cNvPr id="11" name="Rectangle 10"/>
          <p:cNvSpPr/>
          <p:nvPr/>
        </p:nvSpPr>
        <p:spPr bwMode="auto">
          <a:xfrm>
            <a:off x="990600" y="1905000"/>
            <a:ext cx="1437064" cy="609600"/>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Coarse c</a:t>
            </a:r>
            <a:r>
              <a:rPr kumimoji="0" lang="en-US" sz="1600" i="0" u="none" strike="noStrike" cap="none" normalizeH="0" baseline="0" dirty="0">
                <a:ln>
                  <a:noFill/>
                </a:ln>
                <a:solidFill>
                  <a:schemeClr val="tx1"/>
                </a:solidFill>
                <a:effectLst/>
                <a:latin typeface="Arial" charset="0"/>
              </a:rPr>
              <a:t>urrent</a:t>
            </a:r>
            <a:r>
              <a:rPr kumimoji="0" lang="en-US" sz="1600" i="0" u="none" strike="noStrike" cap="none" normalizeH="0" dirty="0">
                <a:ln>
                  <a:noFill/>
                </a:ln>
                <a:solidFill>
                  <a:schemeClr val="tx1"/>
                </a:solidFill>
                <a:effectLst/>
                <a:latin typeface="Arial" charset="0"/>
              </a:rPr>
              <a:t> maps</a:t>
            </a:r>
            <a:endParaRPr kumimoji="0" lang="en-US" sz="1600" i="0" u="none" strike="noStrike" cap="none" normalizeH="0" baseline="0" dirty="0">
              <a:ln>
                <a:noFill/>
              </a:ln>
              <a:solidFill>
                <a:schemeClr val="tx1"/>
              </a:solidFill>
              <a:effectLst/>
              <a:latin typeface="Arial" charset="0"/>
            </a:endParaRPr>
          </a:p>
        </p:txBody>
      </p:sp>
      <p:sp>
        <p:nvSpPr>
          <p:cNvPr id="22" name="Content Placeholder 2"/>
          <p:cNvSpPr>
            <a:spLocks noGrp="1"/>
          </p:cNvSpPr>
          <p:nvPr>
            <p:ph idx="1"/>
          </p:nvPr>
        </p:nvSpPr>
        <p:spPr>
          <a:xfrm>
            <a:off x="352730" y="1205971"/>
            <a:ext cx="2440278" cy="475350"/>
          </a:xfrm>
        </p:spPr>
        <p:txBody>
          <a:bodyPr/>
          <a:lstStyle/>
          <a:p>
            <a:pPr marL="0" indent="0">
              <a:buNone/>
            </a:pPr>
            <a:r>
              <a:rPr lang="en-US" b="0" dirty="0"/>
              <a:t>Training flow:</a:t>
            </a:r>
          </a:p>
        </p:txBody>
      </p:sp>
      <p:grpSp>
        <p:nvGrpSpPr>
          <p:cNvPr id="8" name="Group 7"/>
          <p:cNvGrpSpPr/>
          <p:nvPr/>
        </p:nvGrpSpPr>
        <p:grpSpPr>
          <a:xfrm>
            <a:off x="3886200" y="1066800"/>
            <a:ext cx="1857070" cy="533400"/>
            <a:chOff x="3886200" y="1066800"/>
            <a:chExt cx="1371600" cy="758428"/>
          </a:xfrm>
        </p:grpSpPr>
        <p:sp>
          <p:nvSpPr>
            <p:cNvPr id="29" name="Rectangle 28"/>
            <p:cNvSpPr/>
            <p:nvPr/>
          </p:nvSpPr>
          <p:spPr bwMode="auto">
            <a:xfrm>
              <a:off x="3886200" y="1066800"/>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0" name="Rectangle 29"/>
            <p:cNvSpPr/>
            <p:nvPr/>
          </p:nvSpPr>
          <p:spPr bwMode="auto">
            <a:xfrm>
              <a:off x="3997225" y="1138846"/>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1" name="Rectangle 30"/>
            <p:cNvSpPr/>
            <p:nvPr/>
          </p:nvSpPr>
          <p:spPr bwMode="auto">
            <a:xfrm>
              <a:off x="4114800" y="1215628"/>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Templates (</a:t>
              </a:r>
              <a:r>
                <a:rPr kumimoji="0" lang="en-US" sz="1600" i="1" u="none" strike="noStrike" cap="none" normalizeH="0" baseline="0" dirty="0">
                  <a:ln>
                    <a:noFill/>
                  </a:ln>
                  <a:solidFill>
                    <a:schemeClr val="tx1"/>
                  </a:solidFill>
                  <a:effectLst/>
                  <a:latin typeface="Arial" charset="0"/>
                </a:rPr>
                <a:t>T</a:t>
              </a:r>
              <a:r>
                <a:rPr kumimoji="0" lang="en-US" sz="1600" i="1" u="none" strike="noStrike" cap="none" normalizeH="0" baseline="-25000" dirty="0">
                  <a:ln>
                    <a:noFill/>
                  </a:ln>
                  <a:solidFill>
                    <a:schemeClr val="tx1"/>
                  </a:solidFill>
                  <a:effectLst/>
                  <a:latin typeface="Arial" charset="0"/>
                </a:rPr>
                <a:t>i</a:t>
              </a:r>
              <a:r>
                <a:rPr kumimoji="0" lang="en-US" sz="1600" i="0" u="none" strike="noStrike" cap="none" normalizeH="0" baseline="0" dirty="0">
                  <a:ln>
                    <a:noFill/>
                  </a:ln>
                  <a:solidFill>
                    <a:schemeClr val="tx1"/>
                  </a:solidFill>
                  <a:effectLst/>
                  <a:latin typeface="Arial" charset="0"/>
                </a:rPr>
                <a:t>)</a:t>
              </a:r>
            </a:p>
          </p:txBody>
        </p:sp>
      </p:grpSp>
      <p:sp>
        <p:nvSpPr>
          <p:cNvPr id="32" name="Rectangle 31"/>
          <p:cNvSpPr/>
          <p:nvPr/>
        </p:nvSpPr>
        <p:spPr bwMode="auto">
          <a:xfrm>
            <a:off x="2307233" y="1033727"/>
            <a:ext cx="12192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Technology constraints</a:t>
            </a:r>
            <a:endParaRPr kumimoji="0" lang="en-US" sz="1600" i="0" u="none" strike="noStrike" cap="none" normalizeH="0" baseline="0" dirty="0">
              <a:ln>
                <a:noFill/>
              </a:ln>
              <a:solidFill>
                <a:schemeClr val="tx1"/>
              </a:solidFill>
              <a:effectLst/>
            </a:endParaRPr>
          </a:p>
        </p:txBody>
      </p:sp>
      <p:sp>
        <p:nvSpPr>
          <p:cNvPr id="3" name="Right Arrow 2"/>
          <p:cNvSpPr/>
          <p:nvPr/>
        </p:nvSpPr>
        <p:spPr bwMode="auto">
          <a:xfrm>
            <a:off x="3578006" y="1281165"/>
            <a:ext cx="228599" cy="15240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5" name="Rounded Rectangle 4"/>
          <p:cNvSpPr/>
          <p:nvPr/>
        </p:nvSpPr>
        <p:spPr bwMode="auto">
          <a:xfrm>
            <a:off x="2905126" y="2172494"/>
            <a:ext cx="2200274" cy="851694"/>
          </a:xfrm>
          <a:prstGeom prst="roundRect">
            <a:avLst/>
          </a:prstGeom>
          <a:solidFill>
            <a:srgbClr val="E4E40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Simulated annealing,</a:t>
            </a:r>
            <a:r>
              <a:rPr kumimoji="0" lang="en-US" sz="1600" i="0" u="none" strike="noStrike" cap="none" normalizeH="0" dirty="0">
                <a:ln>
                  <a:noFill/>
                </a:ln>
                <a:solidFill>
                  <a:schemeClr val="tx1"/>
                </a:solidFill>
                <a:effectLst/>
                <a:latin typeface="Arial" charset="0"/>
              </a:rPr>
              <a:t> GV=J solution at each step</a:t>
            </a:r>
            <a:endParaRPr kumimoji="0" lang="en-US" sz="1600" i="0" u="none" strike="noStrike" cap="none" normalizeH="0" baseline="0" dirty="0">
              <a:ln>
                <a:noFill/>
              </a:ln>
              <a:solidFill>
                <a:schemeClr val="tx1"/>
              </a:solidFill>
              <a:effectLst/>
              <a:latin typeface="Arial" charset="0"/>
            </a:endParaRPr>
          </a:p>
        </p:txBody>
      </p:sp>
      <p:sp>
        <p:nvSpPr>
          <p:cNvPr id="37" name="Rounded Rectangle 36"/>
          <p:cNvSpPr/>
          <p:nvPr/>
        </p:nvSpPr>
        <p:spPr bwMode="auto">
          <a:xfrm>
            <a:off x="5287959" y="2120106"/>
            <a:ext cx="1189041" cy="546894"/>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IR</a:t>
            </a:r>
            <a:r>
              <a:rPr kumimoji="0" lang="en-US" sz="1600" i="0" u="none" strike="noStrike" cap="none" normalizeH="0" dirty="0">
                <a:ln>
                  <a:noFill/>
                </a:ln>
                <a:solidFill>
                  <a:schemeClr val="tx1"/>
                </a:solidFill>
                <a:effectLst/>
                <a:latin typeface="Arial" charset="0"/>
              </a:rPr>
              <a:t> drop limit</a:t>
            </a:r>
            <a:endParaRPr kumimoji="0" lang="en-US" sz="1600" i="0" u="none" strike="noStrike" cap="none" normalizeH="0" baseline="0" dirty="0">
              <a:ln>
                <a:noFill/>
              </a:ln>
              <a:solidFill>
                <a:schemeClr val="tx1"/>
              </a:solidFill>
              <a:effectLst/>
              <a:latin typeface="Arial" charset="0"/>
            </a:endParaRPr>
          </a:p>
        </p:txBody>
      </p:sp>
      <p:sp>
        <p:nvSpPr>
          <p:cNvPr id="38" name="Rounded Rectangle 37"/>
          <p:cNvSpPr/>
          <p:nvPr/>
        </p:nvSpPr>
        <p:spPr bwMode="auto">
          <a:xfrm>
            <a:off x="5287959" y="2729706"/>
            <a:ext cx="1189041" cy="546894"/>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EM constraint</a:t>
            </a:r>
          </a:p>
        </p:txBody>
      </p:sp>
      <p:cxnSp>
        <p:nvCxnSpPr>
          <p:cNvPr id="13" name="Straight Arrow Connector 12"/>
          <p:cNvCxnSpPr>
            <a:stCxn id="37" idx="1"/>
            <a:endCxn id="5" idx="3"/>
          </p:cNvCxnSpPr>
          <p:nvPr/>
        </p:nvCxnSpPr>
        <p:spPr bwMode="auto">
          <a:xfrm flipH="1">
            <a:off x="5105400" y="2393553"/>
            <a:ext cx="182559" cy="2047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9" name="Straight Arrow Connector 38"/>
          <p:cNvCxnSpPr>
            <a:stCxn id="38" idx="1"/>
            <a:endCxn id="5" idx="3"/>
          </p:cNvCxnSpPr>
          <p:nvPr/>
        </p:nvCxnSpPr>
        <p:spPr bwMode="auto">
          <a:xfrm flipH="1" flipV="1">
            <a:off x="5105400" y="2598341"/>
            <a:ext cx="182559" cy="40481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3" name="Down Arrow 42"/>
          <p:cNvSpPr/>
          <p:nvPr/>
        </p:nvSpPr>
        <p:spPr bwMode="auto">
          <a:xfrm>
            <a:off x="4699182" y="1600200"/>
            <a:ext cx="177618" cy="33787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44" name="Down Arrow 43"/>
          <p:cNvSpPr/>
          <p:nvPr/>
        </p:nvSpPr>
        <p:spPr bwMode="auto">
          <a:xfrm>
            <a:off x="4699182" y="3325879"/>
            <a:ext cx="152400" cy="2417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69" name="Rectangle 68"/>
          <p:cNvSpPr/>
          <p:nvPr/>
        </p:nvSpPr>
        <p:spPr bwMode="auto">
          <a:xfrm>
            <a:off x="990600" y="2719387"/>
            <a:ext cx="1437064" cy="811583"/>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 Coarse</a:t>
            </a:r>
            <a:r>
              <a:rPr kumimoji="0" lang="en-US" sz="1600" i="0" u="none" strike="noStrike" cap="none" normalizeH="0" dirty="0">
                <a:ln>
                  <a:noFill/>
                </a:ln>
                <a:solidFill>
                  <a:schemeClr val="tx1"/>
                </a:solidFill>
                <a:effectLst/>
                <a:latin typeface="Arial" charset="0"/>
              </a:rPr>
              <a:t> c</a:t>
            </a:r>
            <a:r>
              <a:rPr kumimoji="0" lang="en-US" sz="1600" i="0" u="none" strike="noStrike" cap="none" normalizeH="0" baseline="0" dirty="0">
                <a:ln>
                  <a:noFill/>
                </a:ln>
                <a:solidFill>
                  <a:schemeClr val="tx1"/>
                </a:solidFill>
                <a:effectLst/>
                <a:latin typeface="Arial" charset="0"/>
              </a:rPr>
              <a:t>ongestion</a:t>
            </a:r>
            <a:r>
              <a:rPr kumimoji="0" lang="en-US" sz="1600" i="0" u="none" strike="noStrike" cap="none" normalizeH="0" dirty="0">
                <a:ln>
                  <a:noFill/>
                </a:ln>
                <a:solidFill>
                  <a:schemeClr val="tx1"/>
                </a:solidFill>
                <a:effectLst/>
                <a:latin typeface="Arial" charset="0"/>
              </a:rPr>
              <a:t> maps</a:t>
            </a:r>
            <a:endParaRPr kumimoji="0" lang="en-US" sz="1600" i="0" u="none" strike="noStrike" cap="none" normalizeH="0" baseline="0" dirty="0">
              <a:ln>
                <a:noFill/>
              </a:ln>
              <a:solidFill>
                <a:schemeClr val="tx1"/>
              </a:solidFill>
              <a:effectLst/>
              <a:latin typeface="Arial" charset="0"/>
            </a:endParaRPr>
          </a:p>
        </p:txBody>
      </p:sp>
      <p:sp>
        <p:nvSpPr>
          <p:cNvPr id="84" name="Right Arrow 83"/>
          <p:cNvSpPr/>
          <p:nvPr/>
        </p:nvSpPr>
        <p:spPr bwMode="auto">
          <a:xfrm rot="1866042">
            <a:off x="2464891" y="2213427"/>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87" name="Right Arrow 86"/>
          <p:cNvSpPr/>
          <p:nvPr/>
        </p:nvSpPr>
        <p:spPr bwMode="auto">
          <a:xfrm rot="18866293">
            <a:off x="2447144" y="3004420"/>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grpSp>
        <p:nvGrpSpPr>
          <p:cNvPr id="6" name="Group 5">
            <a:extLst>
              <a:ext uri="{FF2B5EF4-FFF2-40B4-BE49-F238E27FC236}">
                <a16:creationId xmlns:a16="http://schemas.microsoft.com/office/drawing/2014/main" id="{A4D33A58-141B-4D44-8591-7C0F05D4ADF3}"/>
              </a:ext>
            </a:extLst>
          </p:cNvPr>
          <p:cNvGrpSpPr/>
          <p:nvPr/>
        </p:nvGrpSpPr>
        <p:grpSpPr>
          <a:xfrm>
            <a:off x="1344117" y="4393710"/>
            <a:ext cx="6531967" cy="1887048"/>
            <a:chOff x="1143000" y="4666152"/>
            <a:chExt cx="6531967" cy="1887048"/>
          </a:xfrm>
        </p:grpSpPr>
        <mc:AlternateContent xmlns:mc="http://schemas.openxmlformats.org/markup-compatibility/2006" xmlns:a14="http://schemas.microsoft.com/office/drawing/2010/main">
          <mc:Choice Requires="a14">
            <p:sp>
              <p:nvSpPr>
                <p:cNvPr id="26" name="Content Placeholder 2">
                  <a:extLst>
                    <a:ext uri="{FF2B5EF4-FFF2-40B4-BE49-F238E27FC236}">
                      <a16:creationId xmlns:a16="http://schemas.microsoft.com/office/drawing/2014/main" id="{E1833E7F-C10F-4258-B6BE-52963FD51FE9}"/>
                    </a:ext>
                  </a:extLst>
                </p:cNvPr>
                <p:cNvSpPr txBox="1">
                  <a:spLocks/>
                </p:cNvSpPr>
                <p:nvPr/>
              </p:nvSpPr>
              <p:spPr bwMode="auto">
                <a:xfrm>
                  <a:off x="1143000" y="4666152"/>
                  <a:ext cx="6531967" cy="1887048"/>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457200" lvl="1" indent="0">
                    <a:buNone/>
                  </a:pPr>
                  <a:r>
                    <a:rPr lang="pt-BR" b="0" kern="0" dirty="0"/>
                    <a:t>Minimize: </a:t>
                  </a:r>
                  <a14:m>
                    <m:oMath xmlns:m="http://schemas.openxmlformats.org/officeDocument/2006/math">
                      <m:nary>
                        <m:naryPr>
                          <m:chr m:val="∑"/>
                          <m:ctrlPr>
                            <a:rPr lang="pt-BR" b="0" i="1" kern="0" smtClean="0">
                              <a:latin typeface="Cambria Math" panose="02040503050406030204" pitchFamily="18" charset="0"/>
                            </a:rPr>
                          </m:ctrlPr>
                        </m:naryPr>
                        <m:sub>
                          <m:r>
                            <m:rPr>
                              <m:brk m:alnAt="23"/>
                            </m:rPr>
                            <a:rPr lang="en-US" b="0" i="1" kern="0" smtClean="0">
                              <a:latin typeface="Cambria Math" panose="02040503050406030204" pitchFamily="18" charset="0"/>
                            </a:rPr>
                            <m:t>𝑟</m:t>
                          </m:r>
                          <m:r>
                            <a:rPr lang="pt-BR" b="0" i="1" kern="0" smtClean="0">
                              <a:latin typeface="Cambria Math" panose="02040503050406030204" pitchFamily="18" charset="0"/>
                            </a:rPr>
                            <m:t>=</m:t>
                          </m:r>
                          <m:r>
                            <a:rPr lang="en-US" b="0" i="1" kern="0" smtClean="0">
                              <a:latin typeface="Cambria Math" panose="02040503050406030204" pitchFamily="18" charset="0"/>
                            </a:rPr>
                            <m:t>1</m:t>
                          </m:r>
                        </m:sub>
                        <m:sup>
                          <m:sSub>
                            <m:sSubPr>
                              <m:ctrlPr>
                                <a:rPr lang="pt-BR" b="0" i="1" kern="0" smtClean="0">
                                  <a:latin typeface="Cambria Math" panose="02040503050406030204" pitchFamily="18" charset="0"/>
                                </a:rPr>
                              </m:ctrlPr>
                            </m:sSubPr>
                            <m:e>
                              <m:r>
                                <a:rPr lang="en-US" b="0" i="1" kern="0" smtClean="0">
                                  <a:latin typeface="Cambria Math" panose="02040503050406030204" pitchFamily="18" charset="0"/>
                                </a:rPr>
                                <m:t>𝑇</m:t>
                              </m:r>
                            </m:e>
                            <m:sub>
                              <m:r>
                                <a:rPr lang="en-US" b="0" i="1" kern="0" smtClean="0">
                                  <a:latin typeface="Cambria Math" panose="02040503050406030204" pitchFamily="18" charset="0"/>
                                </a:rPr>
                                <m:t>𝑟</m:t>
                              </m:r>
                            </m:sub>
                          </m:sSub>
                        </m:sup>
                        <m:e>
                          <m:r>
                            <a:rPr lang="en-US" b="0" i="1" kern="0" smtClean="0">
                              <a:latin typeface="Cambria Math" panose="02040503050406030204" pitchFamily="18" charset="0"/>
                            </a:rPr>
                            <m:t>[</m:t>
                          </m:r>
                          <m:sSub>
                            <m:sSubPr>
                              <m:ctrlPr>
                                <a:rPr lang="en-US" b="0" i="1" kern="0" smtClean="0">
                                  <a:solidFill>
                                    <a:srgbClr val="D67A00"/>
                                  </a:solidFill>
                                  <a:latin typeface="Cambria Math" panose="02040503050406030204" pitchFamily="18" charset="0"/>
                                </a:rPr>
                              </m:ctrlPr>
                            </m:sSubPr>
                            <m:e>
                              <m:r>
                                <a:rPr lang="en-US" b="0" i="1" kern="0" smtClean="0">
                                  <a:solidFill>
                                    <a:srgbClr val="D67A00"/>
                                  </a:solidFill>
                                  <a:latin typeface="Cambria Math" panose="02040503050406030204" pitchFamily="18" charset="0"/>
                                </a:rPr>
                                <m:t>𝑐</m:t>
                              </m:r>
                            </m:e>
                            <m:sub>
                              <m:r>
                                <a:rPr lang="en-US" b="0" i="1" kern="0" smtClean="0">
                                  <a:solidFill>
                                    <a:srgbClr val="D67A00"/>
                                  </a:solidFill>
                                  <a:latin typeface="Cambria Math" panose="02040503050406030204" pitchFamily="18" charset="0"/>
                                </a:rPr>
                                <m:t>𝑟</m:t>
                              </m:r>
                            </m:sub>
                          </m:sSub>
                          <m:r>
                            <a:rPr lang="en-US" b="0" i="1" kern="0" smtClean="0">
                              <a:latin typeface="Cambria Math" panose="02040503050406030204" pitchFamily="18" charset="0"/>
                            </a:rPr>
                            <m:t>+ </m:t>
                          </m:r>
                          <m:sSub>
                            <m:sSubPr>
                              <m:ctrlPr>
                                <a:rPr lang="en-US" b="0" i="1" kern="0" smtClean="0">
                                  <a:solidFill>
                                    <a:srgbClr val="FF0000"/>
                                  </a:solidFill>
                                  <a:latin typeface="Cambria Math" panose="02040503050406030204" pitchFamily="18" charset="0"/>
                                </a:rPr>
                              </m:ctrlPr>
                            </m:sSubPr>
                            <m:e>
                              <m:r>
                                <a:rPr lang="en-US" b="0" i="1" kern="0" smtClean="0">
                                  <a:solidFill>
                                    <a:srgbClr val="FF0000"/>
                                  </a:solidFill>
                                  <a:latin typeface="Cambria Math" panose="02040503050406030204" pitchFamily="18" charset="0"/>
                                </a:rPr>
                                <m:t>𝑑</m:t>
                              </m:r>
                            </m:e>
                            <m:sub>
                              <m:r>
                                <a:rPr lang="en-US" b="0" i="1" kern="0" smtClean="0">
                                  <a:solidFill>
                                    <a:srgbClr val="FF0000"/>
                                  </a:solidFill>
                                  <a:latin typeface="Cambria Math" panose="02040503050406030204" pitchFamily="18" charset="0"/>
                                </a:rPr>
                                <m:t>𝑟</m:t>
                              </m:r>
                              <m:r>
                                <a:rPr lang="en-US" b="0" i="1" kern="0" smtClean="0">
                                  <a:solidFill>
                                    <a:srgbClr val="FF0000"/>
                                  </a:solidFill>
                                  <a:latin typeface="Cambria Math" panose="02040503050406030204" pitchFamily="18" charset="0"/>
                                </a:rPr>
                                <m:t>,</m:t>
                              </m:r>
                              <m:r>
                                <a:rPr lang="en-US" b="0" i="1" kern="0" smtClean="0">
                                  <a:solidFill>
                                    <a:srgbClr val="FF0000"/>
                                  </a:solidFill>
                                  <a:latin typeface="Cambria Math" panose="02040503050406030204" pitchFamily="18" charset="0"/>
                                </a:rPr>
                                <m:t>𝑛𝑜𝑟𝑚</m:t>
                              </m:r>
                            </m:sub>
                          </m:sSub>
                          <m:r>
                            <a:rPr lang="en-US" b="0" i="1" kern="0" smtClean="0">
                              <a:latin typeface="Cambria Math" panose="02040503050406030204" pitchFamily="18" charset="0"/>
                            </a:rPr>
                            <m:t>+ </m:t>
                          </m:r>
                          <m:sSub>
                            <m:sSubPr>
                              <m:ctrlPr>
                                <a:rPr lang="en-US" b="0" i="1" kern="0" smtClean="0">
                                  <a:solidFill>
                                    <a:srgbClr val="00664D"/>
                                  </a:solidFill>
                                  <a:latin typeface="Cambria Math" panose="02040503050406030204" pitchFamily="18" charset="0"/>
                                </a:rPr>
                              </m:ctrlPr>
                            </m:sSubPr>
                            <m:e>
                              <m:r>
                                <a:rPr lang="en-US" b="0" i="1" kern="0" smtClean="0">
                                  <a:solidFill>
                                    <a:srgbClr val="00664D"/>
                                  </a:solidFill>
                                  <a:latin typeface="Cambria Math" panose="02040503050406030204" pitchFamily="18" charset="0"/>
                                </a:rPr>
                                <m:t>𝐽</m:t>
                              </m:r>
                            </m:e>
                            <m:sub>
                              <m:r>
                                <a:rPr lang="en-US" b="0" i="1" kern="0" smtClean="0">
                                  <a:solidFill>
                                    <a:srgbClr val="00664D"/>
                                  </a:solidFill>
                                  <a:latin typeface="Cambria Math" panose="02040503050406030204" pitchFamily="18" charset="0"/>
                                </a:rPr>
                                <m:t>𝑟</m:t>
                              </m:r>
                              <m:r>
                                <a:rPr lang="en-US" b="0" i="1" kern="0" smtClean="0">
                                  <a:solidFill>
                                    <a:srgbClr val="00664D"/>
                                  </a:solidFill>
                                  <a:latin typeface="Cambria Math" panose="02040503050406030204" pitchFamily="18" charset="0"/>
                                </a:rPr>
                                <m:t>,</m:t>
                              </m:r>
                              <m:r>
                                <a:rPr lang="en-US" b="0" i="1" kern="0" smtClean="0">
                                  <a:solidFill>
                                    <a:srgbClr val="00664D"/>
                                  </a:solidFill>
                                  <a:latin typeface="Cambria Math" panose="02040503050406030204" pitchFamily="18" charset="0"/>
                                </a:rPr>
                                <m:t>𝑛𝑜𝑟𝑚</m:t>
                              </m:r>
                            </m:sub>
                          </m:sSub>
                          <m:r>
                            <a:rPr lang="en-US" b="0" i="1" kern="0" smtClean="0">
                              <a:latin typeface="Cambria Math" panose="02040503050406030204" pitchFamily="18" charset="0"/>
                            </a:rPr>
                            <m:t>]</m:t>
                          </m:r>
                          <m:r>
                            <a:rPr lang="pt-BR" b="0" i="1" kern="0" smtClean="0">
                              <a:latin typeface="Cambria Math" panose="02040503050406030204" pitchFamily="18" charset="0"/>
                            </a:rPr>
                            <m:t> </m:t>
                          </m:r>
                        </m:e>
                      </m:nary>
                    </m:oMath>
                  </a14:m>
                  <a:endParaRPr lang="en-US" b="0" kern="0" dirty="0"/>
                </a:p>
                <a:p>
                  <a:pPr marL="457200" lvl="1" indent="0">
                    <a:buNone/>
                  </a:pPr>
                  <a:r>
                    <a:rPr lang="en-US" b="0" kern="0" dirty="0"/>
                    <a:t>Subject to: </a:t>
                  </a:r>
                  <a14:m>
                    <m:oMath xmlns:m="http://schemas.openxmlformats.org/officeDocument/2006/math">
                      <m:sSub>
                        <m:sSubPr>
                          <m:ctrlPr>
                            <a:rPr lang="en-US" b="0" i="1" kern="0" smtClean="0">
                              <a:solidFill>
                                <a:srgbClr val="FF0000"/>
                              </a:solidFill>
                              <a:latin typeface="Cambria Math" panose="02040503050406030204" pitchFamily="18" charset="0"/>
                            </a:rPr>
                          </m:ctrlPr>
                        </m:sSubPr>
                        <m:e>
                          <m:r>
                            <a:rPr lang="en-US" b="0" i="1" kern="0">
                              <a:solidFill>
                                <a:srgbClr val="FF0000"/>
                              </a:solidFill>
                              <a:latin typeface="Cambria Math" panose="02040503050406030204" pitchFamily="18" charset="0"/>
                            </a:rPr>
                            <m:t>𝑑</m:t>
                          </m:r>
                        </m:e>
                        <m:sub>
                          <m:r>
                            <a:rPr lang="en-US" b="0" i="1" kern="0">
                              <a:solidFill>
                                <a:srgbClr val="FF0000"/>
                              </a:solidFill>
                              <a:latin typeface="Cambria Math" panose="02040503050406030204" pitchFamily="18" charset="0"/>
                            </a:rPr>
                            <m:t>𝑟</m:t>
                          </m:r>
                          <m:r>
                            <a:rPr lang="en-US" b="0" i="1" kern="0">
                              <a:solidFill>
                                <a:srgbClr val="FF0000"/>
                              </a:solidFill>
                              <a:latin typeface="Cambria Math" panose="02040503050406030204" pitchFamily="18" charset="0"/>
                            </a:rPr>
                            <m:t>,</m:t>
                          </m:r>
                          <m:r>
                            <a:rPr lang="en-US" b="0" i="1" kern="0">
                              <a:solidFill>
                                <a:srgbClr val="FF0000"/>
                              </a:solidFill>
                              <a:latin typeface="Cambria Math" panose="02040503050406030204" pitchFamily="18" charset="0"/>
                            </a:rPr>
                            <m:t>𝑛𝑜𝑟𝑚</m:t>
                          </m:r>
                        </m:sub>
                      </m:sSub>
                      <m:r>
                        <a:rPr lang="en-US" b="0" kern="0" smtClean="0">
                          <a:latin typeface="Cambria Math" panose="02040503050406030204" pitchFamily="18" charset="0"/>
                        </a:rPr>
                        <m:t>=</m:t>
                      </m:r>
                      <m:f>
                        <m:fPr>
                          <m:ctrlPr>
                            <a:rPr lang="en-US" b="0" i="1" kern="0" smtClean="0">
                              <a:latin typeface="Cambria Math" panose="02040503050406030204" pitchFamily="18" charset="0"/>
                            </a:rPr>
                          </m:ctrlPr>
                        </m:fPr>
                        <m:num>
                          <m:sSub>
                            <m:sSubPr>
                              <m:ctrlPr>
                                <a:rPr lang="en-US" b="0" i="1" kern="0">
                                  <a:latin typeface="Cambria Math" panose="02040503050406030204" pitchFamily="18" charset="0"/>
                                </a:rPr>
                              </m:ctrlPr>
                            </m:sSubPr>
                            <m:e>
                              <m:r>
                                <a:rPr lang="en-US" b="0" i="1" kern="0">
                                  <a:latin typeface="Cambria Math" panose="02040503050406030204" pitchFamily="18" charset="0"/>
                                </a:rPr>
                                <m:t>𝑑</m:t>
                              </m:r>
                            </m:e>
                            <m:sub>
                              <m:r>
                                <a:rPr lang="en-US" b="0" i="1" kern="0">
                                  <a:latin typeface="Cambria Math" panose="02040503050406030204" pitchFamily="18" charset="0"/>
                                </a:rPr>
                                <m:t>𝑟</m:t>
                              </m:r>
                            </m:sub>
                          </m:sSub>
                        </m:num>
                        <m:den>
                          <m:sSub>
                            <m:sSubPr>
                              <m:ctrlPr>
                                <a:rPr lang="en-US" b="0" i="1" kern="0">
                                  <a:latin typeface="Cambria Math" panose="02040503050406030204" pitchFamily="18" charset="0"/>
                                </a:rPr>
                              </m:ctrlPr>
                            </m:sSubPr>
                            <m:e>
                              <m:r>
                                <a:rPr lang="en-US" b="0" i="1" kern="0">
                                  <a:latin typeface="Cambria Math" panose="02040503050406030204" pitchFamily="18" charset="0"/>
                                </a:rPr>
                                <m:t>𝑑</m:t>
                              </m:r>
                            </m:e>
                            <m:sub>
                              <m:r>
                                <a:rPr lang="en-US" b="0" i="1" kern="0" smtClean="0">
                                  <a:latin typeface="Cambria Math" panose="02040503050406030204" pitchFamily="18" charset="0"/>
                                </a:rPr>
                                <m:t>𝑐</m:t>
                              </m:r>
                            </m:sub>
                          </m:sSub>
                        </m:den>
                      </m:f>
                      <m:r>
                        <a:rPr lang="en-US" b="0" i="1" kern="0" smtClean="0">
                          <a:latin typeface="Cambria Math" panose="02040503050406030204" pitchFamily="18" charset="0"/>
                        </a:rPr>
                        <m:t>≤1</m:t>
                      </m:r>
                    </m:oMath>
                  </a14:m>
                  <a:r>
                    <a:rPr lang="en-US" b="0" kern="0" dirty="0"/>
                    <a:t> 	</a:t>
                  </a:r>
                </a:p>
                <a:p>
                  <a:pPr marL="457200" lvl="1" indent="0">
                    <a:buFontTx/>
                    <a:buNone/>
                  </a:pPr>
                  <a:r>
                    <a:rPr lang="en-US" b="0" kern="0" dirty="0"/>
                    <a:t>  		</a:t>
                  </a:r>
                  <a14:m>
                    <m:oMath xmlns:m="http://schemas.openxmlformats.org/officeDocument/2006/math">
                      <m:sSub>
                        <m:sSubPr>
                          <m:ctrlPr>
                            <a:rPr lang="en-US" b="0" i="1" kern="0" smtClean="0">
                              <a:solidFill>
                                <a:srgbClr val="00664D"/>
                              </a:solidFill>
                              <a:latin typeface="Cambria Math" panose="02040503050406030204" pitchFamily="18" charset="0"/>
                            </a:rPr>
                          </m:ctrlPr>
                        </m:sSubPr>
                        <m:e>
                          <m:r>
                            <a:rPr lang="en-US" b="0" i="1" kern="0" smtClean="0">
                              <a:solidFill>
                                <a:srgbClr val="00664D"/>
                              </a:solidFill>
                              <a:latin typeface="Cambria Math" panose="02040503050406030204" pitchFamily="18" charset="0"/>
                            </a:rPr>
                            <m:t>𝐽</m:t>
                          </m:r>
                        </m:e>
                        <m:sub>
                          <m:r>
                            <a:rPr lang="en-US" b="0" i="1" kern="0">
                              <a:solidFill>
                                <a:srgbClr val="00664D"/>
                              </a:solidFill>
                              <a:latin typeface="Cambria Math" panose="02040503050406030204" pitchFamily="18" charset="0"/>
                            </a:rPr>
                            <m:t>𝑟</m:t>
                          </m:r>
                          <m:r>
                            <a:rPr lang="en-US" b="0" i="1" kern="0">
                              <a:solidFill>
                                <a:srgbClr val="00664D"/>
                              </a:solidFill>
                              <a:latin typeface="Cambria Math" panose="02040503050406030204" pitchFamily="18" charset="0"/>
                            </a:rPr>
                            <m:t>,</m:t>
                          </m:r>
                          <m:r>
                            <a:rPr lang="en-US" b="0" i="1" kern="0">
                              <a:solidFill>
                                <a:srgbClr val="00664D"/>
                              </a:solidFill>
                              <a:latin typeface="Cambria Math" panose="02040503050406030204" pitchFamily="18" charset="0"/>
                            </a:rPr>
                            <m:t>𝑛𝑜𝑟𝑚</m:t>
                          </m:r>
                        </m:sub>
                      </m:sSub>
                      <m:r>
                        <a:rPr lang="en-US" b="0" kern="0">
                          <a:latin typeface="Cambria Math" panose="02040503050406030204" pitchFamily="18" charset="0"/>
                        </a:rPr>
                        <m:t>=</m:t>
                      </m:r>
                      <m:f>
                        <m:fPr>
                          <m:ctrlPr>
                            <a:rPr lang="en-US" b="0" i="1" kern="0">
                              <a:latin typeface="Cambria Math" panose="02040503050406030204" pitchFamily="18" charset="0"/>
                            </a:rPr>
                          </m:ctrlPr>
                        </m:fPr>
                        <m:num>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𝐽</m:t>
                              </m:r>
                            </m:e>
                            <m:sub>
                              <m:r>
                                <a:rPr lang="en-US" b="0" i="1" kern="0">
                                  <a:latin typeface="Cambria Math" panose="02040503050406030204" pitchFamily="18" charset="0"/>
                                </a:rPr>
                                <m:t>𝑟</m:t>
                              </m:r>
                            </m:sub>
                          </m:sSub>
                        </m:num>
                        <m:den>
                          <m:sSub>
                            <m:sSubPr>
                              <m:ctrlPr>
                                <a:rPr lang="en-US" b="0" i="1" kern="0">
                                  <a:latin typeface="Cambria Math" panose="02040503050406030204" pitchFamily="18" charset="0"/>
                                </a:rPr>
                              </m:ctrlPr>
                            </m:sSubPr>
                            <m:e>
                              <m:r>
                                <a:rPr lang="en-US" b="0" i="1" kern="0" smtClean="0">
                                  <a:latin typeface="Cambria Math" panose="02040503050406030204" pitchFamily="18" charset="0"/>
                                </a:rPr>
                                <m:t>𝐽</m:t>
                              </m:r>
                            </m:e>
                            <m:sub>
                              <m:r>
                                <a:rPr lang="en-US" b="0" i="1" kern="0">
                                  <a:latin typeface="Cambria Math" panose="02040503050406030204" pitchFamily="18" charset="0"/>
                                </a:rPr>
                                <m:t>𝑐</m:t>
                              </m:r>
                            </m:sub>
                          </m:sSub>
                        </m:den>
                      </m:f>
                      <m:r>
                        <a:rPr lang="en-US" b="0" i="1" kern="0">
                          <a:latin typeface="Cambria Math" panose="02040503050406030204" pitchFamily="18" charset="0"/>
                        </a:rPr>
                        <m:t>≤1</m:t>
                      </m:r>
                    </m:oMath>
                  </a14:m>
                  <a:endParaRPr lang="en-US" b="0" kern="0" dirty="0"/>
                </a:p>
                <a:p>
                  <a:pPr marL="457200" lvl="1" indent="0">
                    <a:buFontTx/>
                    <a:buNone/>
                  </a:pPr>
                  <a:r>
                    <a:rPr lang="en-US" b="0" kern="0" dirty="0"/>
                    <a:t>		</a:t>
                  </a:r>
                  <a14:m>
                    <m:oMath xmlns:m="http://schemas.openxmlformats.org/officeDocument/2006/math">
                      <m:sSub>
                        <m:sSubPr>
                          <m:ctrlPr>
                            <a:rPr lang="en-US" b="0" i="1" kern="0" smtClean="0">
                              <a:solidFill>
                                <a:srgbClr val="D67A00"/>
                              </a:solidFill>
                              <a:latin typeface="Cambria Math" panose="02040503050406030204" pitchFamily="18" charset="0"/>
                            </a:rPr>
                          </m:ctrlPr>
                        </m:sSubPr>
                        <m:e>
                          <m:r>
                            <a:rPr lang="en-US" b="0" i="1" kern="0" smtClean="0">
                              <a:solidFill>
                                <a:srgbClr val="D67A00"/>
                              </a:solidFill>
                              <a:latin typeface="Cambria Math" panose="02040503050406030204" pitchFamily="18" charset="0"/>
                            </a:rPr>
                            <m:t>𝑐</m:t>
                          </m:r>
                        </m:e>
                        <m:sub>
                          <m:r>
                            <a:rPr lang="en-US" b="0" i="1" kern="0">
                              <a:solidFill>
                                <a:srgbClr val="D67A00"/>
                              </a:solidFill>
                              <a:latin typeface="Cambria Math" panose="02040503050406030204" pitchFamily="18" charset="0"/>
                            </a:rPr>
                            <m:t>𝑟</m:t>
                          </m:r>
                        </m:sub>
                      </m:sSub>
                      <m:r>
                        <a:rPr lang="en-US" b="0" i="1" kern="0">
                          <a:latin typeface="Cambria Math" panose="02040503050406030204" pitchFamily="18" charset="0"/>
                        </a:rPr>
                        <m:t>≤1</m:t>
                      </m:r>
                    </m:oMath>
                  </a14:m>
                  <a:endParaRPr lang="en-US" b="0" kern="0" dirty="0"/>
                </a:p>
              </p:txBody>
            </p:sp>
          </mc:Choice>
          <mc:Fallback xmlns="">
            <p:sp>
              <p:nvSpPr>
                <p:cNvPr id="26" name="Content Placeholder 2">
                  <a:extLst>
                    <a:ext uri="{FF2B5EF4-FFF2-40B4-BE49-F238E27FC236}">
                      <a16:creationId xmlns:a16="http://schemas.microsoft.com/office/drawing/2014/main" id="{E1833E7F-C10F-4258-B6BE-52963FD51FE9}"/>
                    </a:ext>
                  </a:extLst>
                </p:cNvPr>
                <p:cNvSpPr txBox="1">
                  <a:spLocks noRot="1" noChangeAspect="1" noMove="1" noResize="1" noEditPoints="1" noAdjustHandles="1" noChangeArrowheads="1" noChangeShapeType="1" noTextEdit="1"/>
                </p:cNvSpPr>
                <p:nvPr/>
              </p:nvSpPr>
              <p:spPr bwMode="auto">
                <a:xfrm>
                  <a:off x="1143000" y="4666152"/>
                  <a:ext cx="6531967" cy="1887048"/>
                </a:xfrm>
                <a:prstGeom prst="rect">
                  <a:avLst/>
                </a:prstGeom>
                <a:blipFill>
                  <a:blip r:embed="rId3"/>
                  <a:stretch>
                    <a:fillRect t="-21359"/>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50" name="Right Arrow 6">
              <a:extLst>
                <a:ext uri="{FF2B5EF4-FFF2-40B4-BE49-F238E27FC236}">
                  <a16:creationId xmlns:a16="http://schemas.microsoft.com/office/drawing/2014/main" id="{2992B228-0723-4780-9554-F940901A38BB}"/>
                </a:ext>
              </a:extLst>
            </p:cNvPr>
            <p:cNvSpPr/>
            <p:nvPr/>
          </p:nvSpPr>
          <p:spPr bwMode="auto">
            <a:xfrm>
              <a:off x="4673782" y="5180010"/>
              <a:ext cx="3810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1" name="Right Arrow 7">
              <a:extLst>
                <a:ext uri="{FF2B5EF4-FFF2-40B4-BE49-F238E27FC236}">
                  <a16:creationId xmlns:a16="http://schemas.microsoft.com/office/drawing/2014/main" id="{95B75F6E-161A-4451-BF7B-28966E2CDD5A}"/>
                </a:ext>
              </a:extLst>
            </p:cNvPr>
            <p:cNvSpPr/>
            <p:nvPr/>
          </p:nvSpPr>
          <p:spPr bwMode="auto">
            <a:xfrm>
              <a:off x="4673782" y="5713410"/>
              <a:ext cx="3810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2" name="Right Arrow 8">
              <a:extLst>
                <a:ext uri="{FF2B5EF4-FFF2-40B4-BE49-F238E27FC236}">
                  <a16:creationId xmlns:a16="http://schemas.microsoft.com/office/drawing/2014/main" id="{021E35CE-2BF8-4386-B294-B61B78832A8F}"/>
                </a:ext>
              </a:extLst>
            </p:cNvPr>
            <p:cNvSpPr/>
            <p:nvPr/>
          </p:nvSpPr>
          <p:spPr bwMode="auto">
            <a:xfrm>
              <a:off x="4673782" y="6170610"/>
              <a:ext cx="3810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53" name="TextBox 52">
              <a:extLst>
                <a:ext uri="{FF2B5EF4-FFF2-40B4-BE49-F238E27FC236}">
                  <a16:creationId xmlns:a16="http://schemas.microsoft.com/office/drawing/2014/main" id="{89D7FCE9-6775-41AA-AF1A-F70548B1AFC1}"/>
                </a:ext>
              </a:extLst>
            </p:cNvPr>
            <p:cNvSpPr txBox="1"/>
            <p:nvPr/>
          </p:nvSpPr>
          <p:spPr>
            <a:xfrm>
              <a:off x="5070022" y="5071544"/>
              <a:ext cx="2057400" cy="369332"/>
            </a:xfrm>
            <a:prstGeom prst="rect">
              <a:avLst/>
            </a:prstGeom>
            <a:noFill/>
          </p:spPr>
          <p:txBody>
            <a:bodyPr wrap="square" rtlCol="0">
              <a:spAutoFit/>
            </a:bodyPr>
            <a:lstStyle/>
            <a:p>
              <a:r>
                <a:rPr lang="en-US" dirty="0">
                  <a:solidFill>
                    <a:srgbClr val="FF0000"/>
                  </a:solidFill>
                </a:rPr>
                <a:t>IR drop constraint</a:t>
              </a:r>
            </a:p>
          </p:txBody>
        </p:sp>
        <p:sp>
          <p:nvSpPr>
            <p:cNvPr id="54" name="TextBox 53">
              <a:extLst>
                <a:ext uri="{FF2B5EF4-FFF2-40B4-BE49-F238E27FC236}">
                  <a16:creationId xmlns:a16="http://schemas.microsoft.com/office/drawing/2014/main" id="{ECFF5DB3-C2DB-4B72-A51D-2F3455318B0E}"/>
                </a:ext>
              </a:extLst>
            </p:cNvPr>
            <p:cNvSpPr txBox="1"/>
            <p:nvPr/>
          </p:nvSpPr>
          <p:spPr>
            <a:xfrm>
              <a:off x="5070022" y="5596451"/>
              <a:ext cx="2057400" cy="369332"/>
            </a:xfrm>
            <a:prstGeom prst="rect">
              <a:avLst/>
            </a:prstGeom>
            <a:noFill/>
          </p:spPr>
          <p:txBody>
            <a:bodyPr wrap="square" rtlCol="0">
              <a:spAutoFit/>
            </a:bodyPr>
            <a:lstStyle/>
            <a:p>
              <a:r>
                <a:rPr lang="en-US" dirty="0">
                  <a:solidFill>
                    <a:schemeClr val="accent1">
                      <a:lumMod val="50000"/>
                    </a:schemeClr>
                  </a:solidFill>
                </a:rPr>
                <a:t>EM constraint</a:t>
              </a:r>
            </a:p>
          </p:txBody>
        </p:sp>
        <p:sp>
          <p:nvSpPr>
            <p:cNvPr id="55" name="TextBox 54">
              <a:extLst>
                <a:ext uri="{FF2B5EF4-FFF2-40B4-BE49-F238E27FC236}">
                  <a16:creationId xmlns:a16="http://schemas.microsoft.com/office/drawing/2014/main" id="{F5683D48-8333-43C1-BD8B-D0FECC63C3AA}"/>
                </a:ext>
              </a:extLst>
            </p:cNvPr>
            <p:cNvSpPr txBox="1"/>
            <p:nvPr/>
          </p:nvSpPr>
          <p:spPr>
            <a:xfrm>
              <a:off x="5070022" y="6062144"/>
              <a:ext cx="2057400" cy="369332"/>
            </a:xfrm>
            <a:prstGeom prst="rect">
              <a:avLst/>
            </a:prstGeom>
            <a:noFill/>
          </p:spPr>
          <p:txBody>
            <a:bodyPr wrap="square" rtlCol="0">
              <a:spAutoFit/>
            </a:bodyPr>
            <a:lstStyle/>
            <a:p>
              <a:r>
                <a:rPr lang="en-US" dirty="0">
                  <a:solidFill>
                    <a:srgbClr val="D67A00"/>
                  </a:solidFill>
                </a:rPr>
                <a:t>Congestion limit</a:t>
              </a:r>
            </a:p>
          </p:txBody>
        </p:sp>
      </p:grpSp>
      <p:sp>
        <p:nvSpPr>
          <p:cNvPr id="34" name="Rectangle 33"/>
          <p:cNvSpPr/>
          <p:nvPr/>
        </p:nvSpPr>
        <p:spPr bwMode="auto">
          <a:xfrm>
            <a:off x="3048000" y="3574523"/>
            <a:ext cx="3448842" cy="3674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Synthesized IR- and EM-safe PDN</a:t>
            </a:r>
            <a:endParaRPr kumimoji="0" lang="en-US" sz="1600" i="0" u="none" strike="noStrike" cap="none" normalizeH="0" baseline="0" dirty="0">
              <a:ln>
                <a:noFill/>
              </a:ln>
              <a:solidFill>
                <a:schemeClr val="tx1"/>
              </a:solidFill>
              <a:effectLst/>
            </a:endParaRPr>
          </a:p>
        </p:txBody>
      </p:sp>
      <p:sp>
        <p:nvSpPr>
          <p:cNvPr id="49" name="Right Bracket 48"/>
          <p:cNvSpPr/>
          <p:nvPr/>
        </p:nvSpPr>
        <p:spPr bwMode="auto">
          <a:xfrm>
            <a:off x="7035142" y="1001713"/>
            <a:ext cx="246063" cy="3038673"/>
          </a:xfrm>
          <a:prstGeom prst="rightBracke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0" name="Content Placeholder 2"/>
          <p:cNvSpPr txBox="1">
            <a:spLocks/>
          </p:cNvSpPr>
          <p:nvPr/>
        </p:nvSpPr>
        <p:spPr bwMode="auto">
          <a:xfrm>
            <a:off x="7161702" y="1724210"/>
            <a:ext cx="2072503"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gn="ctr">
              <a:buFontTx/>
              <a:buNone/>
            </a:pPr>
            <a:r>
              <a:rPr lang="en-US" b="0" kern="0" dirty="0"/>
              <a:t>Floorplan stage</a:t>
            </a:r>
          </a:p>
        </p:txBody>
      </p:sp>
      <p:pic>
        <p:nvPicPr>
          <p:cNvPr id="36" name="Picture 35"/>
          <p:cNvPicPr>
            <a:picLocks noChangeAspect="1"/>
          </p:cNvPicPr>
          <p:nvPr/>
        </p:nvPicPr>
        <p:blipFill>
          <a:blip r:embed="rId4"/>
          <a:stretch>
            <a:fillRect/>
          </a:stretch>
        </p:blipFill>
        <p:spPr>
          <a:xfrm>
            <a:off x="7407765" y="2124668"/>
            <a:ext cx="1475373" cy="1204612"/>
          </a:xfrm>
          <a:prstGeom prst="rect">
            <a:avLst/>
          </a:prstGeom>
        </p:spPr>
      </p:pic>
    </p:spTree>
    <p:extLst>
      <p:ext uri="{BB962C8B-B14F-4D97-AF65-F5344CB8AC3E}">
        <p14:creationId xmlns:p14="http://schemas.microsoft.com/office/powerpoint/2010/main" val="47821788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7BC73EA-4E76-482A-BD6F-3C0FF679B493}"/>
              </a:ext>
            </a:extLst>
          </p:cNvPr>
          <p:cNvSpPr/>
          <p:nvPr/>
        </p:nvSpPr>
        <p:spPr bwMode="auto">
          <a:xfrm>
            <a:off x="2840263" y="1981199"/>
            <a:ext cx="3712938" cy="1337733"/>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i="0" u="none" strike="noStrike" cap="none" normalizeH="0" baseline="0" dirty="0">
              <a:ln>
                <a:noFill/>
              </a:ln>
              <a:solidFill>
                <a:schemeClr val="tx1"/>
              </a:solidFill>
              <a:effectLst/>
            </a:endParaRPr>
          </a:p>
        </p:txBody>
      </p:sp>
      <p:sp>
        <p:nvSpPr>
          <p:cNvPr id="40" name="Rounded Rectangle 4">
            <a:extLst>
              <a:ext uri="{FF2B5EF4-FFF2-40B4-BE49-F238E27FC236}">
                <a16:creationId xmlns:a16="http://schemas.microsoft.com/office/drawing/2014/main" id="{84E4ADE3-5D26-426F-A3B0-3B44CE35072B}"/>
              </a:ext>
            </a:extLst>
          </p:cNvPr>
          <p:cNvSpPr/>
          <p:nvPr/>
        </p:nvSpPr>
        <p:spPr bwMode="auto">
          <a:xfrm>
            <a:off x="2905126" y="2172494"/>
            <a:ext cx="2200274" cy="851694"/>
          </a:xfrm>
          <a:prstGeom prst="roundRect">
            <a:avLst/>
          </a:prstGeom>
          <a:solidFill>
            <a:srgbClr val="E4E40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Simulated annealing,</a:t>
            </a:r>
            <a:r>
              <a:rPr kumimoji="0" lang="en-US" sz="1600" i="0" u="none" strike="noStrike" cap="none" normalizeH="0" dirty="0">
                <a:ln>
                  <a:noFill/>
                </a:ln>
                <a:solidFill>
                  <a:schemeClr val="tx1"/>
                </a:solidFill>
                <a:effectLst/>
                <a:latin typeface="Arial" charset="0"/>
              </a:rPr>
              <a:t> GV=J solution at each step</a:t>
            </a:r>
            <a:endParaRPr kumimoji="0" lang="en-US" sz="1600" i="0" u="none" strike="noStrike" cap="none" normalizeH="0" baseline="0" dirty="0">
              <a:ln>
                <a:noFill/>
              </a:ln>
              <a:solidFill>
                <a:schemeClr val="tx1"/>
              </a:solidFill>
              <a:effectLst/>
              <a:latin typeface="Arial" charset="0"/>
            </a:endParaRP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23</a:t>
            </a:fld>
            <a:endParaRPr lang="en-US" altLang="ko-KR"/>
          </a:p>
        </p:txBody>
      </p:sp>
      <p:sp>
        <p:nvSpPr>
          <p:cNvPr id="22" name="Content Placeholder 2"/>
          <p:cNvSpPr>
            <a:spLocks noGrp="1"/>
          </p:cNvSpPr>
          <p:nvPr>
            <p:ph idx="1"/>
          </p:nvPr>
        </p:nvSpPr>
        <p:spPr>
          <a:xfrm>
            <a:off x="352730" y="1205971"/>
            <a:ext cx="2440278" cy="475350"/>
          </a:xfrm>
        </p:spPr>
        <p:txBody>
          <a:bodyPr/>
          <a:lstStyle/>
          <a:p>
            <a:pPr marL="0" indent="0">
              <a:buNone/>
            </a:pPr>
            <a:r>
              <a:rPr lang="en-US" b="0" dirty="0"/>
              <a:t>Training flow:</a:t>
            </a:r>
          </a:p>
        </p:txBody>
      </p:sp>
      <p:sp>
        <p:nvSpPr>
          <p:cNvPr id="45" name="Title 1">
            <a:extLst>
              <a:ext uri="{FF2B5EF4-FFF2-40B4-BE49-F238E27FC236}">
                <a16:creationId xmlns:a16="http://schemas.microsoft.com/office/drawing/2014/main" id="{BD57BEE9-6175-4BB3-AD82-1590BDAE4E70}"/>
              </a:ext>
            </a:extLst>
          </p:cNvPr>
          <p:cNvSpPr>
            <a:spLocks noGrp="1"/>
          </p:cNvSpPr>
          <p:nvPr>
            <p:ph type="title"/>
          </p:nvPr>
        </p:nvSpPr>
        <p:spPr>
          <a:xfrm>
            <a:off x="228601" y="239713"/>
            <a:ext cx="8763000" cy="762000"/>
          </a:xfrm>
        </p:spPr>
        <p:txBody>
          <a:bodyPr/>
          <a:lstStyle/>
          <a:p>
            <a:r>
              <a:rPr lang="en-US" sz="2800" dirty="0"/>
              <a:t>ML Model Training: “Golden Data” Generation</a:t>
            </a:r>
          </a:p>
        </p:txBody>
      </p:sp>
      <p:grpSp>
        <p:nvGrpSpPr>
          <p:cNvPr id="113" name="Group 112">
            <a:extLst>
              <a:ext uri="{FF2B5EF4-FFF2-40B4-BE49-F238E27FC236}">
                <a16:creationId xmlns:a16="http://schemas.microsoft.com/office/drawing/2014/main" id="{153993D9-997F-4424-9352-BE8E54430CCD}"/>
              </a:ext>
            </a:extLst>
          </p:cNvPr>
          <p:cNvGrpSpPr/>
          <p:nvPr/>
        </p:nvGrpSpPr>
        <p:grpSpPr>
          <a:xfrm>
            <a:off x="1344117" y="4393710"/>
            <a:ext cx="6531967" cy="1887048"/>
            <a:chOff x="1143000" y="4666152"/>
            <a:chExt cx="6531967" cy="1887048"/>
          </a:xfrm>
        </p:grpSpPr>
        <mc:AlternateContent xmlns:mc="http://schemas.openxmlformats.org/markup-compatibility/2006" xmlns:a14="http://schemas.microsoft.com/office/drawing/2010/main">
          <mc:Choice Requires="a14">
            <p:sp>
              <p:nvSpPr>
                <p:cNvPr id="114" name="Content Placeholder 2">
                  <a:extLst>
                    <a:ext uri="{FF2B5EF4-FFF2-40B4-BE49-F238E27FC236}">
                      <a16:creationId xmlns:a16="http://schemas.microsoft.com/office/drawing/2014/main" id="{24080941-4FDE-4CDE-A40C-76A37E6C913E}"/>
                    </a:ext>
                  </a:extLst>
                </p:cNvPr>
                <p:cNvSpPr txBox="1">
                  <a:spLocks/>
                </p:cNvSpPr>
                <p:nvPr/>
              </p:nvSpPr>
              <p:spPr bwMode="auto">
                <a:xfrm>
                  <a:off x="1143000" y="4666152"/>
                  <a:ext cx="6531967" cy="1887048"/>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457200" lvl="1" indent="0">
                    <a:buNone/>
                  </a:pPr>
                  <a:r>
                    <a:rPr lang="pt-BR" b="0" kern="0" dirty="0"/>
                    <a:t>Minimize: </a:t>
                  </a:r>
                  <a14:m>
                    <m:oMath xmlns:m="http://schemas.openxmlformats.org/officeDocument/2006/math">
                      <m:nary>
                        <m:naryPr>
                          <m:chr m:val="∑"/>
                          <m:ctrlPr>
                            <a:rPr lang="pt-BR" b="0" i="1" kern="0" smtClean="0">
                              <a:latin typeface="Cambria Math" panose="02040503050406030204" pitchFamily="18" charset="0"/>
                            </a:rPr>
                          </m:ctrlPr>
                        </m:naryPr>
                        <m:sub>
                          <m:r>
                            <m:rPr>
                              <m:brk m:alnAt="23"/>
                            </m:rPr>
                            <a:rPr lang="en-US" b="0" i="1" kern="0" smtClean="0">
                              <a:latin typeface="Cambria Math" panose="02040503050406030204" pitchFamily="18" charset="0"/>
                            </a:rPr>
                            <m:t>𝑟</m:t>
                          </m:r>
                          <m:r>
                            <a:rPr lang="pt-BR" b="0" i="1" kern="0" smtClean="0">
                              <a:latin typeface="Cambria Math" panose="02040503050406030204" pitchFamily="18" charset="0"/>
                            </a:rPr>
                            <m:t>=</m:t>
                          </m:r>
                          <m:r>
                            <a:rPr lang="en-US" b="0" i="1" kern="0" smtClean="0">
                              <a:latin typeface="Cambria Math" panose="02040503050406030204" pitchFamily="18" charset="0"/>
                            </a:rPr>
                            <m:t>1</m:t>
                          </m:r>
                        </m:sub>
                        <m:sup>
                          <m:sSub>
                            <m:sSubPr>
                              <m:ctrlPr>
                                <a:rPr lang="pt-BR" b="0" i="1" kern="0" smtClean="0">
                                  <a:latin typeface="Cambria Math" panose="02040503050406030204" pitchFamily="18" charset="0"/>
                                </a:rPr>
                              </m:ctrlPr>
                            </m:sSubPr>
                            <m:e>
                              <m:r>
                                <a:rPr lang="en-US" b="0" i="1" kern="0" smtClean="0">
                                  <a:latin typeface="Cambria Math" panose="02040503050406030204" pitchFamily="18" charset="0"/>
                                </a:rPr>
                                <m:t>𝑇</m:t>
                              </m:r>
                            </m:e>
                            <m:sub>
                              <m:r>
                                <a:rPr lang="en-US" b="0" i="1" kern="0" smtClean="0">
                                  <a:latin typeface="Cambria Math" panose="02040503050406030204" pitchFamily="18" charset="0"/>
                                </a:rPr>
                                <m:t>𝑟</m:t>
                              </m:r>
                            </m:sub>
                          </m:sSub>
                        </m:sup>
                        <m:e>
                          <m:r>
                            <a:rPr lang="en-US" b="0" i="1" kern="0" smtClean="0">
                              <a:latin typeface="Cambria Math" panose="02040503050406030204" pitchFamily="18" charset="0"/>
                            </a:rPr>
                            <m:t>[</m:t>
                          </m:r>
                          <m:sSub>
                            <m:sSubPr>
                              <m:ctrlPr>
                                <a:rPr lang="en-US" b="0" i="1" kern="0" smtClean="0">
                                  <a:solidFill>
                                    <a:srgbClr val="D67A00"/>
                                  </a:solidFill>
                                  <a:latin typeface="Cambria Math" panose="02040503050406030204" pitchFamily="18" charset="0"/>
                                </a:rPr>
                              </m:ctrlPr>
                            </m:sSubPr>
                            <m:e>
                              <m:r>
                                <a:rPr lang="en-US" b="0" i="1" kern="0" smtClean="0">
                                  <a:solidFill>
                                    <a:srgbClr val="D67A00"/>
                                  </a:solidFill>
                                  <a:latin typeface="Cambria Math" panose="02040503050406030204" pitchFamily="18" charset="0"/>
                                </a:rPr>
                                <m:t>𝑐</m:t>
                              </m:r>
                            </m:e>
                            <m:sub>
                              <m:r>
                                <a:rPr lang="en-US" b="0" i="1" kern="0" smtClean="0">
                                  <a:solidFill>
                                    <a:srgbClr val="D67A00"/>
                                  </a:solidFill>
                                  <a:latin typeface="Cambria Math" panose="02040503050406030204" pitchFamily="18" charset="0"/>
                                </a:rPr>
                                <m:t>𝑟</m:t>
                              </m:r>
                            </m:sub>
                          </m:sSub>
                          <m:r>
                            <a:rPr lang="en-US" b="0" i="1" kern="0" smtClean="0">
                              <a:latin typeface="Cambria Math" panose="02040503050406030204" pitchFamily="18" charset="0"/>
                            </a:rPr>
                            <m:t>+ </m:t>
                          </m:r>
                          <m:sSub>
                            <m:sSubPr>
                              <m:ctrlPr>
                                <a:rPr lang="en-US" b="0" i="1" kern="0" smtClean="0">
                                  <a:solidFill>
                                    <a:srgbClr val="FF0000"/>
                                  </a:solidFill>
                                  <a:latin typeface="Cambria Math" panose="02040503050406030204" pitchFamily="18" charset="0"/>
                                </a:rPr>
                              </m:ctrlPr>
                            </m:sSubPr>
                            <m:e>
                              <m:r>
                                <a:rPr lang="en-US" b="0" i="1" kern="0" smtClean="0">
                                  <a:solidFill>
                                    <a:srgbClr val="FF0000"/>
                                  </a:solidFill>
                                  <a:latin typeface="Cambria Math" panose="02040503050406030204" pitchFamily="18" charset="0"/>
                                </a:rPr>
                                <m:t>𝑑</m:t>
                              </m:r>
                            </m:e>
                            <m:sub>
                              <m:r>
                                <a:rPr lang="en-US" b="0" i="1" kern="0" smtClean="0">
                                  <a:solidFill>
                                    <a:srgbClr val="FF0000"/>
                                  </a:solidFill>
                                  <a:latin typeface="Cambria Math" panose="02040503050406030204" pitchFamily="18" charset="0"/>
                                </a:rPr>
                                <m:t>𝑟</m:t>
                              </m:r>
                              <m:r>
                                <a:rPr lang="en-US" b="0" i="1" kern="0" smtClean="0">
                                  <a:solidFill>
                                    <a:srgbClr val="FF0000"/>
                                  </a:solidFill>
                                  <a:latin typeface="Cambria Math" panose="02040503050406030204" pitchFamily="18" charset="0"/>
                                </a:rPr>
                                <m:t>,</m:t>
                              </m:r>
                              <m:r>
                                <a:rPr lang="en-US" b="0" i="1" kern="0" smtClean="0">
                                  <a:solidFill>
                                    <a:srgbClr val="FF0000"/>
                                  </a:solidFill>
                                  <a:latin typeface="Cambria Math" panose="02040503050406030204" pitchFamily="18" charset="0"/>
                                </a:rPr>
                                <m:t>𝑛𝑜𝑟𝑚</m:t>
                              </m:r>
                            </m:sub>
                          </m:sSub>
                          <m:r>
                            <a:rPr lang="en-US" b="0" i="1" kern="0" smtClean="0">
                              <a:latin typeface="Cambria Math" panose="02040503050406030204" pitchFamily="18" charset="0"/>
                            </a:rPr>
                            <m:t>+ </m:t>
                          </m:r>
                          <m:sSub>
                            <m:sSubPr>
                              <m:ctrlPr>
                                <a:rPr lang="en-US" b="0" i="1" kern="0" smtClean="0">
                                  <a:solidFill>
                                    <a:srgbClr val="00664D"/>
                                  </a:solidFill>
                                  <a:latin typeface="Cambria Math" panose="02040503050406030204" pitchFamily="18" charset="0"/>
                                </a:rPr>
                              </m:ctrlPr>
                            </m:sSubPr>
                            <m:e>
                              <m:r>
                                <a:rPr lang="en-US" b="0" i="1" kern="0" smtClean="0">
                                  <a:solidFill>
                                    <a:srgbClr val="00664D"/>
                                  </a:solidFill>
                                  <a:latin typeface="Cambria Math" panose="02040503050406030204" pitchFamily="18" charset="0"/>
                                </a:rPr>
                                <m:t>𝐽</m:t>
                              </m:r>
                            </m:e>
                            <m:sub>
                              <m:r>
                                <a:rPr lang="en-US" b="0" i="1" kern="0" smtClean="0">
                                  <a:solidFill>
                                    <a:srgbClr val="00664D"/>
                                  </a:solidFill>
                                  <a:latin typeface="Cambria Math" panose="02040503050406030204" pitchFamily="18" charset="0"/>
                                </a:rPr>
                                <m:t>𝑟</m:t>
                              </m:r>
                              <m:r>
                                <a:rPr lang="en-US" b="0" i="1" kern="0" smtClean="0">
                                  <a:solidFill>
                                    <a:srgbClr val="00664D"/>
                                  </a:solidFill>
                                  <a:latin typeface="Cambria Math" panose="02040503050406030204" pitchFamily="18" charset="0"/>
                                </a:rPr>
                                <m:t>,</m:t>
                              </m:r>
                              <m:r>
                                <a:rPr lang="en-US" b="0" i="1" kern="0" smtClean="0">
                                  <a:solidFill>
                                    <a:srgbClr val="00664D"/>
                                  </a:solidFill>
                                  <a:latin typeface="Cambria Math" panose="02040503050406030204" pitchFamily="18" charset="0"/>
                                </a:rPr>
                                <m:t>𝑛𝑜𝑟𝑚</m:t>
                              </m:r>
                            </m:sub>
                          </m:sSub>
                          <m:r>
                            <a:rPr lang="en-US" b="0" i="1" kern="0" smtClean="0">
                              <a:solidFill>
                                <a:schemeClr val="tx1"/>
                              </a:solidFill>
                              <a:latin typeface="Cambria Math" panose="02040503050406030204" pitchFamily="18" charset="0"/>
                            </a:rPr>
                            <m:t>+</m:t>
                          </m:r>
                          <m:sSub>
                            <m:sSubPr>
                              <m:ctrlPr>
                                <a:rPr lang="en-US" b="0" i="1">
                                  <a:solidFill>
                                    <a:srgbClr val="0000FF"/>
                                  </a:solidFill>
                                  <a:latin typeface="Cambria Math" panose="02040503050406030204" pitchFamily="18" charset="0"/>
                                </a:rPr>
                              </m:ctrlPr>
                            </m:sSubPr>
                            <m:e>
                              <m:r>
                                <a:rPr lang="en-US" b="0" i="1">
                                  <a:solidFill>
                                    <a:srgbClr val="0000FF"/>
                                  </a:solidFill>
                                  <a:latin typeface="Cambria Math" panose="02040503050406030204" pitchFamily="18" charset="0"/>
                                </a:rPr>
                                <m:t>𝛥</m:t>
                              </m:r>
                              <m:r>
                                <a:rPr lang="en-US" b="0" i="1">
                                  <a:solidFill>
                                    <a:srgbClr val="0000FF"/>
                                  </a:solidFill>
                                  <a:latin typeface="Cambria Math" panose="02040503050406030204" pitchFamily="18" charset="0"/>
                                </a:rPr>
                                <m:t>𝑝</m:t>
                              </m:r>
                            </m:e>
                            <m:sub>
                              <m:r>
                                <a:rPr lang="en-US" b="0" i="1">
                                  <a:solidFill>
                                    <a:srgbClr val="0000FF"/>
                                  </a:solidFill>
                                  <a:latin typeface="Cambria Math" panose="02040503050406030204" pitchFamily="18" charset="0"/>
                                </a:rPr>
                                <m:t>𝑟</m:t>
                              </m:r>
                              <m:r>
                                <a:rPr lang="en-US" b="0" i="1">
                                  <a:solidFill>
                                    <a:srgbClr val="0000FF"/>
                                  </a:solidFill>
                                  <a:latin typeface="Cambria Math" panose="02040503050406030204" pitchFamily="18" charset="0"/>
                                </a:rPr>
                                <m:t>,</m:t>
                              </m:r>
                              <m:r>
                                <a:rPr lang="en-US" b="0" i="1">
                                  <a:solidFill>
                                    <a:srgbClr val="0000FF"/>
                                  </a:solidFill>
                                  <a:latin typeface="Cambria Math" panose="02040503050406030204" pitchFamily="18" charset="0"/>
                                </a:rPr>
                                <m:t>𝑛𝑜𝑟𝑚</m:t>
                              </m:r>
                            </m:sub>
                          </m:sSub>
                          <m:r>
                            <a:rPr lang="en-US" b="0" i="1" kern="0" smtClean="0">
                              <a:latin typeface="Cambria Math" panose="02040503050406030204" pitchFamily="18" charset="0"/>
                            </a:rPr>
                            <m:t>]</m:t>
                          </m:r>
                          <m:r>
                            <a:rPr lang="pt-BR" b="0" i="1" kern="0" smtClean="0">
                              <a:latin typeface="Cambria Math" panose="02040503050406030204" pitchFamily="18" charset="0"/>
                            </a:rPr>
                            <m:t> </m:t>
                          </m:r>
                        </m:e>
                      </m:nary>
                    </m:oMath>
                  </a14:m>
                  <a:endParaRPr lang="en-US" b="0" kern="0" dirty="0"/>
                </a:p>
                <a:p>
                  <a:pPr marL="457200" lvl="1" indent="0">
                    <a:buNone/>
                  </a:pPr>
                  <a:r>
                    <a:rPr lang="en-US" b="0" kern="0" dirty="0"/>
                    <a:t>Subject to: </a:t>
                  </a:r>
                  <a14:m>
                    <m:oMath xmlns:m="http://schemas.openxmlformats.org/officeDocument/2006/math">
                      <m:sSub>
                        <m:sSubPr>
                          <m:ctrlPr>
                            <a:rPr lang="en-US" b="0" i="1" kern="0" smtClean="0">
                              <a:solidFill>
                                <a:srgbClr val="FF0000"/>
                              </a:solidFill>
                              <a:latin typeface="Cambria Math" panose="02040503050406030204" pitchFamily="18" charset="0"/>
                            </a:rPr>
                          </m:ctrlPr>
                        </m:sSubPr>
                        <m:e>
                          <m:r>
                            <a:rPr lang="en-US" b="0" i="1" kern="0">
                              <a:solidFill>
                                <a:srgbClr val="FF0000"/>
                              </a:solidFill>
                              <a:latin typeface="Cambria Math" panose="02040503050406030204" pitchFamily="18" charset="0"/>
                            </a:rPr>
                            <m:t>𝑑</m:t>
                          </m:r>
                        </m:e>
                        <m:sub>
                          <m:r>
                            <a:rPr lang="en-US" b="0" i="1" kern="0">
                              <a:solidFill>
                                <a:srgbClr val="FF0000"/>
                              </a:solidFill>
                              <a:latin typeface="Cambria Math" panose="02040503050406030204" pitchFamily="18" charset="0"/>
                            </a:rPr>
                            <m:t>𝑟</m:t>
                          </m:r>
                          <m:r>
                            <a:rPr lang="en-US" b="0" i="1" kern="0">
                              <a:solidFill>
                                <a:srgbClr val="FF0000"/>
                              </a:solidFill>
                              <a:latin typeface="Cambria Math" panose="02040503050406030204" pitchFamily="18" charset="0"/>
                            </a:rPr>
                            <m:t>,</m:t>
                          </m:r>
                          <m:r>
                            <a:rPr lang="en-US" b="0" i="1" kern="0">
                              <a:solidFill>
                                <a:srgbClr val="FF0000"/>
                              </a:solidFill>
                              <a:latin typeface="Cambria Math" panose="02040503050406030204" pitchFamily="18" charset="0"/>
                            </a:rPr>
                            <m:t>𝑛𝑜𝑟𝑚</m:t>
                          </m:r>
                        </m:sub>
                      </m:sSub>
                      <m:r>
                        <a:rPr lang="en-US" b="0" kern="0" smtClean="0">
                          <a:latin typeface="Cambria Math" panose="02040503050406030204" pitchFamily="18" charset="0"/>
                        </a:rPr>
                        <m:t>=</m:t>
                      </m:r>
                      <m:f>
                        <m:fPr>
                          <m:ctrlPr>
                            <a:rPr lang="en-US" b="0" i="1" kern="0" smtClean="0">
                              <a:latin typeface="Cambria Math" panose="02040503050406030204" pitchFamily="18" charset="0"/>
                            </a:rPr>
                          </m:ctrlPr>
                        </m:fPr>
                        <m:num>
                          <m:sSub>
                            <m:sSubPr>
                              <m:ctrlPr>
                                <a:rPr lang="en-US" b="0" i="1" kern="0">
                                  <a:latin typeface="Cambria Math" panose="02040503050406030204" pitchFamily="18" charset="0"/>
                                </a:rPr>
                              </m:ctrlPr>
                            </m:sSubPr>
                            <m:e>
                              <m:r>
                                <a:rPr lang="en-US" b="0" i="1" kern="0">
                                  <a:latin typeface="Cambria Math" panose="02040503050406030204" pitchFamily="18" charset="0"/>
                                </a:rPr>
                                <m:t>𝑑</m:t>
                              </m:r>
                            </m:e>
                            <m:sub>
                              <m:r>
                                <a:rPr lang="en-US" b="0" i="1" kern="0">
                                  <a:latin typeface="Cambria Math" panose="02040503050406030204" pitchFamily="18" charset="0"/>
                                </a:rPr>
                                <m:t>𝑟</m:t>
                              </m:r>
                            </m:sub>
                          </m:sSub>
                        </m:num>
                        <m:den>
                          <m:sSub>
                            <m:sSubPr>
                              <m:ctrlPr>
                                <a:rPr lang="en-US" b="0" i="1" kern="0">
                                  <a:latin typeface="Cambria Math" panose="02040503050406030204" pitchFamily="18" charset="0"/>
                                </a:rPr>
                              </m:ctrlPr>
                            </m:sSubPr>
                            <m:e>
                              <m:r>
                                <a:rPr lang="en-US" b="0" i="1" kern="0">
                                  <a:latin typeface="Cambria Math" panose="02040503050406030204" pitchFamily="18" charset="0"/>
                                </a:rPr>
                                <m:t>𝑑</m:t>
                              </m:r>
                            </m:e>
                            <m:sub>
                              <m:r>
                                <a:rPr lang="en-US" b="0" i="1" kern="0" smtClean="0">
                                  <a:latin typeface="Cambria Math" panose="02040503050406030204" pitchFamily="18" charset="0"/>
                                </a:rPr>
                                <m:t>𝑐</m:t>
                              </m:r>
                            </m:sub>
                          </m:sSub>
                        </m:den>
                      </m:f>
                      <m:r>
                        <a:rPr lang="en-US" b="0" i="1" kern="0" smtClean="0">
                          <a:latin typeface="Cambria Math" panose="02040503050406030204" pitchFamily="18" charset="0"/>
                        </a:rPr>
                        <m:t>≤1</m:t>
                      </m:r>
                    </m:oMath>
                  </a14:m>
                  <a:r>
                    <a:rPr lang="en-US" b="0" kern="0" dirty="0"/>
                    <a:t> 	</a:t>
                  </a:r>
                </a:p>
                <a:p>
                  <a:pPr marL="457200" lvl="1" indent="0">
                    <a:buFontTx/>
                    <a:buNone/>
                  </a:pPr>
                  <a:r>
                    <a:rPr lang="en-US" b="0" kern="0" dirty="0"/>
                    <a:t>  		</a:t>
                  </a:r>
                  <a14:m>
                    <m:oMath xmlns:m="http://schemas.openxmlformats.org/officeDocument/2006/math">
                      <m:sSub>
                        <m:sSubPr>
                          <m:ctrlPr>
                            <a:rPr lang="en-US" b="0" i="1" kern="0" smtClean="0">
                              <a:solidFill>
                                <a:srgbClr val="00664D"/>
                              </a:solidFill>
                              <a:latin typeface="Cambria Math" panose="02040503050406030204" pitchFamily="18" charset="0"/>
                            </a:rPr>
                          </m:ctrlPr>
                        </m:sSubPr>
                        <m:e>
                          <m:r>
                            <a:rPr lang="en-US" b="0" i="1" kern="0" smtClean="0">
                              <a:solidFill>
                                <a:srgbClr val="00664D"/>
                              </a:solidFill>
                              <a:latin typeface="Cambria Math" panose="02040503050406030204" pitchFamily="18" charset="0"/>
                            </a:rPr>
                            <m:t>𝐽</m:t>
                          </m:r>
                        </m:e>
                        <m:sub>
                          <m:r>
                            <a:rPr lang="en-US" b="0" i="1" kern="0">
                              <a:solidFill>
                                <a:srgbClr val="00664D"/>
                              </a:solidFill>
                              <a:latin typeface="Cambria Math" panose="02040503050406030204" pitchFamily="18" charset="0"/>
                            </a:rPr>
                            <m:t>𝑟</m:t>
                          </m:r>
                          <m:r>
                            <a:rPr lang="en-US" b="0" i="1" kern="0">
                              <a:solidFill>
                                <a:srgbClr val="00664D"/>
                              </a:solidFill>
                              <a:latin typeface="Cambria Math" panose="02040503050406030204" pitchFamily="18" charset="0"/>
                            </a:rPr>
                            <m:t>,</m:t>
                          </m:r>
                          <m:r>
                            <a:rPr lang="en-US" b="0" i="1" kern="0">
                              <a:solidFill>
                                <a:srgbClr val="00664D"/>
                              </a:solidFill>
                              <a:latin typeface="Cambria Math" panose="02040503050406030204" pitchFamily="18" charset="0"/>
                            </a:rPr>
                            <m:t>𝑛𝑜𝑟𝑚</m:t>
                          </m:r>
                        </m:sub>
                      </m:sSub>
                      <m:r>
                        <a:rPr lang="en-US" b="0" kern="0">
                          <a:latin typeface="Cambria Math" panose="02040503050406030204" pitchFamily="18" charset="0"/>
                        </a:rPr>
                        <m:t>=</m:t>
                      </m:r>
                      <m:f>
                        <m:fPr>
                          <m:ctrlPr>
                            <a:rPr lang="en-US" b="0" i="1" kern="0">
                              <a:latin typeface="Cambria Math" panose="02040503050406030204" pitchFamily="18" charset="0"/>
                            </a:rPr>
                          </m:ctrlPr>
                        </m:fPr>
                        <m:num>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𝐽</m:t>
                              </m:r>
                            </m:e>
                            <m:sub>
                              <m:r>
                                <a:rPr lang="en-US" b="0" i="1" kern="0">
                                  <a:latin typeface="Cambria Math" panose="02040503050406030204" pitchFamily="18" charset="0"/>
                                </a:rPr>
                                <m:t>𝑟</m:t>
                              </m:r>
                            </m:sub>
                          </m:sSub>
                        </m:num>
                        <m:den>
                          <m:sSub>
                            <m:sSubPr>
                              <m:ctrlPr>
                                <a:rPr lang="en-US" b="0" i="1" kern="0">
                                  <a:latin typeface="Cambria Math" panose="02040503050406030204" pitchFamily="18" charset="0"/>
                                </a:rPr>
                              </m:ctrlPr>
                            </m:sSubPr>
                            <m:e>
                              <m:r>
                                <a:rPr lang="en-US" b="0" i="1" kern="0" smtClean="0">
                                  <a:latin typeface="Cambria Math" panose="02040503050406030204" pitchFamily="18" charset="0"/>
                                </a:rPr>
                                <m:t>𝐽</m:t>
                              </m:r>
                            </m:e>
                            <m:sub>
                              <m:r>
                                <a:rPr lang="en-US" b="0" i="1" kern="0">
                                  <a:latin typeface="Cambria Math" panose="02040503050406030204" pitchFamily="18" charset="0"/>
                                </a:rPr>
                                <m:t>𝑐</m:t>
                              </m:r>
                            </m:sub>
                          </m:sSub>
                        </m:den>
                      </m:f>
                      <m:r>
                        <a:rPr lang="en-US" b="0" i="1" kern="0">
                          <a:latin typeface="Cambria Math" panose="02040503050406030204" pitchFamily="18" charset="0"/>
                        </a:rPr>
                        <m:t>≤1</m:t>
                      </m:r>
                    </m:oMath>
                  </a14:m>
                  <a:endParaRPr lang="en-US" b="0" kern="0" dirty="0"/>
                </a:p>
                <a:p>
                  <a:pPr marL="457200" lvl="1" indent="0">
                    <a:buFontTx/>
                    <a:buNone/>
                  </a:pPr>
                  <a:r>
                    <a:rPr lang="en-US" b="0" kern="0" dirty="0"/>
                    <a:t>		</a:t>
                  </a:r>
                  <a14:m>
                    <m:oMath xmlns:m="http://schemas.openxmlformats.org/officeDocument/2006/math">
                      <m:sSub>
                        <m:sSubPr>
                          <m:ctrlPr>
                            <a:rPr lang="en-US" b="0" i="1" kern="0" smtClean="0">
                              <a:solidFill>
                                <a:srgbClr val="D67A00"/>
                              </a:solidFill>
                              <a:latin typeface="Cambria Math" panose="02040503050406030204" pitchFamily="18" charset="0"/>
                            </a:rPr>
                          </m:ctrlPr>
                        </m:sSubPr>
                        <m:e>
                          <m:r>
                            <a:rPr lang="en-US" b="0" i="1" kern="0" smtClean="0">
                              <a:solidFill>
                                <a:srgbClr val="D67A00"/>
                              </a:solidFill>
                              <a:latin typeface="Cambria Math" panose="02040503050406030204" pitchFamily="18" charset="0"/>
                            </a:rPr>
                            <m:t>𝑐</m:t>
                          </m:r>
                        </m:e>
                        <m:sub>
                          <m:r>
                            <a:rPr lang="en-US" b="0" i="1" kern="0">
                              <a:solidFill>
                                <a:srgbClr val="D67A00"/>
                              </a:solidFill>
                              <a:latin typeface="Cambria Math" panose="02040503050406030204" pitchFamily="18" charset="0"/>
                            </a:rPr>
                            <m:t>𝑟</m:t>
                          </m:r>
                        </m:sub>
                      </m:sSub>
                      <m:r>
                        <a:rPr lang="en-US" b="0" i="1" kern="0">
                          <a:latin typeface="Cambria Math" panose="02040503050406030204" pitchFamily="18" charset="0"/>
                        </a:rPr>
                        <m:t>≤1</m:t>
                      </m:r>
                    </m:oMath>
                  </a14:m>
                  <a:endParaRPr lang="en-US" b="0" kern="0" dirty="0"/>
                </a:p>
                <a:p>
                  <a:pPr marL="457200" lvl="1" indent="0">
                    <a:buFontTx/>
                    <a:buNone/>
                  </a:pPr>
                  <a:r>
                    <a:rPr lang="en-US" b="0" kern="0" dirty="0"/>
                    <a:t>	</a:t>
                  </a:r>
                </a:p>
              </p:txBody>
            </p:sp>
          </mc:Choice>
          <mc:Fallback xmlns="">
            <p:sp>
              <p:nvSpPr>
                <p:cNvPr id="114" name="Content Placeholder 2">
                  <a:extLst>
                    <a:ext uri="{FF2B5EF4-FFF2-40B4-BE49-F238E27FC236}">
                      <a16:creationId xmlns:a16="http://schemas.microsoft.com/office/drawing/2014/main" id="{24080941-4FDE-4CDE-A40C-76A37E6C913E}"/>
                    </a:ext>
                  </a:extLst>
                </p:cNvPr>
                <p:cNvSpPr txBox="1">
                  <a:spLocks noRot="1" noChangeAspect="1" noMove="1" noResize="1" noEditPoints="1" noAdjustHandles="1" noChangeArrowheads="1" noChangeShapeType="1" noTextEdit="1"/>
                </p:cNvSpPr>
                <p:nvPr/>
              </p:nvSpPr>
              <p:spPr bwMode="auto">
                <a:xfrm>
                  <a:off x="1143000" y="4666152"/>
                  <a:ext cx="6531967" cy="1887048"/>
                </a:xfrm>
                <a:prstGeom prst="rect">
                  <a:avLst/>
                </a:prstGeom>
                <a:blipFill>
                  <a:blip r:embed="rId3"/>
                  <a:stretch>
                    <a:fillRect t="-21359"/>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noFill/>
                    </a:rPr>
                    <a:t> </a:t>
                  </a:r>
                </a:p>
              </p:txBody>
            </p:sp>
          </mc:Fallback>
        </mc:AlternateContent>
        <p:sp>
          <p:nvSpPr>
            <p:cNvPr id="115" name="Right Arrow 6">
              <a:extLst>
                <a:ext uri="{FF2B5EF4-FFF2-40B4-BE49-F238E27FC236}">
                  <a16:creationId xmlns:a16="http://schemas.microsoft.com/office/drawing/2014/main" id="{FDE1558D-5BA4-4BFC-8987-9F7CDB1CE4B5}"/>
                </a:ext>
              </a:extLst>
            </p:cNvPr>
            <p:cNvSpPr/>
            <p:nvPr/>
          </p:nvSpPr>
          <p:spPr bwMode="auto">
            <a:xfrm>
              <a:off x="4673782" y="5180010"/>
              <a:ext cx="3810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6" name="Right Arrow 7">
              <a:extLst>
                <a:ext uri="{FF2B5EF4-FFF2-40B4-BE49-F238E27FC236}">
                  <a16:creationId xmlns:a16="http://schemas.microsoft.com/office/drawing/2014/main" id="{D3B66AB5-A0AF-4D37-BF2F-45DB9F6CCECB}"/>
                </a:ext>
              </a:extLst>
            </p:cNvPr>
            <p:cNvSpPr/>
            <p:nvPr/>
          </p:nvSpPr>
          <p:spPr bwMode="auto">
            <a:xfrm>
              <a:off x="4673782" y="5713410"/>
              <a:ext cx="3810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7" name="Right Arrow 8">
              <a:extLst>
                <a:ext uri="{FF2B5EF4-FFF2-40B4-BE49-F238E27FC236}">
                  <a16:creationId xmlns:a16="http://schemas.microsoft.com/office/drawing/2014/main" id="{1BE90C5A-0071-4261-9254-5E60530AB636}"/>
                </a:ext>
              </a:extLst>
            </p:cNvPr>
            <p:cNvSpPr/>
            <p:nvPr/>
          </p:nvSpPr>
          <p:spPr bwMode="auto">
            <a:xfrm>
              <a:off x="4673782" y="6170610"/>
              <a:ext cx="38100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8" name="TextBox 117">
              <a:extLst>
                <a:ext uri="{FF2B5EF4-FFF2-40B4-BE49-F238E27FC236}">
                  <a16:creationId xmlns:a16="http://schemas.microsoft.com/office/drawing/2014/main" id="{94B02058-12B2-4554-B515-8A3CC781B16A}"/>
                </a:ext>
              </a:extLst>
            </p:cNvPr>
            <p:cNvSpPr txBox="1"/>
            <p:nvPr/>
          </p:nvSpPr>
          <p:spPr>
            <a:xfrm>
              <a:off x="5070022" y="5071544"/>
              <a:ext cx="2057400" cy="369332"/>
            </a:xfrm>
            <a:prstGeom prst="rect">
              <a:avLst/>
            </a:prstGeom>
            <a:noFill/>
          </p:spPr>
          <p:txBody>
            <a:bodyPr wrap="square" rtlCol="0">
              <a:spAutoFit/>
            </a:bodyPr>
            <a:lstStyle/>
            <a:p>
              <a:r>
                <a:rPr lang="en-US" dirty="0">
                  <a:solidFill>
                    <a:srgbClr val="FF0000"/>
                  </a:solidFill>
                </a:rPr>
                <a:t>IR drop constraint</a:t>
              </a:r>
            </a:p>
          </p:txBody>
        </p:sp>
        <p:sp>
          <p:nvSpPr>
            <p:cNvPr id="119" name="TextBox 118">
              <a:extLst>
                <a:ext uri="{FF2B5EF4-FFF2-40B4-BE49-F238E27FC236}">
                  <a16:creationId xmlns:a16="http://schemas.microsoft.com/office/drawing/2014/main" id="{B127CED6-2209-4336-B2F2-B9932C366F4F}"/>
                </a:ext>
              </a:extLst>
            </p:cNvPr>
            <p:cNvSpPr txBox="1"/>
            <p:nvPr/>
          </p:nvSpPr>
          <p:spPr>
            <a:xfrm>
              <a:off x="5070022" y="5596451"/>
              <a:ext cx="2057400" cy="369332"/>
            </a:xfrm>
            <a:prstGeom prst="rect">
              <a:avLst/>
            </a:prstGeom>
            <a:noFill/>
          </p:spPr>
          <p:txBody>
            <a:bodyPr wrap="square" rtlCol="0">
              <a:spAutoFit/>
            </a:bodyPr>
            <a:lstStyle/>
            <a:p>
              <a:r>
                <a:rPr lang="en-US" dirty="0">
                  <a:solidFill>
                    <a:schemeClr val="accent1">
                      <a:lumMod val="50000"/>
                    </a:schemeClr>
                  </a:solidFill>
                </a:rPr>
                <a:t>EM constraint</a:t>
              </a:r>
            </a:p>
          </p:txBody>
        </p:sp>
        <p:sp>
          <p:nvSpPr>
            <p:cNvPr id="120" name="TextBox 119">
              <a:extLst>
                <a:ext uri="{FF2B5EF4-FFF2-40B4-BE49-F238E27FC236}">
                  <a16:creationId xmlns:a16="http://schemas.microsoft.com/office/drawing/2014/main" id="{4C8799AF-83D1-4D5E-8892-1D3BC5FE79AB}"/>
                </a:ext>
              </a:extLst>
            </p:cNvPr>
            <p:cNvSpPr txBox="1"/>
            <p:nvPr/>
          </p:nvSpPr>
          <p:spPr>
            <a:xfrm>
              <a:off x="5070022" y="6062144"/>
              <a:ext cx="2057400" cy="369332"/>
            </a:xfrm>
            <a:prstGeom prst="rect">
              <a:avLst/>
            </a:prstGeom>
            <a:noFill/>
          </p:spPr>
          <p:txBody>
            <a:bodyPr wrap="square" rtlCol="0">
              <a:spAutoFit/>
            </a:bodyPr>
            <a:lstStyle/>
            <a:p>
              <a:r>
                <a:rPr lang="en-US" dirty="0">
                  <a:solidFill>
                    <a:srgbClr val="D67A00"/>
                  </a:solidFill>
                </a:rPr>
                <a:t>Congestion limit</a:t>
              </a:r>
            </a:p>
          </p:txBody>
        </p:sp>
      </p:grpSp>
      <p:sp>
        <p:nvSpPr>
          <p:cNvPr id="123" name="Rectangle 122">
            <a:extLst>
              <a:ext uri="{FF2B5EF4-FFF2-40B4-BE49-F238E27FC236}">
                <a16:creationId xmlns:a16="http://schemas.microsoft.com/office/drawing/2014/main" id="{1717AFBC-A0D8-4AC2-B5D4-BDA4BB2C61D2}"/>
              </a:ext>
            </a:extLst>
          </p:cNvPr>
          <p:cNvSpPr/>
          <p:nvPr/>
        </p:nvSpPr>
        <p:spPr bwMode="auto">
          <a:xfrm>
            <a:off x="990600" y="1905000"/>
            <a:ext cx="1437064" cy="609600"/>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Coarse c</a:t>
            </a:r>
            <a:r>
              <a:rPr kumimoji="0" lang="en-US" sz="1600" i="0" u="none" strike="noStrike" cap="none" normalizeH="0" baseline="0" dirty="0">
                <a:ln>
                  <a:noFill/>
                </a:ln>
                <a:solidFill>
                  <a:schemeClr val="tx1"/>
                </a:solidFill>
                <a:effectLst/>
                <a:latin typeface="Arial" charset="0"/>
              </a:rPr>
              <a:t>urrent</a:t>
            </a:r>
            <a:r>
              <a:rPr kumimoji="0" lang="en-US" sz="1600" i="0" u="none" strike="noStrike" cap="none" normalizeH="0" dirty="0">
                <a:ln>
                  <a:noFill/>
                </a:ln>
                <a:solidFill>
                  <a:schemeClr val="tx1"/>
                </a:solidFill>
                <a:effectLst/>
                <a:latin typeface="Arial" charset="0"/>
              </a:rPr>
              <a:t> maps</a:t>
            </a:r>
            <a:endParaRPr kumimoji="0" lang="en-US" sz="1600" i="0" u="none" strike="noStrike" cap="none" normalizeH="0" baseline="0" dirty="0">
              <a:ln>
                <a:noFill/>
              </a:ln>
              <a:solidFill>
                <a:schemeClr val="tx1"/>
              </a:solidFill>
              <a:effectLst/>
              <a:latin typeface="Arial" charset="0"/>
            </a:endParaRPr>
          </a:p>
        </p:txBody>
      </p:sp>
      <p:grpSp>
        <p:nvGrpSpPr>
          <p:cNvPr id="126" name="Group 125">
            <a:extLst>
              <a:ext uri="{FF2B5EF4-FFF2-40B4-BE49-F238E27FC236}">
                <a16:creationId xmlns:a16="http://schemas.microsoft.com/office/drawing/2014/main" id="{50AFAAF4-FBCA-4538-9C26-B2637B61D4CD}"/>
              </a:ext>
            </a:extLst>
          </p:cNvPr>
          <p:cNvGrpSpPr/>
          <p:nvPr/>
        </p:nvGrpSpPr>
        <p:grpSpPr>
          <a:xfrm>
            <a:off x="3886200" y="1066800"/>
            <a:ext cx="1857070" cy="533400"/>
            <a:chOff x="3886200" y="1066800"/>
            <a:chExt cx="1371600" cy="758428"/>
          </a:xfrm>
        </p:grpSpPr>
        <p:sp>
          <p:nvSpPr>
            <p:cNvPr id="127" name="Rectangle 126">
              <a:extLst>
                <a:ext uri="{FF2B5EF4-FFF2-40B4-BE49-F238E27FC236}">
                  <a16:creationId xmlns:a16="http://schemas.microsoft.com/office/drawing/2014/main" id="{CB10D48F-045D-428C-9767-7A31BF55E493}"/>
                </a:ext>
              </a:extLst>
            </p:cNvPr>
            <p:cNvSpPr/>
            <p:nvPr/>
          </p:nvSpPr>
          <p:spPr bwMode="auto">
            <a:xfrm>
              <a:off x="3886200" y="1066800"/>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28" name="Rectangle 127">
              <a:extLst>
                <a:ext uri="{FF2B5EF4-FFF2-40B4-BE49-F238E27FC236}">
                  <a16:creationId xmlns:a16="http://schemas.microsoft.com/office/drawing/2014/main" id="{5B3A86F1-C8CD-45BB-BDFB-63BDB27B1EE0}"/>
                </a:ext>
              </a:extLst>
            </p:cNvPr>
            <p:cNvSpPr/>
            <p:nvPr/>
          </p:nvSpPr>
          <p:spPr bwMode="auto">
            <a:xfrm>
              <a:off x="3997225" y="1138846"/>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29" name="Rectangle 128">
              <a:extLst>
                <a:ext uri="{FF2B5EF4-FFF2-40B4-BE49-F238E27FC236}">
                  <a16:creationId xmlns:a16="http://schemas.microsoft.com/office/drawing/2014/main" id="{DB83E783-C46A-466B-8CD2-197EF4F656F4}"/>
                </a:ext>
              </a:extLst>
            </p:cNvPr>
            <p:cNvSpPr/>
            <p:nvPr/>
          </p:nvSpPr>
          <p:spPr bwMode="auto">
            <a:xfrm>
              <a:off x="4114800" y="1215628"/>
              <a:ext cx="11430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Templates (</a:t>
              </a:r>
              <a:r>
                <a:rPr kumimoji="0" lang="en-US" sz="1600" i="1" u="none" strike="noStrike" cap="none" normalizeH="0" baseline="0" dirty="0">
                  <a:ln>
                    <a:noFill/>
                  </a:ln>
                  <a:solidFill>
                    <a:schemeClr val="tx1"/>
                  </a:solidFill>
                  <a:effectLst/>
                  <a:latin typeface="Arial" charset="0"/>
                </a:rPr>
                <a:t>T</a:t>
              </a:r>
              <a:r>
                <a:rPr kumimoji="0" lang="en-US" sz="1600" i="1" u="none" strike="noStrike" cap="none" normalizeH="0" baseline="-25000" dirty="0">
                  <a:ln>
                    <a:noFill/>
                  </a:ln>
                  <a:solidFill>
                    <a:schemeClr val="tx1"/>
                  </a:solidFill>
                  <a:effectLst/>
                  <a:latin typeface="Arial" charset="0"/>
                </a:rPr>
                <a:t>i</a:t>
              </a:r>
              <a:r>
                <a:rPr kumimoji="0" lang="en-US" sz="1600" i="0" u="none" strike="noStrike" cap="none" normalizeH="0" baseline="0" dirty="0">
                  <a:ln>
                    <a:noFill/>
                  </a:ln>
                  <a:solidFill>
                    <a:schemeClr val="tx1"/>
                  </a:solidFill>
                  <a:effectLst/>
                  <a:latin typeface="Arial" charset="0"/>
                </a:rPr>
                <a:t>)</a:t>
              </a:r>
            </a:p>
          </p:txBody>
        </p:sp>
      </p:grpSp>
      <p:sp>
        <p:nvSpPr>
          <p:cNvPr id="130" name="Rectangle 129">
            <a:extLst>
              <a:ext uri="{FF2B5EF4-FFF2-40B4-BE49-F238E27FC236}">
                <a16:creationId xmlns:a16="http://schemas.microsoft.com/office/drawing/2014/main" id="{AD12B01C-6B98-4755-A444-BE99953CEF5F}"/>
              </a:ext>
            </a:extLst>
          </p:cNvPr>
          <p:cNvSpPr/>
          <p:nvPr/>
        </p:nvSpPr>
        <p:spPr bwMode="auto">
          <a:xfrm>
            <a:off x="2307233" y="1033727"/>
            <a:ext cx="1219200" cy="6096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Technology constraints</a:t>
            </a:r>
            <a:endParaRPr kumimoji="0" lang="en-US" sz="1600" i="0" u="none" strike="noStrike" cap="none" normalizeH="0" baseline="0" dirty="0">
              <a:ln>
                <a:noFill/>
              </a:ln>
              <a:solidFill>
                <a:schemeClr val="tx1"/>
              </a:solidFill>
              <a:effectLst/>
            </a:endParaRPr>
          </a:p>
        </p:txBody>
      </p:sp>
      <p:sp>
        <p:nvSpPr>
          <p:cNvPr id="131" name="Right Arrow 2">
            <a:extLst>
              <a:ext uri="{FF2B5EF4-FFF2-40B4-BE49-F238E27FC236}">
                <a16:creationId xmlns:a16="http://schemas.microsoft.com/office/drawing/2014/main" id="{BD016B75-18C9-497E-A02A-1264A505ED01}"/>
              </a:ext>
            </a:extLst>
          </p:cNvPr>
          <p:cNvSpPr/>
          <p:nvPr/>
        </p:nvSpPr>
        <p:spPr bwMode="auto">
          <a:xfrm>
            <a:off x="3578006" y="1281165"/>
            <a:ext cx="228599" cy="15240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133" name="Rounded Rectangle 36">
            <a:extLst>
              <a:ext uri="{FF2B5EF4-FFF2-40B4-BE49-F238E27FC236}">
                <a16:creationId xmlns:a16="http://schemas.microsoft.com/office/drawing/2014/main" id="{FCB2AEEA-8ABC-4E72-8F98-451C5349DFFB}"/>
              </a:ext>
            </a:extLst>
          </p:cNvPr>
          <p:cNvSpPr/>
          <p:nvPr/>
        </p:nvSpPr>
        <p:spPr bwMode="auto">
          <a:xfrm>
            <a:off x="5287959" y="2120106"/>
            <a:ext cx="1189041" cy="546894"/>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IR</a:t>
            </a:r>
            <a:r>
              <a:rPr kumimoji="0" lang="en-US" sz="1600" i="0" u="none" strike="noStrike" cap="none" normalizeH="0" dirty="0">
                <a:ln>
                  <a:noFill/>
                </a:ln>
                <a:solidFill>
                  <a:schemeClr val="tx1"/>
                </a:solidFill>
                <a:effectLst/>
                <a:latin typeface="Arial" charset="0"/>
              </a:rPr>
              <a:t> drop limit</a:t>
            </a:r>
            <a:endParaRPr kumimoji="0" lang="en-US" sz="1600" i="0" u="none" strike="noStrike" cap="none" normalizeH="0" baseline="0" dirty="0">
              <a:ln>
                <a:noFill/>
              </a:ln>
              <a:solidFill>
                <a:schemeClr val="tx1"/>
              </a:solidFill>
              <a:effectLst/>
              <a:latin typeface="Arial" charset="0"/>
            </a:endParaRPr>
          </a:p>
        </p:txBody>
      </p:sp>
      <p:sp>
        <p:nvSpPr>
          <p:cNvPr id="134" name="Rounded Rectangle 37">
            <a:extLst>
              <a:ext uri="{FF2B5EF4-FFF2-40B4-BE49-F238E27FC236}">
                <a16:creationId xmlns:a16="http://schemas.microsoft.com/office/drawing/2014/main" id="{A94FFC1E-3461-425B-A705-4DE1076FBDA6}"/>
              </a:ext>
            </a:extLst>
          </p:cNvPr>
          <p:cNvSpPr/>
          <p:nvPr/>
        </p:nvSpPr>
        <p:spPr bwMode="auto">
          <a:xfrm>
            <a:off x="5287959" y="2729706"/>
            <a:ext cx="1189041" cy="546894"/>
          </a:xfrm>
          <a:prstGeom prst="round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EM constraint</a:t>
            </a:r>
          </a:p>
        </p:txBody>
      </p:sp>
      <p:cxnSp>
        <p:nvCxnSpPr>
          <p:cNvPr id="135" name="Straight Arrow Connector 134">
            <a:extLst>
              <a:ext uri="{FF2B5EF4-FFF2-40B4-BE49-F238E27FC236}">
                <a16:creationId xmlns:a16="http://schemas.microsoft.com/office/drawing/2014/main" id="{15ECEBB6-B306-41FF-937F-9389F4E1B559}"/>
              </a:ext>
            </a:extLst>
          </p:cNvPr>
          <p:cNvCxnSpPr>
            <a:cxnSpLocks/>
            <a:stCxn id="133" idx="1"/>
          </p:cNvCxnSpPr>
          <p:nvPr/>
        </p:nvCxnSpPr>
        <p:spPr bwMode="auto">
          <a:xfrm flipH="1">
            <a:off x="5105400" y="2393553"/>
            <a:ext cx="182559" cy="2047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A76069CB-6319-4CF0-82F7-1363A6016449}"/>
              </a:ext>
            </a:extLst>
          </p:cNvPr>
          <p:cNvCxnSpPr>
            <a:cxnSpLocks/>
            <a:stCxn id="134" idx="1"/>
            <a:endCxn id="40" idx="3"/>
          </p:cNvCxnSpPr>
          <p:nvPr/>
        </p:nvCxnSpPr>
        <p:spPr bwMode="auto">
          <a:xfrm flipH="1" flipV="1">
            <a:off x="5105400" y="2598341"/>
            <a:ext cx="182559" cy="40481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38" name="Down Arrow 43">
            <a:extLst>
              <a:ext uri="{FF2B5EF4-FFF2-40B4-BE49-F238E27FC236}">
                <a16:creationId xmlns:a16="http://schemas.microsoft.com/office/drawing/2014/main" id="{FE300473-D79E-4379-8A2E-7FD93F1A6109}"/>
              </a:ext>
            </a:extLst>
          </p:cNvPr>
          <p:cNvSpPr/>
          <p:nvPr/>
        </p:nvSpPr>
        <p:spPr bwMode="auto">
          <a:xfrm>
            <a:off x="4699182" y="3325879"/>
            <a:ext cx="152400" cy="2417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139" name="Rectangle 138">
            <a:extLst>
              <a:ext uri="{FF2B5EF4-FFF2-40B4-BE49-F238E27FC236}">
                <a16:creationId xmlns:a16="http://schemas.microsoft.com/office/drawing/2014/main" id="{8521DE8D-06A9-4CBD-98E5-A1547768BAB0}"/>
              </a:ext>
            </a:extLst>
          </p:cNvPr>
          <p:cNvSpPr/>
          <p:nvPr/>
        </p:nvSpPr>
        <p:spPr bwMode="auto">
          <a:xfrm>
            <a:off x="990600" y="2719387"/>
            <a:ext cx="1437064" cy="811583"/>
          </a:xfrm>
          <a:prstGeom prst="rect">
            <a:avLst/>
          </a:prstGeom>
          <a:solidFill>
            <a:srgbClr val="FF9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Arial" charset="0"/>
              </a:rPr>
              <a:t> Coarse</a:t>
            </a:r>
            <a:r>
              <a:rPr kumimoji="0" lang="en-US" sz="1600" i="0" u="none" strike="noStrike" cap="none" normalizeH="0" dirty="0">
                <a:ln>
                  <a:noFill/>
                </a:ln>
                <a:solidFill>
                  <a:schemeClr val="tx1"/>
                </a:solidFill>
                <a:effectLst/>
                <a:latin typeface="Arial" charset="0"/>
              </a:rPr>
              <a:t> c</a:t>
            </a:r>
            <a:r>
              <a:rPr kumimoji="0" lang="en-US" sz="1600" i="0" u="none" strike="noStrike" cap="none" normalizeH="0" baseline="0" dirty="0">
                <a:ln>
                  <a:noFill/>
                </a:ln>
                <a:solidFill>
                  <a:schemeClr val="tx1"/>
                </a:solidFill>
                <a:effectLst/>
                <a:latin typeface="Arial" charset="0"/>
              </a:rPr>
              <a:t>ongestion</a:t>
            </a:r>
            <a:r>
              <a:rPr kumimoji="0" lang="en-US" sz="1600" i="0" u="none" strike="noStrike" cap="none" normalizeH="0" dirty="0">
                <a:ln>
                  <a:noFill/>
                </a:ln>
                <a:solidFill>
                  <a:schemeClr val="tx1"/>
                </a:solidFill>
                <a:effectLst/>
                <a:latin typeface="Arial" charset="0"/>
              </a:rPr>
              <a:t> maps</a:t>
            </a:r>
            <a:endParaRPr kumimoji="0" lang="en-US" sz="1600" i="0" u="none" strike="noStrike" cap="none" normalizeH="0" baseline="0" dirty="0">
              <a:ln>
                <a:noFill/>
              </a:ln>
              <a:solidFill>
                <a:schemeClr val="tx1"/>
              </a:solidFill>
              <a:effectLst/>
              <a:latin typeface="Arial" charset="0"/>
            </a:endParaRPr>
          </a:p>
        </p:txBody>
      </p:sp>
      <p:sp>
        <p:nvSpPr>
          <p:cNvPr id="140" name="Right Arrow 83">
            <a:extLst>
              <a:ext uri="{FF2B5EF4-FFF2-40B4-BE49-F238E27FC236}">
                <a16:creationId xmlns:a16="http://schemas.microsoft.com/office/drawing/2014/main" id="{D2B6C368-751F-4338-AEC1-8110EC757F75}"/>
              </a:ext>
            </a:extLst>
          </p:cNvPr>
          <p:cNvSpPr/>
          <p:nvPr/>
        </p:nvSpPr>
        <p:spPr bwMode="auto">
          <a:xfrm rot="1866042">
            <a:off x="2464891" y="2213427"/>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141" name="Right Arrow 86">
            <a:extLst>
              <a:ext uri="{FF2B5EF4-FFF2-40B4-BE49-F238E27FC236}">
                <a16:creationId xmlns:a16="http://schemas.microsoft.com/office/drawing/2014/main" id="{CEBA4E48-63CF-470B-A4A0-E7548734A424}"/>
              </a:ext>
            </a:extLst>
          </p:cNvPr>
          <p:cNvSpPr/>
          <p:nvPr/>
        </p:nvSpPr>
        <p:spPr bwMode="auto">
          <a:xfrm rot="18866293">
            <a:off x="2447144" y="3004420"/>
            <a:ext cx="373638" cy="189284"/>
          </a:xfrm>
          <a:prstGeom prst="rightArrow">
            <a:avLst>
              <a:gd name="adj1" fmla="val 50000"/>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163" name="Rectangle 162">
            <a:extLst>
              <a:ext uri="{FF2B5EF4-FFF2-40B4-BE49-F238E27FC236}">
                <a16:creationId xmlns:a16="http://schemas.microsoft.com/office/drawing/2014/main" id="{E275C42C-DE3F-45F9-B759-57E60A88E750}"/>
              </a:ext>
            </a:extLst>
          </p:cNvPr>
          <p:cNvSpPr/>
          <p:nvPr/>
        </p:nvSpPr>
        <p:spPr bwMode="auto">
          <a:xfrm>
            <a:off x="5857728" y="1085939"/>
            <a:ext cx="1322535" cy="500769"/>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Synthesized PDNs</a:t>
            </a:r>
            <a:endParaRPr kumimoji="0" lang="en-US" sz="1600" i="0" u="none" strike="noStrike" cap="none" normalizeH="0" baseline="0" dirty="0">
              <a:ln>
                <a:noFill/>
              </a:ln>
              <a:solidFill>
                <a:schemeClr val="tx1"/>
              </a:solidFill>
              <a:effectLst/>
            </a:endParaRPr>
          </a:p>
        </p:txBody>
      </p:sp>
      <p:sp>
        <p:nvSpPr>
          <p:cNvPr id="164" name="Right Arrow 83">
            <a:extLst>
              <a:ext uri="{FF2B5EF4-FFF2-40B4-BE49-F238E27FC236}">
                <a16:creationId xmlns:a16="http://schemas.microsoft.com/office/drawing/2014/main" id="{E9D8B515-21DF-40A3-A2F6-E00072EAAAF3}"/>
              </a:ext>
            </a:extLst>
          </p:cNvPr>
          <p:cNvSpPr/>
          <p:nvPr/>
        </p:nvSpPr>
        <p:spPr bwMode="auto">
          <a:xfrm rot="8605152">
            <a:off x="6020500" y="1702095"/>
            <a:ext cx="296342" cy="162884"/>
          </a:xfrm>
          <a:prstGeom prst="rightArrow">
            <a:avLst>
              <a:gd name="adj1" fmla="val 36165"/>
              <a:gd name="adj2" fmla="val 5191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
        <p:nvSpPr>
          <p:cNvPr id="39" name="Content Placeholder 2"/>
          <p:cNvSpPr txBox="1">
            <a:spLocks/>
          </p:cNvSpPr>
          <p:nvPr/>
        </p:nvSpPr>
        <p:spPr bwMode="auto">
          <a:xfrm>
            <a:off x="7180263" y="1786573"/>
            <a:ext cx="2108857"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gn="ctr">
              <a:buFontTx/>
              <a:buNone/>
            </a:pPr>
            <a:r>
              <a:rPr lang="en-US" b="0" kern="0" dirty="0"/>
              <a:t>Placement stage</a:t>
            </a:r>
          </a:p>
        </p:txBody>
      </p:sp>
      <p:sp>
        <p:nvSpPr>
          <p:cNvPr id="46" name="Right Bracket 45"/>
          <p:cNvSpPr/>
          <p:nvPr/>
        </p:nvSpPr>
        <p:spPr bwMode="auto">
          <a:xfrm>
            <a:off x="7035142" y="1001713"/>
            <a:ext cx="246063" cy="3038673"/>
          </a:xfrm>
          <a:prstGeom prst="rightBracke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9" name="Rectangle 48"/>
          <p:cNvSpPr/>
          <p:nvPr/>
        </p:nvSpPr>
        <p:spPr bwMode="auto">
          <a:xfrm>
            <a:off x="3048000" y="3574523"/>
            <a:ext cx="3448842" cy="36748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a:t>Refined IR- and EM-safe PDN</a:t>
            </a:r>
            <a:endParaRPr kumimoji="0" lang="en-US" sz="1600" i="0" u="none" strike="noStrike" cap="none" normalizeH="0" baseline="0" dirty="0">
              <a:ln>
                <a:noFill/>
              </a:ln>
              <a:solidFill>
                <a:schemeClr val="tx1"/>
              </a:solidFill>
              <a:effectLst/>
            </a:endParaRPr>
          </a:p>
        </p:txBody>
      </p:sp>
      <p:pic>
        <p:nvPicPr>
          <p:cNvPr id="38" name="Picture 37"/>
          <p:cNvPicPr>
            <a:picLocks noChangeAspect="1"/>
          </p:cNvPicPr>
          <p:nvPr/>
        </p:nvPicPr>
        <p:blipFill>
          <a:blip r:embed="rId4"/>
          <a:stretch>
            <a:fillRect/>
          </a:stretch>
        </p:blipFill>
        <p:spPr>
          <a:xfrm>
            <a:off x="7439816" y="2129692"/>
            <a:ext cx="1492150" cy="1207008"/>
          </a:xfrm>
          <a:prstGeom prst="rect">
            <a:avLst/>
          </a:prstGeom>
        </p:spPr>
      </p:pic>
      <p:sp>
        <p:nvSpPr>
          <p:cNvPr id="42" name="Down Arrow 42">
            <a:extLst>
              <a:ext uri="{FF2B5EF4-FFF2-40B4-BE49-F238E27FC236}">
                <a16:creationId xmlns:a16="http://schemas.microsoft.com/office/drawing/2014/main" id="{4FAC8FAE-EF07-455F-AD47-6D70E1E68284}"/>
              </a:ext>
            </a:extLst>
          </p:cNvPr>
          <p:cNvSpPr/>
          <p:nvPr/>
        </p:nvSpPr>
        <p:spPr bwMode="auto">
          <a:xfrm>
            <a:off x="4699182" y="1600200"/>
            <a:ext cx="177618" cy="33787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effectLst/>
              <a:latin typeface="Arial" charset="0"/>
            </a:endParaRPr>
          </a:p>
        </p:txBody>
      </p:sp>
    </p:spTree>
    <p:extLst>
      <p:ext uri="{BB962C8B-B14F-4D97-AF65-F5344CB8AC3E}">
        <p14:creationId xmlns:p14="http://schemas.microsoft.com/office/powerpoint/2010/main" val="14679173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686800" cy="5257800"/>
          </a:xfrm>
        </p:spPr>
        <p:txBody>
          <a:bodyPr/>
          <a:lstStyle/>
          <a:p>
            <a:r>
              <a:rPr lang="en-US" b="0" dirty="0"/>
              <a:t>Principal of locality is leveraged:</a:t>
            </a:r>
          </a:p>
          <a:p>
            <a:pPr lvl="1"/>
            <a:r>
              <a:rPr lang="en-US" b="0" dirty="0"/>
              <a:t>Neural network is independent of chip size</a:t>
            </a:r>
          </a:p>
          <a:p>
            <a:pPr lvl="1"/>
            <a:r>
              <a:rPr lang="en-US" b="0" dirty="0"/>
              <a:t>Speeds up training, reduces dimensions of the neural network input data</a:t>
            </a:r>
          </a:p>
          <a:p>
            <a:r>
              <a:rPr lang="en-US" b="0" dirty="0"/>
              <a:t>3x3 region is enough for training</a:t>
            </a:r>
            <a:endParaRPr lang="en-US" dirty="0"/>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24</a:t>
            </a:fld>
            <a:endParaRPr lang="en-US" altLang="ko-KR"/>
          </a:p>
        </p:txBody>
      </p:sp>
      <p:sp>
        <p:nvSpPr>
          <p:cNvPr id="8" name="Title 1"/>
          <p:cNvSpPr>
            <a:spLocks noGrp="1"/>
          </p:cNvSpPr>
          <p:nvPr>
            <p:ph type="title"/>
          </p:nvPr>
        </p:nvSpPr>
        <p:spPr>
          <a:xfrm>
            <a:off x="308768" y="225425"/>
            <a:ext cx="8526463" cy="762000"/>
          </a:xfrm>
        </p:spPr>
        <p:txBody>
          <a:bodyPr/>
          <a:lstStyle/>
          <a:p>
            <a:r>
              <a:rPr lang="en-US" sz="3200" dirty="0"/>
              <a:t>ML Model Training: Training Set</a:t>
            </a:r>
          </a:p>
        </p:txBody>
      </p:sp>
      <p:grpSp>
        <p:nvGrpSpPr>
          <p:cNvPr id="18" name="Group 17">
            <a:extLst>
              <a:ext uri="{FF2B5EF4-FFF2-40B4-BE49-F238E27FC236}">
                <a16:creationId xmlns:a16="http://schemas.microsoft.com/office/drawing/2014/main" id="{FD9D2285-837C-407E-A50C-04D8FF5203B3}"/>
              </a:ext>
            </a:extLst>
          </p:cNvPr>
          <p:cNvGrpSpPr/>
          <p:nvPr/>
        </p:nvGrpSpPr>
        <p:grpSpPr>
          <a:xfrm>
            <a:off x="494899" y="2449152"/>
            <a:ext cx="8154202" cy="3723048"/>
            <a:chOff x="494899" y="2256191"/>
            <a:chExt cx="8154202" cy="3723048"/>
          </a:xfrm>
        </p:grpSpPr>
        <p:pic>
          <p:nvPicPr>
            <p:cNvPr id="2" name="Picture 1">
              <a:extLst>
                <a:ext uri="{FF2B5EF4-FFF2-40B4-BE49-F238E27FC236}">
                  <a16:creationId xmlns:a16="http://schemas.microsoft.com/office/drawing/2014/main" id="{489F9A4A-AFE7-4C8E-849E-6AD0A36EF178}"/>
                </a:ext>
              </a:extLst>
            </p:cNvPr>
            <p:cNvPicPr>
              <a:picLocks noChangeAspect="1"/>
            </p:cNvPicPr>
            <p:nvPr/>
          </p:nvPicPr>
          <p:blipFill>
            <a:blip r:embed="rId3"/>
            <a:stretch>
              <a:fillRect/>
            </a:stretch>
          </p:blipFill>
          <p:spPr>
            <a:xfrm>
              <a:off x="648101" y="2362200"/>
              <a:ext cx="8001000" cy="3617039"/>
            </a:xfrm>
            <a:prstGeom prst="rect">
              <a:avLst/>
            </a:prstGeom>
          </p:spPr>
        </p:pic>
        <p:sp>
          <p:nvSpPr>
            <p:cNvPr id="5" name="TextBox 4">
              <a:extLst>
                <a:ext uri="{FF2B5EF4-FFF2-40B4-BE49-F238E27FC236}">
                  <a16:creationId xmlns:a16="http://schemas.microsoft.com/office/drawing/2014/main" id="{FBED2AA1-0D48-477D-9196-77C69BA7B044}"/>
                </a:ext>
              </a:extLst>
            </p:cNvPr>
            <p:cNvSpPr txBox="1"/>
            <p:nvPr/>
          </p:nvSpPr>
          <p:spPr>
            <a:xfrm>
              <a:off x="494899" y="2971800"/>
              <a:ext cx="1882541" cy="646331"/>
            </a:xfrm>
            <a:prstGeom prst="rect">
              <a:avLst/>
            </a:prstGeom>
            <a:solidFill>
              <a:schemeClr val="bg1"/>
            </a:solidFill>
          </p:spPr>
          <p:txBody>
            <a:bodyPr wrap="square" rtlCol="0">
              <a:spAutoFit/>
            </a:bodyPr>
            <a:lstStyle/>
            <a:p>
              <a:pPr algn="ctr"/>
              <a:r>
                <a:rPr lang="en-US" dirty="0"/>
                <a:t>Worst case IR drop = 2.169mV</a:t>
              </a:r>
            </a:p>
          </p:txBody>
        </p:sp>
        <p:sp>
          <p:nvSpPr>
            <p:cNvPr id="7" name="TextBox 6">
              <a:extLst>
                <a:ext uri="{FF2B5EF4-FFF2-40B4-BE49-F238E27FC236}">
                  <a16:creationId xmlns:a16="http://schemas.microsoft.com/office/drawing/2014/main" id="{5AE2D974-0ECF-46E6-8E8B-FC3D5F3DAD67}"/>
                </a:ext>
              </a:extLst>
            </p:cNvPr>
            <p:cNvSpPr txBox="1"/>
            <p:nvPr/>
          </p:nvSpPr>
          <p:spPr>
            <a:xfrm>
              <a:off x="2803759" y="2514600"/>
              <a:ext cx="1882541" cy="646331"/>
            </a:xfrm>
            <a:prstGeom prst="rect">
              <a:avLst/>
            </a:prstGeom>
            <a:solidFill>
              <a:schemeClr val="bg1"/>
            </a:solidFill>
          </p:spPr>
          <p:txBody>
            <a:bodyPr wrap="square" rtlCol="0">
              <a:spAutoFit/>
            </a:bodyPr>
            <a:lstStyle/>
            <a:p>
              <a:pPr algn="ctr"/>
              <a:r>
                <a:rPr lang="en-US" dirty="0"/>
                <a:t>Worst case IR drop = 2.416mV</a:t>
              </a:r>
            </a:p>
          </p:txBody>
        </p:sp>
        <p:sp>
          <p:nvSpPr>
            <p:cNvPr id="9" name="TextBox 8">
              <a:extLst>
                <a:ext uri="{FF2B5EF4-FFF2-40B4-BE49-F238E27FC236}">
                  <a16:creationId xmlns:a16="http://schemas.microsoft.com/office/drawing/2014/main" id="{44EDA37F-4CC6-49FE-8F71-913E1BEC5E60}"/>
                </a:ext>
              </a:extLst>
            </p:cNvPr>
            <p:cNvSpPr txBox="1"/>
            <p:nvPr/>
          </p:nvSpPr>
          <p:spPr>
            <a:xfrm>
              <a:off x="4675873" y="2256191"/>
              <a:ext cx="3657199" cy="369332"/>
            </a:xfrm>
            <a:prstGeom prst="rect">
              <a:avLst/>
            </a:prstGeom>
            <a:solidFill>
              <a:schemeClr val="bg1"/>
            </a:solidFill>
          </p:spPr>
          <p:txBody>
            <a:bodyPr wrap="square" rtlCol="0">
              <a:spAutoFit/>
            </a:bodyPr>
            <a:lstStyle/>
            <a:p>
              <a:pPr algn="ctr"/>
              <a:r>
                <a:rPr lang="en-US" dirty="0"/>
                <a:t>Worst case IR drop = 2.416mV</a:t>
              </a:r>
            </a:p>
          </p:txBody>
        </p:sp>
        <p:pic>
          <p:nvPicPr>
            <p:cNvPr id="13" name="Picture 12">
              <a:extLst>
                <a:ext uri="{FF2B5EF4-FFF2-40B4-BE49-F238E27FC236}">
                  <a16:creationId xmlns:a16="http://schemas.microsoft.com/office/drawing/2014/main" id="{ADE101E8-6EE4-432F-AB02-87527449107E}"/>
                </a:ext>
              </a:extLst>
            </p:cNvPr>
            <p:cNvPicPr>
              <a:picLocks noChangeAspect="1"/>
            </p:cNvPicPr>
            <p:nvPr/>
          </p:nvPicPr>
          <p:blipFill rotWithShape="1">
            <a:blip r:embed="rId4"/>
            <a:srcRect l="34964" t="39679" r="30072" b="45675"/>
            <a:stretch/>
          </p:blipFill>
          <p:spPr>
            <a:xfrm>
              <a:off x="1252728" y="4343400"/>
              <a:ext cx="533400" cy="228600"/>
            </a:xfrm>
            <a:prstGeom prst="rect">
              <a:avLst/>
            </a:prstGeom>
          </p:spPr>
        </p:pic>
        <p:pic>
          <p:nvPicPr>
            <p:cNvPr id="16" name="Picture 15">
              <a:extLst>
                <a:ext uri="{FF2B5EF4-FFF2-40B4-BE49-F238E27FC236}">
                  <a16:creationId xmlns:a16="http://schemas.microsoft.com/office/drawing/2014/main" id="{601C585D-E072-4EED-9773-5E50C6D71D1E}"/>
                </a:ext>
              </a:extLst>
            </p:cNvPr>
            <p:cNvPicPr>
              <a:picLocks/>
            </p:cNvPicPr>
            <p:nvPr/>
          </p:nvPicPr>
          <p:blipFill rotWithShape="1">
            <a:blip r:embed="rId4"/>
            <a:srcRect l="3334" t="1125" r="1316" b="1125"/>
            <a:stretch/>
          </p:blipFill>
          <p:spPr>
            <a:xfrm>
              <a:off x="3200400" y="3995928"/>
              <a:ext cx="758306" cy="839731"/>
            </a:xfrm>
            <a:prstGeom prst="rect">
              <a:avLst/>
            </a:prstGeom>
          </p:spPr>
        </p:pic>
        <p:pic>
          <p:nvPicPr>
            <p:cNvPr id="17" name="Picture 16">
              <a:extLst>
                <a:ext uri="{FF2B5EF4-FFF2-40B4-BE49-F238E27FC236}">
                  <a16:creationId xmlns:a16="http://schemas.microsoft.com/office/drawing/2014/main" id="{283FF899-030A-4E9A-B7EB-E36B1DECE411}"/>
                </a:ext>
              </a:extLst>
            </p:cNvPr>
            <p:cNvPicPr>
              <a:picLocks/>
            </p:cNvPicPr>
            <p:nvPr/>
          </p:nvPicPr>
          <p:blipFill rotWithShape="1">
            <a:blip r:embed="rId4"/>
            <a:srcRect l="3334" t="1125" r="1316" b="1125"/>
            <a:stretch/>
          </p:blipFill>
          <p:spPr>
            <a:xfrm>
              <a:off x="6419088" y="4306824"/>
              <a:ext cx="717848" cy="781818"/>
            </a:xfrm>
            <a:prstGeom prst="rect">
              <a:avLst/>
            </a:prstGeom>
          </p:spPr>
        </p:pic>
      </p:grpSp>
      <p:sp>
        <p:nvSpPr>
          <p:cNvPr id="10" name="TextBox 9">
            <a:extLst>
              <a:ext uri="{FF2B5EF4-FFF2-40B4-BE49-F238E27FC236}">
                <a16:creationId xmlns:a16="http://schemas.microsoft.com/office/drawing/2014/main" id="{3C7801B8-701B-4413-8055-FD2E75E3DE42}"/>
              </a:ext>
            </a:extLst>
          </p:cNvPr>
          <p:cNvSpPr txBox="1"/>
          <p:nvPr/>
        </p:nvSpPr>
        <p:spPr>
          <a:xfrm>
            <a:off x="8195912" y="2588494"/>
            <a:ext cx="685800" cy="307777"/>
          </a:xfrm>
          <a:prstGeom prst="rect">
            <a:avLst/>
          </a:prstGeom>
          <a:solidFill>
            <a:schemeClr val="bg1"/>
          </a:solidFill>
        </p:spPr>
        <p:txBody>
          <a:bodyPr wrap="square" rtlCol="0">
            <a:spAutoFit/>
          </a:bodyPr>
          <a:lstStyle/>
          <a:p>
            <a:r>
              <a:rPr lang="en-US" sz="1400" dirty="0"/>
              <a:t>x10</a:t>
            </a:r>
            <a:r>
              <a:rPr lang="en-US" sz="1400" baseline="30000" dirty="0"/>
              <a:t>-3</a:t>
            </a:r>
          </a:p>
        </p:txBody>
      </p:sp>
    </p:spTree>
    <p:extLst>
      <p:ext uri="{BB962C8B-B14F-4D97-AF65-F5344CB8AC3E}">
        <p14:creationId xmlns:p14="http://schemas.microsoft.com/office/powerpoint/2010/main" val="18671396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F5AB26-4E83-45F7-AE89-623D39BDA506}"/>
              </a:ext>
            </a:extLst>
          </p:cNvPr>
          <p:cNvPicPr>
            <a:picLocks noChangeAspect="1"/>
          </p:cNvPicPr>
          <p:nvPr/>
        </p:nvPicPr>
        <p:blipFill>
          <a:blip r:embed="rId3"/>
          <a:stretch>
            <a:fillRect/>
          </a:stretch>
        </p:blipFill>
        <p:spPr>
          <a:xfrm>
            <a:off x="3072594" y="3362729"/>
            <a:ext cx="3420617" cy="2608701"/>
          </a:xfrm>
          <a:prstGeom prst="rect">
            <a:avLst/>
          </a:prstGeom>
        </p:spPr>
      </p:pic>
      <p:pic>
        <p:nvPicPr>
          <p:cNvPr id="62" name="Picture 61"/>
          <p:cNvPicPr>
            <a:picLocks noChangeAspect="1"/>
          </p:cNvPicPr>
          <p:nvPr/>
        </p:nvPicPr>
        <p:blipFill rotWithShape="1">
          <a:blip r:embed="rId4"/>
          <a:srcRect l="26057" t="24828"/>
          <a:stretch/>
        </p:blipFill>
        <p:spPr>
          <a:xfrm>
            <a:off x="6687208" y="3759200"/>
            <a:ext cx="1818790" cy="1849039"/>
          </a:xfrm>
          <a:prstGeom prst="rect">
            <a:avLst/>
          </a:prstGeom>
        </p:spPr>
      </p:pic>
      <p:sp>
        <p:nvSpPr>
          <p:cNvPr id="3" name="Content Placeholder 2"/>
          <p:cNvSpPr>
            <a:spLocks noGrp="1"/>
          </p:cNvSpPr>
          <p:nvPr>
            <p:ph idx="1"/>
          </p:nvPr>
        </p:nvSpPr>
        <p:spPr/>
        <p:txBody>
          <a:bodyPr/>
          <a:lstStyle/>
          <a:p>
            <a:r>
              <a:rPr lang="en-US" b="0" dirty="0"/>
              <a:t>Principal of locality is leveraged:</a:t>
            </a:r>
          </a:p>
          <a:p>
            <a:pPr lvl="1"/>
            <a:r>
              <a:rPr lang="en-US" b="0" dirty="0"/>
              <a:t>Neural network is independent of chip size</a:t>
            </a:r>
          </a:p>
          <a:p>
            <a:pPr lvl="1"/>
            <a:r>
              <a:rPr lang="en-US" b="0" dirty="0"/>
              <a:t>Speeds up training, reduces dimensions of the neural network input data</a:t>
            </a:r>
          </a:p>
          <a:p>
            <a:r>
              <a:rPr lang="en-US" b="0" dirty="0"/>
              <a:t>MLP training:</a:t>
            </a:r>
          </a:p>
          <a:p>
            <a:pPr lvl="1"/>
            <a:r>
              <a:rPr lang="en-US" b="0" dirty="0"/>
              <a:t>Data point: 3x3 region current and congestion, golden template ID</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25</a:t>
            </a:fld>
            <a:endParaRPr lang="en-US" altLang="ko-KR"/>
          </a:p>
        </p:txBody>
      </p:sp>
      <p:sp>
        <p:nvSpPr>
          <p:cNvPr id="8" name="Title 1"/>
          <p:cNvSpPr>
            <a:spLocks noGrp="1"/>
          </p:cNvSpPr>
          <p:nvPr>
            <p:ph type="title"/>
          </p:nvPr>
        </p:nvSpPr>
        <p:spPr>
          <a:xfrm>
            <a:off x="308768" y="225425"/>
            <a:ext cx="8526463" cy="762000"/>
          </a:xfrm>
        </p:spPr>
        <p:txBody>
          <a:bodyPr/>
          <a:lstStyle/>
          <a:p>
            <a:r>
              <a:rPr lang="en-US" sz="3200" dirty="0"/>
              <a:t>ML Model Training: Training Set Data Point</a:t>
            </a:r>
          </a:p>
        </p:txBody>
      </p:sp>
      <p:sp>
        <p:nvSpPr>
          <p:cNvPr id="14" name="TextBox 13"/>
          <p:cNvSpPr txBox="1"/>
          <p:nvPr/>
        </p:nvSpPr>
        <p:spPr>
          <a:xfrm>
            <a:off x="540203" y="3105228"/>
            <a:ext cx="1066799" cy="461665"/>
          </a:xfrm>
          <a:prstGeom prst="rect">
            <a:avLst/>
          </a:prstGeom>
          <a:noFill/>
        </p:spPr>
        <p:txBody>
          <a:bodyPr wrap="square" rtlCol="0">
            <a:spAutoFit/>
          </a:bodyPr>
          <a:lstStyle/>
          <a:p>
            <a:r>
              <a:rPr lang="en-US" sz="1200" i="1" dirty="0">
                <a:solidFill>
                  <a:schemeClr val="bg1"/>
                </a:solidFill>
              </a:rPr>
              <a:t>&lt;average</a:t>
            </a:r>
          </a:p>
          <a:p>
            <a:r>
              <a:rPr lang="en-US" sz="1200" i="1" dirty="0">
                <a:solidFill>
                  <a:schemeClr val="bg1"/>
                </a:solidFill>
              </a:rPr>
              <a:t>congestion&gt;</a:t>
            </a:r>
          </a:p>
        </p:txBody>
      </p:sp>
      <p:sp>
        <p:nvSpPr>
          <p:cNvPr id="15" name="TextBox 14">
            <a:extLst>
              <a:ext uri="{FF2B5EF4-FFF2-40B4-BE49-F238E27FC236}">
                <a16:creationId xmlns:a16="http://schemas.microsoft.com/office/drawing/2014/main" id="{B54CD008-9448-4DB9-9C6A-3BCC70C89441}"/>
              </a:ext>
            </a:extLst>
          </p:cNvPr>
          <p:cNvSpPr txBox="1"/>
          <p:nvPr/>
        </p:nvSpPr>
        <p:spPr>
          <a:xfrm>
            <a:off x="395475" y="3194239"/>
            <a:ext cx="2357025" cy="523220"/>
          </a:xfrm>
          <a:prstGeom prst="rect">
            <a:avLst/>
          </a:prstGeom>
          <a:noFill/>
        </p:spPr>
        <p:txBody>
          <a:bodyPr wrap="square" rtlCol="0">
            <a:spAutoFit/>
          </a:bodyPr>
          <a:lstStyle/>
          <a:p>
            <a:pPr algn="ctr"/>
            <a:r>
              <a:rPr lang="en-US" sz="1400" dirty="0"/>
              <a:t>Input current and </a:t>
            </a:r>
          </a:p>
          <a:p>
            <a:pPr algn="ctr"/>
            <a:r>
              <a:rPr lang="en-US" sz="1400" dirty="0"/>
              <a:t>congestion map</a:t>
            </a:r>
          </a:p>
        </p:txBody>
      </p:sp>
      <p:sp>
        <p:nvSpPr>
          <p:cNvPr id="17" name="Right Arrow 16"/>
          <p:cNvSpPr/>
          <p:nvPr/>
        </p:nvSpPr>
        <p:spPr bwMode="auto">
          <a:xfrm rot="10800000">
            <a:off x="6311920" y="4385360"/>
            <a:ext cx="304800"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0" name="TextBox 19"/>
          <p:cNvSpPr txBox="1"/>
          <p:nvPr/>
        </p:nvSpPr>
        <p:spPr>
          <a:xfrm>
            <a:off x="6539241" y="3283790"/>
            <a:ext cx="914400" cy="338554"/>
          </a:xfrm>
          <a:prstGeom prst="rect">
            <a:avLst/>
          </a:prstGeom>
          <a:noFill/>
        </p:spPr>
        <p:txBody>
          <a:bodyPr wrap="square" rtlCol="0">
            <a:spAutoFit/>
          </a:bodyPr>
          <a:lstStyle/>
          <a:p>
            <a:r>
              <a:rPr lang="en-US" sz="800" i="1" dirty="0">
                <a:solidFill>
                  <a:schemeClr val="bg1"/>
                </a:solidFill>
              </a:rPr>
              <a:t>&lt;golden template ID&gt;</a:t>
            </a:r>
          </a:p>
        </p:txBody>
      </p:sp>
      <p:sp>
        <p:nvSpPr>
          <p:cNvPr id="22" name="TextBox 21">
            <a:extLst>
              <a:ext uri="{FF2B5EF4-FFF2-40B4-BE49-F238E27FC236}">
                <a16:creationId xmlns:a16="http://schemas.microsoft.com/office/drawing/2014/main" id="{B54CD008-9448-4DB9-9C6A-3BCC70C89441}"/>
              </a:ext>
            </a:extLst>
          </p:cNvPr>
          <p:cNvSpPr txBox="1"/>
          <p:nvPr/>
        </p:nvSpPr>
        <p:spPr>
          <a:xfrm>
            <a:off x="6591320" y="3399433"/>
            <a:ext cx="2134881" cy="307777"/>
          </a:xfrm>
          <a:prstGeom prst="rect">
            <a:avLst/>
          </a:prstGeom>
          <a:noFill/>
        </p:spPr>
        <p:txBody>
          <a:bodyPr wrap="square" rtlCol="0">
            <a:spAutoFit/>
          </a:bodyPr>
          <a:lstStyle/>
          <a:p>
            <a:pPr algn="ctr"/>
            <a:r>
              <a:rPr lang="en-US" sz="1400" dirty="0"/>
              <a:t>Golden template ID map</a:t>
            </a:r>
          </a:p>
        </p:txBody>
      </p:sp>
      <p:sp>
        <p:nvSpPr>
          <p:cNvPr id="31" name="TextBox 30"/>
          <p:cNvSpPr txBox="1"/>
          <p:nvPr/>
        </p:nvSpPr>
        <p:spPr>
          <a:xfrm>
            <a:off x="1373858" y="4740403"/>
            <a:ext cx="622815" cy="307777"/>
          </a:xfrm>
          <a:prstGeom prst="rect">
            <a:avLst/>
          </a:prstGeom>
          <a:noFill/>
        </p:spPr>
        <p:txBody>
          <a:bodyPr wrap="square" rtlCol="0">
            <a:spAutoFit/>
          </a:bodyPr>
          <a:lstStyle/>
          <a:p>
            <a:r>
              <a:rPr lang="en-US" sz="1400" dirty="0">
                <a:solidFill>
                  <a:schemeClr val="bg1"/>
                </a:solidFill>
              </a:rPr>
              <a:t>ROI</a:t>
            </a:r>
          </a:p>
        </p:txBody>
      </p:sp>
      <p:cxnSp>
        <p:nvCxnSpPr>
          <p:cNvPr id="34" name="Straight Arrow Connector 33"/>
          <p:cNvCxnSpPr/>
          <p:nvPr/>
        </p:nvCxnSpPr>
        <p:spPr bwMode="auto">
          <a:xfrm>
            <a:off x="609600" y="5706470"/>
            <a:ext cx="625656" cy="0"/>
          </a:xfrm>
          <a:prstGeom prst="straightConnector1">
            <a:avLst/>
          </a:prstGeom>
          <a:solidFill>
            <a:schemeClr val="accent1"/>
          </a:solidFill>
          <a:ln w="9525" cap="flat" cmpd="sng" algn="ctr">
            <a:solidFill>
              <a:schemeClr val="tx1"/>
            </a:solidFill>
            <a:prstDash val="solid"/>
            <a:round/>
            <a:headEnd type="stealth" w="med" len="med"/>
            <a:tailEnd type="triangle"/>
          </a:ln>
          <a:effectLst/>
        </p:spPr>
      </p:cxnSp>
      <p:cxnSp>
        <p:nvCxnSpPr>
          <p:cNvPr id="36" name="Straight Arrow Connector 35"/>
          <p:cNvCxnSpPr/>
          <p:nvPr/>
        </p:nvCxnSpPr>
        <p:spPr bwMode="auto">
          <a:xfrm flipH="1" flipV="1">
            <a:off x="549075" y="5048181"/>
            <a:ext cx="6520" cy="592301"/>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sp>
        <p:nvSpPr>
          <p:cNvPr id="39" name="TextBox 38"/>
          <p:cNvSpPr txBox="1"/>
          <p:nvPr/>
        </p:nvSpPr>
        <p:spPr>
          <a:xfrm>
            <a:off x="667456" y="5663653"/>
            <a:ext cx="399502" cy="307777"/>
          </a:xfrm>
          <a:prstGeom prst="rect">
            <a:avLst/>
          </a:prstGeom>
          <a:noFill/>
        </p:spPr>
        <p:txBody>
          <a:bodyPr wrap="square" rtlCol="0">
            <a:spAutoFit/>
          </a:bodyPr>
          <a:lstStyle/>
          <a:p>
            <a:r>
              <a:rPr lang="en-US" sz="1400" dirty="0"/>
              <a:t>16</a:t>
            </a:r>
          </a:p>
        </p:txBody>
      </p:sp>
      <p:sp>
        <p:nvSpPr>
          <p:cNvPr id="40" name="TextBox 39"/>
          <p:cNvSpPr txBox="1"/>
          <p:nvPr/>
        </p:nvSpPr>
        <p:spPr>
          <a:xfrm>
            <a:off x="228600" y="5190442"/>
            <a:ext cx="399502" cy="307777"/>
          </a:xfrm>
          <a:prstGeom prst="rect">
            <a:avLst/>
          </a:prstGeom>
          <a:noFill/>
        </p:spPr>
        <p:txBody>
          <a:bodyPr wrap="square" rtlCol="0">
            <a:spAutoFit/>
          </a:bodyPr>
          <a:lstStyle/>
          <a:p>
            <a:r>
              <a:rPr lang="en-US" sz="1400" dirty="0"/>
              <a:t>16</a:t>
            </a:r>
          </a:p>
        </p:txBody>
      </p:sp>
      <p:pic>
        <p:nvPicPr>
          <p:cNvPr id="45" name="Picture 44"/>
          <p:cNvPicPr>
            <a:picLocks noChangeAspect="1"/>
          </p:cNvPicPr>
          <p:nvPr/>
        </p:nvPicPr>
        <p:blipFill rotWithShape="1">
          <a:blip r:embed="rId5"/>
          <a:srcRect l="82613"/>
          <a:stretch/>
        </p:blipFill>
        <p:spPr>
          <a:xfrm>
            <a:off x="2573437" y="3582555"/>
            <a:ext cx="499157" cy="2286907"/>
          </a:xfrm>
          <a:prstGeom prst="rect">
            <a:avLst/>
          </a:prstGeom>
        </p:spPr>
      </p:pic>
      <p:sp>
        <p:nvSpPr>
          <p:cNvPr id="16" name="Right Arrow 15"/>
          <p:cNvSpPr/>
          <p:nvPr/>
        </p:nvSpPr>
        <p:spPr bwMode="auto">
          <a:xfrm>
            <a:off x="3072594" y="4538068"/>
            <a:ext cx="304800"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53" name="Straight Connector 52"/>
          <p:cNvCxnSpPr/>
          <p:nvPr/>
        </p:nvCxnSpPr>
        <p:spPr bwMode="auto">
          <a:xfrm flipH="1" flipV="1">
            <a:off x="6172200" y="3712406"/>
            <a:ext cx="1424403" cy="67295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flipH="1">
            <a:off x="6221720" y="4945421"/>
            <a:ext cx="1322080" cy="552798"/>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61" name="Picture 60"/>
          <p:cNvPicPr>
            <a:picLocks noChangeAspect="1"/>
          </p:cNvPicPr>
          <p:nvPr/>
        </p:nvPicPr>
        <p:blipFill rotWithShape="1">
          <a:blip r:embed="rId6"/>
          <a:srcRect l="24535" t="24783" r="-2170" b="868"/>
          <a:stretch/>
        </p:blipFill>
        <p:spPr>
          <a:xfrm>
            <a:off x="684523" y="3753624"/>
            <a:ext cx="1905000" cy="1828800"/>
          </a:xfrm>
          <a:prstGeom prst="rect">
            <a:avLst/>
          </a:prstGeom>
        </p:spPr>
      </p:pic>
      <p:pic>
        <p:nvPicPr>
          <p:cNvPr id="6" name="Picture 5">
            <a:extLst>
              <a:ext uri="{FF2B5EF4-FFF2-40B4-BE49-F238E27FC236}">
                <a16:creationId xmlns:a16="http://schemas.microsoft.com/office/drawing/2014/main" id="{BEDB63DC-1161-4E59-BA15-98547559E6DA}"/>
              </a:ext>
            </a:extLst>
          </p:cNvPr>
          <p:cNvPicPr>
            <a:picLocks noChangeAspect="1"/>
          </p:cNvPicPr>
          <p:nvPr/>
        </p:nvPicPr>
        <p:blipFill>
          <a:blip r:embed="rId7"/>
          <a:stretch>
            <a:fillRect/>
          </a:stretch>
        </p:blipFill>
        <p:spPr>
          <a:xfrm>
            <a:off x="2922375" y="5485666"/>
            <a:ext cx="1066799" cy="481300"/>
          </a:xfrm>
          <a:prstGeom prst="rect">
            <a:avLst/>
          </a:prstGeom>
        </p:spPr>
      </p:pic>
      <p:sp>
        <p:nvSpPr>
          <p:cNvPr id="7" name="TextBox 6">
            <a:extLst>
              <a:ext uri="{FF2B5EF4-FFF2-40B4-BE49-F238E27FC236}">
                <a16:creationId xmlns:a16="http://schemas.microsoft.com/office/drawing/2014/main" id="{A0A44801-0B5D-4C9D-9F01-36D8B63AB033}"/>
              </a:ext>
            </a:extLst>
          </p:cNvPr>
          <p:cNvSpPr txBox="1"/>
          <p:nvPr/>
        </p:nvSpPr>
        <p:spPr>
          <a:xfrm>
            <a:off x="5590356" y="5726052"/>
            <a:ext cx="3726569" cy="646331"/>
          </a:xfrm>
          <a:prstGeom prst="rect">
            <a:avLst/>
          </a:prstGeom>
          <a:noFill/>
        </p:spPr>
        <p:txBody>
          <a:bodyPr wrap="square" rtlCol="0">
            <a:spAutoFit/>
          </a:bodyPr>
          <a:lstStyle/>
          <a:p>
            <a:pPr algn="ctr"/>
            <a:r>
              <a:rPr lang="en-US" dirty="0"/>
              <a:t>Template set: </a:t>
            </a:r>
          </a:p>
          <a:p>
            <a:pPr algn="ctr"/>
            <a:r>
              <a:rPr lang="en-US" dirty="0"/>
              <a:t>{0, 9, 12, 21, 19, 22,  25, 23, 26}</a:t>
            </a:r>
            <a:endParaRPr lang="en-US" sz="1400" dirty="0"/>
          </a:p>
        </p:txBody>
      </p:sp>
    </p:spTree>
    <p:extLst>
      <p:ext uri="{BB962C8B-B14F-4D97-AF65-F5344CB8AC3E}">
        <p14:creationId xmlns:p14="http://schemas.microsoft.com/office/powerpoint/2010/main" val="38380837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Outline</a:t>
            </a:r>
          </a:p>
        </p:txBody>
      </p:sp>
      <p:sp>
        <p:nvSpPr>
          <p:cNvPr id="3" name="Content Placeholder 2"/>
          <p:cNvSpPr>
            <a:spLocks noGrp="1"/>
          </p:cNvSpPr>
          <p:nvPr>
            <p:ph idx="1"/>
          </p:nvPr>
        </p:nvSpPr>
        <p:spPr>
          <a:xfrm>
            <a:off x="228600" y="1143000"/>
            <a:ext cx="8763000" cy="5257800"/>
          </a:xfrm>
        </p:spPr>
        <p:txBody>
          <a:bodyPr/>
          <a:lstStyle/>
          <a:p>
            <a:r>
              <a:rPr lang="en-US" b="0" dirty="0">
                <a:solidFill>
                  <a:schemeClr val="bg1">
                    <a:lumMod val="85000"/>
                  </a:schemeClr>
                </a:solidFill>
              </a:rPr>
              <a:t>Introduction</a:t>
            </a:r>
          </a:p>
          <a:p>
            <a:r>
              <a:rPr lang="en-US" b="0" dirty="0">
                <a:solidFill>
                  <a:schemeClr val="bg1">
                    <a:lumMod val="85000"/>
                  </a:schemeClr>
                </a:solidFill>
              </a:rPr>
              <a:t>ML-based PDN synthesis and refinement methodology</a:t>
            </a:r>
          </a:p>
          <a:p>
            <a:r>
              <a:rPr lang="en-US" b="0" dirty="0">
                <a:solidFill>
                  <a:schemeClr val="bg1">
                    <a:lumMod val="85000"/>
                  </a:schemeClr>
                </a:solidFill>
              </a:rPr>
              <a:t>Neural network training</a:t>
            </a:r>
          </a:p>
          <a:p>
            <a:r>
              <a:rPr lang="en-US" b="0" dirty="0"/>
              <a:t>Neural network evaluation</a:t>
            </a:r>
          </a:p>
          <a:p>
            <a:r>
              <a:rPr lang="en-US" b="0" dirty="0">
                <a:solidFill>
                  <a:schemeClr val="bg1">
                    <a:lumMod val="85000"/>
                  </a:schemeClr>
                </a:solidFill>
              </a:rPr>
              <a:t>Conclusion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26</a:t>
            </a:fld>
            <a:endParaRPr lang="en-US" altLang="ko-KR"/>
          </a:p>
        </p:txBody>
      </p:sp>
    </p:spTree>
    <p:extLst>
      <p:ext uri="{BB962C8B-B14F-4D97-AF65-F5344CB8AC3E}">
        <p14:creationId xmlns:p14="http://schemas.microsoft.com/office/powerpoint/2010/main" val="317427537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Confusion Matrix for Test Set </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27</a:t>
            </a:fld>
            <a:endParaRPr lang="en-US" altLang="ko-KR"/>
          </a:p>
        </p:txBody>
      </p:sp>
      <p:sp>
        <p:nvSpPr>
          <p:cNvPr id="69" name="TextBox 68">
            <a:extLst>
              <a:ext uri="{FF2B5EF4-FFF2-40B4-BE49-F238E27FC236}">
                <a16:creationId xmlns:a16="http://schemas.microsoft.com/office/drawing/2014/main" id="{ED8E34F6-AC9D-4531-8835-3715DD5FDE61}"/>
              </a:ext>
            </a:extLst>
          </p:cNvPr>
          <p:cNvSpPr txBox="1"/>
          <p:nvPr/>
        </p:nvSpPr>
        <p:spPr>
          <a:xfrm>
            <a:off x="168876" y="5909387"/>
            <a:ext cx="4348679" cy="369332"/>
          </a:xfrm>
          <a:prstGeom prst="rect">
            <a:avLst/>
          </a:prstGeom>
          <a:noFill/>
        </p:spPr>
        <p:txBody>
          <a:bodyPr wrap="square" rtlCol="0">
            <a:spAutoFit/>
          </a:bodyPr>
          <a:lstStyle/>
          <a:p>
            <a:pPr algn="ctr"/>
            <a:r>
              <a:rPr lang="en-US" dirty="0"/>
              <a:t>98.87% IR- and EM-safety accuracy</a:t>
            </a:r>
          </a:p>
        </p:txBody>
      </p:sp>
      <p:pic>
        <p:nvPicPr>
          <p:cNvPr id="7" name="Picture 6">
            <a:extLst>
              <a:ext uri="{FF2B5EF4-FFF2-40B4-BE49-F238E27FC236}">
                <a16:creationId xmlns:a16="http://schemas.microsoft.com/office/drawing/2014/main" id="{7AB8CC2E-79E6-4E29-BD4D-3E329699B7AA}"/>
              </a:ext>
            </a:extLst>
          </p:cNvPr>
          <p:cNvPicPr>
            <a:picLocks noChangeAspect="1"/>
          </p:cNvPicPr>
          <p:nvPr/>
        </p:nvPicPr>
        <p:blipFill rotWithShape="1">
          <a:blip r:embed="rId3"/>
          <a:srcRect r="49580"/>
          <a:stretch/>
        </p:blipFill>
        <p:spPr>
          <a:xfrm>
            <a:off x="119957" y="1279369"/>
            <a:ext cx="4544343" cy="4745878"/>
          </a:xfrm>
          <a:prstGeom prst="rect">
            <a:avLst/>
          </a:prstGeom>
        </p:spPr>
      </p:pic>
      <p:sp>
        <p:nvSpPr>
          <p:cNvPr id="8" name="TextBox 7">
            <a:extLst>
              <a:ext uri="{FF2B5EF4-FFF2-40B4-BE49-F238E27FC236}">
                <a16:creationId xmlns:a16="http://schemas.microsoft.com/office/drawing/2014/main" id="{605A0671-E761-49C3-A77F-3744F334A462}"/>
              </a:ext>
            </a:extLst>
          </p:cNvPr>
          <p:cNvSpPr txBox="1"/>
          <p:nvPr/>
        </p:nvSpPr>
        <p:spPr>
          <a:xfrm>
            <a:off x="288925" y="1001713"/>
            <a:ext cx="6019800" cy="369332"/>
          </a:xfrm>
          <a:prstGeom prst="rect">
            <a:avLst/>
          </a:prstGeom>
          <a:noFill/>
        </p:spPr>
        <p:txBody>
          <a:bodyPr wrap="square" rtlCol="0">
            <a:spAutoFit/>
          </a:bodyPr>
          <a:lstStyle/>
          <a:p>
            <a:r>
              <a:rPr lang="en-US" dirty="0"/>
              <a:t>10% of data generated is separated out as the test set</a:t>
            </a:r>
          </a:p>
        </p:txBody>
      </p:sp>
      <p:sp>
        <p:nvSpPr>
          <p:cNvPr id="3" name="TextBox 2">
            <a:extLst>
              <a:ext uri="{FF2B5EF4-FFF2-40B4-BE49-F238E27FC236}">
                <a16:creationId xmlns:a16="http://schemas.microsoft.com/office/drawing/2014/main" id="{B0024575-546C-405F-8D8D-B4F9FA27553B}"/>
              </a:ext>
            </a:extLst>
          </p:cNvPr>
          <p:cNvSpPr txBox="1"/>
          <p:nvPr/>
        </p:nvSpPr>
        <p:spPr>
          <a:xfrm>
            <a:off x="715728" y="5540055"/>
            <a:ext cx="3352800" cy="369332"/>
          </a:xfrm>
          <a:prstGeom prst="rect">
            <a:avLst/>
          </a:prstGeom>
          <a:solidFill>
            <a:schemeClr val="bg1"/>
          </a:solidFill>
        </p:spPr>
        <p:txBody>
          <a:bodyPr wrap="square" rtlCol="0">
            <a:spAutoFit/>
          </a:bodyPr>
          <a:lstStyle/>
          <a:p>
            <a:r>
              <a:rPr lang="en-US" dirty="0"/>
              <a:t>Lower equivalent resistance</a:t>
            </a:r>
          </a:p>
        </p:txBody>
      </p:sp>
    </p:spTree>
    <p:extLst>
      <p:ext uri="{BB962C8B-B14F-4D97-AF65-F5344CB8AC3E}">
        <p14:creationId xmlns:p14="http://schemas.microsoft.com/office/powerpoint/2010/main" val="234881368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Confusion Matrix for Test Set </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28</a:t>
            </a:fld>
            <a:endParaRPr lang="en-US" altLang="ko-KR"/>
          </a:p>
        </p:txBody>
      </p:sp>
      <p:sp>
        <p:nvSpPr>
          <p:cNvPr id="68" name="TextBox 67">
            <a:extLst>
              <a:ext uri="{FF2B5EF4-FFF2-40B4-BE49-F238E27FC236}">
                <a16:creationId xmlns:a16="http://schemas.microsoft.com/office/drawing/2014/main" id="{C3C21B43-A48D-4CF2-8ADE-78FC9DE110F3}"/>
              </a:ext>
            </a:extLst>
          </p:cNvPr>
          <p:cNvSpPr txBox="1"/>
          <p:nvPr/>
        </p:nvSpPr>
        <p:spPr>
          <a:xfrm>
            <a:off x="4664300" y="5909387"/>
            <a:ext cx="4348679" cy="369332"/>
          </a:xfrm>
          <a:prstGeom prst="rect">
            <a:avLst/>
          </a:prstGeom>
          <a:noFill/>
        </p:spPr>
        <p:txBody>
          <a:bodyPr wrap="square" rtlCol="0">
            <a:spAutoFit/>
          </a:bodyPr>
          <a:lstStyle/>
          <a:p>
            <a:pPr algn="ctr"/>
            <a:r>
              <a:rPr lang="en-US" dirty="0"/>
              <a:t>97% IR- and EM-safety accuracy</a:t>
            </a:r>
          </a:p>
        </p:txBody>
      </p:sp>
      <p:sp>
        <p:nvSpPr>
          <p:cNvPr id="69" name="TextBox 68">
            <a:extLst>
              <a:ext uri="{FF2B5EF4-FFF2-40B4-BE49-F238E27FC236}">
                <a16:creationId xmlns:a16="http://schemas.microsoft.com/office/drawing/2014/main" id="{ED8E34F6-AC9D-4531-8835-3715DD5FDE61}"/>
              </a:ext>
            </a:extLst>
          </p:cNvPr>
          <p:cNvSpPr txBox="1"/>
          <p:nvPr/>
        </p:nvSpPr>
        <p:spPr>
          <a:xfrm>
            <a:off x="168876" y="5909387"/>
            <a:ext cx="4348679" cy="369332"/>
          </a:xfrm>
          <a:prstGeom prst="rect">
            <a:avLst/>
          </a:prstGeom>
          <a:noFill/>
        </p:spPr>
        <p:txBody>
          <a:bodyPr wrap="square" rtlCol="0">
            <a:spAutoFit/>
          </a:bodyPr>
          <a:lstStyle/>
          <a:p>
            <a:pPr algn="ctr"/>
            <a:r>
              <a:rPr lang="en-US" dirty="0"/>
              <a:t>98.87% IR- and EM-safety accuracy</a:t>
            </a:r>
          </a:p>
        </p:txBody>
      </p:sp>
      <p:pic>
        <p:nvPicPr>
          <p:cNvPr id="7" name="Picture 6">
            <a:extLst>
              <a:ext uri="{FF2B5EF4-FFF2-40B4-BE49-F238E27FC236}">
                <a16:creationId xmlns:a16="http://schemas.microsoft.com/office/drawing/2014/main" id="{7AB8CC2E-79E6-4E29-BD4D-3E329699B7AA}"/>
              </a:ext>
            </a:extLst>
          </p:cNvPr>
          <p:cNvPicPr>
            <a:picLocks noChangeAspect="1"/>
          </p:cNvPicPr>
          <p:nvPr/>
        </p:nvPicPr>
        <p:blipFill>
          <a:blip r:embed="rId3"/>
          <a:stretch>
            <a:fillRect/>
          </a:stretch>
        </p:blipFill>
        <p:spPr>
          <a:xfrm>
            <a:off x="119957" y="1279369"/>
            <a:ext cx="9012979" cy="4745878"/>
          </a:xfrm>
          <a:prstGeom prst="rect">
            <a:avLst/>
          </a:prstGeom>
        </p:spPr>
      </p:pic>
      <p:sp>
        <p:nvSpPr>
          <p:cNvPr id="8" name="TextBox 7">
            <a:extLst>
              <a:ext uri="{FF2B5EF4-FFF2-40B4-BE49-F238E27FC236}">
                <a16:creationId xmlns:a16="http://schemas.microsoft.com/office/drawing/2014/main" id="{605A0671-E761-49C3-A77F-3744F334A462}"/>
              </a:ext>
            </a:extLst>
          </p:cNvPr>
          <p:cNvSpPr txBox="1"/>
          <p:nvPr/>
        </p:nvSpPr>
        <p:spPr>
          <a:xfrm>
            <a:off x="288925" y="1001713"/>
            <a:ext cx="6019800" cy="369332"/>
          </a:xfrm>
          <a:prstGeom prst="rect">
            <a:avLst/>
          </a:prstGeom>
          <a:noFill/>
        </p:spPr>
        <p:txBody>
          <a:bodyPr wrap="square" rtlCol="0">
            <a:spAutoFit/>
          </a:bodyPr>
          <a:lstStyle/>
          <a:p>
            <a:r>
              <a:rPr lang="en-US" dirty="0"/>
              <a:t>10% of data generated is separated out as the test set</a:t>
            </a:r>
          </a:p>
        </p:txBody>
      </p:sp>
      <p:sp>
        <p:nvSpPr>
          <p:cNvPr id="9" name="TextBox 8">
            <a:extLst>
              <a:ext uri="{FF2B5EF4-FFF2-40B4-BE49-F238E27FC236}">
                <a16:creationId xmlns:a16="http://schemas.microsoft.com/office/drawing/2014/main" id="{AC89418B-24B7-444B-B985-4A63DCB0C72D}"/>
              </a:ext>
            </a:extLst>
          </p:cNvPr>
          <p:cNvSpPr txBox="1"/>
          <p:nvPr/>
        </p:nvSpPr>
        <p:spPr>
          <a:xfrm>
            <a:off x="715728" y="5540055"/>
            <a:ext cx="3352800" cy="369332"/>
          </a:xfrm>
          <a:prstGeom prst="rect">
            <a:avLst/>
          </a:prstGeom>
          <a:solidFill>
            <a:schemeClr val="bg1"/>
          </a:solidFill>
        </p:spPr>
        <p:txBody>
          <a:bodyPr wrap="square" rtlCol="0">
            <a:spAutoFit/>
          </a:bodyPr>
          <a:lstStyle/>
          <a:p>
            <a:r>
              <a:rPr lang="en-US" dirty="0"/>
              <a:t>Lower equivalent resistance</a:t>
            </a:r>
          </a:p>
        </p:txBody>
      </p:sp>
      <p:sp>
        <p:nvSpPr>
          <p:cNvPr id="10" name="TextBox 9">
            <a:extLst>
              <a:ext uri="{FF2B5EF4-FFF2-40B4-BE49-F238E27FC236}">
                <a16:creationId xmlns:a16="http://schemas.microsoft.com/office/drawing/2014/main" id="{F552A13E-1C95-4ED5-858D-4AA1E0B5C72F}"/>
              </a:ext>
            </a:extLst>
          </p:cNvPr>
          <p:cNvSpPr txBox="1"/>
          <p:nvPr/>
        </p:nvSpPr>
        <p:spPr>
          <a:xfrm>
            <a:off x="5257800" y="5610077"/>
            <a:ext cx="3352800" cy="369332"/>
          </a:xfrm>
          <a:prstGeom prst="rect">
            <a:avLst/>
          </a:prstGeom>
          <a:solidFill>
            <a:schemeClr val="bg1"/>
          </a:solidFill>
        </p:spPr>
        <p:txBody>
          <a:bodyPr wrap="square" rtlCol="0">
            <a:spAutoFit/>
          </a:bodyPr>
          <a:lstStyle/>
          <a:p>
            <a:r>
              <a:rPr lang="en-US" dirty="0"/>
              <a:t>Lower equivalent resistance</a:t>
            </a:r>
          </a:p>
        </p:txBody>
      </p:sp>
    </p:spTree>
    <p:extLst>
      <p:ext uri="{BB962C8B-B14F-4D97-AF65-F5344CB8AC3E}">
        <p14:creationId xmlns:p14="http://schemas.microsoft.com/office/powerpoint/2010/main" val="18263570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Results: RISC V Core 16FF Technology</a:t>
            </a:r>
          </a:p>
        </p:txBody>
      </p:sp>
      <p:sp>
        <p:nvSpPr>
          <p:cNvPr id="3" name="Slide Number Placeholder 2"/>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29</a:t>
            </a:fld>
            <a:endParaRPr lang="en-US" altLang="ko-KR"/>
          </a:p>
        </p:txBody>
      </p:sp>
      <p:sp>
        <p:nvSpPr>
          <p:cNvPr id="18" name="TextBox 17">
            <a:extLst>
              <a:ext uri="{FF2B5EF4-FFF2-40B4-BE49-F238E27FC236}">
                <a16:creationId xmlns:a16="http://schemas.microsoft.com/office/drawing/2014/main" id="{B54CD008-9448-4DB9-9C6A-3BCC70C89441}"/>
              </a:ext>
            </a:extLst>
          </p:cNvPr>
          <p:cNvSpPr txBox="1"/>
          <p:nvPr/>
        </p:nvSpPr>
        <p:spPr>
          <a:xfrm>
            <a:off x="151802" y="1821922"/>
            <a:ext cx="2687603" cy="646331"/>
          </a:xfrm>
          <a:prstGeom prst="rect">
            <a:avLst/>
          </a:prstGeom>
          <a:noFill/>
        </p:spPr>
        <p:txBody>
          <a:bodyPr wrap="square" rtlCol="0">
            <a:spAutoFit/>
          </a:bodyPr>
          <a:lstStyle/>
          <a:p>
            <a:pPr algn="ctr"/>
            <a:r>
              <a:rPr lang="en-US" dirty="0"/>
              <a:t>Input signal</a:t>
            </a:r>
          </a:p>
          <a:p>
            <a:pPr algn="ctr"/>
            <a:r>
              <a:rPr lang="en-US" dirty="0"/>
              <a:t>congestion map</a:t>
            </a:r>
          </a:p>
        </p:txBody>
      </p:sp>
      <p:sp>
        <p:nvSpPr>
          <p:cNvPr id="20" name="TextBox 19">
            <a:extLst>
              <a:ext uri="{FF2B5EF4-FFF2-40B4-BE49-F238E27FC236}">
                <a16:creationId xmlns:a16="http://schemas.microsoft.com/office/drawing/2014/main" id="{B54CD008-9448-4DB9-9C6A-3BCC70C89441}"/>
              </a:ext>
            </a:extLst>
          </p:cNvPr>
          <p:cNvSpPr txBox="1"/>
          <p:nvPr/>
        </p:nvSpPr>
        <p:spPr>
          <a:xfrm>
            <a:off x="3411380" y="2067435"/>
            <a:ext cx="2316239" cy="369332"/>
          </a:xfrm>
          <a:prstGeom prst="rect">
            <a:avLst/>
          </a:prstGeom>
          <a:noFill/>
        </p:spPr>
        <p:txBody>
          <a:bodyPr wrap="square" rtlCol="0">
            <a:spAutoFit/>
          </a:bodyPr>
          <a:lstStyle/>
          <a:p>
            <a:pPr algn="ctr"/>
            <a:r>
              <a:rPr lang="en-US" dirty="0"/>
              <a:t>Input current map</a:t>
            </a:r>
          </a:p>
        </p:txBody>
      </p:sp>
      <p:sp>
        <p:nvSpPr>
          <p:cNvPr id="32" name="TextBox 31"/>
          <p:cNvSpPr txBox="1"/>
          <p:nvPr/>
        </p:nvSpPr>
        <p:spPr>
          <a:xfrm>
            <a:off x="3130569" y="2021756"/>
            <a:ext cx="841737" cy="338554"/>
          </a:xfrm>
          <a:prstGeom prst="rect">
            <a:avLst/>
          </a:prstGeom>
          <a:noFill/>
        </p:spPr>
        <p:txBody>
          <a:bodyPr wrap="square" rtlCol="0">
            <a:spAutoFit/>
          </a:bodyPr>
          <a:lstStyle/>
          <a:p>
            <a:r>
              <a:rPr lang="en-US" sz="800" i="1" dirty="0">
                <a:solidFill>
                  <a:schemeClr val="bg1"/>
                </a:solidFill>
              </a:rPr>
              <a:t>&lt;predicted template ID&gt;</a:t>
            </a:r>
          </a:p>
        </p:txBody>
      </p:sp>
      <p:sp>
        <p:nvSpPr>
          <p:cNvPr id="23" name="TextBox 22"/>
          <p:cNvSpPr txBox="1"/>
          <p:nvPr/>
        </p:nvSpPr>
        <p:spPr>
          <a:xfrm>
            <a:off x="312368" y="1198843"/>
            <a:ext cx="6469432" cy="369332"/>
          </a:xfrm>
          <a:prstGeom prst="rect">
            <a:avLst/>
          </a:prstGeom>
          <a:noFill/>
        </p:spPr>
        <p:txBody>
          <a:bodyPr wrap="square" rtlCol="0">
            <a:spAutoFit/>
          </a:bodyPr>
          <a:lstStyle/>
          <a:p>
            <a:r>
              <a:rPr lang="en-US" dirty="0"/>
              <a:t>MLP-synthesized and CNN-refined PDN after placement</a:t>
            </a:r>
          </a:p>
        </p:txBody>
      </p:sp>
      <p:pic>
        <p:nvPicPr>
          <p:cNvPr id="24" name="Picture 23">
            <a:extLst>
              <a:ext uri="{FF2B5EF4-FFF2-40B4-BE49-F238E27FC236}">
                <a16:creationId xmlns:a16="http://schemas.microsoft.com/office/drawing/2014/main" id="{292ED285-16FB-4DBC-8A6B-1EC31E23EE8A}"/>
              </a:ext>
            </a:extLst>
          </p:cNvPr>
          <p:cNvPicPr>
            <a:picLocks noChangeAspect="1"/>
          </p:cNvPicPr>
          <p:nvPr/>
        </p:nvPicPr>
        <p:blipFill>
          <a:blip r:embed="rId3"/>
          <a:stretch>
            <a:fillRect/>
          </a:stretch>
        </p:blipFill>
        <p:spPr>
          <a:xfrm>
            <a:off x="3277580" y="2517287"/>
            <a:ext cx="2454271" cy="2459736"/>
          </a:xfrm>
          <a:prstGeom prst="rect">
            <a:avLst/>
          </a:prstGeom>
        </p:spPr>
      </p:pic>
      <p:pic>
        <p:nvPicPr>
          <p:cNvPr id="21" name="Content Placeholder 4">
            <a:extLst>
              <a:ext uri="{FF2B5EF4-FFF2-40B4-BE49-F238E27FC236}">
                <a16:creationId xmlns:a16="http://schemas.microsoft.com/office/drawing/2014/main" id="{DA8F9994-9CE8-4354-BEA4-0A150066697C}"/>
              </a:ext>
            </a:extLst>
          </p:cNvPr>
          <p:cNvPicPr>
            <a:picLocks noChangeAspect="1"/>
          </p:cNvPicPr>
          <p:nvPr/>
        </p:nvPicPr>
        <p:blipFill rotWithShape="1">
          <a:blip r:embed="rId4"/>
          <a:srcRect l="9607" t="10650" r="20193" b="11250"/>
          <a:stretch/>
        </p:blipFill>
        <p:spPr bwMode="auto">
          <a:xfrm>
            <a:off x="227747" y="2513504"/>
            <a:ext cx="2476570" cy="2459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Content Placeholder 4">
            <a:extLst>
              <a:ext uri="{FF2B5EF4-FFF2-40B4-BE49-F238E27FC236}">
                <a16:creationId xmlns:a16="http://schemas.microsoft.com/office/drawing/2014/main" id="{DA8F9994-9CE8-4354-BEA4-0A150066697C}"/>
              </a:ext>
            </a:extLst>
          </p:cNvPr>
          <p:cNvPicPr>
            <a:picLocks noChangeAspect="1"/>
          </p:cNvPicPr>
          <p:nvPr/>
        </p:nvPicPr>
        <p:blipFill rotWithShape="1">
          <a:blip r:embed="rId4"/>
          <a:srcRect l="81393"/>
          <a:stretch/>
        </p:blipFill>
        <p:spPr bwMode="auto">
          <a:xfrm>
            <a:off x="2705293" y="2462167"/>
            <a:ext cx="647507" cy="2818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53A02C3D-AAA6-4406-9DCA-3170E35DE224}"/>
              </a:ext>
            </a:extLst>
          </p:cNvPr>
          <p:cNvPicPr>
            <a:picLocks noChangeAspect="1"/>
          </p:cNvPicPr>
          <p:nvPr/>
        </p:nvPicPr>
        <p:blipFill>
          <a:blip r:embed="rId5"/>
          <a:stretch>
            <a:fillRect/>
          </a:stretch>
        </p:blipFill>
        <p:spPr>
          <a:xfrm>
            <a:off x="3342760" y="2513504"/>
            <a:ext cx="2437750" cy="2465202"/>
          </a:xfrm>
          <a:prstGeom prst="rect">
            <a:avLst/>
          </a:prstGeom>
        </p:spPr>
      </p:pic>
      <p:pic>
        <p:nvPicPr>
          <p:cNvPr id="4" name="Picture 3">
            <a:extLst>
              <a:ext uri="{FF2B5EF4-FFF2-40B4-BE49-F238E27FC236}">
                <a16:creationId xmlns:a16="http://schemas.microsoft.com/office/drawing/2014/main" id="{BAB0ACF2-2C66-44BE-BBB0-176F4C96122E}"/>
              </a:ext>
            </a:extLst>
          </p:cNvPr>
          <p:cNvPicPr>
            <a:picLocks noChangeAspect="1"/>
          </p:cNvPicPr>
          <p:nvPr/>
        </p:nvPicPr>
        <p:blipFill>
          <a:blip r:embed="rId6"/>
          <a:stretch>
            <a:fillRect/>
          </a:stretch>
        </p:blipFill>
        <p:spPr>
          <a:xfrm>
            <a:off x="3328601" y="2517287"/>
            <a:ext cx="2465190" cy="2459736"/>
          </a:xfrm>
          <a:prstGeom prst="rect">
            <a:avLst/>
          </a:prstGeom>
        </p:spPr>
      </p:pic>
    </p:spTree>
    <p:extLst>
      <p:ext uri="{BB962C8B-B14F-4D97-AF65-F5344CB8AC3E}">
        <p14:creationId xmlns:p14="http://schemas.microsoft.com/office/powerpoint/2010/main" val="9112004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42" y="228600"/>
            <a:ext cx="8526463" cy="762000"/>
          </a:xfrm>
        </p:spPr>
        <p:txBody>
          <a:bodyPr/>
          <a:lstStyle/>
          <a:p>
            <a:pPr algn="l"/>
            <a:r>
              <a:rPr lang="en-US" dirty="0"/>
              <a:t>Introduction: Motivation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3</a:t>
            </a:fld>
            <a:endParaRPr lang="en-US" altLang="ko-KR"/>
          </a:p>
        </p:txBody>
      </p:sp>
      <p:grpSp>
        <p:nvGrpSpPr>
          <p:cNvPr id="138" name="Group 137"/>
          <p:cNvGrpSpPr/>
          <p:nvPr/>
        </p:nvGrpSpPr>
        <p:grpSpPr>
          <a:xfrm>
            <a:off x="198120" y="1653854"/>
            <a:ext cx="2961770" cy="4549331"/>
            <a:chOff x="198120" y="1653854"/>
            <a:chExt cx="2961770" cy="4549331"/>
          </a:xfrm>
        </p:grpSpPr>
        <p:sp>
          <p:nvSpPr>
            <p:cNvPr id="15" name="Rectangle 14"/>
            <p:cNvSpPr/>
            <p:nvPr/>
          </p:nvSpPr>
          <p:spPr bwMode="auto">
            <a:xfrm>
              <a:off x="975628" y="4861316"/>
              <a:ext cx="251937" cy="2208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45" name="Picture 44">
              <a:extLst>
                <a:ext uri="{FF2B5EF4-FFF2-40B4-BE49-F238E27FC236}">
                  <a16:creationId xmlns:a16="http://schemas.microsoft.com/office/drawing/2014/main" id="{E5B5B347-6372-43D1-8E4F-3E3A5199C46C}"/>
                </a:ext>
              </a:extLst>
            </p:cNvPr>
            <p:cNvPicPr>
              <a:picLocks noChangeAspect="1"/>
            </p:cNvPicPr>
            <p:nvPr/>
          </p:nvPicPr>
          <p:blipFill>
            <a:blip r:embed="rId3"/>
            <a:stretch>
              <a:fillRect/>
            </a:stretch>
          </p:blipFill>
          <p:spPr>
            <a:xfrm>
              <a:off x="1623609" y="4499011"/>
              <a:ext cx="296774" cy="724610"/>
            </a:xfrm>
            <a:prstGeom prst="rect">
              <a:avLst/>
            </a:prstGeom>
          </p:spPr>
        </p:pic>
        <p:pic>
          <p:nvPicPr>
            <p:cNvPr id="46" name="Picture 45">
              <a:extLst>
                <a:ext uri="{FF2B5EF4-FFF2-40B4-BE49-F238E27FC236}">
                  <a16:creationId xmlns:a16="http://schemas.microsoft.com/office/drawing/2014/main" id="{954883C2-2CDF-45AF-ADF9-63B9A6A1027E}"/>
                </a:ext>
              </a:extLst>
            </p:cNvPr>
            <p:cNvPicPr>
              <a:picLocks noChangeAspect="1"/>
            </p:cNvPicPr>
            <p:nvPr/>
          </p:nvPicPr>
          <p:blipFill>
            <a:blip r:embed="rId3"/>
            <a:stretch>
              <a:fillRect/>
            </a:stretch>
          </p:blipFill>
          <p:spPr>
            <a:xfrm>
              <a:off x="1166071" y="5043431"/>
              <a:ext cx="296774" cy="724610"/>
            </a:xfrm>
            <a:prstGeom prst="rect">
              <a:avLst/>
            </a:prstGeom>
          </p:spPr>
        </p:pic>
        <p:grpSp>
          <p:nvGrpSpPr>
            <p:cNvPr id="47" name="Group 46">
              <a:extLst>
                <a:ext uri="{FF2B5EF4-FFF2-40B4-BE49-F238E27FC236}">
                  <a16:creationId xmlns:a16="http://schemas.microsoft.com/office/drawing/2014/main" id="{EC99955A-12A4-4865-9AB5-0DD1411133A4}"/>
                </a:ext>
              </a:extLst>
            </p:cNvPr>
            <p:cNvGrpSpPr/>
            <p:nvPr/>
          </p:nvGrpSpPr>
          <p:grpSpPr>
            <a:xfrm rot="60000">
              <a:off x="1137653" y="4261222"/>
              <a:ext cx="1463040" cy="1609344"/>
              <a:chOff x="1125917" y="4671022"/>
              <a:chExt cx="1453101" cy="1513522"/>
            </a:xfrm>
          </p:grpSpPr>
          <p:cxnSp>
            <p:nvCxnSpPr>
              <p:cNvPr id="48" name="Straight Connector 47">
                <a:extLst>
                  <a:ext uri="{FF2B5EF4-FFF2-40B4-BE49-F238E27FC236}">
                    <a16:creationId xmlns:a16="http://schemas.microsoft.com/office/drawing/2014/main" id="{BF39E8B8-A3C2-4AF3-AEBC-732E2B35FA01}"/>
                  </a:ext>
                </a:extLst>
              </p:cNvPr>
              <p:cNvCxnSpPr>
                <a:cxnSpLocks/>
              </p:cNvCxnSpPr>
              <p:nvPr/>
            </p:nvCxnSpPr>
            <p:spPr bwMode="auto">
              <a:xfrm rot="2400000" flipV="1">
                <a:off x="1125917" y="467161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82623DDA-901E-4A37-8C95-42E887546C40}"/>
                  </a:ext>
                </a:extLst>
              </p:cNvPr>
              <p:cNvCxnSpPr>
                <a:cxnSpLocks/>
              </p:cNvCxnSpPr>
              <p:nvPr/>
            </p:nvCxnSpPr>
            <p:spPr bwMode="auto">
              <a:xfrm rot="2400000" flipV="1">
                <a:off x="1307555" y="467102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538E3D50-CCF6-4505-B806-CEBEE378AADE}"/>
                  </a:ext>
                </a:extLst>
              </p:cNvPr>
              <p:cNvCxnSpPr>
                <a:cxnSpLocks/>
              </p:cNvCxnSpPr>
              <p:nvPr/>
            </p:nvCxnSpPr>
            <p:spPr bwMode="auto">
              <a:xfrm rot="2400000" flipV="1">
                <a:off x="1489193" y="4675784"/>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C9AA7809-B73F-4FB1-BAA2-2F276544ED04}"/>
                  </a:ext>
                </a:extLst>
              </p:cNvPr>
              <p:cNvCxnSpPr>
                <a:cxnSpLocks/>
              </p:cNvCxnSpPr>
              <p:nvPr/>
            </p:nvCxnSpPr>
            <p:spPr bwMode="auto">
              <a:xfrm rot="2400000" flipV="1">
                <a:off x="1670831" y="467518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F3E2B65C-4F26-41C2-BEAE-BB52AB8814AE}"/>
                  </a:ext>
                </a:extLst>
              </p:cNvPr>
              <p:cNvCxnSpPr>
                <a:cxnSpLocks/>
              </p:cNvCxnSpPr>
              <p:nvPr/>
            </p:nvCxnSpPr>
            <p:spPr bwMode="auto">
              <a:xfrm rot="2400000" flipV="1">
                <a:off x="1852469" y="467459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7DCE6F88-5DCD-414D-B860-3167B69E4BF1}"/>
                  </a:ext>
                </a:extLst>
              </p:cNvPr>
              <p:cNvCxnSpPr>
                <a:cxnSpLocks/>
              </p:cNvCxnSpPr>
              <p:nvPr/>
            </p:nvCxnSpPr>
            <p:spPr bwMode="auto">
              <a:xfrm rot="2400000" flipV="1">
                <a:off x="2034107" y="467399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C82CD0B4-CDD5-4E5F-AB14-F3916E05BC76}"/>
                  </a:ext>
                </a:extLst>
              </p:cNvPr>
              <p:cNvCxnSpPr>
                <a:cxnSpLocks/>
              </p:cNvCxnSpPr>
              <p:nvPr/>
            </p:nvCxnSpPr>
            <p:spPr bwMode="auto">
              <a:xfrm rot="2400000" flipV="1">
                <a:off x="2215745" y="467340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99EEB4E9-F8DD-4EFF-B785-ECD53C9A9BA8}"/>
                  </a:ext>
                </a:extLst>
              </p:cNvPr>
              <p:cNvCxnSpPr>
                <a:cxnSpLocks/>
              </p:cNvCxnSpPr>
              <p:nvPr/>
            </p:nvCxnSpPr>
            <p:spPr bwMode="auto">
              <a:xfrm rot="2400000" flipV="1">
                <a:off x="2397383" y="467280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243AFDA3-5546-4C2B-8467-C19674300304}"/>
                  </a:ext>
                </a:extLst>
              </p:cNvPr>
              <p:cNvCxnSpPr>
                <a:cxnSpLocks/>
              </p:cNvCxnSpPr>
              <p:nvPr/>
            </p:nvCxnSpPr>
            <p:spPr bwMode="auto">
              <a:xfrm rot="2400000" flipV="1">
                <a:off x="2579018" y="467221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grpSp>
        <p:cxnSp>
          <p:nvCxnSpPr>
            <p:cNvPr id="57" name="Straight Connector 56">
              <a:extLst>
                <a:ext uri="{FF2B5EF4-FFF2-40B4-BE49-F238E27FC236}">
                  <a16:creationId xmlns:a16="http://schemas.microsoft.com/office/drawing/2014/main" id="{57D9D806-11AB-441A-A1C1-E6B9DA615F76}"/>
                </a:ext>
              </a:extLst>
            </p:cNvPr>
            <p:cNvCxnSpPr>
              <a:cxnSpLocks/>
            </p:cNvCxnSpPr>
            <p:nvPr/>
          </p:nvCxnSpPr>
          <p:spPr bwMode="auto">
            <a:xfrm>
              <a:off x="1595458" y="3222019"/>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2F61FDC1-33B8-4FD0-9241-C09289385393}"/>
                </a:ext>
              </a:extLst>
            </p:cNvPr>
            <p:cNvCxnSpPr>
              <a:cxnSpLocks/>
            </p:cNvCxnSpPr>
            <p:nvPr/>
          </p:nvCxnSpPr>
          <p:spPr bwMode="auto">
            <a:xfrm>
              <a:off x="1605188" y="1926523"/>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grpSp>
          <p:nvGrpSpPr>
            <p:cNvPr id="59" name="Group 58">
              <a:extLst>
                <a:ext uri="{FF2B5EF4-FFF2-40B4-BE49-F238E27FC236}">
                  <a16:creationId xmlns:a16="http://schemas.microsoft.com/office/drawing/2014/main" id="{65CFD82F-0706-4E6F-A5A8-09EA15A040A5}"/>
                </a:ext>
              </a:extLst>
            </p:cNvPr>
            <p:cNvGrpSpPr/>
            <p:nvPr/>
          </p:nvGrpSpPr>
          <p:grpSpPr>
            <a:xfrm>
              <a:off x="573442" y="4512391"/>
              <a:ext cx="2581531" cy="1105156"/>
              <a:chOff x="571703" y="4879536"/>
              <a:chExt cx="2581531" cy="1105156"/>
            </a:xfrm>
          </p:grpSpPr>
          <p:cxnSp>
            <p:nvCxnSpPr>
              <p:cNvPr id="60" name="Straight Connector 59">
                <a:extLst>
                  <a:ext uri="{FF2B5EF4-FFF2-40B4-BE49-F238E27FC236}">
                    <a16:creationId xmlns:a16="http://schemas.microsoft.com/office/drawing/2014/main" id="{31A4C33A-365E-412B-B3CE-4CE58167EB0E}"/>
                  </a:ext>
                </a:extLst>
              </p:cNvPr>
              <p:cNvCxnSpPr>
                <a:cxnSpLocks/>
              </p:cNvCxnSpPr>
              <p:nvPr/>
            </p:nvCxnSpPr>
            <p:spPr bwMode="auto">
              <a:xfrm>
                <a:off x="1543890" y="4879536"/>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F546FC77-CBFE-4183-BA77-E7C18FA4E8C1}"/>
                  </a:ext>
                </a:extLst>
              </p:cNvPr>
              <p:cNvCxnSpPr>
                <a:cxnSpLocks/>
              </p:cNvCxnSpPr>
              <p:nvPr/>
            </p:nvCxnSpPr>
            <p:spPr bwMode="auto">
              <a:xfrm flipV="1">
                <a:off x="1422364" y="5017681"/>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0685B07B-8D67-441C-8B11-0D961B569216}"/>
                  </a:ext>
                </a:extLst>
              </p:cNvPr>
              <p:cNvCxnSpPr>
                <a:cxnSpLocks/>
              </p:cNvCxnSpPr>
              <p:nvPr/>
            </p:nvCxnSpPr>
            <p:spPr bwMode="auto">
              <a:xfrm>
                <a:off x="1300841" y="5155826"/>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6C53FB4-3429-4A1F-8E97-9043FD2C25CA}"/>
                  </a:ext>
                </a:extLst>
              </p:cNvPr>
              <p:cNvCxnSpPr>
                <a:cxnSpLocks/>
              </p:cNvCxnSpPr>
              <p:nvPr/>
            </p:nvCxnSpPr>
            <p:spPr bwMode="auto">
              <a:xfrm>
                <a:off x="1179318" y="5293971"/>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473D7630-C1BE-4A80-B1A4-08E8797012A2}"/>
                  </a:ext>
                </a:extLst>
              </p:cNvPr>
              <p:cNvCxnSpPr>
                <a:cxnSpLocks/>
              </p:cNvCxnSpPr>
              <p:nvPr/>
            </p:nvCxnSpPr>
            <p:spPr bwMode="auto">
              <a:xfrm>
                <a:off x="936272" y="5570261"/>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A1E079F4-3024-484C-B90B-312093505867}"/>
                  </a:ext>
                </a:extLst>
              </p:cNvPr>
              <p:cNvCxnSpPr>
                <a:cxnSpLocks/>
              </p:cNvCxnSpPr>
              <p:nvPr/>
            </p:nvCxnSpPr>
            <p:spPr bwMode="auto">
              <a:xfrm>
                <a:off x="814749" y="5708405"/>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F59E0234-6AF9-4E09-AABF-F4D26E3AF2D2}"/>
                  </a:ext>
                </a:extLst>
              </p:cNvPr>
              <p:cNvCxnSpPr>
                <a:cxnSpLocks/>
              </p:cNvCxnSpPr>
              <p:nvPr/>
            </p:nvCxnSpPr>
            <p:spPr bwMode="auto">
              <a:xfrm>
                <a:off x="693226" y="5846549"/>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F7F8B7C5-3C63-46C6-82B4-0ACF5C483507}"/>
                  </a:ext>
                </a:extLst>
              </p:cNvPr>
              <p:cNvCxnSpPr>
                <a:cxnSpLocks/>
              </p:cNvCxnSpPr>
              <p:nvPr/>
            </p:nvCxnSpPr>
            <p:spPr bwMode="auto">
              <a:xfrm>
                <a:off x="1057795" y="5432116"/>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CF1B1F09-3667-4AD0-AAB8-0AF2B70944EE}"/>
                  </a:ext>
                </a:extLst>
              </p:cNvPr>
              <p:cNvCxnSpPr>
                <a:cxnSpLocks/>
              </p:cNvCxnSpPr>
              <p:nvPr/>
            </p:nvCxnSpPr>
            <p:spPr bwMode="auto">
              <a:xfrm>
                <a:off x="571703" y="5984692"/>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grpSp>
        <p:grpSp>
          <p:nvGrpSpPr>
            <p:cNvPr id="69" name="Group 68">
              <a:extLst>
                <a:ext uri="{FF2B5EF4-FFF2-40B4-BE49-F238E27FC236}">
                  <a16:creationId xmlns:a16="http://schemas.microsoft.com/office/drawing/2014/main" id="{25AE80D9-385C-4B76-8065-D7F974965C25}"/>
                </a:ext>
              </a:extLst>
            </p:cNvPr>
            <p:cNvGrpSpPr/>
            <p:nvPr/>
          </p:nvGrpSpPr>
          <p:grpSpPr>
            <a:xfrm rot="60000">
              <a:off x="1142547" y="2970965"/>
              <a:ext cx="1769804" cy="1609344"/>
              <a:chOff x="1125917" y="4671022"/>
              <a:chExt cx="1757781" cy="1513522"/>
            </a:xfrm>
          </p:grpSpPr>
          <p:cxnSp>
            <p:nvCxnSpPr>
              <p:cNvPr id="70" name="Straight Connector 69">
                <a:extLst>
                  <a:ext uri="{FF2B5EF4-FFF2-40B4-BE49-F238E27FC236}">
                    <a16:creationId xmlns:a16="http://schemas.microsoft.com/office/drawing/2014/main" id="{D9BE007E-D93A-4CA6-B98D-23D70869D475}"/>
                  </a:ext>
                </a:extLst>
              </p:cNvPr>
              <p:cNvCxnSpPr>
                <a:cxnSpLocks/>
              </p:cNvCxnSpPr>
              <p:nvPr/>
            </p:nvCxnSpPr>
            <p:spPr bwMode="auto">
              <a:xfrm rot="2400000" flipV="1">
                <a:off x="1125917" y="4671617"/>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37F47B8D-E0F7-46B3-94A1-4839C1FB7555}"/>
                  </a:ext>
                </a:extLst>
              </p:cNvPr>
              <p:cNvCxnSpPr>
                <a:cxnSpLocks/>
              </p:cNvCxnSpPr>
              <p:nvPr/>
            </p:nvCxnSpPr>
            <p:spPr bwMode="auto">
              <a:xfrm rot="2400000" flipV="1">
                <a:off x="1307555" y="4671022"/>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9878AA33-6959-4AF4-BB54-D13886B373BE}"/>
                  </a:ext>
                </a:extLst>
              </p:cNvPr>
              <p:cNvCxnSpPr>
                <a:cxnSpLocks/>
              </p:cNvCxnSpPr>
              <p:nvPr/>
            </p:nvCxnSpPr>
            <p:spPr bwMode="auto">
              <a:xfrm rot="2400000" flipV="1">
                <a:off x="1489193" y="4675784"/>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04A725F3-8815-44A1-A7A0-9447BD47DAF9}"/>
                  </a:ext>
                </a:extLst>
              </p:cNvPr>
              <p:cNvCxnSpPr>
                <a:cxnSpLocks/>
              </p:cNvCxnSpPr>
              <p:nvPr/>
            </p:nvCxnSpPr>
            <p:spPr bwMode="auto">
              <a:xfrm rot="2400000" flipV="1">
                <a:off x="1670831" y="4675187"/>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E4482EDC-4C36-4334-828C-5223E1CC775B}"/>
                  </a:ext>
                </a:extLst>
              </p:cNvPr>
              <p:cNvCxnSpPr>
                <a:cxnSpLocks/>
              </p:cNvCxnSpPr>
              <p:nvPr/>
            </p:nvCxnSpPr>
            <p:spPr bwMode="auto">
              <a:xfrm rot="21540000" flipV="1">
                <a:off x="1504490" y="4871868"/>
                <a:ext cx="1045200" cy="113627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DB5F527E-B133-42AF-9DCD-C304C4007F4B}"/>
                  </a:ext>
                </a:extLst>
              </p:cNvPr>
              <p:cNvCxnSpPr>
                <a:cxnSpLocks/>
              </p:cNvCxnSpPr>
              <p:nvPr/>
            </p:nvCxnSpPr>
            <p:spPr bwMode="auto">
              <a:xfrm rot="2400000" flipV="1">
                <a:off x="2215745" y="4673402"/>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7F2CECB-E293-433F-9323-AE4B56A0265F}"/>
                  </a:ext>
                </a:extLst>
              </p:cNvPr>
              <p:cNvCxnSpPr>
                <a:cxnSpLocks/>
              </p:cNvCxnSpPr>
              <p:nvPr/>
            </p:nvCxnSpPr>
            <p:spPr bwMode="auto">
              <a:xfrm rot="21540000" flipV="1">
                <a:off x="1875082" y="4898531"/>
                <a:ext cx="1008616" cy="1098294"/>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DCA023F9-80E0-4C07-8783-BD12A32C9C98}"/>
                  </a:ext>
                </a:extLst>
              </p:cNvPr>
              <p:cNvCxnSpPr>
                <a:cxnSpLocks/>
              </p:cNvCxnSpPr>
              <p:nvPr/>
            </p:nvCxnSpPr>
            <p:spPr bwMode="auto">
              <a:xfrm rot="2400000" flipV="1">
                <a:off x="2579018" y="4672212"/>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grpSp>
        <p:grpSp>
          <p:nvGrpSpPr>
            <p:cNvPr id="79" name="Group 78">
              <a:extLst>
                <a:ext uri="{FF2B5EF4-FFF2-40B4-BE49-F238E27FC236}">
                  <a16:creationId xmlns:a16="http://schemas.microsoft.com/office/drawing/2014/main" id="{8F150762-7EA1-43F4-8AA0-91536C786990}"/>
                </a:ext>
              </a:extLst>
            </p:cNvPr>
            <p:cNvGrpSpPr/>
            <p:nvPr/>
          </p:nvGrpSpPr>
          <p:grpSpPr>
            <a:xfrm>
              <a:off x="592171" y="3219457"/>
              <a:ext cx="2567719" cy="1105156"/>
              <a:chOff x="585515" y="4879536"/>
              <a:chExt cx="2567719" cy="1105156"/>
            </a:xfrm>
          </p:grpSpPr>
          <p:cxnSp>
            <p:nvCxnSpPr>
              <p:cNvPr id="80" name="Straight Connector 79">
                <a:extLst>
                  <a:ext uri="{FF2B5EF4-FFF2-40B4-BE49-F238E27FC236}">
                    <a16:creationId xmlns:a16="http://schemas.microsoft.com/office/drawing/2014/main" id="{0FEEDFC9-7E15-4D1B-B595-F71CE578C17B}"/>
                  </a:ext>
                </a:extLst>
              </p:cNvPr>
              <p:cNvCxnSpPr>
                <a:cxnSpLocks/>
              </p:cNvCxnSpPr>
              <p:nvPr/>
            </p:nvCxnSpPr>
            <p:spPr bwMode="auto">
              <a:xfrm>
                <a:off x="1543890" y="4879536"/>
                <a:ext cx="1609344" cy="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D7308036-C2CC-406C-865B-C7C48AD0B8DD}"/>
                  </a:ext>
                </a:extLst>
              </p:cNvPr>
              <p:cNvCxnSpPr>
                <a:cxnSpLocks/>
              </p:cNvCxnSpPr>
              <p:nvPr/>
            </p:nvCxnSpPr>
            <p:spPr bwMode="auto">
              <a:xfrm flipV="1">
                <a:off x="1425539" y="4997395"/>
                <a:ext cx="1601252" cy="20286"/>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CC7FD52E-1DA5-4F0A-B94A-F531ABCCCF5B}"/>
                  </a:ext>
                </a:extLst>
              </p:cNvPr>
              <p:cNvCxnSpPr>
                <a:cxnSpLocks/>
              </p:cNvCxnSpPr>
              <p:nvPr/>
            </p:nvCxnSpPr>
            <p:spPr bwMode="auto">
              <a:xfrm>
                <a:off x="1300841" y="5155826"/>
                <a:ext cx="1609344" cy="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BB130A91-D6E8-4DE2-BC75-4881786E1FAB}"/>
                  </a:ext>
                </a:extLst>
              </p:cNvPr>
              <p:cNvCxnSpPr>
                <a:cxnSpLocks/>
              </p:cNvCxnSpPr>
              <p:nvPr/>
            </p:nvCxnSpPr>
            <p:spPr bwMode="auto">
              <a:xfrm>
                <a:off x="1179318" y="5293971"/>
                <a:ext cx="1611960" cy="8224"/>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661E758D-599A-472E-B59E-221F9D62997D}"/>
                  </a:ext>
                </a:extLst>
              </p:cNvPr>
              <p:cNvCxnSpPr>
                <a:cxnSpLocks/>
              </p:cNvCxnSpPr>
              <p:nvPr/>
            </p:nvCxnSpPr>
            <p:spPr bwMode="auto">
              <a:xfrm>
                <a:off x="1022483" y="5454595"/>
                <a:ext cx="1546689"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4425E64F-4359-4667-A323-7DE7BEE6DDC4}"/>
                  </a:ext>
                </a:extLst>
              </p:cNvPr>
              <p:cNvCxnSpPr>
                <a:cxnSpLocks/>
              </p:cNvCxnSpPr>
              <p:nvPr/>
            </p:nvCxnSpPr>
            <p:spPr bwMode="auto">
              <a:xfrm flipV="1">
                <a:off x="854587" y="5635351"/>
                <a:ext cx="1620365" cy="6163"/>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5DD79D4D-E96D-4802-8B2A-F3A474DDABFB}"/>
                  </a:ext>
                </a:extLst>
              </p:cNvPr>
              <p:cNvCxnSpPr>
                <a:cxnSpLocks/>
              </p:cNvCxnSpPr>
              <p:nvPr/>
            </p:nvCxnSpPr>
            <p:spPr bwMode="auto">
              <a:xfrm>
                <a:off x="742561" y="5807614"/>
                <a:ext cx="1514817" cy="10954"/>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7CA6BC41-D946-4D47-894B-99C44D4F10CB}"/>
                  </a:ext>
                </a:extLst>
              </p:cNvPr>
              <p:cNvCxnSpPr>
                <a:cxnSpLocks/>
              </p:cNvCxnSpPr>
              <p:nvPr/>
            </p:nvCxnSpPr>
            <p:spPr bwMode="auto">
              <a:xfrm>
                <a:off x="585515" y="5984692"/>
                <a:ext cx="1609344" cy="0"/>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grpSp>
          <p:nvGrpSpPr>
            <p:cNvPr id="89" name="Group 88">
              <a:extLst>
                <a:ext uri="{FF2B5EF4-FFF2-40B4-BE49-F238E27FC236}">
                  <a16:creationId xmlns:a16="http://schemas.microsoft.com/office/drawing/2014/main" id="{43074141-E121-40B1-89AE-D86BFA5CB636}"/>
                </a:ext>
              </a:extLst>
            </p:cNvPr>
            <p:cNvGrpSpPr/>
            <p:nvPr/>
          </p:nvGrpSpPr>
          <p:grpSpPr>
            <a:xfrm rot="60000">
              <a:off x="1140110" y="1653854"/>
              <a:ext cx="1463040" cy="1608711"/>
              <a:chOff x="1125917" y="4671617"/>
              <a:chExt cx="1453101" cy="1512927"/>
            </a:xfrm>
          </p:grpSpPr>
          <p:cxnSp>
            <p:nvCxnSpPr>
              <p:cNvPr id="90" name="Straight Connector 89">
                <a:extLst>
                  <a:ext uri="{FF2B5EF4-FFF2-40B4-BE49-F238E27FC236}">
                    <a16:creationId xmlns:a16="http://schemas.microsoft.com/office/drawing/2014/main" id="{B0864223-0AEA-4DE5-97FA-8230CFA0EFFD}"/>
                  </a:ext>
                </a:extLst>
              </p:cNvPr>
              <p:cNvCxnSpPr>
                <a:cxnSpLocks/>
              </p:cNvCxnSpPr>
              <p:nvPr/>
            </p:nvCxnSpPr>
            <p:spPr bwMode="auto">
              <a:xfrm rot="2400000" flipV="1">
                <a:off x="1125917" y="4671617"/>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7A628DF7-C338-478C-A4B3-09BCFD602509}"/>
                  </a:ext>
                </a:extLst>
              </p:cNvPr>
              <p:cNvCxnSpPr>
                <a:cxnSpLocks/>
              </p:cNvCxnSpPr>
              <p:nvPr/>
            </p:nvCxnSpPr>
            <p:spPr bwMode="auto">
              <a:xfrm rot="2400000" flipV="1">
                <a:off x="1489193" y="4675784"/>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7422FE44-59B4-4C67-AE8E-06E323DB9AFE}"/>
                  </a:ext>
                </a:extLst>
              </p:cNvPr>
              <p:cNvCxnSpPr>
                <a:cxnSpLocks/>
              </p:cNvCxnSpPr>
              <p:nvPr/>
            </p:nvCxnSpPr>
            <p:spPr bwMode="auto">
              <a:xfrm rot="2400000" flipV="1">
                <a:off x="1852469" y="4674592"/>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AC49178C-05C0-4F49-AB3D-5687847607A1}"/>
                  </a:ext>
                </a:extLst>
              </p:cNvPr>
              <p:cNvCxnSpPr>
                <a:cxnSpLocks/>
              </p:cNvCxnSpPr>
              <p:nvPr/>
            </p:nvCxnSpPr>
            <p:spPr bwMode="auto">
              <a:xfrm rot="2400000" flipV="1">
                <a:off x="2215745" y="4673402"/>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0CB37E55-86E0-462B-90B2-AC9EB3A8BD16}"/>
                  </a:ext>
                </a:extLst>
              </p:cNvPr>
              <p:cNvCxnSpPr>
                <a:cxnSpLocks/>
              </p:cNvCxnSpPr>
              <p:nvPr/>
            </p:nvCxnSpPr>
            <p:spPr bwMode="auto">
              <a:xfrm rot="2400000" flipV="1">
                <a:off x="2579018" y="4672212"/>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grpSp>
        <p:grpSp>
          <p:nvGrpSpPr>
            <p:cNvPr id="95" name="Group 94">
              <a:extLst>
                <a:ext uri="{FF2B5EF4-FFF2-40B4-BE49-F238E27FC236}">
                  <a16:creationId xmlns:a16="http://schemas.microsoft.com/office/drawing/2014/main" id="{8FFB7F10-A120-48C6-8B1A-B2003BE262D4}"/>
                </a:ext>
              </a:extLst>
            </p:cNvPr>
            <p:cNvGrpSpPr/>
            <p:nvPr/>
          </p:nvGrpSpPr>
          <p:grpSpPr>
            <a:xfrm>
              <a:off x="575905" y="1904391"/>
              <a:ext cx="2581531" cy="1105156"/>
              <a:chOff x="571703" y="4879536"/>
              <a:chExt cx="2581531" cy="1105156"/>
            </a:xfrm>
          </p:grpSpPr>
          <p:cxnSp>
            <p:nvCxnSpPr>
              <p:cNvPr id="96" name="Straight Connector 95">
                <a:extLst>
                  <a:ext uri="{FF2B5EF4-FFF2-40B4-BE49-F238E27FC236}">
                    <a16:creationId xmlns:a16="http://schemas.microsoft.com/office/drawing/2014/main" id="{55DBDC4A-C0B8-45DA-9003-AD567F02B1C8}"/>
                  </a:ext>
                </a:extLst>
              </p:cNvPr>
              <p:cNvCxnSpPr>
                <a:cxnSpLocks/>
              </p:cNvCxnSpPr>
              <p:nvPr/>
            </p:nvCxnSpPr>
            <p:spPr bwMode="auto">
              <a:xfrm>
                <a:off x="1543890" y="4879536"/>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B0D7BAE2-625E-4AAE-961A-B800F9438B39}"/>
                  </a:ext>
                </a:extLst>
              </p:cNvPr>
              <p:cNvCxnSpPr>
                <a:cxnSpLocks/>
              </p:cNvCxnSpPr>
              <p:nvPr/>
            </p:nvCxnSpPr>
            <p:spPr bwMode="auto">
              <a:xfrm>
                <a:off x="1300841" y="5155826"/>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740E529E-09D4-440D-9997-7A35EBDC064B}"/>
                  </a:ext>
                </a:extLst>
              </p:cNvPr>
              <p:cNvCxnSpPr>
                <a:cxnSpLocks/>
              </p:cNvCxnSpPr>
              <p:nvPr/>
            </p:nvCxnSpPr>
            <p:spPr bwMode="auto">
              <a:xfrm>
                <a:off x="814749" y="5708405"/>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BB86B9A7-1D90-467D-A14B-00DFC28A0ED7}"/>
                  </a:ext>
                </a:extLst>
              </p:cNvPr>
              <p:cNvCxnSpPr>
                <a:cxnSpLocks/>
              </p:cNvCxnSpPr>
              <p:nvPr/>
            </p:nvCxnSpPr>
            <p:spPr bwMode="auto">
              <a:xfrm>
                <a:off x="1057795" y="5432116"/>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5BAB6406-BEA8-4F36-BBA8-304209BBE42C}"/>
                  </a:ext>
                </a:extLst>
              </p:cNvPr>
              <p:cNvCxnSpPr>
                <a:cxnSpLocks/>
              </p:cNvCxnSpPr>
              <p:nvPr/>
            </p:nvCxnSpPr>
            <p:spPr bwMode="auto">
              <a:xfrm>
                <a:off x="571703" y="5984692"/>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grpSp>
        <p:cxnSp>
          <p:nvCxnSpPr>
            <p:cNvPr id="101" name="Straight Connector 100">
              <a:extLst>
                <a:ext uri="{FF2B5EF4-FFF2-40B4-BE49-F238E27FC236}">
                  <a16:creationId xmlns:a16="http://schemas.microsoft.com/office/drawing/2014/main" id="{CFE9AB14-2ABC-477E-9791-D2291DFCE22F}"/>
                </a:ext>
              </a:extLst>
            </p:cNvPr>
            <p:cNvCxnSpPr>
              <a:cxnSpLocks/>
            </p:cNvCxnSpPr>
            <p:nvPr/>
          </p:nvCxnSpPr>
          <p:spPr bwMode="auto">
            <a:xfrm>
              <a:off x="646338" y="4324613"/>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233F8E52-822D-487C-94EB-41C1E3B81126}"/>
                </a:ext>
              </a:extLst>
            </p:cNvPr>
            <p:cNvCxnSpPr>
              <a:cxnSpLocks/>
            </p:cNvCxnSpPr>
            <p:nvPr/>
          </p:nvCxnSpPr>
          <p:spPr bwMode="auto">
            <a:xfrm>
              <a:off x="2132238" y="4324613"/>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39479A60-4F51-4951-BDA7-4467F66E217F}"/>
                </a:ext>
              </a:extLst>
            </p:cNvPr>
            <p:cNvCxnSpPr>
              <a:cxnSpLocks/>
            </p:cNvCxnSpPr>
            <p:nvPr/>
          </p:nvCxnSpPr>
          <p:spPr bwMode="auto">
            <a:xfrm>
              <a:off x="3094263" y="3222019"/>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FBF0C9A6-4FBC-49BF-99BC-E2AFCBE16F26}"/>
                </a:ext>
              </a:extLst>
            </p:cNvPr>
            <p:cNvCxnSpPr>
              <a:cxnSpLocks/>
            </p:cNvCxnSpPr>
            <p:nvPr/>
          </p:nvCxnSpPr>
          <p:spPr bwMode="auto">
            <a:xfrm>
              <a:off x="3094263" y="1904391"/>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48C1646C-44C4-42C0-86DE-744A0969E9AC}"/>
                </a:ext>
              </a:extLst>
            </p:cNvPr>
            <p:cNvCxnSpPr>
              <a:cxnSpLocks/>
            </p:cNvCxnSpPr>
            <p:nvPr/>
          </p:nvCxnSpPr>
          <p:spPr bwMode="auto">
            <a:xfrm>
              <a:off x="646338" y="3009547"/>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D3E6842B-4670-4AE8-BF4D-6E8386F49EC4}"/>
                </a:ext>
              </a:extLst>
            </p:cNvPr>
            <p:cNvCxnSpPr>
              <a:cxnSpLocks/>
            </p:cNvCxnSpPr>
            <p:nvPr/>
          </p:nvCxnSpPr>
          <p:spPr bwMode="auto">
            <a:xfrm>
              <a:off x="2132238" y="2996044"/>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pic>
          <p:nvPicPr>
            <p:cNvPr id="107" name="Picture 106">
              <a:extLst>
                <a:ext uri="{FF2B5EF4-FFF2-40B4-BE49-F238E27FC236}">
                  <a16:creationId xmlns:a16="http://schemas.microsoft.com/office/drawing/2014/main" id="{00E99C39-0947-4F9A-BE7A-09C604986EFF}"/>
                </a:ext>
              </a:extLst>
            </p:cNvPr>
            <p:cNvPicPr>
              <a:picLocks noChangeAspect="1"/>
            </p:cNvPicPr>
            <p:nvPr/>
          </p:nvPicPr>
          <p:blipFill>
            <a:blip r:embed="rId3"/>
            <a:stretch>
              <a:fillRect/>
            </a:stretch>
          </p:blipFill>
          <p:spPr>
            <a:xfrm>
              <a:off x="2088480" y="5478575"/>
              <a:ext cx="296774" cy="724610"/>
            </a:xfrm>
            <a:prstGeom prst="rect">
              <a:avLst/>
            </a:prstGeom>
          </p:spPr>
        </p:pic>
        <p:sp>
          <p:nvSpPr>
            <p:cNvPr id="108" name="Oval 107">
              <a:extLst>
                <a:ext uri="{FF2B5EF4-FFF2-40B4-BE49-F238E27FC236}">
                  <a16:creationId xmlns:a16="http://schemas.microsoft.com/office/drawing/2014/main" id="{91FB2A0A-0387-45E3-BBE6-79F26AA7F5D6}"/>
                </a:ext>
              </a:extLst>
            </p:cNvPr>
            <p:cNvSpPr/>
            <p:nvPr/>
          </p:nvSpPr>
          <p:spPr bwMode="auto">
            <a:xfrm>
              <a:off x="1624477" y="2088889"/>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sp>
          <p:nvSpPr>
            <p:cNvPr id="109" name="Oval 108">
              <a:extLst>
                <a:ext uri="{FF2B5EF4-FFF2-40B4-BE49-F238E27FC236}">
                  <a16:creationId xmlns:a16="http://schemas.microsoft.com/office/drawing/2014/main" id="{DA79D796-D989-4071-BDA2-BC7568C0AFBE}"/>
                </a:ext>
              </a:extLst>
            </p:cNvPr>
            <p:cNvSpPr/>
            <p:nvPr/>
          </p:nvSpPr>
          <p:spPr bwMode="auto">
            <a:xfrm>
              <a:off x="2370290" y="2093738"/>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sp>
          <p:nvSpPr>
            <p:cNvPr id="110" name="Oval 109">
              <a:extLst>
                <a:ext uri="{FF2B5EF4-FFF2-40B4-BE49-F238E27FC236}">
                  <a16:creationId xmlns:a16="http://schemas.microsoft.com/office/drawing/2014/main" id="{1BAFCF19-CAB9-496B-9DF4-8EF643AC891F}"/>
                </a:ext>
              </a:extLst>
            </p:cNvPr>
            <p:cNvSpPr/>
            <p:nvPr/>
          </p:nvSpPr>
          <p:spPr bwMode="auto">
            <a:xfrm>
              <a:off x="1132543" y="2649210"/>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sp>
          <p:nvSpPr>
            <p:cNvPr id="111" name="Oval 110">
              <a:extLst>
                <a:ext uri="{FF2B5EF4-FFF2-40B4-BE49-F238E27FC236}">
                  <a16:creationId xmlns:a16="http://schemas.microsoft.com/office/drawing/2014/main" id="{33DC6933-3428-4060-BCE9-8D6F99016FB1}"/>
                </a:ext>
              </a:extLst>
            </p:cNvPr>
            <p:cNvSpPr/>
            <p:nvPr/>
          </p:nvSpPr>
          <p:spPr bwMode="auto">
            <a:xfrm>
              <a:off x="1886832" y="2651236"/>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pic>
          <p:nvPicPr>
            <p:cNvPr id="112" name="Picture 111">
              <a:extLst>
                <a:ext uri="{FF2B5EF4-FFF2-40B4-BE49-F238E27FC236}">
                  <a16:creationId xmlns:a16="http://schemas.microsoft.com/office/drawing/2014/main" id="{A9EC25DC-9EDF-4968-857F-E7E99BBEC360}"/>
                </a:ext>
              </a:extLst>
            </p:cNvPr>
            <p:cNvPicPr>
              <a:picLocks noChangeAspect="1"/>
            </p:cNvPicPr>
            <p:nvPr/>
          </p:nvPicPr>
          <p:blipFill>
            <a:blip r:embed="rId3"/>
            <a:stretch>
              <a:fillRect/>
            </a:stretch>
          </p:blipFill>
          <p:spPr>
            <a:xfrm>
              <a:off x="1351588" y="5459948"/>
              <a:ext cx="296774" cy="724610"/>
            </a:xfrm>
            <a:prstGeom prst="rect">
              <a:avLst/>
            </a:prstGeom>
          </p:spPr>
        </p:pic>
        <p:pic>
          <p:nvPicPr>
            <p:cNvPr id="113" name="Picture 112">
              <a:extLst>
                <a:ext uri="{FF2B5EF4-FFF2-40B4-BE49-F238E27FC236}">
                  <a16:creationId xmlns:a16="http://schemas.microsoft.com/office/drawing/2014/main" id="{23A740D3-1602-4B60-BD02-675D9C7BB7B1}"/>
                </a:ext>
              </a:extLst>
            </p:cNvPr>
            <p:cNvPicPr>
              <a:picLocks noChangeAspect="1"/>
            </p:cNvPicPr>
            <p:nvPr/>
          </p:nvPicPr>
          <p:blipFill>
            <a:blip r:embed="rId3"/>
            <a:stretch>
              <a:fillRect/>
            </a:stretch>
          </p:blipFill>
          <p:spPr>
            <a:xfrm>
              <a:off x="580565" y="5452910"/>
              <a:ext cx="296774" cy="724610"/>
            </a:xfrm>
            <a:prstGeom prst="rect">
              <a:avLst/>
            </a:prstGeom>
          </p:spPr>
        </p:pic>
        <p:sp>
          <p:nvSpPr>
            <p:cNvPr id="115" name="TextBox 114">
              <a:extLst>
                <a:ext uri="{FF2B5EF4-FFF2-40B4-BE49-F238E27FC236}">
                  <a16:creationId xmlns:a16="http://schemas.microsoft.com/office/drawing/2014/main" id="{7FE127B3-536D-455A-8756-207B4A7D8B40}"/>
                </a:ext>
              </a:extLst>
            </p:cNvPr>
            <p:cNvSpPr txBox="1"/>
            <p:nvPr/>
          </p:nvSpPr>
          <p:spPr>
            <a:xfrm>
              <a:off x="198120" y="1739787"/>
              <a:ext cx="1035472" cy="338554"/>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mn-lt"/>
                  <a:cs typeface="+mn-cs"/>
                </a:rPr>
                <a:t>C4 bump</a:t>
              </a:r>
            </a:p>
          </p:txBody>
        </p:sp>
        <p:cxnSp>
          <p:nvCxnSpPr>
            <p:cNvPr id="116" name="Straight Arrow Connector 115">
              <a:extLst>
                <a:ext uri="{FF2B5EF4-FFF2-40B4-BE49-F238E27FC236}">
                  <a16:creationId xmlns:a16="http://schemas.microsoft.com/office/drawing/2014/main" id="{964C8A96-8353-47A1-AD8C-FE2D5114374D}"/>
                </a:ext>
              </a:extLst>
            </p:cNvPr>
            <p:cNvCxnSpPr>
              <a:cxnSpLocks/>
              <a:stCxn id="108" idx="1"/>
              <a:endCxn id="115" idx="3"/>
            </p:cNvCxnSpPr>
            <p:nvPr/>
          </p:nvCxnSpPr>
          <p:spPr bwMode="auto">
            <a:xfrm flipH="1" flipV="1">
              <a:off x="1233592" y="1909064"/>
              <a:ext cx="419064" cy="204735"/>
            </a:xfrm>
            <a:prstGeom prst="straightConnector1">
              <a:avLst/>
            </a:prstGeom>
            <a:solidFill>
              <a:srgbClr val="4F81BD"/>
            </a:solidFill>
            <a:ln w="25400" cap="flat" cmpd="sng" algn="ctr">
              <a:solidFill>
                <a:sysClr val="windowText" lastClr="000000"/>
              </a:solidFill>
              <a:prstDash val="solid"/>
              <a:round/>
              <a:headEnd type="none" w="med" len="med"/>
              <a:tailEnd type="triangle"/>
            </a:ln>
            <a:effectLst/>
          </p:spPr>
        </p:cxnSp>
        <p:pic>
          <p:nvPicPr>
            <p:cNvPr id="118" name="Picture 117">
              <a:extLst>
                <a:ext uri="{FF2B5EF4-FFF2-40B4-BE49-F238E27FC236}">
                  <a16:creationId xmlns:a16="http://schemas.microsoft.com/office/drawing/2014/main" id="{F0DB7FCF-74FB-469A-8FA1-196C1661B3BF}"/>
                </a:ext>
              </a:extLst>
            </p:cNvPr>
            <p:cNvPicPr>
              <a:picLocks noChangeAspect="1"/>
            </p:cNvPicPr>
            <p:nvPr/>
          </p:nvPicPr>
          <p:blipFill>
            <a:blip r:embed="rId3"/>
            <a:stretch>
              <a:fillRect/>
            </a:stretch>
          </p:blipFill>
          <p:spPr>
            <a:xfrm>
              <a:off x="2488705" y="5039072"/>
              <a:ext cx="296774" cy="724610"/>
            </a:xfrm>
            <a:prstGeom prst="rect">
              <a:avLst/>
            </a:prstGeom>
          </p:spPr>
        </p:pic>
      </p:grpSp>
      <p:sp>
        <p:nvSpPr>
          <p:cNvPr id="143" name="Content Placeholder 2"/>
          <p:cNvSpPr txBox="1">
            <a:spLocks/>
          </p:cNvSpPr>
          <p:nvPr/>
        </p:nvSpPr>
        <p:spPr bwMode="auto">
          <a:xfrm>
            <a:off x="1367427" y="1199170"/>
            <a:ext cx="2440278"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b="0" kern="0" dirty="0"/>
              <a:t>PDN model</a:t>
            </a:r>
          </a:p>
        </p:txBody>
      </p:sp>
      <p:sp>
        <p:nvSpPr>
          <p:cNvPr id="145" name="Content Placeholder 2"/>
          <p:cNvSpPr txBox="1">
            <a:spLocks/>
          </p:cNvSpPr>
          <p:nvPr/>
        </p:nvSpPr>
        <p:spPr bwMode="auto">
          <a:xfrm>
            <a:off x="4189970" y="1215375"/>
            <a:ext cx="3200400" cy="47535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b="0" kern="0" dirty="0"/>
              <a:t> </a:t>
            </a:r>
          </a:p>
        </p:txBody>
      </p:sp>
      <mc:AlternateContent xmlns:mc="http://schemas.openxmlformats.org/markup-compatibility/2006" xmlns:a14="http://schemas.microsoft.com/office/drawing/2010/main">
        <mc:Choice Requires="a14">
          <p:sp>
            <p:nvSpPr>
              <p:cNvPr id="114" name="Content Placeholder 2">
                <a:extLst>
                  <a:ext uri="{FF2B5EF4-FFF2-40B4-BE49-F238E27FC236}">
                    <a16:creationId xmlns:a16="http://schemas.microsoft.com/office/drawing/2014/main" id="{F9D9B7BF-DDE5-41F0-A311-20B23598560C}"/>
                  </a:ext>
                </a:extLst>
              </p:cNvPr>
              <p:cNvSpPr txBox="1">
                <a:spLocks/>
              </p:cNvSpPr>
              <p:nvPr/>
            </p:nvSpPr>
            <p:spPr bwMode="auto">
              <a:xfrm>
                <a:off x="3555419" y="1386762"/>
                <a:ext cx="5359981" cy="466101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b="0" dirty="0"/>
                  <a:t>PDN design is ad hoc or iterative</a:t>
                </a:r>
              </a:p>
              <a:p>
                <a:r>
                  <a:rPr lang="en-US" b="0" dirty="0"/>
                  <a:t>Analysis step involves solution to </a:t>
                </a:r>
                <a14:m>
                  <m:oMath xmlns:m="http://schemas.openxmlformats.org/officeDocument/2006/math">
                    <m:r>
                      <a:rPr lang="en-US" b="0" i="1">
                        <a:latin typeface="Cambria Math" panose="02040503050406030204" pitchFamily="18" charset="0"/>
                      </a:rPr>
                      <m:t>𝐺</m:t>
                    </m:r>
                    <m:r>
                      <a:rPr lang="en-US" i="1">
                        <a:latin typeface="Cambria Math" panose="02040503050406030204" pitchFamily="18" charset="0"/>
                      </a:rPr>
                      <m:t>𝑽</m:t>
                    </m:r>
                    <m:r>
                      <a:rPr lang="en-US" b="0" i="1">
                        <a:latin typeface="Cambria Math" panose="02040503050406030204" pitchFamily="18" charset="0"/>
                      </a:rPr>
                      <m:t>=</m:t>
                    </m:r>
                    <m:r>
                      <a:rPr lang="en-US" i="1">
                        <a:latin typeface="Cambria Math" panose="02040503050406030204" pitchFamily="18" charset="0"/>
                      </a:rPr>
                      <m:t>𝑱</m:t>
                    </m:r>
                  </m:oMath>
                </a14:m>
                <a:endParaRPr lang="en-US" b="0" kern="0" dirty="0"/>
              </a:p>
              <a:p>
                <a:r>
                  <a:rPr lang="en-US" b="0" kern="0" dirty="0"/>
                  <a:t>Conventional PDN design</a:t>
                </a:r>
              </a:p>
              <a:p>
                <a:pPr lvl="1"/>
                <a:r>
                  <a:rPr lang="en-US" b="0" kern="0" dirty="0"/>
                  <a:t>PDN for each block </a:t>
                </a:r>
              </a:p>
              <a:p>
                <a:pPr lvl="1"/>
                <a:r>
                  <a:rPr lang="en-US" b="0" kern="0" dirty="0"/>
                  <a:t>Global PDN built by assembly</a:t>
                </a:r>
              </a:p>
              <a:p>
                <a:r>
                  <a:rPr lang="en-US" b="0" kern="0" dirty="0"/>
                  <a:t>Computationally expensive to analyze unstructured grids</a:t>
                </a:r>
              </a:p>
              <a:p>
                <a:pPr marL="0" indent="0">
                  <a:buFontTx/>
                  <a:buNone/>
                </a:pPr>
                <a:endParaRPr lang="en-US" b="0" kern="0" dirty="0"/>
              </a:p>
              <a:p>
                <a:endParaRPr lang="en-US" b="0" kern="0" dirty="0"/>
              </a:p>
            </p:txBody>
          </p:sp>
        </mc:Choice>
        <mc:Fallback xmlns="">
          <p:sp>
            <p:nvSpPr>
              <p:cNvPr id="114" name="Content Placeholder 2">
                <a:extLst>
                  <a:ext uri="{FF2B5EF4-FFF2-40B4-BE49-F238E27FC236}">
                    <a16:creationId xmlns:a16="http://schemas.microsoft.com/office/drawing/2014/main" id="{F9D9B7BF-DDE5-41F0-A311-20B23598560C}"/>
                  </a:ext>
                </a:extLst>
              </p:cNvPr>
              <p:cNvSpPr txBox="1">
                <a:spLocks noRot="1" noChangeAspect="1" noMove="1" noResize="1" noEditPoints="1" noAdjustHandles="1" noChangeArrowheads="1" noChangeShapeType="1" noTextEdit="1"/>
              </p:cNvSpPr>
              <p:nvPr/>
            </p:nvSpPr>
            <p:spPr bwMode="auto">
              <a:xfrm>
                <a:off x="3555419" y="1386762"/>
                <a:ext cx="5359981" cy="4661013"/>
              </a:xfrm>
              <a:prstGeom prst="rect">
                <a:avLst/>
              </a:prstGeom>
              <a:blipFill>
                <a:blip r:embed="rId4"/>
                <a:stretch>
                  <a:fillRect l="-1023" t="-52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775870797"/>
      </p:ext>
    </p:extLst>
  </p:cSld>
  <p:clrMapOvr>
    <a:masterClrMapping/>
  </p:clrMapOvr>
  <p:transition advTm="57945"/>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Results: RISC V Core 16FF Technology</a:t>
            </a:r>
          </a:p>
        </p:txBody>
      </p:sp>
      <p:pic>
        <p:nvPicPr>
          <p:cNvPr id="10" name="Picture 9"/>
          <p:cNvPicPr>
            <a:picLocks noChangeAspect="1"/>
          </p:cNvPicPr>
          <p:nvPr/>
        </p:nvPicPr>
        <p:blipFill>
          <a:blip r:embed="rId3"/>
          <a:stretch>
            <a:fillRect/>
          </a:stretch>
        </p:blipFill>
        <p:spPr>
          <a:xfrm>
            <a:off x="5953969" y="2513504"/>
            <a:ext cx="1899225" cy="1901952"/>
          </a:xfrm>
          <a:prstGeom prst="rect">
            <a:avLst/>
          </a:prstGeom>
        </p:spPr>
      </p:pic>
      <p:sp>
        <p:nvSpPr>
          <p:cNvPr id="3" name="Slide Number Placeholder 2"/>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30</a:t>
            </a:fld>
            <a:endParaRPr lang="en-US" altLang="ko-KR"/>
          </a:p>
        </p:txBody>
      </p:sp>
      <p:sp>
        <p:nvSpPr>
          <p:cNvPr id="18" name="TextBox 17">
            <a:extLst>
              <a:ext uri="{FF2B5EF4-FFF2-40B4-BE49-F238E27FC236}">
                <a16:creationId xmlns:a16="http://schemas.microsoft.com/office/drawing/2014/main" id="{B54CD008-9448-4DB9-9C6A-3BCC70C89441}"/>
              </a:ext>
            </a:extLst>
          </p:cNvPr>
          <p:cNvSpPr txBox="1"/>
          <p:nvPr/>
        </p:nvSpPr>
        <p:spPr>
          <a:xfrm>
            <a:off x="151802" y="1821922"/>
            <a:ext cx="2687603" cy="646331"/>
          </a:xfrm>
          <a:prstGeom prst="rect">
            <a:avLst/>
          </a:prstGeom>
          <a:noFill/>
        </p:spPr>
        <p:txBody>
          <a:bodyPr wrap="square" rtlCol="0">
            <a:spAutoFit/>
          </a:bodyPr>
          <a:lstStyle/>
          <a:p>
            <a:pPr algn="ctr"/>
            <a:r>
              <a:rPr lang="en-US" dirty="0"/>
              <a:t>Input signal</a:t>
            </a:r>
          </a:p>
          <a:p>
            <a:pPr algn="ctr"/>
            <a:r>
              <a:rPr lang="en-US" dirty="0"/>
              <a:t>congestion map</a:t>
            </a:r>
          </a:p>
        </p:txBody>
      </p:sp>
      <p:sp>
        <p:nvSpPr>
          <p:cNvPr id="20" name="TextBox 19">
            <a:extLst>
              <a:ext uri="{FF2B5EF4-FFF2-40B4-BE49-F238E27FC236}">
                <a16:creationId xmlns:a16="http://schemas.microsoft.com/office/drawing/2014/main" id="{B54CD008-9448-4DB9-9C6A-3BCC70C89441}"/>
              </a:ext>
            </a:extLst>
          </p:cNvPr>
          <p:cNvSpPr txBox="1"/>
          <p:nvPr/>
        </p:nvSpPr>
        <p:spPr>
          <a:xfrm>
            <a:off x="3411380" y="1815836"/>
            <a:ext cx="2316239" cy="646331"/>
          </a:xfrm>
          <a:prstGeom prst="rect">
            <a:avLst/>
          </a:prstGeom>
          <a:noFill/>
        </p:spPr>
        <p:txBody>
          <a:bodyPr wrap="square" rtlCol="0">
            <a:spAutoFit/>
          </a:bodyPr>
          <a:lstStyle/>
          <a:p>
            <a:pPr algn="ctr"/>
            <a:r>
              <a:rPr lang="en-US" dirty="0"/>
              <a:t>Predicted </a:t>
            </a:r>
          </a:p>
          <a:p>
            <a:pPr algn="ctr"/>
            <a:r>
              <a:rPr lang="en-US" dirty="0"/>
              <a:t>template ID map</a:t>
            </a:r>
          </a:p>
        </p:txBody>
      </p:sp>
      <p:sp>
        <p:nvSpPr>
          <p:cNvPr id="25" name="TextBox 24">
            <a:extLst>
              <a:ext uri="{FF2B5EF4-FFF2-40B4-BE49-F238E27FC236}">
                <a16:creationId xmlns:a16="http://schemas.microsoft.com/office/drawing/2014/main" id="{B54CD008-9448-4DB9-9C6A-3BCC70C89441}"/>
              </a:ext>
            </a:extLst>
          </p:cNvPr>
          <p:cNvSpPr txBox="1"/>
          <p:nvPr/>
        </p:nvSpPr>
        <p:spPr>
          <a:xfrm>
            <a:off x="6096000" y="1815836"/>
            <a:ext cx="2181399" cy="646331"/>
          </a:xfrm>
          <a:prstGeom prst="rect">
            <a:avLst/>
          </a:prstGeom>
          <a:noFill/>
        </p:spPr>
        <p:txBody>
          <a:bodyPr wrap="square" rtlCol="0">
            <a:spAutoFit/>
          </a:bodyPr>
          <a:lstStyle/>
          <a:p>
            <a:pPr algn="ctr"/>
            <a:r>
              <a:rPr lang="en-US" dirty="0"/>
              <a:t>Total congestion improvement (%)</a:t>
            </a:r>
          </a:p>
        </p:txBody>
      </p:sp>
      <p:sp>
        <p:nvSpPr>
          <p:cNvPr id="32" name="TextBox 31"/>
          <p:cNvSpPr txBox="1"/>
          <p:nvPr/>
        </p:nvSpPr>
        <p:spPr>
          <a:xfrm>
            <a:off x="3130569" y="2021756"/>
            <a:ext cx="841737" cy="338554"/>
          </a:xfrm>
          <a:prstGeom prst="rect">
            <a:avLst/>
          </a:prstGeom>
          <a:noFill/>
        </p:spPr>
        <p:txBody>
          <a:bodyPr wrap="square" rtlCol="0">
            <a:spAutoFit/>
          </a:bodyPr>
          <a:lstStyle/>
          <a:p>
            <a:r>
              <a:rPr lang="en-US" sz="800" i="1" dirty="0">
                <a:solidFill>
                  <a:schemeClr val="bg1"/>
                </a:solidFill>
              </a:rPr>
              <a:t>&lt;predicted template ID&gt;</a:t>
            </a:r>
          </a:p>
        </p:txBody>
      </p:sp>
      <p:pic>
        <p:nvPicPr>
          <p:cNvPr id="42" name="Picture 41"/>
          <p:cNvPicPr>
            <a:picLocks noChangeAspect="1"/>
          </p:cNvPicPr>
          <p:nvPr/>
        </p:nvPicPr>
        <p:blipFill rotWithShape="1">
          <a:blip r:embed="rId4"/>
          <a:srcRect l="82613"/>
          <a:stretch/>
        </p:blipFill>
        <p:spPr>
          <a:xfrm>
            <a:off x="8435522" y="2285375"/>
            <a:ext cx="622240" cy="3048273"/>
          </a:xfrm>
          <a:prstGeom prst="rect">
            <a:avLst/>
          </a:prstGeom>
        </p:spPr>
      </p:pic>
      <p:sp>
        <p:nvSpPr>
          <p:cNvPr id="23" name="TextBox 22"/>
          <p:cNvSpPr txBox="1"/>
          <p:nvPr/>
        </p:nvSpPr>
        <p:spPr>
          <a:xfrm>
            <a:off x="312368" y="1198843"/>
            <a:ext cx="6469432" cy="369332"/>
          </a:xfrm>
          <a:prstGeom prst="rect">
            <a:avLst/>
          </a:prstGeom>
          <a:noFill/>
        </p:spPr>
        <p:txBody>
          <a:bodyPr wrap="square" rtlCol="0">
            <a:spAutoFit/>
          </a:bodyPr>
          <a:lstStyle/>
          <a:p>
            <a:r>
              <a:rPr lang="en-US" dirty="0"/>
              <a:t>MLP-synthesized and CNN-refined PDN after placement</a:t>
            </a:r>
          </a:p>
        </p:txBody>
      </p:sp>
      <p:pic>
        <p:nvPicPr>
          <p:cNvPr id="24" name="Picture 23">
            <a:extLst>
              <a:ext uri="{FF2B5EF4-FFF2-40B4-BE49-F238E27FC236}">
                <a16:creationId xmlns:a16="http://schemas.microsoft.com/office/drawing/2014/main" id="{292ED285-16FB-4DBC-8A6B-1EC31E23EE8A}"/>
              </a:ext>
            </a:extLst>
          </p:cNvPr>
          <p:cNvPicPr>
            <a:picLocks noChangeAspect="1"/>
          </p:cNvPicPr>
          <p:nvPr/>
        </p:nvPicPr>
        <p:blipFill>
          <a:blip r:embed="rId5"/>
          <a:stretch>
            <a:fillRect/>
          </a:stretch>
        </p:blipFill>
        <p:spPr>
          <a:xfrm>
            <a:off x="3277580" y="2517287"/>
            <a:ext cx="2454271" cy="2459736"/>
          </a:xfrm>
          <a:prstGeom prst="rect">
            <a:avLst/>
          </a:prstGeom>
        </p:spPr>
      </p:pic>
      <p:pic>
        <p:nvPicPr>
          <p:cNvPr id="26" name="Picture 25">
            <a:extLst>
              <a:ext uri="{FF2B5EF4-FFF2-40B4-BE49-F238E27FC236}">
                <a16:creationId xmlns:a16="http://schemas.microsoft.com/office/drawing/2014/main" id="{90579310-4572-4335-9682-D2ED9FCA7217}"/>
              </a:ext>
            </a:extLst>
          </p:cNvPr>
          <p:cNvPicPr>
            <a:picLocks noChangeAspect="1"/>
          </p:cNvPicPr>
          <p:nvPr/>
        </p:nvPicPr>
        <p:blipFill>
          <a:blip r:embed="rId6"/>
          <a:stretch>
            <a:fillRect/>
          </a:stretch>
        </p:blipFill>
        <p:spPr>
          <a:xfrm>
            <a:off x="5858566" y="2513504"/>
            <a:ext cx="2459737" cy="2459736"/>
          </a:xfrm>
          <a:prstGeom prst="rect">
            <a:avLst/>
          </a:prstGeom>
        </p:spPr>
      </p:pic>
      <p:pic>
        <p:nvPicPr>
          <p:cNvPr id="21" name="Content Placeholder 4">
            <a:extLst>
              <a:ext uri="{FF2B5EF4-FFF2-40B4-BE49-F238E27FC236}">
                <a16:creationId xmlns:a16="http://schemas.microsoft.com/office/drawing/2014/main" id="{DA8F9994-9CE8-4354-BEA4-0A150066697C}"/>
              </a:ext>
            </a:extLst>
          </p:cNvPr>
          <p:cNvPicPr>
            <a:picLocks noChangeAspect="1"/>
          </p:cNvPicPr>
          <p:nvPr/>
        </p:nvPicPr>
        <p:blipFill rotWithShape="1">
          <a:blip r:embed="rId7"/>
          <a:srcRect l="9607" t="10650" r="20193" b="11250"/>
          <a:stretch/>
        </p:blipFill>
        <p:spPr bwMode="auto">
          <a:xfrm>
            <a:off x="227747" y="2513504"/>
            <a:ext cx="2476570" cy="2459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Content Placeholder 4">
            <a:extLst>
              <a:ext uri="{FF2B5EF4-FFF2-40B4-BE49-F238E27FC236}">
                <a16:creationId xmlns:a16="http://schemas.microsoft.com/office/drawing/2014/main" id="{DA8F9994-9CE8-4354-BEA4-0A150066697C}"/>
              </a:ext>
            </a:extLst>
          </p:cNvPr>
          <p:cNvPicPr>
            <a:picLocks noChangeAspect="1"/>
          </p:cNvPicPr>
          <p:nvPr/>
        </p:nvPicPr>
        <p:blipFill rotWithShape="1">
          <a:blip r:embed="rId7"/>
          <a:srcRect l="81393"/>
          <a:stretch/>
        </p:blipFill>
        <p:spPr bwMode="auto">
          <a:xfrm>
            <a:off x="2705293" y="2462167"/>
            <a:ext cx="647507" cy="2818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438AAEFF-589B-4DD3-9BF0-76DE552EE0A2}"/>
              </a:ext>
            </a:extLst>
          </p:cNvPr>
          <p:cNvPicPr>
            <a:picLocks noChangeAspect="1"/>
          </p:cNvPicPr>
          <p:nvPr/>
        </p:nvPicPr>
        <p:blipFill>
          <a:blip r:embed="rId8"/>
          <a:stretch>
            <a:fillRect/>
          </a:stretch>
        </p:blipFill>
        <p:spPr>
          <a:xfrm>
            <a:off x="5856278" y="2502316"/>
            <a:ext cx="2454270" cy="2465202"/>
          </a:xfrm>
          <a:prstGeom prst="rect">
            <a:avLst/>
          </a:prstGeom>
        </p:spPr>
      </p:pic>
      <p:pic>
        <p:nvPicPr>
          <p:cNvPr id="16" name="Picture 15">
            <a:extLst>
              <a:ext uri="{FF2B5EF4-FFF2-40B4-BE49-F238E27FC236}">
                <a16:creationId xmlns:a16="http://schemas.microsoft.com/office/drawing/2014/main" id="{53A02C3D-AAA6-4406-9DCA-3170E35DE224}"/>
              </a:ext>
            </a:extLst>
          </p:cNvPr>
          <p:cNvPicPr>
            <a:picLocks noChangeAspect="1"/>
          </p:cNvPicPr>
          <p:nvPr/>
        </p:nvPicPr>
        <p:blipFill>
          <a:blip r:embed="rId9"/>
          <a:stretch>
            <a:fillRect/>
          </a:stretch>
        </p:blipFill>
        <p:spPr>
          <a:xfrm>
            <a:off x="3342760" y="2513504"/>
            <a:ext cx="2437750" cy="2465202"/>
          </a:xfrm>
          <a:prstGeom prst="rect">
            <a:avLst/>
          </a:prstGeom>
        </p:spPr>
      </p:pic>
    </p:spTree>
    <p:extLst>
      <p:ext uri="{BB962C8B-B14F-4D97-AF65-F5344CB8AC3E}">
        <p14:creationId xmlns:p14="http://schemas.microsoft.com/office/powerpoint/2010/main" val="13578604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F21CFF-BB5A-4170-A384-9BC9D1C3F441}"/>
              </a:ext>
            </a:extLst>
          </p:cNvPr>
          <p:cNvPicPr>
            <a:picLocks noChangeAspect="1"/>
          </p:cNvPicPr>
          <p:nvPr/>
        </p:nvPicPr>
        <p:blipFill>
          <a:blip r:embed="rId3"/>
          <a:stretch>
            <a:fillRect/>
          </a:stretch>
        </p:blipFill>
        <p:spPr>
          <a:xfrm>
            <a:off x="5856278" y="2502316"/>
            <a:ext cx="2454270" cy="2465202"/>
          </a:xfrm>
          <a:prstGeom prst="rect">
            <a:avLst/>
          </a:prstGeom>
        </p:spPr>
      </p:pic>
      <p:sp>
        <p:nvSpPr>
          <p:cNvPr id="2" name="Title 1"/>
          <p:cNvSpPr>
            <a:spLocks noGrp="1"/>
          </p:cNvSpPr>
          <p:nvPr>
            <p:ph type="title"/>
          </p:nvPr>
        </p:nvSpPr>
        <p:spPr/>
        <p:txBody>
          <a:bodyPr/>
          <a:lstStyle/>
          <a:p>
            <a:r>
              <a:rPr lang="en-US" sz="3400" dirty="0"/>
              <a:t>Results: RISC V Core 16FF Technology</a:t>
            </a:r>
          </a:p>
        </p:txBody>
      </p:sp>
      <p:sp>
        <p:nvSpPr>
          <p:cNvPr id="3" name="Slide Number Placeholder 2"/>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31</a:t>
            </a:fld>
            <a:endParaRPr lang="en-US" altLang="ko-KR"/>
          </a:p>
        </p:txBody>
      </p:sp>
      <p:sp>
        <p:nvSpPr>
          <p:cNvPr id="18" name="TextBox 17">
            <a:extLst>
              <a:ext uri="{FF2B5EF4-FFF2-40B4-BE49-F238E27FC236}">
                <a16:creationId xmlns:a16="http://schemas.microsoft.com/office/drawing/2014/main" id="{B54CD008-9448-4DB9-9C6A-3BCC70C89441}"/>
              </a:ext>
            </a:extLst>
          </p:cNvPr>
          <p:cNvSpPr txBox="1"/>
          <p:nvPr/>
        </p:nvSpPr>
        <p:spPr>
          <a:xfrm>
            <a:off x="151802" y="1821922"/>
            <a:ext cx="2687603" cy="646331"/>
          </a:xfrm>
          <a:prstGeom prst="rect">
            <a:avLst/>
          </a:prstGeom>
          <a:noFill/>
        </p:spPr>
        <p:txBody>
          <a:bodyPr wrap="square" rtlCol="0">
            <a:spAutoFit/>
          </a:bodyPr>
          <a:lstStyle/>
          <a:p>
            <a:pPr algn="ctr"/>
            <a:r>
              <a:rPr lang="en-US" dirty="0"/>
              <a:t>Input signal</a:t>
            </a:r>
          </a:p>
          <a:p>
            <a:pPr algn="ctr"/>
            <a:r>
              <a:rPr lang="en-US" dirty="0"/>
              <a:t>congestion map</a:t>
            </a:r>
          </a:p>
        </p:txBody>
      </p:sp>
      <p:sp>
        <p:nvSpPr>
          <p:cNvPr id="20" name="TextBox 19">
            <a:extLst>
              <a:ext uri="{FF2B5EF4-FFF2-40B4-BE49-F238E27FC236}">
                <a16:creationId xmlns:a16="http://schemas.microsoft.com/office/drawing/2014/main" id="{B54CD008-9448-4DB9-9C6A-3BCC70C89441}"/>
              </a:ext>
            </a:extLst>
          </p:cNvPr>
          <p:cNvSpPr txBox="1"/>
          <p:nvPr/>
        </p:nvSpPr>
        <p:spPr>
          <a:xfrm>
            <a:off x="3411380" y="1815836"/>
            <a:ext cx="2316239" cy="646331"/>
          </a:xfrm>
          <a:prstGeom prst="rect">
            <a:avLst/>
          </a:prstGeom>
          <a:noFill/>
        </p:spPr>
        <p:txBody>
          <a:bodyPr wrap="square" rtlCol="0">
            <a:spAutoFit/>
          </a:bodyPr>
          <a:lstStyle/>
          <a:p>
            <a:pPr algn="ctr"/>
            <a:r>
              <a:rPr lang="en-US" dirty="0"/>
              <a:t>Predicted </a:t>
            </a:r>
          </a:p>
          <a:p>
            <a:pPr algn="ctr"/>
            <a:r>
              <a:rPr lang="en-US" dirty="0"/>
              <a:t>template ID map</a:t>
            </a:r>
          </a:p>
        </p:txBody>
      </p:sp>
      <p:sp>
        <p:nvSpPr>
          <p:cNvPr id="25" name="TextBox 24">
            <a:extLst>
              <a:ext uri="{FF2B5EF4-FFF2-40B4-BE49-F238E27FC236}">
                <a16:creationId xmlns:a16="http://schemas.microsoft.com/office/drawing/2014/main" id="{B54CD008-9448-4DB9-9C6A-3BCC70C89441}"/>
              </a:ext>
            </a:extLst>
          </p:cNvPr>
          <p:cNvSpPr txBox="1"/>
          <p:nvPr/>
        </p:nvSpPr>
        <p:spPr>
          <a:xfrm>
            <a:off x="6136904" y="1815836"/>
            <a:ext cx="1889333" cy="646331"/>
          </a:xfrm>
          <a:prstGeom prst="rect">
            <a:avLst/>
          </a:prstGeom>
          <a:noFill/>
        </p:spPr>
        <p:txBody>
          <a:bodyPr wrap="square" rtlCol="0">
            <a:spAutoFit/>
          </a:bodyPr>
          <a:lstStyle/>
          <a:p>
            <a:pPr algn="ctr"/>
            <a:r>
              <a:rPr lang="en-US" dirty="0"/>
              <a:t>Total congestion improvement</a:t>
            </a:r>
          </a:p>
        </p:txBody>
      </p:sp>
      <p:sp>
        <p:nvSpPr>
          <p:cNvPr id="32" name="TextBox 31"/>
          <p:cNvSpPr txBox="1"/>
          <p:nvPr/>
        </p:nvSpPr>
        <p:spPr>
          <a:xfrm>
            <a:off x="3130569" y="2021756"/>
            <a:ext cx="841737" cy="338554"/>
          </a:xfrm>
          <a:prstGeom prst="rect">
            <a:avLst/>
          </a:prstGeom>
          <a:noFill/>
        </p:spPr>
        <p:txBody>
          <a:bodyPr wrap="square" rtlCol="0">
            <a:spAutoFit/>
          </a:bodyPr>
          <a:lstStyle/>
          <a:p>
            <a:r>
              <a:rPr lang="en-US" sz="800" i="1" dirty="0">
                <a:solidFill>
                  <a:schemeClr val="bg1"/>
                </a:solidFill>
              </a:rPr>
              <a:t>&lt;predicted template ID&gt;</a:t>
            </a:r>
          </a:p>
        </p:txBody>
      </p:sp>
      <p:pic>
        <p:nvPicPr>
          <p:cNvPr id="42" name="Picture 41"/>
          <p:cNvPicPr>
            <a:picLocks noChangeAspect="1"/>
          </p:cNvPicPr>
          <p:nvPr/>
        </p:nvPicPr>
        <p:blipFill rotWithShape="1">
          <a:blip r:embed="rId4"/>
          <a:srcRect l="82613"/>
          <a:stretch/>
        </p:blipFill>
        <p:spPr>
          <a:xfrm>
            <a:off x="8435522" y="2285375"/>
            <a:ext cx="622240" cy="3048273"/>
          </a:xfrm>
          <a:prstGeom prst="rect">
            <a:avLst/>
          </a:prstGeom>
        </p:spPr>
      </p:pic>
      <p:pic>
        <p:nvPicPr>
          <p:cNvPr id="24" name="Picture 23">
            <a:extLst>
              <a:ext uri="{FF2B5EF4-FFF2-40B4-BE49-F238E27FC236}">
                <a16:creationId xmlns:a16="http://schemas.microsoft.com/office/drawing/2014/main" id="{292ED285-16FB-4DBC-8A6B-1EC31E23EE8A}"/>
              </a:ext>
            </a:extLst>
          </p:cNvPr>
          <p:cNvPicPr>
            <a:picLocks noChangeAspect="1"/>
          </p:cNvPicPr>
          <p:nvPr/>
        </p:nvPicPr>
        <p:blipFill>
          <a:blip r:embed="rId5"/>
          <a:stretch>
            <a:fillRect/>
          </a:stretch>
        </p:blipFill>
        <p:spPr>
          <a:xfrm>
            <a:off x="3277580" y="2517287"/>
            <a:ext cx="2454271" cy="2459736"/>
          </a:xfrm>
          <a:prstGeom prst="rect">
            <a:avLst/>
          </a:prstGeom>
        </p:spPr>
      </p:pic>
      <p:pic>
        <p:nvPicPr>
          <p:cNvPr id="21" name="Content Placeholder 4">
            <a:extLst>
              <a:ext uri="{FF2B5EF4-FFF2-40B4-BE49-F238E27FC236}">
                <a16:creationId xmlns:a16="http://schemas.microsoft.com/office/drawing/2014/main" id="{DA8F9994-9CE8-4354-BEA4-0A150066697C}"/>
              </a:ext>
            </a:extLst>
          </p:cNvPr>
          <p:cNvPicPr>
            <a:picLocks noChangeAspect="1"/>
          </p:cNvPicPr>
          <p:nvPr/>
        </p:nvPicPr>
        <p:blipFill rotWithShape="1">
          <a:blip r:embed="rId6"/>
          <a:srcRect l="9607" t="10650" r="20193" b="11250"/>
          <a:stretch/>
        </p:blipFill>
        <p:spPr bwMode="auto">
          <a:xfrm>
            <a:off x="227747" y="2513504"/>
            <a:ext cx="2476570" cy="2459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Content Placeholder 4">
            <a:extLst>
              <a:ext uri="{FF2B5EF4-FFF2-40B4-BE49-F238E27FC236}">
                <a16:creationId xmlns:a16="http://schemas.microsoft.com/office/drawing/2014/main" id="{DA8F9994-9CE8-4354-BEA4-0A150066697C}"/>
              </a:ext>
            </a:extLst>
          </p:cNvPr>
          <p:cNvPicPr>
            <a:picLocks noChangeAspect="1"/>
          </p:cNvPicPr>
          <p:nvPr/>
        </p:nvPicPr>
        <p:blipFill rotWithShape="1">
          <a:blip r:embed="rId6"/>
          <a:srcRect l="81393"/>
          <a:stretch/>
        </p:blipFill>
        <p:spPr bwMode="auto">
          <a:xfrm>
            <a:off x="2705293" y="2462167"/>
            <a:ext cx="647507" cy="2818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98520091-0945-4415-A266-FECB5E91B1C6}"/>
              </a:ext>
            </a:extLst>
          </p:cNvPr>
          <p:cNvSpPr/>
          <p:nvPr/>
        </p:nvSpPr>
        <p:spPr bwMode="auto">
          <a:xfrm>
            <a:off x="5962462" y="3840255"/>
            <a:ext cx="468224" cy="438304"/>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0" name="Rectangle 29">
            <a:extLst>
              <a:ext uri="{FF2B5EF4-FFF2-40B4-BE49-F238E27FC236}">
                <a16:creationId xmlns:a16="http://schemas.microsoft.com/office/drawing/2014/main" id="{70E82563-4549-4497-AADA-96CD0D94FA0F}"/>
              </a:ext>
            </a:extLst>
          </p:cNvPr>
          <p:cNvSpPr/>
          <p:nvPr/>
        </p:nvSpPr>
        <p:spPr bwMode="auto">
          <a:xfrm>
            <a:off x="6460865" y="5137749"/>
            <a:ext cx="379979" cy="277114"/>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1" name="TextBox 30"/>
          <p:cNvSpPr txBox="1"/>
          <p:nvPr/>
        </p:nvSpPr>
        <p:spPr>
          <a:xfrm>
            <a:off x="6822025" y="4966890"/>
            <a:ext cx="1374308" cy="523220"/>
          </a:xfrm>
          <a:prstGeom prst="rect">
            <a:avLst/>
          </a:prstGeom>
          <a:noFill/>
        </p:spPr>
        <p:txBody>
          <a:bodyPr wrap="square" rtlCol="0">
            <a:spAutoFit/>
          </a:bodyPr>
          <a:lstStyle/>
          <a:p>
            <a:r>
              <a:rPr lang="en-US" sz="1400" dirty="0"/>
              <a:t>Congestion critical region</a:t>
            </a:r>
          </a:p>
        </p:txBody>
      </p:sp>
      <p:sp>
        <p:nvSpPr>
          <p:cNvPr id="33" name="TextBox 32">
            <a:extLst>
              <a:ext uri="{FF2B5EF4-FFF2-40B4-BE49-F238E27FC236}">
                <a16:creationId xmlns:a16="http://schemas.microsoft.com/office/drawing/2014/main" id="{2261D823-16C8-43CB-835E-98B42E29BDA7}"/>
              </a:ext>
            </a:extLst>
          </p:cNvPr>
          <p:cNvSpPr txBox="1"/>
          <p:nvPr/>
        </p:nvSpPr>
        <p:spPr>
          <a:xfrm>
            <a:off x="497840" y="5711329"/>
            <a:ext cx="8143318" cy="369332"/>
          </a:xfrm>
          <a:prstGeom prst="rect">
            <a:avLst/>
          </a:prstGeom>
          <a:noFill/>
        </p:spPr>
        <p:txBody>
          <a:bodyPr wrap="square" rtlCol="0">
            <a:spAutoFit/>
          </a:bodyPr>
          <a:lstStyle/>
          <a:p>
            <a:r>
              <a:rPr lang="en-US" dirty="0"/>
              <a:t>Congestion improvement (ACE metric) = 2.39% in congestion critical regions</a:t>
            </a:r>
          </a:p>
        </p:txBody>
      </p:sp>
      <p:sp>
        <p:nvSpPr>
          <p:cNvPr id="34" name="Rectangle 33">
            <a:extLst>
              <a:ext uri="{FF2B5EF4-FFF2-40B4-BE49-F238E27FC236}">
                <a16:creationId xmlns:a16="http://schemas.microsoft.com/office/drawing/2014/main" id="{98520091-0945-4415-A266-FECB5E91B1C6}"/>
              </a:ext>
            </a:extLst>
          </p:cNvPr>
          <p:cNvSpPr/>
          <p:nvPr/>
        </p:nvSpPr>
        <p:spPr bwMode="auto">
          <a:xfrm>
            <a:off x="7148139" y="2609696"/>
            <a:ext cx="468224" cy="438304"/>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5" name="Rectangle 34">
            <a:extLst>
              <a:ext uri="{FF2B5EF4-FFF2-40B4-BE49-F238E27FC236}">
                <a16:creationId xmlns:a16="http://schemas.microsoft.com/office/drawing/2014/main" id="{98520091-0945-4415-A266-FECB5E91B1C6}"/>
              </a:ext>
            </a:extLst>
          </p:cNvPr>
          <p:cNvSpPr/>
          <p:nvPr/>
        </p:nvSpPr>
        <p:spPr bwMode="auto">
          <a:xfrm>
            <a:off x="6566442" y="3206529"/>
            <a:ext cx="468224" cy="438304"/>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6" name="Rectangle 35">
            <a:extLst>
              <a:ext uri="{FF2B5EF4-FFF2-40B4-BE49-F238E27FC236}">
                <a16:creationId xmlns:a16="http://schemas.microsoft.com/office/drawing/2014/main" id="{98520091-0945-4415-A266-FECB5E91B1C6}"/>
              </a:ext>
            </a:extLst>
          </p:cNvPr>
          <p:cNvSpPr/>
          <p:nvPr/>
        </p:nvSpPr>
        <p:spPr bwMode="auto">
          <a:xfrm>
            <a:off x="6557401" y="3837265"/>
            <a:ext cx="468224" cy="438304"/>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98520091-0945-4415-A266-FECB5E91B1C6}"/>
              </a:ext>
            </a:extLst>
          </p:cNvPr>
          <p:cNvSpPr/>
          <p:nvPr/>
        </p:nvSpPr>
        <p:spPr bwMode="auto">
          <a:xfrm>
            <a:off x="7152340" y="3832423"/>
            <a:ext cx="468224" cy="438304"/>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9" name="Rectangle 38">
            <a:extLst>
              <a:ext uri="{FF2B5EF4-FFF2-40B4-BE49-F238E27FC236}">
                <a16:creationId xmlns:a16="http://schemas.microsoft.com/office/drawing/2014/main" id="{98520091-0945-4415-A266-FECB5E91B1C6}"/>
              </a:ext>
            </a:extLst>
          </p:cNvPr>
          <p:cNvSpPr/>
          <p:nvPr/>
        </p:nvSpPr>
        <p:spPr bwMode="auto">
          <a:xfrm>
            <a:off x="7772100" y="3832423"/>
            <a:ext cx="468224" cy="438304"/>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0" name="Rectangle 39">
            <a:extLst>
              <a:ext uri="{FF2B5EF4-FFF2-40B4-BE49-F238E27FC236}">
                <a16:creationId xmlns:a16="http://schemas.microsoft.com/office/drawing/2014/main" id="{98520091-0945-4415-A266-FECB5E91B1C6}"/>
              </a:ext>
            </a:extLst>
          </p:cNvPr>
          <p:cNvSpPr/>
          <p:nvPr/>
        </p:nvSpPr>
        <p:spPr bwMode="auto">
          <a:xfrm>
            <a:off x="7154241" y="4441728"/>
            <a:ext cx="468224" cy="438304"/>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1" name="TextBox 70">
            <a:extLst>
              <a:ext uri="{FF2B5EF4-FFF2-40B4-BE49-F238E27FC236}">
                <a16:creationId xmlns:a16="http://schemas.microsoft.com/office/drawing/2014/main" id="{CE6E816D-FA15-4314-BA85-3DBF0E8C85F8}"/>
              </a:ext>
            </a:extLst>
          </p:cNvPr>
          <p:cNvSpPr txBox="1"/>
          <p:nvPr/>
        </p:nvSpPr>
        <p:spPr>
          <a:xfrm>
            <a:off x="312368" y="1198843"/>
            <a:ext cx="6469432" cy="369332"/>
          </a:xfrm>
          <a:prstGeom prst="rect">
            <a:avLst/>
          </a:prstGeom>
          <a:noFill/>
        </p:spPr>
        <p:txBody>
          <a:bodyPr wrap="square" rtlCol="0">
            <a:spAutoFit/>
          </a:bodyPr>
          <a:lstStyle/>
          <a:p>
            <a:r>
              <a:rPr lang="en-US" dirty="0"/>
              <a:t>MLP-synthesized and CNN-refined PDN after placement</a:t>
            </a:r>
          </a:p>
        </p:txBody>
      </p:sp>
      <p:sp>
        <p:nvSpPr>
          <p:cNvPr id="28" name="Rectangle 27">
            <a:extLst>
              <a:ext uri="{FF2B5EF4-FFF2-40B4-BE49-F238E27FC236}">
                <a16:creationId xmlns:a16="http://schemas.microsoft.com/office/drawing/2014/main" id="{1281CE2A-8644-4DE7-AADB-3768025F8F30}"/>
              </a:ext>
            </a:extLst>
          </p:cNvPr>
          <p:cNvSpPr/>
          <p:nvPr/>
        </p:nvSpPr>
        <p:spPr bwMode="auto">
          <a:xfrm>
            <a:off x="7772100" y="3226413"/>
            <a:ext cx="468224" cy="438304"/>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5" name="Picture 4">
            <a:extLst>
              <a:ext uri="{FF2B5EF4-FFF2-40B4-BE49-F238E27FC236}">
                <a16:creationId xmlns:a16="http://schemas.microsoft.com/office/drawing/2014/main" id="{880CEA4B-EA8F-44B7-8E02-86E6539D43C1}"/>
              </a:ext>
            </a:extLst>
          </p:cNvPr>
          <p:cNvPicPr>
            <a:picLocks noChangeAspect="1"/>
          </p:cNvPicPr>
          <p:nvPr/>
        </p:nvPicPr>
        <p:blipFill>
          <a:blip r:embed="rId7"/>
          <a:stretch>
            <a:fillRect/>
          </a:stretch>
        </p:blipFill>
        <p:spPr>
          <a:xfrm>
            <a:off x="3342760" y="2513504"/>
            <a:ext cx="2437750" cy="2465202"/>
          </a:xfrm>
          <a:prstGeom prst="rect">
            <a:avLst/>
          </a:prstGeom>
        </p:spPr>
      </p:pic>
    </p:spTree>
    <p:extLst>
      <p:ext uri="{BB962C8B-B14F-4D97-AF65-F5344CB8AC3E}">
        <p14:creationId xmlns:p14="http://schemas.microsoft.com/office/powerpoint/2010/main" val="99695631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4B59-CD32-4DB7-9EEF-63450CF1EEE8}"/>
              </a:ext>
            </a:extLst>
          </p:cNvPr>
          <p:cNvSpPr>
            <a:spLocks noGrp="1"/>
          </p:cNvSpPr>
          <p:nvPr>
            <p:ph type="title"/>
          </p:nvPr>
        </p:nvSpPr>
        <p:spPr/>
        <p:txBody>
          <a:bodyPr/>
          <a:lstStyle/>
          <a:p>
            <a:r>
              <a:rPr lang="en-US" dirty="0"/>
              <a:t>Results: Placement stage</a:t>
            </a:r>
          </a:p>
        </p:txBody>
      </p:sp>
      <p:sp>
        <p:nvSpPr>
          <p:cNvPr id="4" name="Slide Number Placeholder 3">
            <a:extLst>
              <a:ext uri="{FF2B5EF4-FFF2-40B4-BE49-F238E27FC236}">
                <a16:creationId xmlns:a16="http://schemas.microsoft.com/office/drawing/2014/main" id="{E142158A-113F-4C69-BA12-9EDDBD657F6B}"/>
              </a:ext>
            </a:extLst>
          </p:cNvPr>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32</a:t>
            </a:fld>
            <a:endParaRPr lang="en-US" altLang="ko-KR"/>
          </a:p>
        </p:txBody>
      </p:sp>
      <mc:AlternateContent xmlns:mc="http://schemas.openxmlformats.org/markup-compatibility/2006" xmlns:a14="http://schemas.microsoft.com/office/drawing/2010/main">
        <mc:Choice Requires="a14">
          <p:graphicFrame>
            <p:nvGraphicFramePr>
              <p:cNvPr id="10" name="Table 4">
                <a:extLst>
                  <a:ext uri="{FF2B5EF4-FFF2-40B4-BE49-F238E27FC236}">
                    <a16:creationId xmlns:a16="http://schemas.microsoft.com/office/drawing/2014/main" id="{BBE55FD7-873A-46CB-A94B-84BB490ED9EF}"/>
                  </a:ext>
                </a:extLst>
              </p:cNvPr>
              <p:cNvGraphicFramePr>
                <a:graphicFrameLocks noGrp="1"/>
              </p:cNvGraphicFramePr>
              <p:nvPr/>
            </p:nvGraphicFramePr>
            <p:xfrm>
              <a:off x="58736" y="1373287"/>
              <a:ext cx="9085262" cy="3710396"/>
            </p:xfrm>
            <a:graphic>
              <a:graphicData uri="http://schemas.openxmlformats.org/drawingml/2006/table">
                <a:tbl>
                  <a:tblPr firstRow="1" bandRow="1">
                    <a:tableStyleId>{073A0DAA-6AF3-43AB-8588-CEC1D06C72B9}</a:tableStyleId>
                  </a:tblPr>
                  <a:tblGrid>
                    <a:gridCol w="1069247">
                      <a:extLst>
                        <a:ext uri="{9D8B030D-6E8A-4147-A177-3AD203B41FA5}">
                          <a16:colId xmlns:a16="http://schemas.microsoft.com/office/drawing/2014/main" val="3401770089"/>
                        </a:ext>
                      </a:extLst>
                    </a:gridCol>
                    <a:gridCol w="949700">
                      <a:extLst>
                        <a:ext uri="{9D8B030D-6E8A-4147-A177-3AD203B41FA5}">
                          <a16:colId xmlns:a16="http://schemas.microsoft.com/office/drawing/2014/main" val="144547826"/>
                        </a:ext>
                      </a:extLst>
                    </a:gridCol>
                    <a:gridCol w="1009475">
                      <a:extLst>
                        <a:ext uri="{9D8B030D-6E8A-4147-A177-3AD203B41FA5}">
                          <a16:colId xmlns:a16="http://schemas.microsoft.com/office/drawing/2014/main" val="2541072308"/>
                        </a:ext>
                      </a:extLst>
                    </a:gridCol>
                    <a:gridCol w="832467">
                      <a:extLst>
                        <a:ext uri="{9D8B030D-6E8A-4147-A177-3AD203B41FA5}">
                          <a16:colId xmlns:a16="http://schemas.microsoft.com/office/drawing/2014/main" val="348087386"/>
                        </a:ext>
                      </a:extLst>
                    </a:gridCol>
                    <a:gridCol w="908873">
                      <a:extLst>
                        <a:ext uri="{9D8B030D-6E8A-4147-A177-3AD203B41FA5}">
                          <a16:colId xmlns:a16="http://schemas.microsoft.com/office/drawing/2014/main" val="1380056061"/>
                        </a:ext>
                      </a:extLst>
                    </a:gridCol>
                    <a:gridCol w="681395">
                      <a:extLst>
                        <a:ext uri="{9D8B030D-6E8A-4147-A177-3AD203B41FA5}">
                          <a16:colId xmlns:a16="http://schemas.microsoft.com/office/drawing/2014/main" val="1556182302"/>
                        </a:ext>
                      </a:extLst>
                    </a:gridCol>
                    <a:gridCol w="1059947">
                      <a:extLst>
                        <a:ext uri="{9D8B030D-6E8A-4147-A177-3AD203B41FA5}">
                          <a16:colId xmlns:a16="http://schemas.microsoft.com/office/drawing/2014/main" val="1507295620"/>
                        </a:ext>
                      </a:extLst>
                    </a:gridCol>
                    <a:gridCol w="1564683">
                      <a:extLst>
                        <a:ext uri="{9D8B030D-6E8A-4147-A177-3AD203B41FA5}">
                          <a16:colId xmlns:a16="http://schemas.microsoft.com/office/drawing/2014/main" val="2084824496"/>
                        </a:ext>
                      </a:extLst>
                    </a:gridCol>
                    <a:gridCol w="1009475">
                      <a:extLst>
                        <a:ext uri="{9D8B030D-6E8A-4147-A177-3AD203B41FA5}">
                          <a16:colId xmlns:a16="http://schemas.microsoft.com/office/drawing/2014/main" val="3830963593"/>
                        </a:ext>
                      </a:extLst>
                    </a:gridCol>
                  </a:tblGrid>
                  <a:tr h="324377">
                    <a:tc rowSpan="2">
                      <a:txBody>
                        <a:bodyPr/>
                        <a:lstStyle/>
                        <a:p>
                          <a:pPr algn="ctr"/>
                          <a:r>
                            <a:rPr lang="en-US" sz="1600" dirty="0"/>
                            <a:t>Testcase</a:t>
                          </a:r>
                        </a:p>
                      </a:txBody>
                      <a:tcPr marL="0" marR="0" marT="0" marB="0" anchor="ctr"/>
                    </a:tc>
                    <a:tc rowSpan="2">
                      <a:txBody>
                        <a:bodyPr/>
                        <a:lstStyle/>
                        <a:p>
                          <a:pPr algn="ctr"/>
                          <a:r>
                            <a:rPr lang="en-US" sz="1600" dirty="0"/>
                            <a:t>Static IR limit</a:t>
                          </a:r>
                        </a:p>
                      </a:txBody>
                      <a:tcPr anchor="ctr"/>
                    </a:tc>
                    <a:tc rowSpan="2">
                      <a:txBody>
                        <a:bodyPr/>
                        <a:lstStyle/>
                        <a:p>
                          <a:pPr algn="ctr"/>
                          <a:r>
                            <a:rPr lang="en-US" sz="1600" dirty="0"/>
                            <a:t>Tech. node</a:t>
                          </a:r>
                        </a:p>
                      </a:txBody>
                      <a:tcPr anchor="ctr"/>
                    </a:tc>
                    <a:tc gridSpan="2">
                      <a:txBody>
                        <a:bodyPr/>
                        <a:lstStyle/>
                        <a:p>
                          <a:pPr algn="ctr"/>
                          <a:r>
                            <a:rPr lang="en-US" sz="1600" dirty="0"/>
                            <a:t>Uniform grid</a:t>
                          </a:r>
                        </a:p>
                      </a:txBody>
                      <a:tcPr anchor="ctr"/>
                    </a:tc>
                    <a:tc hMerge="1">
                      <a:txBody>
                        <a:bodyPr/>
                        <a:lstStyle/>
                        <a:p>
                          <a:endParaRPr lang="en-US" dirty="0"/>
                        </a:p>
                      </a:txBody>
                      <a:tcPr/>
                    </a:tc>
                    <a:tc gridSpan="4">
                      <a:txBody>
                        <a:bodyPr/>
                        <a:lstStyle/>
                        <a:p>
                          <a:pPr algn="ctr"/>
                          <a:r>
                            <a:rPr lang="en-US" sz="1600" dirty="0"/>
                            <a:t>MLP-synthesized</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14645784"/>
                      </a:ext>
                    </a:extLst>
                  </a:tr>
                  <a:tr h="1042431">
                    <a:tc vMerge="1">
                      <a:txBody>
                        <a:bodyPr/>
                        <a:lstStyle/>
                        <a:p>
                          <a:endParaRPr lang="en-US" dirty="0"/>
                        </a:p>
                      </a:txBody>
                      <a:tcPr>
                        <a:solidFill>
                          <a:srgbClr val="000000"/>
                        </a:solidFill>
                      </a:tcPr>
                    </a:tc>
                    <a:tc vMerge="1">
                      <a:txBody>
                        <a:bodyPr/>
                        <a:lstStyle/>
                        <a:p>
                          <a:endParaRPr lang="en-US" dirty="0"/>
                        </a:p>
                      </a:txBody>
                      <a:tcPr>
                        <a:solidFill>
                          <a:srgbClr val="000000"/>
                        </a:solidFill>
                      </a:tcPr>
                    </a:tc>
                    <a:tc vMerge="1">
                      <a:txBody>
                        <a:bodyPr/>
                        <a:lstStyle/>
                        <a:p>
                          <a:endParaRPr lang="en-US" dirty="0"/>
                        </a:p>
                      </a:txBody>
                      <a:tcPr>
                        <a:solidFill>
                          <a:srgbClr val="000000"/>
                        </a:solid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pPr algn="ctr"/>
                          <a:r>
                            <a:rPr lang="en-US" sz="1600" dirty="0">
                              <a:solidFill>
                                <a:schemeClr val="bg1"/>
                              </a:solidFill>
                            </a:rPr>
                            <a:t>Worst case </a:t>
                          </a:r>
                          <a14:m>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a:solidFill>
                                        <a:schemeClr val="bg1"/>
                                      </a:solidFill>
                                      <a:latin typeface="Cambria Math" panose="02040503050406030204" pitchFamily="18" charset="0"/>
                                    </a:rPr>
                                    <m:t>𝐽</m:t>
                                  </m:r>
                                </m:e>
                                <m:sub>
                                  <m:r>
                                    <a:rPr lang="en-US" sz="1600" b="0" i="1">
                                      <a:solidFill>
                                        <a:schemeClr val="bg1"/>
                                      </a:solidFill>
                                      <a:latin typeface="Cambria Math" panose="02040503050406030204" pitchFamily="18" charset="0"/>
                                    </a:rPr>
                                    <m:t>𝑟</m:t>
                                  </m:r>
                                  <m:r>
                                    <a:rPr lang="en-US" sz="1600" b="0" i="1">
                                      <a:solidFill>
                                        <a:schemeClr val="bg1"/>
                                      </a:solidFill>
                                      <a:latin typeface="Cambria Math" panose="02040503050406030204" pitchFamily="18" charset="0"/>
                                    </a:rPr>
                                    <m:t>,</m:t>
                                  </m:r>
                                  <m:r>
                                    <a:rPr lang="en-US" sz="1600" b="0" i="1">
                                      <a:solidFill>
                                        <a:schemeClr val="bg1"/>
                                      </a:solidFill>
                                      <a:latin typeface="Cambria Math" panose="02040503050406030204" pitchFamily="18" charset="0"/>
                                    </a:rPr>
                                    <m:t>𝑛𝑜𝑟𝑚</m:t>
                                  </m:r>
                                </m:sub>
                              </m:sSub>
                            </m:oMath>
                          </a14:m>
                          <a:endParaRPr lang="en-US" sz="1600" dirty="0">
                            <a:solidFill>
                              <a:schemeClr val="bg1"/>
                            </a:solidFill>
                          </a:endParaRPr>
                        </a:p>
                        <a:p>
                          <a:pPr algn="ctr"/>
                          <a:r>
                            <a:rPr lang="en-US" sz="1600" dirty="0">
                              <a:solidFill>
                                <a:schemeClr val="bg1"/>
                              </a:solidFill>
                            </a:rPr>
                            <a:t>(%)</a:t>
                          </a:r>
                        </a:p>
                      </a:txBody>
                      <a:tcPr anchor="ctr">
                        <a:solidFill>
                          <a:srgbClr val="000000"/>
                        </a:solid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pPr algn="ctr"/>
                          <a:r>
                            <a:rPr lang="en-US" sz="1600" dirty="0">
                              <a:solidFill>
                                <a:schemeClr val="bg1"/>
                              </a:solidFill>
                            </a:rPr>
                            <a:t>Worst case </a:t>
                          </a:r>
                          <a14:m>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a:solidFill>
                                        <a:schemeClr val="bg1"/>
                                      </a:solidFill>
                                      <a:latin typeface="Cambria Math" panose="02040503050406030204" pitchFamily="18" charset="0"/>
                                    </a:rPr>
                                    <m:t>𝐽</m:t>
                                  </m:r>
                                </m:e>
                                <m:sub>
                                  <m:r>
                                    <a:rPr lang="en-US" sz="1600" b="0" i="1">
                                      <a:solidFill>
                                        <a:schemeClr val="bg1"/>
                                      </a:solidFill>
                                      <a:latin typeface="Cambria Math" panose="02040503050406030204" pitchFamily="18" charset="0"/>
                                    </a:rPr>
                                    <m:t>𝑟</m:t>
                                  </m:r>
                                  <m:r>
                                    <a:rPr lang="en-US" sz="1600" b="0" i="1">
                                      <a:solidFill>
                                        <a:schemeClr val="bg1"/>
                                      </a:solidFill>
                                      <a:latin typeface="Cambria Math" panose="02040503050406030204" pitchFamily="18" charset="0"/>
                                    </a:rPr>
                                    <m:t>,</m:t>
                                  </m:r>
                                  <m:r>
                                    <a:rPr lang="en-US" sz="1600" b="0" i="1">
                                      <a:solidFill>
                                        <a:schemeClr val="bg1"/>
                                      </a:solidFill>
                                      <a:latin typeface="Cambria Math" panose="02040503050406030204" pitchFamily="18" charset="0"/>
                                    </a:rPr>
                                    <m:t>𝑛𝑜𝑟𝑚</m:t>
                                  </m:r>
                                </m:sub>
                              </m:sSub>
                            </m:oMath>
                          </a14:m>
                          <a:endParaRPr lang="en-US" sz="1600" dirty="0">
                            <a:solidFill>
                              <a:schemeClr val="bg1"/>
                            </a:solidFill>
                          </a:endParaRPr>
                        </a:p>
                        <a:p>
                          <a:pPr algn="ctr"/>
                          <a:r>
                            <a:rPr lang="en-US" sz="1600" dirty="0">
                              <a:solidFill>
                                <a:schemeClr val="bg1"/>
                              </a:solidFill>
                            </a:rPr>
                            <a:t>(%)</a:t>
                          </a:r>
                        </a:p>
                      </a:txBody>
                      <a:tcPr anchor="ctr">
                        <a:solidFill>
                          <a:srgbClr val="000000"/>
                        </a:solidFill>
                      </a:tcPr>
                    </a:tc>
                    <a:tc>
                      <a:txBody>
                        <a:bodyPr/>
                        <a:lstStyle/>
                        <a:p>
                          <a:pPr algn="ctr"/>
                          <a:r>
                            <a:rPr lang="en-US" sz="1600" dirty="0">
                              <a:solidFill>
                                <a:schemeClr val="bg1"/>
                              </a:solidFill>
                            </a:rPr>
                            <a:t>Congestion improvement (ACE) metric</a:t>
                          </a:r>
                        </a:p>
                      </a:txBody>
                      <a:tcPr anchor="ctr">
                        <a:solidFill>
                          <a:srgbClr val="000000"/>
                        </a:solidFill>
                      </a:tcPr>
                    </a:tc>
                    <a:tc>
                      <a:txBody>
                        <a:bodyPr/>
                        <a:lstStyle/>
                        <a:p>
                          <a:pPr algn="ctr"/>
                          <a:r>
                            <a:rPr lang="en-US" sz="1600" dirty="0">
                              <a:solidFill>
                                <a:schemeClr val="bg1"/>
                              </a:solidFill>
                            </a:rPr>
                            <a:t>Avg. # of tracks saved</a:t>
                          </a:r>
                        </a:p>
                      </a:txBody>
                      <a:tcPr anchor="ctr">
                        <a:solidFill>
                          <a:srgbClr val="000000"/>
                        </a:solidFill>
                      </a:tcPr>
                    </a:tc>
                    <a:extLst>
                      <a:ext uri="{0D108BD9-81ED-4DB2-BD59-A6C34878D82A}">
                        <a16:rowId xmlns:a16="http://schemas.microsoft.com/office/drawing/2014/main" val="857261504"/>
                      </a:ext>
                    </a:extLst>
                  </a:tr>
                  <a:tr h="560288">
                    <a:tc>
                      <a:txBody>
                        <a:bodyPr/>
                        <a:lstStyle/>
                        <a:p>
                          <a:pPr algn="ctr"/>
                          <a:r>
                            <a:rPr lang="en-US" sz="1600" dirty="0"/>
                            <a:t>Rocket core</a:t>
                          </a:r>
                        </a:p>
                      </a:txBody>
                      <a:tcPr anchor="ctr"/>
                    </a:tc>
                    <a:tc>
                      <a:txBody>
                        <a:bodyPr/>
                        <a:lstStyle/>
                        <a:p>
                          <a:pPr algn="ctr"/>
                          <a:r>
                            <a:rPr lang="en-US" sz="1600" dirty="0"/>
                            <a:t>8mV</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16FF</a:t>
                          </a:r>
                        </a:p>
                      </a:txBody>
                      <a:tcPr anchor="ctr"/>
                    </a:tc>
                    <a:tc>
                      <a:txBody>
                        <a:bodyPr/>
                        <a:lstStyle/>
                        <a:p>
                          <a:pPr algn="ctr"/>
                          <a:r>
                            <a:rPr lang="en-US" sz="1600" dirty="0"/>
                            <a:t>5.67</a:t>
                          </a:r>
                        </a:p>
                      </a:txBody>
                      <a:tcPr anchor="ctr"/>
                    </a:tc>
                    <a:tc>
                      <a:txBody>
                        <a:bodyPr/>
                        <a:lstStyle/>
                        <a:p>
                          <a:pPr algn="ctr"/>
                          <a:r>
                            <a:rPr lang="en-US" sz="1600" dirty="0"/>
                            <a:t>90.54</a:t>
                          </a:r>
                        </a:p>
                      </a:txBody>
                      <a:tcPr anchor="ctr"/>
                    </a:tc>
                    <a:tc>
                      <a:txBody>
                        <a:bodyPr/>
                        <a:lstStyle/>
                        <a:p>
                          <a:pPr algn="ctr"/>
                          <a:r>
                            <a:rPr lang="en-US" sz="1600" dirty="0"/>
                            <a:t>5.58</a:t>
                          </a:r>
                        </a:p>
                      </a:txBody>
                      <a:tcPr anchor="ctr"/>
                    </a:tc>
                    <a:tc>
                      <a:txBody>
                        <a:bodyPr/>
                        <a:lstStyle/>
                        <a:p>
                          <a:pPr algn="ctr"/>
                          <a:r>
                            <a:rPr lang="en-US" sz="1600" dirty="0"/>
                            <a:t>91.55</a:t>
                          </a:r>
                        </a:p>
                      </a:txBody>
                      <a:tcPr anchor="ctr"/>
                    </a:tc>
                    <a:tc>
                      <a:txBody>
                        <a:bodyPr/>
                        <a:lstStyle/>
                        <a:p>
                          <a:pPr algn="ctr"/>
                          <a:r>
                            <a:rPr lang="en-US" sz="1600" dirty="0"/>
                            <a:t>1.47%</a:t>
                          </a:r>
                        </a:p>
                      </a:txBody>
                      <a:tcPr anchor="ctr"/>
                    </a:tc>
                    <a:tc>
                      <a:txBody>
                        <a:bodyPr/>
                        <a:lstStyle/>
                        <a:p>
                          <a:pPr algn="ctr"/>
                          <a:r>
                            <a:rPr lang="en-US" sz="1600" dirty="0"/>
                            <a:t>1,188</a:t>
                          </a:r>
                        </a:p>
                      </a:txBody>
                      <a:tcPr anchor="ctr"/>
                    </a:tc>
                    <a:extLst>
                      <a:ext uri="{0D108BD9-81ED-4DB2-BD59-A6C34878D82A}">
                        <a16:rowId xmlns:a16="http://schemas.microsoft.com/office/drawing/2014/main" val="1873420429"/>
                      </a:ext>
                    </a:extLst>
                  </a:tr>
                  <a:tr h="560288">
                    <a:tc>
                      <a:txBody>
                        <a:bodyPr/>
                        <a:lstStyle/>
                        <a:p>
                          <a:pPr algn="ctr"/>
                          <a:r>
                            <a:rPr lang="en-US" sz="1600" dirty="0"/>
                            <a:t>Black Parrot</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11.56</a:t>
                          </a:r>
                        </a:p>
                      </a:txBody>
                      <a:tcPr anchor="ctr"/>
                    </a:tc>
                    <a:tc>
                      <a:txBody>
                        <a:bodyPr/>
                        <a:lstStyle/>
                        <a:p>
                          <a:pPr algn="ctr"/>
                          <a:r>
                            <a:rPr lang="en-US" sz="1600" dirty="0"/>
                            <a:t>96.22</a:t>
                          </a:r>
                        </a:p>
                      </a:txBody>
                      <a:tcPr anchor="ctr"/>
                    </a:tc>
                    <a:tc>
                      <a:txBody>
                        <a:bodyPr/>
                        <a:lstStyle/>
                        <a:p>
                          <a:pPr algn="ctr"/>
                          <a:r>
                            <a:rPr lang="en-US" sz="1600" dirty="0"/>
                            <a:t>11.66</a:t>
                          </a:r>
                        </a:p>
                      </a:txBody>
                      <a:tcPr anchor="ctr"/>
                    </a:tc>
                    <a:tc>
                      <a:txBody>
                        <a:bodyPr/>
                        <a:lstStyle/>
                        <a:p>
                          <a:pPr algn="ctr"/>
                          <a:r>
                            <a:rPr lang="en-US" sz="1600" dirty="0"/>
                            <a:t>98.57</a:t>
                          </a:r>
                        </a:p>
                      </a:txBody>
                      <a:tcPr anchor="ctr"/>
                    </a:tc>
                    <a:tc>
                      <a:txBody>
                        <a:bodyPr/>
                        <a:lstStyle/>
                        <a:p>
                          <a:pPr algn="ctr"/>
                          <a:r>
                            <a:rPr lang="en-US" sz="1600" dirty="0"/>
                            <a:t>2.39%</a:t>
                          </a:r>
                        </a:p>
                      </a:txBody>
                      <a:tcPr anchor="ctr"/>
                    </a:tc>
                    <a:tc>
                      <a:txBody>
                        <a:bodyPr/>
                        <a:lstStyle/>
                        <a:p>
                          <a:pPr algn="ctr"/>
                          <a:r>
                            <a:rPr lang="en-US" sz="1600" dirty="0"/>
                            <a:t>1,278</a:t>
                          </a:r>
                        </a:p>
                      </a:txBody>
                      <a:tcPr anchor="ctr"/>
                    </a:tc>
                    <a:extLst>
                      <a:ext uri="{0D108BD9-81ED-4DB2-BD59-A6C34878D82A}">
                        <a16:rowId xmlns:a16="http://schemas.microsoft.com/office/drawing/2014/main" val="1301048211"/>
                      </a:ext>
                    </a:extLst>
                  </a:tr>
                  <a:tr h="560288">
                    <a:tc>
                      <a:txBody>
                        <a:bodyPr/>
                        <a:lstStyle/>
                        <a:p>
                          <a:pPr algn="ctr"/>
                          <a:r>
                            <a:rPr lang="en-US" sz="1600" dirty="0"/>
                            <a:t>Vanilla core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10.21</a:t>
                          </a:r>
                        </a:p>
                      </a:txBody>
                      <a:tcPr anchor="ctr"/>
                    </a:tc>
                    <a:tc>
                      <a:txBody>
                        <a:bodyPr/>
                        <a:lstStyle/>
                        <a:p>
                          <a:pPr algn="ctr"/>
                          <a:r>
                            <a:rPr lang="en-US" sz="1600" dirty="0"/>
                            <a:t>93.66</a:t>
                          </a:r>
                        </a:p>
                      </a:txBody>
                      <a:tcPr anchor="ctr"/>
                    </a:tc>
                    <a:tc>
                      <a:txBody>
                        <a:bodyPr/>
                        <a:lstStyle/>
                        <a:p>
                          <a:pPr algn="ctr"/>
                          <a:r>
                            <a:rPr lang="en-US" sz="1600" dirty="0"/>
                            <a:t>10.81</a:t>
                          </a:r>
                        </a:p>
                      </a:txBody>
                      <a:tcPr anchor="ctr"/>
                    </a:tc>
                    <a:tc>
                      <a:txBody>
                        <a:bodyPr/>
                        <a:lstStyle/>
                        <a:p>
                          <a:pPr algn="ctr"/>
                          <a:r>
                            <a:rPr lang="en-US" sz="1600" dirty="0"/>
                            <a:t>95.84</a:t>
                          </a:r>
                        </a:p>
                      </a:txBody>
                      <a:tcPr anchor="ctr"/>
                    </a:tc>
                    <a:tc>
                      <a:txBody>
                        <a:bodyPr/>
                        <a:lstStyle/>
                        <a:p>
                          <a:pPr algn="ctr"/>
                          <a:r>
                            <a:rPr lang="en-US" sz="1600" dirty="0"/>
                            <a:t>1.91%</a:t>
                          </a:r>
                        </a:p>
                      </a:txBody>
                      <a:tcPr anchor="ctr"/>
                    </a:tc>
                    <a:tc>
                      <a:txBody>
                        <a:bodyPr/>
                        <a:lstStyle/>
                        <a:p>
                          <a:pPr algn="ctr"/>
                          <a:r>
                            <a:rPr lang="en-US" sz="1600" dirty="0"/>
                            <a:t>768</a:t>
                          </a:r>
                        </a:p>
                      </a:txBody>
                      <a:tcPr anchor="ctr"/>
                    </a:tc>
                    <a:extLst>
                      <a:ext uri="{0D108BD9-81ED-4DB2-BD59-A6C34878D82A}">
                        <a16:rowId xmlns:a16="http://schemas.microsoft.com/office/drawing/2014/main" val="2230897297"/>
                      </a:ext>
                    </a:extLst>
                  </a:tr>
                  <a:tr h="560288">
                    <a:tc>
                      <a:txBody>
                        <a:bodyPr/>
                        <a:lstStyle/>
                        <a:p>
                          <a:pPr algn="ctr"/>
                          <a:r>
                            <a:rPr lang="en-US" sz="1600" dirty="0"/>
                            <a:t>Ariane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11.44</a:t>
                          </a:r>
                        </a:p>
                      </a:txBody>
                      <a:tcPr anchor="ctr"/>
                    </a:tc>
                    <a:tc>
                      <a:txBody>
                        <a:bodyPr/>
                        <a:lstStyle/>
                        <a:p>
                          <a:pPr algn="ctr"/>
                          <a:r>
                            <a:rPr lang="en-US" sz="1600" dirty="0"/>
                            <a:t>95.32</a:t>
                          </a:r>
                        </a:p>
                      </a:txBody>
                      <a:tcPr anchor="ctr"/>
                    </a:tc>
                    <a:tc>
                      <a:txBody>
                        <a:bodyPr/>
                        <a:lstStyle/>
                        <a:p>
                          <a:pPr algn="ctr"/>
                          <a:r>
                            <a:rPr lang="en-US" sz="1600" dirty="0"/>
                            <a:t>11.73</a:t>
                          </a:r>
                        </a:p>
                      </a:txBody>
                      <a:tcPr anchor="ctr"/>
                    </a:tc>
                    <a:tc>
                      <a:txBody>
                        <a:bodyPr/>
                        <a:lstStyle/>
                        <a:p>
                          <a:pPr algn="ctr"/>
                          <a:r>
                            <a:rPr lang="en-US" sz="1600" dirty="0"/>
                            <a:t>96.50</a:t>
                          </a:r>
                        </a:p>
                      </a:txBody>
                      <a:tcPr anchor="ctr"/>
                    </a:tc>
                    <a:tc>
                      <a:txBody>
                        <a:bodyPr/>
                        <a:lstStyle/>
                        <a:p>
                          <a:pPr algn="ctr"/>
                          <a:r>
                            <a:rPr lang="en-US" sz="1600" dirty="0"/>
                            <a:t>2.66%</a:t>
                          </a:r>
                        </a:p>
                      </a:txBody>
                      <a:tcPr anchor="ctr"/>
                    </a:tc>
                    <a:tc>
                      <a:txBody>
                        <a:bodyPr/>
                        <a:lstStyle/>
                        <a:p>
                          <a:pPr algn="ctr"/>
                          <a:r>
                            <a:rPr lang="en-US" sz="1600" dirty="0"/>
                            <a:t>2,278</a:t>
                          </a:r>
                        </a:p>
                      </a:txBody>
                      <a:tcPr anchor="ctr"/>
                    </a:tc>
                    <a:extLst>
                      <a:ext uri="{0D108BD9-81ED-4DB2-BD59-A6C34878D82A}">
                        <a16:rowId xmlns:a16="http://schemas.microsoft.com/office/drawing/2014/main" val="3312773781"/>
                      </a:ext>
                    </a:extLst>
                  </a:tr>
                </a:tbl>
              </a:graphicData>
            </a:graphic>
          </p:graphicFrame>
        </mc:Choice>
        <mc:Fallback xmlns="">
          <p:graphicFrame>
            <p:nvGraphicFramePr>
              <p:cNvPr id="10" name="Table 4">
                <a:extLst>
                  <a:ext uri="{FF2B5EF4-FFF2-40B4-BE49-F238E27FC236}">
                    <a16:creationId xmlns:a16="http://schemas.microsoft.com/office/drawing/2014/main" id="{BBE55FD7-873A-46CB-A94B-84BB490ED9EF}"/>
                  </a:ext>
                </a:extLst>
              </p:cNvPr>
              <p:cNvGraphicFramePr>
                <a:graphicFrameLocks noGrp="1"/>
              </p:cNvGraphicFramePr>
              <p:nvPr/>
            </p:nvGraphicFramePr>
            <p:xfrm>
              <a:off x="58736" y="1373287"/>
              <a:ext cx="9085262" cy="3710396"/>
            </p:xfrm>
            <a:graphic>
              <a:graphicData uri="http://schemas.openxmlformats.org/drawingml/2006/table">
                <a:tbl>
                  <a:tblPr firstRow="1" bandRow="1">
                    <a:tableStyleId>{073A0DAA-6AF3-43AB-8588-CEC1D06C72B9}</a:tableStyleId>
                  </a:tblPr>
                  <a:tblGrid>
                    <a:gridCol w="1069247">
                      <a:extLst>
                        <a:ext uri="{9D8B030D-6E8A-4147-A177-3AD203B41FA5}">
                          <a16:colId xmlns:a16="http://schemas.microsoft.com/office/drawing/2014/main" val="3401770089"/>
                        </a:ext>
                      </a:extLst>
                    </a:gridCol>
                    <a:gridCol w="949700">
                      <a:extLst>
                        <a:ext uri="{9D8B030D-6E8A-4147-A177-3AD203B41FA5}">
                          <a16:colId xmlns:a16="http://schemas.microsoft.com/office/drawing/2014/main" val="144547826"/>
                        </a:ext>
                      </a:extLst>
                    </a:gridCol>
                    <a:gridCol w="1009475">
                      <a:extLst>
                        <a:ext uri="{9D8B030D-6E8A-4147-A177-3AD203B41FA5}">
                          <a16:colId xmlns:a16="http://schemas.microsoft.com/office/drawing/2014/main" val="2541072308"/>
                        </a:ext>
                      </a:extLst>
                    </a:gridCol>
                    <a:gridCol w="832467">
                      <a:extLst>
                        <a:ext uri="{9D8B030D-6E8A-4147-A177-3AD203B41FA5}">
                          <a16:colId xmlns:a16="http://schemas.microsoft.com/office/drawing/2014/main" val="348087386"/>
                        </a:ext>
                      </a:extLst>
                    </a:gridCol>
                    <a:gridCol w="908873">
                      <a:extLst>
                        <a:ext uri="{9D8B030D-6E8A-4147-A177-3AD203B41FA5}">
                          <a16:colId xmlns:a16="http://schemas.microsoft.com/office/drawing/2014/main" val="1380056061"/>
                        </a:ext>
                      </a:extLst>
                    </a:gridCol>
                    <a:gridCol w="681395">
                      <a:extLst>
                        <a:ext uri="{9D8B030D-6E8A-4147-A177-3AD203B41FA5}">
                          <a16:colId xmlns:a16="http://schemas.microsoft.com/office/drawing/2014/main" val="1556182302"/>
                        </a:ext>
                      </a:extLst>
                    </a:gridCol>
                    <a:gridCol w="1059947">
                      <a:extLst>
                        <a:ext uri="{9D8B030D-6E8A-4147-A177-3AD203B41FA5}">
                          <a16:colId xmlns:a16="http://schemas.microsoft.com/office/drawing/2014/main" val="1507295620"/>
                        </a:ext>
                      </a:extLst>
                    </a:gridCol>
                    <a:gridCol w="1564683">
                      <a:extLst>
                        <a:ext uri="{9D8B030D-6E8A-4147-A177-3AD203B41FA5}">
                          <a16:colId xmlns:a16="http://schemas.microsoft.com/office/drawing/2014/main" val="2084824496"/>
                        </a:ext>
                      </a:extLst>
                    </a:gridCol>
                    <a:gridCol w="1009475">
                      <a:extLst>
                        <a:ext uri="{9D8B030D-6E8A-4147-A177-3AD203B41FA5}">
                          <a16:colId xmlns:a16="http://schemas.microsoft.com/office/drawing/2014/main" val="3830963593"/>
                        </a:ext>
                      </a:extLst>
                    </a:gridCol>
                  </a:tblGrid>
                  <a:tr h="335280">
                    <a:tc rowSpan="2">
                      <a:txBody>
                        <a:bodyPr/>
                        <a:lstStyle/>
                        <a:p>
                          <a:pPr algn="ctr"/>
                          <a:r>
                            <a:rPr lang="en-US" sz="1600" dirty="0"/>
                            <a:t>Testcase</a:t>
                          </a:r>
                        </a:p>
                      </a:txBody>
                      <a:tcPr marL="0" marR="0" marT="0" marB="0" anchor="ctr"/>
                    </a:tc>
                    <a:tc rowSpan="2">
                      <a:txBody>
                        <a:bodyPr/>
                        <a:lstStyle/>
                        <a:p>
                          <a:pPr algn="ctr"/>
                          <a:r>
                            <a:rPr lang="en-US" sz="1600" dirty="0"/>
                            <a:t>Static IR limit</a:t>
                          </a:r>
                        </a:p>
                      </a:txBody>
                      <a:tcPr anchor="ctr"/>
                    </a:tc>
                    <a:tc rowSpan="2">
                      <a:txBody>
                        <a:bodyPr/>
                        <a:lstStyle/>
                        <a:p>
                          <a:pPr algn="ctr"/>
                          <a:r>
                            <a:rPr lang="en-US" sz="1600" dirty="0"/>
                            <a:t>Tech. node</a:t>
                          </a:r>
                        </a:p>
                      </a:txBody>
                      <a:tcPr anchor="ctr"/>
                    </a:tc>
                    <a:tc gridSpan="2">
                      <a:txBody>
                        <a:bodyPr/>
                        <a:lstStyle/>
                        <a:p>
                          <a:pPr algn="ctr"/>
                          <a:r>
                            <a:rPr lang="en-US" sz="1600" dirty="0"/>
                            <a:t>Uniform grid</a:t>
                          </a:r>
                        </a:p>
                      </a:txBody>
                      <a:tcPr anchor="ctr"/>
                    </a:tc>
                    <a:tc hMerge="1">
                      <a:txBody>
                        <a:bodyPr/>
                        <a:lstStyle/>
                        <a:p>
                          <a:endParaRPr lang="en-US" dirty="0"/>
                        </a:p>
                      </a:txBody>
                      <a:tcPr/>
                    </a:tc>
                    <a:tc gridSpan="4">
                      <a:txBody>
                        <a:bodyPr/>
                        <a:lstStyle/>
                        <a:p>
                          <a:pPr algn="ctr"/>
                          <a:r>
                            <a:rPr lang="en-US" sz="1600" dirty="0"/>
                            <a:t>MLP-synthesized</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14645784"/>
                      </a:ext>
                    </a:extLst>
                  </a:tr>
                  <a:tr h="1077468">
                    <a:tc vMerge="1">
                      <a:txBody>
                        <a:bodyPr/>
                        <a:lstStyle/>
                        <a:p>
                          <a:endParaRPr lang="en-US" dirty="0"/>
                        </a:p>
                      </a:txBody>
                      <a:tcPr>
                        <a:solidFill>
                          <a:srgbClr val="000000"/>
                        </a:solidFill>
                      </a:tcPr>
                    </a:tc>
                    <a:tc vMerge="1">
                      <a:txBody>
                        <a:bodyPr/>
                        <a:lstStyle/>
                        <a:p>
                          <a:endParaRPr lang="en-US" dirty="0"/>
                        </a:p>
                      </a:txBody>
                      <a:tcPr>
                        <a:solidFill>
                          <a:srgbClr val="000000"/>
                        </a:solidFill>
                      </a:tcPr>
                    </a:tc>
                    <a:tc vMerge="1">
                      <a:txBody>
                        <a:bodyPr/>
                        <a:lstStyle/>
                        <a:p>
                          <a:endParaRPr lang="en-US" dirty="0"/>
                        </a:p>
                      </a:txBody>
                      <a:tcPr>
                        <a:solidFill>
                          <a:srgbClr val="000000"/>
                        </a:solid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endParaRPr lang="en-US"/>
                        </a:p>
                      </a:txBody>
                      <a:tcPr anchor="ctr">
                        <a:blipFill>
                          <a:blip r:embed="rId3"/>
                          <a:stretch>
                            <a:fillRect l="-426174" t="-32768" r="-478523" b="-214689"/>
                          </a:stretch>
                        </a:blip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endParaRPr lang="en-US"/>
                        </a:p>
                      </a:txBody>
                      <a:tcPr anchor="ctr">
                        <a:blipFill>
                          <a:blip r:embed="rId3"/>
                          <a:stretch>
                            <a:fillRect l="-514943" t="-32768" r="-245402" b="-214689"/>
                          </a:stretch>
                        </a:blipFill>
                      </a:tcPr>
                    </a:tc>
                    <a:tc>
                      <a:txBody>
                        <a:bodyPr/>
                        <a:lstStyle/>
                        <a:p>
                          <a:pPr algn="ctr"/>
                          <a:r>
                            <a:rPr lang="en-US" sz="1600" dirty="0">
                              <a:solidFill>
                                <a:schemeClr val="bg1"/>
                              </a:solidFill>
                            </a:rPr>
                            <a:t>Congestion improvement (ACE) metric</a:t>
                          </a:r>
                        </a:p>
                      </a:txBody>
                      <a:tcPr anchor="ctr">
                        <a:solidFill>
                          <a:srgbClr val="000000"/>
                        </a:solidFill>
                      </a:tcPr>
                    </a:tc>
                    <a:tc>
                      <a:txBody>
                        <a:bodyPr/>
                        <a:lstStyle/>
                        <a:p>
                          <a:pPr algn="ctr"/>
                          <a:r>
                            <a:rPr lang="en-US" sz="1600" dirty="0">
                              <a:solidFill>
                                <a:schemeClr val="bg1"/>
                              </a:solidFill>
                            </a:rPr>
                            <a:t>Avg. # of tracks saved</a:t>
                          </a:r>
                        </a:p>
                      </a:txBody>
                      <a:tcPr anchor="ctr">
                        <a:solidFill>
                          <a:srgbClr val="000000"/>
                        </a:solidFill>
                      </a:tcPr>
                    </a:tc>
                    <a:extLst>
                      <a:ext uri="{0D108BD9-81ED-4DB2-BD59-A6C34878D82A}">
                        <a16:rowId xmlns:a16="http://schemas.microsoft.com/office/drawing/2014/main" val="857261504"/>
                      </a:ext>
                    </a:extLst>
                  </a:tr>
                  <a:tr h="579120">
                    <a:tc>
                      <a:txBody>
                        <a:bodyPr/>
                        <a:lstStyle/>
                        <a:p>
                          <a:pPr algn="ctr"/>
                          <a:r>
                            <a:rPr lang="en-US" sz="1600" dirty="0"/>
                            <a:t>Rocket core</a:t>
                          </a:r>
                        </a:p>
                      </a:txBody>
                      <a:tcPr anchor="ctr"/>
                    </a:tc>
                    <a:tc>
                      <a:txBody>
                        <a:bodyPr/>
                        <a:lstStyle/>
                        <a:p>
                          <a:pPr algn="ctr"/>
                          <a:r>
                            <a:rPr lang="en-US" sz="1600" dirty="0"/>
                            <a:t>8mV</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16FF</a:t>
                          </a:r>
                        </a:p>
                      </a:txBody>
                      <a:tcPr anchor="ctr"/>
                    </a:tc>
                    <a:tc>
                      <a:txBody>
                        <a:bodyPr/>
                        <a:lstStyle/>
                        <a:p>
                          <a:pPr algn="ctr"/>
                          <a:r>
                            <a:rPr lang="en-US" sz="1600" dirty="0"/>
                            <a:t>5.67</a:t>
                          </a:r>
                        </a:p>
                      </a:txBody>
                      <a:tcPr anchor="ctr"/>
                    </a:tc>
                    <a:tc>
                      <a:txBody>
                        <a:bodyPr/>
                        <a:lstStyle/>
                        <a:p>
                          <a:pPr algn="ctr"/>
                          <a:r>
                            <a:rPr lang="en-US" sz="1600" dirty="0"/>
                            <a:t>90.54</a:t>
                          </a:r>
                        </a:p>
                      </a:txBody>
                      <a:tcPr anchor="ctr"/>
                    </a:tc>
                    <a:tc>
                      <a:txBody>
                        <a:bodyPr/>
                        <a:lstStyle/>
                        <a:p>
                          <a:pPr algn="ctr"/>
                          <a:r>
                            <a:rPr lang="en-US" sz="1600" dirty="0"/>
                            <a:t>5.58</a:t>
                          </a:r>
                        </a:p>
                      </a:txBody>
                      <a:tcPr anchor="ctr"/>
                    </a:tc>
                    <a:tc>
                      <a:txBody>
                        <a:bodyPr/>
                        <a:lstStyle/>
                        <a:p>
                          <a:pPr algn="ctr"/>
                          <a:r>
                            <a:rPr lang="en-US" sz="1600" dirty="0"/>
                            <a:t>91.55</a:t>
                          </a:r>
                        </a:p>
                      </a:txBody>
                      <a:tcPr anchor="ctr"/>
                    </a:tc>
                    <a:tc>
                      <a:txBody>
                        <a:bodyPr/>
                        <a:lstStyle/>
                        <a:p>
                          <a:pPr algn="ctr"/>
                          <a:r>
                            <a:rPr lang="en-US" sz="1600" dirty="0"/>
                            <a:t>1.47%</a:t>
                          </a:r>
                        </a:p>
                      </a:txBody>
                      <a:tcPr anchor="ctr"/>
                    </a:tc>
                    <a:tc>
                      <a:txBody>
                        <a:bodyPr/>
                        <a:lstStyle/>
                        <a:p>
                          <a:pPr algn="ctr"/>
                          <a:r>
                            <a:rPr lang="en-US" sz="1600" dirty="0"/>
                            <a:t>1,188</a:t>
                          </a:r>
                        </a:p>
                      </a:txBody>
                      <a:tcPr anchor="ctr"/>
                    </a:tc>
                    <a:extLst>
                      <a:ext uri="{0D108BD9-81ED-4DB2-BD59-A6C34878D82A}">
                        <a16:rowId xmlns:a16="http://schemas.microsoft.com/office/drawing/2014/main" val="1873420429"/>
                      </a:ext>
                    </a:extLst>
                  </a:tr>
                  <a:tr h="579120">
                    <a:tc>
                      <a:txBody>
                        <a:bodyPr/>
                        <a:lstStyle/>
                        <a:p>
                          <a:pPr algn="ctr"/>
                          <a:r>
                            <a:rPr lang="en-US" sz="1600" dirty="0"/>
                            <a:t>Black Parrot</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11.56</a:t>
                          </a:r>
                        </a:p>
                      </a:txBody>
                      <a:tcPr anchor="ctr"/>
                    </a:tc>
                    <a:tc>
                      <a:txBody>
                        <a:bodyPr/>
                        <a:lstStyle/>
                        <a:p>
                          <a:pPr algn="ctr"/>
                          <a:r>
                            <a:rPr lang="en-US" sz="1600" dirty="0"/>
                            <a:t>96.22</a:t>
                          </a:r>
                        </a:p>
                      </a:txBody>
                      <a:tcPr anchor="ctr"/>
                    </a:tc>
                    <a:tc>
                      <a:txBody>
                        <a:bodyPr/>
                        <a:lstStyle/>
                        <a:p>
                          <a:pPr algn="ctr"/>
                          <a:r>
                            <a:rPr lang="en-US" sz="1600" dirty="0"/>
                            <a:t>11.66</a:t>
                          </a:r>
                        </a:p>
                      </a:txBody>
                      <a:tcPr anchor="ctr"/>
                    </a:tc>
                    <a:tc>
                      <a:txBody>
                        <a:bodyPr/>
                        <a:lstStyle/>
                        <a:p>
                          <a:pPr algn="ctr"/>
                          <a:r>
                            <a:rPr lang="en-US" sz="1600" dirty="0"/>
                            <a:t>98.57</a:t>
                          </a:r>
                        </a:p>
                      </a:txBody>
                      <a:tcPr anchor="ctr"/>
                    </a:tc>
                    <a:tc>
                      <a:txBody>
                        <a:bodyPr/>
                        <a:lstStyle/>
                        <a:p>
                          <a:pPr algn="ctr"/>
                          <a:r>
                            <a:rPr lang="en-US" sz="1600" dirty="0"/>
                            <a:t>2.39%</a:t>
                          </a:r>
                        </a:p>
                      </a:txBody>
                      <a:tcPr anchor="ctr"/>
                    </a:tc>
                    <a:tc>
                      <a:txBody>
                        <a:bodyPr/>
                        <a:lstStyle/>
                        <a:p>
                          <a:pPr algn="ctr"/>
                          <a:r>
                            <a:rPr lang="en-US" sz="1600" dirty="0"/>
                            <a:t>1,278</a:t>
                          </a:r>
                        </a:p>
                      </a:txBody>
                      <a:tcPr anchor="ctr"/>
                    </a:tc>
                    <a:extLst>
                      <a:ext uri="{0D108BD9-81ED-4DB2-BD59-A6C34878D82A}">
                        <a16:rowId xmlns:a16="http://schemas.microsoft.com/office/drawing/2014/main" val="1301048211"/>
                      </a:ext>
                    </a:extLst>
                  </a:tr>
                  <a:tr h="579120">
                    <a:tc>
                      <a:txBody>
                        <a:bodyPr/>
                        <a:lstStyle/>
                        <a:p>
                          <a:pPr algn="ctr"/>
                          <a:r>
                            <a:rPr lang="en-US" sz="1600" dirty="0"/>
                            <a:t>Vanilla core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10.21</a:t>
                          </a:r>
                        </a:p>
                      </a:txBody>
                      <a:tcPr anchor="ctr"/>
                    </a:tc>
                    <a:tc>
                      <a:txBody>
                        <a:bodyPr/>
                        <a:lstStyle/>
                        <a:p>
                          <a:pPr algn="ctr"/>
                          <a:r>
                            <a:rPr lang="en-US" sz="1600" dirty="0"/>
                            <a:t>93.66</a:t>
                          </a:r>
                        </a:p>
                      </a:txBody>
                      <a:tcPr anchor="ctr"/>
                    </a:tc>
                    <a:tc>
                      <a:txBody>
                        <a:bodyPr/>
                        <a:lstStyle/>
                        <a:p>
                          <a:pPr algn="ctr"/>
                          <a:r>
                            <a:rPr lang="en-US" sz="1600" dirty="0"/>
                            <a:t>10.81</a:t>
                          </a:r>
                        </a:p>
                      </a:txBody>
                      <a:tcPr anchor="ctr"/>
                    </a:tc>
                    <a:tc>
                      <a:txBody>
                        <a:bodyPr/>
                        <a:lstStyle/>
                        <a:p>
                          <a:pPr algn="ctr"/>
                          <a:r>
                            <a:rPr lang="en-US" sz="1600" dirty="0"/>
                            <a:t>95.84</a:t>
                          </a:r>
                        </a:p>
                      </a:txBody>
                      <a:tcPr anchor="ctr"/>
                    </a:tc>
                    <a:tc>
                      <a:txBody>
                        <a:bodyPr/>
                        <a:lstStyle/>
                        <a:p>
                          <a:pPr algn="ctr"/>
                          <a:r>
                            <a:rPr lang="en-US" sz="1600" dirty="0"/>
                            <a:t>1.91%</a:t>
                          </a:r>
                        </a:p>
                      </a:txBody>
                      <a:tcPr anchor="ctr"/>
                    </a:tc>
                    <a:tc>
                      <a:txBody>
                        <a:bodyPr/>
                        <a:lstStyle/>
                        <a:p>
                          <a:pPr algn="ctr"/>
                          <a:r>
                            <a:rPr lang="en-US" sz="1600" dirty="0"/>
                            <a:t>768</a:t>
                          </a:r>
                        </a:p>
                      </a:txBody>
                      <a:tcPr anchor="ctr"/>
                    </a:tc>
                    <a:extLst>
                      <a:ext uri="{0D108BD9-81ED-4DB2-BD59-A6C34878D82A}">
                        <a16:rowId xmlns:a16="http://schemas.microsoft.com/office/drawing/2014/main" val="2230897297"/>
                      </a:ext>
                    </a:extLst>
                  </a:tr>
                  <a:tr h="560288">
                    <a:tc>
                      <a:txBody>
                        <a:bodyPr/>
                        <a:lstStyle/>
                        <a:p>
                          <a:pPr algn="ctr"/>
                          <a:r>
                            <a:rPr lang="en-US" sz="1600" dirty="0"/>
                            <a:t>Ariane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11.44</a:t>
                          </a:r>
                        </a:p>
                      </a:txBody>
                      <a:tcPr anchor="ctr"/>
                    </a:tc>
                    <a:tc>
                      <a:txBody>
                        <a:bodyPr/>
                        <a:lstStyle/>
                        <a:p>
                          <a:pPr algn="ctr"/>
                          <a:r>
                            <a:rPr lang="en-US" sz="1600" dirty="0"/>
                            <a:t>95.32</a:t>
                          </a:r>
                        </a:p>
                      </a:txBody>
                      <a:tcPr anchor="ctr"/>
                    </a:tc>
                    <a:tc>
                      <a:txBody>
                        <a:bodyPr/>
                        <a:lstStyle/>
                        <a:p>
                          <a:pPr algn="ctr"/>
                          <a:r>
                            <a:rPr lang="en-US" sz="1600" dirty="0"/>
                            <a:t>11.73</a:t>
                          </a:r>
                        </a:p>
                      </a:txBody>
                      <a:tcPr anchor="ctr"/>
                    </a:tc>
                    <a:tc>
                      <a:txBody>
                        <a:bodyPr/>
                        <a:lstStyle/>
                        <a:p>
                          <a:pPr algn="ctr"/>
                          <a:r>
                            <a:rPr lang="en-US" sz="1600" dirty="0"/>
                            <a:t>96.50</a:t>
                          </a:r>
                        </a:p>
                      </a:txBody>
                      <a:tcPr anchor="ctr"/>
                    </a:tc>
                    <a:tc>
                      <a:txBody>
                        <a:bodyPr/>
                        <a:lstStyle/>
                        <a:p>
                          <a:pPr algn="ctr"/>
                          <a:r>
                            <a:rPr lang="en-US" sz="1600" dirty="0"/>
                            <a:t>2.66%</a:t>
                          </a:r>
                        </a:p>
                      </a:txBody>
                      <a:tcPr anchor="ctr"/>
                    </a:tc>
                    <a:tc>
                      <a:txBody>
                        <a:bodyPr/>
                        <a:lstStyle/>
                        <a:p>
                          <a:pPr algn="ctr"/>
                          <a:r>
                            <a:rPr lang="en-US" sz="1600" dirty="0"/>
                            <a:t>2,278</a:t>
                          </a:r>
                        </a:p>
                      </a:txBody>
                      <a:tcPr anchor="ctr"/>
                    </a:tc>
                    <a:extLst>
                      <a:ext uri="{0D108BD9-81ED-4DB2-BD59-A6C34878D82A}">
                        <a16:rowId xmlns:a16="http://schemas.microsoft.com/office/drawing/2014/main" val="331277378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4">
                <a:extLst>
                  <a:ext uri="{FF2B5EF4-FFF2-40B4-BE49-F238E27FC236}">
                    <a16:creationId xmlns:a16="http://schemas.microsoft.com/office/drawing/2014/main" id="{2606E68D-B12A-4DCA-89BA-1A9971392F31}"/>
                  </a:ext>
                </a:extLst>
              </p:cNvPr>
              <p:cNvGraphicFramePr>
                <a:graphicFrameLocks noGrp="1"/>
              </p:cNvGraphicFramePr>
              <p:nvPr>
                <p:extLst>
                  <p:ext uri="{D42A27DB-BD31-4B8C-83A1-F6EECF244321}">
                    <p14:modId xmlns:p14="http://schemas.microsoft.com/office/powerpoint/2010/main" val="2330377346"/>
                  </p:ext>
                </p:extLst>
              </p:nvPr>
            </p:nvGraphicFramePr>
            <p:xfrm>
              <a:off x="58736" y="1373286"/>
              <a:ext cx="9085264" cy="3710394"/>
            </p:xfrm>
            <a:graphic>
              <a:graphicData uri="http://schemas.openxmlformats.org/drawingml/2006/table">
                <a:tbl>
                  <a:tblPr firstRow="1" bandRow="1">
                    <a:tableStyleId>{073A0DAA-6AF3-43AB-8588-CEC1D06C72B9}</a:tableStyleId>
                  </a:tblPr>
                  <a:tblGrid>
                    <a:gridCol w="1069248">
                      <a:extLst>
                        <a:ext uri="{9D8B030D-6E8A-4147-A177-3AD203B41FA5}">
                          <a16:colId xmlns:a16="http://schemas.microsoft.com/office/drawing/2014/main" val="3401770089"/>
                        </a:ext>
                      </a:extLst>
                    </a:gridCol>
                    <a:gridCol w="949700">
                      <a:extLst>
                        <a:ext uri="{9D8B030D-6E8A-4147-A177-3AD203B41FA5}">
                          <a16:colId xmlns:a16="http://schemas.microsoft.com/office/drawing/2014/main" val="144547826"/>
                        </a:ext>
                      </a:extLst>
                    </a:gridCol>
                    <a:gridCol w="1009475">
                      <a:extLst>
                        <a:ext uri="{9D8B030D-6E8A-4147-A177-3AD203B41FA5}">
                          <a16:colId xmlns:a16="http://schemas.microsoft.com/office/drawing/2014/main" val="2541072308"/>
                        </a:ext>
                      </a:extLst>
                    </a:gridCol>
                    <a:gridCol w="832467">
                      <a:extLst>
                        <a:ext uri="{9D8B030D-6E8A-4147-A177-3AD203B41FA5}">
                          <a16:colId xmlns:a16="http://schemas.microsoft.com/office/drawing/2014/main" val="348087386"/>
                        </a:ext>
                      </a:extLst>
                    </a:gridCol>
                    <a:gridCol w="1053719">
                      <a:extLst>
                        <a:ext uri="{9D8B030D-6E8A-4147-A177-3AD203B41FA5}">
                          <a16:colId xmlns:a16="http://schemas.microsoft.com/office/drawing/2014/main" val="1380056061"/>
                        </a:ext>
                      </a:extLst>
                    </a:gridCol>
                    <a:gridCol w="791583">
                      <a:extLst>
                        <a:ext uri="{9D8B030D-6E8A-4147-A177-3AD203B41FA5}">
                          <a16:colId xmlns:a16="http://schemas.microsoft.com/office/drawing/2014/main" val="1556182302"/>
                        </a:ext>
                      </a:extLst>
                    </a:gridCol>
                    <a:gridCol w="870742">
                      <a:extLst>
                        <a:ext uri="{9D8B030D-6E8A-4147-A177-3AD203B41FA5}">
                          <a16:colId xmlns:a16="http://schemas.microsoft.com/office/drawing/2014/main" val="1507295620"/>
                        </a:ext>
                      </a:extLst>
                    </a:gridCol>
                    <a:gridCol w="1498855">
                      <a:extLst>
                        <a:ext uri="{9D8B030D-6E8A-4147-A177-3AD203B41FA5}">
                          <a16:colId xmlns:a16="http://schemas.microsoft.com/office/drawing/2014/main" val="2084824496"/>
                        </a:ext>
                      </a:extLst>
                    </a:gridCol>
                    <a:gridCol w="1009475">
                      <a:extLst>
                        <a:ext uri="{9D8B030D-6E8A-4147-A177-3AD203B41FA5}">
                          <a16:colId xmlns:a16="http://schemas.microsoft.com/office/drawing/2014/main" val="3830963593"/>
                        </a:ext>
                      </a:extLst>
                    </a:gridCol>
                  </a:tblGrid>
                  <a:tr h="356925">
                    <a:tc rowSpan="2">
                      <a:txBody>
                        <a:bodyPr/>
                        <a:lstStyle/>
                        <a:p>
                          <a:pPr algn="ctr"/>
                          <a:r>
                            <a:rPr lang="en-US" sz="1600" dirty="0"/>
                            <a:t>Testcase</a:t>
                          </a:r>
                        </a:p>
                      </a:txBody>
                      <a:tcPr marL="0" marR="0" marT="0" marB="0" anchor="ctr"/>
                    </a:tc>
                    <a:tc rowSpan="2">
                      <a:txBody>
                        <a:bodyPr/>
                        <a:lstStyle/>
                        <a:p>
                          <a:pPr algn="ctr"/>
                          <a:r>
                            <a:rPr lang="en-US" sz="1600" dirty="0"/>
                            <a:t>Static IR limit</a:t>
                          </a:r>
                        </a:p>
                      </a:txBody>
                      <a:tcPr anchor="ctr"/>
                    </a:tc>
                    <a:tc rowSpan="2">
                      <a:txBody>
                        <a:bodyPr/>
                        <a:lstStyle/>
                        <a:p>
                          <a:pPr algn="ctr"/>
                          <a:r>
                            <a:rPr lang="en-US" sz="1600" dirty="0"/>
                            <a:t>Tech. node</a:t>
                          </a:r>
                        </a:p>
                      </a:txBody>
                      <a:tcPr anchor="ctr"/>
                    </a:tc>
                    <a:tc gridSpan="2">
                      <a:txBody>
                        <a:bodyPr/>
                        <a:lstStyle/>
                        <a:p>
                          <a:pPr algn="ctr"/>
                          <a:r>
                            <a:rPr lang="en-US" sz="1600" dirty="0"/>
                            <a:t>Uniform grid</a:t>
                          </a:r>
                        </a:p>
                      </a:txBody>
                      <a:tcPr anchor="ctr"/>
                    </a:tc>
                    <a:tc hMerge="1">
                      <a:txBody>
                        <a:bodyPr/>
                        <a:lstStyle/>
                        <a:p>
                          <a:endParaRPr lang="en-US" dirty="0"/>
                        </a:p>
                      </a:txBody>
                      <a:tcPr/>
                    </a:tc>
                    <a:tc gridSpan="4">
                      <a:txBody>
                        <a:bodyPr/>
                        <a:lstStyle/>
                        <a:p>
                          <a:pPr algn="ctr"/>
                          <a:r>
                            <a:rPr lang="en-US" sz="1600" dirty="0"/>
                            <a:t>CNN-synthesized</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14645784"/>
                      </a:ext>
                    </a:extLst>
                  </a:tr>
                  <a:tr h="1147026">
                    <a:tc vMerge="1">
                      <a:txBody>
                        <a:bodyPr/>
                        <a:lstStyle/>
                        <a:p>
                          <a:endParaRPr lang="en-US" dirty="0"/>
                        </a:p>
                      </a:txBody>
                      <a:tcPr>
                        <a:solidFill>
                          <a:srgbClr val="000000"/>
                        </a:solidFill>
                      </a:tcPr>
                    </a:tc>
                    <a:tc vMerge="1">
                      <a:txBody>
                        <a:bodyPr/>
                        <a:lstStyle/>
                        <a:p>
                          <a:endParaRPr lang="en-US" dirty="0"/>
                        </a:p>
                      </a:txBody>
                      <a:tcPr>
                        <a:solidFill>
                          <a:srgbClr val="000000"/>
                        </a:solidFill>
                      </a:tcPr>
                    </a:tc>
                    <a:tc vMerge="1">
                      <a:txBody>
                        <a:bodyPr/>
                        <a:lstStyle/>
                        <a:p>
                          <a:endParaRPr lang="en-US" dirty="0"/>
                        </a:p>
                      </a:txBody>
                      <a:tcPr>
                        <a:solidFill>
                          <a:srgbClr val="000000"/>
                        </a:solid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pPr algn="ctr"/>
                          <a:r>
                            <a:rPr lang="en-US" sz="1600" dirty="0">
                              <a:solidFill>
                                <a:schemeClr val="bg1"/>
                              </a:solidFill>
                            </a:rPr>
                            <a:t>Worst case </a:t>
                          </a:r>
                          <a14:m>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a:solidFill>
                                        <a:schemeClr val="bg1"/>
                                      </a:solidFill>
                                      <a:latin typeface="Cambria Math" panose="02040503050406030204" pitchFamily="18" charset="0"/>
                                    </a:rPr>
                                    <m:t>𝐽</m:t>
                                  </m:r>
                                </m:e>
                                <m:sub>
                                  <m:r>
                                    <a:rPr lang="en-US" sz="1600" b="0" i="1">
                                      <a:solidFill>
                                        <a:schemeClr val="bg1"/>
                                      </a:solidFill>
                                      <a:latin typeface="Cambria Math" panose="02040503050406030204" pitchFamily="18" charset="0"/>
                                    </a:rPr>
                                    <m:t>𝑟</m:t>
                                  </m:r>
                                  <m:r>
                                    <a:rPr lang="en-US" sz="1600" b="0" i="1">
                                      <a:solidFill>
                                        <a:schemeClr val="bg1"/>
                                      </a:solidFill>
                                      <a:latin typeface="Cambria Math" panose="02040503050406030204" pitchFamily="18" charset="0"/>
                                    </a:rPr>
                                    <m:t>,</m:t>
                                  </m:r>
                                  <m:r>
                                    <a:rPr lang="en-US" sz="1600" b="0" i="1">
                                      <a:solidFill>
                                        <a:schemeClr val="bg1"/>
                                      </a:solidFill>
                                      <a:latin typeface="Cambria Math" panose="02040503050406030204" pitchFamily="18" charset="0"/>
                                    </a:rPr>
                                    <m:t>𝑛𝑜𝑟𝑚</m:t>
                                  </m:r>
                                </m:sub>
                              </m:sSub>
                            </m:oMath>
                          </a14:m>
                          <a:endParaRPr lang="en-US" sz="1600" dirty="0">
                            <a:solidFill>
                              <a:schemeClr val="bg1"/>
                            </a:solidFill>
                          </a:endParaRPr>
                        </a:p>
                        <a:p>
                          <a:pPr algn="ctr"/>
                          <a:r>
                            <a:rPr lang="en-US" sz="1600" dirty="0">
                              <a:solidFill>
                                <a:schemeClr val="bg1"/>
                              </a:solidFill>
                            </a:rPr>
                            <a:t>(%)</a:t>
                          </a:r>
                        </a:p>
                      </a:txBody>
                      <a:tcPr anchor="ctr">
                        <a:solidFill>
                          <a:srgbClr val="000000"/>
                        </a:solid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pPr algn="ctr"/>
                          <a:r>
                            <a:rPr lang="en-US" sz="1600" dirty="0">
                              <a:solidFill>
                                <a:schemeClr val="bg1"/>
                              </a:solidFill>
                            </a:rPr>
                            <a:t>Worst case </a:t>
                          </a:r>
                          <a14:m>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a:solidFill>
                                        <a:schemeClr val="bg1"/>
                                      </a:solidFill>
                                      <a:latin typeface="Cambria Math" panose="02040503050406030204" pitchFamily="18" charset="0"/>
                                    </a:rPr>
                                    <m:t>𝐽</m:t>
                                  </m:r>
                                </m:e>
                                <m:sub>
                                  <m:r>
                                    <a:rPr lang="en-US" sz="1600" b="0" i="1">
                                      <a:solidFill>
                                        <a:schemeClr val="bg1"/>
                                      </a:solidFill>
                                      <a:latin typeface="Cambria Math" panose="02040503050406030204" pitchFamily="18" charset="0"/>
                                    </a:rPr>
                                    <m:t>𝑟</m:t>
                                  </m:r>
                                  <m:r>
                                    <a:rPr lang="en-US" sz="1600" b="0" i="1">
                                      <a:solidFill>
                                        <a:schemeClr val="bg1"/>
                                      </a:solidFill>
                                      <a:latin typeface="Cambria Math" panose="02040503050406030204" pitchFamily="18" charset="0"/>
                                    </a:rPr>
                                    <m:t>,</m:t>
                                  </m:r>
                                  <m:r>
                                    <a:rPr lang="en-US" sz="1600" b="0" i="1">
                                      <a:solidFill>
                                        <a:schemeClr val="bg1"/>
                                      </a:solidFill>
                                      <a:latin typeface="Cambria Math" panose="02040503050406030204" pitchFamily="18" charset="0"/>
                                    </a:rPr>
                                    <m:t>𝑛𝑜𝑟𝑚</m:t>
                                  </m:r>
                                </m:sub>
                              </m:sSub>
                            </m:oMath>
                          </a14:m>
                          <a:endParaRPr lang="en-US" sz="1600" dirty="0">
                            <a:solidFill>
                              <a:schemeClr val="bg1"/>
                            </a:solidFill>
                          </a:endParaRPr>
                        </a:p>
                        <a:p>
                          <a:pPr algn="ctr"/>
                          <a:r>
                            <a:rPr lang="en-US" sz="1600" dirty="0">
                              <a:solidFill>
                                <a:schemeClr val="bg1"/>
                              </a:solidFill>
                            </a:rPr>
                            <a:t>(%)</a:t>
                          </a:r>
                        </a:p>
                      </a:txBody>
                      <a:tcPr anchor="ctr">
                        <a:solidFill>
                          <a:srgbClr val="000000"/>
                        </a:solidFill>
                      </a:tcPr>
                    </a:tc>
                    <a:tc>
                      <a:txBody>
                        <a:bodyPr/>
                        <a:lstStyle/>
                        <a:p>
                          <a:pPr algn="ctr"/>
                          <a:r>
                            <a:rPr lang="en-US" sz="1600" dirty="0">
                              <a:solidFill>
                                <a:schemeClr val="bg1"/>
                              </a:solidFill>
                            </a:rPr>
                            <a:t>Congestion improvement (ACE) metric</a:t>
                          </a:r>
                        </a:p>
                      </a:txBody>
                      <a:tcPr anchor="ctr">
                        <a:solidFill>
                          <a:srgbClr val="000000"/>
                        </a:solidFill>
                      </a:tcPr>
                    </a:tc>
                    <a:tc>
                      <a:txBody>
                        <a:bodyPr/>
                        <a:lstStyle/>
                        <a:p>
                          <a:pPr algn="ctr"/>
                          <a:r>
                            <a:rPr lang="en-US" sz="1600" dirty="0">
                              <a:solidFill>
                                <a:schemeClr val="bg1"/>
                              </a:solidFill>
                            </a:rPr>
                            <a:t>Avg. # of tracks saved</a:t>
                          </a:r>
                        </a:p>
                      </a:txBody>
                      <a:tcPr anchor="ctr">
                        <a:solidFill>
                          <a:srgbClr val="000000"/>
                        </a:solidFill>
                      </a:tcPr>
                    </a:tc>
                    <a:extLst>
                      <a:ext uri="{0D108BD9-81ED-4DB2-BD59-A6C34878D82A}">
                        <a16:rowId xmlns:a16="http://schemas.microsoft.com/office/drawing/2014/main" val="857261504"/>
                      </a:ext>
                    </a:extLst>
                  </a:tr>
                  <a:tr h="616506">
                    <a:tc>
                      <a:txBody>
                        <a:bodyPr/>
                        <a:lstStyle/>
                        <a:p>
                          <a:pPr algn="ctr"/>
                          <a:r>
                            <a:rPr lang="en-US" sz="1600" dirty="0"/>
                            <a:t>Rocket core</a:t>
                          </a:r>
                        </a:p>
                      </a:txBody>
                      <a:tcPr anchor="ctr"/>
                    </a:tc>
                    <a:tc>
                      <a:txBody>
                        <a:bodyPr/>
                        <a:lstStyle/>
                        <a:p>
                          <a:pPr algn="ctr"/>
                          <a:r>
                            <a:rPr lang="en-US" sz="1600" dirty="0"/>
                            <a:t>8mV</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16FF</a:t>
                          </a:r>
                        </a:p>
                      </a:txBody>
                      <a:tcPr anchor="ctr"/>
                    </a:tc>
                    <a:tc>
                      <a:txBody>
                        <a:bodyPr/>
                        <a:lstStyle/>
                        <a:p>
                          <a:pPr algn="ctr"/>
                          <a:r>
                            <a:rPr lang="en-US" sz="1600" dirty="0"/>
                            <a:t>6.72</a:t>
                          </a:r>
                        </a:p>
                      </a:txBody>
                      <a:tcPr anchor="ctr"/>
                    </a:tc>
                    <a:tc>
                      <a:txBody>
                        <a:bodyPr/>
                        <a:lstStyle/>
                        <a:p>
                          <a:pPr algn="ctr"/>
                          <a:r>
                            <a:rPr lang="en-US" sz="1600" dirty="0"/>
                            <a:t>91.72</a:t>
                          </a:r>
                        </a:p>
                      </a:txBody>
                      <a:tcPr anchor="ctr"/>
                    </a:tc>
                    <a:tc>
                      <a:txBody>
                        <a:bodyPr/>
                        <a:lstStyle/>
                        <a:p>
                          <a:pPr algn="ctr"/>
                          <a:r>
                            <a:rPr lang="en-US" sz="1600" dirty="0"/>
                            <a:t>6.74</a:t>
                          </a:r>
                        </a:p>
                      </a:txBody>
                      <a:tcPr anchor="ctr"/>
                    </a:tc>
                    <a:tc>
                      <a:txBody>
                        <a:bodyPr/>
                        <a:lstStyle/>
                        <a:p>
                          <a:pPr algn="ctr"/>
                          <a:r>
                            <a:rPr lang="en-US" sz="1600" dirty="0"/>
                            <a:t>91.55</a:t>
                          </a:r>
                        </a:p>
                      </a:txBody>
                      <a:tcPr anchor="ctr"/>
                    </a:tc>
                    <a:tc>
                      <a:txBody>
                        <a:bodyPr/>
                        <a:lstStyle/>
                        <a:p>
                          <a:pPr algn="ctr"/>
                          <a:r>
                            <a:rPr lang="en-US" sz="1600" dirty="0"/>
                            <a:t>2.39%</a:t>
                          </a:r>
                        </a:p>
                      </a:txBody>
                      <a:tcPr anchor="ctr"/>
                    </a:tc>
                    <a:tc>
                      <a:txBody>
                        <a:bodyPr/>
                        <a:lstStyle/>
                        <a:p>
                          <a:pPr algn="ctr"/>
                          <a:r>
                            <a:rPr lang="en-US" sz="1600" dirty="0"/>
                            <a:t>1,360</a:t>
                          </a:r>
                        </a:p>
                      </a:txBody>
                      <a:tcPr anchor="ctr"/>
                    </a:tc>
                    <a:extLst>
                      <a:ext uri="{0D108BD9-81ED-4DB2-BD59-A6C34878D82A}">
                        <a16:rowId xmlns:a16="http://schemas.microsoft.com/office/drawing/2014/main" val="1873420429"/>
                      </a:ext>
                    </a:extLst>
                  </a:tr>
                  <a:tr h="616506">
                    <a:tc>
                      <a:txBody>
                        <a:bodyPr/>
                        <a:lstStyle/>
                        <a:p>
                          <a:pPr algn="ctr"/>
                          <a:r>
                            <a:rPr lang="en-US" sz="1600" dirty="0"/>
                            <a:t>Black Parrot</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11.75</a:t>
                          </a:r>
                        </a:p>
                      </a:txBody>
                      <a:tcPr anchor="ctr"/>
                    </a:tc>
                    <a:tc>
                      <a:txBody>
                        <a:bodyPr/>
                        <a:lstStyle/>
                        <a:p>
                          <a:pPr algn="ctr"/>
                          <a:r>
                            <a:rPr lang="en-US" sz="1600" dirty="0"/>
                            <a:t>96.39</a:t>
                          </a:r>
                        </a:p>
                      </a:txBody>
                      <a:tcPr anchor="ctr"/>
                    </a:tc>
                    <a:tc>
                      <a:txBody>
                        <a:bodyPr/>
                        <a:lstStyle/>
                        <a:p>
                          <a:pPr algn="ctr"/>
                          <a:r>
                            <a:rPr lang="en-US" sz="1600" dirty="0"/>
                            <a:t>11.89</a:t>
                          </a:r>
                        </a:p>
                      </a:txBody>
                      <a:tcPr anchor="ctr"/>
                    </a:tc>
                    <a:tc>
                      <a:txBody>
                        <a:bodyPr/>
                        <a:lstStyle/>
                        <a:p>
                          <a:pPr algn="ctr"/>
                          <a:r>
                            <a:rPr lang="en-US" sz="1600" dirty="0"/>
                            <a:t>98.57</a:t>
                          </a:r>
                        </a:p>
                      </a:txBody>
                      <a:tcPr anchor="ctr"/>
                    </a:tc>
                    <a:tc>
                      <a:txBody>
                        <a:bodyPr/>
                        <a:lstStyle/>
                        <a:p>
                          <a:pPr algn="ctr"/>
                          <a:r>
                            <a:rPr lang="en-US" sz="1600" dirty="0"/>
                            <a:t>3.22%</a:t>
                          </a:r>
                        </a:p>
                      </a:txBody>
                      <a:tcPr anchor="ctr"/>
                    </a:tc>
                    <a:tc>
                      <a:txBody>
                        <a:bodyPr/>
                        <a:lstStyle/>
                        <a:p>
                          <a:pPr algn="ctr"/>
                          <a:r>
                            <a:rPr lang="en-US" sz="1600" dirty="0"/>
                            <a:t>2,148</a:t>
                          </a:r>
                        </a:p>
                      </a:txBody>
                      <a:tcPr anchor="ctr"/>
                    </a:tc>
                    <a:extLst>
                      <a:ext uri="{0D108BD9-81ED-4DB2-BD59-A6C34878D82A}">
                        <a16:rowId xmlns:a16="http://schemas.microsoft.com/office/drawing/2014/main" val="1301048211"/>
                      </a:ext>
                    </a:extLst>
                  </a:tr>
                  <a:tr h="616506">
                    <a:tc>
                      <a:txBody>
                        <a:bodyPr/>
                        <a:lstStyle/>
                        <a:p>
                          <a:pPr algn="ctr"/>
                          <a:r>
                            <a:rPr lang="en-US" sz="1600" dirty="0"/>
                            <a:t>Vanilla core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8.47</a:t>
                          </a:r>
                        </a:p>
                      </a:txBody>
                      <a:tcPr anchor="ctr"/>
                    </a:tc>
                    <a:tc>
                      <a:txBody>
                        <a:bodyPr/>
                        <a:lstStyle/>
                        <a:p>
                          <a:pPr algn="ctr"/>
                          <a:r>
                            <a:rPr lang="en-US" sz="1600" dirty="0"/>
                            <a:t>91.11</a:t>
                          </a:r>
                        </a:p>
                      </a:txBody>
                      <a:tcPr anchor="ctr"/>
                    </a:tc>
                    <a:tc>
                      <a:txBody>
                        <a:bodyPr/>
                        <a:lstStyle/>
                        <a:p>
                          <a:pPr algn="ctr"/>
                          <a:r>
                            <a:rPr lang="en-US" sz="1600" dirty="0"/>
                            <a:t>10.98</a:t>
                          </a:r>
                        </a:p>
                      </a:txBody>
                      <a:tcPr anchor="ctr"/>
                    </a:tc>
                    <a:tc>
                      <a:txBody>
                        <a:bodyPr/>
                        <a:lstStyle/>
                        <a:p>
                          <a:pPr algn="ctr"/>
                          <a:r>
                            <a:rPr lang="en-US" sz="1600" dirty="0"/>
                            <a:t>95.84</a:t>
                          </a:r>
                        </a:p>
                      </a:txBody>
                      <a:tcPr anchor="ctr"/>
                    </a:tc>
                    <a:tc>
                      <a:txBody>
                        <a:bodyPr/>
                        <a:lstStyle/>
                        <a:p>
                          <a:pPr algn="ctr"/>
                          <a:r>
                            <a:rPr lang="en-US" sz="1600" dirty="0"/>
                            <a:t>3.02%</a:t>
                          </a:r>
                        </a:p>
                      </a:txBody>
                      <a:tcPr anchor="ctr"/>
                    </a:tc>
                    <a:tc>
                      <a:txBody>
                        <a:bodyPr/>
                        <a:lstStyle/>
                        <a:p>
                          <a:pPr algn="ctr"/>
                          <a:r>
                            <a:rPr lang="en-US" sz="1600" dirty="0"/>
                            <a:t>1,224</a:t>
                          </a:r>
                        </a:p>
                      </a:txBody>
                      <a:tcPr anchor="ctr"/>
                    </a:tc>
                    <a:extLst>
                      <a:ext uri="{0D108BD9-81ED-4DB2-BD59-A6C34878D82A}">
                        <a16:rowId xmlns:a16="http://schemas.microsoft.com/office/drawing/2014/main" val="2230897297"/>
                      </a:ext>
                    </a:extLst>
                  </a:tr>
                  <a:tr h="356925">
                    <a:tc>
                      <a:txBody>
                        <a:bodyPr/>
                        <a:lstStyle/>
                        <a:p>
                          <a:pPr algn="ctr"/>
                          <a:r>
                            <a:rPr lang="en-US" sz="1600" dirty="0"/>
                            <a:t>Ariane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11.58</a:t>
                          </a:r>
                        </a:p>
                      </a:txBody>
                      <a:tcPr anchor="ctr"/>
                    </a:tc>
                    <a:tc>
                      <a:txBody>
                        <a:bodyPr/>
                        <a:lstStyle/>
                        <a:p>
                          <a:pPr algn="ctr"/>
                          <a:r>
                            <a:rPr lang="en-US" sz="1600" dirty="0"/>
                            <a:t>96.94</a:t>
                          </a:r>
                        </a:p>
                      </a:txBody>
                      <a:tcPr anchor="ctr"/>
                    </a:tc>
                    <a:tc>
                      <a:txBody>
                        <a:bodyPr/>
                        <a:lstStyle/>
                        <a:p>
                          <a:pPr algn="ctr"/>
                          <a:r>
                            <a:rPr lang="en-US" sz="1600" dirty="0"/>
                            <a:t>11.82</a:t>
                          </a:r>
                        </a:p>
                      </a:txBody>
                      <a:tcPr anchor="ctr"/>
                    </a:tc>
                    <a:tc>
                      <a:txBody>
                        <a:bodyPr/>
                        <a:lstStyle/>
                        <a:p>
                          <a:pPr algn="ctr"/>
                          <a:r>
                            <a:rPr lang="en-US" sz="1600" dirty="0"/>
                            <a:t>96.50</a:t>
                          </a:r>
                        </a:p>
                      </a:txBody>
                      <a:tcPr anchor="ctr"/>
                    </a:tc>
                    <a:tc>
                      <a:txBody>
                        <a:bodyPr/>
                        <a:lstStyle/>
                        <a:p>
                          <a:pPr algn="ctr"/>
                          <a:r>
                            <a:rPr lang="en-US" sz="1600" dirty="0"/>
                            <a:t>3.31%</a:t>
                          </a:r>
                        </a:p>
                      </a:txBody>
                      <a:tcPr anchor="ctr"/>
                    </a:tc>
                    <a:tc>
                      <a:txBody>
                        <a:bodyPr/>
                        <a:lstStyle/>
                        <a:p>
                          <a:pPr algn="ctr"/>
                          <a:r>
                            <a:rPr lang="en-US" sz="1600" dirty="0"/>
                            <a:t>2,574</a:t>
                          </a:r>
                        </a:p>
                      </a:txBody>
                      <a:tcPr anchor="ctr"/>
                    </a:tc>
                    <a:extLst>
                      <a:ext uri="{0D108BD9-81ED-4DB2-BD59-A6C34878D82A}">
                        <a16:rowId xmlns:a16="http://schemas.microsoft.com/office/drawing/2014/main" val="3312773781"/>
                      </a:ext>
                    </a:extLst>
                  </a:tr>
                </a:tbl>
              </a:graphicData>
            </a:graphic>
          </p:graphicFrame>
        </mc:Choice>
        <mc:Fallback xmlns="">
          <p:graphicFrame>
            <p:nvGraphicFramePr>
              <p:cNvPr id="9" name="Table 4">
                <a:extLst>
                  <a:ext uri="{FF2B5EF4-FFF2-40B4-BE49-F238E27FC236}">
                    <a16:creationId xmlns:a16="http://schemas.microsoft.com/office/drawing/2014/main" id="{2606E68D-B12A-4DCA-89BA-1A9971392F31}"/>
                  </a:ext>
                </a:extLst>
              </p:cNvPr>
              <p:cNvGraphicFramePr>
                <a:graphicFrameLocks noGrp="1"/>
              </p:cNvGraphicFramePr>
              <p:nvPr>
                <p:extLst>
                  <p:ext uri="{D42A27DB-BD31-4B8C-83A1-F6EECF244321}">
                    <p14:modId xmlns:p14="http://schemas.microsoft.com/office/powerpoint/2010/main" val="2330377346"/>
                  </p:ext>
                </p:extLst>
              </p:nvPr>
            </p:nvGraphicFramePr>
            <p:xfrm>
              <a:off x="58736" y="1373286"/>
              <a:ext cx="9085264" cy="3710394"/>
            </p:xfrm>
            <a:graphic>
              <a:graphicData uri="http://schemas.openxmlformats.org/drawingml/2006/table">
                <a:tbl>
                  <a:tblPr firstRow="1" bandRow="1">
                    <a:tableStyleId>{073A0DAA-6AF3-43AB-8588-CEC1D06C72B9}</a:tableStyleId>
                  </a:tblPr>
                  <a:tblGrid>
                    <a:gridCol w="1069248">
                      <a:extLst>
                        <a:ext uri="{9D8B030D-6E8A-4147-A177-3AD203B41FA5}">
                          <a16:colId xmlns:a16="http://schemas.microsoft.com/office/drawing/2014/main" val="3401770089"/>
                        </a:ext>
                      </a:extLst>
                    </a:gridCol>
                    <a:gridCol w="949700">
                      <a:extLst>
                        <a:ext uri="{9D8B030D-6E8A-4147-A177-3AD203B41FA5}">
                          <a16:colId xmlns:a16="http://schemas.microsoft.com/office/drawing/2014/main" val="144547826"/>
                        </a:ext>
                      </a:extLst>
                    </a:gridCol>
                    <a:gridCol w="1009475">
                      <a:extLst>
                        <a:ext uri="{9D8B030D-6E8A-4147-A177-3AD203B41FA5}">
                          <a16:colId xmlns:a16="http://schemas.microsoft.com/office/drawing/2014/main" val="2541072308"/>
                        </a:ext>
                      </a:extLst>
                    </a:gridCol>
                    <a:gridCol w="832467">
                      <a:extLst>
                        <a:ext uri="{9D8B030D-6E8A-4147-A177-3AD203B41FA5}">
                          <a16:colId xmlns:a16="http://schemas.microsoft.com/office/drawing/2014/main" val="348087386"/>
                        </a:ext>
                      </a:extLst>
                    </a:gridCol>
                    <a:gridCol w="1053719">
                      <a:extLst>
                        <a:ext uri="{9D8B030D-6E8A-4147-A177-3AD203B41FA5}">
                          <a16:colId xmlns:a16="http://schemas.microsoft.com/office/drawing/2014/main" val="1380056061"/>
                        </a:ext>
                      </a:extLst>
                    </a:gridCol>
                    <a:gridCol w="791583">
                      <a:extLst>
                        <a:ext uri="{9D8B030D-6E8A-4147-A177-3AD203B41FA5}">
                          <a16:colId xmlns:a16="http://schemas.microsoft.com/office/drawing/2014/main" val="1556182302"/>
                        </a:ext>
                      </a:extLst>
                    </a:gridCol>
                    <a:gridCol w="870742">
                      <a:extLst>
                        <a:ext uri="{9D8B030D-6E8A-4147-A177-3AD203B41FA5}">
                          <a16:colId xmlns:a16="http://schemas.microsoft.com/office/drawing/2014/main" val="1507295620"/>
                        </a:ext>
                      </a:extLst>
                    </a:gridCol>
                    <a:gridCol w="1498855">
                      <a:extLst>
                        <a:ext uri="{9D8B030D-6E8A-4147-A177-3AD203B41FA5}">
                          <a16:colId xmlns:a16="http://schemas.microsoft.com/office/drawing/2014/main" val="2084824496"/>
                        </a:ext>
                      </a:extLst>
                    </a:gridCol>
                    <a:gridCol w="1009475">
                      <a:extLst>
                        <a:ext uri="{9D8B030D-6E8A-4147-A177-3AD203B41FA5}">
                          <a16:colId xmlns:a16="http://schemas.microsoft.com/office/drawing/2014/main" val="3830963593"/>
                        </a:ext>
                      </a:extLst>
                    </a:gridCol>
                  </a:tblGrid>
                  <a:tr h="356925">
                    <a:tc rowSpan="2">
                      <a:txBody>
                        <a:bodyPr/>
                        <a:lstStyle/>
                        <a:p>
                          <a:pPr algn="ctr"/>
                          <a:r>
                            <a:rPr lang="en-US" sz="1600" dirty="0"/>
                            <a:t>Testcase</a:t>
                          </a:r>
                        </a:p>
                      </a:txBody>
                      <a:tcPr marL="0" marR="0" marT="0" marB="0" anchor="ctr"/>
                    </a:tc>
                    <a:tc rowSpan="2">
                      <a:txBody>
                        <a:bodyPr/>
                        <a:lstStyle/>
                        <a:p>
                          <a:pPr algn="ctr"/>
                          <a:r>
                            <a:rPr lang="en-US" sz="1600" dirty="0"/>
                            <a:t>Static IR limit</a:t>
                          </a:r>
                        </a:p>
                      </a:txBody>
                      <a:tcPr anchor="ctr"/>
                    </a:tc>
                    <a:tc rowSpan="2">
                      <a:txBody>
                        <a:bodyPr/>
                        <a:lstStyle/>
                        <a:p>
                          <a:pPr algn="ctr"/>
                          <a:r>
                            <a:rPr lang="en-US" sz="1600" dirty="0"/>
                            <a:t>Tech. node</a:t>
                          </a:r>
                        </a:p>
                      </a:txBody>
                      <a:tcPr anchor="ctr"/>
                    </a:tc>
                    <a:tc gridSpan="2">
                      <a:txBody>
                        <a:bodyPr/>
                        <a:lstStyle/>
                        <a:p>
                          <a:pPr algn="ctr"/>
                          <a:r>
                            <a:rPr lang="en-US" sz="1600" dirty="0"/>
                            <a:t>Uniform grid</a:t>
                          </a:r>
                        </a:p>
                      </a:txBody>
                      <a:tcPr anchor="ctr"/>
                    </a:tc>
                    <a:tc hMerge="1">
                      <a:txBody>
                        <a:bodyPr/>
                        <a:lstStyle/>
                        <a:p>
                          <a:endParaRPr lang="en-US" dirty="0"/>
                        </a:p>
                      </a:txBody>
                      <a:tcPr/>
                    </a:tc>
                    <a:tc gridSpan="4">
                      <a:txBody>
                        <a:bodyPr/>
                        <a:lstStyle/>
                        <a:p>
                          <a:pPr algn="ctr"/>
                          <a:r>
                            <a:rPr lang="en-US" sz="1600" dirty="0"/>
                            <a:t>CNN-synthesized</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14645784"/>
                      </a:ext>
                    </a:extLst>
                  </a:tr>
                  <a:tr h="1147026">
                    <a:tc vMerge="1">
                      <a:txBody>
                        <a:bodyPr/>
                        <a:lstStyle/>
                        <a:p>
                          <a:endParaRPr lang="en-US" dirty="0"/>
                        </a:p>
                      </a:txBody>
                      <a:tcPr>
                        <a:solidFill>
                          <a:srgbClr val="000000"/>
                        </a:solidFill>
                      </a:tcPr>
                    </a:tc>
                    <a:tc vMerge="1">
                      <a:txBody>
                        <a:bodyPr/>
                        <a:lstStyle/>
                        <a:p>
                          <a:endParaRPr lang="en-US" dirty="0"/>
                        </a:p>
                      </a:txBody>
                      <a:tcPr>
                        <a:solidFill>
                          <a:srgbClr val="000000"/>
                        </a:solidFill>
                      </a:tcPr>
                    </a:tc>
                    <a:tc vMerge="1">
                      <a:txBody>
                        <a:bodyPr/>
                        <a:lstStyle/>
                        <a:p>
                          <a:endParaRPr lang="en-US" dirty="0"/>
                        </a:p>
                      </a:txBody>
                      <a:tcPr>
                        <a:solidFill>
                          <a:srgbClr val="000000"/>
                        </a:solid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endParaRPr lang="en-US"/>
                        </a:p>
                      </a:txBody>
                      <a:tcPr anchor="ctr">
                        <a:blipFill>
                          <a:blip r:embed="rId4"/>
                          <a:stretch>
                            <a:fillRect l="-367052" t="-31915" r="-398266" b="-198404"/>
                          </a:stretch>
                        </a:blip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endParaRPr lang="en-US"/>
                        </a:p>
                      </a:txBody>
                      <a:tcPr anchor="ctr">
                        <a:blipFill>
                          <a:blip r:embed="rId4"/>
                          <a:stretch>
                            <a:fillRect l="-655245" t="-31915" r="-291608" b="-198404"/>
                          </a:stretch>
                        </a:blipFill>
                      </a:tcPr>
                    </a:tc>
                    <a:tc>
                      <a:txBody>
                        <a:bodyPr/>
                        <a:lstStyle/>
                        <a:p>
                          <a:pPr algn="ctr"/>
                          <a:r>
                            <a:rPr lang="en-US" sz="1600" dirty="0">
                              <a:solidFill>
                                <a:schemeClr val="bg1"/>
                              </a:solidFill>
                            </a:rPr>
                            <a:t>Congestion improvement (ACE) metric</a:t>
                          </a:r>
                        </a:p>
                      </a:txBody>
                      <a:tcPr anchor="ctr">
                        <a:solidFill>
                          <a:srgbClr val="000000"/>
                        </a:solidFill>
                      </a:tcPr>
                    </a:tc>
                    <a:tc>
                      <a:txBody>
                        <a:bodyPr/>
                        <a:lstStyle/>
                        <a:p>
                          <a:pPr algn="ctr"/>
                          <a:r>
                            <a:rPr lang="en-US" sz="1600" dirty="0">
                              <a:solidFill>
                                <a:schemeClr val="bg1"/>
                              </a:solidFill>
                            </a:rPr>
                            <a:t>Avg. # of tracks saved</a:t>
                          </a:r>
                        </a:p>
                      </a:txBody>
                      <a:tcPr anchor="ctr">
                        <a:solidFill>
                          <a:srgbClr val="000000"/>
                        </a:solidFill>
                      </a:tcPr>
                    </a:tc>
                    <a:extLst>
                      <a:ext uri="{0D108BD9-81ED-4DB2-BD59-A6C34878D82A}">
                        <a16:rowId xmlns:a16="http://schemas.microsoft.com/office/drawing/2014/main" val="857261504"/>
                      </a:ext>
                    </a:extLst>
                  </a:tr>
                  <a:tr h="616506">
                    <a:tc>
                      <a:txBody>
                        <a:bodyPr/>
                        <a:lstStyle/>
                        <a:p>
                          <a:pPr algn="ctr"/>
                          <a:r>
                            <a:rPr lang="en-US" sz="1600" dirty="0"/>
                            <a:t>Rocket core</a:t>
                          </a:r>
                        </a:p>
                      </a:txBody>
                      <a:tcPr anchor="ctr"/>
                    </a:tc>
                    <a:tc>
                      <a:txBody>
                        <a:bodyPr/>
                        <a:lstStyle/>
                        <a:p>
                          <a:pPr algn="ctr"/>
                          <a:r>
                            <a:rPr lang="en-US" sz="1600" dirty="0"/>
                            <a:t>8mV</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16FF</a:t>
                          </a:r>
                        </a:p>
                      </a:txBody>
                      <a:tcPr anchor="ctr"/>
                    </a:tc>
                    <a:tc>
                      <a:txBody>
                        <a:bodyPr/>
                        <a:lstStyle/>
                        <a:p>
                          <a:pPr algn="ctr"/>
                          <a:r>
                            <a:rPr lang="en-US" sz="1600" dirty="0"/>
                            <a:t>6.72</a:t>
                          </a:r>
                        </a:p>
                      </a:txBody>
                      <a:tcPr anchor="ctr"/>
                    </a:tc>
                    <a:tc>
                      <a:txBody>
                        <a:bodyPr/>
                        <a:lstStyle/>
                        <a:p>
                          <a:pPr algn="ctr"/>
                          <a:r>
                            <a:rPr lang="en-US" sz="1600" dirty="0"/>
                            <a:t>91.72</a:t>
                          </a:r>
                        </a:p>
                      </a:txBody>
                      <a:tcPr anchor="ctr"/>
                    </a:tc>
                    <a:tc>
                      <a:txBody>
                        <a:bodyPr/>
                        <a:lstStyle/>
                        <a:p>
                          <a:pPr algn="ctr"/>
                          <a:r>
                            <a:rPr lang="en-US" sz="1600" dirty="0"/>
                            <a:t>6.74</a:t>
                          </a:r>
                        </a:p>
                      </a:txBody>
                      <a:tcPr anchor="ctr"/>
                    </a:tc>
                    <a:tc>
                      <a:txBody>
                        <a:bodyPr/>
                        <a:lstStyle/>
                        <a:p>
                          <a:pPr algn="ctr"/>
                          <a:r>
                            <a:rPr lang="en-US" sz="1600" dirty="0"/>
                            <a:t>91.55</a:t>
                          </a:r>
                        </a:p>
                      </a:txBody>
                      <a:tcPr anchor="ctr"/>
                    </a:tc>
                    <a:tc>
                      <a:txBody>
                        <a:bodyPr/>
                        <a:lstStyle/>
                        <a:p>
                          <a:pPr algn="ctr"/>
                          <a:r>
                            <a:rPr lang="en-US" sz="1600" dirty="0"/>
                            <a:t>2.39%</a:t>
                          </a:r>
                        </a:p>
                      </a:txBody>
                      <a:tcPr anchor="ctr"/>
                    </a:tc>
                    <a:tc>
                      <a:txBody>
                        <a:bodyPr/>
                        <a:lstStyle/>
                        <a:p>
                          <a:pPr algn="ctr"/>
                          <a:r>
                            <a:rPr lang="en-US" sz="1600" dirty="0"/>
                            <a:t>1,360</a:t>
                          </a:r>
                        </a:p>
                      </a:txBody>
                      <a:tcPr anchor="ctr"/>
                    </a:tc>
                    <a:extLst>
                      <a:ext uri="{0D108BD9-81ED-4DB2-BD59-A6C34878D82A}">
                        <a16:rowId xmlns:a16="http://schemas.microsoft.com/office/drawing/2014/main" val="1873420429"/>
                      </a:ext>
                    </a:extLst>
                  </a:tr>
                  <a:tr h="616506">
                    <a:tc>
                      <a:txBody>
                        <a:bodyPr/>
                        <a:lstStyle/>
                        <a:p>
                          <a:pPr algn="ctr"/>
                          <a:r>
                            <a:rPr lang="en-US" sz="1600" dirty="0"/>
                            <a:t>Black Parrot</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11.75</a:t>
                          </a:r>
                        </a:p>
                      </a:txBody>
                      <a:tcPr anchor="ctr"/>
                    </a:tc>
                    <a:tc>
                      <a:txBody>
                        <a:bodyPr/>
                        <a:lstStyle/>
                        <a:p>
                          <a:pPr algn="ctr"/>
                          <a:r>
                            <a:rPr lang="en-US" sz="1600" dirty="0"/>
                            <a:t>96.39</a:t>
                          </a:r>
                        </a:p>
                      </a:txBody>
                      <a:tcPr anchor="ctr"/>
                    </a:tc>
                    <a:tc>
                      <a:txBody>
                        <a:bodyPr/>
                        <a:lstStyle/>
                        <a:p>
                          <a:pPr algn="ctr"/>
                          <a:r>
                            <a:rPr lang="en-US" sz="1600" dirty="0"/>
                            <a:t>11.89</a:t>
                          </a:r>
                        </a:p>
                      </a:txBody>
                      <a:tcPr anchor="ctr"/>
                    </a:tc>
                    <a:tc>
                      <a:txBody>
                        <a:bodyPr/>
                        <a:lstStyle/>
                        <a:p>
                          <a:pPr algn="ctr"/>
                          <a:r>
                            <a:rPr lang="en-US" sz="1600" dirty="0"/>
                            <a:t>98.57</a:t>
                          </a:r>
                        </a:p>
                      </a:txBody>
                      <a:tcPr anchor="ctr"/>
                    </a:tc>
                    <a:tc>
                      <a:txBody>
                        <a:bodyPr/>
                        <a:lstStyle/>
                        <a:p>
                          <a:pPr algn="ctr"/>
                          <a:r>
                            <a:rPr lang="en-US" sz="1600" dirty="0"/>
                            <a:t>3.22%</a:t>
                          </a:r>
                        </a:p>
                      </a:txBody>
                      <a:tcPr anchor="ctr"/>
                    </a:tc>
                    <a:tc>
                      <a:txBody>
                        <a:bodyPr/>
                        <a:lstStyle/>
                        <a:p>
                          <a:pPr algn="ctr"/>
                          <a:r>
                            <a:rPr lang="en-US" sz="1600" dirty="0"/>
                            <a:t>2,148</a:t>
                          </a:r>
                        </a:p>
                      </a:txBody>
                      <a:tcPr anchor="ctr"/>
                    </a:tc>
                    <a:extLst>
                      <a:ext uri="{0D108BD9-81ED-4DB2-BD59-A6C34878D82A}">
                        <a16:rowId xmlns:a16="http://schemas.microsoft.com/office/drawing/2014/main" val="1301048211"/>
                      </a:ext>
                    </a:extLst>
                  </a:tr>
                  <a:tr h="616506">
                    <a:tc>
                      <a:txBody>
                        <a:bodyPr/>
                        <a:lstStyle/>
                        <a:p>
                          <a:pPr algn="ctr"/>
                          <a:r>
                            <a:rPr lang="en-US" sz="1600" dirty="0"/>
                            <a:t>Vanilla core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8.47</a:t>
                          </a:r>
                        </a:p>
                      </a:txBody>
                      <a:tcPr anchor="ctr"/>
                    </a:tc>
                    <a:tc>
                      <a:txBody>
                        <a:bodyPr/>
                        <a:lstStyle/>
                        <a:p>
                          <a:pPr algn="ctr"/>
                          <a:r>
                            <a:rPr lang="en-US" sz="1600" dirty="0"/>
                            <a:t>91.11</a:t>
                          </a:r>
                        </a:p>
                      </a:txBody>
                      <a:tcPr anchor="ctr"/>
                    </a:tc>
                    <a:tc>
                      <a:txBody>
                        <a:bodyPr/>
                        <a:lstStyle/>
                        <a:p>
                          <a:pPr algn="ctr"/>
                          <a:r>
                            <a:rPr lang="en-US" sz="1600" dirty="0"/>
                            <a:t>10.98</a:t>
                          </a:r>
                        </a:p>
                      </a:txBody>
                      <a:tcPr anchor="ctr"/>
                    </a:tc>
                    <a:tc>
                      <a:txBody>
                        <a:bodyPr/>
                        <a:lstStyle/>
                        <a:p>
                          <a:pPr algn="ctr"/>
                          <a:r>
                            <a:rPr lang="en-US" sz="1600" dirty="0"/>
                            <a:t>95.84</a:t>
                          </a:r>
                        </a:p>
                      </a:txBody>
                      <a:tcPr anchor="ctr"/>
                    </a:tc>
                    <a:tc>
                      <a:txBody>
                        <a:bodyPr/>
                        <a:lstStyle/>
                        <a:p>
                          <a:pPr algn="ctr"/>
                          <a:r>
                            <a:rPr lang="en-US" sz="1600" dirty="0"/>
                            <a:t>3.02%</a:t>
                          </a:r>
                        </a:p>
                      </a:txBody>
                      <a:tcPr anchor="ctr"/>
                    </a:tc>
                    <a:tc>
                      <a:txBody>
                        <a:bodyPr/>
                        <a:lstStyle/>
                        <a:p>
                          <a:pPr algn="ctr"/>
                          <a:r>
                            <a:rPr lang="en-US" sz="1600" dirty="0"/>
                            <a:t>1,224</a:t>
                          </a:r>
                        </a:p>
                      </a:txBody>
                      <a:tcPr anchor="ctr"/>
                    </a:tc>
                    <a:extLst>
                      <a:ext uri="{0D108BD9-81ED-4DB2-BD59-A6C34878D82A}">
                        <a16:rowId xmlns:a16="http://schemas.microsoft.com/office/drawing/2014/main" val="2230897297"/>
                      </a:ext>
                    </a:extLst>
                  </a:tr>
                  <a:tr h="356925">
                    <a:tc>
                      <a:txBody>
                        <a:bodyPr/>
                        <a:lstStyle/>
                        <a:p>
                          <a:pPr algn="ctr"/>
                          <a:r>
                            <a:rPr lang="en-US" sz="1600" dirty="0"/>
                            <a:t>Ariane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11.58</a:t>
                          </a:r>
                        </a:p>
                      </a:txBody>
                      <a:tcPr anchor="ctr"/>
                    </a:tc>
                    <a:tc>
                      <a:txBody>
                        <a:bodyPr/>
                        <a:lstStyle/>
                        <a:p>
                          <a:pPr algn="ctr"/>
                          <a:r>
                            <a:rPr lang="en-US" sz="1600" dirty="0"/>
                            <a:t>96.94</a:t>
                          </a:r>
                        </a:p>
                      </a:txBody>
                      <a:tcPr anchor="ctr"/>
                    </a:tc>
                    <a:tc>
                      <a:txBody>
                        <a:bodyPr/>
                        <a:lstStyle/>
                        <a:p>
                          <a:pPr algn="ctr"/>
                          <a:r>
                            <a:rPr lang="en-US" sz="1600" dirty="0"/>
                            <a:t>11.82</a:t>
                          </a:r>
                        </a:p>
                      </a:txBody>
                      <a:tcPr anchor="ctr"/>
                    </a:tc>
                    <a:tc>
                      <a:txBody>
                        <a:bodyPr/>
                        <a:lstStyle/>
                        <a:p>
                          <a:pPr algn="ctr"/>
                          <a:r>
                            <a:rPr lang="en-US" sz="1600" dirty="0"/>
                            <a:t>96.50</a:t>
                          </a:r>
                        </a:p>
                      </a:txBody>
                      <a:tcPr anchor="ctr"/>
                    </a:tc>
                    <a:tc>
                      <a:txBody>
                        <a:bodyPr/>
                        <a:lstStyle/>
                        <a:p>
                          <a:pPr algn="ctr"/>
                          <a:r>
                            <a:rPr lang="en-US" sz="1600" dirty="0"/>
                            <a:t>3.31%</a:t>
                          </a:r>
                        </a:p>
                      </a:txBody>
                      <a:tcPr anchor="ctr"/>
                    </a:tc>
                    <a:tc>
                      <a:txBody>
                        <a:bodyPr/>
                        <a:lstStyle/>
                        <a:p>
                          <a:pPr algn="ctr"/>
                          <a:r>
                            <a:rPr lang="en-US" sz="1600" dirty="0"/>
                            <a:t>2,574</a:t>
                          </a:r>
                        </a:p>
                      </a:txBody>
                      <a:tcPr anchor="ctr"/>
                    </a:tc>
                    <a:extLst>
                      <a:ext uri="{0D108BD9-81ED-4DB2-BD59-A6C34878D82A}">
                        <a16:rowId xmlns:a16="http://schemas.microsoft.com/office/drawing/2014/main" val="3312773781"/>
                      </a:ext>
                    </a:extLst>
                  </a:tr>
                </a:tbl>
              </a:graphicData>
            </a:graphic>
          </p:graphicFrame>
        </mc:Fallback>
      </mc:AlternateContent>
    </p:spTree>
    <p:extLst>
      <p:ext uri="{BB962C8B-B14F-4D97-AF65-F5344CB8AC3E}">
        <p14:creationId xmlns:p14="http://schemas.microsoft.com/office/powerpoint/2010/main" val="35451657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33</a:t>
            </a:fld>
            <a:endParaRPr lang="en-US" altLang="ko-KR"/>
          </a:p>
        </p:txBody>
      </p:sp>
      <p:sp>
        <p:nvSpPr>
          <p:cNvPr id="6" name="Content Placeholder 2"/>
          <p:cNvSpPr txBox="1">
            <a:spLocks/>
          </p:cNvSpPr>
          <p:nvPr/>
        </p:nvSpPr>
        <p:spPr bwMode="auto">
          <a:xfrm>
            <a:off x="228600" y="1143000"/>
            <a:ext cx="868680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1800" b="0" kern="0" dirty="0"/>
              <a:t>No-human-in-loop, correct-by-construction PDN synthesis and refinement using predefined templates</a:t>
            </a:r>
          </a:p>
          <a:p>
            <a:r>
              <a:rPr lang="en-US" sz="1800" b="0" kern="0" dirty="0"/>
              <a:t>Encapsulate the expensive analysis step in the one-time ML model training</a:t>
            </a:r>
          </a:p>
          <a:p>
            <a:pPr marL="0" indent="0">
              <a:buNone/>
            </a:pPr>
            <a:endParaRPr lang="en-US" sz="1800" b="0" kern="0" dirty="0"/>
          </a:p>
          <a:p>
            <a:endParaRPr lang="en-US" sz="1800" b="0" kern="0" dirty="0"/>
          </a:p>
        </p:txBody>
      </p:sp>
    </p:spTree>
    <p:extLst>
      <p:ext uri="{BB962C8B-B14F-4D97-AF65-F5344CB8AC3E}">
        <p14:creationId xmlns:p14="http://schemas.microsoft.com/office/powerpoint/2010/main" val="366296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34</a:t>
            </a:fld>
            <a:endParaRPr lang="en-US" altLang="ko-KR"/>
          </a:p>
        </p:txBody>
      </p:sp>
      <p:sp>
        <p:nvSpPr>
          <p:cNvPr id="10" name="Content Placeholder 2">
            <a:extLst>
              <a:ext uri="{FF2B5EF4-FFF2-40B4-BE49-F238E27FC236}">
                <a16:creationId xmlns:a16="http://schemas.microsoft.com/office/drawing/2014/main" id="{D082379F-ADC6-477B-A531-966F7E4B27E0}"/>
              </a:ext>
            </a:extLst>
          </p:cNvPr>
          <p:cNvSpPr txBox="1">
            <a:spLocks/>
          </p:cNvSpPr>
          <p:nvPr/>
        </p:nvSpPr>
        <p:spPr bwMode="auto">
          <a:xfrm>
            <a:off x="228600" y="5715001"/>
            <a:ext cx="8839200" cy="794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1800" b="0" dirty="0"/>
              <a:t>Average congestion improvement 2.98% (ACE metric).  </a:t>
            </a:r>
          </a:p>
          <a:p>
            <a:pPr marL="0" indent="0">
              <a:buNone/>
            </a:pPr>
            <a:endParaRPr lang="en-US" sz="1800" b="0" dirty="0"/>
          </a:p>
        </p:txBody>
      </p:sp>
      <p:sp>
        <p:nvSpPr>
          <p:cNvPr id="9" name="Content Placeholder 2"/>
          <p:cNvSpPr txBox="1">
            <a:spLocks/>
          </p:cNvSpPr>
          <p:nvPr/>
        </p:nvSpPr>
        <p:spPr bwMode="auto">
          <a:xfrm>
            <a:off x="228600" y="1143000"/>
            <a:ext cx="868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1800" b="0" kern="0" dirty="0"/>
              <a:t>No-human-in-loop, correct-by-construction PDN synthesis and refinement using predefined templates</a:t>
            </a:r>
          </a:p>
          <a:p>
            <a:r>
              <a:rPr lang="en-US" sz="1800" b="0" kern="0" dirty="0"/>
              <a:t>Encapsulate the expensive analysis step in the one-time ML model training</a:t>
            </a:r>
          </a:p>
          <a:p>
            <a:pPr marL="0" indent="0">
              <a:buNone/>
            </a:pPr>
            <a:endParaRPr lang="en-US" sz="1800" b="0" kern="0" dirty="0"/>
          </a:p>
          <a:p>
            <a:endParaRPr lang="en-US" sz="1800" b="0" kern="0" dirty="0"/>
          </a:p>
        </p:txBody>
      </p:sp>
      <p:pic>
        <p:nvPicPr>
          <p:cNvPr id="3" name="Picture 2">
            <a:extLst>
              <a:ext uri="{FF2B5EF4-FFF2-40B4-BE49-F238E27FC236}">
                <a16:creationId xmlns:a16="http://schemas.microsoft.com/office/drawing/2014/main" id="{CEFAB423-DA83-4BCD-96E7-16BB9C920611}"/>
              </a:ext>
            </a:extLst>
          </p:cNvPr>
          <p:cNvPicPr>
            <a:picLocks noChangeAspect="1"/>
          </p:cNvPicPr>
          <p:nvPr/>
        </p:nvPicPr>
        <p:blipFill>
          <a:blip r:embed="rId3"/>
          <a:stretch>
            <a:fillRect/>
          </a:stretch>
        </p:blipFill>
        <p:spPr>
          <a:xfrm>
            <a:off x="2071074" y="2209800"/>
            <a:ext cx="5078323" cy="3669571"/>
          </a:xfrm>
          <a:prstGeom prst="rect">
            <a:avLst/>
          </a:prstGeom>
        </p:spPr>
      </p:pic>
    </p:spTree>
    <p:extLst>
      <p:ext uri="{BB962C8B-B14F-4D97-AF65-F5344CB8AC3E}">
        <p14:creationId xmlns:p14="http://schemas.microsoft.com/office/powerpoint/2010/main" val="397791645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Open-sourced on GitHub</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35</a:t>
            </a:fld>
            <a:endParaRPr lang="en-US" altLang="ko-KR"/>
          </a:p>
        </p:txBody>
      </p:sp>
      <p:sp>
        <p:nvSpPr>
          <p:cNvPr id="10" name="Content Placeholder 2">
            <a:extLst>
              <a:ext uri="{FF2B5EF4-FFF2-40B4-BE49-F238E27FC236}">
                <a16:creationId xmlns:a16="http://schemas.microsoft.com/office/drawing/2014/main" id="{D082379F-ADC6-477B-A531-966F7E4B27E0}"/>
              </a:ext>
            </a:extLst>
          </p:cNvPr>
          <p:cNvSpPr txBox="1">
            <a:spLocks/>
          </p:cNvSpPr>
          <p:nvPr/>
        </p:nvSpPr>
        <p:spPr bwMode="auto">
          <a:xfrm>
            <a:off x="228600" y="5715001"/>
            <a:ext cx="8839200" cy="794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endParaRPr lang="en-US" sz="1800" b="0" dirty="0"/>
          </a:p>
        </p:txBody>
      </p:sp>
      <p:sp>
        <p:nvSpPr>
          <p:cNvPr id="9" name="Content Placeholder 2"/>
          <p:cNvSpPr txBox="1">
            <a:spLocks/>
          </p:cNvSpPr>
          <p:nvPr/>
        </p:nvSpPr>
        <p:spPr bwMode="auto">
          <a:xfrm>
            <a:off x="228600" y="1143000"/>
            <a:ext cx="868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1800" b="0" kern="0" dirty="0" err="1"/>
              <a:t>OpeNPDN</a:t>
            </a:r>
            <a:r>
              <a:rPr lang="en-US" sz="1800" b="0" kern="0" dirty="0"/>
              <a:t>: Neural-network for PDN synthesis </a:t>
            </a:r>
          </a:p>
          <a:p>
            <a:r>
              <a:rPr lang="en-US" sz="1800" dirty="0">
                <a:hlinkClick r:id="rId3">
                  <a:extLst>
                    <a:ext uri="{A12FA001-AC4F-418D-AE19-62706E023703}">
                      <ahyp:hlinkClr xmlns:ahyp="http://schemas.microsoft.com/office/drawing/2018/hyperlinkcolor" val="tx"/>
                    </a:ext>
                  </a:extLst>
                </a:hlinkClick>
              </a:rPr>
              <a:t>https://github.com/The-OpenROAD-Project/OpeNPDN</a:t>
            </a:r>
            <a:endParaRPr lang="en-US" sz="1800" dirty="0"/>
          </a:p>
          <a:p>
            <a:r>
              <a:rPr lang="en-US" sz="1800" b="0" dirty="0"/>
              <a:t>Integration into </a:t>
            </a:r>
            <a:r>
              <a:rPr lang="en-US" sz="1800" b="0" dirty="0" err="1"/>
              <a:t>OpenROAD</a:t>
            </a:r>
            <a:r>
              <a:rPr lang="en-US" sz="1800" b="0" dirty="0"/>
              <a:t> flow: Placement stage </a:t>
            </a:r>
            <a:r>
              <a:rPr lang="en-US" sz="1800" b="0" kern="0" dirty="0"/>
              <a:t>PDN refinement as a PDN stripe “depopulation” flow</a:t>
            </a:r>
            <a:endParaRPr lang="en-US" sz="1800" b="0" dirty="0"/>
          </a:p>
        </p:txBody>
      </p:sp>
      <p:pic>
        <p:nvPicPr>
          <p:cNvPr id="3" name="Picture 2">
            <a:extLst>
              <a:ext uri="{FF2B5EF4-FFF2-40B4-BE49-F238E27FC236}">
                <a16:creationId xmlns:a16="http://schemas.microsoft.com/office/drawing/2014/main" id="{CEFAB423-DA83-4BCD-96E7-16BB9C920611}"/>
              </a:ext>
            </a:extLst>
          </p:cNvPr>
          <p:cNvPicPr>
            <a:picLocks noChangeAspect="1"/>
          </p:cNvPicPr>
          <p:nvPr/>
        </p:nvPicPr>
        <p:blipFill rotWithShape="1">
          <a:blip r:embed="rId4"/>
          <a:srcRect l="14735" r="37249" b="85465"/>
          <a:stretch/>
        </p:blipFill>
        <p:spPr>
          <a:xfrm>
            <a:off x="1015160" y="3048000"/>
            <a:ext cx="2438401" cy="533399"/>
          </a:xfrm>
          <a:prstGeom prst="rect">
            <a:avLst/>
          </a:prstGeom>
        </p:spPr>
      </p:pic>
      <p:pic>
        <p:nvPicPr>
          <p:cNvPr id="7" name="Picture 6">
            <a:extLst>
              <a:ext uri="{FF2B5EF4-FFF2-40B4-BE49-F238E27FC236}">
                <a16:creationId xmlns:a16="http://schemas.microsoft.com/office/drawing/2014/main" id="{2636431C-D546-4654-9B04-53F3A56E6FED}"/>
              </a:ext>
            </a:extLst>
          </p:cNvPr>
          <p:cNvPicPr>
            <a:picLocks noChangeAspect="1"/>
          </p:cNvPicPr>
          <p:nvPr/>
        </p:nvPicPr>
        <p:blipFill rotWithShape="1">
          <a:blip r:embed="rId4"/>
          <a:srcRect t="53589" r="30494" b="6956"/>
          <a:stretch/>
        </p:blipFill>
        <p:spPr>
          <a:xfrm>
            <a:off x="228600" y="3505199"/>
            <a:ext cx="3529762" cy="1447801"/>
          </a:xfrm>
          <a:prstGeom prst="rect">
            <a:avLst/>
          </a:prstGeom>
        </p:spPr>
      </p:pic>
      <p:grpSp>
        <p:nvGrpSpPr>
          <p:cNvPr id="11" name="Group 10">
            <a:extLst>
              <a:ext uri="{FF2B5EF4-FFF2-40B4-BE49-F238E27FC236}">
                <a16:creationId xmlns:a16="http://schemas.microsoft.com/office/drawing/2014/main" id="{B36BA2C4-F225-494B-A5A0-3201B0CC04B8}"/>
              </a:ext>
            </a:extLst>
          </p:cNvPr>
          <p:cNvGrpSpPr/>
          <p:nvPr/>
        </p:nvGrpSpPr>
        <p:grpSpPr>
          <a:xfrm>
            <a:off x="3810000" y="2362200"/>
            <a:ext cx="5005387" cy="3962400"/>
            <a:chOff x="6923617" y="991971"/>
            <a:chExt cx="4235544" cy="3183041"/>
          </a:xfrm>
        </p:grpSpPr>
        <p:pic>
          <p:nvPicPr>
            <p:cNvPr id="12" name="Picture 11">
              <a:extLst>
                <a:ext uri="{FF2B5EF4-FFF2-40B4-BE49-F238E27FC236}">
                  <a16:creationId xmlns:a16="http://schemas.microsoft.com/office/drawing/2014/main" id="{6611B1FB-BF50-4467-B6BC-734B97D676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3617" y="991971"/>
              <a:ext cx="4235544" cy="3183041"/>
            </a:xfrm>
            <a:prstGeom prst="rect">
              <a:avLst/>
            </a:prstGeom>
            <a:ln>
              <a:solidFill>
                <a:schemeClr val="tx1"/>
              </a:solidFill>
            </a:ln>
            <a:effectLst>
              <a:outerShdw blurRad="50800" dist="139700" dir="2700000" algn="tl" rotWithShape="0">
                <a:prstClr val="black">
                  <a:alpha val="40000"/>
                </a:prstClr>
              </a:outerShdw>
            </a:effectLst>
          </p:spPr>
        </p:pic>
        <p:sp>
          <p:nvSpPr>
            <p:cNvPr id="13" name="Rectangle 12">
              <a:extLst>
                <a:ext uri="{FF2B5EF4-FFF2-40B4-BE49-F238E27FC236}">
                  <a16:creationId xmlns:a16="http://schemas.microsoft.com/office/drawing/2014/main" id="{D2EE1A1A-58CB-47DB-AF46-319136908A54}"/>
                </a:ext>
              </a:extLst>
            </p:cNvPr>
            <p:cNvSpPr/>
            <p:nvPr/>
          </p:nvSpPr>
          <p:spPr>
            <a:xfrm>
              <a:off x="6923617" y="991971"/>
              <a:ext cx="4235544" cy="15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6700750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36</a:t>
            </a:fld>
            <a:endParaRPr lang="en-US" altLang="ko-KR"/>
          </a:p>
        </p:txBody>
      </p:sp>
    </p:spTree>
    <p:extLst>
      <p:ext uri="{BB962C8B-B14F-4D97-AF65-F5344CB8AC3E}">
        <p14:creationId xmlns:p14="http://schemas.microsoft.com/office/powerpoint/2010/main" val="99221811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4B59-CD32-4DB7-9EEF-63450CF1EEE8}"/>
              </a:ext>
            </a:extLst>
          </p:cNvPr>
          <p:cNvSpPr>
            <a:spLocks noGrp="1"/>
          </p:cNvSpPr>
          <p:nvPr>
            <p:ph type="title"/>
          </p:nvPr>
        </p:nvSpPr>
        <p:spPr/>
        <p:txBody>
          <a:bodyPr/>
          <a:lstStyle/>
          <a:p>
            <a:r>
              <a:rPr lang="en-US" dirty="0"/>
              <a:t>Results: Floorplan stage</a:t>
            </a:r>
          </a:p>
        </p:txBody>
      </p:sp>
      <p:sp>
        <p:nvSpPr>
          <p:cNvPr id="4" name="Slide Number Placeholder 3">
            <a:extLst>
              <a:ext uri="{FF2B5EF4-FFF2-40B4-BE49-F238E27FC236}">
                <a16:creationId xmlns:a16="http://schemas.microsoft.com/office/drawing/2014/main" id="{E142158A-113F-4C69-BA12-9EDDBD657F6B}"/>
              </a:ext>
            </a:extLst>
          </p:cNvPr>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37</a:t>
            </a:fld>
            <a:endParaRPr lang="en-US" altLang="ko-KR"/>
          </a:p>
        </p:txBody>
      </p:sp>
      <mc:AlternateContent xmlns:mc="http://schemas.openxmlformats.org/markup-compatibility/2006" xmlns:a14="http://schemas.microsoft.com/office/drawing/2010/main">
        <mc:Choice Requires="a14">
          <p:graphicFrame>
            <p:nvGraphicFramePr>
              <p:cNvPr id="10" name="Table 4">
                <a:extLst>
                  <a:ext uri="{FF2B5EF4-FFF2-40B4-BE49-F238E27FC236}">
                    <a16:creationId xmlns:a16="http://schemas.microsoft.com/office/drawing/2014/main" id="{BBE55FD7-873A-46CB-A94B-84BB490ED9EF}"/>
                  </a:ext>
                </a:extLst>
              </p:cNvPr>
              <p:cNvGraphicFramePr>
                <a:graphicFrameLocks noGrp="1"/>
              </p:cNvGraphicFramePr>
              <p:nvPr>
                <p:extLst>
                  <p:ext uri="{D42A27DB-BD31-4B8C-83A1-F6EECF244321}">
                    <p14:modId xmlns:p14="http://schemas.microsoft.com/office/powerpoint/2010/main" val="4087082395"/>
                  </p:ext>
                </p:extLst>
              </p:nvPr>
            </p:nvGraphicFramePr>
            <p:xfrm>
              <a:off x="58736" y="1373287"/>
              <a:ext cx="9085262" cy="3710396"/>
            </p:xfrm>
            <a:graphic>
              <a:graphicData uri="http://schemas.openxmlformats.org/drawingml/2006/table">
                <a:tbl>
                  <a:tblPr firstRow="1" bandRow="1">
                    <a:tableStyleId>{073A0DAA-6AF3-43AB-8588-CEC1D06C72B9}</a:tableStyleId>
                  </a:tblPr>
                  <a:tblGrid>
                    <a:gridCol w="1069247">
                      <a:extLst>
                        <a:ext uri="{9D8B030D-6E8A-4147-A177-3AD203B41FA5}">
                          <a16:colId xmlns:a16="http://schemas.microsoft.com/office/drawing/2014/main" val="3401770089"/>
                        </a:ext>
                      </a:extLst>
                    </a:gridCol>
                    <a:gridCol w="949700">
                      <a:extLst>
                        <a:ext uri="{9D8B030D-6E8A-4147-A177-3AD203B41FA5}">
                          <a16:colId xmlns:a16="http://schemas.microsoft.com/office/drawing/2014/main" val="144547826"/>
                        </a:ext>
                      </a:extLst>
                    </a:gridCol>
                    <a:gridCol w="1009475">
                      <a:extLst>
                        <a:ext uri="{9D8B030D-6E8A-4147-A177-3AD203B41FA5}">
                          <a16:colId xmlns:a16="http://schemas.microsoft.com/office/drawing/2014/main" val="2541072308"/>
                        </a:ext>
                      </a:extLst>
                    </a:gridCol>
                    <a:gridCol w="832467">
                      <a:extLst>
                        <a:ext uri="{9D8B030D-6E8A-4147-A177-3AD203B41FA5}">
                          <a16:colId xmlns:a16="http://schemas.microsoft.com/office/drawing/2014/main" val="348087386"/>
                        </a:ext>
                      </a:extLst>
                    </a:gridCol>
                    <a:gridCol w="908873">
                      <a:extLst>
                        <a:ext uri="{9D8B030D-6E8A-4147-A177-3AD203B41FA5}">
                          <a16:colId xmlns:a16="http://schemas.microsoft.com/office/drawing/2014/main" val="1380056061"/>
                        </a:ext>
                      </a:extLst>
                    </a:gridCol>
                    <a:gridCol w="681395">
                      <a:extLst>
                        <a:ext uri="{9D8B030D-6E8A-4147-A177-3AD203B41FA5}">
                          <a16:colId xmlns:a16="http://schemas.microsoft.com/office/drawing/2014/main" val="1556182302"/>
                        </a:ext>
                      </a:extLst>
                    </a:gridCol>
                    <a:gridCol w="1059947">
                      <a:extLst>
                        <a:ext uri="{9D8B030D-6E8A-4147-A177-3AD203B41FA5}">
                          <a16:colId xmlns:a16="http://schemas.microsoft.com/office/drawing/2014/main" val="1507295620"/>
                        </a:ext>
                      </a:extLst>
                    </a:gridCol>
                    <a:gridCol w="1564683">
                      <a:extLst>
                        <a:ext uri="{9D8B030D-6E8A-4147-A177-3AD203B41FA5}">
                          <a16:colId xmlns:a16="http://schemas.microsoft.com/office/drawing/2014/main" val="2084824496"/>
                        </a:ext>
                      </a:extLst>
                    </a:gridCol>
                    <a:gridCol w="1009475">
                      <a:extLst>
                        <a:ext uri="{9D8B030D-6E8A-4147-A177-3AD203B41FA5}">
                          <a16:colId xmlns:a16="http://schemas.microsoft.com/office/drawing/2014/main" val="3830963593"/>
                        </a:ext>
                      </a:extLst>
                    </a:gridCol>
                  </a:tblGrid>
                  <a:tr h="324377">
                    <a:tc rowSpan="2">
                      <a:txBody>
                        <a:bodyPr/>
                        <a:lstStyle/>
                        <a:p>
                          <a:pPr algn="ctr"/>
                          <a:r>
                            <a:rPr lang="en-US" sz="1600" dirty="0"/>
                            <a:t>Testcase</a:t>
                          </a:r>
                        </a:p>
                      </a:txBody>
                      <a:tcPr marL="0" marR="0" marT="0" marB="0" anchor="ctr"/>
                    </a:tc>
                    <a:tc rowSpan="2">
                      <a:txBody>
                        <a:bodyPr/>
                        <a:lstStyle/>
                        <a:p>
                          <a:pPr algn="ctr"/>
                          <a:r>
                            <a:rPr lang="en-US" sz="1600" dirty="0"/>
                            <a:t>Static IR limit</a:t>
                          </a:r>
                        </a:p>
                      </a:txBody>
                      <a:tcPr anchor="ctr"/>
                    </a:tc>
                    <a:tc rowSpan="2">
                      <a:txBody>
                        <a:bodyPr/>
                        <a:lstStyle/>
                        <a:p>
                          <a:pPr algn="ctr"/>
                          <a:r>
                            <a:rPr lang="en-US" sz="1600" dirty="0"/>
                            <a:t>Tech. node</a:t>
                          </a:r>
                        </a:p>
                      </a:txBody>
                      <a:tcPr anchor="ctr"/>
                    </a:tc>
                    <a:tc gridSpan="2">
                      <a:txBody>
                        <a:bodyPr/>
                        <a:lstStyle/>
                        <a:p>
                          <a:pPr algn="ctr"/>
                          <a:r>
                            <a:rPr lang="en-US" sz="1600" dirty="0"/>
                            <a:t>Uniform grid</a:t>
                          </a:r>
                        </a:p>
                      </a:txBody>
                      <a:tcPr anchor="ctr"/>
                    </a:tc>
                    <a:tc hMerge="1">
                      <a:txBody>
                        <a:bodyPr/>
                        <a:lstStyle/>
                        <a:p>
                          <a:endParaRPr lang="en-US" dirty="0"/>
                        </a:p>
                      </a:txBody>
                      <a:tcPr/>
                    </a:tc>
                    <a:tc gridSpan="4">
                      <a:txBody>
                        <a:bodyPr/>
                        <a:lstStyle/>
                        <a:p>
                          <a:pPr algn="ctr"/>
                          <a:r>
                            <a:rPr lang="en-US" sz="1600" dirty="0"/>
                            <a:t>MLP-synthesized</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14645784"/>
                      </a:ext>
                    </a:extLst>
                  </a:tr>
                  <a:tr h="1042431">
                    <a:tc vMerge="1">
                      <a:txBody>
                        <a:bodyPr/>
                        <a:lstStyle/>
                        <a:p>
                          <a:endParaRPr lang="en-US" dirty="0"/>
                        </a:p>
                      </a:txBody>
                      <a:tcPr>
                        <a:solidFill>
                          <a:srgbClr val="000000"/>
                        </a:solidFill>
                      </a:tcPr>
                    </a:tc>
                    <a:tc vMerge="1">
                      <a:txBody>
                        <a:bodyPr/>
                        <a:lstStyle/>
                        <a:p>
                          <a:endParaRPr lang="en-US" dirty="0"/>
                        </a:p>
                      </a:txBody>
                      <a:tcPr>
                        <a:solidFill>
                          <a:srgbClr val="000000"/>
                        </a:solidFill>
                      </a:tcPr>
                    </a:tc>
                    <a:tc vMerge="1">
                      <a:txBody>
                        <a:bodyPr/>
                        <a:lstStyle/>
                        <a:p>
                          <a:endParaRPr lang="en-US" dirty="0"/>
                        </a:p>
                      </a:txBody>
                      <a:tcPr>
                        <a:solidFill>
                          <a:srgbClr val="000000"/>
                        </a:solid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pPr algn="ctr"/>
                          <a:r>
                            <a:rPr lang="en-US" sz="1600" dirty="0">
                              <a:solidFill>
                                <a:schemeClr val="bg1"/>
                              </a:solidFill>
                            </a:rPr>
                            <a:t>Worst case </a:t>
                          </a:r>
                          <a14:m>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a:solidFill>
                                        <a:schemeClr val="bg1"/>
                                      </a:solidFill>
                                      <a:latin typeface="Cambria Math" panose="02040503050406030204" pitchFamily="18" charset="0"/>
                                    </a:rPr>
                                    <m:t>𝐽</m:t>
                                  </m:r>
                                </m:e>
                                <m:sub>
                                  <m:r>
                                    <a:rPr lang="en-US" sz="1600" b="0" i="1">
                                      <a:solidFill>
                                        <a:schemeClr val="bg1"/>
                                      </a:solidFill>
                                      <a:latin typeface="Cambria Math" panose="02040503050406030204" pitchFamily="18" charset="0"/>
                                    </a:rPr>
                                    <m:t>𝑟</m:t>
                                  </m:r>
                                  <m:r>
                                    <a:rPr lang="en-US" sz="1600" b="0" i="1">
                                      <a:solidFill>
                                        <a:schemeClr val="bg1"/>
                                      </a:solidFill>
                                      <a:latin typeface="Cambria Math" panose="02040503050406030204" pitchFamily="18" charset="0"/>
                                    </a:rPr>
                                    <m:t>,</m:t>
                                  </m:r>
                                  <m:r>
                                    <a:rPr lang="en-US" sz="1600" b="0" i="1">
                                      <a:solidFill>
                                        <a:schemeClr val="bg1"/>
                                      </a:solidFill>
                                      <a:latin typeface="Cambria Math" panose="02040503050406030204" pitchFamily="18" charset="0"/>
                                    </a:rPr>
                                    <m:t>𝑛𝑜𝑟𝑚</m:t>
                                  </m:r>
                                </m:sub>
                              </m:sSub>
                            </m:oMath>
                          </a14:m>
                          <a:endParaRPr lang="en-US" sz="1600" dirty="0">
                            <a:solidFill>
                              <a:schemeClr val="bg1"/>
                            </a:solidFill>
                          </a:endParaRPr>
                        </a:p>
                        <a:p>
                          <a:pPr algn="ctr"/>
                          <a:r>
                            <a:rPr lang="en-US" sz="1600" dirty="0">
                              <a:solidFill>
                                <a:schemeClr val="bg1"/>
                              </a:solidFill>
                            </a:rPr>
                            <a:t>(%)</a:t>
                          </a:r>
                        </a:p>
                      </a:txBody>
                      <a:tcPr anchor="ctr">
                        <a:solidFill>
                          <a:srgbClr val="000000"/>
                        </a:solid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pPr algn="ctr"/>
                          <a:r>
                            <a:rPr lang="en-US" sz="1600" dirty="0">
                              <a:solidFill>
                                <a:schemeClr val="bg1"/>
                              </a:solidFill>
                            </a:rPr>
                            <a:t>Worst case </a:t>
                          </a:r>
                          <a14:m>
                            <m:oMath xmlns:m="http://schemas.openxmlformats.org/officeDocument/2006/math">
                              <m:sSub>
                                <m:sSubPr>
                                  <m:ctrlPr>
                                    <a:rPr lang="en-US" sz="1600" b="0" i="1" smtClean="0">
                                      <a:solidFill>
                                        <a:schemeClr val="bg1"/>
                                      </a:solidFill>
                                      <a:latin typeface="Cambria Math" panose="02040503050406030204" pitchFamily="18" charset="0"/>
                                    </a:rPr>
                                  </m:ctrlPr>
                                </m:sSubPr>
                                <m:e>
                                  <m:r>
                                    <a:rPr lang="en-US" sz="1600" b="0" i="1">
                                      <a:solidFill>
                                        <a:schemeClr val="bg1"/>
                                      </a:solidFill>
                                      <a:latin typeface="Cambria Math" panose="02040503050406030204" pitchFamily="18" charset="0"/>
                                    </a:rPr>
                                    <m:t>𝐽</m:t>
                                  </m:r>
                                </m:e>
                                <m:sub>
                                  <m:r>
                                    <a:rPr lang="en-US" sz="1600" b="0" i="1">
                                      <a:solidFill>
                                        <a:schemeClr val="bg1"/>
                                      </a:solidFill>
                                      <a:latin typeface="Cambria Math" panose="02040503050406030204" pitchFamily="18" charset="0"/>
                                    </a:rPr>
                                    <m:t>𝑟</m:t>
                                  </m:r>
                                  <m:r>
                                    <a:rPr lang="en-US" sz="1600" b="0" i="1">
                                      <a:solidFill>
                                        <a:schemeClr val="bg1"/>
                                      </a:solidFill>
                                      <a:latin typeface="Cambria Math" panose="02040503050406030204" pitchFamily="18" charset="0"/>
                                    </a:rPr>
                                    <m:t>,</m:t>
                                  </m:r>
                                  <m:r>
                                    <a:rPr lang="en-US" sz="1600" b="0" i="1">
                                      <a:solidFill>
                                        <a:schemeClr val="bg1"/>
                                      </a:solidFill>
                                      <a:latin typeface="Cambria Math" panose="02040503050406030204" pitchFamily="18" charset="0"/>
                                    </a:rPr>
                                    <m:t>𝑛𝑜𝑟𝑚</m:t>
                                  </m:r>
                                </m:sub>
                              </m:sSub>
                            </m:oMath>
                          </a14:m>
                          <a:endParaRPr lang="en-US" sz="1600" dirty="0">
                            <a:solidFill>
                              <a:schemeClr val="bg1"/>
                            </a:solidFill>
                          </a:endParaRPr>
                        </a:p>
                        <a:p>
                          <a:pPr algn="ctr"/>
                          <a:r>
                            <a:rPr lang="en-US" sz="1600" dirty="0">
                              <a:solidFill>
                                <a:schemeClr val="bg1"/>
                              </a:solidFill>
                            </a:rPr>
                            <a:t>(%)</a:t>
                          </a:r>
                        </a:p>
                      </a:txBody>
                      <a:tcPr anchor="ctr">
                        <a:solidFill>
                          <a:srgbClr val="000000"/>
                        </a:solidFill>
                      </a:tcPr>
                    </a:tc>
                    <a:tc>
                      <a:txBody>
                        <a:bodyPr/>
                        <a:lstStyle/>
                        <a:p>
                          <a:pPr algn="ctr"/>
                          <a:r>
                            <a:rPr lang="en-US" sz="1600" dirty="0">
                              <a:solidFill>
                                <a:schemeClr val="bg1"/>
                              </a:solidFill>
                            </a:rPr>
                            <a:t>Congestion improvement (ACE) metric</a:t>
                          </a:r>
                        </a:p>
                      </a:txBody>
                      <a:tcPr anchor="ctr">
                        <a:solidFill>
                          <a:srgbClr val="000000"/>
                        </a:solidFill>
                      </a:tcPr>
                    </a:tc>
                    <a:tc>
                      <a:txBody>
                        <a:bodyPr/>
                        <a:lstStyle/>
                        <a:p>
                          <a:pPr algn="ctr"/>
                          <a:r>
                            <a:rPr lang="en-US" sz="1600" dirty="0">
                              <a:solidFill>
                                <a:schemeClr val="bg1"/>
                              </a:solidFill>
                            </a:rPr>
                            <a:t>Avg. # of tracks saved</a:t>
                          </a:r>
                        </a:p>
                      </a:txBody>
                      <a:tcPr anchor="ctr">
                        <a:solidFill>
                          <a:srgbClr val="000000"/>
                        </a:solidFill>
                      </a:tcPr>
                    </a:tc>
                    <a:extLst>
                      <a:ext uri="{0D108BD9-81ED-4DB2-BD59-A6C34878D82A}">
                        <a16:rowId xmlns:a16="http://schemas.microsoft.com/office/drawing/2014/main" val="857261504"/>
                      </a:ext>
                    </a:extLst>
                  </a:tr>
                  <a:tr h="560288">
                    <a:tc>
                      <a:txBody>
                        <a:bodyPr/>
                        <a:lstStyle/>
                        <a:p>
                          <a:pPr algn="ctr"/>
                          <a:r>
                            <a:rPr lang="en-US" sz="1600" dirty="0"/>
                            <a:t>Rocket core</a:t>
                          </a:r>
                        </a:p>
                      </a:txBody>
                      <a:tcPr anchor="ctr"/>
                    </a:tc>
                    <a:tc>
                      <a:txBody>
                        <a:bodyPr/>
                        <a:lstStyle/>
                        <a:p>
                          <a:pPr algn="ctr"/>
                          <a:r>
                            <a:rPr lang="en-US" sz="1600" dirty="0"/>
                            <a:t>8mV</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16FF</a:t>
                          </a:r>
                        </a:p>
                      </a:txBody>
                      <a:tcPr anchor="ctr"/>
                    </a:tc>
                    <a:tc>
                      <a:txBody>
                        <a:bodyPr/>
                        <a:lstStyle/>
                        <a:p>
                          <a:pPr algn="ctr"/>
                          <a:r>
                            <a:rPr lang="en-US" sz="1600" dirty="0"/>
                            <a:t>5.67</a:t>
                          </a:r>
                        </a:p>
                      </a:txBody>
                      <a:tcPr anchor="ctr"/>
                    </a:tc>
                    <a:tc>
                      <a:txBody>
                        <a:bodyPr/>
                        <a:lstStyle/>
                        <a:p>
                          <a:pPr algn="ctr"/>
                          <a:r>
                            <a:rPr lang="en-US" sz="1600" dirty="0"/>
                            <a:t>90.54</a:t>
                          </a:r>
                        </a:p>
                      </a:txBody>
                      <a:tcPr anchor="ctr"/>
                    </a:tc>
                    <a:tc>
                      <a:txBody>
                        <a:bodyPr/>
                        <a:lstStyle/>
                        <a:p>
                          <a:pPr algn="ctr"/>
                          <a:r>
                            <a:rPr lang="en-US" sz="1600" dirty="0"/>
                            <a:t>5.58</a:t>
                          </a:r>
                        </a:p>
                      </a:txBody>
                      <a:tcPr anchor="ctr"/>
                    </a:tc>
                    <a:tc>
                      <a:txBody>
                        <a:bodyPr/>
                        <a:lstStyle/>
                        <a:p>
                          <a:pPr algn="ctr"/>
                          <a:r>
                            <a:rPr lang="en-US" sz="1600" dirty="0"/>
                            <a:t>91.55</a:t>
                          </a:r>
                        </a:p>
                      </a:txBody>
                      <a:tcPr anchor="ctr"/>
                    </a:tc>
                    <a:tc>
                      <a:txBody>
                        <a:bodyPr/>
                        <a:lstStyle/>
                        <a:p>
                          <a:pPr algn="ctr"/>
                          <a:r>
                            <a:rPr lang="en-US" sz="1600" dirty="0"/>
                            <a:t>1.47%</a:t>
                          </a:r>
                        </a:p>
                      </a:txBody>
                      <a:tcPr anchor="ctr"/>
                    </a:tc>
                    <a:tc>
                      <a:txBody>
                        <a:bodyPr/>
                        <a:lstStyle/>
                        <a:p>
                          <a:pPr algn="ctr"/>
                          <a:r>
                            <a:rPr lang="en-US" sz="1600" dirty="0"/>
                            <a:t>1,188</a:t>
                          </a:r>
                        </a:p>
                      </a:txBody>
                      <a:tcPr anchor="ctr"/>
                    </a:tc>
                    <a:extLst>
                      <a:ext uri="{0D108BD9-81ED-4DB2-BD59-A6C34878D82A}">
                        <a16:rowId xmlns:a16="http://schemas.microsoft.com/office/drawing/2014/main" val="1873420429"/>
                      </a:ext>
                    </a:extLst>
                  </a:tr>
                  <a:tr h="560288">
                    <a:tc>
                      <a:txBody>
                        <a:bodyPr/>
                        <a:lstStyle/>
                        <a:p>
                          <a:pPr algn="ctr"/>
                          <a:r>
                            <a:rPr lang="en-US" sz="1600" dirty="0"/>
                            <a:t>Black Parrot</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11.56</a:t>
                          </a:r>
                        </a:p>
                      </a:txBody>
                      <a:tcPr anchor="ctr"/>
                    </a:tc>
                    <a:tc>
                      <a:txBody>
                        <a:bodyPr/>
                        <a:lstStyle/>
                        <a:p>
                          <a:pPr algn="ctr"/>
                          <a:r>
                            <a:rPr lang="en-US" sz="1600" dirty="0"/>
                            <a:t>96.22</a:t>
                          </a:r>
                        </a:p>
                      </a:txBody>
                      <a:tcPr anchor="ctr"/>
                    </a:tc>
                    <a:tc>
                      <a:txBody>
                        <a:bodyPr/>
                        <a:lstStyle/>
                        <a:p>
                          <a:pPr algn="ctr"/>
                          <a:r>
                            <a:rPr lang="en-US" sz="1600" dirty="0"/>
                            <a:t>11.66</a:t>
                          </a:r>
                        </a:p>
                      </a:txBody>
                      <a:tcPr anchor="ctr"/>
                    </a:tc>
                    <a:tc>
                      <a:txBody>
                        <a:bodyPr/>
                        <a:lstStyle/>
                        <a:p>
                          <a:pPr algn="ctr"/>
                          <a:r>
                            <a:rPr lang="en-US" sz="1600" dirty="0"/>
                            <a:t>98.57</a:t>
                          </a:r>
                        </a:p>
                      </a:txBody>
                      <a:tcPr anchor="ctr"/>
                    </a:tc>
                    <a:tc>
                      <a:txBody>
                        <a:bodyPr/>
                        <a:lstStyle/>
                        <a:p>
                          <a:pPr algn="ctr"/>
                          <a:r>
                            <a:rPr lang="en-US" sz="1600" dirty="0"/>
                            <a:t>2.39%</a:t>
                          </a:r>
                        </a:p>
                      </a:txBody>
                      <a:tcPr anchor="ctr"/>
                    </a:tc>
                    <a:tc>
                      <a:txBody>
                        <a:bodyPr/>
                        <a:lstStyle/>
                        <a:p>
                          <a:pPr algn="ctr"/>
                          <a:r>
                            <a:rPr lang="en-US" sz="1600" dirty="0"/>
                            <a:t>1,278</a:t>
                          </a:r>
                        </a:p>
                      </a:txBody>
                      <a:tcPr anchor="ctr"/>
                    </a:tc>
                    <a:extLst>
                      <a:ext uri="{0D108BD9-81ED-4DB2-BD59-A6C34878D82A}">
                        <a16:rowId xmlns:a16="http://schemas.microsoft.com/office/drawing/2014/main" val="1301048211"/>
                      </a:ext>
                    </a:extLst>
                  </a:tr>
                  <a:tr h="560288">
                    <a:tc>
                      <a:txBody>
                        <a:bodyPr/>
                        <a:lstStyle/>
                        <a:p>
                          <a:pPr algn="ctr"/>
                          <a:r>
                            <a:rPr lang="en-US" sz="1600" dirty="0"/>
                            <a:t>Vanilla core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10.21</a:t>
                          </a:r>
                        </a:p>
                      </a:txBody>
                      <a:tcPr anchor="ctr"/>
                    </a:tc>
                    <a:tc>
                      <a:txBody>
                        <a:bodyPr/>
                        <a:lstStyle/>
                        <a:p>
                          <a:pPr algn="ctr"/>
                          <a:r>
                            <a:rPr lang="en-US" sz="1600" dirty="0"/>
                            <a:t>93.66</a:t>
                          </a:r>
                        </a:p>
                      </a:txBody>
                      <a:tcPr anchor="ctr"/>
                    </a:tc>
                    <a:tc>
                      <a:txBody>
                        <a:bodyPr/>
                        <a:lstStyle/>
                        <a:p>
                          <a:pPr algn="ctr"/>
                          <a:r>
                            <a:rPr lang="en-US" sz="1600" dirty="0"/>
                            <a:t>10.81</a:t>
                          </a:r>
                        </a:p>
                      </a:txBody>
                      <a:tcPr anchor="ctr"/>
                    </a:tc>
                    <a:tc>
                      <a:txBody>
                        <a:bodyPr/>
                        <a:lstStyle/>
                        <a:p>
                          <a:pPr algn="ctr"/>
                          <a:r>
                            <a:rPr lang="en-US" sz="1600" dirty="0"/>
                            <a:t>95.84</a:t>
                          </a:r>
                        </a:p>
                      </a:txBody>
                      <a:tcPr anchor="ctr"/>
                    </a:tc>
                    <a:tc>
                      <a:txBody>
                        <a:bodyPr/>
                        <a:lstStyle/>
                        <a:p>
                          <a:pPr algn="ctr"/>
                          <a:r>
                            <a:rPr lang="en-US" sz="1600" dirty="0"/>
                            <a:t>1.91%</a:t>
                          </a:r>
                        </a:p>
                      </a:txBody>
                      <a:tcPr anchor="ctr"/>
                    </a:tc>
                    <a:tc>
                      <a:txBody>
                        <a:bodyPr/>
                        <a:lstStyle/>
                        <a:p>
                          <a:pPr algn="ctr"/>
                          <a:r>
                            <a:rPr lang="en-US" sz="1600" dirty="0"/>
                            <a:t>768</a:t>
                          </a:r>
                        </a:p>
                      </a:txBody>
                      <a:tcPr anchor="ctr"/>
                    </a:tc>
                    <a:extLst>
                      <a:ext uri="{0D108BD9-81ED-4DB2-BD59-A6C34878D82A}">
                        <a16:rowId xmlns:a16="http://schemas.microsoft.com/office/drawing/2014/main" val="2230897297"/>
                      </a:ext>
                    </a:extLst>
                  </a:tr>
                  <a:tr h="560288">
                    <a:tc>
                      <a:txBody>
                        <a:bodyPr/>
                        <a:lstStyle/>
                        <a:p>
                          <a:pPr algn="ctr"/>
                          <a:r>
                            <a:rPr lang="en-US" sz="1600" dirty="0"/>
                            <a:t>Ariane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11.44</a:t>
                          </a:r>
                        </a:p>
                      </a:txBody>
                      <a:tcPr anchor="ctr"/>
                    </a:tc>
                    <a:tc>
                      <a:txBody>
                        <a:bodyPr/>
                        <a:lstStyle/>
                        <a:p>
                          <a:pPr algn="ctr"/>
                          <a:r>
                            <a:rPr lang="en-US" sz="1600" dirty="0"/>
                            <a:t>95.32</a:t>
                          </a:r>
                        </a:p>
                      </a:txBody>
                      <a:tcPr anchor="ctr"/>
                    </a:tc>
                    <a:tc>
                      <a:txBody>
                        <a:bodyPr/>
                        <a:lstStyle/>
                        <a:p>
                          <a:pPr algn="ctr"/>
                          <a:r>
                            <a:rPr lang="en-US" sz="1600" dirty="0"/>
                            <a:t>11.73</a:t>
                          </a:r>
                        </a:p>
                      </a:txBody>
                      <a:tcPr anchor="ctr"/>
                    </a:tc>
                    <a:tc>
                      <a:txBody>
                        <a:bodyPr/>
                        <a:lstStyle/>
                        <a:p>
                          <a:pPr algn="ctr"/>
                          <a:r>
                            <a:rPr lang="en-US" sz="1600" dirty="0"/>
                            <a:t>96.50</a:t>
                          </a:r>
                        </a:p>
                      </a:txBody>
                      <a:tcPr anchor="ctr"/>
                    </a:tc>
                    <a:tc>
                      <a:txBody>
                        <a:bodyPr/>
                        <a:lstStyle/>
                        <a:p>
                          <a:pPr algn="ctr"/>
                          <a:r>
                            <a:rPr lang="en-US" sz="1600" dirty="0"/>
                            <a:t>2.66%</a:t>
                          </a:r>
                        </a:p>
                      </a:txBody>
                      <a:tcPr anchor="ctr"/>
                    </a:tc>
                    <a:tc>
                      <a:txBody>
                        <a:bodyPr/>
                        <a:lstStyle/>
                        <a:p>
                          <a:pPr algn="ctr"/>
                          <a:r>
                            <a:rPr lang="en-US" sz="1600" dirty="0"/>
                            <a:t>2,278</a:t>
                          </a:r>
                        </a:p>
                      </a:txBody>
                      <a:tcPr anchor="ctr"/>
                    </a:tc>
                    <a:extLst>
                      <a:ext uri="{0D108BD9-81ED-4DB2-BD59-A6C34878D82A}">
                        <a16:rowId xmlns:a16="http://schemas.microsoft.com/office/drawing/2014/main" val="3312773781"/>
                      </a:ext>
                    </a:extLst>
                  </a:tr>
                </a:tbl>
              </a:graphicData>
            </a:graphic>
          </p:graphicFrame>
        </mc:Choice>
        <mc:Fallback xmlns="">
          <p:graphicFrame>
            <p:nvGraphicFramePr>
              <p:cNvPr id="10" name="Table 4">
                <a:extLst>
                  <a:ext uri="{FF2B5EF4-FFF2-40B4-BE49-F238E27FC236}">
                    <a16:creationId xmlns:a16="http://schemas.microsoft.com/office/drawing/2014/main" id="{BBE55FD7-873A-46CB-A94B-84BB490ED9EF}"/>
                  </a:ext>
                </a:extLst>
              </p:cNvPr>
              <p:cNvGraphicFramePr>
                <a:graphicFrameLocks noGrp="1"/>
              </p:cNvGraphicFramePr>
              <p:nvPr>
                <p:extLst>
                  <p:ext uri="{D42A27DB-BD31-4B8C-83A1-F6EECF244321}">
                    <p14:modId xmlns:p14="http://schemas.microsoft.com/office/powerpoint/2010/main" val="4087082395"/>
                  </p:ext>
                </p:extLst>
              </p:nvPr>
            </p:nvGraphicFramePr>
            <p:xfrm>
              <a:off x="58736" y="1373287"/>
              <a:ext cx="9085262" cy="3710396"/>
            </p:xfrm>
            <a:graphic>
              <a:graphicData uri="http://schemas.openxmlformats.org/drawingml/2006/table">
                <a:tbl>
                  <a:tblPr firstRow="1" bandRow="1">
                    <a:tableStyleId>{073A0DAA-6AF3-43AB-8588-CEC1D06C72B9}</a:tableStyleId>
                  </a:tblPr>
                  <a:tblGrid>
                    <a:gridCol w="1069247">
                      <a:extLst>
                        <a:ext uri="{9D8B030D-6E8A-4147-A177-3AD203B41FA5}">
                          <a16:colId xmlns:a16="http://schemas.microsoft.com/office/drawing/2014/main" val="3401770089"/>
                        </a:ext>
                      </a:extLst>
                    </a:gridCol>
                    <a:gridCol w="949700">
                      <a:extLst>
                        <a:ext uri="{9D8B030D-6E8A-4147-A177-3AD203B41FA5}">
                          <a16:colId xmlns:a16="http://schemas.microsoft.com/office/drawing/2014/main" val="144547826"/>
                        </a:ext>
                      </a:extLst>
                    </a:gridCol>
                    <a:gridCol w="1009475">
                      <a:extLst>
                        <a:ext uri="{9D8B030D-6E8A-4147-A177-3AD203B41FA5}">
                          <a16:colId xmlns:a16="http://schemas.microsoft.com/office/drawing/2014/main" val="2541072308"/>
                        </a:ext>
                      </a:extLst>
                    </a:gridCol>
                    <a:gridCol w="832467">
                      <a:extLst>
                        <a:ext uri="{9D8B030D-6E8A-4147-A177-3AD203B41FA5}">
                          <a16:colId xmlns:a16="http://schemas.microsoft.com/office/drawing/2014/main" val="348087386"/>
                        </a:ext>
                      </a:extLst>
                    </a:gridCol>
                    <a:gridCol w="908873">
                      <a:extLst>
                        <a:ext uri="{9D8B030D-6E8A-4147-A177-3AD203B41FA5}">
                          <a16:colId xmlns:a16="http://schemas.microsoft.com/office/drawing/2014/main" val="1380056061"/>
                        </a:ext>
                      </a:extLst>
                    </a:gridCol>
                    <a:gridCol w="681395">
                      <a:extLst>
                        <a:ext uri="{9D8B030D-6E8A-4147-A177-3AD203B41FA5}">
                          <a16:colId xmlns:a16="http://schemas.microsoft.com/office/drawing/2014/main" val="1556182302"/>
                        </a:ext>
                      </a:extLst>
                    </a:gridCol>
                    <a:gridCol w="1059947">
                      <a:extLst>
                        <a:ext uri="{9D8B030D-6E8A-4147-A177-3AD203B41FA5}">
                          <a16:colId xmlns:a16="http://schemas.microsoft.com/office/drawing/2014/main" val="1507295620"/>
                        </a:ext>
                      </a:extLst>
                    </a:gridCol>
                    <a:gridCol w="1564683">
                      <a:extLst>
                        <a:ext uri="{9D8B030D-6E8A-4147-A177-3AD203B41FA5}">
                          <a16:colId xmlns:a16="http://schemas.microsoft.com/office/drawing/2014/main" val="2084824496"/>
                        </a:ext>
                      </a:extLst>
                    </a:gridCol>
                    <a:gridCol w="1009475">
                      <a:extLst>
                        <a:ext uri="{9D8B030D-6E8A-4147-A177-3AD203B41FA5}">
                          <a16:colId xmlns:a16="http://schemas.microsoft.com/office/drawing/2014/main" val="3830963593"/>
                        </a:ext>
                      </a:extLst>
                    </a:gridCol>
                  </a:tblGrid>
                  <a:tr h="335280">
                    <a:tc rowSpan="2">
                      <a:txBody>
                        <a:bodyPr/>
                        <a:lstStyle/>
                        <a:p>
                          <a:pPr algn="ctr"/>
                          <a:r>
                            <a:rPr lang="en-US" sz="1600" dirty="0"/>
                            <a:t>Testcase</a:t>
                          </a:r>
                        </a:p>
                      </a:txBody>
                      <a:tcPr marL="0" marR="0" marT="0" marB="0" anchor="ctr"/>
                    </a:tc>
                    <a:tc rowSpan="2">
                      <a:txBody>
                        <a:bodyPr/>
                        <a:lstStyle/>
                        <a:p>
                          <a:pPr algn="ctr"/>
                          <a:r>
                            <a:rPr lang="en-US" sz="1600" dirty="0"/>
                            <a:t>Static IR limit</a:t>
                          </a:r>
                        </a:p>
                      </a:txBody>
                      <a:tcPr anchor="ctr"/>
                    </a:tc>
                    <a:tc rowSpan="2">
                      <a:txBody>
                        <a:bodyPr/>
                        <a:lstStyle/>
                        <a:p>
                          <a:pPr algn="ctr"/>
                          <a:r>
                            <a:rPr lang="en-US" sz="1600" dirty="0"/>
                            <a:t>Tech. node</a:t>
                          </a:r>
                        </a:p>
                      </a:txBody>
                      <a:tcPr anchor="ctr"/>
                    </a:tc>
                    <a:tc gridSpan="2">
                      <a:txBody>
                        <a:bodyPr/>
                        <a:lstStyle/>
                        <a:p>
                          <a:pPr algn="ctr"/>
                          <a:r>
                            <a:rPr lang="en-US" sz="1600" dirty="0"/>
                            <a:t>Uniform grid</a:t>
                          </a:r>
                        </a:p>
                      </a:txBody>
                      <a:tcPr anchor="ctr"/>
                    </a:tc>
                    <a:tc hMerge="1">
                      <a:txBody>
                        <a:bodyPr/>
                        <a:lstStyle/>
                        <a:p>
                          <a:endParaRPr lang="en-US" dirty="0"/>
                        </a:p>
                      </a:txBody>
                      <a:tcPr/>
                    </a:tc>
                    <a:tc gridSpan="4">
                      <a:txBody>
                        <a:bodyPr/>
                        <a:lstStyle/>
                        <a:p>
                          <a:pPr algn="ctr"/>
                          <a:r>
                            <a:rPr lang="en-US" sz="1600" dirty="0"/>
                            <a:t>MLP-synthesized</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14645784"/>
                      </a:ext>
                    </a:extLst>
                  </a:tr>
                  <a:tr h="1077468">
                    <a:tc vMerge="1">
                      <a:txBody>
                        <a:bodyPr/>
                        <a:lstStyle/>
                        <a:p>
                          <a:endParaRPr lang="en-US" dirty="0"/>
                        </a:p>
                      </a:txBody>
                      <a:tcPr>
                        <a:solidFill>
                          <a:srgbClr val="000000"/>
                        </a:solidFill>
                      </a:tcPr>
                    </a:tc>
                    <a:tc vMerge="1">
                      <a:txBody>
                        <a:bodyPr/>
                        <a:lstStyle/>
                        <a:p>
                          <a:endParaRPr lang="en-US" dirty="0"/>
                        </a:p>
                      </a:txBody>
                      <a:tcPr>
                        <a:solidFill>
                          <a:srgbClr val="000000"/>
                        </a:solidFill>
                      </a:tcPr>
                    </a:tc>
                    <a:tc vMerge="1">
                      <a:txBody>
                        <a:bodyPr/>
                        <a:lstStyle/>
                        <a:p>
                          <a:endParaRPr lang="en-US" dirty="0"/>
                        </a:p>
                      </a:txBody>
                      <a:tcPr>
                        <a:solidFill>
                          <a:srgbClr val="000000"/>
                        </a:solid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endParaRPr lang="en-US"/>
                        </a:p>
                      </a:txBody>
                      <a:tcPr anchor="ctr">
                        <a:blipFill>
                          <a:blip r:embed="rId3"/>
                          <a:stretch>
                            <a:fillRect l="-426174" t="-32768" r="-478523" b="-214689"/>
                          </a:stretch>
                        </a:blipFill>
                      </a:tcPr>
                    </a:tc>
                    <a:tc>
                      <a:txBody>
                        <a:bodyPr/>
                        <a:lstStyle/>
                        <a:p>
                          <a:pPr algn="ctr"/>
                          <a:r>
                            <a:rPr lang="en-US" sz="1600" dirty="0">
                              <a:solidFill>
                                <a:schemeClr val="bg1"/>
                              </a:solidFill>
                            </a:rPr>
                            <a:t>Max IR drop</a:t>
                          </a:r>
                        </a:p>
                        <a:p>
                          <a:pPr algn="ctr"/>
                          <a:r>
                            <a:rPr lang="en-US" sz="1600" dirty="0">
                              <a:solidFill>
                                <a:schemeClr val="bg1"/>
                              </a:solidFill>
                            </a:rPr>
                            <a:t>(mV)</a:t>
                          </a:r>
                        </a:p>
                      </a:txBody>
                      <a:tcPr anchor="ctr">
                        <a:solidFill>
                          <a:srgbClr val="000000"/>
                        </a:solidFill>
                      </a:tcPr>
                    </a:tc>
                    <a:tc>
                      <a:txBody>
                        <a:bodyPr/>
                        <a:lstStyle/>
                        <a:p>
                          <a:endParaRPr lang="en-US"/>
                        </a:p>
                      </a:txBody>
                      <a:tcPr anchor="ctr">
                        <a:blipFill>
                          <a:blip r:embed="rId3"/>
                          <a:stretch>
                            <a:fillRect l="-514943" t="-32768" r="-245402" b="-214689"/>
                          </a:stretch>
                        </a:blipFill>
                      </a:tcPr>
                    </a:tc>
                    <a:tc>
                      <a:txBody>
                        <a:bodyPr/>
                        <a:lstStyle/>
                        <a:p>
                          <a:pPr algn="ctr"/>
                          <a:r>
                            <a:rPr lang="en-US" sz="1600" dirty="0">
                              <a:solidFill>
                                <a:schemeClr val="bg1"/>
                              </a:solidFill>
                            </a:rPr>
                            <a:t>Congestion improvement (ACE) metric</a:t>
                          </a:r>
                        </a:p>
                      </a:txBody>
                      <a:tcPr anchor="ctr">
                        <a:solidFill>
                          <a:srgbClr val="000000"/>
                        </a:solidFill>
                      </a:tcPr>
                    </a:tc>
                    <a:tc>
                      <a:txBody>
                        <a:bodyPr/>
                        <a:lstStyle/>
                        <a:p>
                          <a:pPr algn="ctr"/>
                          <a:r>
                            <a:rPr lang="en-US" sz="1600" dirty="0">
                              <a:solidFill>
                                <a:schemeClr val="bg1"/>
                              </a:solidFill>
                            </a:rPr>
                            <a:t>Avg. # of tracks saved</a:t>
                          </a:r>
                        </a:p>
                      </a:txBody>
                      <a:tcPr anchor="ctr">
                        <a:solidFill>
                          <a:srgbClr val="000000"/>
                        </a:solidFill>
                      </a:tcPr>
                    </a:tc>
                    <a:extLst>
                      <a:ext uri="{0D108BD9-81ED-4DB2-BD59-A6C34878D82A}">
                        <a16:rowId xmlns:a16="http://schemas.microsoft.com/office/drawing/2014/main" val="857261504"/>
                      </a:ext>
                    </a:extLst>
                  </a:tr>
                  <a:tr h="579120">
                    <a:tc>
                      <a:txBody>
                        <a:bodyPr/>
                        <a:lstStyle/>
                        <a:p>
                          <a:pPr algn="ctr"/>
                          <a:r>
                            <a:rPr lang="en-US" sz="1600" dirty="0"/>
                            <a:t>Rocket core</a:t>
                          </a:r>
                        </a:p>
                      </a:txBody>
                      <a:tcPr anchor="ctr"/>
                    </a:tc>
                    <a:tc>
                      <a:txBody>
                        <a:bodyPr/>
                        <a:lstStyle/>
                        <a:p>
                          <a:pPr algn="ctr"/>
                          <a:r>
                            <a:rPr lang="en-US" sz="1600" dirty="0"/>
                            <a:t>8mV</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16FF</a:t>
                          </a:r>
                        </a:p>
                      </a:txBody>
                      <a:tcPr anchor="ctr"/>
                    </a:tc>
                    <a:tc>
                      <a:txBody>
                        <a:bodyPr/>
                        <a:lstStyle/>
                        <a:p>
                          <a:pPr algn="ctr"/>
                          <a:r>
                            <a:rPr lang="en-US" sz="1600" dirty="0"/>
                            <a:t>5.67</a:t>
                          </a:r>
                        </a:p>
                      </a:txBody>
                      <a:tcPr anchor="ctr"/>
                    </a:tc>
                    <a:tc>
                      <a:txBody>
                        <a:bodyPr/>
                        <a:lstStyle/>
                        <a:p>
                          <a:pPr algn="ctr"/>
                          <a:r>
                            <a:rPr lang="en-US" sz="1600" dirty="0"/>
                            <a:t>90.54</a:t>
                          </a:r>
                        </a:p>
                      </a:txBody>
                      <a:tcPr anchor="ctr"/>
                    </a:tc>
                    <a:tc>
                      <a:txBody>
                        <a:bodyPr/>
                        <a:lstStyle/>
                        <a:p>
                          <a:pPr algn="ctr"/>
                          <a:r>
                            <a:rPr lang="en-US" sz="1600" dirty="0"/>
                            <a:t>5.58</a:t>
                          </a:r>
                        </a:p>
                      </a:txBody>
                      <a:tcPr anchor="ctr"/>
                    </a:tc>
                    <a:tc>
                      <a:txBody>
                        <a:bodyPr/>
                        <a:lstStyle/>
                        <a:p>
                          <a:pPr algn="ctr"/>
                          <a:r>
                            <a:rPr lang="en-US" sz="1600" dirty="0"/>
                            <a:t>91.55</a:t>
                          </a:r>
                        </a:p>
                      </a:txBody>
                      <a:tcPr anchor="ctr"/>
                    </a:tc>
                    <a:tc>
                      <a:txBody>
                        <a:bodyPr/>
                        <a:lstStyle/>
                        <a:p>
                          <a:pPr algn="ctr"/>
                          <a:r>
                            <a:rPr lang="en-US" sz="1600" dirty="0"/>
                            <a:t>1.47%</a:t>
                          </a:r>
                        </a:p>
                      </a:txBody>
                      <a:tcPr anchor="ctr"/>
                    </a:tc>
                    <a:tc>
                      <a:txBody>
                        <a:bodyPr/>
                        <a:lstStyle/>
                        <a:p>
                          <a:pPr algn="ctr"/>
                          <a:r>
                            <a:rPr lang="en-US" sz="1600" dirty="0"/>
                            <a:t>1,188</a:t>
                          </a:r>
                        </a:p>
                      </a:txBody>
                      <a:tcPr anchor="ctr"/>
                    </a:tc>
                    <a:extLst>
                      <a:ext uri="{0D108BD9-81ED-4DB2-BD59-A6C34878D82A}">
                        <a16:rowId xmlns:a16="http://schemas.microsoft.com/office/drawing/2014/main" val="1873420429"/>
                      </a:ext>
                    </a:extLst>
                  </a:tr>
                  <a:tr h="579120">
                    <a:tc>
                      <a:txBody>
                        <a:bodyPr/>
                        <a:lstStyle/>
                        <a:p>
                          <a:pPr algn="ctr"/>
                          <a:r>
                            <a:rPr lang="en-US" sz="1600" dirty="0"/>
                            <a:t>Black Parrot</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11.56</a:t>
                          </a:r>
                        </a:p>
                      </a:txBody>
                      <a:tcPr anchor="ctr"/>
                    </a:tc>
                    <a:tc>
                      <a:txBody>
                        <a:bodyPr/>
                        <a:lstStyle/>
                        <a:p>
                          <a:pPr algn="ctr"/>
                          <a:r>
                            <a:rPr lang="en-US" sz="1600" dirty="0"/>
                            <a:t>96.22</a:t>
                          </a:r>
                        </a:p>
                      </a:txBody>
                      <a:tcPr anchor="ctr"/>
                    </a:tc>
                    <a:tc>
                      <a:txBody>
                        <a:bodyPr/>
                        <a:lstStyle/>
                        <a:p>
                          <a:pPr algn="ctr"/>
                          <a:r>
                            <a:rPr lang="en-US" sz="1600" dirty="0"/>
                            <a:t>11.66</a:t>
                          </a:r>
                        </a:p>
                      </a:txBody>
                      <a:tcPr anchor="ctr"/>
                    </a:tc>
                    <a:tc>
                      <a:txBody>
                        <a:bodyPr/>
                        <a:lstStyle/>
                        <a:p>
                          <a:pPr algn="ctr"/>
                          <a:r>
                            <a:rPr lang="en-US" sz="1600" dirty="0"/>
                            <a:t>98.57</a:t>
                          </a:r>
                        </a:p>
                      </a:txBody>
                      <a:tcPr anchor="ctr"/>
                    </a:tc>
                    <a:tc>
                      <a:txBody>
                        <a:bodyPr/>
                        <a:lstStyle/>
                        <a:p>
                          <a:pPr algn="ctr"/>
                          <a:r>
                            <a:rPr lang="en-US" sz="1600" dirty="0"/>
                            <a:t>2.39%</a:t>
                          </a:r>
                        </a:p>
                      </a:txBody>
                      <a:tcPr anchor="ctr"/>
                    </a:tc>
                    <a:tc>
                      <a:txBody>
                        <a:bodyPr/>
                        <a:lstStyle/>
                        <a:p>
                          <a:pPr algn="ctr"/>
                          <a:r>
                            <a:rPr lang="en-US" sz="1600" dirty="0"/>
                            <a:t>1,278</a:t>
                          </a:r>
                        </a:p>
                      </a:txBody>
                      <a:tcPr anchor="ctr"/>
                    </a:tc>
                    <a:extLst>
                      <a:ext uri="{0D108BD9-81ED-4DB2-BD59-A6C34878D82A}">
                        <a16:rowId xmlns:a16="http://schemas.microsoft.com/office/drawing/2014/main" val="1301048211"/>
                      </a:ext>
                    </a:extLst>
                  </a:tr>
                  <a:tr h="579120">
                    <a:tc>
                      <a:txBody>
                        <a:bodyPr/>
                        <a:lstStyle/>
                        <a:p>
                          <a:pPr algn="ctr"/>
                          <a:r>
                            <a:rPr lang="en-US" sz="1600" dirty="0"/>
                            <a:t>Vanilla core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10.21</a:t>
                          </a:r>
                        </a:p>
                      </a:txBody>
                      <a:tcPr anchor="ctr"/>
                    </a:tc>
                    <a:tc>
                      <a:txBody>
                        <a:bodyPr/>
                        <a:lstStyle/>
                        <a:p>
                          <a:pPr algn="ctr"/>
                          <a:r>
                            <a:rPr lang="en-US" sz="1600" dirty="0"/>
                            <a:t>93.66</a:t>
                          </a:r>
                        </a:p>
                      </a:txBody>
                      <a:tcPr anchor="ctr"/>
                    </a:tc>
                    <a:tc>
                      <a:txBody>
                        <a:bodyPr/>
                        <a:lstStyle/>
                        <a:p>
                          <a:pPr algn="ctr"/>
                          <a:r>
                            <a:rPr lang="en-US" sz="1600" dirty="0"/>
                            <a:t>10.81</a:t>
                          </a:r>
                        </a:p>
                      </a:txBody>
                      <a:tcPr anchor="ctr"/>
                    </a:tc>
                    <a:tc>
                      <a:txBody>
                        <a:bodyPr/>
                        <a:lstStyle/>
                        <a:p>
                          <a:pPr algn="ctr"/>
                          <a:r>
                            <a:rPr lang="en-US" sz="1600" dirty="0"/>
                            <a:t>95.84</a:t>
                          </a:r>
                        </a:p>
                      </a:txBody>
                      <a:tcPr anchor="ctr"/>
                    </a:tc>
                    <a:tc>
                      <a:txBody>
                        <a:bodyPr/>
                        <a:lstStyle/>
                        <a:p>
                          <a:pPr algn="ctr"/>
                          <a:r>
                            <a:rPr lang="en-US" sz="1600" dirty="0"/>
                            <a:t>1.91%</a:t>
                          </a:r>
                        </a:p>
                      </a:txBody>
                      <a:tcPr anchor="ctr"/>
                    </a:tc>
                    <a:tc>
                      <a:txBody>
                        <a:bodyPr/>
                        <a:lstStyle/>
                        <a:p>
                          <a:pPr algn="ctr"/>
                          <a:r>
                            <a:rPr lang="en-US" sz="1600" dirty="0"/>
                            <a:t>768</a:t>
                          </a:r>
                        </a:p>
                      </a:txBody>
                      <a:tcPr anchor="ctr"/>
                    </a:tc>
                    <a:extLst>
                      <a:ext uri="{0D108BD9-81ED-4DB2-BD59-A6C34878D82A}">
                        <a16:rowId xmlns:a16="http://schemas.microsoft.com/office/drawing/2014/main" val="2230897297"/>
                      </a:ext>
                    </a:extLst>
                  </a:tr>
                  <a:tr h="560288">
                    <a:tc>
                      <a:txBody>
                        <a:bodyPr/>
                        <a:lstStyle/>
                        <a:p>
                          <a:pPr algn="ctr"/>
                          <a:r>
                            <a:rPr lang="en-US" sz="1600" dirty="0"/>
                            <a:t>Ariane</a:t>
                          </a:r>
                        </a:p>
                      </a:txBody>
                      <a:tcPr anchor="ctr"/>
                    </a:tc>
                    <a:tc>
                      <a:txBody>
                        <a:bodyPr/>
                        <a:lstStyle/>
                        <a:p>
                          <a:pPr algn="ctr"/>
                          <a:r>
                            <a:rPr lang="en-US" sz="1600" dirty="0"/>
                            <a:t>12mV</a:t>
                          </a:r>
                        </a:p>
                      </a:txBody>
                      <a:tcPr anchor="ctr"/>
                    </a:tc>
                    <a:tc>
                      <a:txBody>
                        <a:bodyPr/>
                        <a:lstStyle/>
                        <a:p>
                          <a:pPr algn="ctr"/>
                          <a:r>
                            <a:rPr lang="en-US" sz="1600" dirty="0"/>
                            <a:t>65LP</a:t>
                          </a:r>
                        </a:p>
                      </a:txBody>
                      <a:tcPr anchor="ctr"/>
                    </a:tc>
                    <a:tc>
                      <a:txBody>
                        <a:bodyPr/>
                        <a:lstStyle/>
                        <a:p>
                          <a:pPr algn="ctr"/>
                          <a:r>
                            <a:rPr lang="en-US" sz="1600" dirty="0"/>
                            <a:t>11.44</a:t>
                          </a:r>
                        </a:p>
                      </a:txBody>
                      <a:tcPr anchor="ctr"/>
                    </a:tc>
                    <a:tc>
                      <a:txBody>
                        <a:bodyPr/>
                        <a:lstStyle/>
                        <a:p>
                          <a:pPr algn="ctr"/>
                          <a:r>
                            <a:rPr lang="en-US" sz="1600" dirty="0"/>
                            <a:t>95.32</a:t>
                          </a:r>
                        </a:p>
                      </a:txBody>
                      <a:tcPr anchor="ctr"/>
                    </a:tc>
                    <a:tc>
                      <a:txBody>
                        <a:bodyPr/>
                        <a:lstStyle/>
                        <a:p>
                          <a:pPr algn="ctr"/>
                          <a:r>
                            <a:rPr lang="en-US" sz="1600" dirty="0"/>
                            <a:t>11.73</a:t>
                          </a:r>
                        </a:p>
                      </a:txBody>
                      <a:tcPr anchor="ctr"/>
                    </a:tc>
                    <a:tc>
                      <a:txBody>
                        <a:bodyPr/>
                        <a:lstStyle/>
                        <a:p>
                          <a:pPr algn="ctr"/>
                          <a:r>
                            <a:rPr lang="en-US" sz="1600" dirty="0"/>
                            <a:t>96.50</a:t>
                          </a:r>
                        </a:p>
                      </a:txBody>
                      <a:tcPr anchor="ctr"/>
                    </a:tc>
                    <a:tc>
                      <a:txBody>
                        <a:bodyPr/>
                        <a:lstStyle/>
                        <a:p>
                          <a:pPr algn="ctr"/>
                          <a:r>
                            <a:rPr lang="en-US" sz="1600" dirty="0"/>
                            <a:t>2.66%</a:t>
                          </a:r>
                        </a:p>
                      </a:txBody>
                      <a:tcPr anchor="ctr"/>
                    </a:tc>
                    <a:tc>
                      <a:txBody>
                        <a:bodyPr/>
                        <a:lstStyle/>
                        <a:p>
                          <a:pPr algn="ctr"/>
                          <a:r>
                            <a:rPr lang="en-US" sz="1600" dirty="0"/>
                            <a:t>2,278</a:t>
                          </a:r>
                        </a:p>
                      </a:txBody>
                      <a:tcPr anchor="ctr"/>
                    </a:tc>
                    <a:extLst>
                      <a:ext uri="{0D108BD9-81ED-4DB2-BD59-A6C34878D82A}">
                        <a16:rowId xmlns:a16="http://schemas.microsoft.com/office/drawing/2014/main" val="3312773781"/>
                      </a:ext>
                    </a:extLst>
                  </a:tr>
                </a:tbl>
              </a:graphicData>
            </a:graphic>
          </p:graphicFrame>
        </mc:Fallback>
      </mc:AlternateContent>
    </p:spTree>
    <p:extLst>
      <p:ext uri="{BB962C8B-B14F-4D97-AF65-F5344CB8AC3E}">
        <p14:creationId xmlns:p14="http://schemas.microsoft.com/office/powerpoint/2010/main" val="78773215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4B59-CD32-4DB7-9EEF-63450CF1EEE8}"/>
              </a:ext>
            </a:extLst>
          </p:cNvPr>
          <p:cNvSpPr>
            <a:spLocks noGrp="1"/>
          </p:cNvSpPr>
          <p:nvPr>
            <p:ph type="title"/>
          </p:nvPr>
        </p:nvSpPr>
        <p:spPr/>
        <p:txBody>
          <a:bodyPr/>
          <a:lstStyle/>
          <a:p>
            <a:r>
              <a:rPr lang="en-US" dirty="0"/>
              <a:t>Results: Different </a:t>
            </a:r>
            <a:r>
              <a:rPr lang="en-US" dirty="0" err="1"/>
              <a:t>Testcases</a:t>
            </a:r>
            <a:endParaRPr lang="en-US" dirty="0"/>
          </a:p>
        </p:txBody>
      </p:sp>
      <p:sp>
        <p:nvSpPr>
          <p:cNvPr id="4" name="Slide Number Placeholder 3">
            <a:extLst>
              <a:ext uri="{FF2B5EF4-FFF2-40B4-BE49-F238E27FC236}">
                <a16:creationId xmlns:a16="http://schemas.microsoft.com/office/drawing/2014/main" id="{E142158A-113F-4C69-BA12-9EDDBD657F6B}"/>
              </a:ext>
            </a:extLst>
          </p:cNvPr>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38</a:t>
            </a:fld>
            <a:endParaRPr lang="en-US" altLang="ko-KR"/>
          </a:p>
        </p:txBody>
      </p:sp>
      <p:pic>
        <p:nvPicPr>
          <p:cNvPr id="11" name="Picture 10">
            <a:extLst>
              <a:ext uri="{FF2B5EF4-FFF2-40B4-BE49-F238E27FC236}">
                <a16:creationId xmlns:a16="http://schemas.microsoft.com/office/drawing/2014/main" id="{25008EC3-4914-47BE-B7ED-9874AC3630C5}"/>
              </a:ext>
            </a:extLst>
          </p:cNvPr>
          <p:cNvPicPr>
            <a:picLocks noChangeAspect="1"/>
          </p:cNvPicPr>
          <p:nvPr/>
        </p:nvPicPr>
        <p:blipFill>
          <a:blip r:embed="rId3"/>
          <a:stretch>
            <a:fillRect/>
          </a:stretch>
        </p:blipFill>
        <p:spPr>
          <a:xfrm>
            <a:off x="308768" y="1126618"/>
            <a:ext cx="8526463" cy="2226182"/>
          </a:xfrm>
          <a:prstGeom prst="rect">
            <a:avLst/>
          </a:prstGeom>
        </p:spPr>
      </p:pic>
      <p:pic>
        <p:nvPicPr>
          <p:cNvPr id="18" name="Picture 17">
            <a:extLst>
              <a:ext uri="{FF2B5EF4-FFF2-40B4-BE49-F238E27FC236}">
                <a16:creationId xmlns:a16="http://schemas.microsoft.com/office/drawing/2014/main" id="{E622B0A2-CDEB-4080-9D92-DDE2F60FFFA9}"/>
              </a:ext>
            </a:extLst>
          </p:cNvPr>
          <p:cNvPicPr>
            <a:picLocks noChangeAspect="1"/>
          </p:cNvPicPr>
          <p:nvPr/>
        </p:nvPicPr>
        <p:blipFill rotWithShape="1">
          <a:blip r:embed="rId4"/>
          <a:srcRect r="1137"/>
          <a:stretch/>
        </p:blipFill>
        <p:spPr>
          <a:xfrm>
            <a:off x="308928" y="3437823"/>
            <a:ext cx="8531352" cy="2279588"/>
          </a:xfrm>
          <a:prstGeom prst="rect">
            <a:avLst/>
          </a:prstGeom>
        </p:spPr>
      </p:pic>
    </p:spTree>
    <p:extLst>
      <p:ext uri="{BB962C8B-B14F-4D97-AF65-F5344CB8AC3E}">
        <p14:creationId xmlns:p14="http://schemas.microsoft.com/office/powerpoint/2010/main" val="34790641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Current Map, Template Map, and IR Map</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39</a:t>
            </a:fld>
            <a:endParaRPr lang="en-US" altLang="ko-KR"/>
          </a:p>
        </p:txBody>
      </p:sp>
      <p:sp>
        <p:nvSpPr>
          <p:cNvPr id="5" name="TextBox 4">
            <a:extLst>
              <a:ext uri="{FF2B5EF4-FFF2-40B4-BE49-F238E27FC236}">
                <a16:creationId xmlns:a16="http://schemas.microsoft.com/office/drawing/2014/main" id="{6F21DE85-D4B9-4B19-AB59-9D02949B3714}"/>
              </a:ext>
            </a:extLst>
          </p:cNvPr>
          <p:cNvSpPr txBox="1"/>
          <p:nvPr/>
        </p:nvSpPr>
        <p:spPr>
          <a:xfrm rot="16200000">
            <a:off x="572863" y="2307401"/>
            <a:ext cx="1468354" cy="369332"/>
          </a:xfrm>
          <a:prstGeom prst="rect">
            <a:avLst/>
          </a:prstGeom>
          <a:solidFill>
            <a:schemeClr val="bg1"/>
          </a:solidFill>
        </p:spPr>
        <p:txBody>
          <a:bodyPr wrap="square" rtlCol="0">
            <a:spAutoFit/>
          </a:bodyPr>
          <a:lstStyle/>
          <a:p>
            <a:r>
              <a:rPr lang="en-US" dirty="0"/>
              <a:t>Length (</a:t>
            </a:r>
            <a:r>
              <a:rPr lang="el-GR" dirty="0"/>
              <a:t>μ</a:t>
            </a:r>
            <a:r>
              <a:rPr lang="en-US" dirty="0"/>
              <a:t>m)</a:t>
            </a:r>
          </a:p>
        </p:txBody>
      </p:sp>
      <p:sp>
        <p:nvSpPr>
          <p:cNvPr id="6" name="TextBox 5">
            <a:extLst>
              <a:ext uri="{FF2B5EF4-FFF2-40B4-BE49-F238E27FC236}">
                <a16:creationId xmlns:a16="http://schemas.microsoft.com/office/drawing/2014/main" id="{C6CD427B-1485-42F0-B679-29767F95CED2}"/>
              </a:ext>
            </a:extLst>
          </p:cNvPr>
          <p:cNvSpPr txBox="1"/>
          <p:nvPr/>
        </p:nvSpPr>
        <p:spPr>
          <a:xfrm rot="16200000">
            <a:off x="3278399" y="2307401"/>
            <a:ext cx="1822373" cy="369332"/>
          </a:xfrm>
          <a:prstGeom prst="rect">
            <a:avLst/>
          </a:prstGeom>
          <a:solidFill>
            <a:schemeClr val="bg1"/>
          </a:solidFill>
        </p:spPr>
        <p:txBody>
          <a:bodyPr wrap="square" rtlCol="0">
            <a:spAutoFit/>
          </a:bodyPr>
          <a:lstStyle/>
          <a:p>
            <a:r>
              <a:rPr lang="en-US" dirty="0"/>
              <a:t>Length (</a:t>
            </a:r>
            <a:r>
              <a:rPr lang="el-GR" dirty="0"/>
              <a:t>μ</a:t>
            </a:r>
            <a:r>
              <a:rPr lang="en-US" dirty="0"/>
              <a:t>m)</a:t>
            </a:r>
          </a:p>
        </p:txBody>
      </p:sp>
      <p:pic>
        <p:nvPicPr>
          <p:cNvPr id="7" name="Picture 6"/>
          <p:cNvPicPr>
            <a:picLocks noChangeAspect="1"/>
          </p:cNvPicPr>
          <p:nvPr/>
        </p:nvPicPr>
        <p:blipFill>
          <a:blip r:embed="rId2"/>
          <a:stretch>
            <a:fillRect/>
          </a:stretch>
        </p:blipFill>
        <p:spPr>
          <a:xfrm>
            <a:off x="4409334" y="1053411"/>
            <a:ext cx="3195989" cy="2633790"/>
          </a:xfrm>
          <a:prstGeom prst="rect">
            <a:avLst/>
          </a:prstGeom>
        </p:spPr>
      </p:pic>
      <p:sp>
        <p:nvSpPr>
          <p:cNvPr id="8" name="TextBox 7">
            <a:extLst>
              <a:ext uri="{FF2B5EF4-FFF2-40B4-BE49-F238E27FC236}">
                <a16:creationId xmlns:a16="http://schemas.microsoft.com/office/drawing/2014/main" id="{5D8C7C6E-F103-4C88-8FF2-E9DEF90674E2}"/>
              </a:ext>
            </a:extLst>
          </p:cNvPr>
          <p:cNvSpPr txBox="1"/>
          <p:nvPr/>
        </p:nvSpPr>
        <p:spPr>
          <a:xfrm rot="16200000">
            <a:off x="6752747" y="1880662"/>
            <a:ext cx="1822373" cy="369332"/>
          </a:xfrm>
          <a:prstGeom prst="rect">
            <a:avLst/>
          </a:prstGeom>
          <a:solidFill>
            <a:schemeClr val="bg1"/>
          </a:solidFill>
        </p:spPr>
        <p:txBody>
          <a:bodyPr wrap="square" rtlCol="0">
            <a:spAutoFit/>
          </a:bodyPr>
          <a:lstStyle/>
          <a:p>
            <a:r>
              <a:rPr lang="en-US" dirty="0"/>
              <a:t>IR drop (V)</a:t>
            </a:r>
          </a:p>
        </p:txBody>
      </p:sp>
      <p:pic>
        <p:nvPicPr>
          <p:cNvPr id="9" name="Picture 8"/>
          <p:cNvPicPr>
            <a:picLocks noChangeAspect="1"/>
          </p:cNvPicPr>
          <p:nvPr/>
        </p:nvPicPr>
        <p:blipFill>
          <a:blip r:embed="rId3"/>
          <a:stretch>
            <a:fillRect/>
          </a:stretch>
        </p:blipFill>
        <p:spPr>
          <a:xfrm>
            <a:off x="1703397" y="1295398"/>
            <a:ext cx="2170902" cy="2222501"/>
          </a:xfrm>
          <a:prstGeom prst="rect">
            <a:avLst/>
          </a:prstGeom>
        </p:spPr>
      </p:pic>
      <p:sp>
        <p:nvSpPr>
          <p:cNvPr id="10" name="TextBox 9">
            <a:extLst>
              <a:ext uri="{FF2B5EF4-FFF2-40B4-BE49-F238E27FC236}">
                <a16:creationId xmlns:a16="http://schemas.microsoft.com/office/drawing/2014/main" id="{46B73DAA-F6EE-471A-A243-9DFBA59346CE}"/>
              </a:ext>
            </a:extLst>
          </p:cNvPr>
          <p:cNvSpPr txBox="1"/>
          <p:nvPr/>
        </p:nvSpPr>
        <p:spPr>
          <a:xfrm>
            <a:off x="2225204" y="3564732"/>
            <a:ext cx="1437627" cy="369332"/>
          </a:xfrm>
          <a:prstGeom prst="rect">
            <a:avLst/>
          </a:prstGeom>
          <a:solidFill>
            <a:schemeClr val="bg1"/>
          </a:solidFill>
        </p:spPr>
        <p:txBody>
          <a:bodyPr wrap="square" rtlCol="0">
            <a:spAutoFit/>
          </a:bodyPr>
          <a:lstStyle/>
          <a:p>
            <a:r>
              <a:rPr lang="en-US" dirty="0"/>
              <a:t>Width (</a:t>
            </a:r>
            <a:r>
              <a:rPr lang="el-GR" dirty="0"/>
              <a:t>μ</a:t>
            </a:r>
            <a:r>
              <a:rPr lang="en-US" dirty="0"/>
              <a:t>m)</a:t>
            </a:r>
          </a:p>
        </p:txBody>
      </p:sp>
      <p:sp>
        <p:nvSpPr>
          <p:cNvPr id="11" name="TextBox 10">
            <a:extLst>
              <a:ext uri="{FF2B5EF4-FFF2-40B4-BE49-F238E27FC236}">
                <a16:creationId xmlns:a16="http://schemas.microsoft.com/office/drawing/2014/main" id="{46B73DAA-F6EE-471A-A243-9DFBA59346CE}"/>
              </a:ext>
            </a:extLst>
          </p:cNvPr>
          <p:cNvSpPr txBox="1"/>
          <p:nvPr/>
        </p:nvSpPr>
        <p:spPr>
          <a:xfrm>
            <a:off x="5273375" y="3612460"/>
            <a:ext cx="1718035" cy="369332"/>
          </a:xfrm>
          <a:prstGeom prst="rect">
            <a:avLst/>
          </a:prstGeom>
          <a:solidFill>
            <a:schemeClr val="bg1"/>
          </a:solidFill>
        </p:spPr>
        <p:txBody>
          <a:bodyPr wrap="square" rtlCol="0">
            <a:spAutoFit/>
          </a:bodyPr>
          <a:lstStyle/>
          <a:p>
            <a:r>
              <a:rPr lang="en-US" dirty="0"/>
              <a:t>Width (</a:t>
            </a:r>
            <a:r>
              <a:rPr lang="el-GR" dirty="0"/>
              <a:t>μ</a:t>
            </a:r>
            <a:r>
              <a:rPr lang="en-US" dirty="0"/>
              <a:t>m)</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150" y="4215881"/>
            <a:ext cx="2267249" cy="2184919"/>
          </a:xfrm>
          <a:prstGeom prst="rect">
            <a:avLst/>
          </a:prstGeom>
        </p:spPr>
      </p:pic>
      <p:pic>
        <p:nvPicPr>
          <p:cNvPr id="14" name="Picture 13"/>
          <p:cNvPicPr>
            <a:picLocks noChangeAspect="1"/>
          </p:cNvPicPr>
          <p:nvPr/>
        </p:nvPicPr>
        <p:blipFill>
          <a:blip r:embed="rId5"/>
          <a:stretch>
            <a:fillRect/>
          </a:stretch>
        </p:blipFill>
        <p:spPr>
          <a:xfrm>
            <a:off x="4600853" y="4180781"/>
            <a:ext cx="3063080" cy="2167413"/>
          </a:xfrm>
          <a:prstGeom prst="rect">
            <a:avLst/>
          </a:prstGeom>
        </p:spPr>
      </p:pic>
      <p:sp>
        <p:nvSpPr>
          <p:cNvPr id="15" name="TextBox 14"/>
          <p:cNvSpPr txBox="1"/>
          <p:nvPr/>
        </p:nvSpPr>
        <p:spPr>
          <a:xfrm>
            <a:off x="288925" y="868745"/>
            <a:ext cx="3444876" cy="369332"/>
          </a:xfrm>
          <a:prstGeom prst="rect">
            <a:avLst/>
          </a:prstGeom>
          <a:noFill/>
        </p:spPr>
        <p:txBody>
          <a:bodyPr wrap="square" rtlCol="0">
            <a:spAutoFit/>
          </a:bodyPr>
          <a:lstStyle/>
          <a:p>
            <a:r>
              <a:rPr lang="en-US" dirty="0"/>
              <a:t>Custom implementation:</a:t>
            </a:r>
          </a:p>
        </p:txBody>
      </p:sp>
      <p:sp>
        <p:nvSpPr>
          <p:cNvPr id="16" name="TextBox 15"/>
          <p:cNvSpPr txBox="1"/>
          <p:nvPr/>
        </p:nvSpPr>
        <p:spPr>
          <a:xfrm>
            <a:off x="220136" y="3811449"/>
            <a:ext cx="3444876" cy="369332"/>
          </a:xfrm>
          <a:prstGeom prst="rect">
            <a:avLst/>
          </a:prstGeom>
          <a:noFill/>
        </p:spPr>
        <p:txBody>
          <a:bodyPr wrap="square" rtlCol="0">
            <a:spAutoFit/>
          </a:bodyPr>
          <a:lstStyle/>
          <a:p>
            <a:r>
              <a:rPr lang="en-US" dirty="0"/>
              <a:t>Cadence </a:t>
            </a:r>
            <a:r>
              <a:rPr lang="en-US" dirty="0" err="1"/>
              <a:t>Innovus</a:t>
            </a:r>
            <a:r>
              <a:rPr lang="en-US" dirty="0"/>
              <a:t> verification:</a:t>
            </a:r>
          </a:p>
        </p:txBody>
      </p:sp>
    </p:spTree>
    <p:extLst>
      <p:ext uri="{BB962C8B-B14F-4D97-AF65-F5344CB8AC3E}">
        <p14:creationId xmlns:p14="http://schemas.microsoft.com/office/powerpoint/2010/main" val="18973062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42" y="228600"/>
            <a:ext cx="8526463" cy="762000"/>
          </a:xfrm>
        </p:spPr>
        <p:txBody>
          <a:bodyPr/>
          <a:lstStyle/>
          <a:p>
            <a:pPr algn="l"/>
            <a:r>
              <a:rPr lang="en-US" dirty="0"/>
              <a:t>Introduction: Motivation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4</a:t>
            </a:fld>
            <a:endParaRPr lang="en-US" altLang="ko-KR"/>
          </a:p>
        </p:txBody>
      </p:sp>
      <p:grpSp>
        <p:nvGrpSpPr>
          <p:cNvPr id="138" name="Group 137"/>
          <p:cNvGrpSpPr/>
          <p:nvPr/>
        </p:nvGrpSpPr>
        <p:grpSpPr>
          <a:xfrm>
            <a:off x="198120" y="1653854"/>
            <a:ext cx="2961770" cy="4549331"/>
            <a:chOff x="198120" y="1653854"/>
            <a:chExt cx="2961770" cy="4549331"/>
          </a:xfrm>
        </p:grpSpPr>
        <p:sp>
          <p:nvSpPr>
            <p:cNvPr id="15" name="Rectangle 14"/>
            <p:cNvSpPr/>
            <p:nvPr/>
          </p:nvSpPr>
          <p:spPr bwMode="auto">
            <a:xfrm>
              <a:off x="975628" y="4861316"/>
              <a:ext cx="251937" cy="2208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45" name="Picture 44">
              <a:extLst>
                <a:ext uri="{FF2B5EF4-FFF2-40B4-BE49-F238E27FC236}">
                  <a16:creationId xmlns:a16="http://schemas.microsoft.com/office/drawing/2014/main" id="{E5B5B347-6372-43D1-8E4F-3E3A5199C46C}"/>
                </a:ext>
              </a:extLst>
            </p:cNvPr>
            <p:cNvPicPr>
              <a:picLocks noChangeAspect="1"/>
            </p:cNvPicPr>
            <p:nvPr/>
          </p:nvPicPr>
          <p:blipFill>
            <a:blip r:embed="rId3"/>
            <a:stretch>
              <a:fillRect/>
            </a:stretch>
          </p:blipFill>
          <p:spPr>
            <a:xfrm>
              <a:off x="1623609" y="4499011"/>
              <a:ext cx="296774" cy="724610"/>
            </a:xfrm>
            <a:prstGeom prst="rect">
              <a:avLst/>
            </a:prstGeom>
          </p:spPr>
        </p:pic>
        <p:pic>
          <p:nvPicPr>
            <p:cNvPr id="46" name="Picture 45">
              <a:extLst>
                <a:ext uri="{FF2B5EF4-FFF2-40B4-BE49-F238E27FC236}">
                  <a16:creationId xmlns:a16="http://schemas.microsoft.com/office/drawing/2014/main" id="{954883C2-2CDF-45AF-ADF9-63B9A6A1027E}"/>
                </a:ext>
              </a:extLst>
            </p:cNvPr>
            <p:cNvPicPr>
              <a:picLocks noChangeAspect="1"/>
            </p:cNvPicPr>
            <p:nvPr/>
          </p:nvPicPr>
          <p:blipFill>
            <a:blip r:embed="rId3"/>
            <a:stretch>
              <a:fillRect/>
            </a:stretch>
          </p:blipFill>
          <p:spPr>
            <a:xfrm>
              <a:off x="1166071" y="5043431"/>
              <a:ext cx="296774" cy="724610"/>
            </a:xfrm>
            <a:prstGeom prst="rect">
              <a:avLst/>
            </a:prstGeom>
          </p:spPr>
        </p:pic>
        <p:grpSp>
          <p:nvGrpSpPr>
            <p:cNvPr id="47" name="Group 46">
              <a:extLst>
                <a:ext uri="{FF2B5EF4-FFF2-40B4-BE49-F238E27FC236}">
                  <a16:creationId xmlns:a16="http://schemas.microsoft.com/office/drawing/2014/main" id="{EC99955A-12A4-4865-9AB5-0DD1411133A4}"/>
                </a:ext>
              </a:extLst>
            </p:cNvPr>
            <p:cNvGrpSpPr/>
            <p:nvPr/>
          </p:nvGrpSpPr>
          <p:grpSpPr>
            <a:xfrm rot="60000">
              <a:off x="1137653" y="4261222"/>
              <a:ext cx="1463040" cy="1609344"/>
              <a:chOff x="1125917" y="4671022"/>
              <a:chExt cx="1453101" cy="1513522"/>
            </a:xfrm>
          </p:grpSpPr>
          <p:cxnSp>
            <p:nvCxnSpPr>
              <p:cNvPr id="48" name="Straight Connector 47">
                <a:extLst>
                  <a:ext uri="{FF2B5EF4-FFF2-40B4-BE49-F238E27FC236}">
                    <a16:creationId xmlns:a16="http://schemas.microsoft.com/office/drawing/2014/main" id="{BF39E8B8-A3C2-4AF3-AEBC-732E2B35FA01}"/>
                  </a:ext>
                </a:extLst>
              </p:cNvPr>
              <p:cNvCxnSpPr>
                <a:cxnSpLocks/>
              </p:cNvCxnSpPr>
              <p:nvPr/>
            </p:nvCxnSpPr>
            <p:spPr bwMode="auto">
              <a:xfrm rot="2400000" flipV="1">
                <a:off x="1125917" y="467161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82623DDA-901E-4A37-8C95-42E887546C40}"/>
                  </a:ext>
                </a:extLst>
              </p:cNvPr>
              <p:cNvCxnSpPr>
                <a:cxnSpLocks/>
              </p:cNvCxnSpPr>
              <p:nvPr/>
            </p:nvCxnSpPr>
            <p:spPr bwMode="auto">
              <a:xfrm rot="2400000" flipV="1">
                <a:off x="1307555" y="467102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538E3D50-CCF6-4505-B806-CEBEE378AADE}"/>
                  </a:ext>
                </a:extLst>
              </p:cNvPr>
              <p:cNvCxnSpPr>
                <a:cxnSpLocks/>
              </p:cNvCxnSpPr>
              <p:nvPr/>
            </p:nvCxnSpPr>
            <p:spPr bwMode="auto">
              <a:xfrm rot="2400000" flipV="1">
                <a:off x="1489193" y="4675784"/>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C9AA7809-B73F-4FB1-BAA2-2F276544ED04}"/>
                  </a:ext>
                </a:extLst>
              </p:cNvPr>
              <p:cNvCxnSpPr>
                <a:cxnSpLocks/>
              </p:cNvCxnSpPr>
              <p:nvPr/>
            </p:nvCxnSpPr>
            <p:spPr bwMode="auto">
              <a:xfrm rot="2400000" flipV="1">
                <a:off x="1670831" y="467518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F3E2B65C-4F26-41C2-BEAE-BB52AB8814AE}"/>
                  </a:ext>
                </a:extLst>
              </p:cNvPr>
              <p:cNvCxnSpPr>
                <a:cxnSpLocks/>
              </p:cNvCxnSpPr>
              <p:nvPr/>
            </p:nvCxnSpPr>
            <p:spPr bwMode="auto">
              <a:xfrm rot="2400000" flipV="1">
                <a:off x="1852469" y="467459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7DCE6F88-5DCD-414D-B860-3167B69E4BF1}"/>
                  </a:ext>
                </a:extLst>
              </p:cNvPr>
              <p:cNvCxnSpPr>
                <a:cxnSpLocks/>
              </p:cNvCxnSpPr>
              <p:nvPr/>
            </p:nvCxnSpPr>
            <p:spPr bwMode="auto">
              <a:xfrm rot="2400000" flipV="1">
                <a:off x="2034107" y="467399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C82CD0B4-CDD5-4E5F-AB14-F3916E05BC76}"/>
                  </a:ext>
                </a:extLst>
              </p:cNvPr>
              <p:cNvCxnSpPr>
                <a:cxnSpLocks/>
              </p:cNvCxnSpPr>
              <p:nvPr/>
            </p:nvCxnSpPr>
            <p:spPr bwMode="auto">
              <a:xfrm rot="2400000" flipV="1">
                <a:off x="2215745" y="467340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99EEB4E9-F8DD-4EFF-B785-ECD53C9A9BA8}"/>
                  </a:ext>
                </a:extLst>
              </p:cNvPr>
              <p:cNvCxnSpPr>
                <a:cxnSpLocks/>
              </p:cNvCxnSpPr>
              <p:nvPr/>
            </p:nvCxnSpPr>
            <p:spPr bwMode="auto">
              <a:xfrm rot="2400000" flipV="1">
                <a:off x="2397383" y="467280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243AFDA3-5546-4C2B-8467-C19674300304}"/>
                  </a:ext>
                </a:extLst>
              </p:cNvPr>
              <p:cNvCxnSpPr>
                <a:cxnSpLocks/>
              </p:cNvCxnSpPr>
              <p:nvPr/>
            </p:nvCxnSpPr>
            <p:spPr bwMode="auto">
              <a:xfrm rot="2400000" flipV="1">
                <a:off x="2579018" y="467221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grpSp>
        <p:cxnSp>
          <p:nvCxnSpPr>
            <p:cNvPr id="57" name="Straight Connector 56">
              <a:extLst>
                <a:ext uri="{FF2B5EF4-FFF2-40B4-BE49-F238E27FC236}">
                  <a16:creationId xmlns:a16="http://schemas.microsoft.com/office/drawing/2014/main" id="{57D9D806-11AB-441A-A1C1-E6B9DA615F76}"/>
                </a:ext>
              </a:extLst>
            </p:cNvPr>
            <p:cNvCxnSpPr>
              <a:cxnSpLocks/>
            </p:cNvCxnSpPr>
            <p:nvPr/>
          </p:nvCxnSpPr>
          <p:spPr bwMode="auto">
            <a:xfrm>
              <a:off x="1595458" y="3222019"/>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2F61FDC1-33B8-4FD0-9241-C09289385393}"/>
                </a:ext>
              </a:extLst>
            </p:cNvPr>
            <p:cNvCxnSpPr>
              <a:cxnSpLocks/>
            </p:cNvCxnSpPr>
            <p:nvPr/>
          </p:nvCxnSpPr>
          <p:spPr bwMode="auto">
            <a:xfrm>
              <a:off x="1605188" y="1926523"/>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grpSp>
          <p:nvGrpSpPr>
            <p:cNvPr id="59" name="Group 58">
              <a:extLst>
                <a:ext uri="{FF2B5EF4-FFF2-40B4-BE49-F238E27FC236}">
                  <a16:creationId xmlns:a16="http://schemas.microsoft.com/office/drawing/2014/main" id="{65CFD82F-0706-4E6F-A5A8-09EA15A040A5}"/>
                </a:ext>
              </a:extLst>
            </p:cNvPr>
            <p:cNvGrpSpPr/>
            <p:nvPr/>
          </p:nvGrpSpPr>
          <p:grpSpPr>
            <a:xfrm>
              <a:off x="573442" y="4512391"/>
              <a:ext cx="2581531" cy="1105156"/>
              <a:chOff x="571703" y="4879536"/>
              <a:chExt cx="2581531" cy="1105156"/>
            </a:xfrm>
          </p:grpSpPr>
          <p:cxnSp>
            <p:nvCxnSpPr>
              <p:cNvPr id="60" name="Straight Connector 59">
                <a:extLst>
                  <a:ext uri="{FF2B5EF4-FFF2-40B4-BE49-F238E27FC236}">
                    <a16:creationId xmlns:a16="http://schemas.microsoft.com/office/drawing/2014/main" id="{31A4C33A-365E-412B-B3CE-4CE58167EB0E}"/>
                  </a:ext>
                </a:extLst>
              </p:cNvPr>
              <p:cNvCxnSpPr>
                <a:cxnSpLocks/>
              </p:cNvCxnSpPr>
              <p:nvPr/>
            </p:nvCxnSpPr>
            <p:spPr bwMode="auto">
              <a:xfrm>
                <a:off x="1543890" y="4879536"/>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F546FC77-CBFE-4183-BA77-E7C18FA4E8C1}"/>
                  </a:ext>
                </a:extLst>
              </p:cNvPr>
              <p:cNvCxnSpPr>
                <a:cxnSpLocks/>
              </p:cNvCxnSpPr>
              <p:nvPr/>
            </p:nvCxnSpPr>
            <p:spPr bwMode="auto">
              <a:xfrm flipV="1">
                <a:off x="1422364" y="5017681"/>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0685B07B-8D67-441C-8B11-0D961B569216}"/>
                  </a:ext>
                </a:extLst>
              </p:cNvPr>
              <p:cNvCxnSpPr>
                <a:cxnSpLocks/>
              </p:cNvCxnSpPr>
              <p:nvPr/>
            </p:nvCxnSpPr>
            <p:spPr bwMode="auto">
              <a:xfrm>
                <a:off x="1300841" y="5155826"/>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6C53FB4-3429-4A1F-8E97-9043FD2C25CA}"/>
                  </a:ext>
                </a:extLst>
              </p:cNvPr>
              <p:cNvCxnSpPr>
                <a:cxnSpLocks/>
              </p:cNvCxnSpPr>
              <p:nvPr/>
            </p:nvCxnSpPr>
            <p:spPr bwMode="auto">
              <a:xfrm>
                <a:off x="1179318" y="5293971"/>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473D7630-C1BE-4A80-B1A4-08E8797012A2}"/>
                  </a:ext>
                </a:extLst>
              </p:cNvPr>
              <p:cNvCxnSpPr>
                <a:cxnSpLocks/>
              </p:cNvCxnSpPr>
              <p:nvPr/>
            </p:nvCxnSpPr>
            <p:spPr bwMode="auto">
              <a:xfrm>
                <a:off x="936272" y="5570261"/>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A1E079F4-3024-484C-B90B-312093505867}"/>
                  </a:ext>
                </a:extLst>
              </p:cNvPr>
              <p:cNvCxnSpPr>
                <a:cxnSpLocks/>
              </p:cNvCxnSpPr>
              <p:nvPr/>
            </p:nvCxnSpPr>
            <p:spPr bwMode="auto">
              <a:xfrm>
                <a:off x="814749" y="5708405"/>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F59E0234-6AF9-4E09-AABF-F4D26E3AF2D2}"/>
                  </a:ext>
                </a:extLst>
              </p:cNvPr>
              <p:cNvCxnSpPr>
                <a:cxnSpLocks/>
              </p:cNvCxnSpPr>
              <p:nvPr/>
            </p:nvCxnSpPr>
            <p:spPr bwMode="auto">
              <a:xfrm>
                <a:off x="693226" y="5846549"/>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F7F8B7C5-3C63-46C6-82B4-0ACF5C483507}"/>
                  </a:ext>
                </a:extLst>
              </p:cNvPr>
              <p:cNvCxnSpPr>
                <a:cxnSpLocks/>
              </p:cNvCxnSpPr>
              <p:nvPr/>
            </p:nvCxnSpPr>
            <p:spPr bwMode="auto">
              <a:xfrm>
                <a:off x="1057795" y="5432116"/>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CF1B1F09-3667-4AD0-AAB8-0AF2B70944EE}"/>
                  </a:ext>
                </a:extLst>
              </p:cNvPr>
              <p:cNvCxnSpPr>
                <a:cxnSpLocks/>
              </p:cNvCxnSpPr>
              <p:nvPr/>
            </p:nvCxnSpPr>
            <p:spPr bwMode="auto">
              <a:xfrm>
                <a:off x="571703" y="5984692"/>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grpSp>
        <p:grpSp>
          <p:nvGrpSpPr>
            <p:cNvPr id="69" name="Group 68">
              <a:extLst>
                <a:ext uri="{FF2B5EF4-FFF2-40B4-BE49-F238E27FC236}">
                  <a16:creationId xmlns:a16="http://schemas.microsoft.com/office/drawing/2014/main" id="{25AE80D9-385C-4B76-8065-D7F974965C25}"/>
                </a:ext>
              </a:extLst>
            </p:cNvPr>
            <p:cNvGrpSpPr/>
            <p:nvPr/>
          </p:nvGrpSpPr>
          <p:grpSpPr>
            <a:xfrm rot="60000">
              <a:off x="1142547" y="2970965"/>
              <a:ext cx="1769804" cy="1609344"/>
              <a:chOff x="1125917" y="4671022"/>
              <a:chExt cx="1757781" cy="1513522"/>
            </a:xfrm>
          </p:grpSpPr>
          <p:cxnSp>
            <p:nvCxnSpPr>
              <p:cNvPr id="70" name="Straight Connector 69">
                <a:extLst>
                  <a:ext uri="{FF2B5EF4-FFF2-40B4-BE49-F238E27FC236}">
                    <a16:creationId xmlns:a16="http://schemas.microsoft.com/office/drawing/2014/main" id="{D9BE007E-D93A-4CA6-B98D-23D70869D475}"/>
                  </a:ext>
                </a:extLst>
              </p:cNvPr>
              <p:cNvCxnSpPr>
                <a:cxnSpLocks/>
              </p:cNvCxnSpPr>
              <p:nvPr/>
            </p:nvCxnSpPr>
            <p:spPr bwMode="auto">
              <a:xfrm rot="2400000" flipV="1">
                <a:off x="1125917" y="4671617"/>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37F47B8D-E0F7-46B3-94A1-4839C1FB7555}"/>
                  </a:ext>
                </a:extLst>
              </p:cNvPr>
              <p:cNvCxnSpPr>
                <a:cxnSpLocks/>
              </p:cNvCxnSpPr>
              <p:nvPr/>
            </p:nvCxnSpPr>
            <p:spPr bwMode="auto">
              <a:xfrm rot="2400000" flipV="1">
                <a:off x="1307555" y="4671022"/>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9878AA33-6959-4AF4-BB54-D13886B373BE}"/>
                  </a:ext>
                </a:extLst>
              </p:cNvPr>
              <p:cNvCxnSpPr>
                <a:cxnSpLocks/>
              </p:cNvCxnSpPr>
              <p:nvPr/>
            </p:nvCxnSpPr>
            <p:spPr bwMode="auto">
              <a:xfrm rot="2400000" flipV="1">
                <a:off x="1489193" y="4675784"/>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04A725F3-8815-44A1-A7A0-9447BD47DAF9}"/>
                  </a:ext>
                </a:extLst>
              </p:cNvPr>
              <p:cNvCxnSpPr>
                <a:cxnSpLocks/>
              </p:cNvCxnSpPr>
              <p:nvPr/>
            </p:nvCxnSpPr>
            <p:spPr bwMode="auto">
              <a:xfrm rot="2400000" flipV="1">
                <a:off x="1670831" y="4675187"/>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E4482EDC-4C36-4334-828C-5223E1CC775B}"/>
                  </a:ext>
                </a:extLst>
              </p:cNvPr>
              <p:cNvCxnSpPr>
                <a:cxnSpLocks/>
              </p:cNvCxnSpPr>
              <p:nvPr/>
            </p:nvCxnSpPr>
            <p:spPr bwMode="auto">
              <a:xfrm rot="21540000" flipV="1">
                <a:off x="1504490" y="4871868"/>
                <a:ext cx="1045200" cy="113627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DB5F527E-B133-42AF-9DCD-C304C4007F4B}"/>
                  </a:ext>
                </a:extLst>
              </p:cNvPr>
              <p:cNvCxnSpPr>
                <a:cxnSpLocks/>
              </p:cNvCxnSpPr>
              <p:nvPr/>
            </p:nvCxnSpPr>
            <p:spPr bwMode="auto">
              <a:xfrm rot="2400000" flipV="1">
                <a:off x="2215745" y="4673402"/>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7F2CECB-E293-433F-9323-AE4B56A0265F}"/>
                  </a:ext>
                </a:extLst>
              </p:cNvPr>
              <p:cNvCxnSpPr>
                <a:cxnSpLocks/>
              </p:cNvCxnSpPr>
              <p:nvPr/>
            </p:nvCxnSpPr>
            <p:spPr bwMode="auto">
              <a:xfrm rot="21540000" flipV="1">
                <a:off x="1875082" y="4898531"/>
                <a:ext cx="1008616" cy="1098294"/>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DCA023F9-80E0-4C07-8783-BD12A32C9C98}"/>
                  </a:ext>
                </a:extLst>
              </p:cNvPr>
              <p:cNvCxnSpPr>
                <a:cxnSpLocks/>
              </p:cNvCxnSpPr>
              <p:nvPr/>
            </p:nvCxnSpPr>
            <p:spPr bwMode="auto">
              <a:xfrm rot="2400000" flipV="1">
                <a:off x="2579018" y="4672212"/>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grpSp>
        <p:grpSp>
          <p:nvGrpSpPr>
            <p:cNvPr id="79" name="Group 78">
              <a:extLst>
                <a:ext uri="{FF2B5EF4-FFF2-40B4-BE49-F238E27FC236}">
                  <a16:creationId xmlns:a16="http://schemas.microsoft.com/office/drawing/2014/main" id="{8F150762-7EA1-43F4-8AA0-91536C786990}"/>
                </a:ext>
              </a:extLst>
            </p:cNvPr>
            <p:cNvGrpSpPr/>
            <p:nvPr/>
          </p:nvGrpSpPr>
          <p:grpSpPr>
            <a:xfrm>
              <a:off x="592171" y="3219457"/>
              <a:ext cx="2567719" cy="1105156"/>
              <a:chOff x="585515" y="4879536"/>
              <a:chExt cx="2567719" cy="1105156"/>
            </a:xfrm>
          </p:grpSpPr>
          <p:cxnSp>
            <p:nvCxnSpPr>
              <p:cNvPr id="80" name="Straight Connector 79">
                <a:extLst>
                  <a:ext uri="{FF2B5EF4-FFF2-40B4-BE49-F238E27FC236}">
                    <a16:creationId xmlns:a16="http://schemas.microsoft.com/office/drawing/2014/main" id="{0FEEDFC9-7E15-4D1B-B595-F71CE578C17B}"/>
                  </a:ext>
                </a:extLst>
              </p:cNvPr>
              <p:cNvCxnSpPr>
                <a:cxnSpLocks/>
              </p:cNvCxnSpPr>
              <p:nvPr/>
            </p:nvCxnSpPr>
            <p:spPr bwMode="auto">
              <a:xfrm>
                <a:off x="1543890" y="4879536"/>
                <a:ext cx="1609344" cy="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D7308036-C2CC-406C-865B-C7C48AD0B8DD}"/>
                  </a:ext>
                </a:extLst>
              </p:cNvPr>
              <p:cNvCxnSpPr>
                <a:cxnSpLocks/>
              </p:cNvCxnSpPr>
              <p:nvPr/>
            </p:nvCxnSpPr>
            <p:spPr bwMode="auto">
              <a:xfrm flipV="1">
                <a:off x="1425539" y="4997395"/>
                <a:ext cx="1601252" cy="20286"/>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CC7FD52E-1DA5-4F0A-B94A-F531ABCCCF5B}"/>
                  </a:ext>
                </a:extLst>
              </p:cNvPr>
              <p:cNvCxnSpPr>
                <a:cxnSpLocks/>
              </p:cNvCxnSpPr>
              <p:nvPr/>
            </p:nvCxnSpPr>
            <p:spPr bwMode="auto">
              <a:xfrm>
                <a:off x="1300841" y="5155826"/>
                <a:ext cx="1609344" cy="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BB130A91-D6E8-4DE2-BC75-4881786E1FAB}"/>
                  </a:ext>
                </a:extLst>
              </p:cNvPr>
              <p:cNvCxnSpPr>
                <a:cxnSpLocks/>
              </p:cNvCxnSpPr>
              <p:nvPr/>
            </p:nvCxnSpPr>
            <p:spPr bwMode="auto">
              <a:xfrm>
                <a:off x="1179318" y="5293971"/>
                <a:ext cx="1611960" cy="8224"/>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661E758D-599A-472E-B59E-221F9D62997D}"/>
                  </a:ext>
                </a:extLst>
              </p:cNvPr>
              <p:cNvCxnSpPr>
                <a:cxnSpLocks/>
              </p:cNvCxnSpPr>
              <p:nvPr/>
            </p:nvCxnSpPr>
            <p:spPr bwMode="auto">
              <a:xfrm>
                <a:off x="1022483" y="5454595"/>
                <a:ext cx="1546689"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4425E64F-4359-4667-A323-7DE7BEE6DDC4}"/>
                  </a:ext>
                </a:extLst>
              </p:cNvPr>
              <p:cNvCxnSpPr>
                <a:cxnSpLocks/>
              </p:cNvCxnSpPr>
              <p:nvPr/>
            </p:nvCxnSpPr>
            <p:spPr bwMode="auto">
              <a:xfrm flipV="1">
                <a:off x="854587" y="5635351"/>
                <a:ext cx="1620365" cy="6163"/>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5DD79D4D-E96D-4802-8B2A-F3A474DDABFB}"/>
                  </a:ext>
                </a:extLst>
              </p:cNvPr>
              <p:cNvCxnSpPr>
                <a:cxnSpLocks/>
              </p:cNvCxnSpPr>
              <p:nvPr/>
            </p:nvCxnSpPr>
            <p:spPr bwMode="auto">
              <a:xfrm>
                <a:off x="742561" y="5807614"/>
                <a:ext cx="1514817" cy="10954"/>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7CA6BC41-D946-4D47-894B-99C44D4F10CB}"/>
                  </a:ext>
                </a:extLst>
              </p:cNvPr>
              <p:cNvCxnSpPr>
                <a:cxnSpLocks/>
              </p:cNvCxnSpPr>
              <p:nvPr/>
            </p:nvCxnSpPr>
            <p:spPr bwMode="auto">
              <a:xfrm>
                <a:off x="585515" y="5984692"/>
                <a:ext cx="1609344" cy="0"/>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grpSp>
          <p:nvGrpSpPr>
            <p:cNvPr id="89" name="Group 88">
              <a:extLst>
                <a:ext uri="{FF2B5EF4-FFF2-40B4-BE49-F238E27FC236}">
                  <a16:creationId xmlns:a16="http://schemas.microsoft.com/office/drawing/2014/main" id="{43074141-E121-40B1-89AE-D86BFA5CB636}"/>
                </a:ext>
              </a:extLst>
            </p:cNvPr>
            <p:cNvGrpSpPr/>
            <p:nvPr/>
          </p:nvGrpSpPr>
          <p:grpSpPr>
            <a:xfrm rot="60000">
              <a:off x="1140110" y="1653854"/>
              <a:ext cx="1463040" cy="1608711"/>
              <a:chOff x="1125917" y="4671617"/>
              <a:chExt cx="1453101" cy="1512927"/>
            </a:xfrm>
          </p:grpSpPr>
          <p:cxnSp>
            <p:nvCxnSpPr>
              <p:cNvPr id="90" name="Straight Connector 89">
                <a:extLst>
                  <a:ext uri="{FF2B5EF4-FFF2-40B4-BE49-F238E27FC236}">
                    <a16:creationId xmlns:a16="http://schemas.microsoft.com/office/drawing/2014/main" id="{B0864223-0AEA-4DE5-97FA-8230CFA0EFFD}"/>
                  </a:ext>
                </a:extLst>
              </p:cNvPr>
              <p:cNvCxnSpPr>
                <a:cxnSpLocks/>
              </p:cNvCxnSpPr>
              <p:nvPr/>
            </p:nvCxnSpPr>
            <p:spPr bwMode="auto">
              <a:xfrm rot="2400000" flipV="1">
                <a:off x="1125917" y="4671617"/>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7A628DF7-C338-478C-A4B3-09BCFD602509}"/>
                  </a:ext>
                </a:extLst>
              </p:cNvPr>
              <p:cNvCxnSpPr>
                <a:cxnSpLocks/>
              </p:cNvCxnSpPr>
              <p:nvPr/>
            </p:nvCxnSpPr>
            <p:spPr bwMode="auto">
              <a:xfrm rot="2400000" flipV="1">
                <a:off x="1489193" y="4675784"/>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7422FE44-59B4-4C67-AE8E-06E323DB9AFE}"/>
                  </a:ext>
                </a:extLst>
              </p:cNvPr>
              <p:cNvCxnSpPr>
                <a:cxnSpLocks/>
              </p:cNvCxnSpPr>
              <p:nvPr/>
            </p:nvCxnSpPr>
            <p:spPr bwMode="auto">
              <a:xfrm rot="2400000" flipV="1">
                <a:off x="1852469" y="4674592"/>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AC49178C-05C0-4F49-AB3D-5687847607A1}"/>
                  </a:ext>
                </a:extLst>
              </p:cNvPr>
              <p:cNvCxnSpPr>
                <a:cxnSpLocks/>
              </p:cNvCxnSpPr>
              <p:nvPr/>
            </p:nvCxnSpPr>
            <p:spPr bwMode="auto">
              <a:xfrm rot="2400000" flipV="1">
                <a:off x="2215745" y="4673402"/>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0CB37E55-86E0-462B-90B2-AC9EB3A8BD16}"/>
                  </a:ext>
                </a:extLst>
              </p:cNvPr>
              <p:cNvCxnSpPr>
                <a:cxnSpLocks/>
              </p:cNvCxnSpPr>
              <p:nvPr/>
            </p:nvCxnSpPr>
            <p:spPr bwMode="auto">
              <a:xfrm rot="2400000" flipV="1">
                <a:off x="2579018" y="4672212"/>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grpSp>
        <p:grpSp>
          <p:nvGrpSpPr>
            <p:cNvPr id="95" name="Group 94">
              <a:extLst>
                <a:ext uri="{FF2B5EF4-FFF2-40B4-BE49-F238E27FC236}">
                  <a16:creationId xmlns:a16="http://schemas.microsoft.com/office/drawing/2014/main" id="{8FFB7F10-A120-48C6-8B1A-B2003BE262D4}"/>
                </a:ext>
              </a:extLst>
            </p:cNvPr>
            <p:cNvGrpSpPr/>
            <p:nvPr/>
          </p:nvGrpSpPr>
          <p:grpSpPr>
            <a:xfrm>
              <a:off x="575905" y="1904391"/>
              <a:ext cx="2581531" cy="1105156"/>
              <a:chOff x="571703" y="4879536"/>
              <a:chExt cx="2581531" cy="1105156"/>
            </a:xfrm>
          </p:grpSpPr>
          <p:cxnSp>
            <p:nvCxnSpPr>
              <p:cNvPr id="96" name="Straight Connector 95">
                <a:extLst>
                  <a:ext uri="{FF2B5EF4-FFF2-40B4-BE49-F238E27FC236}">
                    <a16:creationId xmlns:a16="http://schemas.microsoft.com/office/drawing/2014/main" id="{55DBDC4A-C0B8-45DA-9003-AD567F02B1C8}"/>
                  </a:ext>
                </a:extLst>
              </p:cNvPr>
              <p:cNvCxnSpPr>
                <a:cxnSpLocks/>
              </p:cNvCxnSpPr>
              <p:nvPr/>
            </p:nvCxnSpPr>
            <p:spPr bwMode="auto">
              <a:xfrm>
                <a:off x="1543890" y="4879536"/>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B0D7BAE2-625E-4AAE-961A-B800F9438B39}"/>
                  </a:ext>
                </a:extLst>
              </p:cNvPr>
              <p:cNvCxnSpPr>
                <a:cxnSpLocks/>
              </p:cNvCxnSpPr>
              <p:nvPr/>
            </p:nvCxnSpPr>
            <p:spPr bwMode="auto">
              <a:xfrm>
                <a:off x="1300841" y="5155826"/>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740E529E-09D4-440D-9997-7A35EBDC064B}"/>
                  </a:ext>
                </a:extLst>
              </p:cNvPr>
              <p:cNvCxnSpPr>
                <a:cxnSpLocks/>
              </p:cNvCxnSpPr>
              <p:nvPr/>
            </p:nvCxnSpPr>
            <p:spPr bwMode="auto">
              <a:xfrm>
                <a:off x="814749" y="5708405"/>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BB86B9A7-1D90-467D-A14B-00DFC28A0ED7}"/>
                  </a:ext>
                </a:extLst>
              </p:cNvPr>
              <p:cNvCxnSpPr>
                <a:cxnSpLocks/>
              </p:cNvCxnSpPr>
              <p:nvPr/>
            </p:nvCxnSpPr>
            <p:spPr bwMode="auto">
              <a:xfrm>
                <a:off x="1057795" y="5432116"/>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5BAB6406-BEA8-4F36-BBA8-304209BBE42C}"/>
                  </a:ext>
                </a:extLst>
              </p:cNvPr>
              <p:cNvCxnSpPr>
                <a:cxnSpLocks/>
              </p:cNvCxnSpPr>
              <p:nvPr/>
            </p:nvCxnSpPr>
            <p:spPr bwMode="auto">
              <a:xfrm>
                <a:off x="571703" y="5984692"/>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grpSp>
        <p:cxnSp>
          <p:nvCxnSpPr>
            <p:cNvPr id="101" name="Straight Connector 100">
              <a:extLst>
                <a:ext uri="{FF2B5EF4-FFF2-40B4-BE49-F238E27FC236}">
                  <a16:creationId xmlns:a16="http://schemas.microsoft.com/office/drawing/2014/main" id="{CFE9AB14-2ABC-477E-9791-D2291DFCE22F}"/>
                </a:ext>
              </a:extLst>
            </p:cNvPr>
            <p:cNvCxnSpPr>
              <a:cxnSpLocks/>
            </p:cNvCxnSpPr>
            <p:nvPr/>
          </p:nvCxnSpPr>
          <p:spPr bwMode="auto">
            <a:xfrm>
              <a:off x="646338" y="4324613"/>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233F8E52-822D-487C-94EB-41C1E3B81126}"/>
                </a:ext>
              </a:extLst>
            </p:cNvPr>
            <p:cNvCxnSpPr>
              <a:cxnSpLocks/>
            </p:cNvCxnSpPr>
            <p:nvPr/>
          </p:nvCxnSpPr>
          <p:spPr bwMode="auto">
            <a:xfrm>
              <a:off x="2132238" y="4324613"/>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39479A60-4F51-4951-BDA7-4467F66E217F}"/>
                </a:ext>
              </a:extLst>
            </p:cNvPr>
            <p:cNvCxnSpPr>
              <a:cxnSpLocks/>
            </p:cNvCxnSpPr>
            <p:nvPr/>
          </p:nvCxnSpPr>
          <p:spPr bwMode="auto">
            <a:xfrm>
              <a:off x="3094263" y="3222019"/>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FBF0C9A6-4FBC-49BF-99BC-E2AFCBE16F26}"/>
                </a:ext>
              </a:extLst>
            </p:cNvPr>
            <p:cNvCxnSpPr>
              <a:cxnSpLocks/>
            </p:cNvCxnSpPr>
            <p:nvPr/>
          </p:nvCxnSpPr>
          <p:spPr bwMode="auto">
            <a:xfrm>
              <a:off x="3094263" y="1904391"/>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48C1646C-44C4-42C0-86DE-744A0969E9AC}"/>
                </a:ext>
              </a:extLst>
            </p:cNvPr>
            <p:cNvCxnSpPr>
              <a:cxnSpLocks/>
            </p:cNvCxnSpPr>
            <p:nvPr/>
          </p:nvCxnSpPr>
          <p:spPr bwMode="auto">
            <a:xfrm>
              <a:off x="646338" y="3009547"/>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D3E6842B-4670-4AE8-BF4D-6E8386F49EC4}"/>
                </a:ext>
              </a:extLst>
            </p:cNvPr>
            <p:cNvCxnSpPr>
              <a:cxnSpLocks/>
            </p:cNvCxnSpPr>
            <p:nvPr/>
          </p:nvCxnSpPr>
          <p:spPr bwMode="auto">
            <a:xfrm>
              <a:off x="2132238" y="2996044"/>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pic>
          <p:nvPicPr>
            <p:cNvPr id="107" name="Picture 106">
              <a:extLst>
                <a:ext uri="{FF2B5EF4-FFF2-40B4-BE49-F238E27FC236}">
                  <a16:creationId xmlns:a16="http://schemas.microsoft.com/office/drawing/2014/main" id="{00E99C39-0947-4F9A-BE7A-09C604986EFF}"/>
                </a:ext>
              </a:extLst>
            </p:cNvPr>
            <p:cNvPicPr>
              <a:picLocks noChangeAspect="1"/>
            </p:cNvPicPr>
            <p:nvPr/>
          </p:nvPicPr>
          <p:blipFill>
            <a:blip r:embed="rId3"/>
            <a:stretch>
              <a:fillRect/>
            </a:stretch>
          </p:blipFill>
          <p:spPr>
            <a:xfrm>
              <a:off x="2088480" y="5478575"/>
              <a:ext cx="296774" cy="724610"/>
            </a:xfrm>
            <a:prstGeom prst="rect">
              <a:avLst/>
            </a:prstGeom>
          </p:spPr>
        </p:pic>
        <p:sp>
          <p:nvSpPr>
            <p:cNvPr id="108" name="Oval 107">
              <a:extLst>
                <a:ext uri="{FF2B5EF4-FFF2-40B4-BE49-F238E27FC236}">
                  <a16:creationId xmlns:a16="http://schemas.microsoft.com/office/drawing/2014/main" id="{91FB2A0A-0387-45E3-BBE6-79F26AA7F5D6}"/>
                </a:ext>
              </a:extLst>
            </p:cNvPr>
            <p:cNvSpPr/>
            <p:nvPr/>
          </p:nvSpPr>
          <p:spPr bwMode="auto">
            <a:xfrm>
              <a:off x="1624477" y="2088889"/>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sp>
          <p:nvSpPr>
            <p:cNvPr id="109" name="Oval 108">
              <a:extLst>
                <a:ext uri="{FF2B5EF4-FFF2-40B4-BE49-F238E27FC236}">
                  <a16:creationId xmlns:a16="http://schemas.microsoft.com/office/drawing/2014/main" id="{DA79D796-D989-4071-BDA2-BC7568C0AFBE}"/>
                </a:ext>
              </a:extLst>
            </p:cNvPr>
            <p:cNvSpPr/>
            <p:nvPr/>
          </p:nvSpPr>
          <p:spPr bwMode="auto">
            <a:xfrm>
              <a:off x="2370290" y="2093738"/>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sp>
          <p:nvSpPr>
            <p:cNvPr id="110" name="Oval 109">
              <a:extLst>
                <a:ext uri="{FF2B5EF4-FFF2-40B4-BE49-F238E27FC236}">
                  <a16:creationId xmlns:a16="http://schemas.microsoft.com/office/drawing/2014/main" id="{1BAFCF19-CAB9-496B-9DF4-8EF643AC891F}"/>
                </a:ext>
              </a:extLst>
            </p:cNvPr>
            <p:cNvSpPr/>
            <p:nvPr/>
          </p:nvSpPr>
          <p:spPr bwMode="auto">
            <a:xfrm>
              <a:off x="1132543" y="2649210"/>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sp>
          <p:nvSpPr>
            <p:cNvPr id="111" name="Oval 110">
              <a:extLst>
                <a:ext uri="{FF2B5EF4-FFF2-40B4-BE49-F238E27FC236}">
                  <a16:creationId xmlns:a16="http://schemas.microsoft.com/office/drawing/2014/main" id="{33DC6933-3428-4060-BCE9-8D6F99016FB1}"/>
                </a:ext>
              </a:extLst>
            </p:cNvPr>
            <p:cNvSpPr/>
            <p:nvPr/>
          </p:nvSpPr>
          <p:spPr bwMode="auto">
            <a:xfrm>
              <a:off x="1886832" y="2651236"/>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pic>
          <p:nvPicPr>
            <p:cNvPr id="112" name="Picture 111">
              <a:extLst>
                <a:ext uri="{FF2B5EF4-FFF2-40B4-BE49-F238E27FC236}">
                  <a16:creationId xmlns:a16="http://schemas.microsoft.com/office/drawing/2014/main" id="{A9EC25DC-9EDF-4968-857F-E7E99BBEC360}"/>
                </a:ext>
              </a:extLst>
            </p:cNvPr>
            <p:cNvPicPr>
              <a:picLocks noChangeAspect="1"/>
            </p:cNvPicPr>
            <p:nvPr/>
          </p:nvPicPr>
          <p:blipFill>
            <a:blip r:embed="rId3"/>
            <a:stretch>
              <a:fillRect/>
            </a:stretch>
          </p:blipFill>
          <p:spPr>
            <a:xfrm>
              <a:off x="1351588" y="5459948"/>
              <a:ext cx="296774" cy="724610"/>
            </a:xfrm>
            <a:prstGeom prst="rect">
              <a:avLst/>
            </a:prstGeom>
          </p:spPr>
        </p:pic>
        <p:pic>
          <p:nvPicPr>
            <p:cNvPr id="113" name="Picture 112">
              <a:extLst>
                <a:ext uri="{FF2B5EF4-FFF2-40B4-BE49-F238E27FC236}">
                  <a16:creationId xmlns:a16="http://schemas.microsoft.com/office/drawing/2014/main" id="{23A740D3-1602-4B60-BD02-675D9C7BB7B1}"/>
                </a:ext>
              </a:extLst>
            </p:cNvPr>
            <p:cNvPicPr>
              <a:picLocks noChangeAspect="1"/>
            </p:cNvPicPr>
            <p:nvPr/>
          </p:nvPicPr>
          <p:blipFill>
            <a:blip r:embed="rId3"/>
            <a:stretch>
              <a:fillRect/>
            </a:stretch>
          </p:blipFill>
          <p:spPr>
            <a:xfrm>
              <a:off x="580565" y="5452910"/>
              <a:ext cx="296774" cy="724610"/>
            </a:xfrm>
            <a:prstGeom prst="rect">
              <a:avLst/>
            </a:prstGeom>
          </p:spPr>
        </p:pic>
        <p:sp>
          <p:nvSpPr>
            <p:cNvPr id="115" name="TextBox 114">
              <a:extLst>
                <a:ext uri="{FF2B5EF4-FFF2-40B4-BE49-F238E27FC236}">
                  <a16:creationId xmlns:a16="http://schemas.microsoft.com/office/drawing/2014/main" id="{7FE127B3-536D-455A-8756-207B4A7D8B40}"/>
                </a:ext>
              </a:extLst>
            </p:cNvPr>
            <p:cNvSpPr txBox="1"/>
            <p:nvPr/>
          </p:nvSpPr>
          <p:spPr>
            <a:xfrm>
              <a:off x="198120" y="1739787"/>
              <a:ext cx="1035472" cy="338554"/>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mn-lt"/>
                  <a:cs typeface="+mn-cs"/>
                </a:rPr>
                <a:t>C4 bump</a:t>
              </a:r>
            </a:p>
          </p:txBody>
        </p:sp>
        <p:cxnSp>
          <p:nvCxnSpPr>
            <p:cNvPr id="116" name="Straight Arrow Connector 115">
              <a:extLst>
                <a:ext uri="{FF2B5EF4-FFF2-40B4-BE49-F238E27FC236}">
                  <a16:creationId xmlns:a16="http://schemas.microsoft.com/office/drawing/2014/main" id="{964C8A96-8353-47A1-AD8C-FE2D5114374D}"/>
                </a:ext>
              </a:extLst>
            </p:cNvPr>
            <p:cNvCxnSpPr>
              <a:cxnSpLocks/>
              <a:stCxn id="108" idx="1"/>
              <a:endCxn id="115" idx="3"/>
            </p:cNvCxnSpPr>
            <p:nvPr/>
          </p:nvCxnSpPr>
          <p:spPr bwMode="auto">
            <a:xfrm flipH="1" flipV="1">
              <a:off x="1233592" y="1909064"/>
              <a:ext cx="419064" cy="204735"/>
            </a:xfrm>
            <a:prstGeom prst="straightConnector1">
              <a:avLst/>
            </a:prstGeom>
            <a:solidFill>
              <a:srgbClr val="4F81BD"/>
            </a:solidFill>
            <a:ln w="25400" cap="flat" cmpd="sng" algn="ctr">
              <a:solidFill>
                <a:sysClr val="windowText" lastClr="000000"/>
              </a:solidFill>
              <a:prstDash val="solid"/>
              <a:round/>
              <a:headEnd type="none" w="med" len="med"/>
              <a:tailEnd type="triangle"/>
            </a:ln>
            <a:effectLst/>
          </p:spPr>
        </p:cxnSp>
        <p:pic>
          <p:nvPicPr>
            <p:cNvPr id="118" name="Picture 117">
              <a:extLst>
                <a:ext uri="{FF2B5EF4-FFF2-40B4-BE49-F238E27FC236}">
                  <a16:creationId xmlns:a16="http://schemas.microsoft.com/office/drawing/2014/main" id="{F0DB7FCF-74FB-469A-8FA1-196C1661B3BF}"/>
                </a:ext>
              </a:extLst>
            </p:cNvPr>
            <p:cNvPicPr>
              <a:picLocks noChangeAspect="1"/>
            </p:cNvPicPr>
            <p:nvPr/>
          </p:nvPicPr>
          <p:blipFill>
            <a:blip r:embed="rId3"/>
            <a:stretch>
              <a:fillRect/>
            </a:stretch>
          </p:blipFill>
          <p:spPr>
            <a:xfrm>
              <a:off x="2488705" y="5039072"/>
              <a:ext cx="296774" cy="724610"/>
            </a:xfrm>
            <a:prstGeom prst="rect">
              <a:avLst/>
            </a:prstGeom>
          </p:spPr>
        </p:pic>
      </p:grpSp>
      <p:sp>
        <p:nvSpPr>
          <p:cNvPr id="143" name="Content Placeholder 2"/>
          <p:cNvSpPr txBox="1">
            <a:spLocks/>
          </p:cNvSpPr>
          <p:nvPr/>
        </p:nvSpPr>
        <p:spPr bwMode="auto">
          <a:xfrm>
            <a:off x="1367427" y="1199170"/>
            <a:ext cx="2440278"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b="0" kern="0" dirty="0"/>
              <a:t>PDN model</a:t>
            </a:r>
          </a:p>
        </p:txBody>
      </p:sp>
      <p:sp>
        <p:nvSpPr>
          <p:cNvPr id="145" name="Content Placeholder 2"/>
          <p:cNvSpPr txBox="1">
            <a:spLocks/>
          </p:cNvSpPr>
          <p:nvPr/>
        </p:nvSpPr>
        <p:spPr bwMode="auto">
          <a:xfrm>
            <a:off x="4189970" y="1215375"/>
            <a:ext cx="3200400" cy="47535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b="0" kern="0" dirty="0"/>
              <a:t> </a:t>
            </a:r>
          </a:p>
        </p:txBody>
      </p:sp>
      <mc:AlternateContent xmlns:mc="http://schemas.openxmlformats.org/markup-compatibility/2006" xmlns:a14="http://schemas.microsoft.com/office/drawing/2010/main">
        <mc:Choice Requires="a14">
          <p:sp>
            <p:nvSpPr>
              <p:cNvPr id="114" name="Content Placeholder 2">
                <a:extLst>
                  <a:ext uri="{FF2B5EF4-FFF2-40B4-BE49-F238E27FC236}">
                    <a16:creationId xmlns:a16="http://schemas.microsoft.com/office/drawing/2014/main" id="{F9D9B7BF-DDE5-41F0-A311-20B23598560C}"/>
                  </a:ext>
                </a:extLst>
              </p:cNvPr>
              <p:cNvSpPr txBox="1">
                <a:spLocks/>
              </p:cNvSpPr>
              <p:nvPr/>
            </p:nvSpPr>
            <p:spPr bwMode="auto">
              <a:xfrm>
                <a:off x="3555419" y="1386762"/>
                <a:ext cx="5359981" cy="466101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b="0" dirty="0"/>
                  <a:t>PDN design is ad hoc or iterative</a:t>
                </a:r>
              </a:p>
              <a:p>
                <a:r>
                  <a:rPr lang="en-US" b="0" dirty="0"/>
                  <a:t>Analysis step involves solution to </a:t>
                </a:r>
                <a14:m>
                  <m:oMath xmlns:m="http://schemas.openxmlformats.org/officeDocument/2006/math">
                    <m:r>
                      <a:rPr lang="en-US" b="0" i="1">
                        <a:latin typeface="Cambria Math" panose="02040503050406030204" pitchFamily="18" charset="0"/>
                      </a:rPr>
                      <m:t>𝐺</m:t>
                    </m:r>
                    <m:r>
                      <a:rPr lang="en-US" i="1">
                        <a:latin typeface="Cambria Math" panose="02040503050406030204" pitchFamily="18" charset="0"/>
                      </a:rPr>
                      <m:t>𝑽</m:t>
                    </m:r>
                    <m:r>
                      <a:rPr lang="en-US" b="0" i="1">
                        <a:latin typeface="Cambria Math" panose="02040503050406030204" pitchFamily="18" charset="0"/>
                      </a:rPr>
                      <m:t>=</m:t>
                    </m:r>
                    <m:r>
                      <a:rPr lang="en-US" i="1">
                        <a:latin typeface="Cambria Math" panose="02040503050406030204" pitchFamily="18" charset="0"/>
                      </a:rPr>
                      <m:t>𝑱</m:t>
                    </m:r>
                  </m:oMath>
                </a14:m>
                <a:endParaRPr lang="en-US" b="0" kern="0" dirty="0"/>
              </a:p>
              <a:p>
                <a:r>
                  <a:rPr lang="en-US" b="0" kern="0" dirty="0"/>
                  <a:t>Conventional PDN design</a:t>
                </a:r>
              </a:p>
              <a:p>
                <a:pPr lvl="1"/>
                <a:r>
                  <a:rPr lang="en-US" b="0" kern="0" dirty="0"/>
                  <a:t>PDN for each block </a:t>
                </a:r>
              </a:p>
              <a:p>
                <a:pPr lvl="1"/>
                <a:r>
                  <a:rPr lang="en-US" b="0" kern="0" dirty="0"/>
                  <a:t>Global PDN built by assembly</a:t>
                </a:r>
              </a:p>
              <a:p>
                <a:r>
                  <a:rPr lang="en-US" b="0" kern="0" dirty="0"/>
                  <a:t>Computationally expensive to analyze unstructured grids</a:t>
                </a:r>
              </a:p>
              <a:p>
                <a:r>
                  <a:rPr lang="en-US" b="0" kern="0" dirty="0"/>
                  <a:t>No-human-in-loop, correct-by-construction</a:t>
                </a:r>
              </a:p>
              <a:p>
                <a:r>
                  <a:rPr lang="en-US" b="0" kern="0" dirty="0"/>
                  <a:t>PDN synthesized at floorplan and refined at placement stage</a:t>
                </a:r>
              </a:p>
              <a:p>
                <a:pPr marL="0" indent="0">
                  <a:buFontTx/>
                  <a:buNone/>
                </a:pPr>
                <a:endParaRPr lang="en-US" b="0" kern="0" dirty="0"/>
              </a:p>
            </p:txBody>
          </p:sp>
        </mc:Choice>
        <mc:Fallback xmlns="">
          <p:sp>
            <p:nvSpPr>
              <p:cNvPr id="114" name="Content Placeholder 2">
                <a:extLst>
                  <a:ext uri="{FF2B5EF4-FFF2-40B4-BE49-F238E27FC236}">
                    <a16:creationId xmlns:a16="http://schemas.microsoft.com/office/drawing/2014/main" id="{F9D9B7BF-DDE5-41F0-A311-20B23598560C}"/>
                  </a:ext>
                </a:extLst>
              </p:cNvPr>
              <p:cNvSpPr txBox="1">
                <a:spLocks noRot="1" noChangeAspect="1" noMove="1" noResize="1" noEditPoints="1" noAdjustHandles="1" noChangeArrowheads="1" noChangeShapeType="1" noTextEdit="1"/>
              </p:cNvSpPr>
              <p:nvPr/>
            </p:nvSpPr>
            <p:spPr bwMode="auto">
              <a:xfrm>
                <a:off x="3555419" y="1386762"/>
                <a:ext cx="5359981" cy="4661013"/>
              </a:xfrm>
              <a:prstGeom prst="rect">
                <a:avLst/>
              </a:prstGeom>
              <a:blipFill>
                <a:blip r:embed="rId4"/>
                <a:stretch>
                  <a:fillRect l="-1023" t="-52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4279096904"/>
      </p:ext>
    </p:extLst>
  </p:cSld>
  <p:clrMapOvr>
    <a:masterClrMapping/>
  </p:clrMapOvr>
  <p:transition advTm="57945"/>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Results: RISC V Core 16FF Technology</a:t>
            </a:r>
          </a:p>
        </p:txBody>
      </p:sp>
      <p:pic>
        <p:nvPicPr>
          <p:cNvPr id="8" name="Picture 7"/>
          <p:cNvPicPr>
            <a:picLocks noChangeAspect="1"/>
          </p:cNvPicPr>
          <p:nvPr/>
        </p:nvPicPr>
        <p:blipFill>
          <a:blip r:embed="rId3"/>
          <a:stretch>
            <a:fillRect/>
          </a:stretch>
        </p:blipFill>
        <p:spPr>
          <a:xfrm>
            <a:off x="3016654" y="2513503"/>
            <a:ext cx="2459736" cy="2459736"/>
          </a:xfrm>
          <a:prstGeom prst="rect">
            <a:avLst/>
          </a:prstGeom>
        </p:spPr>
      </p:pic>
      <p:pic>
        <p:nvPicPr>
          <p:cNvPr id="9" name="Picture 8"/>
          <p:cNvPicPr>
            <a:picLocks noChangeAspect="1"/>
          </p:cNvPicPr>
          <p:nvPr/>
        </p:nvPicPr>
        <p:blipFill>
          <a:blip r:embed="rId4"/>
          <a:stretch>
            <a:fillRect/>
          </a:stretch>
        </p:blipFill>
        <p:spPr>
          <a:xfrm>
            <a:off x="312367" y="2514600"/>
            <a:ext cx="2453768" cy="2459736"/>
          </a:xfrm>
          <a:prstGeom prst="rect">
            <a:avLst/>
          </a:prstGeom>
        </p:spPr>
      </p:pic>
      <p:pic>
        <p:nvPicPr>
          <p:cNvPr id="10" name="Picture 9"/>
          <p:cNvPicPr>
            <a:picLocks noChangeAspect="1"/>
          </p:cNvPicPr>
          <p:nvPr/>
        </p:nvPicPr>
        <p:blipFill>
          <a:blip r:embed="rId5"/>
          <a:stretch>
            <a:fillRect/>
          </a:stretch>
        </p:blipFill>
        <p:spPr>
          <a:xfrm>
            <a:off x="5806140" y="2513502"/>
            <a:ext cx="2454972" cy="2458497"/>
          </a:xfrm>
          <a:prstGeom prst="rect">
            <a:avLst/>
          </a:prstGeom>
        </p:spPr>
      </p:pic>
      <p:sp>
        <p:nvSpPr>
          <p:cNvPr id="3" name="Slide Number Placeholder 2"/>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40</a:t>
            </a:fld>
            <a:endParaRPr lang="en-US" altLang="ko-KR"/>
          </a:p>
        </p:txBody>
      </p:sp>
      <p:sp>
        <p:nvSpPr>
          <p:cNvPr id="7" name="TextBox 6"/>
          <p:cNvSpPr txBox="1"/>
          <p:nvPr/>
        </p:nvSpPr>
        <p:spPr>
          <a:xfrm>
            <a:off x="255970" y="2015797"/>
            <a:ext cx="1143360" cy="523220"/>
          </a:xfrm>
          <a:prstGeom prst="rect">
            <a:avLst/>
          </a:prstGeom>
          <a:noFill/>
        </p:spPr>
        <p:txBody>
          <a:bodyPr wrap="square" rtlCol="0">
            <a:spAutoFit/>
          </a:bodyPr>
          <a:lstStyle/>
          <a:p>
            <a:r>
              <a:rPr lang="en-US" sz="1400" i="1" dirty="0">
                <a:solidFill>
                  <a:schemeClr val="bg1"/>
                </a:solidFill>
              </a:rPr>
              <a:t>&lt;average</a:t>
            </a:r>
          </a:p>
          <a:p>
            <a:r>
              <a:rPr lang="en-US" sz="1400" i="1" dirty="0">
                <a:solidFill>
                  <a:schemeClr val="bg1"/>
                </a:solidFill>
              </a:rPr>
              <a:t>congestion&gt;</a:t>
            </a:r>
          </a:p>
        </p:txBody>
      </p:sp>
      <p:sp>
        <p:nvSpPr>
          <p:cNvPr id="38" name="TextBox 37"/>
          <p:cNvSpPr txBox="1"/>
          <p:nvPr/>
        </p:nvSpPr>
        <p:spPr>
          <a:xfrm>
            <a:off x="5817920" y="2231815"/>
            <a:ext cx="1259937" cy="276999"/>
          </a:xfrm>
          <a:prstGeom prst="rect">
            <a:avLst/>
          </a:prstGeom>
          <a:noFill/>
        </p:spPr>
        <p:txBody>
          <a:bodyPr wrap="square" rtlCol="0">
            <a:spAutoFit/>
          </a:bodyPr>
          <a:lstStyle/>
          <a:p>
            <a:r>
              <a:rPr lang="en-US" sz="800" i="1" dirty="0">
                <a:solidFill>
                  <a:schemeClr val="bg1"/>
                </a:solidFill>
              </a:rPr>
              <a:t>&lt;</a:t>
            </a:r>
            <a:r>
              <a:rPr lang="en-US" sz="1200" i="1" dirty="0">
                <a:solidFill>
                  <a:schemeClr val="bg1"/>
                </a:solidFill>
              </a:rPr>
              <a:t>uniform PDN&gt;</a:t>
            </a:r>
          </a:p>
        </p:txBody>
      </p:sp>
      <p:pic>
        <p:nvPicPr>
          <p:cNvPr id="42" name="Picture 41"/>
          <p:cNvPicPr>
            <a:picLocks noChangeAspect="1"/>
          </p:cNvPicPr>
          <p:nvPr/>
        </p:nvPicPr>
        <p:blipFill rotWithShape="1">
          <a:blip r:embed="rId6"/>
          <a:srcRect l="82613"/>
          <a:stretch/>
        </p:blipFill>
        <p:spPr>
          <a:xfrm>
            <a:off x="8327862" y="2300030"/>
            <a:ext cx="591679" cy="3033969"/>
          </a:xfrm>
          <a:prstGeom prst="rect">
            <a:avLst/>
          </a:prstGeom>
        </p:spPr>
      </p:pic>
      <p:sp>
        <p:nvSpPr>
          <p:cNvPr id="36" name="TextBox 35"/>
          <p:cNvSpPr txBox="1"/>
          <p:nvPr/>
        </p:nvSpPr>
        <p:spPr>
          <a:xfrm>
            <a:off x="312368" y="1198843"/>
            <a:ext cx="4800600" cy="369332"/>
          </a:xfrm>
          <a:prstGeom prst="rect">
            <a:avLst/>
          </a:prstGeom>
          <a:noFill/>
        </p:spPr>
        <p:txBody>
          <a:bodyPr wrap="square" rtlCol="0">
            <a:spAutoFit/>
          </a:bodyPr>
          <a:lstStyle/>
          <a:p>
            <a:r>
              <a:rPr lang="en-US" dirty="0"/>
              <a:t>MLP-synthesized PDN at floorplan stage</a:t>
            </a:r>
          </a:p>
        </p:txBody>
      </p:sp>
      <p:sp>
        <p:nvSpPr>
          <p:cNvPr id="11" name="Rectangle 10"/>
          <p:cNvSpPr/>
          <p:nvPr/>
        </p:nvSpPr>
        <p:spPr>
          <a:xfrm>
            <a:off x="2933260" y="1958739"/>
            <a:ext cx="1306188" cy="523220"/>
          </a:xfrm>
          <a:prstGeom prst="rect">
            <a:avLst/>
          </a:prstGeom>
        </p:spPr>
        <p:txBody>
          <a:bodyPr wrap="square">
            <a:spAutoFit/>
          </a:bodyPr>
          <a:lstStyle/>
          <a:p>
            <a:r>
              <a:rPr lang="en-US" sz="1400" i="1" dirty="0">
                <a:solidFill>
                  <a:schemeClr val="bg1"/>
                </a:solidFill>
              </a:rPr>
              <a:t>&lt;predicted template ID&gt;</a:t>
            </a:r>
          </a:p>
        </p:txBody>
      </p:sp>
      <p:sp>
        <p:nvSpPr>
          <p:cNvPr id="27" name="TextBox 26">
            <a:extLst>
              <a:ext uri="{FF2B5EF4-FFF2-40B4-BE49-F238E27FC236}">
                <a16:creationId xmlns:a16="http://schemas.microsoft.com/office/drawing/2014/main" id="{B54CD008-9448-4DB9-9C6A-3BCC70C89441}"/>
              </a:ext>
            </a:extLst>
          </p:cNvPr>
          <p:cNvSpPr txBox="1"/>
          <p:nvPr/>
        </p:nvSpPr>
        <p:spPr>
          <a:xfrm>
            <a:off x="422488" y="1862483"/>
            <a:ext cx="2233525" cy="646331"/>
          </a:xfrm>
          <a:prstGeom prst="rect">
            <a:avLst/>
          </a:prstGeom>
          <a:noFill/>
        </p:spPr>
        <p:txBody>
          <a:bodyPr wrap="square" rtlCol="0">
            <a:spAutoFit/>
          </a:bodyPr>
          <a:lstStyle/>
          <a:p>
            <a:pPr algn="ctr"/>
            <a:r>
              <a:rPr lang="en-US" dirty="0"/>
              <a:t>Input current and </a:t>
            </a:r>
          </a:p>
          <a:p>
            <a:pPr algn="ctr"/>
            <a:r>
              <a:rPr lang="en-US" dirty="0"/>
              <a:t>congestion map</a:t>
            </a:r>
          </a:p>
        </p:txBody>
      </p:sp>
      <p:sp>
        <p:nvSpPr>
          <p:cNvPr id="28" name="TextBox 27">
            <a:extLst>
              <a:ext uri="{FF2B5EF4-FFF2-40B4-BE49-F238E27FC236}">
                <a16:creationId xmlns:a16="http://schemas.microsoft.com/office/drawing/2014/main" id="{B54CD008-9448-4DB9-9C6A-3BCC70C89441}"/>
              </a:ext>
            </a:extLst>
          </p:cNvPr>
          <p:cNvSpPr txBox="1"/>
          <p:nvPr/>
        </p:nvSpPr>
        <p:spPr>
          <a:xfrm>
            <a:off x="2880609" y="1835628"/>
            <a:ext cx="2731826" cy="646331"/>
          </a:xfrm>
          <a:prstGeom prst="rect">
            <a:avLst/>
          </a:prstGeom>
          <a:noFill/>
        </p:spPr>
        <p:txBody>
          <a:bodyPr wrap="square" rtlCol="0">
            <a:spAutoFit/>
          </a:bodyPr>
          <a:lstStyle/>
          <a:p>
            <a:pPr algn="ctr"/>
            <a:r>
              <a:rPr lang="en-US" dirty="0"/>
              <a:t>Predicted </a:t>
            </a:r>
          </a:p>
          <a:p>
            <a:pPr algn="ctr"/>
            <a:r>
              <a:rPr lang="en-US" dirty="0"/>
              <a:t>template ID map</a:t>
            </a:r>
          </a:p>
        </p:txBody>
      </p:sp>
      <p:sp>
        <p:nvSpPr>
          <p:cNvPr id="29" name="TextBox 28">
            <a:extLst>
              <a:ext uri="{FF2B5EF4-FFF2-40B4-BE49-F238E27FC236}">
                <a16:creationId xmlns:a16="http://schemas.microsoft.com/office/drawing/2014/main" id="{B54CD008-9448-4DB9-9C6A-3BCC70C89441}"/>
              </a:ext>
            </a:extLst>
          </p:cNvPr>
          <p:cNvSpPr txBox="1"/>
          <p:nvPr/>
        </p:nvSpPr>
        <p:spPr>
          <a:xfrm>
            <a:off x="6038252" y="1812980"/>
            <a:ext cx="2122483" cy="646331"/>
          </a:xfrm>
          <a:prstGeom prst="rect">
            <a:avLst/>
          </a:prstGeom>
          <a:noFill/>
        </p:spPr>
        <p:txBody>
          <a:bodyPr wrap="square" rtlCol="0">
            <a:spAutoFit/>
          </a:bodyPr>
          <a:lstStyle/>
          <a:p>
            <a:pPr algn="ctr"/>
            <a:r>
              <a:rPr lang="en-US" dirty="0"/>
              <a:t>Total congestion improvement</a:t>
            </a:r>
          </a:p>
        </p:txBody>
      </p:sp>
    </p:spTree>
    <p:extLst>
      <p:ext uri="{BB962C8B-B14F-4D97-AF65-F5344CB8AC3E}">
        <p14:creationId xmlns:p14="http://schemas.microsoft.com/office/powerpoint/2010/main" val="205733400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Training</a:t>
            </a:r>
          </a:p>
        </p:txBody>
      </p:sp>
      <p:sp>
        <p:nvSpPr>
          <p:cNvPr id="3" name="Content Placeholder 2"/>
          <p:cNvSpPr>
            <a:spLocks noGrp="1"/>
          </p:cNvSpPr>
          <p:nvPr>
            <p:ph idx="1"/>
          </p:nvPr>
        </p:nvSpPr>
        <p:spPr/>
        <p:txBody>
          <a:bodyPr/>
          <a:lstStyle/>
          <a:p>
            <a:r>
              <a:rPr lang="en-US" dirty="0"/>
              <a:t>Hyper parameter tuning</a:t>
            </a:r>
          </a:p>
          <a:p>
            <a:r>
              <a:rPr lang="en-US" dirty="0"/>
              <a:t>Loss function: Cross entropy loss</a:t>
            </a:r>
          </a:p>
          <a:p>
            <a:endParaRPr lang="en-US" dirty="0"/>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41</a:t>
            </a:fld>
            <a:endParaRPr lang="en-US" altLang="ko-KR"/>
          </a:p>
        </p:txBody>
      </p:sp>
    </p:spTree>
    <p:extLst>
      <p:ext uri="{BB962C8B-B14F-4D97-AF65-F5344CB8AC3E}">
        <p14:creationId xmlns:p14="http://schemas.microsoft.com/office/powerpoint/2010/main" val="36494995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42" y="228600"/>
            <a:ext cx="8526463" cy="762000"/>
          </a:xfrm>
        </p:spPr>
        <p:txBody>
          <a:bodyPr/>
          <a:lstStyle/>
          <a:p>
            <a:pPr algn="l"/>
            <a:r>
              <a:rPr lang="en-US" dirty="0"/>
              <a:t>Introduction: Template Definition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5</a:t>
            </a:fld>
            <a:endParaRPr lang="en-US" altLang="ko-KR"/>
          </a:p>
        </p:txBody>
      </p:sp>
      <p:sp>
        <p:nvSpPr>
          <p:cNvPr id="93" name="Content Placeholder 2"/>
          <p:cNvSpPr>
            <a:spLocks noGrp="1"/>
          </p:cNvSpPr>
          <p:nvPr>
            <p:ph idx="1"/>
          </p:nvPr>
        </p:nvSpPr>
        <p:spPr>
          <a:xfrm>
            <a:off x="3403019" y="1234362"/>
            <a:ext cx="5359981" cy="4661013"/>
          </a:xfrm>
        </p:spPr>
        <p:txBody>
          <a:bodyPr/>
          <a:lstStyle/>
          <a:p>
            <a:endParaRPr lang="en-US" b="0" dirty="0"/>
          </a:p>
          <a:p>
            <a:endParaRPr lang="en-US" b="0" dirty="0"/>
          </a:p>
          <a:p>
            <a:pPr marL="0" indent="0">
              <a:buNone/>
            </a:pPr>
            <a:endParaRPr lang="en-US" b="0" dirty="0"/>
          </a:p>
          <a:p>
            <a:endParaRPr lang="en-US" b="0" dirty="0"/>
          </a:p>
        </p:txBody>
      </p:sp>
      <p:sp>
        <p:nvSpPr>
          <p:cNvPr id="94" name="Content Placeholder 2"/>
          <p:cNvSpPr txBox="1">
            <a:spLocks/>
          </p:cNvSpPr>
          <p:nvPr/>
        </p:nvSpPr>
        <p:spPr bwMode="auto">
          <a:xfrm>
            <a:off x="3555419" y="1386762"/>
            <a:ext cx="5359981" cy="46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b="0" kern="0" dirty="0"/>
              <a:t>Template-based PDN synthesis:</a:t>
            </a:r>
          </a:p>
          <a:p>
            <a:pPr lvl="1"/>
            <a:r>
              <a:rPr lang="en-US" b="0" kern="0" dirty="0"/>
              <a:t>PDN building blocks</a:t>
            </a:r>
          </a:p>
          <a:p>
            <a:pPr lvl="1"/>
            <a:r>
              <a:rPr lang="en-US" b="0" kern="0" dirty="0"/>
              <a:t>Pre-defined, PDK-specific templates</a:t>
            </a:r>
          </a:p>
          <a:p>
            <a:pPr lvl="1"/>
            <a:r>
              <a:rPr lang="en-US" b="0" kern="0" dirty="0"/>
              <a:t>Piecewise regular PDN </a:t>
            </a:r>
          </a:p>
          <a:p>
            <a:pPr lvl="1"/>
            <a:r>
              <a:rPr lang="en-US" b="0" kern="0" dirty="0"/>
              <a:t>Dense templates good for power integrity but bad for congestion</a:t>
            </a:r>
          </a:p>
          <a:p>
            <a:pPr lvl="1"/>
            <a:r>
              <a:rPr lang="en-US" b="0" kern="0" dirty="0"/>
              <a:t>Must be </a:t>
            </a:r>
            <a:r>
              <a:rPr lang="en-US" b="0" kern="0" dirty="0" err="1"/>
              <a:t>stitchable</a:t>
            </a:r>
            <a:endParaRPr lang="en-US" b="0" kern="0" dirty="0"/>
          </a:p>
        </p:txBody>
      </p:sp>
      <p:grpSp>
        <p:nvGrpSpPr>
          <p:cNvPr id="95" name="Group 94">
            <a:extLst>
              <a:ext uri="{FF2B5EF4-FFF2-40B4-BE49-F238E27FC236}">
                <a16:creationId xmlns:a16="http://schemas.microsoft.com/office/drawing/2014/main" id="{7B8E3894-AA25-4EEA-BB74-3CC0832F9B08}"/>
              </a:ext>
            </a:extLst>
          </p:cNvPr>
          <p:cNvGrpSpPr/>
          <p:nvPr/>
        </p:nvGrpSpPr>
        <p:grpSpPr>
          <a:xfrm>
            <a:off x="161935" y="1386762"/>
            <a:ext cx="3353353" cy="1682689"/>
            <a:chOff x="38685" y="2067556"/>
            <a:chExt cx="3353353" cy="1682689"/>
          </a:xfrm>
        </p:grpSpPr>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D1019BB7-9689-4EC1-882C-932D99283EAD}"/>
                    </a:ext>
                  </a:extLst>
                </p:cNvPr>
                <p:cNvSpPr txBox="1"/>
                <p:nvPr/>
              </p:nvSpPr>
              <p:spPr>
                <a:xfrm>
                  <a:off x="842150" y="2075564"/>
                  <a:ext cx="44300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i="1" baseline="-25000" dirty="0"/>
                </a:p>
              </p:txBody>
            </p:sp>
          </mc:Choice>
          <mc:Fallback xmlns="">
            <p:sp>
              <p:nvSpPr>
                <p:cNvPr id="96" name="TextBox 95">
                  <a:extLst>
                    <a:ext uri="{FF2B5EF4-FFF2-40B4-BE49-F238E27FC236}">
                      <a16:creationId xmlns:a16="http://schemas.microsoft.com/office/drawing/2014/main" id="{D1019BB7-9689-4EC1-882C-932D99283EAD}"/>
                    </a:ext>
                  </a:extLst>
                </p:cNvPr>
                <p:cNvSpPr txBox="1">
                  <a:spLocks noRot="1" noChangeAspect="1" noMove="1" noResize="1" noEditPoints="1" noAdjustHandles="1" noChangeArrowheads="1" noChangeShapeType="1" noTextEdit="1"/>
                </p:cNvSpPr>
                <p:nvPr/>
              </p:nvSpPr>
              <p:spPr>
                <a:xfrm>
                  <a:off x="842150" y="2075564"/>
                  <a:ext cx="443006" cy="362984"/>
                </a:xfrm>
                <a:prstGeom prst="rect">
                  <a:avLst/>
                </a:prstGeom>
                <a:blipFill>
                  <a:blip r:embed="rId3"/>
                  <a:stretch>
                    <a:fillRect b="-3390"/>
                  </a:stretch>
                </a:blipFill>
              </p:spPr>
              <p:txBody>
                <a:bodyPr/>
                <a:lstStyle/>
                <a:p>
                  <a:r>
                    <a:rPr lang="en-US">
                      <a:noFill/>
                    </a:rPr>
                    <a:t> </a:t>
                  </a:r>
                </a:p>
              </p:txBody>
            </p:sp>
          </mc:Fallback>
        </mc:AlternateContent>
        <p:grpSp>
          <p:nvGrpSpPr>
            <p:cNvPr id="97" name="Group 96">
              <a:extLst>
                <a:ext uri="{FF2B5EF4-FFF2-40B4-BE49-F238E27FC236}">
                  <a16:creationId xmlns:a16="http://schemas.microsoft.com/office/drawing/2014/main" id="{34422B7E-3F37-4FCC-8218-FEB494DB3BEF}"/>
                </a:ext>
              </a:extLst>
            </p:cNvPr>
            <p:cNvGrpSpPr/>
            <p:nvPr/>
          </p:nvGrpSpPr>
          <p:grpSpPr>
            <a:xfrm>
              <a:off x="253999" y="2563354"/>
              <a:ext cx="1107472" cy="674808"/>
              <a:chOff x="260856" y="3325354"/>
              <a:chExt cx="1107472" cy="674808"/>
            </a:xfrm>
          </p:grpSpPr>
          <p:cxnSp>
            <p:nvCxnSpPr>
              <p:cNvPr id="134" name="Straight Connector 133">
                <a:extLst>
                  <a:ext uri="{FF2B5EF4-FFF2-40B4-BE49-F238E27FC236}">
                    <a16:creationId xmlns:a16="http://schemas.microsoft.com/office/drawing/2014/main" id="{3DAAFAAE-A9D0-4DEC-9607-B0CAD03495A5}"/>
                  </a:ext>
                </a:extLst>
              </p:cNvPr>
              <p:cNvCxnSpPr>
                <a:cxnSpLocks/>
              </p:cNvCxnSpPr>
              <p:nvPr/>
            </p:nvCxnSpPr>
            <p:spPr bwMode="auto">
              <a:xfrm flipV="1">
                <a:off x="260856" y="3325354"/>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id="{6E84CA3D-69A1-46C9-A2F5-0398FD71D199}"/>
                  </a:ext>
                </a:extLst>
              </p:cNvPr>
              <p:cNvCxnSpPr>
                <a:cxnSpLocks/>
              </p:cNvCxnSpPr>
              <p:nvPr/>
            </p:nvCxnSpPr>
            <p:spPr bwMode="auto">
              <a:xfrm flipV="1">
                <a:off x="450921" y="3352107"/>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89FBD4BE-9FA3-4F33-A1CD-1A71603CEFC1}"/>
                  </a:ext>
                </a:extLst>
              </p:cNvPr>
              <p:cNvCxnSpPr>
                <a:cxnSpLocks/>
              </p:cNvCxnSpPr>
              <p:nvPr/>
            </p:nvCxnSpPr>
            <p:spPr bwMode="auto">
              <a:xfrm flipV="1">
                <a:off x="633787" y="3348825"/>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40088BDE-063C-49F8-9250-60CF9679FA51}"/>
                  </a:ext>
                </a:extLst>
              </p:cNvPr>
              <p:cNvCxnSpPr>
                <a:cxnSpLocks/>
              </p:cNvCxnSpPr>
              <p:nvPr/>
            </p:nvCxnSpPr>
            <p:spPr bwMode="auto">
              <a:xfrm flipV="1">
                <a:off x="816646" y="3352105"/>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7472B077-F49A-4B7E-AC57-80701157AB3B}"/>
                  </a:ext>
                </a:extLst>
              </p:cNvPr>
              <p:cNvCxnSpPr>
                <a:cxnSpLocks/>
              </p:cNvCxnSpPr>
              <p:nvPr/>
            </p:nvCxnSpPr>
            <p:spPr bwMode="auto">
              <a:xfrm>
                <a:off x="703605" y="3401554"/>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6210F93B-687F-4B5B-B239-8D813557EBCD}"/>
                  </a:ext>
                </a:extLst>
              </p:cNvPr>
              <p:cNvCxnSpPr>
                <a:cxnSpLocks/>
              </p:cNvCxnSpPr>
              <p:nvPr/>
            </p:nvCxnSpPr>
            <p:spPr bwMode="auto">
              <a:xfrm flipV="1">
                <a:off x="561278" y="3576171"/>
                <a:ext cx="629782" cy="600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3E23FF77-0F3E-4A23-B408-D24D1748F7DB}"/>
                  </a:ext>
                </a:extLst>
              </p:cNvPr>
              <p:cNvCxnSpPr>
                <a:cxnSpLocks/>
              </p:cNvCxnSpPr>
              <p:nvPr/>
            </p:nvCxnSpPr>
            <p:spPr bwMode="auto">
              <a:xfrm flipV="1">
                <a:off x="425225" y="3742196"/>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EE0C46A5-58A6-40DE-8DDA-B6FA9D8B3930}"/>
                  </a:ext>
                </a:extLst>
              </p:cNvPr>
              <p:cNvCxnSpPr>
                <a:cxnSpLocks/>
              </p:cNvCxnSpPr>
              <p:nvPr/>
            </p:nvCxnSpPr>
            <p:spPr bwMode="auto">
              <a:xfrm flipV="1">
                <a:off x="283847" y="3918838"/>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cxnSp>
          <p:nvCxnSpPr>
            <p:cNvPr id="98" name="Straight Connector 97">
              <a:extLst>
                <a:ext uri="{FF2B5EF4-FFF2-40B4-BE49-F238E27FC236}">
                  <a16:creationId xmlns:a16="http://schemas.microsoft.com/office/drawing/2014/main" id="{A8572CD5-B9E9-47E7-BDD6-3BD9B89A7FCE}"/>
                </a:ext>
              </a:extLst>
            </p:cNvPr>
            <p:cNvCxnSpPr>
              <a:cxnSpLocks/>
            </p:cNvCxnSpPr>
            <p:nvPr/>
          </p:nvCxnSpPr>
          <p:spPr bwMode="auto">
            <a:xfrm flipV="1">
              <a:off x="1187298" y="2551919"/>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13CE7606-F592-4AA3-8F57-750728B80A23}"/>
                </a:ext>
              </a:extLst>
            </p:cNvPr>
            <p:cNvCxnSpPr>
              <a:cxnSpLocks/>
            </p:cNvCxnSpPr>
            <p:nvPr/>
          </p:nvCxnSpPr>
          <p:spPr bwMode="auto">
            <a:xfrm flipV="1">
              <a:off x="1377363" y="2578672"/>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E4ADEF86-805C-4EA8-A20D-FCAA95A67D07}"/>
                </a:ext>
              </a:extLst>
            </p:cNvPr>
            <p:cNvCxnSpPr>
              <a:cxnSpLocks/>
            </p:cNvCxnSpPr>
            <p:nvPr/>
          </p:nvCxnSpPr>
          <p:spPr bwMode="auto">
            <a:xfrm flipV="1">
              <a:off x="1560229" y="2575390"/>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A5247DCE-DC07-485A-ACC6-2BB7823AC016}"/>
                </a:ext>
              </a:extLst>
            </p:cNvPr>
            <p:cNvCxnSpPr>
              <a:cxnSpLocks/>
            </p:cNvCxnSpPr>
            <p:nvPr/>
          </p:nvCxnSpPr>
          <p:spPr bwMode="auto">
            <a:xfrm flipV="1">
              <a:off x="1743088" y="2578670"/>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18BCC13E-CC11-42BE-9F54-94FE6E4F77F6}"/>
                </a:ext>
              </a:extLst>
            </p:cNvPr>
            <p:cNvCxnSpPr>
              <a:cxnSpLocks/>
            </p:cNvCxnSpPr>
            <p:nvPr/>
          </p:nvCxnSpPr>
          <p:spPr bwMode="auto">
            <a:xfrm>
              <a:off x="1630047" y="2628119"/>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A7613F01-43BC-4268-8B96-D95D03081A9E}"/>
                </a:ext>
              </a:extLst>
            </p:cNvPr>
            <p:cNvCxnSpPr>
              <a:cxnSpLocks/>
            </p:cNvCxnSpPr>
            <p:nvPr/>
          </p:nvCxnSpPr>
          <p:spPr bwMode="auto">
            <a:xfrm flipV="1">
              <a:off x="1351667" y="2968761"/>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FB8F36E3-5CA6-42ED-B69B-97502C1AF6FA}"/>
                    </a:ext>
                  </a:extLst>
                </p:cNvPr>
                <p:cNvSpPr txBox="1"/>
                <p:nvPr/>
              </p:nvSpPr>
              <p:spPr>
                <a:xfrm>
                  <a:off x="1796056" y="2067556"/>
                  <a:ext cx="448328"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2</m:t>
                            </m:r>
                          </m:sub>
                        </m:sSub>
                      </m:oMath>
                    </m:oMathPara>
                  </a14:m>
                  <a:endParaRPr lang="en-US" i="1" baseline="-25000" dirty="0"/>
                </a:p>
              </p:txBody>
            </p:sp>
          </mc:Choice>
          <mc:Fallback xmlns="">
            <p:sp>
              <p:nvSpPr>
                <p:cNvPr id="104" name="TextBox 103">
                  <a:extLst>
                    <a:ext uri="{FF2B5EF4-FFF2-40B4-BE49-F238E27FC236}">
                      <a16:creationId xmlns:a16="http://schemas.microsoft.com/office/drawing/2014/main" id="{FB8F36E3-5CA6-42ED-B69B-97502C1AF6FA}"/>
                    </a:ext>
                  </a:extLst>
                </p:cNvPr>
                <p:cNvSpPr txBox="1">
                  <a:spLocks noRot="1" noChangeAspect="1" noMove="1" noResize="1" noEditPoints="1" noAdjustHandles="1" noChangeArrowheads="1" noChangeShapeType="1" noTextEdit="1"/>
                </p:cNvSpPr>
                <p:nvPr/>
              </p:nvSpPr>
              <p:spPr>
                <a:xfrm>
                  <a:off x="1796056" y="2067556"/>
                  <a:ext cx="448328" cy="362984"/>
                </a:xfrm>
                <a:prstGeom prst="rect">
                  <a:avLst/>
                </a:prstGeom>
                <a:blipFill>
                  <a:blip r:embed="rId4"/>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569B02C7-DCD8-4B54-ADED-1EADDFF359AB}"/>
                    </a:ext>
                  </a:extLst>
                </p:cNvPr>
                <p:cNvSpPr txBox="1"/>
                <p:nvPr/>
              </p:nvSpPr>
              <p:spPr>
                <a:xfrm>
                  <a:off x="2654083" y="2074358"/>
                  <a:ext cx="448328"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3</m:t>
                            </m:r>
                          </m:sub>
                        </m:sSub>
                      </m:oMath>
                    </m:oMathPara>
                  </a14:m>
                  <a:endParaRPr lang="en-US" i="1" baseline="-25000" dirty="0"/>
                </a:p>
              </p:txBody>
            </p:sp>
          </mc:Choice>
          <mc:Fallback xmlns="">
            <p:sp>
              <p:nvSpPr>
                <p:cNvPr id="105" name="TextBox 104">
                  <a:extLst>
                    <a:ext uri="{FF2B5EF4-FFF2-40B4-BE49-F238E27FC236}">
                      <a16:creationId xmlns:a16="http://schemas.microsoft.com/office/drawing/2014/main" id="{569B02C7-DCD8-4B54-ADED-1EADDFF359AB}"/>
                    </a:ext>
                  </a:extLst>
                </p:cNvPr>
                <p:cNvSpPr txBox="1">
                  <a:spLocks noRot="1" noChangeAspect="1" noMove="1" noResize="1" noEditPoints="1" noAdjustHandles="1" noChangeArrowheads="1" noChangeShapeType="1" noTextEdit="1"/>
                </p:cNvSpPr>
                <p:nvPr/>
              </p:nvSpPr>
              <p:spPr>
                <a:xfrm>
                  <a:off x="2654083" y="2074358"/>
                  <a:ext cx="448328" cy="362984"/>
                </a:xfrm>
                <a:prstGeom prst="rect">
                  <a:avLst/>
                </a:prstGeom>
                <a:blipFill>
                  <a:blip r:embed="rId5"/>
                  <a:stretch>
                    <a:fillRect b="-3390"/>
                  </a:stretch>
                </a:blipFill>
              </p:spPr>
              <p:txBody>
                <a:bodyPr/>
                <a:lstStyle/>
                <a:p>
                  <a:r>
                    <a:rPr lang="en-US">
                      <a:noFill/>
                    </a:rPr>
                    <a:t> </a:t>
                  </a:r>
                </a:p>
              </p:txBody>
            </p:sp>
          </mc:Fallback>
        </mc:AlternateContent>
        <p:sp>
          <p:nvSpPr>
            <p:cNvPr id="106" name="TextBox 105">
              <a:extLst>
                <a:ext uri="{FF2B5EF4-FFF2-40B4-BE49-F238E27FC236}">
                  <a16:creationId xmlns:a16="http://schemas.microsoft.com/office/drawing/2014/main" id="{AE9A1386-F97E-4310-B38A-6F676E3AEAD0}"/>
                </a:ext>
              </a:extLst>
            </p:cNvPr>
            <p:cNvSpPr txBox="1"/>
            <p:nvPr/>
          </p:nvSpPr>
          <p:spPr>
            <a:xfrm>
              <a:off x="38685" y="3380913"/>
              <a:ext cx="3353353" cy="369332"/>
            </a:xfrm>
            <a:prstGeom prst="rect">
              <a:avLst/>
            </a:prstGeom>
            <a:noFill/>
          </p:spPr>
          <p:txBody>
            <a:bodyPr wrap="square" rtlCol="0">
              <a:spAutoFit/>
            </a:bodyPr>
            <a:lstStyle/>
            <a:p>
              <a:pPr algn="ctr"/>
              <a:r>
                <a:rPr lang="en-US" sz="1600" dirty="0"/>
                <a:t>Templates with different </a:t>
              </a:r>
              <a:r>
                <a:rPr lang="en-US" dirty="0"/>
                <a:t>densities</a:t>
              </a:r>
            </a:p>
          </p:txBody>
        </p:sp>
        <p:grpSp>
          <p:nvGrpSpPr>
            <p:cNvPr id="107" name="Group 106">
              <a:extLst>
                <a:ext uri="{FF2B5EF4-FFF2-40B4-BE49-F238E27FC236}">
                  <a16:creationId xmlns:a16="http://schemas.microsoft.com/office/drawing/2014/main" id="{986D0F8A-07FD-4FBA-BB7E-101840FB6E1E}"/>
                </a:ext>
              </a:extLst>
            </p:cNvPr>
            <p:cNvGrpSpPr/>
            <p:nvPr/>
          </p:nvGrpSpPr>
          <p:grpSpPr>
            <a:xfrm>
              <a:off x="2117089" y="2498859"/>
              <a:ext cx="1010280" cy="694254"/>
              <a:chOff x="2286842" y="2514600"/>
              <a:chExt cx="1010280" cy="694254"/>
            </a:xfrm>
          </p:grpSpPr>
          <p:cxnSp>
            <p:nvCxnSpPr>
              <p:cNvPr id="124" name="Straight Connector 123">
                <a:extLst>
                  <a:ext uri="{FF2B5EF4-FFF2-40B4-BE49-F238E27FC236}">
                    <a16:creationId xmlns:a16="http://schemas.microsoft.com/office/drawing/2014/main" id="{A7184ED3-E541-43CE-95E3-6E4D696423D0}"/>
                  </a:ext>
                </a:extLst>
              </p:cNvPr>
              <p:cNvCxnSpPr>
                <a:cxnSpLocks/>
              </p:cNvCxnSpPr>
              <p:nvPr/>
            </p:nvCxnSpPr>
            <p:spPr bwMode="auto">
              <a:xfrm flipV="1">
                <a:off x="2439242" y="2525592"/>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39B86EED-69D7-41D2-B18E-DAF099B8A771}"/>
                  </a:ext>
                </a:extLst>
              </p:cNvPr>
              <p:cNvCxnSpPr>
                <a:cxnSpLocks/>
              </p:cNvCxnSpPr>
              <p:nvPr/>
            </p:nvCxnSpPr>
            <p:spPr bwMode="auto">
              <a:xfrm flipV="1">
                <a:off x="2690430" y="2554901"/>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50E17712-3A4C-4E15-9730-25625B848FB6}"/>
                  </a:ext>
                </a:extLst>
              </p:cNvPr>
              <p:cNvCxnSpPr>
                <a:cxnSpLocks/>
              </p:cNvCxnSpPr>
              <p:nvPr/>
            </p:nvCxnSpPr>
            <p:spPr bwMode="auto">
              <a:xfrm>
                <a:off x="2620548" y="2708835"/>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604690EA-7ECC-4B4C-9178-16F20BD4688E}"/>
                  </a:ext>
                </a:extLst>
              </p:cNvPr>
              <p:cNvCxnSpPr>
                <a:cxnSpLocks/>
              </p:cNvCxnSpPr>
              <p:nvPr/>
            </p:nvCxnSpPr>
            <p:spPr bwMode="auto">
              <a:xfrm>
                <a:off x="2327640" y="3141566"/>
                <a:ext cx="537432" cy="15272"/>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A5E67006-911D-4C70-B90C-6090C9677E8E}"/>
                  </a:ext>
                </a:extLst>
              </p:cNvPr>
              <p:cNvCxnSpPr>
                <a:cxnSpLocks/>
              </p:cNvCxnSpPr>
              <p:nvPr/>
            </p:nvCxnSpPr>
            <p:spPr bwMode="auto">
              <a:xfrm>
                <a:off x="2511744" y="2912493"/>
                <a:ext cx="515630" cy="21116"/>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14BF2A86-4DDC-499D-A3C0-A3A7412E282B}"/>
                  </a:ext>
                </a:extLst>
              </p:cNvPr>
              <p:cNvCxnSpPr>
                <a:cxnSpLocks/>
              </p:cNvCxnSpPr>
              <p:nvPr/>
            </p:nvCxnSpPr>
            <p:spPr bwMode="auto">
              <a:xfrm flipV="1">
                <a:off x="2286842" y="2514600"/>
                <a:ext cx="608758" cy="674808"/>
              </a:xfrm>
              <a:prstGeom prst="line">
                <a:avLst/>
              </a:prstGeom>
              <a:solidFill>
                <a:srgbClr val="4F81BD"/>
              </a:solidFill>
              <a:ln w="57150" cap="flat" cmpd="sng" algn="ctr">
                <a:solidFill>
                  <a:srgbClr val="002060"/>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E7AEB100-E3AD-4637-B49B-0F9C6F0E4E57}"/>
                  </a:ext>
                </a:extLst>
              </p:cNvPr>
              <p:cNvCxnSpPr>
                <a:cxnSpLocks/>
              </p:cNvCxnSpPr>
              <p:nvPr/>
            </p:nvCxnSpPr>
            <p:spPr bwMode="auto">
              <a:xfrm flipV="1">
                <a:off x="2551713" y="2538382"/>
                <a:ext cx="594216" cy="670472"/>
              </a:xfrm>
              <a:prstGeom prst="line">
                <a:avLst/>
              </a:prstGeom>
              <a:solidFill>
                <a:srgbClr val="4F81BD"/>
              </a:solidFill>
              <a:ln w="57150" cap="flat" cmpd="sng" algn="ctr">
                <a:solidFill>
                  <a:srgbClr val="002060"/>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6E188FB8-1E18-41B2-BF2C-DF8EE64F599B}"/>
                  </a:ext>
                </a:extLst>
              </p:cNvPr>
              <p:cNvCxnSpPr>
                <a:cxnSpLocks/>
              </p:cNvCxnSpPr>
              <p:nvPr/>
            </p:nvCxnSpPr>
            <p:spPr bwMode="auto">
              <a:xfrm>
                <a:off x="2490020" y="2788272"/>
                <a:ext cx="658879" cy="29642"/>
              </a:xfrm>
              <a:prstGeom prst="line">
                <a:avLst/>
              </a:prstGeom>
              <a:solidFill>
                <a:srgbClr val="4F81BD"/>
              </a:solidFill>
              <a:ln w="57150" cap="flat" cmpd="sng" algn="ctr">
                <a:solidFill>
                  <a:srgbClr val="008F00"/>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638FF64E-B675-4359-9937-6A9778CD540D}"/>
                  </a:ext>
                </a:extLst>
              </p:cNvPr>
              <p:cNvCxnSpPr>
                <a:cxnSpLocks/>
              </p:cNvCxnSpPr>
              <p:nvPr/>
            </p:nvCxnSpPr>
            <p:spPr bwMode="auto">
              <a:xfrm>
                <a:off x="2641559" y="2601113"/>
                <a:ext cx="655563" cy="20134"/>
              </a:xfrm>
              <a:prstGeom prst="line">
                <a:avLst/>
              </a:prstGeom>
              <a:solidFill>
                <a:srgbClr val="4F81BD"/>
              </a:solidFill>
              <a:ln w="57150" cap="flat" cmpd="sng" algn="ctr">
                <a:solidFill>
                  <a:srgbClr val="008F00"/>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670933C2-88DC-4153-A8E7-6F87368AF1F6}"/>
                  </a:ext>
                </a:extLst>
              </p:cNvPr>
              <p:cNvCxnSpPr>
                <a:cxnSpLocks/>
              </p:cNvCxnSpPr>
              <p:nvPr/>
            </p:nvCxnSpPr>
            <p:spPr bwMode="auto">
              <a:xfrm>
                <a:off x="2338629" y="3004664"/>
                <a:ext cx="606890" cy="37830"/>
              </a:xfrm>
              <a:prstGeom prst="line">
                <a:avLst/>
              </a:prstGeom>
              <a:solidFill>
                <a:srgbClr val="4F81BD"/>
              </a:solidFill>
              <a:ln w="57150" cap="flat" cmpd="sng" algn="ctr">
                <a:solidFill>
                  <a:srgbClr val="008F00"/>
                </a:solidFill>
                <a:prstDash val="solid"/>
                <a:round/>
                <a:headEnd type="none" w="med" len="med"/>
                <a:tailEnd type="none" w="med" len="med"/>
              </a:ln>
              <a:effectLst/>
            </p:spPr>
          </p:cxnSp>
        </p:grpSp>
        <p:cxnSp>
          <p:nvCxnSpPr>
            <p:cNvPr id="108" name="Straight Connector 107">
              <a:extLst>
                <a:ext uri="{FF2B5EF4-FFF2-40B4-BE49-F238E27FC236}">
                  <a16:creationId xmlns:a16="http://schemas.microsoft.com/office/drawing/2014/main" id="{8AE574E2-E3D1-4951-A3CA-C3FDB2F9E1A0}"/>
                </a:ext>
              </a:extLst>
            </p:cNvPr>
            <p:cNvCxnSpPr>
              <a:cxnSpLocks/>
            </p:cNvCxnSpPr>
            <p:nvPr/>
          </p:nvCxnSpPr>
          <p:spPr bwMode="auto">
            <a:xfrm flipV="1">
              <a:off x="1171671" y="2449392"/>
              <a:ext cx="608758" cy="674808"/>
            </a:xfrm>
            <a:prstGeom prst="line">
              <a:avLst/>
            </a:prstGeom>
            <a:solidFill>
              <a:srgbClr val="4F81BD"/>
            </a:solidFill>
            <a:ln w="57150" cap="flat" cmpd="sng" algn="ctr">
              <a:solidFill>
                <a:srgbClr val="00206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B8FA2577-7980-4B82-9673-1FAFFCF2CD41}"/>
                </a:ext>
              </a:extLst>
            </p:cNvPr>
            <p:cNvCxnSpPr>
              <a:cxnSpLocks/>
            </p:cNvCxnSpPr>
            <p:nvPr/>
          </p:nvCxnSpPr>
          <p:spPr bwMode="auto">
            <a:xfrm flipV="1">
              <a:off x="1361736" y="2476145"/>
              <a:ext cx="565288" cy="639657"/>
            </a:xfrm>
            <a:prstGeom prst="line">
              <a:avLst/>
            </a:prstGeom>
            <a:solidFill>
              <a:srgbClr val="4F81BD"/>
            </a:solidFill>
            <a:ln w="57150" cap="flat" cmpd="sng" algn="ctr">
              <a:solidFill>
                <a:srgbClr val="00206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79B50857-7A0C-41F7-BC9B-5ACDE472F4D0}"/>
                </a:ext>
              </a:extLst>
            </p:cNvPr>
            <p:cNvCxnSpPr>
              <a:cxnSpLocks/>
            </p:cNvCxnSpPr>
            <p:nvPr/>
          </p:nvCxnSpPr>
          <p:spPr bwMode="auto">
            <a:xfrm flipV="1">
              <a:off x="1544602" y="2472863"/>
              <a:ext cx="572487" cy="645499"/>
            </a:xfrm>
            <a:prstGeom prst="line">
              <a:avLst/>
            </a:prstGeom>
            <a:solidFill>
              <a:srgbClr val="4F81BD"/>
            </a:solidFill>
            <a:ln w="57150" cap="flat" cmpd="sng" algn="ctr">
              <a:solidFill>
                <a:srgbClr val="00206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ECA36AAE-937B-41D1-B8F6-338E2BD654D2}"/>
                </a:ext>
              </a:extLst>
            </p:cNvPr>
            <p:cNvCxnSpPr>
              <a:cxnSpLocks/>
            </p:cNvCxnSpPr>
            <p:nvPr/>
          </p:nvCxnSpPr>
          <p:spPr bwMode="auto">
            <a:xfrm flipV="1">
              <a:off x="1727461" y="2476143"/>
              <a:ext cx="551682" cy="644777"/>
            </a:xfrm>
            <a:prstGeom prst="line">
              <a:avLst/>
            </a:prstGeom>
            <a:solidFill>
              <a:srgbClr val="4F81BD"/>
            </a:solidFill>
            <a:ln w="57150" cap="flat" cmpd="sng" algn="ctr">
              <a:solidFill>
                <a:srgbClr val="002060"/>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7E5764CE-A283-4F3A-94C5-02E56A899F0B}"/>
                </a:ext>
              </a:extLst>
            </p:cNvPr>
            <p:cNvCxnSpPr>
              <a:cxnSpLocks/>
            </p:cNvCxnSpPr>
            <p:nvPr/>
          </p:nvCxnSpPr>
          <p:spPr bwMode="auto">
            <a:xfrm>
              <a:off x="1614420" y="2525592"/>
              <a:ext cx="609600" cy="12790"/>
            </a:xfrm>
            <a:prstGeom prst="line">
              <a:avLst/>
            </a:prstGeom>
            <a:solidFill>
              <a:srgbClr val="4F81BD"/>
            </a:solidFill>
            <a:ln w="57150" cap="flat" cmpd="sng" algn="ctr">
              <a:solidFill>
                <a:srgbClr val="008F00"/>
              </a:solidFill>
              <a:prstDash val="solid"/>
              <a:round/>
              <a:headEnd type="none" w="med" len="med"/>
              <a:tailEnd type="none" w="med" len="med"/>
            </a:ln>
            <a:effectLst/>
          </p:spPr>
        </p:cxnSp>
        <p:grpSp>
          <p:nvGrpSpPr>
            <p:cNvPr id="113" name="Group 112">
              <a:extLst>
                <a:ext uri="{FF2B5EF4-FFF2-40B4-BE49-F238E27FC236}">
                  <a16:creationId xmlns:a16="http://schemas.microsoft.com/office/drawing/2014/main" id="{317A45DE-41F0-4F7F-A3FA-50767E6A38B9}"/>
                </a:ext>
              </a:extLst>
            </p:cNvPr>
            <p:cNvGrpSpPr/>
            <p:nvPr/>
          </p:nvGrpSpPr>
          <p:grpSpPr>
            <a:xfrm>
              <a:off x="283343" y="2433394"/>
              <a:ext cx="1117407" cy="674808"/>
              <a:chOff x="264278" y="3329208"/>
              <a:chExt cx="1117407" cy="674808"/>
            </a:xfrm>
          </p:grpSpPr>
          <p:cxnSp>
            <p:nvCxnSpPr>
              <p:cNvPr id="115" name="Straight Connector 114">
                <a:extLst>
                  <a:ext uri="{FF2B5EF4-FFF2-40B4-BE49-F238E27FC236}">
                    <a16:creationId xmlns:a16="http://schemas.microsoft.com/office/drawing/2014/main" id="{42BA0B00-5F0D-4C1E-AAE8-FC537DEB224F}"/>
                  </a:ext>
                </a:extLst>
              </p:cNvPr>
              <p:cNvCxnSpPr>
                <a:cxnSpLocks/>
              </p:cNvCxnSpPr>
              <p:nvPr/>
            </p:nvCxnSpPr>
            <p:spPr bwMode="auto">
              <a:xfrm flipV="1">
                <a:off x="274213" y="3329208"/>
                <a:ext cx="608758" cy="674808"/>
              </a:xfrm>
              <a:prstGeom prst="line">
                <a:avLst/>
              </a:prstGeom>
              <a:solidFill>
                <a:srgbClr val="4F81BD"/>
              </a:solidFill>
              <a:ln w="57150" cap="flat" cmpd="sng" algn="ctr">
                <a:solidFill>
                  <a:srgbClr val="00206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00DC9A17-EF97-4B6B-A0F6-58266CF0FBFE}"/>
                  </a:ext>
                </a:extLst>
              </p:cNvPr>
              <p:cNvCxnSpPr>
                <a:cxnSpLocks/>
              </p:cNvCxnSpPr>
              <p:nvPr/>
            </p:nvCxnSpPr>
            <p:spPr bwMode="auto">
              <a:xfrm flipV="1">
                <a:off x="464278" y="3355961"/>
                <a:ext cx="565288" cy="639657"/>
              </a:xfrm>
              <a:prstGeom prst="line">
                <a:avLst/>
              </a:prstGeom>
              <a:solidFill>
                <a:srgbClr val="4F81BD"/>
              </a:solidFill>
              <a:ln w="57150" cap="flat" cmpd="sng" algn="ctr">
                <a:solidFill>
                  <a:srgbClr val="002060"/>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D0D90D60-FA85-42CD-A05B-C2DD21F483AC}"/>
                  </a:ext>
                </a:extLst>
              </p:cNvPr>
              <p:cNvCxnSpPr>
                <a:cxnSpLocks/>
              </p:cNvCxnSpPr>
              <p:nvPr/>
            </p:nvCxnSpPr>
            <p:spPr bwMode="auto">
              <a:xfrm flipV="1">
                <a:off x="647144" y="3352679"/>
                <a:ext cx="572487" cy="645499"/>
              </a:xfrm>
              <a:prstGeom prst="line">
                <a:avLst/>
              </a:prstGeom>
              <a:solidFill>
                <a:srgbClr val="4F81BD"/>
              </a:solidFill>
              <a:ln w="57150" cap="flat" cmpd="sng" algn="ctr">
                <a:solidFill>
                  <a:srgbClr val="002060"/>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01946627-3117-4D28-B602-BEC683F1E605}"/>
                  </a:ext>
                </a:extLst>
              </p:cNvPr>
              <p:cNvCxnSpPr>
                <a:cxnSpLocks/>
              </p:cNvCxnSpPr>
              <p:nvPr/>
            </p:nvCxnSpPr>
            <p:spPr bwMode="auto">
              <a:xfrm flipV="1">
                <a:off x="830003" y="3355959"/>
                <a:ext cx="551682" cy="644777"/>
              </a:xfrm>
              <a:prstGeom prst="line">
                <a:avLst/>
              </a:prstGeom>
              <a:solidFill>
                <a:srgbClr val="4F81BD"/>
              </a:solidFill>
              <a:ln w="57150" cap="flat" cmpd="sng" algn="ctr">
                <a:solidFill>
                  <a:srgbClr val="00206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B1306009-ED41-45E3-8E99-376BF24E0389}"/>
                  </a:ext>
                </a:extLst>
              </p:cNvPr>
              <p:cNvCxnSpPr>
                <a:cxnSpLocks/>
              </p:cNvCxnSpPr>
              <p:nvPr/>
            </p:nvCxnSpPr>
            <p:spPr bwMode="auto">
              <a:xfrm>
                <a:off x="663114" y="3441423"/>
                <a:ext cx="609600" cy="12790"/>
              </a:xfrm>
              <a:prstGeom prst="line">
                <a:avLst/>
              </a:prstGeom>
              <a:solidFill>
                <a:srgbClr val="4F81BD"/>
              </a:solidFill>
              <a:ln w="57150" cap="flat" cmpd="sng" algn="ctr">
                <a:solidFill>
                  <a:srgbClr val="008F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D0479E55-FD2C-4127-8940-9FF702422A81}"/>
                  </a:ext>
                </a:extLst>
              </p:cNvPr>
              <p:cNvCxnSpPr>
                <a:cxnSpLocks/>
              </p:cNvCxnSpPr>
              <p:nvPr/>
            </p:nvCxnSpPr>
            <p:spPr bwMode="auto">
              <a:xfrm flipV="1">
                <a:off x="520787" y="3616040"/>
                <a:ext cx="629782" cy="6000"/>
              </a:xfrm>
              <a:prstGeom prst="line">
                <a:avLst/>
              </a:prstGeom>
              <a:solidFill>
                <a:srgbClr val="4F81BD"/>
              </a:solidFill>
              <a:ln w="57150" cap="flat" cmpd="sng" algn="ctr">
                <a:solidFill>
                  <a:srgbClr val="008F00"/>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296CBA46-27E1-4298-A7FF-9E064BC2160F}"/>
                  </a:ext>
                </a:extLst>
              </p:cNvPr>
              <p:cNvCxnSpPr>
                <a:cxnSpLocks/>
              </p:cNvCxnSpPr>
              <p:nvPr/>
            </p:nvCxnSpPr>
            <p:spPr bwMode="auto">
              <a:xfrm flipV="1">
                <a:off x="384734" y="3782065"/>
                <a:ext cx="599984" cy="17027"/>
              </a:xfrm>
              <a:prstGeom prst="line">
                <a:avLst/>
              </a:prstGeom>
              <a:solidFill>
                <a:srgbClr val="4F81BD"/>
              </a:solidFill>
              <a:ln w="57150" cap="flat" cmpd="sng" algn="ctr">
                <a:solidFill>
                  <a:srgbClr val="008F00"/>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B7A39E5F-D6A8-4EC9-9672-8BB02C774031}"/>
                  </a:ext>
                </a:extLst>
              </p:cNvPr>
              <p:cNvCxnSpPr>
                <a:cxnSpLocks/>
              </p:cNvCxnSpPr>
              <p:nvPr/>
            </p:nvCxnSpPr>
            <p:spPr bwMode="auto">
              <a:xfrm flipV="1">
                <a:off x="264278" y="3950603"/>
                <a:ext cx="599984" cy="17027"/>
              </a:xfrm>
              <a:prstGeom prst="line">
                <a:avLst/>
              </a:prstGeom>
              <a:solidFill>
                <a:srgbClr val="4F81BD"/>
              </a:solidFill>
              <a:ln w="57150" cap="flat" cmpd="sng" algn="ctr">
                <a:solidFill>
                  <a:srgbClr val="008F00"/>
                </a:solidFill>
                <a:prstDash val="solid"/>
                <a:round/>
                <a:headEnd type="none" w="med" len="med"/>
                <a:tailEnd type="none" w="med" len="med"/>
              </a:ln>
              <a:effectLst/>
            </p:spPr>
          </p:cxnSp>
        </p:grpSp>
        <p:cxnSp>
          <p:nvCxnSpPr>
            <p:cNvPr id="114" name="Straight Connector 113">
              <a:extLst>
                <a:ext uri="{FF2B5EF4-FFF2-40B4-BE49-F238E27FC236}">
                  <a16:creationId xmlns:a16="http://schemas.microsoft.com/office/drawing/2014/main" id="{3F4745C0-3B30-4DFC-B064-C6A656351813}"/>
                </a:ext>
              </a:extLst>
            </p:cNvPr>
            <p:cNvCxnSpPr>
              <a:cxnSpLocks/>
            </p:cNvCxnSpPr>
            <p:nvPr/>
          </p:nvCxnSpPr>
          <p:spPr bwMode="auto">
            <a:xfrm>
              <a:off x="1410562" y="2809995"/>
              <a:ext cx="609600" cy="12790"/>
            </a:xfrm>
            <a:prstGeom prst="line">
              <a:avLst/>
            </a:prstGeom>
            <a:solidFill>
              <a:srgbClr val="4F81BD"/>
            </a:solidFill>
            <a:ln w="57150" cap="flat" cmpd="sng" algn="ctr">
              <a:solidFill>
                <a:srgbClr val="008F00"/>
              </a:solidFill>
              <a:prstDash val="solid"/>
              <a:round/>
              <a:headEnd type="none" w="med" len="med"/>
              <a:tailEnd type="none" w="med" len="med"/>
            </a:ln>
            <a:effectLst/>
          </p:spPr>
        </p:cxnSp>
      </p:grpSp>
    </p:spTree>
    <p:extLst>
      <p:ext uri="{BB962C8B-B14F-4D97-AF65-F5344CB8AC3E}">
        <p14:creationId xmlns:p14="http://schemas.microsoft.com/office/powerpoint/2010/main" val="689744940"/>
      </p:ext>
    </p:extLst>
  </p:cSld>
  <p:clrMapOvr>
    <a:masterClrMapping/>
  </p:clrMapOvr>
  <p:transition advTm="57945"/>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42" y="228600"/>
            <a:ext cx="8526463" cy="762000"/>
          </a:xfrm>
        </p:spPr>
        <p:txBody>
          <a:bodyPr/>
          <a:lstStyle/>
          <a:p>
            <a:pPr algn="l"/>
            <a:r>
              <a:rPr lang="en-US" dirty="0"/>
              <a:t>Introduction: Template Definition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6</a:t>
            </a:fld>
            <a:endParaRPr lang="en-US" altLang="ko-KR"/>
          </a:p>
        </p:txBody>
      </p:sp>
      <p:sp>
        <p:nvSpPr>
          <p:cNvPr id="15" name="Rectangle 14"/>
          <p:cNvSpPr/>
          <p:nvPr/>
        </p:nvSpPr>
        <p:spPr bwMode="auto">
          <a:xfrm>
            <a:off x="1694513" y="5087319"/>
            <a:ext cx="251937" cy="2208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6" name="Rectangle 235"/>
          <p:cNvSpPr/>
          <p:nvPr/>
        </p:nvSpPr>
        <p:spPr bwMode="auto">
          <a:xfrm>
            <a:off x="975628" y="4861316"/>
            <a:ext cx="251937" cy="2208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237" name="Picture 236">
            <a:extLst>
              <a:ext uri="{FF2B5EF4-FFF2-40B4-BE49-F238E27FC236}">
                <a16:creationId xmlns:a16="http://schemas.microsoft.com/office/drawing/2014/main" id="{E5B5B347-6372-43D1-8E4F-3E3A5199C46C}"/>
              </a:ext>
            </a:extLst>
          </p:cNvPr>
          <p:cNvPicPr>
            <a:picLocks noChangeAspect="1"/>
          </p:cNvPicPr>
          <p:nvPr/>
        </p:nvPicPr>
        <p:blipFill>
          <a:blip r:embed="rId3"/>
          <a:stretch>
            <a:fillRect/>
          </a:stretch>
        </p:blipFill>
        <p:spPr>
          <a:xfrm>
            <a:off x="1623609" y="4499011"/>
            <a:ext cx="296774" cy="724610"/>
          </a:xfrm>
          <a:prstGeom prst="rect">
            <a:avLst/>
          </a:prstGeom>
        </p:spPr>
      </p:pic>
      <p:pic>
        <p:nvPicPr>
          <p:cNvPr id="238" name="Picture 237">
            <a:extLst>
              <a:ext uri="{FF2B5EF4-FFF2-40B4-BE49-F238E27FC236}">
                <a16:creationId xmlns:a16="http://schemas.microsoft.com/office/drawing/2014/main" id="{954883C2-2CDF-45AF-ADF9-63B9A6A1027E}"/>
              </a:ext>
            </a:extLst>
          </p:cNvPr>
          <p:cNvPicPr>
            <a:picLocks noChangeAspect="1"/>
          </p:cNvPicPr>
          <p:nvPr/>
        </p:nvPicPr>
        <p:blipFill>
          <a:blip r:embed="rId3"/>
          <a:stretch>
            <a:fillRect/>
          </a:stretch>
        </p:blipFill>
        <p:spPr>
          <a:xfrm>
            <a:off x="1166071" y="5043431"/>
            <a:ext cx="296774" cy="724610"/>
          </a:xfrm>
          <a:prstGeom prst="rect">
            <a:avLst/>
          </a:prstGeom>
        </p:spPr>
      </p:pic>
      <p:grpSp>
        <p:nvGrpSpPr>
          <p:cNvPr id="239" name="Group 238">
            <a:extLst>
              <a:ext uri="{FF2B5EF4-FFF2-40B4-BE49-F238E27FC236}">
                <a16:creationId xmlns:a16="http://schemas.microsoft.com/office/drawing/2014/main" id="{EC99955A-12A4-4865-9AB5-0DD1411133A4}"/>
              </a:ext>
            </a:extLst>
          </p:cNvPr>
          <p:cNvGrpSpPr/>
          <p:nvPr/>
        </p:nvGrpSpPr>
        <p:grpSpPr>
          <a:xfrm rot="60000">
            <a:off x="1137653" y="4261222"/>
            <a:ext cx="1463040" cy="1609344"/>
            <a:chOff x="1125917" y="4671022"/>
            <a:chExt cx="1453101" cy="1513522"/>
          </a:xfrm>
        </p:grpSpPr>
        <p:cxnSp>
          <p:nvCxnSpPr>
            <p:cNvPr id="240" name="Straight Connector 239">
              <a:extLst>
                <a:ext uri="{FF2B5EF4-FFF2-40B4-BE49-F238E27FC236}">
                  <a16:creationId xmlns:a16="http://schemas.microsoft.com/office/drawing/2014/main" id="{BF39E8B8-A3C2-4AF3-AEBC-732E2B35FA01}"/>
                </a:ext>
              </a:extLst>
            </p:cNvPr>
            <p:cNvCxnSpPr>
              <a:cxnSpLocks/>
            </p:cNvCxnSpPr>
            <p:nvPr/>
          </p:nvCxnSpPr>
          <p:spPr bwMode="auto">
            <a:xfrm rot="2400000" flipV="1">
              <a:off x="1125917" y="467161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82623DDA-901E-4A37-8C95-42E887546C40}"/>
                </a:ext>
              </a:extLst>
            </p:cNvPr>
            <p:cNvCxnSpPr>
              <a:cxnSpLocks/>
            </p:cNvCxnSpPr>
            <p:nvPr/>
          </p:nvCxnSpPr>
          <p:spPr bwMode="auto">
            <a:xfrm rot="2400000" flipV="1">
              <a:off x="1307555" y="467102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538E3D50-CCF6-4505-B806-CEBEE378AADE}"/>
                </a:ext>
              </a:extLst>
            </p:cNvPr>
            <p:cNvCxnSpPr>
              <a:cxnSpLocks/>
            </p:cNvCxnSpPr>
            <p:nvPr/>
          </p:nvCxnSpPr>
          <p:spPr bwMode="auto">
            <a:xfrm rot="2400000" flipV="1">
              <a:off x="1489193" y="4675784"/>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C9AA7809-B73F-4FB1-BAA2-2F276544ED04}"/>
                </a:ext>
              </a:extLst>
            </p:cNvPr>
            <p:cNvCxnSpPr>
              <a:cxnSpLocks/>
            </p:cNvCxnSpPr>
            <p:nvPr/>
          </p:nvCxnSpPr>
          <p:spPr bwMode="auto">
            <a:xfrm rot="2400000" flipV="1">
              <a:off x="1670831" y="467518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F3E2B65C-4F26-41C2-BEAE-BB52AB8814AE}"/>
                </a:ext>
              </a:extLst>
            </p:cNvPr>
            <p:cNvCxnSpPr>
              <a:cxnSpLocks/>
            </p:cNvCxnSpPr>
            <p:nvPr/>
          </p:nvCxnSpPr>
          <p:spPr bwMode="auto">
            <a:xfrm rot="2400000" flipV="1">
              <a:off x="1852469" y="467459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7DCE6F88-5DCD-414D-B860-3167B69E4BF1}"/>
                </a:ext>
              </a:extLst>
            </p:cNvPr>
            <p:cNvCxnSpPr>
              <a:cxnSpLocks/>
            </p:cNvCxnSpPr>
            <p:nvPr/>
          </p:nvCxnSpPr>
          <p:spPr bwMode="auto">
            <a:xfrm rot="2400000" flipV="1">
              <a:off x="2034107" y="467399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C82CD0B4-CDD5-4E5F-AB14-F3916E05BC76}"/>
                </a:ext>
              </a:extLst>
            </p:cNvPr>
            <p:cNvCxnSpPr>
              <a:cxnSpLocks/>
            </p:cNvCxnSpPr>
            <p:nvPr/>
          </p:nvCxnSpPr>
          <p:spPr bwMode="auto">
            <a:xfrm rot="2400000" flipV="1">
              <a:off x="2215745" y="467340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99EEB4E9-F8DD-4EFF-B785-ECD53C9A9BA8}"/>
                </a:ext>
              </a:extLst>
            </p:cNvPr>
            <p:cNvCxnSpPr>
              <a:cxnSpLocks/>
            </p:cNvCxnSpPr>
            <p:nvPr/>
          </p:nvCxnSpPr>
          <p:spPr bwMode="auto">
            <a:xfrm rot="2400000" flipV="1">
              <a:off x="2397383" y="4672807"/>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243AFDA3-5546-4C2B-8467-C19674300304}"/>
                </a:ext>
              </a:extLst>
            </p:cNvPr>
            <p:cNvCxnSpPr>
              <a:cxnSpLocks/>
            </p:cNvCxnSpPr>
            <p:nvPr/>
          </p:nvCxnSpPr>
          <p:spPr bwMode="auto">
            <a:xfrm rot="2400000" flipV="1">
              <a:off x="2579018" y="4672212"/>
              <a:ext cx="0" cy="1508760"/>
            </a:xfrm>
            <a:prstGeom prst="line">
              <a:avLst/>
            </a:prstGeom>
            <a:solidFill>
              <a:srgbClr val="4F81BD"/>
            </a:solidFill>
            <a:ln w="38100" cap="flat" cmpd="sng" algn="ctr">
              <a:solidFill>
                <a:srgbClr val="C0504D"/>
              </a:solidFill>
              <a:prstDash val="solid"/>
              <a:round/>
              <a:headEnd type="none" w="med" len="med"/>
              <a:tailEnd type="none" w="med" len="med"/>
            </a:ln>
            <a:effectLst/>
          </p:spPr>
        </p:cxnSp>
      </p:grpSp>
      <p:cxnSp>
        <p:nvCxnSpPr>
          <p:cNvPr id="249" name="Straight Connector 248">
            <a:extLst>
              <a:ext uri="{FF2B5EF4-FFF2-40B4-BE49-F238E27FC236}">
                <a16:creationId xmlns:a16="http://schemas.microsoft.com/office/drawing/2014/main" id="{57D9D806-11AB-441A-A1C1-E6B9DA615F76}"/>
              </a:ext>
            </a:extLst>
          </p:cNvPr>
          <p:cNvCxnSpPr>
            <a:cxnSpLocks/>
          </p:cNvCxnSpPr>
          <p:nvPr/>
        </p:nvCxnSpPr>
        <p:spPr bwMode="auto">
          <a:xfrm>
            <a:off x="1595458" y="3222019"/>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2F61FDC1-33B8-4FD0-9241-C09289385393}"/>
              </a:ext>
            </a:extLst>
          </p:cNvPr>
          <p:cNvCxnSpPr>
            <a:cxnSpLocks/>
          </p:cNvCxnSpPr>
          <p:nvPr/>
        </p:nvCxnSpPr>
        <p:spPr bwMode="auto">
          <a:xfrm>
            <a:off x="1605188" y="1926523"/>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grpSp>
        <p:nvGrpSpPr>
          <p:cNvPr id="251" name="Group 250">
            <a:extLst>
              <a:ext uri="{FF2B5EF4-FFF2-40B4-BE49-F238E27FC236}">
                <a16:creationId xmlns:a16="http://schemas.microsoft.com/office/drawing/2014/main" id="{65CFD82F-0706-4E6F-A5A8-09EA15A040A5}"/>
              </a:ext>
            </a:extLst>
          </p:cNvPr>
          <p:cNvGrpSpPr/>
          <p:nvPr/>
        </p:nvGrpSpPr>
        <p:grpSpPr>
          <a:xfrm>
            <a:off x="573442" y="4512391"/>
            <a:ext cx="2581531" cy="1105156"/>
            <a:chOff x="571703" y="4879536"/>
            <a:chExt cx="2581531" cy="1105156"/>
          </a:xfrm>
        </p:grpSpPr>
        <p:cxnSp>
          <p:nvCxnSpPr>
            <p:cNvPr id="252" name="Straight Connector 251">
              <a:extLst>
                <a:ext uri="{FF2B5EF4-FFF2-40B4-BE49-F238E27FC236}">
                  <a16:creationId xmlns:a16="http://schemas.microsoft.com/office/drawing/2014/main" id="{31A4C33A-365E-412B-B3CE-4CE58167EB0E}"/>
                </a:ext>
              </a:extLst>
            </p:cNvPr>
            <p:cNvCxnSpPr>
              <a:cxnSpLocks/>
            </p:cNvCxnSpPr>
            <p:nvPr/>
          </p:nvCxnSpPr>
          <p:spPr bwMode="auto">
            <a:xfrm>
              <a:off x="1543890" y="4879536"/>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F546FC77-CBFE-4183-BA77-E7C18FA4E8C1}"/>
                </a:ext>
              </a:extLst>
            </p:cNvPr>
            <p:cNvCxnSpPr>
              <a:cxnSpLocks/>
            </p:cNvCxnSpPr>
            <p:nvPr/>
          </p:nvCxnSpPr>
          <p:spPr bwMode="auto">
            <a:xfrm flipV="1">
              <a:off x="1422364" y="5017681"/>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0685B07B-8D67-441C-8B11-0D961B569216}"/>
                </a:ext>
              </a:extLst>
            </p:cNvPr>
            <p:cNvCxnSpPr>
              <a:cxnSpLocks/>
            </p:cNvCxnSpPr>
            <p:nvPr/>
          </p:nvCxnSpPr>
          <p:spPr bwMode="auto">
            <a:xfrm>
              <a:off x="1300841" y="5155826"/>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16C53FB4-3429-4A1F-8E97-9043FD2C25CA}"/>
                </a:ext>
              </a:extLst>
            </p:cNvPr>
            <p:cNvCxnSpPr>
              <a:cxnSpLocks/>
            </p:cNvCxnSpPr>
            <p:nvPr/>
          </p:nvCxnSpPr>
          <p:spPr bwMode="auto">
            <a:xfrm>
              <a:off x="1179318" y="5293971"/>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473D7630-C1BE-4A80-B1A4-08E8797012A2}"/>
                </a:ext>
              </a:extLst>
            </p:cNvPr>
            <p:cNvCxnSpPr>
              <a:cxnSpLocks/>
            </p:cNvCxnSpPr>
            <p:nvPr/>
          </p:nvCxnSpPr>
          <p:spPr bwMode="auto">
            <a:xfrm>
              <a:off x="936272" y="5570261"/>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A1E079F4-3024-484C-B90B-312093505867}"/>
                </a:ext>
              </a:extLst>
            </p:cNvPr>
            <p:cNvCxnSpPr>
              <a:cxnSpLocks/>
            </p:cNvCxnSpPr>
            <p:nvPr/>
          </p:nvCxnSpPr>
          <p:spPr bwMode="auto">
            <a:xfrm>
              <a:off x="814749" y="5708405"/>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F59E0234-6AF9-4E09-AABF-F4D26E3AF2D2}"/>
                </a:ext>
              </a:extLst>
            </p:cNvPr>
            <p:cNvCxnSpPr>
              <a:cxnSpLocks/>
            </p:cNvCxnSpPr>
            <p:nvPr/>
          </p:nvCxnSpPr>
          <p:spPr bwMode="auto">
            <a:xfrm>
              <a:off x="693226" y="5846549"/>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F7F8B7C5-3C63-46C6-82B4-0ACF5C483507}"/>
                </a:ext>
              </a:extLst>
            </p:cNvPr>
            <p:cNvCxnSpPr>
              <a:cxnSpLocks/>
            </p:cNvCxnSpPr>
            <p:nvPr/>
          </p:nvCxnSpPr>
          <p:spPr bwMode="auto">
            <a:xfrm>
              <a:off x="1057795" y="5432116"/>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CF1B1F09-3667-4AD0-AAB8-0AF2B70944EE}"/>
                </a:ext>
              </a:extLst>
            </p:cNvPr>
            <p:cNvCxnSpPr>
              <a:cxnSpLocks/>
            </p:cNvCxnSpPr>
            <p:nvPr/>
          </p:nvCxnSpPr>
          <p:spPr bwMode="auto">
            <a:xfrm>
              <a:off x="571703" y="5984692"/>
              <a:ext cx="1609344" cy="0"/>
            </a:xfrm>
            <a:prstGeom prst="line">
              <a:avLst/>
            </a:prstGeom>
            <a:solidFill>
              <a:srgbClr val="4F81BD"/>
            </a:solidFill>
            <a:ln w="38100" cap="flat" cmpd="sng" algn="ctr">
              <a:solidFill>
                <a:srgbClr val="4F81BD"/>
              </a:solidFill>
              <a:prstDash val="solid"/>
              <a:round/>
              <a:headEnd type="none" w="med" len="med"/>
              <a:tailEnd type="none" w="med" len="med"/>
            </a:ln>
            <a:effectLst/>
          </p:spPr>
        </p:cxnSp>
      </p:grpSp>
      <p:grpSp>
        <p:nvGrpSpPr>
          <p:cNvPr id="261" name="Group 260">
            <a:extLst>
              <a:ext uri="{FF2B5EF4-FFF2-40B4-BE49-F238E27FC236}">
                <a16:creationId xmlns:a16="http://schemas.microsoft.com/office/drawing/2014/main" id="{25AE80D9-385C-4B76-8065-D7F974965C25}"/>
              </a:ext>
            </a:extLst>
          </p:cNvPr>
          <p:cNvGrpSpPr/>
          <p:nvPr/>
        </p:nvGrpSpPr>
        <p:grpSpPr>
          <a:xfrm rot="60000">
            <a:off x="1142570" y="2968288"/>
            <a:ext cx="1463040" cy="1609344"/>
            <a:chOff x="1125917" y="4671022"/>
            <a:chExt cx="1453101" cy="1513522"/>
          </a:xfrm>
        </p:grpSpPr>
        <p:cxnSp>
          <p:nvCxnSpPr>
            <p:cNvPr id="262" name="Straight Connector 261">
              <a:extLst>
                <a:ext uri="{FF2B5EF4-FFF2-40B4-BE49-F238E27FC236}">
                  <a16:creationId xmlns:a16="http://schemas.microsoft.com/office/drawing/2014/main" id="{D9BE007E-D93A-4CA6-B98D-23D70869D475}"/>
                </a:ext>
              </a:extLst>
            </p:cNvPr>
            <p:cNvCxnSpPr>
              <a:cxnSpLocks/>
            </p:cNvCxnSpPr>
            <p:nvPr/>
          </p:nvCxnSpPr>
          <p:spPr bwMode="auto">
            <a:xfrm rot="2400000" flipV="1">
              <a:off x="1125917" y="4671617"/>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37F47B8D-E0F7-46B3-94A1-4839C1FB7555}"/>
                </a:ext>
              </a:extLst>
            </p:cNvPr>
            <p:cNvCxnSpPr>
              <a:cxnSpLocks/>
            </p:cNvCxnSpPr>
            <p:nvPr/>
          </p:nvCxnSpPr>
          <p:spPr bwMode="auto">
            <a:xfrm rot="2400000" flipV="1">
              <a:off x="1307555" y="4671022"/>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9878AA33-6959-4AF4-BB54-D13886B373BE}"/>
                </a:ext>
              </a:extLst>
            </p:cNvPr>
            <p:cNvCxnSpPr>
              <a:cxnSpLocks/>
            </p:cNvCxnSpPr>
            <p:nvPr/>
          </p:nvCxnSpPr>
          <p:spPr bwMode="auto">
            <a:xfrm rot="2400000" flipV="1">
              <a:off x="1489193" y="4675784"/>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04A725F3-8815-44A1-A7A0-9447BD47DAF9}"/>
                </a:ext>
              </a:extLst>
            </p:cNvPr>
            <p:cNvCxnSpPr>
              <a:cxnSpLocks/>
            </p:cNvCxnSpPr>
            <p:nvPr/>
          </p:nvCxnSpPr>
          <p:spPr bwMode="auto">
            <a:xfrm rot="2400000" flipV="1">
              <a:off x="1670831" y="4675187"/>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E4482EDC-4C36-4334-828C-5223E1CC775B}"/>
                </a:ext>
              </a:extLst>
            </p:cNvPr>
            <p:cNvCxnSpPr>
              <a:cxnSpLocks/>
            </p:cNvCxnSpPr>
            <p:nvPr/>
          </p:nvCxnSpPr>
          <p:spPr bwMode="auto">
            <a:xfrm rot="21540000" flipV="1">
              <a:off x="1509147" y="5377111"/>
              <a:ext cx="604623" cy="63462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DB5F527E-B133-42AF-9DCD-C304C4007F4B}"/>
                </a:ext>
              </a:extLst>
            </p:cNvPr>
            <p:cNvCxnSpPr>
              <a:cxnSpLocks/>
            </p:cNvCxnSpPr>
            <p:nvPr/>
          </p:nvCxnSpPr>
          <p:spPr bwMode="auto">
            <a:xfrm rot="2400000" flipV="1">
              <a:off x="2215745" y="4673402"/>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77F2CECB-E293-433F-9323-AE4B56A0265F}"/>
                </a:ext>
              </a:extLst>
            </p:cNvPr>
            <p:cNvCxnSpPr>
              <a:cxnSpLocks/>
            </p:cNvCxnSpPr>
            <p:nvPr/>
          </p:nvCxnSpPr>
          <p:spPr bwMode="auto">
            <a:xfrm rot="21540000" flipV="1">
              <a:off x="1879439" y="5371184"/>
              <a:ext cx="581223" cy="62913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DCA023F9-80E0-4C07-8783-BD12A32C9C98}"/>
                </a:ext>
              </a:extLst>
            </p:cNvPr>
            <p:cNvCxnSpPr>
              <a:cxnSpLocks/>
            </p:cNvCxnSpPr>
            <p:nvPr/>
          </p:nvCxnSpPr>
          <p:spPr bwMode="auto">
            <a:xfrm rot="2400000" flipV="1">
              <a:off x="2579018" y="4672212"/>
              <a:ext cx="0" cy="1508760"/>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grpSp>
      <p:grpSp>
        <p:nvGrpSpPr>
          <p:cNvPr id="270" name="Group 269">
            <a:extLst>
              <a:ext uri="{FF2B5EF4-FFF2-40B4-BE49-F238E27FC236}">
                <a16:creationId xmlns:a16="http://schemas.microsoft.com/office/drawing/2014/main" id="{8F150762-7EA1-43F4-8AA0-91536C786990}"/>
              </a:ext>
            </a:extLst>
          </p:cNvPr>
          <p:cNvGrpSpPr/>
          <p:nvPr/>
        </p:nvGrpSpPr>
        <p:grpSpPr>
          <a:xfrm>
            <a:off x="592171" y="3219457"/>
            <a:ext cx="2567719" cy="1105156"/>
            <a:chOff x="585515" y="4879536"/>
            <a:chExt cx="2567719" cy="1105156"/>
          </a:xfrm>
        </p:grpSpPr>
        <p:cxnSp>
          <p:nvCxnSpPr>
            <p:cNvPr id="271" name="Straight Connector 270">
              <a:extLst>
                <a:ext uri="{FF2B5EF4-FFF2-40B4-BE49-F238E27FC236}">
                  <a16:creationId xmlns:a16="http://schemas.microsoft.com/office/drawing/2014/main" id="{0FEEDFC9-7E15-4D1B-B595-F71CE578C17B}"/>
                </a:ext>
              </a:extLst>
            </p:cNvPr>
            <p:cNvCxnSpPr>
              <a:cxnSpLocks/>
            </p:cNvCxnSpPr>
            <p:nvPr/>
          </p:nvCxnSpPr>
          <p:spPr bwMode="auto">
            <a:xfrm>
              <a:off x="1543890" y="4879536"/>
              <a:ext cx="1609344" cy="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272" name="Straight Connector 271">
              <a:extLst>
                <a:ext uri="{FF2B5EF4-FFF2-40B4-BE49-F238E27FC236}">
                  <a16:creationId xmlns:a16="http://schemas.microsoft.com/office/drawing/2014/main" id="{D7308036-C2CC-406C-865B-C7C48AD0B8DD}"/>
                </a:ext>
              </a:extLst>
            </p:cNvPr>
            <p:cNvCxnSpPr>
              <a:cxnSpLocks/>
            </p:cNvCxnSpPr>
            <p:nvPr/>
          </p:nvCxnSpPr>
          <p:spPr bwMode="auto">
            <a:xfrm flipV="1">
              <a:off x="1425539" y="5012879"/>
              <a:ext cx="642157" cy="4804"/>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CC7FD52E-1DA5-4F0A-B94A-F531ABCCCF5B}"/>
                </a:ext>
              </a:extLst>
            </p:cNvPr>
            <p:cNvCxnSpPr>
              <a:cxnSpLocks/>
            </p:cNvCxnSpPr>
            <p:nvPr/>
          </p:nvCxnSpPr>
          <p:spPr bwMode="auto">
            <a:xfrm>
              <a:off x="1300841" y="5155826"/>
              <a:ext cx="1609344" cy="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BB130A91-D6E8-4DE2-BC75-4881786E1FAB}"/>
                </a:ext>
              </a:extLst>
            </p:cNvPr>
            <p:cNvCxnSpPr>
              <a:cxnSpLocks/>
            </p:cNvCxnSpPr>
            <p:nvPr/>
          </p:nvCxnSpPr>
          <p:spPr bwMode="auto">
            <a:xfrm>
              <a:off x="1179318" y="5293971"/>
              <a:ext cx="660939" cy="8224"/>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661E758D-599A-472E-B59E-221F9D62997D}"/>
                </a:ext>
              </a:extLst>
            </p:cNvPr>
            <p:cNvCxnSpPr>
              <a:cxnSpLocks/>
            </p:cNvCxnSpPr>
            <p:nvPr/>
          </p:nvCxnSpPr>
          <p:spPr bwMode="auto">
            <a:xfrm>
              <a:off x="1959572" y="5454595"/>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4425E64F-4359-4667-A323-7DE7BEE6DDC4}"/>
                </a:ext>
              </a:extLst>
            </p:cNvPr>
            <p:cNvCxnSpPr>
              <a:cxnSpLocks/>
            </p:cNvCxnSpPr>
            <p:nvPr/>
          </p:nvCxnSpPr>
          <p:spPr bwMode="auto">
            <a:xfrm flipV="1">
              <a:off x="854587" y="5635351"/>
              <a:ext cx="1620365" cy="6163"/>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5DD79D4D-E96D-4802-8B2A-F3A474DDABFB}"/>
                </a:ext>
              </a:extLst>
            </p:cNvPr>
            <p:cNvCxnSpPr>
              <a:cxnSpLocks/>
            </p:cNvCxnSpPr>
            <p:nvPr/>
          </p:nvCxnSpPr>
          <p:spPr bwMode="auto">
            <a:xfrm flipV="1">
              <a:off x="1657394" y="5818568"/>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7CA6BC41-D946-4D47-894B-99C44D4F10CB}"/>
                </a:ext>
              </a:extLst>
            </p:cNvPr>
            <p:cNvCxnSpPr>
              <a:cxnSpLocks/>
            </p:cNvCxnSpPr>
            <p:nvPr/>
          </p:nvCxnSpPr>
          <p:spPr bwMode="auto">
            <a:xfrm>
              <a:off x="585515" y="5984692"/>
              <a:ext cx="1609344" cy="0"/>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grpSp>
        <p:nvGrpSpPr>
          <p:cNvPr id="279" name="Group 278">
            <a:extLst>
              <a:ext uri="{FF2B5EF4-FFF2-40B4-BE49-F238E27FC236}">
                <a16:creationId xmlns:a16="http://schemas.microsoft.com/office/drawing/2014/main" id="{43074141-E121-40B1-89AE-D86BFA5CB636}"/>
              </a:ext>
            </a:extLst>
          </p:cNvPr>
          <p:cNvGrpSpPr/>
          <p:nvPr/>
        </p:nvGrpSpPr>
        <p:grpSpPr>
          <a:xfrm rot="60000">
            <a:off x="1140110" y="1653854"/>
            <a:ext cx="1463040" cy="1608711"/>
            <a:chOff x="1125917" y="4671617"/>
            <a:chExt cx="1453101" cy="1512927"/>
          </a:xfrm>
        </p:grpSpPr>
        <p:cxnSp>
          <p:nvCxnSpPr>
            <p:cNvPr id="280" name="Straight Connector 279">
              <a:extLst>
                <a:ext uri="{FF2B5EF4-FFF2-40B4-BE49-F238E27FC236}">
                  <a16:creationId xmlns:a16="http://schemas.microsoft.com/office/drawing/2014/main" id="{B0864223-0AEA-4DE5-97FA-8230CFA0EFFD}"/>
                </a:ext>
              </a:extLst>
            </p:cNvPr>
            <p:cNvCxnSpPr>
              <a:cxnSpLocks/>
            </p:cNvCxnSpPr>
            <p:nvPr/>
          </p:nvCxnSpPr>
          <p:spPr bwMode="auto">
            <a:xfrm rot="2400000" flipV="1">
              <a:off x="1125917" y="4671617"/>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281" name="Straight Connector 280">
              <a:extLst>
                <a:ext uri="{FF2B5EF4-FFF2-40B4-BE49-F238E27FC236}">
                  <a16:creationId xmlns:a16="http://schemas.microsoft.com/office/drawing/2014/main" id="{7A628DF7-C338-478C-A4B3-09BCFD602509}"/>
                </a:ext>
              </a:extLst>
            </p:cNvPr>
            <p:cNvCxnSpPr>
              <a:cxnSpLocks/>
            </p:cNvCxnSpPr>
            <p:nvPr/>
          </p:nvCxnSpPr>
          <p:spPr bwMode="auto">
            <a:xfrm rot="2400000" flipV="1">
              <a:off x="1489193" y="4675784"/>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id="{7422FE44-59B4-4C67-AE8E-06E323DB9AFE}"/>
                </a:ext>
              </a:extLst>
            </p:cNvPr>
            <p:cNvCxnSpPr>
              <a:cxnSpLocks/>
            </p:cNvCxnSpPr>
            <p:nvPr/>
          </p:nvCxnSpPr>
          <p:spPr bwMode="auto">
            <a:xfrm rot="2400000" flipV="1">
              <a:off x="1852469" y="4674592"/>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AC49178C-05C0-4F49-AB3D-5687847607A1}"/>
                </a:ext>
              </a:extLst>
            </p:cNvPr>
            <p:cNvCxnSpPr>
              <a:cxnSpLocks/>
            </p:cNvCxnSpPr>
            <p:nvPr/>
          </p:nvCxnSpPr>
          <p:spPr bwMode="auto">
            <a:xfrm rot="2400000" flipV="1">
              <a:off x="2215745" y="4673402"/>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cxnSp>
          <p:nvCxnSpPr>
            <p:cNvPr id="284" name="Straight Connector 283">
              <a:extLst>
                <a:ext uri="{FF2B5EF4-FFF2-40B4-BE49-F238E27FC236}">
                  <a16:creationId xmlns:a16="http://schemas.microsoft.com/office/drawing/2014/main" id="{0CB37E55-86E0-462B-90B2-AC9EB3A8BD16}"/>
                </a:ext>
              </a:extLst>
            </p:cNvPr>
            <p:cNvCxnSpPr>
              <a:cxnSpLocks/>
            </p:cNvCxnSpPr>
            <p:nvPr/>
          </p:nvCxnSpPr>
          <p:spPr bwMode="auto">
            <a:xfrm rot="2400000" flipV="1">
              <a:off x="2579018" y="4672212"/>
              <a:ext cx="0" cy="1508760"/>
            </a:xfrm>
            <a:prstGeom prst="line">
              <a:avLst/>
            </a:prstGeom>
            <a:solidFill>
              <a:srgbClr val="4F81BD"/>
            </a:solidFill>
            <a:ln w="76200" cap="flat" cmpd="sng" algn="ctr">
              <a:solidFill>
                <a:srgbClr val="9BBB59"/>
              </a:solidFill>
              <a:prstDash val="solid"/>
              <a:round/>
              <a:headEnd type="none" w="med" len="med"/>
              <a:tailEnd type="none" w="med" len="med"/>
            </a:ln>
            <a:effectLst/>
          </p:spPr>
        </p:cxnSp>
      </p:grpSp>
      <p:grpSp>
        <p:nvGrpSpPr>
          <p:cNvPr id="285" name="Group 284">
            <a:extLst>
              <a:ext uri="{FF2B5EF4-FFF2-40B4-BE49-F238E27FC236}">
                <a16:creationId xmlns:a16="http://schemas.microsoft.com/office/drawing/2014/main" id="{8FFB7F10-A120-48C6-8B1A-B2003BE262D4}"/>
              </a:ext>
            </a:extLst>
          </p:cNvPr>
          <p:cNvGrpSpPr/>
          <p:nvPr/>
        </p:nvGrpSpPr>
        <p:grpSpPr>
          <a:xfrm>
            <a:off x="575905" y="1904391"/>
            <a:ext cx="2581531" cy="1105156"/>
            <a:chOff x="571703" y="4879536"/>
            <a:chExt cx="2581531" cy="1105156"/>
          </a:xfrm>
        </p:grpSpPr>
        <p:cxnSp>
          <p:nvCxnSpPr>
            <p:cNvPr id="286" name="Straight Connector 285">
              <a:extLst>
                <a:ext uri="{FF2B5EF4-FFF2-40B4-BE49-F238E27FC236}">
                  <a16:creationId xmlns:a16="http://schemas.microsoft.com/office/drawing/2014/main" id="{55DBDC4A-C0B8-45DA-9003-AD567F02B1C8}"/>
                </a:ext>
              </a:extLst>
            </p:cNvPr>
            <p:cNvCxnSpPr>
              <a:cxnSpLocks/>
            </p:cNvCxnSpPr>
            <p:nvPr/>
          </p:nvCxnSpPr>
          <p:spPr bwMode="auto">
            <a:xfrm>
              <a:off x="1543890" y="4879536"/>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B0D7BAE2-625E-4AAE-961A-B800F9438B39}"/>
                </a:ext>
              </a:extLst>
            </p:cNvPr>
            <p:cNvCxnSpPr>
              <a:cxnSpLocks/>
            </p:cNvCxnSpPr>
            <p:nvPr/>
          </p:nvCxnSpPr>
          <p:spPr bwMode="auto">
            <a:xfrm>
              <a:off x="1300841" y="5155826"/>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288" name="Straight Connector 287">
              <a:extLst>
                <a:ext uri="{FF2B5EF4-FFF2-40B4-BE49-F238E27FC236}">
                  <a16:creationId xmlns:a16="http://schemas.microsoft.com/office/drawing/2014/main" id="{740E529E-09D4-440D-9997-7A35EBDC064B}"/>
                </a:ext>
              </a:extLst>
            </p:cNvPr>
            <p:cNvCxnSpPr>
              <a:cxnSpLocks/>
            </p:cNvCxnSpPr>
            <p:nvPr/>
          </p:nvCxnSpPr>
          <p:spPr bwMode="auto">
            <a:xfrm>
              <a:off x="814749" y="5708405"/>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BB86B9A7-1D90-467D-A14B-00DFC28A0ED7}"/>
                </a:ext>
              </a:extLst>
            </p:cNvPr>
            <p:cNvCxnSpPr>
              <a:cxnSpLocks/>
            </p:cNvCxnSpPr>
            <p:nvPr/>
          </p:nvCxnSpPr>
          <p:spPr bwMode="auto">
            <a:xfrm>
              <a:off x="1057795" y="5432116"/>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cxnSp>
          <p:nvCxnSpPr>
            <p:cNvPr id="290" name="Straight Connector 289">
              <a:extLst>
                <a:ext uri="{FF2B5EF4-FFF2-40B4-BE49-F238E27FC236}">
                  <a16:creationId xmlns:a16="http://schemas.microsoft.com/office/drawing/2014/main" id="{5BAB6406-BEA8-4F36-BBA8-304209BBE42C}"/>
                </a:ext>
              </a:extLst>
            </p:cNvPr>
            <p:cNvCxnSpPr>
              <a:cxnSpLocks/>
            </p:cNvCxnSpPr>
            <p:nvPr/>
          </p:nvCxnSpPr>
          <p:spPr bwMode="auto">
            <a:xfrm>
              <a:off x="571703" y="5984692"/>
              <a:ext cx="1609344" cy="0"/>
            </a:xfrm>
            <a:prstGeom prst="line">
              <a:avLst/>
            </a:prstGeom>
            <a:solidFill>
              <a:srgbClr val="4F81BD"/>
            </a:solidFill>
            <a:ln w="76200" cap="flat" cmpd="sng" algn="ctr">
              <a:solidFill>
                <a:sysClr val="windowText" lastClr="000000">
                  <a:lumMod val="50000"/>
                  <a:lumOff val="50000"/>
                </a:sysClr>
              </a:solidFill>
              <a:prstDash val="solid"/>
              <a:round/>
              <a:headEnd type="none" w="med" len="med"/>
              <a:tailEnd type="none" w="med" len="med"/>
            </a:ln>
            <a:effectLst/>
          </p:spPr>
        </p:cxnSp>
      </p:grpSp>
      <p:cxnSp>
        <p:nvCxnSpPr>
          <p:cNvPr id="291" name="Straight Connector 290">
            <a:extLst>
              <a:ext uri="{FF2B5EF4-FFF2-40B4-BE49-F238E27FC236}">
                <a16:creationId xmlns:a16="http://schemas.microsoft.com/office/drawing/2014/main" id="{CFE9AB14-2ABC-477E-9791-D2291DFCE22F}"/>
              </a:ext>
            </a:extLst>
          </p:cNvPr>
          <p:cNvCxnSpPr>
            <a:cxnSpLocks/>
          </p:cNvCxnSpPr>
          <p:nvPr/>
        </p:nvCxnSpPr>
        <p:spPr bwMode="auto">
          <a:xfrm>
            <a:off x="646338" y="4324613"/>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292" name="Straight Connector 291">
            <a:extLst>
              <a:ext uri="{FF2B5EF4-FFF2-40B4-BE49-F238E27FC236}">
                <a16:creationId xmlns:a16="http://schemas.microsoft.com/office/drawing/2014/main" id="{233F8E52-822D-487C-94EB-41C1E3B81126}"/>
              </a:ext>
            </a:extLst>
          </p:cNvPr>
          <p:cNvCxnSpPr>
            <a:cxnSpLocks/>
          </p:cNvCxnSpPr>
          <p:nvPr/>
        </p:nvCxnSpPr>
        <p:spPr bwMode="auto">
          <a:xfrm>
            <a:off x="2132238" y="4324613"/>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293" name="Straight Connector 292">
            <a:extLst>
              <a:ext uri="{FF2B5EF4-FFF2-40B4-BE49-F238E27FC236}">
                <a16:creationId xmlns:a16="http://schemas.microsoft.com/office/drawing/2014/main" id="{39479A60-4F51-4951-BDA7-4467F66E217F}"/>
              </a:ext>
            </a:extLst>
          </p:cNvPr>
          <p:cNvCxnSpPr>
            <a:cxnSpLocks/>
          </p:cNvCxnSpPr>
          <p:nvPr/>
        </p:nvCxnSpPr>
        <p:spPr bwMode="auto">
          <a:xfrm>
            <a:off x="3094263" y="3222019"/>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id="{FBF0C9A6-4FBC-49BF-99BC-E2AFCBE16F26}"/>
              </a:ext>
            </a:extLst>
          </p:cNvPr>
          <p:cNvCxnSpPr>
            <a:cxnSpLocks/>
          </p:cNvCxnSpPr>
          <p:nvPr/>
        </p:nvCxnSpPr>
        <p:spPr bwMode="auto">
          <a:xfrm>
            <a:off x="3094263" y="1904391"/>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48C1646C-44C4-42C0-86DE-744A0969E9AC}"/>
              </a:ext>
            </a:extLst>
          </p:cNvPr>
          <p:cNvCxnSpPr>
            <a:cxnSpLocks/>
          </p:cNvCxnSpPr>
          <p:nvPr/>
        </p:nvCxnSpPr>
        <p:spPr bwMode="auto">
          <a:xfrm>
            <a:off x="646338" y="3009547"/>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cxnSp>
        <p:nvCxnSpPr>
          <p:cNvPr id="296" name="Straight Connector 295">
            <a:extLst>
              <a:ext uri="{FF2B5EF4-FFF2-40B4-BE49-F238E27FC236}">
                <a16:creationId xmlns:a16="http://schemas.microsoft.com/office/drawing/2014/main" id="{D3E6842B-4670-4AE8-BF4D-6E8386F49EC4}"/>
              </a:ext>
            </a:extLst>
          </p:cNvPr>
          <p:cNvCxnSpPr>
            <a:cxnSpLocks/>
          </p:cNvCxnSpPr>
          <p:nvPr/>
        </p:nvCxnSpPr>
        <p:spPr bwMode="auto">
          <a:xfrm>
            <a:off x="2132238" y="2996044"/>
            <a:ext cx="0" cy="1292934"/>
          </a:xfrm>
          <a:prstGeom prst="line">
            <a:avLst/>
          </a:prstGeom>
          <a:solidFill>
            <a:srgbClr val="4F81BD"/>
          </a:solidFill>
          <a:ln w="25400" cap="flat" cmpd="sng" algn="ctr">
            <a:solidFill>
              <a:sysClr val="windowText" lastClr="000000"/>
            </a:solidFill>
            <a:prstDash val="solid"/>
            <a:round/>
            <a:headEnd type="none" w="med" len="med"/>
            <a:tailEnd type="none" w="med" len="med"/>
          </a:ln>
          <a:effectLst/>
        </p:spPr>
      </p:cxnSp>
      <p:pic>
        <p:nvPicPr>
          <p:cNvPr id="297" name="Picture 296">
            <a:extLst>
              <a:ext uri="{FF2B5EF4-FFF2-40B4-BE49-F238E27FC236}">
                <a16:creationId xmlns:a16="http://schemas.microsoft.com/office/drawing/2014/main" id="{00E99C39-0947-4F9A-BE7A-09C604986EFF}"/>
              </a:ext>
            </a:extLst>
          </p:cNvPr>
          <p:cNvPicPr>
            <a:picLocks noChangeAspect="1"/>
          </p:cNvPicPr>
          <p:nvPr/>
        </p:nvPicPr>
        <p:blipFill>
          <a:blip r:embed="rId3"/>
          <a:stretch>
            <a:fillRect/>
          </a:stretch>
        </p:blipFill>
        <p:spPr>
          <a:xfrm>
            <a:off x="2088480" y="5478575"/>
            <a:ext cx="296774" cy="724610"/>
          </a:xfrm>
          <a:prstGeom prst="rect">
            <a:avLst/>
          </a:prstGeom>
        </p:spPr>
      </p:pic>
      <p:sp>
        <p:nvSpPr>
          <p:cNvPr id="298" name="Oval 297">
            <a:extLst>
              <a:ext uri="{FF2B5EF4-FFF2-40B4-BE49-F238E27FC236}">
                <a16:creationId xmlns:a16="http://schemas.microsoft.com/office/drawing/2014/main" id="{91FB2A0A-0387-45E3-BBE6-79F26AA7F5D6}"/>
              </a:ext>
            </a:extLst>
          </p:cNvPr>
          <p:cNvSpPr/>
          <p:nvPr/>
        </p:nvSpPr>
        <p:spPr bwMode="auto">
          <a:xfrm>
            <a:off x="1624477" y="2088889"/>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sp>
        <p:nvSpPr>
          <p:cNvPr id="299" name="Oval 298">
            <a:extLst>
              <a:ext uri="{FF2B5EF4-FFF2-40B4-BE49-F238E27FC236}">
                <a16:creationId xmlns:a16="http://schemas.microsoft.com/office/drawing/2014/main" id="{DA79D796-D989-4071-BDA2-BC7568C0AFBE}"/>
              </a:ext>
            </a:extLst>
          </p:cNvPr>
          <p:cNvSpPr/>
          <p:nvPr/>
        </p:nvSpPr>
        <p:spPr bwMode="auto">
          <a:xfrm>
            <a:off x="2370290" y="2093738"/>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sp>
        <p:nvSpPr>
          <p:cNvPr id="300" name="Oval 299">
            <a:extLst>
              <a:ext uri="{FF2B5EF4-FFF2-40B4-BE49-F238E27FC236}">
                <a16:creationId xmlns:a16="http://schemas.microsoft.com/office/drawing/2014/main" id="{1BAFCF19-CAB9-496B-9DF4-8EF643AC891F}"/>
              </a:ext>
            </a:extLst>
          </p:cNvPr>
          <p:cNvSpPr/>
          <p:nvPr/>
        </p:nvSpPr>
        <p:spPr bwMode="auto">
          <a:xfrm>
            <a:off x="1132543" y="2649210"/>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sp>
        <p:nvSpPr>
          <p:cNvPr id="301" name="Oval 300">
            <a:extLst>
              <a:ext uri="{FF2B5EF4-FFF2-40B4-BE49-F238E27FC236}">
                <a16:creationId xmlns:a16="http://schemas.microsoft.com/office/drawing/2014/main" id="{33DC6933-3428-4060-BCE9-8D6F99016FB1}"/>
              </a:ext>
            </a:extLst>
          </p:cNvPr>
          <p:cNvSpPr/>
          <p:nvPr/>
        </p:nvSpPr>
        <p:spPr bwMode="auto">
          <a:xfrm>
            <a:off x="1886832" y="2651236"/>
            <a:ext cx="192419" cy="170095"/>
          </a:xfrm>
          <a:prstGeom prst="ellipse">
            <a:avLst/>
          </a:prstGeom>
          <a:solidFill>
            <a:srgbClr val="4F81BD"/>
          </a:solidFill>
          <a:ln w="25400"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Narrow" pitchFamily="34" charset="0"/>
              <a:cs typeface="+mn-cs"/>
            </a:endParaRPr>
          </a:p>
        </p:txBody>
      </p:sp>
      <p:pic>
        <p:nvPicPr>
          <p:cNvPr id="302" name="Picture 301">
            <a:extLst>
              <a:ext uri="{FF2B5EF4-FFF2-40B4-BE49-F238E27FC236}">
                <a16:creationId xmlns:a16="http://schemas.microsoft.com/office/drawing/2014/main" id="{A9EC25DC-9EDF-4968-857F-E7E99BBEC360}"/>
              </a:ext>
            </a:extLst>
          </p:cNvPr>
          <p:cNvPicPr>
            <a:picLocks noChangeAspect="1"/>
          </p:cNvPicPr>
          <p:nvPr/>
        </p:nvPicPr>
        <p:blipFill>
          <a:blip r:embed="rId3"/>
          <a:stretch>
            <a:fillRect/>
          </a:stretch>
        </p:blipFill>
        <p:spPr>
          <a:xfrm>
            <a:off x="1351588" y="5459948"/>
            <a:ext cx="296774" cy="724610"/>
          </a:xfrm>
          <a:prstGeom prst="rect">
            <a:avLst/>
          </a:prstGeom>
        </p:spPr>
      </p:pic>
      <p:pic>
        <p:nvPicPr>
          <p:cNvPr id="303" name="Picture 302">
            <a:extLst>
              <a:ext uri="{FF2B5EF4-FFF2-40B4-BE49-F238E27FC236}">
                <a16:creationId xmlns:a16="http://schemas.microsoft.com/office/drawing/2014/main" id="{23A740D3-1602-4B60-BD02-675D9C7BB7B1}"/>
              </a:ext>
            </a:extLst>
          </p:cNvPr>
          <p:cNvPicPr>
            <a:picLocks noChangeAspect="1"/>
          </p:cNvPicPr>
          <p:nvPr/>
        </p:nvPicPr>
        <p:blipFill>
          <a:blip r:embed="rId3"/>
          <a:stretch>
            <a:fillRect/>
          </a:stretch>
        </p:blipFill>
        <p:spPr>
          <a:xfrm>
            <a:off x="580565" y="5452910"/>
            <a:ext cx="296774" cy="724610"/>
          </a:xfrm>
          <a:prstGeom prst="rect">
            <a:avLst/>
          </a:prstGeom>
        </p:spPr>
      </p:pic>
      <p:cxnSp>
        <p:nvCxnSpPr>
          <p:cNvPr id="305" name="Straight Arrow Connector 304">
            <a:extLst>
              <a:ext uri="{FF2B5EF4-FFF2-40B4-BE49-F238E27FC236}">
                <a16:creationId xmlns:a16="http://schemas.microsoft.com/office/drawing/2014/main" id="{964C8A96-8353-47A1-AD8C-FE2D5114374D}"/>
              </a:ext>
            </a:extLst>
          </p:cNvPr>
          <p:cNvCxnSpPr>
            <a:cxnSpLocks/>
            <a:stCxn id="298" idx="1"/>
          </p:cNvCxnSpPr>
          <p:nvPr/>
        </p:nvCxnSpPr>
        <p:spPr bwMode="auto">
          <a:xfrm flipH="1" flipV="1">
            <a:off x="1233592" y="1909064"/>
            <a:ext cx="419064" cy="204735"/>
          </a:xfrm>
          <a:prstGeom prst="straightConnector1">
            <a:avLst/>
          </a:prstGeom>
          <a:solidFill>
            <a:srgbClr val="4F81BD"/>
          </a:solidFill>
          <a:ln w="25400" cap="flat" cmpd="sng" algn="ctr">
            <a:solidFill>
              <a:sysClr val="windowText" lastClr="000000"/>
            </a:solidFill>
            <a:prstDash val="solid"/>
            <a:round/>
            <a:headEnd type="none" w="med" len="med"/>
            <a:tailEnd type="triangle"/>
          </a:ln>
          <a:effectLst/>
        </p:spPr>
      </p:cxnSp>
      <p:pic>
        <p:nvPicPr>
          <p:cNvPr id="306" name="Picture 305">
            <a:extLst>
              <a:ext uri="{FF2B5EF4-FFF2-40B4-BE49-F238E27FC236}">
                <a16:creationId xmlns:a16="http://schemas.microsoft.com/office/drawing/2014/main" id="{F0DB7FCF-74FB-469A-8FA1-196C1661B3BF}"/>
              </a:ext>
            </a:extLst>
          </p:cNvPr>
          <p:cNvPicPr>
            <a:picLocks noChangeAspect="1"/>
          </p:cNvPicPr>
          <p:nvPr/>
        </p:nvPicPr>
        <p:blipFill>
          <a:blip r:embed="rId3"/>
          <a:stretch>
            <a:fillRect/>
          </a:stretch>
        </p:blipFill>
        <p:spPr>
          <a:xfrm>
            <a:off x="2488705" y="5039072"/>
            <a:ext cx="296774" cy="724610"/>
          </a:xfrm>
          <a:prstGeom prst="rect">
            <a:avLst/>
          </a:prstGeom>
        </p:spPr>
      </p:pic>
      <p:cxnSp>
        <p:nvCxnSpPr>
          <p:cNvPr id="475" name="Straight Connector 474">
            <a:extLst>
              <a:ext uri="{FF2B5EF4-FFF2-40B4-BE49-F238E27FC236}">
                <a16:creationId xmlns:a16="http://schemas.microsoft.com/office/drawing/2014/main" id="{EC5894A5-AD41-455F-97C8-A78BB9692BD6}"/>
              </a:ext>
            </a:extLst>
          </p:cNvPr>
          <p:cNvCxnSpPr>
            <a:cxnSpLocks/>
          </p:cNvCxnSpPr>
          <p:nvPr/>
        </p:nvCxnSpPr>
        <p:spPr bwMode="auto">
          <a:xfrm>
            <a:off x="861243" y="3718316"/>
            <a:ext cx="2034585" cy="0"/>
          </a:xfrm>
          <a:prstGeom prst="line">
            <a:avLst/>
          </a:prstGeom>
          <a:solidFill>
            <a:schemeClr val="accent1"/>
          </a:solidFill>
          <a:ln w="28575" cap="flat" cmpd="sng" algn="ctr">
            <a:solidFill>
              <a:schemeClr val="tx1"/>
            </a:solidFill>
            <a:prstDash val="sysDot"/>
            <a:round/>
            <a:headEnd type="none" w="med" len="med"/>
            <a:tailEnd type="none" w="med" len="med"/>
          </a:ln>
          <a:effectLst/>
        </p:spPr>
      </p:cxnSp>
      <p:cxnSp>
        <p:nvCxnSpPr>
          <p:cNvPr id="476" name="Straight Connector 475">
            <a:extLst>
              <a:ext uri="{FF2B5EF4-FFF2-40B4-BE49-F238E27FC236}">
                <a16:creationId xmlns:a16="http://schemas.microsoft.com/office/drawing/2014/main" id="{E11303D2-DB8E-418C-A131-96D36542116B}"/>
              </a:ext>
            </a:extLst>
          </p:cNvPr>
          <p:cNvCxnSpPr>
            <a:cxnSpLocks/>
          </p:cNvCxnSpPr>
          <p:nvPr/>
        </p:nvCxnSpPr>
        <p:spPr bwMode="auto">
          <a:xfrm flipV="1">
            <a:off x="1183083" y="3032516"/>
            <a:ext cx="1316545" cy="1491706"/>
          </a:xfrm>
          <a:prstGeom prst="line">
            <a:avLst/>
          </a:prstGeom>
          <a:solidFill>
            <a:schemeClr val="accent1"/>
          </a:solidFill>
          <a:ln w="28575" cap="flat" cmpd="sng" algn="ctr">
            <a:solidFill>
              <a:schemeClr val="tx1"/>
            </a:solidFill>
            <a:prstDash val="sysDot"/>
            <a:round/>
            <a:headEnd type="none" w="med" len="med"/>
            <a:tailEnd type="none" w="med" len="med"/>
          </a:ln>
          <a:effectLst/>
        </p:spPr>
      </p:cxnSp>
      <p:cxnSp>
        <p:nvCxnSpPr>
          <p:cNvPr id="477" name="Straight Connector 476">
            <a:extLst>
              <a:ext uri="{FF2B5EF4-FFF2-40B4-BE49-F238E27FC236}">
                <a16:creationId xmlns:a16="http://schemas.microsoft.com/office/drawing/2014/main" id="{EC5894A5-AD41-455F-97C8-A78BB9692BD6}"/>
              </a:ext>
            </a:extLst>
          </p:cNvPr>
          <p:cNvCxnSpPr>
            <a:cxnSpLocks/>
          </p:cNvCxnSpPr>
          <p:nvPr/>
        </p:nvCxnSpPr>
        <p:spPr bwMode="auto">
          <a:xfrm>
            <a:off x="837588" y="2439451"/>
            <a:ext cx="2034585" cy="0"/>
          </a:xfrm>
          <a:prstGeom prst="line">
            <a:avLst/>
          </a:prstGeom>
          <a:solidFill>
            <a:schemeClr val="accent1"/>
          </a:solidFill>
          <a:ln w="28575" cap="flat" cmpd="sng" algn="ctr">
            <a:solidFill>
              <a:schemeClr val="tx1"/>
            </a:solidFill>
            <a:prstDash val="sysDot"/>
            <a:round/>
            <a:headEnd type="none" w="med" len="med"/>
            <a:tailEnd type="none" w="med" len="med"/>
          </a:ln>
          <a:effectLst/>
        </p:spPr>
      </p:cxnSp>
      <p:cxnSp>
        <p:nvCxnSpPr>
          <p:cNvPr id="478" name="Straight Connector 477">
            <a:extLst>
              <a:ext uri="{FF2B5EF4-FFF2-40B4-BE49-F238E27FC236}">
                <a16:creationId xmlns:a16="http://schemas.microsoft.com/office/drawing/2014/main" id="{E11303D2-DB8E-418C-A131-96D36542116B}"/>
              </a:ext>
            </a:extLst>
          </p:cNvPr>
          <p:cNvCxnSpPr>
            <a:cxnSpLocks/>
          </p:cNvCxnSpPr>
          <p:nvPr/>
        </p:nvCxnSpPr>
        <p:spPr bwMode="auto">
          <a:xfrm flipV="1">
            <a:off x="1159428" y="1753651"/>
            <a:ext cx="1316545" cy="1491706"/>
          </a:xfrm>
          <a:prstGeom prst="line">
            <a:avLst/>
          </a:prstGeom>
          <a:solidFill>
            <a:schemeClr val="accent1"/>
          </a:solidFill>
          <a:ln w="28575" cap="flat" cmpd="sng" algn="ctr">
            <a:solidFill>
              <a:schemeClr val="tx1"/>
            </a:solidFill>
            <a:prstDash val="sysDot"/>
            <a:round/>
            <a:headEnd type="none" w="med" len="med"/>
            <a:tailEnd type="none" w="med" len="med"/>
          </a:ln>
          <a:effectLst/>
        </p:spPr>
      </p:cxnSp>
      <p:cxnSp>
        <p:nvCxnSpPr>
          <p:cNvPr id="479" name="Straight Connector 478">
            <a:extLst>
              <a:ext uri="{FF2B5EF4-FFF2-40B4-BE49-F238E27FC236}">
                <a16:creationId xmlns:a16="http://schemas.microsoft.com/office/drawing/2014/main" id="{EC5894A5-AD41-455F-97C8-A78BB9692BD6}"/>
              </a:ext>
            </a:extLst>
          </p:cNvPr>
          <p:cNvCxnSpPr>
            <a:cxnSpLocks/>
          </p:cNvCxnSpPr>
          <p:nvPr/>
        </p:nvCxnSpPr>
        <p:spPr bwMode="auto">
          <a:xfrm>
            <a:off x="806915" y="5076848"/>
            <a:ext cx="2034585" cy="0"/>
          </a:xfrm>
          <a:prstGeom prst="line">
            <a:avLst/>
          </a:prstGeom>
          <a:solidFill>
            <a:schemeClr val="accent1"/>
          </a:solidFill>
          <a:ln w="28575" cap="flat" cmpd="sng" algn="ctr">
            <a:solidFill>
              <a:schemeClr val="tx1"/>
            </a:solidFill>
            <a:prstDash val="sysDot"/>
            <a:round/>
            <a:headEnd type="none" w="med" len="med"/>
            <a:tailEnd type="none" w="med" len="med"/>
          </a:ln>
          <a:effectLst/>
        </p:spPr>
      </p:cxnSp>
      <p:cxnSp>
        <p:nvCxnSpPr>
          <p:cNvPr id="480" name="Straight Connector 479">
            <a:extLst>
              <a:ext uri="{FF2B5EF4-FFF2-40B4-BE49-F238E27FC236}">
                <a16:creationId xmlns:a16="http://schemas.microsoft.com/office/drawing/2014/main" id="{E11303D2-DB8E-418C-A131-96D36542116B}"/>
              </a:ext>
            </a:extLst>
          </p:cNvPr>
          <p:cNvCxnSpPr>
            <a:cxnSpLocks/>
          </p:cNvCxnSpPr>
          <p:nvPr/>
        </p:nvCxnSpPr>
        <p:spPr bwMode="auto">
          <a:xfrm flipV="1">
            <a:off x="1128755" y="4391048"/>
            <a:ext cx="1316545" cy="1491706"/>
          </a:xfrm>
          <a:prstGeom prst="line">
            <a:avLst/>
          </a:prstGeom>
          <a:solidFill>
            <a:schemeClr val="accent1"/>
          </a:solidFill>
          <a:ln w="28575" cap="flat" cmpd="sng" algn="ctr">
            <a:solidFill>
              <a:schemeClr val="tx1"/>
            </a:solidFill>
            <a:prstDash val="sysDot"/>
            <a:round/>
            <a:headEnd type="none" w="med" len="med"/>
            <a:tailEnd type="none" w="med" len="med"/>
          </a:ln>
          <a:effectLst/>
        </p:spPr>
      </p:cxnSp>
      <p:pic>
        <p:nvPicPr>
          <p:cNvPr id="616" name="Picture 615">
            <a:extLst>
              <a:ext uri="{FF2B5EF4-FFF2-40B4-BE49-F238E27FC236}">
                <a16:creationId xmlns:a16="http://schemas.microsoft.com/office/drawing/2014/main" id="{00E99C39-0947-4F9A-BE7A-09C604986EFF}"/>
              </a:ext>
            </a:extLst>
          </p:cNvPr>
          <p:cNvPicPr>
            <a:picLocks noChangeAspect="1"/>
          </p:cNvPicPr>
          <p:nvPr/>
        </p:nvPicPr>
        <p:blipFill>
          <a:blip r:embed="rId3"/>
          <a:stretch>
            <a:fillRect/>
          </a:stretch>
        </p:blipFill>
        <p:spPr>
          <a:xfrm>
            <a:off x="2088480" y="5478575"/>
            <a:ext cx="296774" cy="724610"/>
          </a:xfrm>
          <a:prstGeom prst="rect">
            <a:avLst/>
          </a:prstGeom>
        </p:spPr>
      </p:pic>
      <p:pic>
        <p:nvPicPr>
          <p:cNvPr id="621" name="Picture 620">
            <a:extLst>
              <a:ext uri="{FF2B5EF4-FFF2-40B4-BE49-F238E27FC236}">
                <a16:creationId xmlns:a16="http://schemas.microsoft.com/office/drawing/2014/main" id="{A9EC25DC-9EDF-4968-857F-E7E99BBEC360}"/>
              </a:ext>
            </a:extLst>
          </p:cNvPr>
          <p:cNvPicPr>
            <a:picLocks noChangeAspect="1"/>
          </p:cNvPicPr>
          <p:nvPr/>
        </p:nvPicPr>
        <p:blipFill>
          <a:blip r:embed="rId3"/>
          <a:stretch>
            <a:fillRect/>
          </a:stretch>
        </p:blipFill>
        <p:spPr>
          <a:xfrm>
            <a:off x="1351588" y="5459948"/>
            <a:ext cx="296774" cy="724610"/>
          </a:xfrm>
          <a:prstGeom prst="rect">
            <a:avLst/>
          </a:prstGeom>
        </p:spPr>
      </p:pic>
      <p:pic>
        <p:nvPicPr>
          <p:cNvPr id="622" name="Picture 621">
            <a:extLst>
              <a:ext uri="{FF2B5EF4-FFF2-40B4-BE49-F238E27FC236}">
                <a16:creationId xmlns:a16="http://schemas.microsoft.com/office/drawing/2014/main" id="{23A740D3-1602-4B60-BD02-675D9C7BB7B1}"/>
              </a:ext>
            </a:extLst>
          </p:cNvPr>
          <p:cNvPicPr>
            <a:picLocks noChangeAspect="1"/>
          </p:cNvPicPr>
          <p:nvPr/>
        </p:nvPicPr>
        <p:blipFill>
          <a:blip r:embed="rId3"/>
          <a:stretch>
            <a:fillRect/>
          </a:stretch>
        </p:blipFill>
        <p:spPr>
          <a:xfrm>
            <a:off x="580565" y="5452910"/>
            <a:ext cx="296774" cy="724610"/>
          </a:xfrm>
          <a:prstGeom prst="rect">
            <a:avLst/>
          </a:prstGeom>
        </p:spPr>
      </p:pic>
      <p:sp>
        <p:nvSpPr>
          <p:cNvPr id="631" name="TextBox 630">
            <a:extLst>
              <a:ext uri="{FF2B5EF4-FFF2-40B4-BE49-F238E27FC236}">
                <a16:creationId xmlns:a16="http://schemas.microsoft.com/office/drawing/2014/main" id="{7FE127B3-536D-455A-8756-207B4A7D8B40}"/>
              </a:ext>
            </a:extLst>
          </p:cNvPr>
          <p:cNvSpPr txBox="1"/>
          <p:nvPr/>
        </p:nvSpPr>
        <p:spPr>
          <a:xfrm>
            <a:off x="198120" y="1739787"/>
            <a:ext cx="1035472" cy="338554"/>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mn-lt"/>
                <a:cs typeface="+mn-cs"/>
              </a:rPr>
              <a:t>C4 bump</a:t>
            </a:r>
          </a:p>
        </p:txBody>
      </p:sp>
      <p:sp>
        <p:nvSpPr>
          <p:cNvPr id="637" name="TextBox 636">
            <a:extLst>
              <a:ext uri="{FF2B5EF4-FFF2-40B4-BE49-F238E27FC236}">
                <a16:creationId xmlns:a16="http://schemas.microsoft.com/office/drawing/2014/main" id="{E09343C1-C37C-E74D-9C97-FD208002962D}"/>
              </a:ext>
            </a:extLst>
          </p:cNvPr>
          <p:cNvSpPr txBox="1"/>
          <p:nvPr/>
        </p:nvSpPr>
        <p:spPr>
          <a:xfrm>
            <a:off x="940986" y="3253904"/>
            <a:ext cx="413896" cy="307777"/>
          </a:xfrm>
          <a:prstGeom prst="rect">
            <a:avLst/>
          </a:prstGeom>
          <a:noFill/>
        </p:spPr>
        <p:txBody>
          <a:bodyPr wrap="none" rtlCol="0">
            <a:spAutoFit/>
          </a:bodyPr>
          <a:lstStyle/>
          <a:p>
            <a:r>
              <a:rPr lang="en-US" sz="1400" dirty="0">
                <a:solidFill>
                  <a:srgbClr val="FF0000"/>
                </a:solidFill>
              </a:rPr>
              <a:t>R1</a:t>
            </a:r>
          </a:p>
        </p:txBody>
      </p:sp>
      <p:sp>
        <p:nvSpPr>
          <p:cNvPr id="638" name="TextBox 637">
            <a:extLst>
              <a:ext uri="{FF2B5EF4-FFF2-40B4-BE49-F238E27FC236}">
                <a16:creationId xmlns:a16="http://schemas.microsoft.com/office/drawing/2014/main" id="{EC6A16AF-B525-E041-94B3-930E42458B68}"/>
              </a:ext>
            </a:extLst>
          </p:cNvPr>
          <p:cNvSpPr txBox="1"/>
          <p:nvPr/>
        </p:nvSpPr>
        <p:spPr>
          <a:xfrm>
            <a:off x="2739872" y="3470592"/>
            <a:ext cx="413896" cy="307777"/>
          </a:xfrm>
          <a:prstGeom prst="rect">
            <a:avLst/>
          </a:prstGeom>
          <a:noFill/>
        </p:spPr>
        <p:txBody>
          <a:bodyPr wrap="none" rtlCol="0">
            <a:spAutoFit/>
          </a:bodyPr>
          <a:lstStyle/>
          <a:p>
            <a:r>
              <a:rPr lang="en-US" sz="1400" dirty="0">
                <a:solidFill>
                  <a:srgbClr val="FF0000"/>
                </a:solidFill>
              </a:rPr>
              <a:t>R2</a:t>
            </a:r>
          </a:p>
        </p:txBody>
      </p:sp>
      <p:sp>
        <p:nvSpPr>
          <p:cNvPr id="639" name="TextBox 638">
            <a:extLst>
              <a:ext uri="{FF2B5EF4-FFF2-40B4-BE49-F238E27FC236}">
                <a16:creationId xmlns:a16="http://schemas.microsoft.com/office/drawing/2014/main" id="{AFE5BC7A-5271-C644-A86E-B527AA726C69}"/>
              </a:ext>
            </a:extLst>
          </p:cNvPr>
          <p:cNvSpPr txBox="1"/>
          <p:nvPr/>
        </p:nvSpPr>
        <p:spPr>
          <a:xfrm>
            <a:off x="637613" y="3688540"/>
            <a:ext cx="413896" cy="307777"/>
          </a:xfrm>
          <a:prstGeom prst="rect">
            <a:avLst/>
          </a:prstGeom>
          <a:noFill/>
        </p:spPr>
        <p:txBody>
          <a:bodyPr wrap="none" rtlCol="0">
            <a:spAutoFit/>
          </a:bodyPr>
          <a:lstStyle/>
          <a:p>
            <a:r>
              <a:rPr lang="en-US" sz="1400" dirty="0">
                <a:solidFill>
                  <a:srgbClr val="FF0000"/>
                </a:solidFill>
              </a:rPr>
              <a:t>R3</a:t>
            </a:r>
          </a:p>
        </p:txBody>
      </p:sp>
      <p:sp>
        <p:nvSpPr>
          <p:cNvPr id="640" name="TextBox 639">
            <a:extLst>
              <a:ext uri="{FF2B5EF4-FFF2-40B4-BE49-F238E27FC236}">
                <a16:creationId xmlns:a16="http://schemas.microsoft.com/office/drawing/2014/main" id="{1430B940-88EF-2C44-8987-13634A05A987}"/>
              </a:ext>
            </a:extLst>
          </p:cNvPr>
          <p:cNvSpPr txBox="1"/>
          <p:nvPr/>
        </p:nvSpPr>
        <p:spPr>
          <a:xfrm>
            <a:off x="2426010" y="3924496"/>
            <a:ext cx="413896" cy="307777"/>
          </a:xfrm>
          <a:prstGeom prst="rect">
            <a:avLst/>
          </a:prstGeom>
          <a:noFill/>
        </p:spPr>
        <p:txBody>
          <a:bodyPr wrap="none" rtlCol="0">
            <a:spAutoFit/>
          </a:bodyPr>
          <a:lstStyle/>
          <a:p>
            <a:r>
              <a:rPr lang="en-US" sz="1400" dirty="0">
                <a:solidFill>
                  <a:srgbClr val="FF0000"/>
                </a:solidFill>
              </a:rPr>
              <a:t>R4</a:t>
            </a:r>
          </a:p>
        </p:txBody>
      </p:sp>
      <p:sp>
        <p:nvSpPr>
          <p:cNvPr id="93" name="Content Placeholder 2"/>
          <p:cNvSpPr>
            <a:spLocks noGrp="1"/>
          </p:cNvSpPr>
          <p:nvPr>
            <p:ph idx="1"/>
          </p:nvPr>
        </p:nvSpPr>
        <p:spPr>
          <a:xfrm>
            <a:off x="3403019" y="1234362"/>
            <a:ext cx="5359981" cy="4661013"/>
          </a:xfrm>
        </p:spPr>
        <p:txBody>
          <a:bodyPr/>
          <a:lstStyle/>
          <a:p>
            <a:endParaRPr lang="en-US" b="0" dirty="0"/>
          </a:p>
          <a:p>
            <a:endParaRPr lang="en-US" b="0" dirty="0"/>
          </a:p>
          <a:p>
            <a:pPr marL="0" indent="0">
              <a:buNone/>
            </a:pPr>
            <a:endParaRPr lang="en-US" b="0" dirty="0"/>
          </a:p>
          <a:p>
            <a:endParaRPr lang="en-US" b="0" dirty="0"/>
          </a:p>
        </p:txBody>
      </p:sp>
      <p:sp>
        <p:nvSpPr>
          <p:cNvPr id="94" name="Content Placeholder 2"/>
          <p:cNvSpPr txBox="1">
            <a:spLocks/>
          </p:cNvSpPr>
          <p:nvPr/>
        </p:nvSpPr>
        <p:spPr bwMode="auto">
          <a:xfrm>
            <a:off x="3555419" y="1386762"/>
            <a:ext cx="5359981" cy="46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b="0" kern="0" dirty="0"/>
              <a:t>Template-based PDN synthesis:</a:t>
            </a:r>
          </a:p>
          <a:p>
            <a:pPr lvl="1"/>
            <a:r>
              <a:rPr lang="en-US" b="0" kern="0" dirty="0"/>
              <a:t>PDN building blocks</a:t>
            </a:r>
          </a:p>
          <a:p>
            <a:pPr lvl="1"/>
            <a:r>
              <a:rPr lang="en-US" b="0" kern="0" dirty="0"/>
              <a:t>Pre-defined, PDK-specific templates</a:t>
            </a:r>
          </a:p>
          <a:p>
            <a:pPr lvl="1"/>
            <a:r>
              <a:rPr lang="en-US" b="0" kern="0" dirty="0"/>
              <a:t>Piecewise regular PDN </a:t>
            </a:r>
          </a:p>
          <a:p>
            <a:pPr lvl="1"/>
            <a:r>
              <a:rPr lang="en-US" b="0" kern="0" dirty="0"/>
              <a:t>Dense templates good for power integrity but bad for congestion</a:t>
            </a:r>
          </a:p>
          <a:p>
            <a:pPr lvl="1"/>
            <a:r>
              <a:rPr lang="en-US" b="0" kern="0" dirty="0"/>
              <a:t>Must be </a:t>
            </a:r>
            <a:r>
              <a:rPr lang="en-US" b="0" kern="0" dirty="0" err="1"/>
              <a:t>stitchable</a:t>
            </a:r>
            <a:endParaRPr lang="en-US" b="0" kern="0" dirty="0"/>
          </a:p>
          <a:p>
            <a:r>
              <a:rPr lang="en-US" b="0" kern="0" dirty="0">
                <a:solidFill>
                  <a:srgbClr val="FF0000"/>
                </a:solidFill>
              </a:rPr>
              <a:t>“</a:t>
            </a:r>
            <a:r>
              <a:rPr lang="en-US" b="0" i="1" kern="0" dirty="0">
                <a:solidFill>
                  <a:srgbClr val="FF0000"/>
                </a:solidFill>
              </a:rPr>
              <a:t>Which template goes where</a:t>
            </a:r>
            <a:r>
              <a:rPr lang="en-US" b="0" kern="0" dirty="0">
                <a:solidFill>
                  <a:srgbClr val="FF0000"/>
                </a:solidFill>
              </a:rPr>
              <a:t>?”</a:t>
            </a:r>
          </a:p>
          <a:p>
            <a:endParaRPr lang="en-US" b="0" kern="0" dirty="0"/>
          </a:p>
        </p:txBody>
      </p:sp>
      <p:sp>
        <p:nvSpPr>
          <p:cNvPr id="119" name="Content Placeholder 2"/>
          <p:cNvSpPr txBox="1">
            <a:spLocks/>
          </p:cNvSpPr>
          <p:nvPr/>
        </p:nvSpPr>
        <p:spPr bwMode="auto">
          <a:xfrm>
            <a:off x="1367427" y="1199170"/>
            <a:ext cx="2440278" cy="47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b="1">
                <a:solidFill>
                  <a:schemeClr val="tx1"/>
                </a:solidFill>
                <a:latin typeface="+mn-lt"/>
              </a:defRPr>
            </a:lvl2pPr>
            <a:lvl3pPr marL="1143000" indent="-228600" algn="l" rtl="0" eaLnBrk="1" fontAlgn="base" hangingPunct="1">
              <a:spcBef>
                <a:spcPct val="20000"/>
              </a:spcBef>
              <a:spcAft>
                <a:spcPct val="0"/>
              </a:spcAft>
              <a:buChar char="•"/>
              <a:defRPr sz="1600" b="1">
                <a:solidFill>
                  <a:schemeClr val="tx1"/>
                </a:solidFill>
                <a:latin typeface="+mn-lt"/>
              </a:defRPr>
            </a:lvl3pPr>
            <a:lvl4pPr marL="1600200" indent="-228600" algn="l" rtl="0" eaLnBrk="1" fontAlgn="base" hangingPunct="1">
              <a:spcBef>
                <a:spcPct val="20000"/>
              </a:spcBef>
              <a:spcAft>
                <a:spcPct val="0"/>
              </a:spcAft>
              <a:buChar char="–"/>
              <a:defRPr sz="14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b="0" kern="0" dirty="0"/>
              <a:t>PDN model</a:t>
            </a:r>
          </a:p>
        </p:txBody>
      </p:sp>
    </p:spTree>
    <p:extLst>
      <p:ext uri="{BB962C8B-B14F-4D97-AF65-F5344CB8AC3E}">
        <p14:creationId xmlns:p14="http://schemas.microsoft.com/office/powerpoint/2010/main" val="1880216761"/>
      </p:ext>
    </p:extLst>
  </p:cSld>
  <p:clrMapOvr>
    <a:masterClrMapping/>
  </p:clrMapOvr>
  <p:transition advTm="57945"/>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Outline</a:t>
            </a:r>
          </a:p>
        </p:txBody>
      </p:sp>
      <p:sp>
        <p:nvSpPr>
          <p:cNvPr id="3" name="Content Placeholder 2"/>
          <p:cNvSpPr>
            <a:spLocks noGrp="1"/>
          </p:cNvSpPr>
          <p:nvPr>
            <p:ph idx="1"/>
          </p:nvPr>
        </p:nvSpPr>
        <p:spPr>
          <a:xfrm>
            <a:off x="228600" y="1143000"/>
            <a:ext cx="8763000" cy="5257800"/>
          </a:xfrm>
        </p:spPr>
        <p:txBody>
          <a:bodyPr/>
          <a:lstStyle/>
          <a:p>
            <a:r>
              <a:rPr lang="en-US" b="0" dirty="0">
                <a:solidFill>
                  <a:schemeClr val="bg1">
                    <a:lumMod val="85000"/>
                  </a:schemeClr>
                </a:solidFill>
              </a:rPr>
              <a:t>Introduction</a:t>
            </a:r>
          </a:p>
          <a:p>
            <a:r>
              <a:rPr lang="en-US" b="0" dirty="0"/>
              <a:t>ML-based PDN synthesis and refinement methodology</a:t>
            </a:r>
          </a:p>
          <a:p>
            <a:r>
              <a:rPr lang="en-US" b="0" dirty="0">
                <a:solidFill>
                  <a:schemeClr val="bg1">
                    <a:lumMod val="85000"/>
                  </a:schemeClr>
                </a:solidFill>
              </a:rPr>
              <a:t>Neural network training</a:t>
            </a:r>
          </a:p>
          <a:p>
            <a:r>
              <a:rPr lang="en-US" b="0" dirty="0">
                <a:solidFill>
                  <a:schemeClr val="bg1">
                    <a:lumMod val="85000"/>
                  </a:schemeClr>
                </a:solidFill>
              </a:rPr>
              <a:t>Neural network evaluation</a:t>
            </a:r>
          </a:p>
          <a:p>
            <a:r>
              <a:rPr lang="en-US" b="0" dirty="0">
                <a:solidFill>
                  <a:schemeClr val="bg1">
                    <a:lumMod val="85000"/>
                  </a:schemeClr>
                </a:solidFill>
              </a:rPr>
              <a:t>Conclusion</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7</a:t>
            </a:fld>
            <a:endParaRPr lang="en-US" altLang="ko-KR"/>
          </a:p>
        </p:txBody>
      </p:sp>
    </p:spTree>
    <p:extLst>
      <p:ext uri="{BB962C8B-B14F-4D97-AF65-F5344CB8AC3E}">
        <p14:creationId xmlns:p14="http://schemas.microsoft.com/office/powerpoint/2010/main" val="377894276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42" y="228600"/>
            <a:ext cx="8526463" cy="762000"/>
          </a:xfrm>
        </p:spPr>
        <p:txBody>
          <a:bodyPr/>
          <a:lstStyle/>
          <a:p>
            <a:pPr algn="l"/>
            <a:r>
              <a:rPr lang="en-US" dirty="0"/>
              <a:t>Template Pruning Scheme</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8</a:t>
            </a:fld>
            <a:endParaRPr lang="en-US" altLang="ko-KR"/>
          </a:p>
        </p:txBody>
      </p:sp>
      <p:sp>
        <p:nvSpPr>
          <p:cNvPr id="96" name="Content Placeholder 2"/>
          <p:cNvSpPr>
            <a:spLocks noGrp="1"/>
          </p:cNvSpPr>
          <p:nvPr>
            <p:ph idx="1"/>
          </p:nvPr>
        </p:nvSpPr>
        <p:spPr>
          <a:xfrm>
            <a:off x="228599" y="1143000"/>
            <a:ext cx="8642006" cy="5257800"/>
          </a:xfrm>
        </p:spPr>
        <p:txBody>
          <a:bodyPr/>
          <a:lstStyle/>
          <a:p>
            <a:r>
              <a:rPr lang="en-US" b="0" dirty="0"/>
              <a:t>Ranked based on equivalent resistance and metal utilization</a:t>
            </a:r>
          </a:p>
          <a:p>
            <a:r>
              <a:rPr lang="en-US" b="0" dirty="0"/>
              <a:t>Sub-optimal templates are discarded</a:t>
            </a:r>
          </a:p>
          <a:p>
            <a:pPr marL="0" indent="0">
              <a:buNone/>
            </a:pPr>
            <a:endParaRPr lang="en-US" b="0" dirty="0"/>
          </a:p>
        </p:txBody>
      </p:sp>
      <p:cxnSp>
        <p:nvCxnSpPr>
          <p:cNvPr id="40" name="Straight Connector 39">
            <a:extLst>
              <a:ext uri="{FF2B5EF4-FFF2-40B4-BE49-F238E27FC236}">
                <a16:creationId xmlns:a16="http://schemas.microsoft.com/office/drawing/2014/main" id="{E4482EDC-4C36-4334-828C-5223E1CC775B}"/>
              </a:ext>
            </a:extLst>
          </p:cNvPr>
          <p:cNvCxnSpPr>
            <a:cxnSpLocks/>
          </p:cNvCxnSpPr>
          <p:nvPr/>
        </p:nvCxnSpPr>
        <p:spPr bwMode="auto">
          <a:xfrm flipV="1">
            <a:off x="147734" y="2353481"/>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DB5F527E-B133-42AF-9DCD-C304C4007F4B}"/>
              </a:ext>
            </a:extLst>
          </p:cNvPr>
          <p:cNvCxnSpPr>
            <a:cxnSpLocks/>
          </p:cNvCxnSpPr>
          <p:nvPr/>
        </p:nvCxnSpPr>
        <p:spPr bwMode="auto">
          <a:xfrm flipV="1">
            <a:off x="337799" y="2380234"/>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77F2CECB-E293-433F-9323-AE4B56A0265F}"/>
              </a:ext>
            </a:extLst>
          </p:cNvPr>
          <p:cNvCxnSpPr>
            <a:cxnSpLocks/>
          </p:cNvCxnSpPr>
          <p:nvPr/>
        </p:nvCxnSpPr>
        <p:spPr bwMode="auto">
          <a:xfrm flipV="1">
            <a:off x="520665" y="2376952"/>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DCA023F9-80E0-4C07-8783-BD12A32C9C98}"/>
              </a:ext>
            </a:extLst>
          </p:cNvPr>
          <p:cNvCxnSpPr>
            <a:cxnSpLocks/>
          </p:cNvCxnSpPr>
          <p:nvPr/>
        </p:nvCxnSpPr>
        <p:spPr bwMode="auto">
          <a:xfrm flipV="1">
            <a:off x="703524" y="2380232"/>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661E758D-599A-472E-B59E-221F9D62997D}"/>
              </a:ext>
            </a:extLst>
          </p:cNvPr>
          <p:cNvCxnSpPr>
            <a:cxnSpLocks/>
          </p:cNvCxnSpPr>
          <p:nvPr/>
        </p:nvCxnSpPr>
        <p:spPr bwMode="auto">
          <a:xfrm>
            <a:off x="590483" y="2429681"/>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4425E64F-4359-4667-A323-7DE7BEE6DDC4}"/>
              </a:ext>
            </a:extLst>
          </p:cNvPr>
          <p:cNvCxnSpPr>
            <a:cxnSpLocks/>
          </p:cNvCxnSpPr>
          <p:nvPr/>
        </p:nvCxnSpPr>
        <p:spPr bwMode="auto">
          <a:xfrm flipV="1">
            <a:off x="448156" y="2604298"/>
            <a:ext cx="629782" cy="600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5DD79D4D-E96D-4802-8B2A-F3A474DDABFB}"/>
              </a:ext>
            </a:extLst>
          </p:cNvPr>
          <p:cNvCxnSpPr>
            <a:cxnSpLocks/>
          </p:cNvCxnSpPr>
          <p:nvPr/>
        </p:nvCxnSpPr>
        <p:spPr bwMode="auto">
          <a:xfrm flipV="1">
            <a:off x="312103" y="2770323"/>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09343C1-C37C-E74D-9C97-FD208002962D}"/>
                  </a:ext>
                </a:extLst>
              </p:cNvPr>
              <p:cNvSpPr txBox="1"/>
              <p:nvPr/>
            </p:nvSpPr>
            <p:spPr>
              <a:xfrm>
                <a:off x="721801" y="2027483"/>
                <a:ext cx="385042"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1</m:t>
                          </m:r>
                        </m:sub>
                      </m:sSub>
                    </m:oMath>
                  </m:oMathPara>
                </a14:m>
                <a:endParaRPr lang="en-US" sz="1400" i="1" baseline="-25000" dirty="0"/>
              </a:p>
            </p:txBody>
          </p:sp>
        </mc:Choice>
        <mc:Fallback xmlns="">
          <p:sp>
            <p:nvSpPr>
              <p:cNvPr id="53" name="TextBox 52">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721801" y="2027483"/>
                <a:ext cx="385042" cy="302840"/>
              </a:xfrm>
              <a:prstGeom prst="rect">
                <a:avLst/>
              </a:prstGeom>
              <a:blipFill>
                <a:blip r:embed="rId3"/>
                <a:stretch>
                  <a:fillRect/>
                </a:stretch>
              </a:blipFill>
            </p:spPr>
            <p:txBody>
              <a:bodyPr/>
              <a:lstStyle/>
              <a:p>
                <a:r>
                  <a:rPr lang="en-US">
                    <a:noFill/>
                  </a:rPr>
                  <a:t> </a:t>
                </a:r>
              </a:p>
            </p:txBody>
          </p:sp>
        </mc:Fallback>
      </mc:AlternateContent>
      <p:cxnSp>
        <p:nvCxnSpPr>
          <p:cNvPr id="54" name="Straight Connector 53">
            <a:extLst>
              <a:ext uri="{FF2B5EF4-FFF2-40B4-BE49-F238E27FC236}">
                <a16:creationId xmlns:a16="http://schemas.microsoft.com/office/drawing/2014/main" id="{5DD79D4D-E96D-4802-8B2A-F3A474DDABFB}"/>
              </a:ext>
            </a:extLst>
          </p:cNvPr>
          <p:cNvCxnSpPr>
            <a:cxnSpLocks/>
          </p:cNvCxnSpPr>
          <p:nvPr/>
        </p:nvCxnSpPr>
        <p:spPr bwMode="auto">
          <a:xfrm flipV="1">
            <a:off x="170725" y="2946965"/>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E4482EDC-4C36-4334-828C-5223E1CC775B}"/>
              </a:ext>
            </a:extLst>
          </p:cNvPr>
          <p:cNvCxnSpPr>
            <a:cxnSpLocks/>
          </p:cNvCxnSpPr>
          <p:nvPr/>
        </p:nvCxnSpPr>
        <p:spPr bwMode="auto">
          <a:xfrm flipV="1">
            <a:off x="1081033" y="2342046"/>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DB5F527E-B133-42AF-9DCD-C304C4007F4B}"/>
              </a:ext>
            </a:extLst>
          </p:cNvPr>
          <p:cNvCxnSpPr>
            <a:cxnSpLocks/>
          </p:cNvCxnSpPr>
          <p:nvPr/>
        </p:nvCxnSpPr>
        <p:spPr bwMode="auto">
          <a:xfrm flipV="1">
            <a:off x="1271098" y="2368799"/>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77F2CECB-E293-433F-9323-AE4B56A0265F}"/>
              </a:ext>
            </a:extLst>
          </p:cNvPr>
          <p:cNvCxnSpPr>
            <a:cxnSpLocks/>
          </p:cNvCxnSpPr>
          <p:nvPr/>
        </p:nvCxnSpPr>
        <p:spPr bwMode="auto">
          <a:xfrm flipV="1">
            <a:off x="1453964" y="2365517"/>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DCA023F9-80E0-4C07-8783-BD12A32C9C98}"/>
              </a:ext>
            </a:extLst>
          </p:cNvPr>
          <p:cNvCxnSpPr>
            <a:cxnSpLocks/>
          </p:cNvCxnSpPr>
          <p:nvPr/>
        </p:nvCxnSpPr>
        <p:spPr bwMode="auto">
          <a:xfrm flipV="1">
            <a:off x="1636823" y="2368797"/>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661E758D-599A-472E-B59E-221F9D62997D}"/>
              </a:ext>
            </a:extLst>
          </p:cNvPr>
          <p:cNvCxnSpPr>
            <a:cxnSpLocks/>
          </p:cNvCxnSpPr>
          <p:nvPr/>
        </p:nvCxnSpPr>
        <p:spPr bwMode="auto">
          <a:xfrm>
            <a:off x="1523782" y="2418246"/>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5DD79D4D-E96D-4802-8B2A-F3A474DDABFB}"/>
              </a:ext>
            </a:extLst>
          </p:cNvPr>
          <p:cNvCxnSpPr>
            <a:cxnSpLocks/>
          </p:cNvCxnSpPr>
          <p:nvPr/>
        </p:nvCxnSpPr>
        <p:spPr bwMode="auto">
          <a:xfrm flipV="1">
            <a:off x="1245402" y="2758888"/>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E09343C1-C37C-E74D-9C97-FD208002962D}"/>
                  </a:ext>
                </a:extLst>
              </p:cNvPr>
              <p:cNvSpPr txBox="1"/>
              <p:nvPr/>
            </p:nvSpPr>
            <p:spPr>
              <a:xfrm>
                <a:off x="1709646" y="2027483"/>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2</m:t>
                          </m:r>
                        </m:sub>
                      </m:sSub>
                    </m:oMath>
                  </m:oMathPara>
                </a14:m>
                <a:endParaRPr lang="en-US" sz="1400" i="1" baseline="-25000" dirty="0"/>
              </a:p>
            </p:txBody>
          </p:sp>
        </mc:Choice>
        <mc:Fallback xmlns="">
          <p:sp>
            <p:nvSpPr>
              <p:cNvPr id="61" name="TextBox 60">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1709646" y="2027483"/>
                <a:ext cx="389209" cy="302840"/>
              </a:xfrm>
              <a:prstGeom prst="rect">
                <a:avLst/>
              </a:prstGeom>
              <a:blipFill>
                <a:blip r:embed="rId4"/>
                <a:stretch>
                  <a:fillRect/>
                </a:stretch>
              </a:blipFill>
            </p:spPr>
            <p:txBody>
              <a:bodyPr/>
              <a:lstStyle/>
              <a:p>
                <a:r>
                  <a:rPr lang="en-US">
                    <a:noFill/>
                  </a:rPr>
                  <a:t> </a:t>
                </a:r>
              </a:p>
            </p:txBody>
          </p:sp>
        </mc:Fallback>
      </mc:AlternateContent>
      <p:grpSp>
        <p:nvGrpSpPr>
          <p:cNvPr id="62" name="Group 61"/>
          <p:cNvGrpSpPr/>
          <p:nvPr/>
        </p:nvGrpSpPr>
        <p:grpSpPr>
          <a:xfrm>
            <a:off x="2030142" y="2027483"/>
            <a:ext cx="1013789" cy="1019431"/>
            <a:chOff x="2030142" y="2027483"/>
            <a:chExt cx="1013789" cy="1019431"/>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E09343C1-C37C-E74D-9C97-FD208002962D}"/>
                    </a:ext>
                  </a:extLst>
                </p:cNvPr>
                <p:cNvSpPr txBox="1"/>
                <p:nvPr/>
              </p:nvSpPr>
              <p:spPr>
                <a:xfrm>
                  <a:off x="2507053" y="2027483"/>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3</m:t>
                            </m:r>
                          </m:sub>
                        </m:sSub>
                      </m:oMath>
                    </m:oMathPara>
                  </a14:m>
                  <a:endParaRPr lang="en-US" sz="1400" i="1" baseline="-25000" dirty="0"/>
                </a:p>
              </p:txBody>
            </p:sp>
          </mc:Choice>
          <mc:Fallback xmlns="">
            <p:sp>
              <p:nvSpPr>
                <p:cNvPr id="63" name="TextBox 62">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2507053" y="2027483"/>
                  <a:ext cx="389209" cy="302840"/>
                </a:xfrm>
                <a:prstGeom prst="rect">
                  <a:avLst/>
                </a:prstGeom>
                <a:blipFill>
                  <a:blip r:embed="rId5"/>
                  <a:stretch>
                    <a:fillRect/>
                  </a:stretch>
                </a:blipFill>
              </p:spPr>
              <p:txBody>
                <a:bodyPr/>
                <a:lstStyle/>
                <a:p>
                  <a:r>
                    <a:rPr lang="en-US">
                      <a:noFill/>
                    </a:rPr>
                    <a:t> </a:t>
                  </a:r>
                </a:p>
              </p:txBody>
            </p:sp>
          </mc:Fallback>
        </mc:AlternateContent>
        <p:cxnSp>
          <p:nvCxnSpPr>
            <p:cNvPr id="64" name="Straight Connector 63">
              <a:extLst>
                <a:ext uri="{FF2B5EF4-FFF2-40B4-BE49-F238E27FC236}">
                  <a16:creationId xmlns:a16="http://schemas.microsoft.com/office/drawing/2014/main" id="{E4482EDC-4C36-4334-828C-5223E1CC775B}"/>
                </a:ext>
              </a:extLst>
            </p:cNvPr>
            <p:cNvCxnSpPr>
              <a:cxnSpLocks/>
            </p:cNvCxnSpPr>
            <p:nvPr/>
          </p:nvCxnSpPr>
          <p:spPr bwMode="auto">
            <a:xfrm flipV="1">
              <a:off x="2030142" y="2372106"/>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77F2CECB-E293-433F-9323-AE4B56A0265F}"/>
                </a:ext>
              </a:extLst>
            </p:cNvPr>
            <p:cNvCxnSpPr>
              <a:cxnSpLocks/>
            </p:cNvCxnSpPr>
            <p:nvPr/>
          </p:nvCxnSpPr>
          <p:spPr bwMode="auto">
            <a:xfrm flipV="1">
              <a:off x="2403073" y="2395577"/>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661E758D-599A-472E-B59E-221F9D62997D}"/>
                </a:ext>
              </a:extLst>
            </p:cNvPr>
            <p:cNvCxnSpPr>
              <a:cxnSpLocks/>
            </p:cNvCxnSpPr>
            <p:nvPr/>
          </p:nvCxnSpPr>
          <p:spPr bwMode="auto">
            <a:xfrm>
              <a:off x="2434331" y="2450884"/>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5DD79D4D-E96D-4802-8B2A-F3A474DDABFB}"/>
                </a:ext>
              </a:extLst>
            </p:cNvPr>
            <p:cNvCxnSpPr>
              <a:cxnSpLocks/>
            </p:cNvCxnSpPr>
            <p:nvPr/>
          </p:nvCxnSpPr>
          <p:spPr bwMode="auto">
            <a:xfrm flipV="1">
              <a:off x="2057400" y="2888956"/>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5DD79D4D-E96D-4802-8B2A-F3A474DDABFB}"/>
                </a:ext>
              </a:extLst>
            </p:cNvPr>
            <p:cNvCxnSpPr>
              <a:cxnSpLocks/>
            </p:cNvCxnSpPr>
            <p:nvPr/>
          </p:nvCxnSpPr>
          <p:spPr bwMode="auto">
            <a:xfrm flipV="1">
              <a:off x="2270130" y="2659287"/>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sp>
        <p:nvSpPr>
          <p:cNvPr id="69" name="Right Arrow 68"/>
          <p:cNvSpPr/>
          <p:nvPr/>
        </p:nvSpPr>
        <p:spPr bwMode="auto">
          <a:xfrm rot="10800000">
            <a:off x="392637" y="3265140"/>
            <a:ext cx="209097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0" name="TextBox 69"/>
          <p:cNvSpPr txBox="1"/>
          <p:nvPr/>
        </p:nvSpPr>
        <p:spPr>
          <a:xfrm>
            <a:off x="448156" y="3446157"/>
            <a:ext cx="1890261" cy="369332"/>
          </a:xfrm>
          <a:prstGeom prst="rect">
            <a:avLst/>
          </a:prstGeom>
          <a:noFill/>
        </p:spPr>
        <p:txBody>
          <a:bodyPr wrap="none" rtlCol="0">
            <a:spAutoFit/>
          </a:bodyPr>
          <a:lstStyle/>
          <a:p>
            <a:r>
              <a:rPr lang="en-US" dirty="0"/>
              <a:t>Higher utilization</a:t>
            </a:r>
          </a:p>
        </p:txBody>
      </p:sp>
      <p:cxnSp>
        <p:nvCxnSpPr>
          <p:cNvPr id="71" name="Straight Connector 70">
            <a:extLst>
              <a:ext uri="{FF2B5EF4-FFF2-40B4-BE49-F238E27FC236}">
                <a16:creationId xmlns:a16="http://schemas.microsoft.com/office/drawing/2014/main" id="{E4482EDC-4C36-4334-828C-5223E1CC775B}"/>
              </a:ext>
            </a:extLst>
          </p:cNvPr>
          <p:cNvCxnSpPr>
            <a:cxnSpLocks/>
          </p:cNvCxnSpPr>
          <p:nvPr/>
        </p:nvCxnSpPr>
        <p:spPr bwMode="auto">
          <a:xfrm flipV="1">
            <a:off x="146511" y="4273749"/>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DB5F527E-B133-42AF-9DCD-C304C4007F4B}"/>
              </a:ext>
            </a:extLst>
          </p:cNvPr>
          <p:cNvCxnSpPr>
            <a:cxnSpLocks/>
          </p:cNvCxnSpPr>
          <p:nvPr/>
        </p:nvCxnSpPr>
        <p:spPr bwMode="auto">
          <a:xfrm flipV="1">
            <a:off x="336576" y="4300502"/>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77F2CECB-E293-433F-9323-AE4B56A0265F}"/>
              </a:ext>
            </a:extLst>
          </p:cNvPr>
          <p:cNvCxnSpPr>
            <a:cxnSpLocks/>
          </p:cNvCxnSpPr>
          <p:nvPr/>
        </p:nvCxnSpPr>
        <p:spPr bwMode="auto">
          <a:xfrm flipV="1">
            <a:off x="519442" y="4297220"/>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DCA023F9-80E0-4C07-8783-BD12A32C9C98}"/>
              </a:ext>
            </a:extLst>
          </p:cNvPr>
          <p:cNvCxnSpPr>
            <a:cxnSpLocks/>
          </p:cNvCxnSpPr>
          <p:nvPr/>
        </p:nvCxnSpPr>
        <p:spPr bwMode="auto">
          <a:xfrm flipV="1">
            <a:off x="702301" y="4300500"/>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661E758D-599A-472E-B59E-221F9D62997D}"/>
              </a:ext>
            </a:extLst>
          </p:cNvPr>
          <p:cNvCxnSpPr>
            <a:cxnSpLocks/>
          </p:cNvCxnSpPr>
          <p:nvPr/>
        </p:nvCxnSpPr>
        <p:spPr bwMode="auto">
          <a:xfrm>
            <a:off x="589260" y="4349949"/>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4425E64F-4359-4667-A323-7DE7BEE6DDC4}"/>
              </a:ext>
            </a:extLst>
          </p:cNvPr>
          <p:cNvCxnSpPr>
            <a:cxnSpLocks/>
          </p:cNvCxnSpPr>
          <p:nvPr/>
        </p:nvCxnSpPr>
        <p:spPr bwMode="auto">
          <a:xfrm flipV="1">
            <a:off x="446933" y="4524566"/>
            <a:ext cx="629782" cy="600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5DD79D4D-E96D-4802-8B2A-F3A474DDABFB}"/>
              </a:ext>
            </a:extLst>
          </p:cNvPr>
          <p:cNvCxnSpPr>
            <a:cxnSpLocks/>
          </p:cNvCxnSpPr>
          <p:nvPr/>
        </p:nvCxnSpPr>
        <p:spPr bwMode="auto">
          <a:xfrm flipV="1">
            <a:off x="310880" y="4690591"/>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E09343C1-C37C-E74D-9C97-FD208002962D}"/>
                  </a:ext>
                </a:extLst>
              </p:cNvPr>
              <p:cNvSpPr txBox="1"/>
              <p:nvPr/>
            </p:nvSpPr>
            <p:spPr>
              <a:xfrm>
                <a:off x="720578" y="3947751"/>
                <a:ext cx="385042"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1</m:t>
                          </m:r>
                        </m:sub>
                      </m:sSub>
                    </m:oMath>
                  </m:oMathPara>
                </a14:m>
                <a:endParaRPr lang="en-US" sz="1400" i="1" baseline="-25000" dirty="0"/>
              </a:p>
            </p:txBody>
          </p:sp>
        </mc:Choice>
        <mc:Fallback xmlns="">
          <p:sp>
            <p:nvSpPr>
              <p:cNvPr id="78" name="TextBox 77">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720578" y="3947751"/>
                <a:ext cx="385042" cy="302840"/>
              </a:xfrm>
              <a:prstGeom prst="rect">
                <a:avLst/>
              </a:prstGeom>
              <a:blipFill>
                <a:blip r:embed="rId6"/>
                <a:stretch>
                  <a:fillRect/>
                </a:stretch>
              </a:blipFill>
            </p:spPr>
            <p:txBody>
              <a:bodyPr/>
              <a:lstStyle/>
              <a:p>
                <a:r>
                  <a:rPr lang="en-US">
                    <a:noFill/>
                  </a:rPr>
                  <a:t> </a:t>
                </a:r>
              </a:p>
            </p:txBody>
          </p:sp>
        </mc:Fallback>
      </mc:AlternateContent>
      <p:cxnSp>
        <p:nvCxnSpPr>
          <p:cNvPr id="79" name="Straight Connector 78">
            <a:extLst>
              <a:ext uri="{FF2B5EF4-FFF2-40B4-BE49-F238E27FC236}">
                <a16:creationId xmlns:a16="http://schemas.microsoft.com/office/drawing/2014/main" id="{5DD79D4D-E96D-4802-8B2A-F3A474DDABFB}"/>
              </a:ext>
            </a:extLst>
          </p:cNvPr>
          <p:cNvCxnSpPr>
            <a:cxnSpLocks/>
          </p:cNvCxnSpPr>
          <p:nvPr/>
        </p:nvCxnSpPr>
        <p:spPr bwMode="auto">
          <a:xfrm flipV="1">
            <a:off x="169502" y="4867233"/>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nvGrpSpPr>
          <p:cNvPr id="80" name="Group 79"/>
          <p:cNvGrpSpPr/>
          <p:nvPr/>
        </p:nvGrpSpPr>
        <p:grpSpPr>
          <a:xfrm>
            <a:off x="1812441" y="3937551"/>
            <a:ext cx="1107472" cy="989371"/>
            <a:chOff x="1079810" y="3947751"/>
            <a:chExt cx="1107472" cy="989371"/>
          </a:xfrm>
        </p:grpSpPr>
        <p:cxnSp>
          <p:nvCxnSpPr>
            <p:cNvPr id="81" name="Straight Connector 80">
              <a:extLst>
                <a:ext uri="{FF2B5EF4-FFF2-40B4-BE49-F238E27FC236}">
                  <a16:creationId xmlns:a16="http://schemas.microsoft.com/office/drawing/2014/main" id="{E4482EDC-4C36-4334-828C-5223E1CC775B}"/>
                </a:ext>
              </a:extLst>
            </p:cNvPr>
            <p:cNvCxnSpPr>
              <a:cxnSpLocks/>
            </p:cNvCxnSpPr>
            <p:nvPr/>
          </p:nvCxnSpPr>
          <p:spPr bwMode="auto">
            <a:xfrm flipV="1">
              <a:off x="1079810" y="4262314"/>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DB5F527E-B133-42AF-9DCD-C304C4007F4B}"/>
                </a:ext>
              </a:extLst>
            </p:cNvPr>
            <p:cNvCxnSpPr>
              <a:cxnSpLocks/>
            </p:cNvCxnSpPr>
            <p:nvPr/>
          </p:nvCxnSpPr>
          <p:spPr bwMode="auto">
            <a:xfrm flipV="1">
              <a:off x="1269875" y="4289067"/>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77F2CECB-E293-433F-9323-AE4B56A0265F}"/>
                </a:ext>
              </a:extLst>
            </p:cNvPr>
            <p:cNvCxnSpPr>
              <a:cxnSpLocks/>
            </p:cNvCxnSpPr>
            <p:nvPr/>
          </p:nvCxnSpPr>
          <p:spPr bwMode="auto">
            <a:xfrm flipV="1">
              <a:off x="1452741" y="4285785"/>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DCA023F9-80E0-4C07-8783-BD12A32C9C98}"/>
                </a:ext>
              </a:extLst>
            </p:cNvPr>
            <p:cNvCxnSpPr>
              <a:cxnSpLocks/>
            </p:cNvCxnSpPr>
            <p:nvPr/>
          </p:nvCxnSpPr>
          <p:spPr bwMode="auto">
            <a:xfrm flipV="1">
              <a:off x="1635600" y="4289065"/>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661E758D-599A-472E-B59E-221F9D62997D}"/>
                </a:ext>
              </a:extLst>
            </p:cNvPr>
            <p:cNvCxnSpPr>
              <a:cxnSpLocks/>
            </p:cNvCxnSpPr>
            <p:nvPr/>
          </p:nvCxnSpPr>
          <p:spPr bwMode="auto">
            <a:xfrm>
              <a:off x="1522559" y="4338514"/>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5DD79D4D-E96D-4802-8B2A-F3A474DDABFB}"/>
                </a:ext>
              </a:extLst>
            </p:cNvPr>
            <p:cNvCxnSpPr>
              <a:cxnSpLocks/>
            </p:cNvCxnSpPr>
            <p:nvPr/>
          </p:nvCxnSpPr>
          <p:spPr bwMode="auto">
            <a:xfrm flipV="1">
              <a:off x="1244179" y="4679156"/>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E09343C1-C37C-E74D-9C97-FD208002962D}"/>
                    </a:ext>
                  </a:extLst>
                </p:cNvPr>
                <p:cNvSpPr txBox="1"/>
                <p:nvPr/>
              </p:nvSpPr>
              <p:spPr>
                <a:xfrm>
                  <a:off x="1708423" y="3947751"/>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2</m:t>
                            </m:r>
                          </m:sub>
                        </m:sSub>
                      </m:oMath>
                    </m:oMathPara>
                  </a14:m>
                  <a:endParaRPr lang="en-US" sz="1400" i="1" baseline="-25000" dirty="0"/>
                </a:p>
              </p:txBody>
            </p:sp>
          </mc:Choice>
          <mc:Fallback xmlns="">
            <p:sp>
              <p:nvSpPr>
                <p:cNvPr id="87" name="TextBox 86">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1708423" y="3947751"/>
                  <a:ext cx="389209" cy="302840"/>
                </a:xfrm>
                <a:prstGeom prst="rect">
                  <a:avLst/>
                </a:prstGeom>
                <a:blipFill>
                  <a:blip r:embed="rId7"/>
                  <a:stretch>
                    <a:fillRect/>
                  </a:stretch>
                </a:blipFill>
              </p:spPr>
              <p:txBody>
                <a:bodyPr/>
                <a:lstStyle/>
                <a:p>
                  <a:r>
                    <a:rPr lang="en-US">
                      <a:noFill/>
                    </a:rPr>
                    <a:t> </a:t>
                  </a:r>
                </a:p>
              </p:txBody>
            </p:sp>
          </mc:Fallback>
        </mc:AlternateContent>
      </p:grpSp>
      <p:grpSp>
        <p:nvGrpSpPr>
          <p:cNvPr id="88" name="Group 87"/>
          <p:cNvGrpSpPr/>
          <p:nvPr/>
        </p:nvGrpSpPr>
        <p:grpSpPr>
          <a:xfrm>
            <a:off x="1066233" y="3920627"/>
            <a:ext cx="1013789" cy="1019431"/>
            <a:chOff x="2028919" y="3947751"/>
            <a:chExt cx="1013789" cy="1019431"/>
          </a:xfrm>
        </p:grpSpPr>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09343C1-C37C-E74D-9C97-FD208002962D}"/>
                    </a:ext>
                  </a:extLst>
                </p:cNvPr>
                <p:cNvSpPr txBox="1"/>
                <p:nvPr/>
              </p:nvSpPr>
              <p:spPr>
                <a:xfrm>
                  <a:off x="2505830" y="3947751"/>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3</m:t>
                            </m:r>
                          </m:sub>
                        </m:sSub>
                      </m:oMath>
                    </m:oMathPara>
                  </a14:m>
                  <a:endParaRPr lang="en-US" sz="1400" i="1" baseline="-25000" dirty="0"/>
                </a:p>
              </p:txBody>
            </p:sp>
          </mc:Choice>
          <mc:Fallback xmlns="">
            <p:sp>
              <p:nvSpPr>
                <p:cNvPr id="89" name="TextBox 88">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2505830" y="3947751"/>
                  <a:ext cx="389209" cy="302840"/>
                </a:xfrm>
                <a:prstGeom prst="rect">
                  <a:avLst/>
                </a:prstGeom>
                <a:blipFill>
                  <a:blip r:embed="rId8"/>
                  <a:stretch>
                    <a:fillRect/>
                  </a:stretch>
                </a:blipFill>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E4482EDC-4C36-4334-828C-5223E1CC775B}"/>
                </a:ext>
              </a:extLst>
            </p:cNvPr>
            <p:cNvCxnSpPr>
              <a:cxnSpLocks/>
            </p:cNvCxnSpPr>
            <p:nvPr/>
          </p:nvCxnSpPr>
          <p:spPr bwMode="auto">
            <a:xfrm flipV="1">
              <a:off x="2028919" y="4292374"/>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77F2CECB-E293-433F-9323-AE4B56A0265F}"/>
                </a:ext>
              </a:extLst>
            </p:cNvPr>
            <p:cNvCxnSpPr>
              <a:cxnSpLocks/>
            </p:cNvCxnSpPr>
            <p:nvPr/>
          </p:nvCxnSpPr>
          <p:spPr bwMode="auto">
            <a:xfrm flipV="1">
              <a:off x="2401850" y="4315845"/>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661E758D-599A-472E-B59E-221F9D62997D}"/>
                </a:ext>
              </a:extLst>
            </p:cNvPr>
            <p:cNvCxnSpPr>
              <a:cxnSpLocks/>
            </p:cNvCxnSpPr>
            <p:nvPr/>
          </p:nvCxnSpPr>
          <p:spPr bwMode="auto">
            <a:xfrm>
              <a:off x="2433108" y="4371152"/>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5DD79D4D-E96D-4802-8B2A-F3A474DDABFB}"/>
                </a:ext>
              </a:extLst>
            </p:cNvPr>
            <p:cNvCxnSpPr>
              <a:cxnSpLocks/>
            </p:cNvCxnSpPr>
            <p:nvPr/>
          </p:nvCxnSpPr>
          <p:spPr bwMode="auto">
            <a:xfrm flipV="1">
              <a:off x="2056177" y="4809224"/>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5DD79D4D-E96D-4802-8B2A-F3A474DDABFB}"/>
                </a:ext>
              </a:extLst>
            </p:cNvPr>
            <p:cNvCxnSpPr>
              <a:cxnSpLocks/>
            </p:cNvCxnSpPr>
            <p:nvPr/>
          </p:nvCxnSpPr>
          <p:spPr bwMode="auto">
            <a:xfrm flipV="1">
              <a:off x="2268907" y="4579555"/>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sp>
        <p:nvSpPr>
          <p:cNvPr id="95" name="Right Arrow 94"/>
          <p:cNvSpPr/>
          <p:nvPr/>
        </p:nvSpPr>
        <p:spPr bwMode="auto">
          <a:xfrm>
            <a:off x="391414" y="5185408"/>
            <a:ext cx="209097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7" name="TextBox 96"/>
          <p:cNvSpPr txBox="1"/>
          <p:nvPr/>
        </p:nvSpPr>
        <p:spPr>
          <a:xfrm>
            <a:off x="140344" y="5367918"/>
            <a:ext cx="3095719" cy="369332"/>
          </a:xfrm>
          <a:prstGeom prst="rect">
            <a:avLst/>
          </a:prstGeom>
          <a:noFill/>
        </p:spPr>
        <p:txBody>
          <a:bodyPr wrap="none" rtlCol="0">
            <a:spAutoFit/>
          </a:bodyPr>
          <a:lstStyle/>
          <a:p>
            <a:r>
              <a:rPr lang="en-US" dirty="0"/>
              <a:t>Higher equivalent resistance</a:t>
            </a:r>
          </a:p>
        </p:txBody>
      </p:sp>
    </p:spTree>
    <p:extLst>
      <p:ext uri="{BB962C8B-B14F-4D97-AF65-F5344CB8AC3E}">
        <p14:creationId xmlns:p14="http://schemas.microsoft.com/office/powerpoint/2010/main" val="3473211407"/>
      </p:ext>
    </p:extLst>
  </p:cSld>
  <p:clrMapOvr>
    <a:masterClrMapping/>
  </p:clrMapOvr>
  <p:transition advTm="57945"/>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142" y="228600"/>
            <a:ext cx="8526463" cy="762000"/>
          </a:xfrm>
        </p:spPr>
        <p:txBody>
          <a:bodyPr/>
          <a:lstStyle/>
          <a:p>
            <a:pPr algn="l"/>
            <a:r>
              <a:rPr lang="en-US" dirty="0"/>
              <a:t>Template Pruning Scheme</a:t>
            </a:r>
          </a:p>
        </p:txBody>
      </p:sp>
      <p:sp>
        <p:nvSpPr>
          <p:cNvPr id="4" name="Slide Number Placeholder 3"/>
          <p:cNvSpPr>
            <a:spLocks noGrp="1"/>
          </p:cNvSpPr>
          <p:nvPr>
            <p:ph type="sldNum" sz="quarter" idx="4294967295"/>
          </p:nvPr>
        </p:nvSpPr>
        <p:spPr>
          <a:xfrm>
            <a:off x="7180263" y="6556375"/>
            <a:ext cx="1905000" cy="301625"/>
          </a:xfrm>
        </p:spPr>
        <p:txBody>
          <a:bodyPr/>
          <a:lstStyle/>
          <a:p>
            <a:pPr>
              <a:defRPr/>
            </a:pPr>
            <a:fld id="{4C3D7D55-2550-49D2-ADE8-492DB16093F1}" type="slidenum">
              <a:rPr lang="ko-KR" altLang="en-US" smtClean="0"/>
              <a:pPr>
                <a:defRPr/>
              </a:pPr>
              <a:t>9</a:t>
            </a:fld>
            <a:endParaRPr lang="en-US" altLang="ko-KR"/>
          </a:p>
        </p:txBody>
      </p:sp>
      <p:sp>
        <p:nvSpPr>
          <p:cNvPr id="96" name="Content Placeholder 2"/>
          <p:cNvSpPr>
            <a:spLocks noGrp="1"/>
          </p:cNvSpPr>
          <p:nvPr>
            <p:ph idx="1"/>
          </p:nvPr>
        </p:nvSpPr>
        <p:spPr>
          <a:xfrm>
            <a:off x="228599" y="1143000"/>
            <a:ext cx="8642006" cy="5257800"/>
          </a:xfrm>
        </p:spPr>
        <p:txBody>
          <a:bodyPr/>
          <a:lstStyle/>
          <a:p>
            <a:r>
              <a:rPr lang="en-US" b="0" dirty="0"/>
              <a:t>Ranked based on equivalent resistance and metal utilization</a:t>
            </a:r>
          </a:p>
          <a:p>
            <a:r>
              <a:rPr lang="en-US" b="0" dirty="0"/>
              <a:t>Sub-optimal templates are discarded</a:t>
            </a:r>
          </a:p>
          <a:p>
            <a:pPr marL="0" indent="0">
              <a:buNone/>
            </a:pPr>
            <a:endParaRPr lang="en-US" b="0" dirty="0"/>
          </a:p>
        </p:txBody>
      </p:sp>
      <p:pic>
        <p:nvPicPr>
          <p:cNvPr id="47" name="Picture 4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1000"/>
                    </a14:imgEffect>
                  </a14:imgLayer>
                </a14:imgProps>
              </a:ext>
            </a:extLst>
          </a:blip>
          <a:srcRect l="1599" r="-137"/>
          <a:stretch/>
        </p:blipFill>
        <p:spPr>
          <a:xfrm>
            <a:off x="3657600" y="2057400"/>
            <a:ext cx="4937760" cy="3895344"/>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aturation sat="190000"/>
                    </a14:imgEffect>
                    <a14:imgEffect>
                      <a14:brightnessContrast bright="6000"/>
                    </a14:imgEffect>
                  </a14:imgLayer>
                </a14:imgProps>
              </a:ext>
            </a:extLst>
          </a:blip>
          <a:srcRect l="1025" r="-52"/>
          <a:stretch/>
        </p:blipFill>
        <p:spPr>
          <a:xfrm>
            <a:off x="3657600" y="2057401"/>
            <a:ext cx="4937760" cy="3895344"/>
          </a:xfrm>
          <a:prstGeom prst="rect">
            <a:avLst/>
          </a:prstGeom>
        </p:spPr>
      </p:pic>
      <p:pic>
        <p:nvPicPr>
          <p:cNvPr id="49" name="Picture 48"/>
          <p:cNvPicPr>
            <a:picLocks noChangeAspect="1"/>
          </p:cNvPicPr>
          <p:nvPr/>
        </p:nvPicPr>
        <p:blipFill rotWithShape="1">
          <a:blip r:embed="rId5">
            <a:extLst>
              <a:ext uri="{BEBA8EAE-BF5A-486C-A8C5-ECC9F3942E4B}">
                <a14:imgProps xmlns:a14="http://schemas.microsoft.com/office/drawing/2010/main">
                  <a14:imgLayer r:embed="rId6">
                    <a14:imgEffect>
                      <a14:saturation sat="190000"/>
                    </a14:imgEffect>
                    <a14:imgEffect>
                      <a14:brightnessContrast bright="6000"/>
                    </a14:imgEffect>
                  </a14:imgLayer>
                </a14:imgProps>
              </a:ext>
            </a:extLst>
          </a:blip>
          <a:srcRect l="56743" t="29657" r="41708" b="68387"/>
          <a:stretch/>
        </p:blipFill>
        <p:spPr>
          <a:xfrm>
            <a:off x="7467600" y="2209800"/>
            <a:ext cx="76200" cy="76200"/>
          </a:xfrm>
          <a:prstGeom prst="rect">
            <a:avLst/>
          </a:prstGeom>
        </p:spPr>
      </p:pic>
      <p:cxnSp>
        <p:nvCxnSpPr>
          <p:cNvPr id="50" name="Straight Connector 49">
            <a:extLst>
              <a:ext uri="{FF2B5EF4-FFF2-40B4-BE49-F238E27FC236}">
                <a16:creationId xmlns:a16="http://schemas.microsoft.com/office/drawing/2014/main" id="{E4482EDC-4C36-4334-828C-5223E1CC775B}"/>
              </a:ext>
            </a:extLst>
          </p:cNvPr>
          <p:cNvCxnSpPr>
            <a:cxnSpLocks/>
          </p:cNvCxnSpPr>
          <p:nvPr/>
        </p:nvCxnSpPr>
        <p:spPr bwMode="auto">
          <a:xfrm flipV="1">
            <a:off x="147734" y="2353481"/>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DB5F527E-B133-42AF-9DCD-C304C4007F4B}"/>
              </a:ext>
            </a:extLst>
          </p:cNvPr>
          <p:cNvCxnSpPr>
            <a:cxnSpLocks/>
          </p:cNvCxnSpPr>
          <p:nvPr/>
        </p:nvCxnSpPr>
        <p:spPr bwMode="auto">
          <a:xfrm flipV="1">
            <a:off x="337799" y="2380234"/>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77F2CECB-E293-433F-9323-AE4B56A0265F}"/>
              </a:ext>
            </a:extLst>
          </p:cNvPr>
          <p:cNvCxnSpPr>
            <a:cxnSpLocks/>
          </p:cNvCxnSpPr>
          <p:nvPr/>
        </p:nvCxnSpPr>
        <p:spPr bwMode="auto">
          <a:xfrm flipV="1">
            <a:off x="520665" y="2376952"/>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DCA023F9-80E0-4C07-8783-BD12A32C9C98}"/>
              </a:ext>
            </a:extLst>
          </p:cNvPr>
          <p:cNvCxnSpPr>
            <a:cxnSpLocks/>
          </p:cNvCxnSpPr>
          <p:nvPr/>
        </p:nvCxnSpPr>
        <p:spPr bwMode="auto">
          <a:xfrm flipV="1">
            <a:off x="703524" y="2380232"/>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661E758D-599A-472E-B59E-221F9D62997D}"/>
              </a:ext>
            </a:extLst>
          </p:cNvPr>
          <p:cNvCxnSpPr>
            <a:cxnSpLocks/>
          </p:cNvCxnSpPr>
          <p:nvPr/>
        </p:nvCxnSpPr>
        <p:spPr bwMode="auto">
          <a:xfrm>
            <a:off x="590483" y="2429681"/>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4425E64F-4359-4667-A323-7DE7BEE6DDC4}"/>
              </a:ext>
            </a:extLst>
          </p:cNvPr>
          <p:cNvCxnSpPr>
            <a:cxnSpLocks/>
          </p:cNvCxnSpPr>
          <p:nvPr/>
        </p:nvCxnSpPr>
        <p:spPr bwMode="auto">
          <a:xfrm flipV="1">
            <a:off x="448156" y="2604298"/>
            <a:ext cx="629782" cy="600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5DD79D4D-E96D-4802-8B2A-F3A474DDABFB}"/>
              </a:ext>
            </a:extLst>
          </p:cNvPr>
          <p:cNvCxnSpPr>
            <a:cxnSpLocks/>
          </p:cNvCxnSpPr>
          <p:nvPr/>
        </p:nvCxnSpPr>
        <p:spPr bwMode="auto">
          <a:xfrm flipV="1">
            <a:off x="312103" y="2770323"/>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09343C1-C37C-E74D-9C97-FD208002962D}"/>
                  </a:ext>
                </a:extLst>
              </p:cNvPr>
              <p:cNvSpPr txBox="1"/>
              <p:nvPr/>
            </p:nvSpPr>
            <p:spPr>
              <a:xfrm>
                <a:off x="721801" y="2027483"/>
                <a:ext cx="385042"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1</m:t>
                          </m:r>
                        </m:sub>
                      </m:sSub>
                    </m:oMath>
                  </m:oMathPara>
                </a14:m>
                <a:endParaRPr lang="en-US" sz="1400" i="1" baseline="-25000" dirty="0"/>
              </a:p>
            </p:txBody>
          </p:sp>
        </mc:Choice>
        <mc:Fallback xmlns="">
          <p:sp>
            <p:nvSpPr>
              <p:cNvPr id="57" name="TextBox 56">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721801" y="2027483"/>
                <a:ext cx="385042" cy="302840"/>
              </a:xfrm>
              <a:prstGeom prst="rect">
                <a:avLst/>
              </a:prstGeom>
              <a:blipFill>
                <a:blip r:embed="rId7"/>
                <a:stretch>
                  <a:fillRect/>
                </a:stretch>
              </a:blipFill>
            </p:spPr>
            <p:txBody>
              <a:bodyPr/>
              <a:lstStyle/>
              <a:p>
                <a:r>
                  <a:rPr lang="en-US">
                    <a:noFill/>
                  </a:rPr>
                  <a:t> </a:t>
                </a:r>
              </a:p>
            </p:txBody>
          </p:sp>
        </mc:Fallback>
      </mc:AlternateContent>
      <p:cxnSp>
        <p:nvCxnSpPr>
          <p:cNvPr id="58" name="Straight Connector 57">
            <a:extLst>
              <a:ext uri="{FF2B5EF4-FFF2-40B4-BE49-F238E27FC236}">
                <a16:creationId xmlns:a16="http://schemas.microsoft.com/office/drawing/2014/main" id="{5DD79D4D-E96D-4802-8B2A-F3A474DDABFB}"/>
              </a:ext>
            </a:extLst>
          </p:cNvPr>
          <p:cNvCxnSpPr>
            <a:cxnSpLocks/>
          </p:cNvCxnSpPr>
          <p:nvPr/>
        </p:nvCxnSpPr>
        <p:spPr bwMode="auto">
          <a:xfrm flipV="1">
            <a:off x="170725" y="2946965"/>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E4482EDC-4C36-4334-828C-5223E1CC775B}"/>
              </a:ext>
            </a:extLst>
          </p:cNvPr>
          <p:cNvCxnSpPr>
            <a:cxnSpLocks/>
          </p:cNvCxnSpPr>
          <p:nvPr/>
        </p:nvCxnSpPr>
        <p:spPr bwMode="auto">
          <a:xfrm flipV="1">
            <a:off x="1081033" y="2342046"/>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DB5F527E-B133-42AF-9DCD-C304C4007F4B}"/>
              </a:ext>
            </a:extLst>
          </p:cNvPr>
          <p:cNvCxnSpPr>
            <a:cxnSpLocks/>
          </p:cNvCxnSpPr>
          <p:nvPr/>
        </p:nvCxnSpPr>
        <p:spPr bwMode="auto">
          <a:xfrm flipV="1">
            <a:off x="1271098" y="2368799"/>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77F2CECB-E293-433F-9323-AE4B56A0265F}"/>
              </a:ext>
            </a:extLst>
          </p:cNvPr>
          <p:cNvCxnSpPr>
            <a:cxnSpLocks/>
          </p:cNvCxnSpPr>
          <p:nvPr/>
        </p:nvCxnSpPr>
        <p:spPr bwMode="auto">
          <a:xfrm flipV="1">
            <a:off x="1453964" y="2365517"/>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DCA023F9-80E0-4C07-8783-BD12A32C9C98}"/>
              </a:ext>
            </a:extLst>
          </p:cNvPr>
          <p:cNvCxnSpPr>
            <a:cxnSpLocks/>
          </p:cNvCxnSpPr>
          <p:nvPr/>
        </p:nvCxnSpPr>
        <p:spPr bwMode="auto">
          <a:xfrm flipV="1">
            <a:off x="1636823" y="2368797"/>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661E758D-599A-472E-B59E-221F9D62997D}"/>
              </a:ext>
            </a:extLst>
          </p:cNvPr>
          <p:cNvCxnSpPr>
            <a:cxnSpLocks/>
          </p:cNvCxnSpPr>
          <p:nvPr/>
        </p:nvCxnSpPr>
        <p:spPr bwMode="auto">
          <a:xfrm>
            <a:off x="1523782" y="2418246"/>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5DD79D4D-E96D-4802-8B2A-F3A474DDABFB}"/>
              </a:ext>
            </a:extLst>
          </p:cNvPr>
          <p:cNvCxnSpPr>
            <a:cxnSpLocks/>
          </p:cNvCxnSpPr>
          <p:nvPr/>
        </p:nvCxnSpPr>
        <p:spPr bwMode="auto">
          <a:xfrm flipV="1">
            <a:off x="1245402" y="2758888"/>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E09343C1-C37C-E74D-9C97-FD208002962D}"/>
                  </a:ext>
                </a:extLst>
              </p:cNvPr>
              <p:cNvSpPr txBox="1"/>
              <p:nvPr/>
            </p:nvSpPr>
            <p:spPr>
              <a:xfrm>
                <a:off x="1709646" y="2027483"/>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2</m:t>
                          </m:r>
                        </m:sub>
                      </m:sSub>
                    </m:oMath>
                  </m:oMathPara>
                </a14:m>
                <a:endParaRPr lang="en-US" sz="1400" i="1" baseline="-25000" dirty="0"/>
              </a:p>
            </p:txBody>
          </p:sp>
        </mc:Choice>
        <mc:Fallback xmlns="">
          <p:sp>
            <p:nvSpPr>
              <p:cNvPr id="65" name="TextBox 64">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1709646" y="2027483"/>
                <a:ext cx="389209" cy="302840"/>
              </a:xfrm>
              <a:prstGeom prst="rect">
                <a:avLst/>
              </a:prstGeom>
              <a:blipFill>
                <a:blip r:embed="rId8"/>
                <a:stretch>
                  <a:fillRect/>
                </a:stretch>
              </a:blipFill>
            </p:spPr>
            <p:txBody>
              <a:bodyPr/>
              <a:lstStyle/>
              <a:p>
                <a:r>
                  <a:rPr lang="en-US">
                    <a:noFill/>
                  </a:rPr>
                  <a:t> </a:t>
                </a:r>
              </a:p>
            </p:txBody>
          </p:sp>
        </mc:Fallback>
      </mc:AlternateContent>
      <p:grpSp>
        <p:nvGrpSpPr>
          <p:cNvPr id="66" name="Group 65"/>
          <p:cNvGrpSpPr/>
          <p:nvPr/>
        </p:nvGrpSpPr>
        <p:grpSpPr>
          <a:xfrm>
            <a:off x="2030142" y="2027483"/>
            <a:ext cx="1013789" cy="1019431"/>
            <a:chOff x="2030142" y="2027483"/>
            <a:chExt cx="1013789" cy="1019431"/>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E09343C1-C37C-E74D-9C97-FD208002962D}"/>
                    </a:ext>
                  </a:extLst>
                </p:cNvPr>
                <p:cNvSpPr txBox="1"/>
                <p:nvPr/>
              </p:nvSpPr>
              <p:spPr>
                <a:xfrm>
                  <a:off x="2507053" y="2027483"/>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3</m:t>
                            </m:r>
                          </m:sub>
                        </m:sSub>
                      </m:oMath>
                    </m:oMathPara>
                  </a14:m>
                  <a:endParaRPr lang="en-US" sz="1400" i="1" baseline="-25000" dirty="0"/>
                </a:p>
              </p:txBody>
            </p:sp>
          </mc:Choice>
          <mc:Fallback xmlns="">
            <p:sp>
              <p:nvSpPr>
                <p:cNvPr id="67" name="TextBox 66">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2507053" y="2027483"/>
                  <a:ext cx="389209" cy="302840"/>
                </a:xfrm>
                <a:prstGeom prst="rect">
                  <a:avLst/>
                </a:prstGeom>
                <a:blipFill>
                  <a:blip r:embed="rId9"/>
                  <a:stretch>
                    <a:fillRect/>
                  </a:stretch>
                </a:blipFill>
              </p:spPr>
              <p:txBody>
                <a:bodyPr/>
                <a:lstStyle/>
                <a:p>
                  <a:r>
                    <a:rPr lang="en-US">
                      <a:noFill/>
                    </a:rPr>
                    <a:t> </a:t>
                  </a:r>
                </a:p>
              </p:txBody>
            </p:sp>
          </mc:Fallback>
        </mc:AlternateContent>
        <p:cxnSp>
          <p:nvCxnSpPr>
            <p:cNvPr id="68" name="Straight Connector 67">
              <a:extLst>
                <a:ext uri="{FF2B5EF4-FFF2-40B4-BE49-F238E27FC236}">
                  <a16:creationId xmlns:a16="http://schemas.microsoft.com/office/drawing/2014/main" id="{E4482EDC-4C36-4334-828C-5223E1CC775B}"/>
                </a:ext>
              </a:extLst>
            </p:cNvPr>
            <p:cNvCxnSpPr>
              <a:cxnSpLocks/>
            </p:cNvCxnSpPr>
            <p:nvPr/>
          </p:nvCxnSpPr>
          <p:spPr bwMode="auto">
            <a:xfrm flipV="1">
              <a:off x="2030142" y="2372106"/>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77F2CECB-E293-433F-9323-AE4B56A0265F}"/>
                </a:ext>
              </a:extLst>
            </p:cNvPr>
            <p:cNvCxnSpPr>
              <a:cxnSpLocks/>
            </p:cNvCxnSpPr>
            <p:nvPr/>
          </p:nvCxnSpPr>
          <p:spPr bwMode="auto">
            <a:xfrm flipV="1">
              <a:off x="2403073" y="2395577"/>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661E758D-599A-472E-B59E-221F9D62997D}"/>
                </a:ext>
              </a:extLst>
            </p:cNvPr>
            <p:cNvCxnSpPr>
              <a:cxnSpLocks/>
            </p:cNvCxnSpPr>
            <p:nvPr/>
          </p:nvCxnSpPr>
          <p:spPr bwMode="auto">
            <a:xfrm>
              <a:off x="2434331" y="2450884"/>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5DD79D4D-E96D-4802-8B2A-F3A474DDABFB}"/>
                </a:ext>
              </a:extLst>
            </p:cNvPr>
            <p:cNvCxnSpPr>
              <a:cxnSpLocks/>
            </p:cNvCxnSpPr>
            <p:nvPr/>
          </p:nvCxnSpPr>
          <p:spPr bwMode="auto">
            <a:xfrm flipV="1">
              <a:off x="2057400" y="2888956"/>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5DD79D4D-E96D-4802-8B2A-F3A474DDABFB}"/>
                </a:ext>
              </a:extLst>
            </p:cNvPr>
            <p:cNvCxnSpPr>
              <a:cxnSpLocks/>
            </p:cNvCxnSpPr>
            <p:nvPr/>
          </p:nvCxnSpPr>
          <p:spPr bwMode="auto">
            <a:xfrm flipV="1">
              <a:off x="2270130" y="2659287"/>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sp>
        <p:nvSpPr>
          <p:cNvPr id="73" name="Right Arrow 72"/>
          <p:cNvSpPr/>
          <p:nvPr/>
        </p:nvSpPr>
        <p:spPr bwMode="auto">
          <a:xfrm rot="10800000">
            <a:off x="392637" y="3265140"/>
            <a:ext cx="209097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4" name="TextBox 73"/>
          <p:cNvSpPr txBox="1"/>
          <p:nvPr/>
        </p:nvSpPr>
        <p:spPr>
          <a:xfrm>
            <a:off x="448156" y="3446157"/>
            <a:ext cx="1890261" cy="369332"/>
          </a:xfrm>
          <a:prstGeom prst="rect">
            <a:avLst/>
          </a:prstGeom>
          <a:noFill/>
        </p:spPr>
        <p:txBody>
          <a:bodyPr wrap="none" rtlCol="0">
            <a:spAutoFit/>
          </a:bodyPr>
          <a:lstStyle/>
          <a:p>
            <a:r>
              <a:rPr lang="en-US" dirty="0"/>
              <a:t>Higher utilization</a:t>
            </a:r>
          </a:p>
        </p:txBody>
      </p:sp>
      <p:cxnSp>
        <p:nvCxnSpPr>
          <p:cNvPr id="75" name="Straight Connector 74">
            <a:extLst>
              <a:ext uri="{FF2B5EF4-FFF2-40B4-BE49-F238E27FC236}">
                <a16:creationId xmlns:a16="http://schemas.microsoft.com/office/drawing/2014/main" id="{E4482EDC-4C36-4334-828C-5223E1CC775B}"/>
              </a:ext>
            </a:extLst>
          </p:cNvPr>
          <p:cNvCxnSpPr>
            <a:cxnSpLocks/>
          </p:cNvCxnSpPr>
          <p:nvPr/>
        </p:nvCxnSpPr>
        <p:spPr bwMode="auto">
          <a:xfrm flipV="1">
            <a:off x="146511" y="4273749"/>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DB5F527E-B133-42AF-9DCD-C304C4007F4B}"/>
              </a:ext>
            </a:extLst>
          </p:cNvPr>
          <p:cNvCxnSpPr>
            <a:cxnSpLocks/>
          </p:cNvCxnSpPr>
          <p:nvPr/>
        </p:nvCxnSpPr>
        <p:spPr bwMode="auto">
          <a:xfrm flipV="1">
            <a:off x="336576" y="4300502"/>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7F2CECB-E293-433F-9323-AE4B56A0265F}"/>
              </a:ext>
            </a:extLst>
          </p:cNvPr>
          <p:cNvCxnSpPr>
            <a:cxnSpLocks/>
          </p:cNvCxnSpPr>
          <p:nvPr/>
        </p:nvCxnSpPr>
        <p:spPr bwMode="auto">
          <a:xfrm flipV="1">
            <a:off x="519442" y="4297220"/>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8" name="Straight Connector 77">
            <a:extLst>
              <a:ext uri="{FF2B5EF4-FFF2-40B4-BE49-F238E27FC236}">
                <a16:creationId xmlns:a16="http://schemas.microsoft.com/office/drawing/2014/main" id="{DCA023F9-80E0-4C07-8783-BD12A32C9C98}"/>
              </a:ext>
            </a:extLst>
          </p:cNvPr>
          <p:cNvCxnSpPr>
            <a:cxnSpLocks/>
          </p:cNvCxnSpPr>
          <p:nvPr/>
        </p:nvCxnSpPr>
        <p:spPr bwMode="auto">
          <a:xfrm flipV="1">
            <a:off x="702301" y="4300500"/>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661E758D-599A-472E-B59E-221F9D62997D}"/>
              </a:ext>
            </a:extLst>
          </p:cNvPr>
          <p:cNvCxnSpPr>
            <a:cxnSpLocks/>
          </p:cNvCxnSpPr>
          <p:nvPr/>
        </p:nvCxnSpPr>
        <p:spPr bwMode="auto">
          <a:xfrm>
            <a:off x="589260" y="4349949"/>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4425E64F-4359-4667-A323-7DE7BEE6DDC4}"/>
              </a:ext>
            </a:extLst>
          </p:cNvPr>
          <p:cNvCxnSpPr>
            <a:cxnSpLocks/>
          </p:cNvCxnSpPr>
          <p:nvPr/>
        </p:nvCxnSpPr>
        <p:spPr bwMode="auto">
          <a:xfrm flipV="1">
            <a:off x="446933" y="4524566"/>
            <a:ext cx="629782" cy="600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5DD79D4D-E96D-4802-8B2A-F3A474DDABFB}"/>
              </a:ext>
            </a:extLst>
          </p:cNvPr>
          <p:cNvCxnSpPr>
            <a:cxnSpLocks/>
          </p:cNvCxnSpPr>
          <p:nvPr/>
        </p:nvCxnSpPr>
        <p:spPr bwMode="auto">
          <a:xfrm flipV="1">
            <a:off x="310880" y="4690591"/>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09343C1-C37C-E74D-9C97-FD208002962D}"/>
                  </a:ext>
                </a:extLst>
              </p:cNvPr>
              <p:cNvSpPr txBox="1"/>
              <p:nvPr/>
            </p:nvSpPr>
            <p:spPr>
              <a:xfrm>
                <a:off x="720578" y="3947751"/>
                <a:ext cx="385042"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1</m:t>
                          </m:r>
                        </m:sub>
                      </m:sSub>
                    </m:oMath>
                  </m:oMathPara>
                </a14:m>
                <a:endParaRPr lang="en-US" sz="1400" i="1" baseline="-25000" dirty="0"/>
              </a:p>
            </p:txBody>
          </p:sp>
        </mc:Choice>
        <mc:Fallback xmlns="">
          <p:sp>
            <p:nvSpPr>
              <p:cNvPr id="82" name="TextBox 81">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720578" y="3947751"/>
                <a:ext cx="385042" cy="302840"/>
              </a:xfrm>
              <a:prstGeom prst="rect">
                <a:avLst/>
              </a:prstGeom>
              <a:blipFill>
                <a:blip r:embed="rId10"/>
                <a:stretch>
                  <a:fillRect/>
                </a:stretch>
              </a:blipFill>
            </p:spPr>
            <p:txBody>
              <a:bodyPr/>
              <a:lstStyle/>
              <a:p>
                <a:r>
                  <a:rPr lang="en-US">
                    <a:noFill/>
                  </a:rPr>
                  <a:t> </a:t>
                </a:r>
              </a:p>
            </p:txBody>
          </p:sp>
        </mc:Fallback>
      </mc:AlternateContent>
      <p:cxnSp>
        <p:nvCxnSpPr>
          <p:cNvPr id="83" name="Straight Connector 82">
            <a:extLst>
              <a:ext uri="{FF2B5EF4-FFF2-40B4-BE49-F238E27FC236}">
                <a16:creationId xmlns:a16="http://schemas.microsoft.com/office/drawing/2014/main" id="{5DD79D4D-E96D-4802-8B2A-F3A474DDABFB}"/>
              </a:ext>
            </a:extLst>
          </p:cNvPr>
          <p:cNvCxnSpPr>
            <a:cxnSpLocks/>
          </p:cNvCxnSpPr>
          <p:nvPr/>
        </p:nvCxnSpPr>
        <p:spPr bwMode="auto">
          <a:xfrm flipV="1">
            <a:off x="169502" y="4867233"/>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nvGrpSpPr>
          <p:cNvPr id="84" name="Group 83"/>
          <p:cNvGrpSpPr/>
          <p:nvPr/>
        </p:nvGrpSpPr>
        <p:grpSpPr>
          <a:xfrm>
            <a:off x="1812441" y="3937551"/>
            <a:ext cx="1107472" cy="989371"/>
            <a:chOff x="1079810" y="3947751"/>
            <a:chExt cx="1107472" cy="989371"/>
          </a:xfrm>
        </p:grpSpPr>
        <p:cxnSp>
          <p:nvCxnSpPr>
            <p:cNvPr id="85" name="Straight Connector 84">
              <a:extLst>
                <a:ext uri="{FF2B5EF4-FFF2-40B4-BE49-F238E27FC236}">
                  <a16:creationId xmlns:a16="http://schemas.microsoft.com/office/drawing/2014/main" id="{E4482EDC-4C36-4334-828C-5223E1CC775B}"/>
                </a:ext>
              </a:extLst>
            </p:cNvPr>
            <p:cNvCxnSpPr>
              <a:cxnSpLocks/>
            </p:cNvCxnSpPr>
            <p:nvPr/>
          </p:nvCxnSpPr>
          <p:spPr bwMode="auto">
            <a:xfrm flipV="1">
              <a:off x="1079810" y="4262314"/>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DB5F527E-B133-42AF-9DCD-C304C4007F4B}"/>
                </a:ext>
              </a:extLst>
            </p:cNvPr>
            <p:cNvCxnSpPr>
              <a:cxnSpLocks/>
            </p:cNvCxnSpPr>
            <p:nvPr/>
          </p:nvCxnSpPr>
          <p:spPr bwMode="auto">
            <a:xfrm flipV="1">
              <a:off x="1269875" y="4289067"/>
              <a:ext cx="565288" cy="63965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77F2CECB-E293-433F-9323-AE4B56A0265F}"/>
                </a:ext>
              </a:extLst>
            </p:cNvPr>
            <p:cNvCxnSpPr>
              <a:cxnSpLocks/>
            </p:cNvCxnSpPr>
            <p:nvPr/>
          </p:nvCxnSpPr>
          <p:spPr bwMode="auto">
            <a:xfrm flipV="1">
              <a:off x="1452741" y="4285785"/>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DCA023F9-80E0-4C07-8783-BD12A32C9C98}"/>
                </a:ext>
              </a:extLst>
            </p:cNvPr>
            <p:cNvCxnSpPr>
              <a:cxnSpLocks/>
            </p:cNvCxnSpPr>
            <p:nvPr/>
          </p:nvCxnSpPr>
          <p:spPr bwMode="auto">
            <a:xfrm flipV="1">
              <a:off x="1635600" y="4289065"/>
              <a:ext cx="551682" cy="644777"/>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661E758D-599A-472E-B59E-221F9D62997D}"/>
                </a:ext>
              </a:extLst>
            </p:cNvPr>
            <p:cNvCxnSpPr>
              <a:cxnSpLocks/>
            </p:cNvCxnSpPr>
            <p:nvPr/>
          </p:nvCxnSpPr>
          <p:spPr bwMode="auto">
            <a:xfrm>
              <a:off x="1522559" y="4338514"/>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5DD79D4D-E96D-4802-8B2A-F3A474DDABFB}"/>
                </a:ext>
              </a:extLst>
            </p:cNvPr>
            <p:cNvCxnSpPr>
              <a:cxnSpLocks/>
            </p:cNvCxnSpPr>
            <p:nvPr/>
          </p:nvCxnSpPr>
          <p:spPr bwMode="auto">
            <a:xfrm flipV="1">
              <a:off x="1244179" y="4679156"/>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09343C1-C37C-E74D-9C97-FD208002962D}"/>
                    </a:ext>
                  </a:extLst>
                </p:cNvPr>
                <p:cNvSpPr txBox="1"/>
                <p:nvPr/>
              </p:nvSpPr>
              <p:spPr>
                <a:xfrm>
                  <a:off x="1708423" y="3947751"/>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2</m:t>
                            </m:r>
                          </m:sub>
                        </m:sSub>
                      </m:oMath>
                    </m:oMathPara>
                  </a14:m>
                  <a:endParaRPr lang="en-US" sz="1400" i="1" baseline="-25000" dirty="0"/>
                </a:p>
              </p:txBody>
            </p:sp>
          </mc:Choice>
          <mc:Fallback xmlns="">
            <p:sp>
              <p:nvSpPr>
                <p:cNvPr id="91" name="TextBox 90">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1708423" y="3947751"/>
                  <a:ext cx="389209" cy="302840"/>
                </a:xfrm>
                <a:prstGeom prst="rect">
                  <a:avLst/>
                </a:prstGeom>
                <a:blipFill>
                  <a:blip r:embed="rId11"/>
                  <a:stretch>
                    <a:fillRect/>
                  </a:stretch>
                </a:blipFill>
              </p:spPr>
              <p:txBody>
                <a:bodyPr/>
                <a:lstStyle/>
                <a:p>
                  <a:r>
                    <a:rPr lang="en-US">
                      <a:noFill/>
                    </a:rPr>
                    <a:t> </a:t>
                  </a:r>
                </a:p>
              </p:txBody>
            </p:sp>
          </mc:Fallback>
        </mc:AlternateContent>
      </p:grpSp>
      <p:grpSp>
        <p:nvGrpSpPr>
          <p:cNvPr id="92" name="Group 91"/>
          <p:cNvGrpSpPr/>
          <p:nvPr/>
        </p:nvGrpSpPr>
        <p:grpSpPr>
          <a:xfrm>
            <a:off x="1066233" y="3920627"/>
            <a:ext cx="1013789" cy="1019431"/>
            <a:chOff x="2028919" y="3947751"/>
            <a:chExt cx="1013789" cy="1019431"/>
          </a:xfrm>
        </p:grpSpPr>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E09343C1-C37C-E74D-9C97-FD208002962D}"/>
                    </a:ext>
                  </a:extLst>
                </p:cNvPr>
                <p:cNvSpPr txBox="1"/>
                <p:nvPr/>
              </p:nvSpPr>
              <p:spPr>
                <a:xfrm>
                  <a:off x="2505830" y="3947751"/>
                  <a:ext cx="389209" cy="302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3</m:t>
                            </m:r>
                          </m:sub>
                        </m:sSub>
                      </m:oMath>
                    </m:oMathPara>
                  </a14:m>
                  <a:endParaRPr lang="en-US" sz="1400" i="1" baseline="-25000" dirty="0"/>
                </a:p>
              </p:txBody>
            </p:sp>
          </mc:Choice>
          <mc:Fallback xmlns="">
            <p:sp>
              <p:nvSpPr>
                <p:cNvPr id="93" name="TextBox 92">
                  <a:extLst>
                    <a:ext uri="{FF2B5EF4-FFF2-40B4-BE49-F238E27FC236}">
                      <a16:creationId xmlns:a16="http://schemas.microsoft.com/office/drawing/2014/main" id="{E09343C1-C37C-E74D-9C97-FD208002962D}"/>
                    </a:ext>
                  </a:extLst>
                </p:cNvPr>
                <p:cNvSpPr txBox="1">
                  <a:spLocks noRot="1" noChangeAspect="1" noMove="1" noResize="1" noEditPoints="1" noAdjustHandles="1" noChangeArrowheads="1" noChangeShapeType="1" noTextEdit="1"/>
                </p:cNvSpPr>
                <p:nvPr/>
              </p:nvSpPr>
              <p:spPr>
                <a:xfrm>
                  <a:off x="2505830" y="3947751"/>
                  <a:ext cx="389209" cy="302840"/>
                </a:xfrm>
                <a:prstGeom prst="rect">
                  <a:avLst/>
                </a:prstGeom>
                <a:blipFill>
                  <a:blip r:embed="rId12"/>
                  <a:stretch>
                    <a:fillRect/>
                  </a:stretch>
                </a:blipFill>
              </p:spPr>
              <p:txBody>
                <a:bodyPr/>
                <a:lstStyle/>
                <a:p>
                  <a:r>
                    <a:rPr lang="en-US">
                      <a:noFill/>
                    </a:rPr>
                    <a:t> </a:t>
                  </a:r>
                </a:p>
              </p:txBody>
            </p:sp>
          </mc:Fallback>
        </mc:AlternateContent>
        <p:cxnSp>
          <p:nvCxnSpPr>
            <p:cNvPr id="94" name="Straight Connector 93">
              <a:extLst>
                <a:ext uri="{FF2B5EF4-FFF2-40B4-BE49-F238E27FC236}">
                  <a16:creationId xmlns:a16="http://schemas.microsoft.com/office/drawing/2014/main" id="{E4482EDC-4C36-4334-828C-5223E1CC775B}"/>
                </a:ext>
              </a:extLst>
            </p:cNvPr>
            <p:cNvCxnSpPr>
              <a:cxnSpLocks/>
            </p:cNvCxnSpPr>
            <p:nvPr/>
          </p:nvCxnSpPr>
          <p:spPr bwMode="auto">
            <a:xfrm flipV="1">
              <a:off x="2028919" y="4292374"/>
              <a:ext cx="608758" cy="674808"/>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77F2CECB-E293-433F-9323-AE4B56A0265F}"/>
                </a:ext>
              </a:extLst>
            </p:cNvPr>
            <p:cNvCxnSpPr>
              <a:cxnSpLocks/>
            </p:cNvCxnSpPr>
            <p:nvPr/>
          </p:nvCxnSpPr>
          <p:spPr bwMode="auto">
            <a:xfrm flipV="1">
              <a:off x="2401850" y="4315845"/>
              <a:ext cx="572487" cy="645499"/>
            </a:xfrm>
            <a:prstGeom prst="line">
              <a:avLst/>
            </a:prstGeom>
            <a:solidFill>
              <a:srgbClr val="4F81BD"/>
            </a:solidFill>
            <a:ln w="57150" cap="flat" cmpd="sng" algn="ctr">
              <a:solidFill>
                <a:srgbClr val="F79646">
                  <a:lumMod val="75000"/>
                </a:srgbClr>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661E758D-599A-472E-B59E-221F9D62997D}"/>
                </a:ext>
              </a:extLst>
            </p:cNvPr>
            <p:cNvCxnSpPr>
              <a:cxnSpLocks/>
            </p:cNvCxnSpPr>
            <p:nvPr/>
          </p:nvCxnSpPr>
          <p:spPr bwMode="auto">
            <a:xfrm>
              <a:off x="2433108" y="4371152"/>
              <a:ext cx="609600" cy="12790"/>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5DD79D4D-E96D-4802-8B2A-F3A474DDABFB}"/>
                </a:ext>
              </a:extLst>
            </p:cNvPr>
            <p:cNvCxnSpPr>
              <a:cxnSpLocks/>
            </p:cNvCxnSpPr>
            <p:nvPr/>
          </p:nvCxnSpPr>
          <p:spPr bwMode="auto">
            <a:xfrm flipV="1">
              <a:off x="2056177" y="4809224"/>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5DD79D4D-E96D-4802-8B2A-F3A474DDABFB}"/>
                </a:ext>
              </a:extLst>
            </p:cNvPr>
            <p:cNvCxnSpPr>
              <a:cxnSpLocks/>
            </p:cNvCxnSpPr>
            <p:nvPr/>
          </p:nvCxnSpPr>
          <p:spPr bwMode="auto">
            <a:xfrm flipV="1">
              <a:off x="2268907" y="4579555"/>
              <a:ext cx="599984" cy="17027"/>
            </a:xfrm>
            <a:prstGeom prst="line">
              <a:avLst/>
            </a:prstGeom>
            <a:solidFill>
              <a:srgbClr val="4F81BD"/>
            </a:solidFill>
            <a:ln w="57150" cap="flat" cmpd="sng" algn="ctr">
              <a:solidFill>
                <a:srgbClr val="4BACC6"/>
              </a:solidFill>
              <a:prstDash val="solid"/>
              <a:round/>
              <a:headEnd type="none" w="med" len="med"/>
              <a:tailEnd type="none" w="med" len="med"/>
            </a:ln>
            <a:effectLst/>
          </p:spPr>
        </p:cxnSp>
      </p:grpSp>
      <p:sp>
        <p:nvSpPr>
          <p:cNvPr id="100" name="Right Arrow 99"/>
          <p:cNvSpPr/>
          <p:nvPr/>
        </p:nvSpPr>
        <p:spPr bwMode="auto">
          <a:xfrm>
            <a:off x="391414" y="5185408"/>
            <a:ext cx="2090970" cy="152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1" name="TextBox 100"/>
          <p:cNvSpPr txBox="1"/>
          <p:nvPr/>
        </p:nvSpPr>
        <p:spPr>
          <a:xfrm>
            <a:off x="140344" y="5367918"/>
            <a:ext cx="3095719" cy="369332"/>
          </a:xfrm>
          <a:prstGeom prst="rect">
            <a:avLst/>
          </a:prstGeom>
          <a:noFill/>
        </p:spPr>
        <p:txBody>
          <a:bodyPr wrap="none" rtlCol="0">
            <a:spAutoFit/>
          </a:bodyPr>
          <a:lstStyle/>
          <a:p>
            <a:r>
              <a:rPr lang="en-US" dirty="0"/>
              <a:t>Higher equivalent resistance</a:t>
            </a:r>
          </a:p>
        </p:txBody>
      </p:sp>
    </p:spTree>
    <p:extLst>
      <p:ext uri="{BB962C8B-B14F-4D97-AF65-F5344CB8AC3E}">
        <p14:creationId xmlns:p14="http://schemas.microsoft.com/office/powerpoint/2010/main" val="3162978536"/>
      </p:ext>
    </p:extLst>
  </p:cSld>
  <p:clrMapOvr>
    <a:masterClrMapping/>
  </p:clrMapOvr>
  <p:transition advTm="57945"/>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UMN2</Template>
  <TotalTime>32100</TotalTime>
  <Words>3742</Words>
  <Application>Microsoft Office PowerPoint</Application>
  <PresentationFormat>On-screen Show (4:3)</PresentationFormat>
  <Paragraphs>644</Paragraphs>
  <Slides>41</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Arial Narrow</vt:lpstr>
      <vt:lpstr>Calibri</vt:lpstr>
      <vt:lpstr>Cambria Math</vt:lpstr>
      <vt:lpstr>Times New Roman</vt:lpstr>
      <vt:lpstr>1_Default Design</vt:lpstr>
      <vt:lpstr>Template-based PDN Synthesis in  Floorplan and Placement Using  Classifier and CNN Techniques</vt:lpstr>
      <vt:lpstr>Outline</vt:lpstr>
      <vt:lpstr>Introduction: Motivation</vt:lpstr>
      <vt:lpstr>Introduction: Motivation</vt:lpstr>
      <vt:lpstr>Introduction: Template Definition</vt:lpstr>
      <vt:lpstr>Introduction: Template Definition</vt:lpstr>
      <vt:lpstr>Outline</vt:lpstr>
      <vt:lpstr>Template Pruning Scheme</vt:lpstr>
      <vt:lpstr>Template Pruning Scheme</vt:lpstr>
      <vt:lpstr>Template Pruning Scheme</vt:lpstr>
      <vt:lpstr>Template Pruning Scheme</vt:lpstr>
      <vt:lpstr>Current Distribution Representation</vt:lpstr>
      <vt:lpstr>Current Distribution Representation</vt:lpstr>
      <vt:lpstr>Neural Network Topology</vt:lpstr>
      <vt:lpstr>Neural Network Topology</vt:lpstr>
      <vt:lpstr>ML-based PDN Synthesis and Refinement Flow </vt:lpstr>
      <vt:lpstr>ML-based PDN Synthesis and Refinement Flow </vt:lpstr>
      <vt:lpstr>ML-based PDN Synthesis and Refinement Flow </vt:lpstr>
      <vt:lpstr>ML-based PDN Synthesis and Refinement Flow </vt:lpstr>
      <vt:lpstr>Outline</vt:lpstr>
      <vt:lpstr>ML Model Training: “Golden Data” Generation</vt:lpstr>
      <vt:lpstr>ML Model Training: “Golden Data” Generation</vt:lpstr>
      <vt:lpstr>ML Model Training: “Golden Data” Generation</vt:lpstr>
      <vt:lpstr>ML Model Training: Training Set</vt:lpstr>
      <vt:lpstr>ML Model Training: Training Set Data Point</vt:lpstr>
      <vt:lpstr>Outline</vt:lpstr>
      <vt:lpstr>Results: Confusion Matrix for Test Set </vt:lpstr>
      <vt:lpstr>Results: Confusion Matrix for Test Set </vt:lpstr>
      <vt:lpstr>Results: RISC V Core 16FF Technology</vt:lpstr>
      <vt:lpstr>Results: RISC V Core 16FF Technology</vt:lpstr>
      <vt:lpstr>Results: RISC V Core 16FF Technology</vt:lpstr>
      <vt:lpstr>Results: Placement stage</vt:lpstr>
      <vt:lpstr>Conclusion</vt:lpstr>
      <vt:lpstr>Conclusion</vt:lpstr>
      <vt:lpstr>Conclusion: Open-sourced on GitHub</vt:lpstr>
      <vt:lpstr>Backup Slides</vt:lpstr>
      <vt:lpstr>Results: Floorplan stage</vt:lpstr>
      <vt:lpstr>Results: Different Testcases</vt:lpstr>
      <vt:lpstr>Current Map, Template Map, and IR Map</vt:lpstr>
      <vt:lpstr>Results: RISC V Core 16FF Technology</vt:lpstr>
      <vt:lpstr>Machine Learning Training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Optimization of spin-based logic  devices</dc:title>
  <dc:subject/>
  <dc:creator>Meghna G Mankalale</dc:creator>
  <cp:keywords/>
  <dc:description/>
  <cp:lastModifiedBy>Vidya Chhabria</cp:lastModifiedBy>
  <cp:revision>664</cp:revision>
  <cp:lastPrinted>2016-11-22T12:30:46Z</cp:lastPrinted>
  <dcterms:created xsi:type="dcterms:W3CDTF">2016-11-07T14:22:07Z</dcterms:created>
  <dcterms:modified xsi:type="dcterms:W3CDTF">2020-01-16T19:38:08Z</dcterms:modified>
  <cp:category/>
</cp:coreProperties>
</file>