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handoutMasterIdLst>
    <p:handoutMasterId r:id="rId52"/>
  </p:handoutMasterIdLst>
  <p:sldIdLst>
    <p:sldId id="881" r:id="rId2"/>
    <p:sldId id="10269" r:id="rId3"/>
    <p:sldId id="10280" r:id="rId4"/>
    <p:sldId id="1875" r:id="rId5"/>
    <p:sldId id="1826" r:id="rId6"/>
    <p:sldId id="10271" r:id="rId7"/>
    <p:sldId id="10345" r:id="rId8"/>
    <p:sldId id="4676" r:id="rId9"/>
    <p:sldId id="10324" r:id="rId10"/>
    <p:sldId id="10328" r:id="rId11"/>
    <p:sldId id="10325" r:id="rId12"/>
    <p:sldId id="10295" r:id="rId13"/>
    <p:sldId id="10344" r:id="rId14"/>
    <p:sldId id="10298" r:id="rId15"/>
    <p:sldId id="4624" r:id="rId16"/>
    <p:sldId id="10303" r:id="rId17"/>
    <p:sldId id="10254" r:id="rId18"/>
    <p:sldId id="10258" r:id="rId19"/>
    <p:sldId id="10277" r:id="rId20"/>
    <p:sldId id="10331" r:id="rId21"/>
    <p:sldId id="10310" r:id="rId22"/>
    <p:sldId id="10311" r:id="rId23"/>
    <p:sldId id="10294" r:id="rId24"/>
    <p:sldId id="1880" r:id="rId25"/>
    <p:sldId id="10286" r:id="rId26"/>
    <p:sldId id="10287" r:id="rId27"/>
    <p:sldId id="1670" r:id="rId28"/>
    <p:sldId id="1674" r:id="rId29"/>
    <p:sldId id="550" r:id="rId30"/>
    <p:sldId id="1673" r:id="rId31"/>
    <p:sldId id="10343" r:id="rId32"/>
    <p:sldId id="1669" r:id="rId33"/>
    <p:sldId id="10306" r:id="rId34"/>
    <p:sldId id="10318" r:id="rId35"/>
    <p:sldId id="10342" r:id="rId36"/>
    <p:sldId id="10333" r:id="rId37"/>
    <p:sldId id="10301" r:id="rId38"/>
    <p:sldId id="10340" r:id="rId39"/>
    <p:sldId id="10341" r:id="rId40"/>
    <p:sldId id="10338" r:id="rId41"/>
    <p:sldId id="4690" r:id="rId42"/>
    <p:sldId id="10313" r:id="rId43"/>
    <p:sldId id="10314" r:id="rId44"/>
    <p:sldId id="10317" r:id="rId45"/>
    <p:sldId id="10309" r:id="rId46"/>
    <p:sldId id="10283" r:id="rId47"/>
    <p:sldId id="10284" r:id="rId48"/>
    <p:sldId id="10285" r:id="rId49"/>
    <p:sldId id="10339" r:id="rId50"/>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B00C0"/>
    <a:srgbClr val="1352B1"/>
    <a:srgbClr val="12BE12"/>
    <a:srgbClr val="3BFFB4"/>
    <a:srgbClr val="99CE84"/>
    <a:srgbClr val="B5CD85"/>
    <a:srgbClr val="3BFF94"/>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92" autoAdjust="0"/>
    <p:restoredTop sz="52660" autoAdjust="0"/>
  </p:normalViewPr>
  <p:slideViewPr>
    <p:cSldViewPr>
      <p:cViewPr varScale="1">
        <p:scale>
          <a:sx n="51" d="100"/>
          <a:sy n="51" d="100"/>
        </p:scale>
        <p:origin x="1557" y="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722"/>
    </p:cViewPr>
  </p:sorterViewPr>
  <p:notesViewPr>
    <p:cSldViewPr showGuides="1">
      <p:cViewPr varScale="1">
        <p:scale>
          <a:sx n="69" d="100"/>
          <a:sy n="69" d="100"/>
        </p:scale>
        <p:origin x="3234" y="7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913" cy="466725"/>
          </a:xfrm>
          <a:prstGeom prst="rect">
            <a:avLst/>
          </a:prstGeom>
        </p:spPr>
        <p:txBody>
          <a:bodyPr vert="horz" lIns="90706" tIns="45353" rIns="90706" bIns="45353" rtlCol="0"/>
          <a:lstStyle>
            <a:lvl1pPr algn="l">
              <a:defRPr sz="1100"/>
            </a:lvl1pPr>
          </a:lstStyle>
          <a:p>
            <a:endParaRPr lang="en-US"/>
          </a:p>
        </p:txBody>
      </p:sp>
      <p:sp>
        <p:nvSpPr>
          <p:cNvPr id="3" name="Date Placeholder 2"/>
          <p:cNvSpPr>
            <a:spLocks noGrp="1"/>
          </p:cNvSpPr>
          <p:nvPr>
            <p:ph type="dt" sz="quarter" idx="1"/>
          </p:nvPr>
        </p:nvSpPr>
        <p:spPr>
          <a:xfrm>
            <a:off x="3897313" y="2"/>
            <a:ext cx="2982912" cy="466725"/>
          </a:xfrm>
          <a:prstGeom prst="rect">
            <a:avLst/>
          </a:prstGeom>
        </p:spPr>
        <p:txBody>
          <a:bodyPr vert="horz" lIns="90706" tIns="45353" rIns="90706" bIns="45353" rtlCol="0"/>
          <a:lstStyle>
            <a:lvl1pPr algn="r">
              <a:defRPr sz="1100"/>
            </a:lvl1pPr>
          </a:lstStyle>
          <a:p>
            <a:fld id="{B0023BA6-91CC-4CF9-8EDA-D85966E311D3}" type="datetimeFigureOut">
              <a:rPr lang="en-US" smtClean="0"/>
              <a:t>11/6/2019</a:t>
            </a:fld>
            <a:endParaRPr lang="en-US"/>
          </a:p>
        </p:txBody>
      </p:sp>
      <p:sp>
        <p:nvSpPr>
          <p:cNvPr id="4" name="Footer Placeholder 3"/>
          <p:cNvSpPr>
            <a:spLocks noGrp="1"/>
          </p:cNvSpPr>
          <p:nvPr>
            <p:ph type="ftr" sz="quarter" idx="2"/>
          </p:nvPr>
        </p:nvSpPr>
        <p:spPr>
          <a:xfrm>
            <a:off x="1" y="8829677"/>
            <a:ext cx="2982913" cy="466725"/>
          </a:xfrm>
          <a:prstGeom prst="rect">
            <a:avLst/>
          </a:prstGeom>
        </p:spPr>
        <p:txBody>
          <a:bodyPr vert="horz" lIns="90706" tIns="45353" rIns="90706" bIns="45353" rtlCol="0" anchor="b"/>
          <a:lstStyle>
            <a:lvl1pPr algn="l">
              <a:defRPr sz="1100"/>
            </a:lvl1pPr>
          </a:lstStyle>
          <a:p>
            <a:endParaRPr lang="en-US"/>
          </a:p>
        </p:txBody>
      </p:sp>
      <p:sp>
        <p:nvSpPr>
          <p:cNvPr id="5" name="Slide Number Placeholder 4"/>
          <p:cNvSpPr>
            <a:spLocks noGrp="1"/>
          </p:cNvSpPr>
          <p:nvPr>
            <p:ph type="sldNum" sz="quarter" idx="3"/>
          </p:nvPr>
        </p:nvSpPr>
        <p:spPr>
          <a:xfrm>
            <a:off x="3897313" y="8829677"/>
            <a:ext cx="2982912" cy="466725"/>
          </a:xfrm>
          <a:prstGeom prst="rect">
            <a:avLst/>
          </a:prstGeom>
        </p:spPr>
        <p:txBody>
          <a:bodyPr vert="horz" lIns="90706" tIns="45353" rIns="90706" bIns="45353" rtlCol="0" anchor="b"/>
          <a:lstStyle>
            <a:lvl1pPr algn="r">
              <a:defRPr sz="1100"/>
            </a:lvl1pPr>
          </a:lstStyle>
          <a:p>
            <a:fld id="{B061756B-133A-47BB-B1C4-8AA9463FDD64}" type="slidenum">
              <a:rPr lang="en-US" smtClean="0"/>
              <a:t>‹#›</a:t>
            </a:fld>
            <a:endParaRPr lang="en-US"/>
          </a:p>
        </p:txBody>
      </p:sp>
    </p:spTree>
    <p:extLst>
      <p:ext uri="{BB962C8B-B14F-4D97-AF65-F5344CB8AC3E}">
        <p14:creationId xmlns:p14="http://schemas.microsoft.com/office/powerpoint/2010/main" val="291867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4820"/>
          </a:xfrm>
          <a:prstGeom prst="rect">
            <a:avLst/>
          </a:prstGeom>
        </p:spPr>
        <p:txBody>
          <a:bodyPr vert="horz" lIns="89490" tIns="44744" rIns="89490" bIns="44744" rtlCol="0"/>
          <a:lstStyle>
            <a:lvl1pPr algn="l">
              <a:defRPr sz="1100"/>
            </a:lvl1pPr>
          </a:lstStyle>
          <a:p>
            <a:endParaRPr lang="en-US"/>
          </a:p>
        </p:txBody>
      </p:sp>
      <p:sp>
        <p:nvSpPr>
          <p:cNvPr id="3" name="Date Placeholder 2"/>
          <p:cNvSpPr>
            <a:spLocks noGrp="1"/>
          </p:cNvSpPr>
          <p:nvPr>
            <p:ph type="dt" idx="1"/>
          </p:nvPr>
        </p:nvSpPr>
        <p:spPr>
          <a:xfrm>
            <a:off x="3898103" y="1"/>
            <a:ext cx="2982119" cy="464820"/>
          </a:xfrm>
          <a:prstGeom prst="rect">
            <a:avLst/>
          </a:prstGeom>
        </p:spPr>
        <p:txBody>
          <a:bodyPr vert="horz" lIns="89490" tIns="44744" rIns="89490" bIns="44744" rtlCol="0"/>
          <a:lstStyle>
            <a:lvl1pPr algn="r">
              <a:defRPr sz="1100"/>
            </a:lvl1pPr>
          </a:lstStyle>
          <a:p>
            <a:fld id="{D0FDDF39-B491-4D15-83C3-F2130CB8F0F8}" type="datetimeFigureOut">
              <a:rPr lang="en-US" smtClean="0"/>
              <a:t>11/6/2019</a:t>
            </a:fld>
            <a:endParaRPr lang="en-US"/>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89490" tIns="44744" rIns="89490" bIns="44744"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89490" tIns="44744" rIns="89490" bIns="447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2982119" cy="464820"/>
          </a:xfrm>
          <a:prstGeom prst="rect">
            <a:avLst/>
          </a:prstGeom>
        </p:spPr>
        <p:txBody>
          <a:bodyPr vert="horz" lIns="89490" tIns="44744" rIns="89490" bIns="44744" rtlCol="0" anchor="b"/>
          <a:lstStyle>
            <a:lvl1pPr algn="l">
              <a:defRPr sz="11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89490" tIns="44744" rIns="89490" bIns="44744" rtlCol="0" anchor="b"/>
          <a:lstStyle>
            <a:lvl1pPr algn="r">
              <a:defRPr sz="1100"/>
            </a:lvl1pPr>
          </a:lstStyle>
          <a:p>
            <a:fld id="{3E4061D9-ECA4-4CED-903E-8395C236FDCB}" type="slidenum">
              <a:rPr lang="en-US" smtClean="0"/>
              <a:t>‹#›</a:t>
            </a:fld>
            <a:endParaRPr lang="en-US"/>
          </a:p>
        </p:txBody>
      </p:sp>
    </p:spTree>
    <p:extLst>
      <p:ext uri="{BB962C8B-B14F-4D97-AF65-F5344CB8AC3E}">
        <p14:creationId xmlns:p14="http://schemas.microsoft.com/office/powerpoint/2010/main" val="328979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Alexandre – and good morning, everyone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Let’s start by first understanding:  </a:t>
            </a:r>
            <a:r>
              <a:rPr lang="en-US" b="1" dirty="0"/>
              <a:t>What is open source?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E4061D9-ECA4-4CED-903E-8395C236FDCB}" type="slidenum">
              <a:rPr lang="en-US" smtClean="0"/>
              <a:t>1</a:t>
            </a:fld>
            <a:endParaRPr lang="en-US"/>
          </a:p>
        </p:txBody>
      </p:sp>
    </p:spTree>
    <p:extLst>
      <p:ext uri="{BB962C8B-B14F-4D97-AF65-F5344CB8AC3E}">
        <p14:creationId xmlns:p14="http://schemas.microsoft.com/office/powerpoint/2010/main" val="62683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I’m sorry, but this is one of my “Those Who Do Not Recall The Past Are Doomed To Repeat It …” kind of slides.</a:t>
            </a:r>
          </a:p>
          <a:p>
            <a:endParaRPr lang="en-US" b="1" dirty="0"/>
          </a:p>
          <a:p>
            <a:r>
              <a:rPr lang="en-US" b="1" dirty="0"/>
              <a:t>It was exactly thirteen years ago TODAY </a:t>
            </a:r>
            <a:r>
              <a:rPr lang="en-US" b="0" dirty="0"/>
              <a:t>that</a:t>
            </a:r>
            <a:r>
              <a:rPr lang="en-US" b="1" dirty="0"/>
              <a:t> </a:t>
            </a:r>
            <a:r>
              <a:rPr lang="en-US" b="0" dirty="0"/>
              <a:t>Leon Stok of IBM moderated an ICCAD evening panel called </a:t>
            </a:r>
            <a:r>
              <a:rPr lang="en-US" b="1" dirty="0"/>
              <a:t>“CAD Research, Pay Now or Pay Later”.</a:t>
            </a:r>
          </a:p>
          <a:p>
            <a:endParaRPr lang="en-US" b="0" dirty="0"/>
          </a:p>
          <a:p>
            <a:r>
              <a:rPr lang="en-US" b="0" dirty="0"/>
              <a:t>You can see my slides and my Top 5 CAD research challenges from that panel – culture, software, and so on.</a:t>
            </a:r>
          </a:p>
          <a:p>
            <a:endParaRPr lang="en-US" b="0" dirty="0"/>
          </a:p>
          <a:p>
            <a:r>
              <a:rPr lang="en-US" b="1" dirty="0"/>
              <a:t>I truly believe that the urgency of Open-Source EDA TODAY comes from a form of “technical debt”, and my point here is that we’ve been paying interest on this debt for too many years.   </a:t>
            </a:r>
          </a:p>
        </p:txBody>
      </p:sp>
      <p:sp>
        <p:nvSpPr>
          <p:cNvPr id="4" name="Slide Number Placeholder 3"/>
          <p:cNvSpPr>
            <a:spLocks noGrp="1"/>
          </p:cNvSpPr>
          <p:nvPr>
            <p:ph type="sldNum" sz="quarter" idx="10"/>
          </p:nvPr>
        </p:nvSpPr>
        <p:spPr/>
        <p:txBody>
          <a:bodyPr/>
          <a:lstStyle/>
          <a:p>
            <a:fld id="{584B3332-ADA4-4F2F-96D9-040A8ED782B9}" type="slidenum">
              <a:rPr lang="en-US" smtClean="0"/>
              <a:t>10</a:t>
            </a:fld>
            <a:endParaRPr lang="en-US" dirty="0"/>
          </a:p>
        </p:txBody>
      </p:sp>
    </p:spTree>
    <p:extLst>
      <p:ext uri="{BB962C8B-B14F-4D97-AF65-F5344CB8AC3E}">
        <p14:creationId xmlns:p14="http://schemas.microsoft.com/office/powerpoint/2010/main" val="19215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Twenty years after the Bookshelf, what benefits can open-source bring us?</a:t>
            </a:r>
          </a:p>
          <a:p>
            <a:endParaRPr lang="en-US" b="1" dirty="0"/>
          </a:p>
          <a:p>
            <a:r>
              <a:rPr lang="en-US" b="1" dirty="0"/>
              <a:t>Well I’ve shown you this slide already.</a:t>
            </a:r>
          </a:p>
          <a:p>
            <a:endParaRPr lang="en-US" b="1" dirty="0"/>
          </a:p>
          <a:p>
            <a:r>
              <a:rPr lang="en-US" b="1" dirty="0"/>
              <a:t>In the paper, I go into more detail about how science and relevance – including interoperability with the IC design and commercial EDA worlds – can result.  </a:t>
            </a:r>
          </a:p>
          <a:p>
            <a:r>
              <a:rPr lang="en-US" b="1" dirty="0"/>
              <a:t>[CLICK] True CAD-IP reuse means no reinventing wheels – which helps vendors, CAD organizations and researchers.  We wrote this 17 years ago.</a:t>
            </a:r>
          </a:p>
          <a:p>
            <a:endParaRPr lang="en-US" dirty="0"/>
          </a:p>
          <a:p>
            <a:r>
              <a:rPr lang="en-US" b="1" dirty="0"/>
              <a:t>[CLICK] With open-source tools, we can share </a:t>
            </a:r>
            <a:r>
              <a:rPr lang="en-US" b="1" dirty="0" err="1"/>
              <a:t>Tcl</a:t>
            </a:r>
            <a:r>
              <a:rPr lang="en-US" b="1" dirty="0"/>
              <a:t> scripts, we can enable MACHINE LEARNING in and around our tools, our field becomes more mature and attractive.</a:t>
            </a:r>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11</a:t>
            </a:fld>
            <a:endParaRPr lang="en-US" dirty="0"/>
          </a:p>
        </p:txBody>
      </p:sp>
    </p:spTree>
    <p:extLst>
      <p:ext uri="{BB962C8B-B14F-4D97-AF65-F5344CB8AC3E}">
        <p14:creationId xmlns:p14="http://schemas.microsoft.com/office/powerpoint/2010/main" val="82271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here are some lessons learned.</a:t>
            </a:r>
          </a:p>
          <a:p>
            <a:endParaRPr lang="en-US" b="0" dirty="0"/>
          </a:p>
          <a:p>
            <a:pPr rtl="0" fontAlgn="base"/>
            <a:r>
              <a:rPr lang="en-US" altLang="ko-KR" dirty="0">
                <a:latin typeface="Times New Roman" pitchFamily="18" charset="0"/>
              </a:rPr>
              <a:t>Two lessons from the Bookshelf experience are that </a:t>
            </a:r>
            <a:r>
              <a:rPr lang="en-US" altLang="ko-KR" b="1" dirty="0">
                <a:latin typeface="Times New Roman" pitchFamily="18" charset="0"/>
              </a:rPr>
              <a:t>Open-Source EDA </a:t>
            </a:r>
            <a:r>
              <a:rPr lang="en-US" altLang="ko-KR" dirty="0">
                <a:latin typeface="Times New Roman" pitchFamily="18" charset="0"/>
              </a:rPr>
              <a:t>must achieve </a:t>
            </a:r>
            <a:r>
              <a:rPr lang="en-US" altLang="ko-KR" b="1" dirty="0">
                <a:latin typeface="Times New Roman" pitchFamily="18" charset="0"/>
              </a:rPr>
              <a:t>worldwide engagement</a:t>
            </a:r>
            <a:r>
              <a:rPr lang="en-US" altLang="ko-KR" dirty="0">
                <a:latin typeface="Times New Roman" pitchFamily="18" charset="0"/>
              </a:rPr>
              <a:t>, and it must achieve </a:t>
            </a:r>
            <a:r>
              <a:rPr lang="en-US" altLang="ko-KR" b="1" dirty="0">
                <a:latin typeface="Times New Roman" pitchFamily="18" charset="0"/>
              </a:rPr>
              <a:t>CRITICAL MASS and CRITICAL QUALITY.</a:t>
            </a:r>
          </a:p>
          <a:p>
            <a:pPr rtl="0" fontAlgn="base"/>
            <a:r>
              <a:rPr lang="en-US" altLang="ko-KR" b="0" dirty="0">
                <a:latin typeface="Times New Roman" pitchFamily="18" charset="0"/>
              </a:rPr>
              <a:t>And </a:t>
            </a:r>
            <a:r>
              <a:rPr lang="en-US" altLang="ko-KR" b="1" dirty="0">
                <a:latin typeface="Times New Roman" pitchFamily="18" charset="0"/>
              </a:rPr>
              <a:t>today</a:t>
            </a:r>
            <a:r>
              <a:rPr lang="en-US" altLang="ko-KR" b="0" dirty="0">
                <a:latin typeface="Times New Roman" pitchFamily="18" charset="0"/>
              </a:rPr>
              <a:t>, there are </a:t>
            </a:r>
            <a:r>
              <a:rPr lang="en-US" altLang="ko-KR" b="1" dirty="0">
                <a:latin typeface="Times New Roman" pitchFamily="18" charset="0"/>
              </a:rPr>
              <a:t>MANY</a:t>
            </a:r>
            <a:r>
              <a:rPr lang="en-US" altLang="ko-KR" b="0" dirty="0">
                <a:latin typeface="Times New Roman" pitchFamily="18" charset="0"/>
              </a:rPr>
              <a:t> kinds of stakeholders for open-source EDA – </a:t>
            </a:r>
            <a:r>
              <a:rPr lang="en-US" altLang="ko-KR" b="1" dirty="0">
                <a:latin typeface="Times New Roman" pitchFamily="18" charset="0"/>
              </a:rPr>
              <a:t>notably</a:t>
            </a:r>
            <a:r>
              <a:rPr lang="en-US" altLang="ko-KR" b="0" dirty="0">
                <a:latin typeface="Times New Roman" pitchFamily="18" charset="0"/>
              </a:rPr>
              <a:t> in the open-source hardware ecosystem.  </a:t>
            </a:r>
            <a:endParaRPr lang="en-US" b="0" dirty="0"/>
          </a:p>
          <a:p>
            <a:endParaRPr lang="en-US" b="0" dirty="0"/>
          </a:p>
          <a:p>
            <a:r>
              <a:rPr lang="en-US" b="0" dirty="0"/>
              <a:t>I am part of a project that has been having many </a:t>
            </a:r>
            <a:r>
              <a:rPr lang="en-US" b="1" dirty="0"/>
              <a:t>interactions with the community</a:t>
            </a:r>
            <a:r>
              <a:rPr lang="en-US" b="0" dirty="0"/>
              <a:t>, through contests and open-source contribution awards and the </a:t>
            </a:r>
            <a:r>
              <a:rPr lang="en-US" b="1" dirty="0"/>
              <a:t>WOSET</a:t>
            </a:r>
            <a:r>
              <a:rPr lang="en-US" b="0" dirty="0"/>
              <a:t> workshop which is tomorrow in the </a:t>
            </a:r>
            <a:r>
              <a:rPr lang="en-US" b="1" dirty="0"/>
              <a:t>Westminster IV Room</a:t>
            </a:r>
            <a:r>
              <a:rPr lang="en-US" b="0" dirty="0"/>
              <a:t>.</a:t>
            </a:r>
          </a:p>
          <a:p>
            <a:endParaRPr lang="en-US" b="0" dirty="0"/>
          </a:p>
          <a:p>
            <a:r>
              <a:rPr lang="en-US" b="1" dirty="0"/>
              <a:t>[CLICK] </a:t>
            </a:r>
            <a:r>
              <a:rPr lang="en-US" b="0" dirty="0"/>
              <a:t>At DAC, we’ve had two years of birds-of-a-feather meetings on </a:t>
            </a:r>
            <a:r>
              <a:rPr lang="en-US" b="1" dirty="0"/>
              <a:t>open-source academic EDA software.</a:t>
            </a:r>
          </a:p>
          <a:p>
            <a:endParaRPr lang="en-US" b="0" dirty="0"/>
          </a:p>
          <a:p>
            <a:r>
              <a:rPr lang="en-US" b="1" dirty="0"/>
              <a:t>[CLICK] </a:t>
            </a:r>
            <a:r>
              <a:rPr lang="en-US" b="0" dirty="0"/>
              <a:t>And this past June, the clear feedback about EDA open source was: </a:t>
            </a:r>
            <a:r>
              <a:rPr lang="en-US" b="1" dirty="0"/>
              <a:t>SHOW US.</a:t>
            </a:r>
          </a:p>
          <a:p>
            <a:r>
              <a:rPr lang="en-US" b="0" dirty="0"/>
              <a:t>Show a full </a:t>
            </a:r>
            <a:r>
              <a:rPr lang="en-US" b="1" dirty="0"/>
              <a:t>flow</a:t>
            </a:r>
            <a:r>
              <a:rPr lang="en-US" b="0" dirty="0"/>
              <a:t>, integrated on a </a:t>
            </a:r>
            <a:r>
              <a:rPr lang="en-US" b="1" dirty="0"/>
              <a:t>database</a:t>
            </a:r>
            <a:r>
              <a:rPr lang="en-US" b="0" dirty="0"/>
              <a:t>, with strong </a:t>
            </a:r>
            <a:r>
              <a:rPr lang="en-US" b="1" dirty="0"/>
              <a:t>software engineering quality</a:t>
            </a:r>
            <a:r>
              <a:rPr lang="en-US" b="0" dirty="0"/>
              <a:t>.</a:t>
            </a:r>
          </a:p>
          <a:p>
            <a:r>
              <a:rPr lang="en-US" b="0" dirty="0"/>
              <a:t>These are the </a:t>
            </a:r>
            <a:r>
              <a:rPr lang="en-US" b="1" dirty="0"/>
              <a:t>TABLE STAKES</a:t>
            </a:r>
            <a:r>
              <a:rPr lang="en-US" b="0" dirty="0"/>
              <a:t> just to be in the game.  </a:t>
            </a:r>
          </a:p>
          <a:p>
            <a:r>
              <a:rPr lang="en-US" b="1" dirty="0"/>
              <a:t>[CLICK] </a:t>
            </a:r>
            <a:r>
              <a:rPr lang="en-US" b="0" dirty="0"/>
              <a:t>And the latest feedback is:  </a:t>
            </a:r>
            <a:r>
              <a:rPr lang="en-US" b="1" dirty="0"/>
              <a:t>Show us your </a:t>
            </a:r>
            <a:r>
              <a:rPr lang="en-US" b="1" dirty="0" err="1"/>
              <a:t>Tapeouts</a:t>
            </a:r>
            <a:r>
              <a:rPr lang="en-US" b="1" dirty="0"/>
              <a:t>.  </a:t>
            </a:r>
          </a:p>
          <a:p>
            <a:endParaRPr lang="en-US" b="0" dirty="0"/>
          </a:p>
        </p:txBody>
      </p:sp>
      <p:sp>
        <p:nvSpPr>
          <p:cNvPr id="4" name="Slide Number Placeholder 3"/>
          <p:cNvSpPr>
            <a:spLocks noGrp="1"/>
          </p:cNvSpPr>
          <p:nvPr>
            <p:ph type="sldNum" sz="quarter" idx="10"/>
          </p:nvPr>
        </p:nvSpPr>
        <p:spPr/>
        <p:txBody>
          <a:bodyPr/>
          <a:lstStyle/>
          <a:p>
            <a:fld id="{584B3332-ADA4-4F2F-96D9-040A8ED782B9}" type="slidenum">
              <a:rPr lang="en-US" smtClean="0"/>
              <a:t>12</a:t>
            </a:fld>
            <a:endParaRPr lang="en-US" dirty="0"/>
          </a:p>
        </p:txBody>
      </p:sp>
    </p:spTree>
    <p:extLst>
      <p:ext uri="{BB962C8B-B14F-4D97-AF65-F5344CB8AC3E}">
        <p14:creationId xmlns:p14="http://schemas.microsoft.com/office/powerpoint/2010/main" val="180623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III </a:t>
            </a:r>
            <a:r>
              <a:rPr lang="en-US" dirty="0"/>
              <a:t>of my paper discusses the </a:t>
            </a:r>
            <a:r>
              <a:rPr lang="en-US" b="1" dirty="0"/>
              <a:t>UNBLOCKING</a:t>
            </a:r>
            <a:r>
              <a:rPr lang="en-US" dirty="0"/>
              <a:t> of open-source EDA with some “near-term milestones.”</a:t>
            </a:r>
          </a:p>
          <a:p>
            <a:r>
              <a:rPr lang="en-US" dirty="0"/>
              <a:t>I’ll now go over current status for these.   </a:t>
            </a:r>
            <a:r>
              <a:rPr lang="en-US" b="1" dirty="0"/>
              <a:t>Keep an eye out for the keywords in RED FONT !   </a:t>
            </a:r>
            <a:r>
              <a:rPr lang="en-US" dirty="0"/>
              <a:t>+ 6:09 = 10:49</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13</a:t>
            </a:fld>
            <a:endParaRPr lang="en-US" dirty="0"/>
          </a:p>
        </p:txBody>
      </p:sp>
    </p:spTree>
    <p:extLst>
      <p:ext uri="{BB962C8B-B14F-4D97-AF65-F5344CB8AC3E}">
        <p14:creationId xmlns:p14="http://schemas.microsoft.com/office/powerpoint/2010/main" val="121943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first MILESTONE is a </a:t>
            </a:r>
            <a:r>
              <a:rPr lang="en-US" b="1" dirty="0"/>
              <a:t>COMPLETE</a:t>
            </a:r>
            <a:r>
              <a:rPr lang="en-US" b="0" dirty="0"/>
              <a:t> </a:t>
            </a:r>
            <a:r>
              <a:rPr lang="en-US" b="1" dirty="0"/>
              <a:t>FLOW</a:t>
            </a:r>
            <a:r>
              <a:rPr lang="en-US" b="0" dirty="0"/>
              <a:t>.</a:t>
            </a:r>
          </a:p>
          <a:p>
            <a:r>
              <a:rPr lang="en-US" b="0" dirty="0"/>
              <a:t>On Monday afternoon, the new Robust Design Flow from IEEE CEDA’s Design Automation Technical Committee was announced.  It is the first reference academic flow that takes behavioral Verilog all the way to GDS stream out.   </a:t>
            </a:r>
          </a:p>
          <a:p>
            <a:endParaRPr lang="en-US" b="0" dirty="0"/>
          </a:p>
          <a:p>
            <a:r>
              <a:rPr lang="en-US" b="1" dirty="0"/>
              <a:t>[CLICK] </a:t>
            </a:r>
            <a:r>
              <a:rPr lang="en-US" b="0" dirty="0"/>
              <a:t>RDF-2019 includes open-source tools from </a:t>
            </a:r>
            <a:r>
              <a:rPr lang="en-US" b="1" dirty="0"/>
              <a:t>The </a:t>
            </a:r>
            <a:r>
              <a:rPr lang="en-US" b="1" dirty="0" err="1"/>
              <a:t>OpenROAD</a:t>
            </a:r>
            <a:r>
              <a:rPr lang="en-US" b="1" dirty="0"/>
              <a:t> Project </a:t>
            </a:r>
            <a:r>
              <a:rPr lang="en-US" b="0" dirty="0"/>
              <a:t>that fill in some previous gaps such as </a:t>
            </a:r>
            <a:r>
              <a:rPr lang="en-US" b="0" dirty="0" err="1"/>
              <a:t>floorplanning</a:t>
            </a:r>
            <a:r>
              <a:rPr lang="en-US" b="0" dirty="0"/>
              <a:t> and CTS.  </a:t>
            </a:r>
          </a:p>
        </p:txBody>
      </p:sp>
      <p:sp>
        <p:nvSpPr>
          <p:cNvPr id="4" name="Slide Number Placeholder 3"/>
          <p:cNvSpPr>
            <a:spLocks noGrp="1"/>
          </p:cNvSpPr>
          <p:nvPr>
            <p:ph type="sldNum" sz="quarter" idx="5"/>
          </p:nvPr>
        </p:nvSpPr>
        <p:spPr/>
        <p:txBody>
          <a:bodyPr/>
          <a:lstStyle/>
          <a:p>
            <a:fld id="{DBE3454D-C822-46C6-B7D7-CC2CDA6F0CD7}" type="slidenum">
              <a:rPr lang="en-US" smtClean="0"/>
              <a:t>14</a:t>
            </a:fld>
            <a:endParaRPr lang="en-US"/>
          </a:p>
        </p:txBody>
      </p:sp>
    </p:spTree>
    <p:extLst>
      <p:ext uri="{BB962C8B-B14F-4D97-AF65-F5344CB8AC3E}">
        <p14:creationId xmlns:p14="http://schemas.microsoft.com/office/powerpoint/2010/main" val="3731797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t>
            </a:r>
            <a:r>
              <a:rPr lang="en-US" b="1" dirty="0" err="1"/>
              <a:t>OpenROAD</a:t>
            </a:r>
            <a:r>
              <a:rPr lang="en-US" b="1" dirty="0"/>
              <a:t> Project can be found at this website and GitHub. </a:t>
            </a:r>
          </a:p>
          <a:p>
            <a:r>
              <a:rPr lang="en-US" b="1" dirty="0"/>
              <a:t>All tools in the project are open source.</a:t>
            </a:r>
          </a:p>
          <a:p>
            <a:r>
              <a:rPr lang="en-US" b="1" dirty="0"/>
              <a:t>A capability of DRC-clean layout in TSMC 65LP was shown over the summer, and by next summer the target is automated DRC-clean </a:t>
            </a:r>
            <a:r>
              <a:rPr lang="en-US" b="1" dirty="0" err="1"/>
              <a:t>tapeout</a:t>
            </a:r>
            <a:r>
              <a:rPr lang="en-US" b="1" dirty="0"/>
              <a:t> in a foundry </a:t>
            </a:r>
            <a:r>
              <a:rPr lang="en-US" b="1" dirty="0" err="1"/>
              <a:t>FinFET</a:t>
            </a:r>
            <a:r>
              <a:rPr lang="en-US" b="1" dirty="0"/>
              <a:t> node.</a:t>
            </a:r>
          </a:p>
          <a:p>
            <a:endParaRPr lang="en-US" b="1" dirty="0"/>
          </a:p>
          <a:p>
            <a:r>
              <a:rPr lang="en-US" b="1" dirty="0"/>
              <a:t>This project aims to deliver the CRITICAL MASS and CRITICAL QUALITY </a:t>
            </a:r>
            <a:r>
              <a:rPr lang="en-US" b="0" dirty="0"/>
              <a:t>that will be the seed of an </a:t>
            </a:r>
            <a:r>
              <a:rPr lang="en-US" b="1" dirty="0"/>
              <a:t>open-source EDA ecosystem</a:t>
            </a:r>
            <a:r>
              <a:rPr lang="en-US" b="0" dirty="0"/>
              <a:t> for researchers, tool developers and users.  </a:t>
            </a:r>
          </a:p>
          <a:p>
            <a:r>
              <a:rPr lang="en-US" b="0" dirty="0"/>
              <a:t>And, a lot of my following remarks are going to be illustrated with pointers into the </a:t>
            </a:r>
            <a:r>
              <a:rPr lang="en-US" b="0" dirty="0" err="1"/>
              <a:t>OpenROAD</a:t>
            </a:r>
            <a:r>
              <a:rPr lang="en-US" b="0" dirty="0"/>
              <a:t> project.</a:t>
            </a:r>
          </a:p>
          <a:p>
            <a:endParaRPr lang="en-US" b="0" dirty="0"/>
          </a:p>
          <a:p>
            <a:r>
              <a:rPr lang="en-US" b="0" dirty="0"/>
              <a:t>[[There are many ways to help – file an issue or a pull request, contribute a test, add a missing tool.]]</a:t>
            </a:r>
          </a:p>
        </p:txBody>
      </p:sp>
      <p:sp>
        <p:nvSpPr>
          <p:cNvPr id="4" name="Slide Number Placeholder 3"/>
          <p:cNvSpPr>
            <a:spLocks noGrp="1"/>
          </p:cNvSpPr>
          <p:nvPr>
            <p:ph type="sldNum" sz="quarter" idx="10"/>
          </p:nvPr>
        </p:nvSpPr>
        <p:spPr/>
        <p:txBody>
          <a:bodyPr/>
          <a:lstStyle/>
          <a:p>
            <a:fld id="{584B3332-ADA4-4F2F-96D9-040A8ED782B9}" type="slidenum">
              <a:rPr lang="en-US" smtClean="0"/>
              <a:t>15</a:t>
            </a:fld>
            <a:endParaRPr lang="en-US" dirty="0"/>
          </a:p>
        </p:txBody>
      </p:sp>
    </p:spTree>
    <p:extLst>
      <p:ext uri="{BB962C8B-B14F-4D97-AF65-F5344CB8AC3E}">
        <p14:creationId xmlns:p14="http://schemas.microsoft.com/office/powerpoint/2010/main" val="742558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SECOND MILESTONE to unblock is ARCHITECTURE.</a:t>
            </a:r>
          </a:p>
          <a:p>
            <a:endParaRPr lang="en-US" b="1" dirty="0"/>
          </a:p>
          <a:p>
            <a:r>
              <a:rPr lang="en-US" b="1" dirty="0"/>
              <a:t>How do you architect a modern synthesis-place-and-route tool?  Well, the EDA industry figured out the answer – over the course of 40 years.</a:t>
            </a:r>
          </a:p>
          <a:p>
            <a:endParaRPr lang="en-US" b="1" dirty="0"/>
          </a:p>
          <a:p>
            <a:r>
              <a:rPr lang="en-US" b="0" dirty="0" err="1"/>
              <a:t>OpenROAD’s</a:t>
            </a:r>
            <a:r>
              <a:rPr lang="en-US" b="0" dirty="0"/>
              <a:t> ALPHA </a:t>
            </a:r>
            <a:r>
              <a:rPr lang="en-US" b="1" dirty="0"/>
              <a:t>tool chain </a:t>
            </a:r>
            <a:r>
              <a:rPr lang="en-US" b="0" dirty="0"/>
              <a:t>from last JULY, with its file-based integration, is 1980’s EDA.  </a:t>
            </a:r>
          </a:p>
          <a:p>
            <a:r>
              <a:rPr lang="en-US" b="0" dirty="0"/>
              <a:t>In the 90’s, EDA companies figured out they needed a common timing engine in the back end.</a:t>
            </a:r>
          </a:p>
          <a:p>
            <a:r>
              <a:rPr lang="en-US" b="0" dirty="0"/>
              <a:t>Since the 2000’s, all of commercial EDA has had the same canonical architecture for RTL-to-GDS: tightly coupled algorithms on a </a:t>
            </a:r>
            <a:r>
              <a:rPr lang="en-US" b="1" dirty="0"/>
              <a:t>shared incremental substrate</a:t>
            </a:r>
            <a:r>
              <a:rPr lang="en-US" b="0" dirty="0"/>
              <a:t>.   So </a:t>
            </a:r>
            <a:r>
              <a:rPr lang="en-US" b="0" dirty="0" err="1"/>
              <a:t>OpenROAD</a:t>
            </a:r>
            <a:r>
              <a:rPr lang="en-US" b="0" dirty="0"/>
              <a:t> </a:t>
            </a:r>
            <a:r>
              <a:rPr lang="en-US" b="1" dirty="0"/>
              <a:t>version 1.0</a:t>
            </a:r>
            <a:r>
              <a:rPr lang="en-US" b="0" dirty="0"/>
              <a:t> will depend on advancing 20 years up the EDA industry learning curve, in a single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GOOD NEWS is: It’s very clear what has to be built. </a:t>
            </a:r>
            <a:r>
              <a:rPr lang="en-US" b="0" dirty="0"/>
              <a:t> </a:t>
            </a:r>
            <a:r>
              <a:rPr lang="en-US" b="1" dirty="0"/>
              <a:t>Like, for starters, you need a real STA ENGINE and a real DATABASE.</a:t>
            </a:r>
          </a:p>
          <a:p>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16</a:t>
            </a:fld>
            <a:endParaRPr lang="en-US" dirty="0"/>
          </a:p>
        </p:txBody>
      </p:sp>
    </p:spTree>
    <p:extLst>
      <p:ext uri="{BB962C8B-B14F-4D97-AF65-F5344CB8AC3E}">
        <p14:creationId xmlns:p14="http://schemas.microsoft.com/office/powerpoint/2010/main" val="422202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err="1"/>
              <a:t>OpenSTA</a:t>
            </a:r>
            <a:r>
              <a:rPr lang="en-US" dirty="0"/>
              <a:t> was a </a:t>
            </a:r>
            <a:r>
              <a:rPr lang="en-US" b="1" dirty="0"/>
              <a:t>breakthrough MILESTONE </a:t>
            </a:r>
            <a:r>
              <a:rPr lang="en-US" dirty="0"/>
              <a:t>for EDA open source.  It is a </a:t>
            </a:r>
            <a:r>
              <a:rPr lang="en-US" b="1" dirty="0"/>
              <a:t>commercial</a:t>
            </a:r>
            <a:r>
              <a:rPr lang="en-US" dirty="0"/>
              <a:t> timer that’s been embedded in about 15 commercial EDA tools, including most FPGA tools. </a:t>
            </a:r>
          </a:p>
          <a:p>
            <a:pPr rtl="0"/>
            <a:r>
              <a:rPr lang="en-US" dirty="0"/>
              <a:t>This slide shows how 28nm slack histograms, WNS and TNS </a:t>
            </a:r>
            <a:r>
              <a:rPr lang="en-US" b="1" dirty="0"/>
              <a:t>of a commercial signoff timer and </a:t>
            </a:r>
            <a:r>
              <a:rPr lang="en-US" b="1" dirty="0" err="1"/>
              <a:t>OpenSTA</a:t>
            </a:r>
            <a:r>
              <a:rPr lang="en-US" b="1" dirty="0"/>
              <a:t> </a:t>
            </a:r>
            <a:r>
              <a:rPr lang="en-US" dirty="0"/>
              <a:t>differ by up to a few tens of picoseconds.   </a:t>
            </a:r>
            <a:r>
              <a:rPr lang="en-US" b="1" dirty="0"/>
              <a:t>This incremental STA engine is central to any modern RTL-to-GDS tool.</a:t>
            </a:r>
          </a:p>
          <a:p>
            <a:pPr rtl="0"/>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17</a:t>
            </a:fld>
            <a:endParaRPr lang="en-US"/>
          </a:p>
        </p:txBody>
      </p:sp>
    </p:spTree>
    <p:extLst>
      <p:ext uri="{BB962C8B-B14F-4D97-AF65-F5344CB8AC3E}">
        <p14:creationId xmlns:p14="http://schemas.microsoft.com/office/powerpoint/2010/main" val="228932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Incremental Shared Netlist Architecture:  21</a:t>
            </a:r>
            <a:r>
              <a:rPr lang="en-US" b="1" baseline="30000" dirty="0"/>
              <a:t>st</a:t>
            </a:r>
            <a:r>
              <a:rPr lang="en-US" b="1" dirty="0"/>
              <a:t> Century EDA.</a:t>
            </a:r>
          </a:p>
          <a:p>
            <a:r>
              <a:rPr lang="en-US" dirty="0"/>
              <a:t>By calling the </a:t>
            </a:r>
            <a:r>
              <a:rPr lang="en-US" b="1" dirty="0"/>
              <a:t>Timer API</a:t>
            </a:r>
            <a:r>
              <a:rPr lang="en-US" dirty="0"/>
              <a:t>, all of Synthesis, Placement, CTS, and Post-placement Optimization can be timing-driven. </a:t>
            </a:r>
          </a:p>
          <a:p>
            <a:r>
              <a:rPr lang="en-US" dirty="0"/>
              <a:t>The Shared </a:t>
            </a:r>
            <a:r>
              <a:rPr lang="en-US" b="1" dirty="0"/>
              <a:t>Physical or Data Model Adapter contains physical information </a:t>
            </a:r>
            <a:r>
              <a:rPr lang="en-US" dirty="0"/>
              <a:t>such as placement location or routed metal shapes, and communicates with Synthesis, Placement, Routing, and the Timer. </a:t>
            </a:r>
          </a:p>
          <a:p>
            <a:r>
              <a:rPr lang="en-US" dirty="0"/>
              <a:t>The Shared </a:t>
            </a:r>
            <a:r>
              <a:rPr lang="en-US" b="1" dirty="0"/>
              <a:t>Netlist or Abstract Network Adapter</a:t>
            </a:r>
            <a:r>
              <a:rPr lang="en-US" dirty="0"/>
              <a:t> enables incremental netlist modification, and communicates additionally with CTS and Post-Place Opt.</a:t>
            </a:r>
          </a:p>
          <a:p>
            <a:r>
              <a:rPr lang="en-US" b="1" dirty="0"/>
              <a:t>In commercial EDA tools, thousands of incremental optimizations iterations per second can be supported by this architecture.   </a:t>
            </a:r>
            <a:endParaRPr lang="en-US" dirty="0"/>
          </a:p>
          <a:p>
            <a:r>
              <a:rPr lang="en-US" b="1" dirty="0"/>
              <a:t>AND NOTICE that </a:t>
            </a:r>
            <a:r>
              <a:rPr lang="en-US" b="0" dirty="0"/>
              <a:t>this</a:t>
            </a:r>
            <a:r>
              <a:rPr lang="en-US" dirty="0"/>
              <a:t> picture assumes a back-end database, like a </a:t>
            </a:r>
            <a:r>
              <a:rPr lang="en-US" dirty="0" err="1"/>
              <a:t>MilkyWay</a:t>
            </a:r>
            <a:r>
              <a:rPr lang="en-US" dirty="0"/>
              <a:t> or </a:t>
            </a:r>
            <a:r>
              <a:rPr lang="en-US" dirty="0" err="1"/>
              <a:t>OpenAccess</a:t>
            </a:r>
            <a:r>
              <a:rPr lang="en-US" dirty="0"/>
              <a:t>, underneath the </a:t>
            </a:r>
            <a:r>
              <a:rPr lang="en-US" b="1" dirty="0"/>
              <a:t>bottom</a:t>
            </a:r>
            <a:r>
              <a:rPr lang="en-US" dirty="0"/>
              <a:t>.</a:t>
            </a:r>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18</a:t>
            </a:fld>
            <a:endParaRPr lang="en-US" dirty="0"/>
          </a:p>
        </p:txBody>
      </p:sp>
    </p:spTree>
    <p:extLst>
      <p:ext uri="{BB962C8B-B14F-4D97-AF65-F5344CB8AC3E}">
        <p14:creationId xmlns:p14="http://schemas.microsoft.com/office/powerpoint/2010/main" val="2317261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so, </a:t>
            </a:r>
            <a:r>
              <a:rPr lang="en-US" b="0" dirty="0"/>
              <a:t>another </a:t>
            </a:r>
            <a:r>
              <a:rPr lang="en-US" b="1" dirty="0"/>
              <a:t>UNBLOCKING MILESTONE </a:t>
            </a:r>
            <a:r>
              <a:rPr lang="en-US" b="0" dirty="0"/>
              <a:t>occurred </a:t>
            </a:r>
            <a:r>
              <a:rPr lang="en-US" b="1" dirty="0"/>
              <a:t>32 days</a:t>
            </a:r>
            <a:r>
              <a:rPr lang="en-US" b="0" dirty="0"/>
              <a:t> ago, with open-sourcing of </a:t>
            </a:r>
            <a:r>
              <a:rPr lang="en-US" b="1" dirty="0" err="1"/>
              <a:t>OpenDB</a:t>
            </a:r>
            <a:r>
              <a:rPr lang="en-US" b="0" dirty="0"/>
              <a:t>, which is a commercially-developed back-end database plus an EDA framework. The owner agreed to open-source this for the </a:t>
            </a:r>
            <a:r>
              <a:rPr lang="en-US" b="0" dirty="0" err="1"/>
              <a:t>OpenROAD</a:t>
            </a:r>
            <a:r>
              <a:rPr lang="en-US" b="0" dirty="0"/>
              <a:t> project.</a:t>
            </a:r>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19</a:t>
            </a:fld>
            <a:endParaRPr lang="en-US" dirty="0"/>
          </a:p>
        </p:txBody>
      </p:sp>
    </p:spTree>
    <p:extLst>
      <p:ext uri="{BB962C8B-B14F-4D97-AF65-F5344CB8AC3E}">
        <p14:creationId xmlns:p14="http://schemas.microsoft.com/office/powerpoint/2010/main" val="313799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Open Source is Code that is RELEASED.   Under an Open-Source License.   </a:t>
            </a:r>
          </a:p>
          <a:p>
            <a:endParaRPr lang="en-US" dirty="0"/>
          </a:p>
          <a:p>
            <a:r>
              <a:rPr lang="en-US" dirty="0"/>
              <a:t>Without </a:t>
            </a:r>
            <a:r>
              <a:rPr lang="en-US" b="1" dirty="0"/>
              <a:t>BOTH </a:t>
            </a:r>
            <a:r>
              <a:rPr lang="en-US" b="0" dirty="0"/>
              <a:t>of these properties</a:t>
            </a:r>
            <a:r>
              <a:rPr lang="en-US" dirty="0"/>
              <a:t>, a piece of code is not actually open source.</a:t>
            </a:r>
          </a:p>
          <a:p>
            <a:endParaRPr lang="en-US" dirty="0"/>
          </a:p>
          <a:p>
            <a:r>
              <a:rPr lang="en-US" dirty="0"/>
              <a:t>Tim Ansell of Google (who is here and who will be at the </a:t>
            </a:r>
            <a:r>
              <a:rPr lang="en-US" b="1" dirty="0"/>
              <a:t>WOSET Workshop on Open-Source EDA Technology </a:t>
            </a:r>
            <a:r>
              <a:rPr lang="en-US" dirty="0"/>
              <a:t>tomorrow) has very nice primers about open source at these links.  Please take a look.</a:t>
            </a:r>
          </a:p>
          <a:p>
            <a:endParaRPr lang="en-US" dirty="0"/>
          </a:p>
          <a:p>
            <a:r>
              <a:rPr lang="en-US" dirty="0"/>
              <a:t>Open Source is </a:t>
            </a:r>
            <a:r>
              <a:rPr lang="en-US" b="1" dirty="0"/>
              <a:t>freely usable, freely modifiable</a:t>
            </a:r>
            <a:r>
              <a:rPr lang="en-US" dirty="0"/>
              <a:t>, and </a:t>
            </a:r>
            <a:r>
              <a:rPr lang="en-US" b="1" dirty="0"/>
              <a:t>SHAREABLE</a:t>
            </a:r>
            <a:r>
              <a:rPr lang="en-US" dirty="0"/>
              <a:t>.  So, codes such as </a:t>
            </a:r>
            <a:r>
              <a:rPr lang="en-US" b="1" dirty="0" err="1"/>
              <a:t>OpenAccess</a:t>
            </a:r>
            <a:r>
              <a:rPr lang="en-US" b="1" dirty="0"/>
              <a:t> from SI2 </a:t>
            </a:r>
            <a:r>
              <a:rPr lang="en-US" dirty="0"/>
              <a:t>are not actually open source. :51</a:t>
            </a:r>
          </a:p>
        </p:txBody>
      </p:sp>
      <p:sp>
        <p:nvSpPr>
          <p:cNvPr id="4" name="Slide Number Placeholder 3"/>
          <p:cNvSpPr>
            <a:spLocks noGrp="1"/>
          </p:cNvSpPr>
          <p:nvPr>
            <p:ph type="sldNum" sz="quarter" idx="10"/>
          </p:nvPr>
        </p:nvSpPr>
        <p:spPr/>
        <p:txBody>
          <a:bodyPr/>
          <a:lstStyle/>
          <a:p>
            <a:fld id="{584B3332-ADA4-4F2F-96D9-040A8ED782B9}" type="slidenum">
              <a:rPr lang="en-US" smtClean="0"/>
              <a:t>2</a:t>
            </a:fld>
            <a:endParaRPr lang="en-US" dirty="0"/>
          </a:p>
        </p:txBody>
      </p:sp>
    </p:spTree>
    <p:extLst>
      <p:ext uri="{BB962C8B-B14F-4D97-AF65-F5344CB8AC3E}">
        <p14:creationId xmlns:p14="http://schemas.microsoft.com/office/powerpoint/2010/main" val="3889655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Around the core of </a:t>
            </a:r>
            <a:r>
              <a:rPr lang="en-US" b="1" dirty="0" err="1"/>
              <a:t>OpenDB</a:t>
            </a:r>
            <a:r>
              <a:rPr lang="en-US" b="1" dirty="0"/>
              <a:t> code  </a:t>
            </a:r>
          </a:p>
          <a:p>
            <a:r>
              <a:rPr lang="en-US" b="1" dirty="0"/>
              <a:t>[CLICK]  The build system now uses </a:t>
            </a:r>
            <a:r>
              <a:rPr lang="en-US" b="1" dirty="0" err="1"/>
              <a:t>CMake</a:t>
            </a:r>
            <a:r>
              <a:rPr lang="en-US" b="1" dirty="0"/>
              <a:t>, and so </a:t>
            </a:r>
            <a:r>
              <a:rPr lang="en-US" b="1" dirty="0" err="1"/>
              <a:t>OpenDB</a:t>
            </a:r>
            <a:r>
              <a:rPr lang="en-US" b="1" dirty="0"/>
              <a:t> can be used from </a:t>
            </a:r>
          </a:p>
          <a:p>
            <a:r>
              <a:rPr lang="en-US" b="1" dirty="0"/>
              <a:t>[CLICK] C++, by including </a:t>
            </a:r>
            <a:r>
              <a:rPr lang="en-US" b="1" dirty="0" err="1"/>
              <a:t>opendb</a:t>
            </a:r>
            <a:r>
              <a:rPr lang="en-US" b="1" dirty="0"/>
              <a:t> public headers.</a:t>
            </a:r>
          </a:p>
          <a:p>
            <a:r>
              <a:rPr lang="en-US" b="1" dirty="0"/>
              <a:t>[CLICK]  SWIG wrappers allow use of </a:t>
            </a:r>
            <a:r>
              <a:rPr lang="en-US" b="1" dirty="0" err="1"/>
              <a:t>OpenDB</a:t>
            </a:r>
            <a:r>
              <a:rPr lang="en-US" b="1" dirty="0"/>
              <a:t> from </a:t>
            </a:r>
          </a:p>
          <a:p>
            <a:r>
              <a:rPr lang="en-US" b="1" dirty="0"/>
              <a:t>[CLICK]  both </a:t>
            </a:r>
            <a:r>
              <a:rPr lang="en-US" b="1" dirty="0" err="1"/>
              <a:t>Tcl</a:t>
            </a:r>
            <a:r>
              <a:rPr lang="en-US" b="1" dirty="0"/>
              <a:t> and Python. [[Tool users have their traditional </a:t>
            </a:r>
            <a:r>
              <a:rPr lang="en-US" b="1" dirty="0" err="1"/>
              <a:t>Tcl</a:t>
            </a:r>
            <a:r>
              <a:rPr lang="en-US" b="1" dirty="0"/>
              <a:t> interface to the DB, and developers can access DB functionality from Python.]]</a:t>
            </a:r>
          </a:p>
          <a:p>
            <a:r>
              <a:rPr lang="en-US" b="1" dirty="0"/>
              <a:t>[CLICK] A Jenkins-based continuous integration pipeline ensures integrity of the codebase.</a:t>
            </a:r>
          </a:p>
          <a:p>
            <a:r>
              <a:rPr lang="en-US" b="1" dirty="0"/>
              <a:t>[CLICK] Unit tests have been added [[around major functionality of the database.]]</a:t>
            </a:r>
          </a:p>
          <a:p>
            <a:r>
              <a:rPr lang="en-US" b="1" dirty="0"/>
              <a:t>[CLICK]  Bottom line:  tools and integrations can safely use </a:t>
            </a:r>
            <a:r>
              <a:rPr lang="en-US" b="1" dirty="0" err="1"/>
              <a:t>OpenDB</a:t>
            </a:r>
            <a:r>
              <a:rPr lang="en-US" b="1" dirty="0"/>
              <a:t> from C++, </a:t>
            </a:r>
            <a:r>
              <a:rPr lang="en-US" b="1" dirty="0" err="1"/>
              <a:t>Tcl</a:t>
            </a:r>
            <a:r>
              <a:rPr lang="en-US" b="1" dirty="0"/>
              <a:t> and Python.</a:t>
            </a:r>
            <a:endParaRPr lang="en-US" dirty="0"/>
          </a:p>
          <a:p>
            <a:r>
              <a:rPr lang="en-US" dirty="0"/>
              <a:t>This is the foundation of an integrated “</a:t>
            </a:r>
            <a:r>
              <a:rPr lang="en-US" dirty="0" err="1"/>
              <a:t>OpenROAD</a:t>
            </a:r>
            <a:r>
              <a:rPr lang="en-US" dirty="0"/>
              <a:t>” application, i.e., </a:t>
            </a:r>
            <a:r>
              <a:rPr lang="en-US" b="1" dirty="0"/>
              <a:t>an EDA tool. TOMORROW, </a:t>
            </a:r>
            <a:r>
              <a:rPr lang="en-US" dirty="0"/>
              <a:t>at the </a:t>
            </a:r>
            <a:r>
              <a:rPr lang="en-US" b="1" dirty="0"/>
              <a:t>WOSET workshop</a:t>
            </a:r>
            <a:r>
              <a:rPr lang="en-US" dirty="0"/>
              <a:t>, </a:t>
            </a:r>
            <a:r>
              <a:rPr lang="en-US" b="1" dirty="0"/>
              <a:t>Tom </a:t>
            </a:r>
            <a:r>
              <a:rPr lang="en-US" b="1" dirty="0" err="1"/>
              <a:t>Spyrou</a:t>
            </a:r>
            <a:r>
              <a:rPr lang="en-US" b="1" dirty="0"/>
              <a:t>, who [left Intel in July, moved to San Diego, and] is now </a:t>
            </a:r>
            <a:r>
              <a:rPr lang="en-US" b="1" dirty="0" err="1"/>
              <a:t>OpenROAD’s</a:t>
            </a:r>
            <a:r>
              <a:rPr lang="en-US" b="1" dirty="0"/>
              <a:t> chief architect -- </a:t>
            </a:r>
            <a:r>
              <a:rPr lang="en-US" dirty="0"/>
              <a:t>will present and demo </a:t>
            </a:r>
            <a:r>
              <a:rPr lang="en-US" dirty="0" err="1"/>
              <a:t>OpenDB</a:t>
            </a:r>
            <a:r>
              <a:rPr lang="en-US" dirty="0"/>
              <a:t> during the poster sessions.  </a:t>
            </a:r>
          </a:p>
          <a:p>
            <a:endParaRPr lang="en-US" dirty="0"/>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20</a:t>
            </a:fld>
            <a:endParaRPr lang="en-US"/>
          </a:p>
        </p:txBody>
      </p:sp>
    </p:spTree>
    <p:extLst>
      <p:ext uri="{BB962C8B-B14F-4D97-AF65-F5344CB8AC3E}">
        <p14:creationId xmlns:p14="http://schemas.microsoft.com/office/powerpoint/2010/main" val="2475780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architecture such as this gives the usability that designers expect.</a:t>
            </a:r>
          </a:p>
          <a:p>
            <a:r>
              <a:rPr lang="en-US" b="1" dirty="0"/>
              <a:t>Here, this slide shows a snippet of DOCUMENTATION for the </a:t>
            </a:r>
            <a:r>
              <a:rPr lang="en-US" b="1" dirty="0" err="1"/>
              <a:t>RePlAce</a:t>
            </a:r>
            <a:r>
              <a:rPr lang="en-US" b="1" dirty="0"/>
              <a:t> global placer’s </a:t>
            </a:r>
            <a:r>
              <a:rPr lang="en-US" b="1" dirty="0" err="1"/>
              <a:t>Tcl</a:t>
            </a:r>
            <a:r>
              <a:rPr lang="en-US" b="1" dirty="0"/>
              <a:t> commands.</a:t>
            </a:r>
          </a:p>
          <a:p>
            <a:endParaRPr lang="en-US" dirty="0"/>
          </a:p>
          <a:p>
            <a:r>
              <a:rPr lang="en-US" b="1" dirty="0" err="1"/>
              <a:t>RePlAce</a:t>
            </a:r>
            <a:r>
              <a:rPr lang="en-US" dirty="0"/>
              <a:t> supports File I/O, Flow control and Timing-Driven mode commands.</a:t>
            </a:r>
          </a:p>
          <a:p>
            <a:endParaRPr lang="en-US" dirty="0"/>
          </a:p>
          <a:p>
            <a:r>
              <a:rPr lang="en-US" b="1" dirty="0"/>
              <a:t>The link </a:t>
            </a:r>
            <a:r>
              <a:rPr lang="en-US" dirty="0"/>
              <a:t>has more explanation of </a:t>
            </a:r>
            <a:r>
              <a:rPr lang="en-US" dirty="0" err="1"/>
              <a:t>RePlAce’s</a:t>
            </a:r>
            <a:r>
              <a:rPr lang="en-US" dirty="0"/>
              <a:t> </a:t>
            </a:r>
            <a:r>
              <a:rPr lang="en-US" dirty="0" err="1"/>
              <a:t>Tcl</a:t>
            </a:r>
            <a:r>
              <a:rPr lang="en-US" dirty="0"/>
              <a:t> commands.</a:t>
            </a:r>
          </a:p>
        </p:txBody>
      </p:sp>
      <p:sp>
        <p:nvSpPr>
          <p:cNvPr id="4" name="Slide Number Placeholder 3"/>
          <p:cNvSpPr>
            <a:spLocks noGrp="1"/>
          </p:cNvSpPr>
          <p:nvPr>
            <p:ph type="sldNum" sz="quarter" idx="10"/>
          </p:nvPr>
        </p:nvSpPr>
        <p:spPr/>
        <p:txBody>
          <a:bodyPr/>
          <a:lstStyle/>
          <a:p>
            <a:fld id="{584B3332-ADA4-4F2F-96D9-040A8ED782B9}" type="slidenum">
              <a:rPr lang="en-US" smtClean="0"/>
              <a:t>21</a:t>
            </a:fld>
            <a:endParaRPr lang="en-US" dirty="0"/>
          </a:p>
        </p:txBody>
      </p:sp>
    </p:spTree>
    <p:extLst>
      <p:ext uri="{BB962C8B-B14F-4D97-AF65-F5344CB8AC3E}">
        <p14:creationId xmlns:p14="http://schemas.microsoft.com/office/powerpoint/2010/main" val="60433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Here is an example script for timing-driven placement</a:t>
            </a:r>
          </a:p>
          <a:p>
            <a:r>
              <a:rPr lang="en-US" altLang="ko-KR" dirty="0" err="1"/>
              <a:t>RePlAce</a:t>
            </a:r>
            <a:r>
              <a:rPr lang="en-US" altLang="ko-KR" dirty="0"/>
              <a:t> has a internal </a:t>
            </a:r>
            <a:r>
              <a:rPr lang="en-US" altLang="ko-KR" dirty="0" err="1"/>
              <a:t>Tcl</a:t>
            </a:r>
            <a:r>
              <a:rPr lang="en-US" altLang="ko-KR" dirty="0"/>
              <a:t> Interpreter, so the user can use TCL  functions like </a:t>
            </a:r>
            <a:r>
              <a:rPr lang="en-US" altLang="ko-KR" b="1" dirty="0"/>
              <a:t>set</a:t>
            </a:r>
            <a:r>
              <a:rPr lang="en-US" altLang="ko-KR" dirty="0"/>
              <a:t> and </a:t>
            </a:r>
            <a:r>
              <a:rPr lang="en-US" altLang="ko-KR" b="1" dirty="0"/>
              <a:t>puts</a:t>
            </a:r>
            <a:r>
              <a:rPr lang="en-US" altLang="ko-KR" dirty="0"/>
              <a:t>. </a:t>
            </a:r>
          </a:p>
          <a:p>
            <a:r>
              <a:rPr lang="en-US" altLang="ko-KR" b="1" dirty="0"/>
              <a:t>[CLICK] </a:t>
            </a:r>
            <a:r>
              <a:rPr lang="en-US" altLang="ko-KR" b="0" dirty="0"/>
              <a:t>In the </a:t>
            </a:r>
            <a:r>
              <a:rPr lang="en-US" altLang="ko-KR" b="1" dirty="0"/>
              <a:t>RED BOX, </a:t>
            </a:r>
            <a:r>
              <a:rPr lang="en-US" altLang="ko-KR" b="0" dirty="0"/>
              <a:t>a user can </a:t>
            </a:r>
            <a:r>
              <a:rPr lang="en-US" altLang="ko-KR" dirty="0"/>
              <a:t>create a </a:t>
            </a:r>
            <a:r>
              <a:rPr lang="en-US" altLang="ko-KR" dirty="0" err="1"/>
              <a:t>replace_external</a:t>
            </a:r>
            <a:r>
              <a:rPr lang="en-US" altLang="ko-KR" dirty="0"/>
              <a:t> object, here it’s named “rep”.</a:t>
            </a:r>
          </a:p>
          <a:p>
            <a:r>
              <a:rPr lang="en-US" dirty="0"/>
              <a:t>We see </a:t>
            </a:r>
            <a:r>
              <a:rPr lang="en-US" dirty="0" err="1"/>
              <a:t>RePlAce’s</a:t>
            </a:r>
            <a:r>
              <a:rPr lang="en-US" dirty="0"/>
              <a:t> </a:t>
            </a:r>
            <a:r>
              <a:rPr lang="en-US" dirty="0" err="1"/>
              <a:t>Tcl</a:t>
            </a:r>
            <a:r>
              <a:rPr lang="en-US" dirty="0"/>
              <a:t> commands used to read library and constraint info, and to import LEF/DEF and export DEF.</a:t>
            </a:r>
          </a:p>
          <a:p>
            <a:r>
              <a:rPr lang="en-US" dirty="0"/>
              <a:t>To invoke Timing-Driven mode, the user specifies </a:t>
            </a:r>
            <a:r>
              <a:rPr lang="en-US" b="1" dirty="0"/>
              <a:t>[CLICK] “</a:t>
            </a:r>
            <a:r>
              <a:rPr lang="en-US" b="1" dirty="0" err="1"/>
              <a:t>set_timing_driven</a:t>
            </a:r>
            <a:r>
              <a:rPr lang="en-US" b="1" dirty="0"/>
              <a:t> 1” </a:t>
            </a:r>
            <a:r>
              <a:rPr lang="en-US" dirty="0"/>
              <a:t>for the rep object, </a:t>
            </a:r>
            <a:r>
              <a:rPr lang="en-US" b="1" dirty="0"/>
              <a:t>as seen in the BLUE BOX.</a:t>
            </a:r>
          </a:p>
          <a:p>
            <a:r>
              <a:rPr lang="en-US" b="1" dirty="0"/>
              <a:t>More </a:t>
            </a:r>
            <a:r>
              <a:rPr lang="en-US" b="1" dirty="0" err="1"/>
              <a:t>Tcl</a:t>
            </a:r>
            <a:r>
              <a:rPr lang="en-US" b="1" dirty="0"/>
              <a:t> examples are at this link.</a:t>
            </a:r>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22</a:t>
            </a:fld>
            <a:endParaRPr lang="en-US"/>
          </a:p>
        </p:txBody>
      </p:sp>
    </p:spTree>
    <p:extLst>
      <p:ext uri="{BB962C8B-B14F-4D97-AF65-F5344CB8AC3E}">
        <p14:creationId xmlns:p14="http://schemas.microsoft.com/office/powerpoint/2010/main" val="65102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slides at the very beginning of this talk noted </a:t>
            </a:r>
            <a:r>
              <a:rPr lang="en-US" b="1" dirty="0"/>
              <a:t>a key benefit </a:t>
            </a:r>
            <a:r>
              <a:rPr lang="en-US" dirty="0"/>
              <a:t>of open source: </a:t>
            </a:r>
            <a:r>
              <a:rPr lang="en-US" b="1" dirty="0"/>
              <a:t>ANYONE</a:t>
            </a:r>
            <a:r>
              <a:rPr lang="en-US" dirty="0"/>
              <a:t> </a:t>
            </a:r>
            <a:r>
              <a:rPr lang="en-US" b="1" dirty="0"/>
              <a:t>can contribute.  </a:t>
            </a:r>
          </a:p>
          <a:p>
            <a:endParaRPr lang="en-US" b="1" dirty="0"/>
          </a:p>
          <a:p>
            <a:r>
              <a:rPr lang="en-US" b="1" dirty="0"/>
              <a:t>[CLICK] </a:t>
            </a:r>
            <a:r>
              <a:rPr lang="en-US" dirty="0"/>
              <a:t>And there’s our GitHub with a timer, a database, and many integrated tools.</a:t>
            </a:r>
          </a:p>
          <a:p>
            <a:endParaRPr lang="en-US" b="1" dirty="0"/>
          </a:p>
          <a:p>
            <a:r>
              <a:rPr lang="en-US" b="1" dirty="0"/>
              <a:t>This combination is POWERFUL – once we have a foundation of SOFTWARE QUALITY and ASSURANCE, which is ANOTHER MILESTONE that open-source EDA must UNBLOCK.     </a:t>
            </a:r>
            <a:endParaRPr lang="en-US" b="0" dirty="0"/>
          </a:p>
          <a:p>
            <a:r>
              <a:rPr lang="en-US" b="0" dirty="0"/>
              <a:t>+7:35 = 18:25</a:t>
            </a:r>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23</a:t>
            </a:fld>
            <a:endParaRPr lang="en-US" dirty="0"/>
          </a:p>
        </p:txBody>
      </p:sp>
    </p:spTree>
    <p:extLst>
      <p:ext uri="{BB962C8B-B14F-4D97-AF65-F5344CB8AC3E}">
        <p14:creationId xmlns:p14="http://schemas.microsoft.com/office/powerpoint/2010/main" val="220048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[I’m short on time, so I’ll leave these next three slides in my posted </a:t>
            </a:r>
            <a:r>
              <a:rPr lang="en-US" b="1" i="1" dirty="0" err="1"/>
              <a:t>powerpoint</a:t>
            </a:r>
            <a:r>
              <a:rPr lang="en-US" b="1" i="1" dirty="0"/>
              <a:t>, with speaker notes. My main point is that any open-source EDA tool will likely need continuous integration infrastructure, along with strong tests and tool and flow regressions.]</a:t>
            </a:r>
          </a:p>
          <a:p>
            <a:endParaRPr lang="en-US" b="1" dirty="0"/>
          </a:p>
          <a:p>
            <a:endParaRPr lang="en-US" b="1" dirty="0"/>
          </a:p>
          <a:p>
            <a:r>
              <a:rPr lang="en-US" b="1" dirty="0"/>
              <a:t>[CLICK] </a:t>
            </a:r>
            <a:r>
              <a:rPr lang="en-US" dirty="0"/>
              <a:t>The ‘develop’ branch maintains day-to-day development activities – it runs unit tests and tool regression tests</a:t>
            </a:r>
          </a:p>
          <a:p>
            <a:r>
              <a:rPr lang="en-US" dirty="0"/>
              <a:t>All contributions </a:t>
            </a:r>
            <a:r>
              <a:rPr lang="en-US" b="1" dirty="0"/>
              <a:t>(that is, PULL REQUESTS) </a:t>
            </a:r>
            <a:r>
              <a:rPr lang="en-US" dirty="0"/>
              <a:t>are issued to ‘develop’.</a:t>
            </a:r>
          </a:p>
          <a:p>
            <a:endParaRPr lang="en-US" dirty="0"/>
          </a:p>
          <a:p>
            <a:r>
              <a:rPr lang="en-US" b="1" dirty="0"/>
              <a:t>[CLICK] Changes</a:t>
            </a:r>
            <a:r>
              <a:rPr lang="en-US" dirty="0"/>
              <a:t> merged to the ‘</a:t>
            </a:r>
            <a:r>
              <a:rPr lang="en-US" dirty="0" err="1"/>
              <a:t>openroad</a:t>
            </a:r>
            <a:r>
              <a:rPr lang="en-US" dirty="0"/>
              <a:t>’ branch are tested </a:t>
            </a:r>
            <a:r>
              <a:rPr lang="en-US" b="1" dirty="0"/>
              <a:t>against</a:t>
            </a:r>
            <a:r>
              <a:rPr lang="en-US" dirty="0"/>
              <a:t> </a:t>
            </a:r>
            <a:r>
              <a:rPr lang="en-US" b="1" dirty="0"/>
              <a:t>the end-to-end flow.</a:t>
            </a:r>
          </a:p>
          <a:p>
            <a:r>
              <a:rPr lang="en-US" dirty="0"/>
              <a:t>A repo owner initiates this merge to ensure that tools still run within </a:t>
            </a:r>
            <a:r>
              <a:rPr lang="en-US" dirty="0" err="1"/>
              <a:t>OpenROAD</a:t>
            </a:r>
            <a:r>
              <a:rPr lang="en-US" dirty="0"/>
              <a:t> flow.</a:t>
            </a:r>
          </a:p>
          <a:p>
            <a:endParaRPr lang="en-US" dirty="0"/>
          </a:p>
          <a:p>
            <a:r>
              <a:rPr lang="en-US" b="1" dirty="0"/>
              <a:t>[CLICK] </a:t>
            </a:r>
            <a:r>
              <a:rPr lang="en-US" dirty="0"/>
              <a:t>The ‘master’ branch holds a stable release of the codebase </a:t>
            </a:r>
            <a:endParaRPr lang="en-US" b="1" dirty="0"/>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24</a:t>
            </a:fld>
            <a:endParaRPr lang="en-US" dirty="0"/>
          </a:p>
        </p:txBody>
      </p:sp>
    </p:spTree>
    <p:extLst>
      <p:ext uri="{BB962C8B-B14F-4D97-AF65-F5344CB8AC3E}">
        <p14:creationId xmlns:p14="http://schemas.microsoft.com/office/powerpoint/2010/main" val="2030947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[For example, </a:t>
            </a:r>
            <a:r>
              <a:rPr lang="en-US" b="1" i="1" dirty="0" err="1"/>
              <a:t>OpenROAD</a:t>
            </a:r>
            <a:r>
              <a:rPr lang="en-US" b="1" i="1" dirty="0"/>
              <a:t> has a Jenkins-based CI infrastructure.]</a:t>
            </a:r>
          </a:p>
          <a:p>
            <a:endParaRPr lang="en-US" i="1" dirty="0"/>
          </a:p>
          <a:p>
            <a:r>
              <a:rPr lang="en-US" dirty="0"/>
              <a:t>This leads to the </a:t>
            </a:r>
            <a:r>
              <a:rPr lang="en-US" b="1" dirty="0"/>
              <a:t>Jenkins-based, continuous integration infrastructure </a:t>
            </a:r>
            <a:r>
              <a:rPr lang="en-US" dirty="0"/>
              <a:t>that has been brought up at </a:t>
            </a:r>
            <a:r>
              <a:rPr lang="en-US" dirty="0" err="1"/>
              <a:t>OpenROAD</a:t>
            </a:r>
            <a:r>
              <a:rPr lang="en-US" dirty="0"/>
              <a:t> to help ensure integrity and quality of the codebase … </a:t>
            </a:r>
          </a:p>
          <a:p>
            <a:endParaRPr lang="en-US" dirty="0"/>
          </a:p>
          <a:p>
            <a:r>
              <a:rPr lang="en-US" dirty="0"/>
              <a:t>[[In this picture, you see the same three key branches:  a tool’s develop branch, the flow unified-build (which is the same as the </a:t>
            </a:r>
            <a:r>
              <a:rPr lang="en-US" dirty="0" err="1"/>
              <a:t>openroad</a:t>
            </a:r>
            <a:r>
              <a:rPr lang="en-US" dirty="0"/>
              <a:t> branch in the previous slide), and the master branch.]]</a:t>
            </a:r>
          </a:p>
        </p:txBody>
      </p:sp>
      <p:sp>
        <p:nvSpPr>
          <p:cNvPr id="4" name="Slide Number Placeholder 3"/>
          <p:cNvSpPr>
            <a:spLocks noGrp="1"/>
          </p:cNvSpPr>
          <p:nvPr>
            <p:ph type="sldNum" sz="quarter" idx="10"/>
          </p:nvPr>
        </p:nvSpPr>
        <p:spPr/>
        <p:txBody>
          <a:bodyPr/>
          <a:lstStyle/>
          <a:p>
            <a:fld id="{584B3332-ADA4-4F2F-96D9-040A8ED782B9}" type="slidenum">
              <a:rPr lang="en-US" smtClean="0"/>
              <a:t>25</a:t>
            </a:fld>
            <a:endParaRPr lang="en-US" dirty="0"/>
          </a:p>
        </p:txBody>
      </p:sp>
    </p:spTree>
    <p:extLst>
      <p:ext uri="{BB962C8B-B14F-4D97-AF65-F5344CB8AC3E}">
        <p14:creationId xmlns:p14="http://schemas.microsoft.com/office/powerpoint/2010/main" val="1189648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 is a CI pipeline from GitHub to Jenkins, where tool build and test, then flow build, then parallel tests on available testcases are all automatically triggered.]</a:t>
            </a:r>
          </a:p>
          <a:p>
            <a:endParaRPr lang="en-US" dirty="0"/>
          </a:p>
          <a:p>
            <a:r>
              <a:rPr lang="en-US" dirty="0"/>
              <a:t>This slide shows a pipeline that was triggered automatically </a:t>
            </a:r>
            <a:r>
              <a:rPr lang="en-US" b="1" dirty="0"/>
              <a:t>from GitHub to Jenkins</a:t>
            </a:r>
            <a:r>
              <a:rPr lang="en-US" dirty="0"/>
              <a:t>.</a:t>
            </a:r>
          </a:p>
          <a:p>
            <a:r>
              <a:rPr lang="en-US" dirty="0"/>
              <a:t>The top-left shows that it ran on the branch '</a:t>
            </a:r>
            <a:r>
              <a:rPr lang="en-US" dirty="0" err="1"/>
              <a:t>openroad</a:t>
            </a:r>
            <a:r>
              <a:rPr lang="en-US" dirty="0"/>
              <a:t>'.</a:t>
            </a:r>
          </a:p>
          <a:p>
            <a:r>
              <a:rPr lang="en-US" dirty="0"/>
              <a:t>It built and tested one of the tools (</a:t>
            </a:r>
            <a:r>
              <a:rPr lang="en-US" b="1" dirty="0" err="1"/>
              <a:t>pdn</a:t>
            </a:r>
            <a:r>
              <a:rPr lang="en-US" dirty="0"/>
              <a:t>) and when the two steps were successful, it tested the new code changes within the </a:t>
            </a:r>
            <a:r>
              <a:rPr lang="en-US" dirty="0" err="1"/>
              <a:t>OpenROAD</a:t>
            </a:r>
            <a:r>
              <a:rPr lang="en-US" dirty="0"/>
              <a:t> flow. </a:t>
            </a:r>
          </a:p>
          <a:p>
            <a:r>
              <a:rPr lang="en-US" dirty="0"/>
              <a:t>First, it makes sure that it still can be built within </a:t>
            </a:r>
            <a:r>
              <a:rPr lang="en-US" dirty="0" err="1"/>
              <a:t>OpenROAD</a:t>
            </a:r>
            <a:r>
              <a:rPr lang="en-US" dirty="0"/>
              <a:t> unified build environment. Then, it runs available test cases </a:t>
            </a:r>
            <a:r>
              <a:rPr lang="en-US" b="1" dirty="0"/>
              <a:t>in parallel</a:t>
            </a:r>
            <a:r>
              <a:rPr lang="en-US" dirty="0"/>
              <a:t>. Some of them are small and take a few minutes, but others can take longer.</a:t>
            </a:r>
          </a:p>
          <a:p>
            <a:r>
              <a:rPr lang="en-US" dirty="0"/>
              <a:t>The end-to-end pipeline took over 2 hours, but the developer did not have to initiate or babysit this process.</a:t>
            </a:r>
          </a:p>
          <a:p>
            <a:r>
              <a:rPr lang="en-US" dirty="0"/>
              <a:t>Ultimately, this ensures that new code contributed by the open-source community is safe to merge and doesn’t cause a problem that someone needs to track down in the future.</a:t>
            </a:r>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26</a:t>
            </a:fld>
            <a:endParaRPr lang="en-US" dirty="0"/>
          </a:p>
        </p:txBody>
      </p:sp>
    </p:spTree>
    <p:extLst>
      <p:ext uri="{BB962C8B-B14F-4D97-AF65-F5344CB8AC3E}">
        <p14:creationId xmlns:p14="http://schemas.microsoft.com/office/powerpoint/2010/main" val="4130730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r>
              <a:rPr lang="en-US" b="1" dirty="0"/>
              <a:t>Well, the last “UNBLOCKING” milestone for open-source EDA that I want to mention today is “GENERIC NODE ENABLEMENT”.   </a:t>
            </a:r>
          </a:p>
          <a:p>
            <a:endParaRPr lang="en-US" b="1" dirty="0"/>
          </a:p>
          <a:p>
            <a:r>
              <a:rPr lang="en-US" dirty="0"/>
              <a:t>Basically, open-source EDA should work for </a:t>
            </a:r>
            <a:r>
              <a:rPr lang="en-US" b="1" dirty="0"/>
              <a:t>any</a:t>
            </a:r>
            <a:r>
              <a:rPr lang="en-US" dirty="0"/>
              <a:t> node.</a:t>
            </a:r>
          </a:p>
          <a:p>
            <a:r>
              <a:rPr lang="en-US" b="1" dirty="0"/>
              <a:t>The challenge</a:t>
            </a:r>
            <a:r>
              <a:rPr lang="en-US" dirty="0"/>
              <a:t> is that advanced-node rules and Tech LEF for routing are too complex.</a:t>
            </a:r>
          </a:p>
          <a:p>
            <a:r>
              <a:rPr lang="en-US" b="1" dirty="0"/>
              <a:t>The solution </a:t>
            </a:r>
            <a:r>
              <a:rPr lang="en-US" dirty="0"/>
              <a:t>is what we call </a:t>
            </a:r>
            <a:r>
              <a:rPr lang="en-US" b="1" dirty="0"/>
              <a:t>Generic Node Enablement </a:t>
            </a:r>
            <a:r>
              <a:rPr lang="en-US" dirty="0"/>
              <a:t>– which includes simplified LEF syntax and, if needed, the creation of “wrapped” LEF abstracts to enable on-grid pin access in a DRC-clean manner.</a:t>
            </a:r>
          </a:p>
          <a:p>
            <a:endParaRPr lang="en-US" dirty="0"/>
          </a:p>
          <a:p>
            <a:r>
              <a:rPr lang="en-US" b="1" dirty="0"/>
              <a:t>[CLICK] </a:t>
            </a:r>
            <a:r>
              <a:rPr lang="en-US" dirty="0" err="1"/>
              <a:t>OpenROAD’s</a:t>
            </a:r>
            <a:r>
              <a:rPr lang="en-US" dirty="0"/>
              <a:t> detailed router supports this restricted LEF syntax for METAL and CUT rules, with additional conditions such as on-grid, on-preferred direction, in-pin access needed to ensure routing convergence.   </a:t>
            </a:r>
          </a:p>
          <a:p>
            <a:endParaRPr lang="en-US" dirty="0"/>
          </a:p>
          <a:p>
            <a:r>
              <a:rPr lang="en-US" dirty="0"/>
              <a:t>[[Complex rules need to be modeled with pre-constructed OBS.]]</a:t>
            </a:r>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27</a:t>
            </a:fld>
            <a:endParaRPr lang="en-US" dirty="0"/>
          </a:p>
        </p:txBody>
      </p:sp>
    </p:spTree>
    <p:extLst>
      <p:ext uri="{BB962C8B-B14F-4D97-AF65-F5344CB8AC3E}">
        <p14:creationId xmlns:p14="http://schemas.microsoft.com/office/powerpoint/2010/main" val="322082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requirements for a “generic node”. </a:t>
            </a:r>
          </a:p>
          <a:p>
            <a:r>
              <a:rPr lang="en-US" dirty="0"/>
              <a:t>For example, in 14nm there is Double Patterning Technology.</a:t>
            </a:r>
          </a:p>
          <a:p>
            <a:r>
              <a:rPr lang="en-US" dirty="0"/>
              <a:t>But with on-grid and unidirectional routing, alternatively colored tracks, no NDRs, and simplified spacing rules, open-source tools can support DPT routing.</a:t>
            </a:r>
          </a:p>
          <a:p>
            <a:endParaRPr lang="en-US" dirty="0"/>
          </a:p>
          <a:p>
            <a:r>
              <a:rPr lang="en-US" b="1" dirty="0"/>
              <a:t>[CLICK] </a:t>
            </a:r>
            <a:r>
              <a:rPr lang="en-US" dirty="0"/>
              <a:t>Macros can be wrapped to expose macro pins on-grid. </a:t>
            </a:r>
          </a:p>
          <a:p>
            <a:endParaRPr lang="en-US" dirty="0"/>
          </a:p>
          <a:p>
            <a:r>
              <a:rPr lang="en-US" b="1" dirty="0"/>
              <a:t>[CLICK] </a:t>
            </a:r>
            <a:r>
              <a:rPr lang="en-US" dirty="0"/>
              <a:t>There is a draft Google Doc on generic node enablement shown in the screenshot at the right – which shows current discussions with the community.</a:t>
            </a:r>
          </a:p>
          <a:p>
            <a:endParaRPr lang="en-US" dirty="0"/>
          </a:p>
        </p:txBody>
      </p:sp>
      <p:sp>
        <p:nvSpPr>
          <p:cNvPr id="4" name="Slide Number Placeholder 3"/>
          <p:cNvSpPr>
            <a:spLocks noGrp="1"/>
          </p:cNvSpPr>
          <p:nvPr>
            <p:ph type="sldNum" sz="quarter" idx="5"/>
          </p:nvPr>
        </p:nvSpPr>
        <p:spPr/>
        <p:txBody>
          <a:bodyPr/>
          <a:lstStyle/>
          <a:p>
            <a:fld id="{3E4061D9-ECA4-4CED-903E-8395C236FDCB}" type="slidenum">
              <a:rPr lang="en-US" smtClean="0"/>
              <a:t>28</a:t>
            </a:fld>
            <a:endParaRPr lang="en-US"/>
          </a:p>
        </p:txBody>
      </p:sp>
    </p:spTree>
    <p:extLst>
      <p:ext uri="{BB962C8B-B14F-4D97-AF65-F5344CB8AC3E}">
        <p14:creationId xmlns:p14="http://schemas.microsoft.com/office/powerpoint/2010/main" val="99870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example, in their release last Monday, the BSG group at the University of Washington have updated their “</a:t>
            </a:r>
            <a:r>
              <a:rPr lang="en-US" dirty="0" err="1"/>
              <a:t>fakeram</a:t>
            </a:r>
            <a:r>
              <a:rPr lang="en-US" dirty="0"/>
              <a:t>” tool to be compliant with the Generic Node Enablement spec.</a:t>
            </a:r>
          </a:p>
        </p:txBody>
      </p:sp>
      <p:sp>
        <p:nvSpPr>
          <p:cNvPr id="4" name="Slide Number Placeholder 3"/>
          <p:cNvSpPr>
            <a:spLocks noGrp="1"/>
          </p:cNvSpPr>
          <p:nvPr>
            <p:ph type="sldNum" sz="quarter" idx="5"/>
          </p:nvPr>
        </p:nvSpPr>
        <p:spPr/>
        <p:txBody>
          <a:bodyPr/>
          <a:lstStyle/>
          <a:p>
            <a:fld id="{49DC86C2-9417-D242-957F-07D0C93E50AF}" type="slidenum">
              <a:rPr lang="en-US" smtClean="0"/>
              <a:t>29</a:t>
            </a:fld>
            <a:endParaRPr lang="en-US" dirty="0"/>
          </a:p>
        </p:txBody>
      </p:sp>
    </p:spTree>
    <p:extLst>
      <p:ext uri="{BB962C8B-B14F-4D97-AF65-F5344CB8AC3E}">
        <p14:creationId xmlns:p14="http://schemas.microsoft.com/office/powerpoint/2010/main" val="2004803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open-source EDA?</a:t>
            </a:r>
          </a:p>
          <a:p>
            <a:endParaRPr lang="en-US" dirty="0"/>
          </a:p>
          <a:p>
            <a:r>
              <a:rPr lang="en-US" b="1" dirty="0"/>
              <a:t>[CLICK] To accelerate research and innovation: </a:t>
            </a:r>
            <a:r>
              <a:rPr lang="en-US" dirty="0"/>
              <a:t>Open-source removes the burden of reinventing wheels. It enables tech transfer from research to commercial EDA. It helps train up EDA software engineers while still in school.  </a:t>
            </a:r>
            <a:r>
              <a:rPr lang="en-US" b="1" dirty="0"/>
              <a:t>So with open source EDA, your GitHub pull requests or your repo are your resume.</a:t>
            </a:r>
          </a:p>
          <a:p>
            <a:r>
              <a:rPr lang="en-US" dirty="0"/>
              <a:t>For designers, there is the promise of bringing ideas into reality with no blockers.</a:t>
            </a:r>
          </a:p>
          <a:p>
            <a:endParaRPr lang="en-US" dirty="0"/>
          </a:p>
          <a:p>
            <a:r>
              <a:rPr lang="en-US" b="1" dirty="0"/>
              <a:t>[CLICK]  </a:t>
            </a:r>
            <a:r>
              <a:rPr lang="en-US" dirty="0"/>
              <a:t>Anyone can use it to learn or tape out or do research.</a:t>
            </a:r>
          </a:p>
          <a:p>
            <a:r>
              <a:rPr lang="en-US" b="1" dirty="0"/>
              <a:t>[CLICK] </a:t>
            </a:r>
            <a:r>
              <a:rPr lang="en-US" dirty="0"/>
              <a:t>Anyone can contribute. And there are many ways to help.</a:t>
            </a:r>
          </a:p>
        </p:txBody>
      </p:sp>
      <p:sp>
        <p:nvSpPr>
          <p:cNvPr id="4" name="Slide Number Placeholder 3"/>
          <p:cNvSpPr>
            <a:spLocks noGrp="1"/>
          </p:cNvSpPr>
          <p:nvPr>
            <p:ph type="sldNum" sz="quarter" idx="10"/>
          </p:nvPr>
        </p:nvSpPr>
        <p:spPr/>
        <p:txBody>
          <a:bodyPr/>
          <a:lstStyle/>
          <a:p>
            <a:fld id="{584B3332-ADA4-4F2F-96D9-040A8ED782B9}" type="slidenum">
              <a:rPr lang="en-US" smtClean="0"/>
              <a:t>3</a:t>
            </a:fld>
            <a:endParaRPr lang="en-US" dirty="0"/>
          </a:p>
        </p:txBody>
      </p:sp>
    </p:spTree>
    <p:extLst>
      <p:ext uri="{BB962C8B-B14F-4D97-AF65-F5344CB8AC3E}">
        <p14:creationId xmlns:p14="http://schemas.microsoft.com/office/powerpoint/2010/main" val="57831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r>
              <a:rPr lang="en-US" b="0" dirty="0"/>
              <a:t>Finally, Generic Node Enablement works !  This slide shows status of </a:t>
            </a:r>
            <a:r>
              <a:rPr lang="en-US" b="0" dirty="0" err="1"/>
              <a:t>OpenROAD</a:t>
            </a:r>
            <a:r>
              <a:rPr lang="en-US" b="0" dirty="0"/>
              <a:t> alpha-release tools from last July, with 14nm foundry technology </a:t>
            </a:r>
            <a:r>
              <a:rPr lang="en-US" b="1" dirty="0"/>
              <a:t>and generic node enablement</a:t>
            </a:r>
            <a:r>
              <a:rPr lang="en-US" b="0" dirty="0"/>
              <a:t>.</a:t>
            </a:r>
          </a:p>
          <a:p>
            <a:r>
              <a:rPr lang="en-US" b="0" dirty="0"/>
              <a:t>All steps from </a:t>
            </a:r>
            <a:r>
              <a:rPr lang="en-US" b="0" dirty="0" err="1"/>
              <a:t>floorplanning</a:t>
            </a:r>
            <a:r>
              <a:rPr lang="en-US" b="0" dirty="0"/>
              <a:t> to detailed routing are tested with a small 14nm design, using wrapped standard and macro cell LEF and simplified technology LEF as I’ve described.  At the end, detailed route leaves about 300 DRCs, but this looks to be on track for next July.</a:t>
            </a:r>
          </a:p>
          <a:p>
            <a:endParaRPr lang="en-US" b="1" dirty="0"/>
          </a:p>
          <a:p>
            <a:r>
              <a:rPr lang="en-US" b="1" dirty="0"/>
              <a:t>+3:51 = 22:16  (22:00 ?)</a:t>
            </a:r>
          </a:p>
        </p:txBody>
      </p:sp>
      <p:sp>
        <p:nvSpPr>
          <p:cNvPr id="4" name="Slide Number Placeholder 3"/>
          <p:cNvSpPr>
            <a:spLocks noGrp="1"/>
          </p:cNvSpPr>
          <p:nvPr>
            <p:ph type="sldNum" sz="quarter" idx="10"/>
          </p:nvPr>
        </p:nvSpPr>
        <p:spPr/>
        <p:txBody>
          <a:bodyPr/>
          <a:lstStyle/>
          <a:p>
            <a:fld id="{584B3332-ADA4-4F2F-96D9-040A8ED782B9}" type="slidenum">
              <a:rPr lang="en-US" smtClean="0"/>
              <a:t>30</a:t>
            </a:fld>
            <a:endParaRPr lang="en-US" dirty="0"/>
          </a:p>
        </p:txBody>
      </p:sp>
    </p:spTree>
    <p:extLst>
      <p:ext uri="{BB962C8B-B14F-4D97-AF65-F5344CB8AC3E}">
        <p14:creationId xmlns:p14="http://schemas.microsoft.com/office/powerpoint/2010/main" val="3467677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paper in Section IV gives various comments on “Futures”.  I’ll be skipping over most of this -- but I do want to point out this video of a seminar on Regression Testing and Quality Assurance, given by Lukas van </a:t>
            </a:r>
            <a:r>
              <a:rPr lang="en-US" dirty="0" err="1"/>
              <a:t>Ginneken</a:t>
            </a:r>
            <a:r>
              <a:rPr lang="en-US" dirty="0"/>
              <a:t>.  It’s really good for students to watch, I think.  And Lukas’s slides are also posted.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a few of the futures that I think about are:</a:t>
            </a:r>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31</a:t>
            </a:fld>
            <a:endParaRPr lang="en-US" dirty="0"/>
          </a:p>
        </p:txBody>
      </p:sp>
    </p:spTree>
    <p:extLst>
      <p:ext uri="{BB962C8B-B14F-4D97-AF65-F5344CB8AC3E}">
        <p14:creationId xmlns:p14="http://schemas.microsoft.com/office/powerpoint/2010/main" val="167032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There’s OUTREACH, which broadly means staying in touch as a community, and listening.</a:t>
            </a:r>
          </a:p>
          <a:p>
            <a:r>
              <a:rPr lang="en-US" b="0" dirty="0"/>
              <a:t>Recognizing contributions to open source.</a:t>
            </a:r>
          </a:p>
          <a:p>
            <a:r>
              <a:rPr lang="en-US" b="0" dirty="0"/>
              <a:t>Recruiting.</a:t>
            </a:r>
          </a:p>
          <a:p>
            <a:r>
              <a:rPr lang="en-US" b="0" dirty="0"/>
              <a:t>Open-source bonus prizes for contests.</a:t>
            </a:r>
          </a:p>
          <a:p>
            <a:r>
              <a:rPr lang="en-US" b="0" dirty="0"/>
              <a:t>WOSET tomorrow.</a:t>
            </a:r>
          </a:p>
          <a:p>
            <a:r>
              <a:rPr lang="en-US" b="0" dirty="0"/>
              <a:t>Contributing to key projects such as the DATC’s RDF flow.</a:t>
            </a:r>
          </a:p>
          <a:p>
            <a:r>
              <a:rPr lang="en-US" b="0" dirty="0"/>
              <a:t>Talks … </a:t>
            </a:r>
          </a:p>
          <a:p>
            <a:r>
              <a:rPr lang="en-US" b="0" dirty="0"/>
              <a:t>Abdelrahman </a:t>
            </a:r>
            <a:r>
              <a:rPr lang="en-US" b="0" dirty="0" err="1"/>
              <a:t>Hosny</a:t>
            </a:r>
            <a:r>
              <a:rPr lang="en-US" b="0" dirty="0"/>
              <a:t> of Brown University and I will be giving a full-day tutorial – a kind of “live update” on open-source EDA and machine learning for IC design in Bangalore in January. </a:t>
            </a:r>
          </a:p>
          <a:p>
            <a:r>
              <a:rPr lang="en-US" b="0" dirty="0"/>
              <a:t>And as mentioned, connecting with stakeholders such as the Open-Source Hardware initiatives.  </a:t>
            </a:r>
          </a:p>
          <a:p>
            <a:r>
              <a:rPr lang="en-US" b="0" dirty="0"/>
              <a:t>(How do you want to engage with open-source EDA?)</a:t>
            </a:r>
          </a:p>
        </p:txBody>
      </p:sp>
      <p:sp>
        <p:nvSpPr>
          <p:cNvPr id="4" name="Slide Number Placeholder 3"/>
          <p:cNvSpPr>
            <a:spLocks noGrp="1"/>
          </p:cNvSpPr>
          <p:nvPr>
            <p:ph type="sldNum" sz="quarter" idx="10"/>
          </p:nvPr>
        </p:nvSpPr>
        <p:spPr/>
        <p:txBody>
          <a:bodyPr/>
          <a:lstStyle/>
          <a:p>
            <a:fld id="{584B3332-ADA4-4F2F-96D9-040A8ED782B9}" type="slidenum">
              <a:rPr lang="en-US" smtClean="0"/>
              <a:t>32</a:t>
            </a:fld>
            <a:endParaRPr lang="en-US" dirty="0"/>
          </a:p>
        </p:txBody>
      </p:sp>
    </p:spTree>
    <p:extLst>
      <p:ext uri="{BB962C8B-B14F-4D97-AF65-F5344CB8AC3E}">
        <p14:creationId xmlns:p14="http://schemas.microsoft.com/office/powerpoint/2010/main" val="170267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paper should have focused more on “</a:t>
            </a:r>
            <a:r>
              <a:rPr lang="en-US" dirty="0" err="1"/>
              <a:t>roadmapping</a:t>
            </a:r>
            <a:r>
              <a:rPr lang="en-US" dirty="0"/>
              <a:t>” – because </a:t>
            </a:r>
            <a:r>
              <a:rPr lang="en-US" b="1" dirty="0"/>
              <a:t>open-source EDA is a TECHNOLOGY</a:t>
            </a:r>
            <a:r>
              <a:rPr lang="en-US" dirty="0"/>
              <a:t>, and technologies advance best when they have roadmaps.  </a:t>
            </a:r>
          </a:p>
          <a:p>
            <a:r>
              <a:rPr lang="en-US" b="1" dirty="0"/>
              <a:t> </a:t>
            </a:r>
          </a:p>
          <a:p>
            <a:r>
              <a:rPr lang="en-US" dirty="0"/>
              <a:t>Section IV.D does suggest flavors of metrics that might be relevant to open-source EDA.</a:t>
            </a:r>
          </a:p>
          <a:p>
            <a:r>
              <a:rPr lang="en-US" dirty="0"/>
              <a:t>Beyond tables like this, a roadmap might also call out </a:t>
            </a:r>
            <a:r>
              <a:rPr lang="en-US" b="1" dirty="0"/>
              <a:t>important phase transitions</a:t>
            </a:r>
            <a:r>
              <a:rPr lang="en-US" dirty="0"/>
              <a:t>, such as the emergence of the first foundry-qualified DRC engine or power analysis tool.</a:t>
            </a:r>
          </a:p>
          <a:p>
            <a:endParaRPr lang="en-US" dirty="0"/>
          </a:p>
          <a:p>
            <a:r>
              <a:rPr lang="en-US" dirty="0"/>
              <a:t>[24:07]</a:t>
            </a:r>
          </a:p>
        </p:txBody>
      </p:sp>
      <p:sp>
        <p:nvSpPr>
          <p:cNvPr id="4" name="Slide Number Placeholder 3"/>
          <p:cNvSpPr>
            <a:spLocks noGrp="1"/>
          </p:cNvSpPr>
          <p:nvPr>
            <p:ph type="sldNum" sz="quarter" idx="5"/>
          </p:nvPr>
        </p:nvSpPr>
        <p:spPr/>
        <p:txBody>
          <a:bodyPr/>
          <a:lstStyle/>
          <a:p>
            <a:fld id="{3E4061D9-ECA4-4CED-903E-8395C236FDCB}" type="slidenum">
              <a:rPr lang="en-US" smtClean="0"/>
              <a:t>33</a:t>
            </a:fld>
            <a:endParaRPr lang="en-US"/>
          </a:p>
        </p:txBody>
      </p:sp>
    </p:spTree>
    <p:extLst>
      <p:ext uri="{BB962C8B-B14F-4D97-AF65-F5344CB8AC3E}">
        <p14:creationId xmlns:p14="http://schemas.microsoft.com/office/powerpoint/2010/main" val="2189249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also gives a sampling of </a:t>
            </a:r>
            <a:r>
              <a:rPr lang="en-US" b="1" dirty="0"/>
              <a:t>long-term challenges and potential solutions</a:t>
            </a:r>
            <a:r>
              <a:rPr lang="en-US" dirty="0"/>
              <a:t>, </a:t>
            </a:r>
            <a:r>
              <a:rPr lang="en-US" b="1" dirty="0"/>
              <a:t>which are another dimension of “</a:t>
            </a:r>
            <a:r>
              <a:rPr lang="en-US" b="1" dirty="0" err="1"/>
              <a:t>roadmapping</a:t>
            </a:r>
            <a:r>
              <a:rPr lang="en-US" b="1" dirty="0"/>
              <a:t>”.</a:t>
            </a:r>
          </a:p>
          <a:p>
            <a:r>
              <a:rPr lang="en-US" dirty="0"/>
              <a:t>Signoff verifications, overcoming barriers arising from non-commercial status, finding viable business and support models, and so on.</a:t>
            </a:r>
          </a:p>
          <a:p>
            <a:r>
              <a:rPr lang="en-US" dirty="0"/>
              <a:t>In </a:t>
            </a:r>
            <a:r>
              <a:rPr lang="en-US" b="1" dirty="0"/>
              <a:t>RED</a:t>
            </a:r>
            <a:r>
              <a:rPr lang="en-US" dirty="0"/>
              <a:t> font, I highlight a culture and personality barrier which calls to mind those challenges mentioned in that ICCAD panel 13 years ago.  I don’t know any solutions.</a:t>
            </a:r>
          </a:p>
          <a:p>
            <a:r>
              <a:rPr lang="en-US" dirty="0"/>
              <a:t>On the other hand, in </a:t>
            </a:r>
            <a:r>
              <a:rPr lang="en-US" b="1" dirty="0"/>
              <a:t>BLUE</a:t>
            </a:r>
            <a:r>
              <a:rPr lang="en-US" dirty="0"/>
              <a:t> font I call out two areas in which open-source EDA can really lead the way and become a valuable booster for commercial EDA.</a:t>
            </a:r>
          </a:p>
        </p:txBody>
      </p:sp>
      <p:sp>
        <p:nvSpPr>
          <p:cNvPr id="4" name="Slide Number Placeholder 3"/>
          <p:cNvSpPr>
            <a:spLocks noGrp="1"/>
          </p:cNvSpPr>
          <p:nvPr>
            <p:ph type="sldNum" sz="quarter" idx="5"/>
          </p:nvPr>
        </p:nvSpPr>
        <p:spPr/>
        <p:txBody>
          <a:bodyPr/>
          <a:lstStyle/>
          <a:p>
            <a:fld id="{49DC86C2-9417-D242-957F-07D0C93E50AF}" type="slidenum">
              <a:rPr lang="en-US" smtClean="0"/>
              <a:t>34</a:t>
            </a:fld>
            <a:endParaRPr lang="en-US" dirty="0"/>
          </a:p>
        </p:txBody>
      </p:sp>
    </p:spTree>
    <p:extLst>
      <p:ext uri="{BB962C8B-B14F-4D97-AF65-F5344CB8AC3E}">
        <p14:creationId xmlns:p14="http://schemas.microsoft.com/office/powerpoint/2010/main" val="2447752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 me conclude.</a:t>
            </a:r>
          </a:p>
        </p:txBody>
      </p:sp>
      <p:sp>
        <p:nvSpPr>
          <p:cNvPr id="4" name="Slide Number Placeholder 3"/>
          <p:cNvSpPr>
            <a:spLocks noGrp="1"/>
          </p:cNvSpPr>
          <p:nvPr>
            <p:ph type="sldNum" sz="quarter" idx="5"/>
          </p:nvPr>
        </p:nvSpPr>
        <p:spPr/>
        <p:txBody>
          <a:bodyPr/>
          <a:lstStyle/>
          <a:p>
            <a:fld id="{49DC86C2-9417-D242-957F-07D0C93E50AF}" type="slidenum">
              <a:rPr lang="en-US" smtClean="0"/>
              <a:t>35</a:t>
            </a:fld>
            <a:endParaRPr lang="en-US" dirty="0"/>
          </a:p>
        </p:txBody>
      </p:sp>
    </p:spTree>
    <p:extLst>
      <p:ext uri="{BB962C8B-B14F-4D97-AF65-F5344CB8AC3E}">
        <p14:creationId xmlns:p14="http://schemas.microsoft.com/office/powerpoint/2010/main" val="3914520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is a mirror - for ourselves.</a:t>
            </a:r>
          </a:p>
          <a:p>
            <a:endParaRPr lang="en-US" dirty="0"/>
          </a:p>
          <a:p>
            <a:r>
              <a:rPr lang="en-US" dirty="0"/>
              <a:t>Our field has endured at least 25 years of blame – since SEMATECH’s 1993 “design productivity gap”, “crisis of design”, “fail to keep up”, etc.   EDA blocks itself with parallel universes, irreproducibility of research BY CONSTRUCTION, reinventing wheels.</a:t>
            </a:r>
          </a:p>
          <a:p>
            <a:endParaRPr lang="en-US" dirty="0"/>
          </a:p>
          <a:p>
            <a:r>
              <a:rPr lang="en-US" b="1" dirty="0"/>
              <a:t>[CLICK] </a:t>
            </a:r>
            <a:r>
              <a:rPr lang="en-US" dirty="0"/>
              <a:t>Yet our field started with open source. And open source has accelerated growth and innovation in many other fields.</a:t>
            </a:r>
          </a:p>
          <a:p>
            <a:endParaRPr lang="en-US" dirty="0"/>
          </a:p>
          <a:p>
            <a:r>
              <a:rPr lang="en-US" b="1" dirty="0"/>
              <a:t>[CLICK] </a:t>
            </a:r>
            <a:r>
              <a:rPr lang="en-US" dirty="0"/>
              <a:t>Open-source EDA is a way to pay it forward, share wisdom, and teach a next generation. It is a complement and a booster to commercial EDA.  At a personal level, it is liberating.</a:t>
            </a:r>
          </a:p>
          <a:p>
            <a:endParaRPr lang="en-US" dirty="0"/>
          </a:p>
          <a:p>
            <a:r>
              <a:rPr lang="en-US" b="1" dirty="0"/>
              <a:t>[CLICK] As a foundation for research and innovation, open source is absolutely doable.    </a:t>
            </a:r>
            <a:r>
              <a:rPr lang="en-US" dirty="0"/>
              <a:t>My sincere wish is that we will not be afraid of it.  [26:41]</a:t>
            </a:r>
          </a:p>
        </p:txBody>
      </p:sp>
      <p:sp>
        <p:nvSpPr>
          <p:cNvPr id="4" name="Slide Number Placeholder 3"/>
          <p:cNvSpPr>
            <a:spLocks noGrp="1"/>
          </p:cNvSpPr>
          <p:nvPr>
            <p:ph type="sldNum" sz="quarter" idx="5"/>
          </p:nvPr>
        </p:nvSpPr>
        <p:spPr/>
        <p:txBody>
          <a:bodyPr/>
          <a:lstStyle/>
          <a:p>
            <a:fld id="{49DC86C2-9417-D242-957F-07D0C93E50AF}" type="slidenum">
              <a:rPr lang="en-US" smtClean="0"/>
              <a:t>36</a:t>
            </a:fld>
            <a:endParaRPr lang="en-US" dirty="0"/>
          </a:p>
        </p:txBody>
      </p:sp>
    </p:spTree>
    <p:extLst>
      <p:ext uri="{BB962C8B-B14F-4D97-AF65-F5344CB8AC3E}">
        <p14:creationId xmlns:p14="http://schemas.microsoft.com/office/powerpoint/2010/main" val="4172875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All credit and thanks are due to my colleagues in the </a:t>
            </a:r>
            <a:r>
              <a:rPr lang="en-US" dirty="0" err="1"/>
              <a:t>OpenROAD</a:t>
            </a:r>
            <a:r>
              <a:rPr lang="en-US" dirty="0"/>
              <a:t> project – please check out the team at this link.  And these links, plus ways to keep tuned in to our latest news.</a:t>
            </a:r>
          </a:p>
          <a:p>
            <a:r>
              <a:rPr lang="en-US" b="1" dirty="0"/>
              <a:t>[CLICK] </a:t>
            </a:r>
            <a:r>
              <a:rPr lang="en-US" b="0" dirty="0"/>
              <a:t>Here’s where we’ll be maintaining the latest information so that you can </a:t>
            </a:r>
            <a:r>
              <a:rPr lang="en-US" b="1" dirty="0"/>
              <a:t>prepare</a:t>
            </a:r>
            <a:r>
              <a:rPr lang="en-US" b="0" dirty="0"/>
              <a:t> and </a:t>
            </a:r>
            <a:r>
              <a:rPr lang="en-US" b="1" dirty="0"/>
              <a:t>gain maximum value </a:t>
            </a:r>
            <a:r>
              <a:rPr lang="en-US" b="0" dirty="0"/>
              <a:t>when you attend our tutorial in Bangalore.</a:t>
            </a:r>
          </a:p>
          <a:p>
            <a:r>
              <a:rPr lang="en-US" b="1" dirty="0"/>
              <a:t>[CLICK] </a:t>
            </a:r>
            <a:r>
              <a:rPr lang="en-US" b="0" dirty="0"/>
              <a:t>And here are some other links, especially about Machine Learning in and around IC design tools.  My lab’s research sponsors are listed here.</a:t>
            </a:r>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37</a:t>
            </a:fld>
            <a:endParaRPr lang="en-US" dirty="0"/>
          </a:p>
        </p:txBody>
      </p:sp>
    </p:spTree>
    <p:extLst>
      <p:ext uri="{BB962C8B-B14F-4D97-AF65-F5344CB8AC3E}">
        <p14:creationId xmlns:p14="http://schemas.microsoft.com/office/powerpoint/2010/main" val="2708301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38</a:t>
            </a:fld>
            <a:endParaRPr lang="en-US" dirty="0"/>
          </a:p>
        </p:txBody>
      </p:sp>
    </p:spTree>
    <p:extLst>
      <p:ext uri="{BB962C8B-B14F-4D97-AF65-F5344CB8AC3E}">
        <p14:creationId xmlns:p14="http://schemas.microsoft.com/office/powerpoint/2010/main" val="1292588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39</a:t>
            </a:fld>
            <a:endParaRPr lang="en-US" dirty="0"/>
          </a:p>
        </p:txBody>
      </p:sp>
    </p:spTree>
    <p:extLst>
      <p:ext uri="{BB962C8B-B14F-4D97-AF65-F5344CB8AC3E}">
        <p14:creationId xmlns:p14="http://schemas.microsoft.com/office/powerpoint/2010/main" val="192337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*NOW* ?</a:t>
            </a:r>
          </a:p>
          <a:p>
            <a:r>
              <a:rPr lang="en-US" dirty="0"/>
              <a:t>The simple answer:  BECAUSE DESIGN has become JUST TOO DIFFICULT.  </a:t>
            </a:r>
            <a:r>
              <a:rPr lang="en-US" b="1" dirty="0"/>
              <a:t> </a:t>
            </a:r>
          </a:p>
          <a:p>
            <a:endParaRPr lang="en-US" dirty="0"/>
          </a:p>
          <a:p>
            <a:r>
              <a:rPr lang="en-US" b="1" dirty="0"/>
              <a:t>Today’s tools are complex and need expert users.  Innovators are blocked by the cost and risk OF DESIGN.</a:t>
            </a:r>
          </a:p>
          <a:p>
            <a:endParaRPr lang="en-US" dirty="0"/>
          </a:p>
          <a:p>
            <a:r>
              <a:rPr lang="en-US" b="1" dirty="0"/>
              <a:t>[CLICK] </a:t>
            </a:r>
            <a:r>
              <a:rPr lang="en-US" dirty="0"/>
              <a:t>So we see pictures like this – cost of silicon stays at ten cents per square millimeter in the </a:t>
            </a:r>
            <a:r>
              <a:rPr lang="en-US" b="1" dirty="0"/>
              <a:t>blue</a:t>
            </a:r>
            <a:r>
              <a:rPr lang="en-US" dirty="0"/>
              <a:t> trace, but the cost of designing that square millimeter is out of control in the </a:t>
            </a:r>
            <a:r>
              <a:rPr lang="en-US" b="1" dirty="0"/>
              <a:t>red</a:t>
            </a:r>
            <a:r>
              <a:rPr lang="en-US" dirty="0"/>
              <a:t> trace.  And we see questions like </a:t>
            </a:r>
            <a:r>
              <a:rPr lang="en-US" b="1" dirty="0"/>
              <a:t>[CLICK]</a:t>
            </a:r>
            <a:r>
              <a:rPr lang="en-US" dirty="0"/>
              <a:t> </a:t>
            </a:r>
            <a:r>
              <a:rPr lang="en-US" b="1" dirty="0"/>
              <a:t>THIS – which, as</a:t>
            </a:r>
            <a:r>
              <a:rPr lang="en-US" dirty="0"/>
              <a:t> an EDA community, </a:t>
            </a:r>
            <a:r>
              <a:rPr lang="en-US" b="1" dirty="0"/>
              <a:t>we should HATE to see! </a:t>
            </a:r>
            <a:r>
              <a:rPr lang="en-US" dirty="0"/>
              <a:t>  And the past 20-plus years of my career have been spent fighting against this question in various ways.  In my view, open source </a:t>
            </a:r>
            <a:r>
              <a:rPr lang="en-US" b="1" dirty="0"/>
              <a:t>IS A KEY LEVER </a:t>
            </a:r>
            <a:r>
              <a:rPr lang="en-US" dirty="0"/>
              <a:t>to </a:t>
            </a:r>
            <a:r>
              <a:rPr lang="en-US" b="1" dirty="0"/>
              <a:t>scale the future value of EDA</a:t>
            </a:r>
            <a:r>
              <a:rPr lang="en-US" dirty="0"/>
              <a:t>.</a:t>
            </a:r>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4</a:t>
            </a:fld>
            <a:endParaRPr lang="en-US" dirty="0"/>
          </a:p>
        </p:txBody>
      </p:sp>
    </p:spTree>
    <p:extLst>
      <p:ext uri="{BB962C8B-B14F-4D97-AF65-F5344CB8AC3E}">
        <p14:creationId xmlns:p14="http://schemas.microsoft.com/office/powerpoint/2010/main" val="3219507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40</a:t>
            </a:fld>
            <a:endParaRPr lang="en-US" dirty="0"/>
          </a:p>
        </p:txBody>
      </p:sp>
    </p:spTree>
    <p:extLst>
      <p:ext uri="{BB962C8B-B14F-4D97-AF65-F5344CB8AC3E}">
        <p14:creationId xmlns:p14="http://schemas.microsoft.com/office/powerpoint/2010/main" val="2244157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 </a:t>
            </a:r>
            <a:r>
              <a:rPr lang="en-US" dirty="0"/>
              <a:t>In response to arguments made by our esteemed opponents:  [it’s tough to argue against the future, and you’ve graciously made the best arguments you could...]  </a:t>
            </a:r>
          </a:p>
          <a:p>
            <a:endParaRPr lang="en-US" dirty="0"/>
          </a:p>
          <a:p>
            <a:r>
              <a:rPr lang="en-US" dirty="0"/>
              <a:t>FIRST: OPEN SOURCE BRINGS A NEW WORLD: reproducible research, and progress at the leading edge.</a:t>
            </a:r>
          </a:p>
          <a:p>
            <a:endParaRPr lang="en-US" dirty="0"/>
          </a:p>
          <a:p>
            <a:r>
              <a:rPr lang="en-US" dirty="0"/>
              <a:t>We know the naysayer point of view very well.</a:t>
            </a:r>
          </a:p>
          <a:p>
            <a:endParaRPr lang="en-US" dirty="0"/>
          </a:p>
          <a:p>
            <a:r>
              <a:rPr lang="en-US" b="1" dirty="0"/>
              <a:t>Yes, it’s really difficult and yes, EDA has invested  many thousands of engineer-years </a:t>
            </a:r>
            <a:r>
              <a:rPr lang="en-US" dirty="0"/>
              <a:t>--- my own students account for hundreds of those years.  Open-source requires contributors and reviewers and coordination.  But let’s be clear:  the target is different – (1) build a base for RESEARCH that complements commercial EDA; and focus on automation rather than </a:t>
            </a:r>
            <a:r>
              <a:rPr lang="en-US" dirty="0" err="1"/>
              <a:t>hyperoptimization</a:t>
            </a:r>
            <a:r>
              <a:rPr lang="en-US" dirty="0"/>
              <a:t>.  </a:t>
            </a:r>
          </a:p>
          <a:p>
            <a:endParaRPr lang="en-US" dirty="0"/>
          </a:p>
          <a:p>
            <a:r>
              <a:rPr lang="en-US" b="1" dirty="0"/>
              <a:t>It requires more effort from students?</a:t>
            </a:r>
            <a:r>
              <a:rPr lang="en-US" dirty="0"/>
              <a:t>  Yes, but it also saves a LOT MORE effort.</a:t>
            </a:r>
          </a:p>
          <a:p>
            <a:endParaRPr lang="en-US" dirty="0"/>
          </a:p>
          <a:p>
            <a:r>
              <a:rPr lang="en-US" b="1" dirty="0"/>
              <a:t>There are blockers?</a:t>
            </a:r>
            <a:r>
              <a:rPr lang="en-US" dirty="0"/>
              <a:t>   Yes, but there will be workarounds and transformative, watershed moments I am sure – open PDKs, open SOC designs, open benchmark suites.</a:t>
            </a:r>
          </a:p>
          <a:p>
            <a:endParaRPr lang="en-US" dirty="0"/>
          </a:p>
          <a:p>
            <a:r>
              <a:rPr lang="en-US" b="1" dirty="0"/>
              <a:t>And if you don’t believe in open source</a:t>
            </a:r>
            <a:r>
              <a:rPr lang="en-US" dirty="0"/>
              <a:t>, that’s okay too. </a:t>
            </a:r>
          </a:p>
        </p:txBody>
      </p:sp>
      <p:sp>
        <p:nvSpPr>
          <p:cNvPr id="4" name="Slide Number Placeholder 3"/>
          <p:cNvSpPr>
            <a:spLocks noGrp="1"/>
          </p:cNvSpPr>
          <p:nvPr>
            <p:ph type="sldNum" sz="quarter" idx="5"/>
          </p:nvPr>
        </p:nvSpPr>
        <p:spPr/>
        <p:txBody>
          <a:bodyPr/>
          <a:lstStyle/>
          <a:p>
            <a:fld id="{DBE3454D-C822-46C6-B7D7-CC2CDA6F0CD7}" type="slidenum">
              <a:rPr lang="en-US" smtClean="0"/>
              <a:t>41</a:t>
            </a:fld>
            <a:endParaRPr lang="en-US"/>
          </a:p>
        </p:txBody>
      </p:sp>
    </p:spTree>
    <p:extLst>
      <p:ext uri="{BB962C8B-B14F-4D97-AF65-F5344CB8AC3E}">
        <p14:creationId xmlns:p14="http://schemas.microsoft.com/office/powerpoint/2010/main" val="792522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Metrics can be normalized to a starting year, such as 2019.</a:t>
            </a:r>
          </a:p>
        </p:txBody>
      </p:sp>
      <p:sp>
        <p:nvSpPr>
          <p:cNvPr id="4" name="Slide Number Placeholder 3"/>
          <p:cNvSpPr>
            <a:spLocks noGrp="1"/>
          </p:cNvSpPr>
          <p:nvPr>
            <p:ph type="sldNum" sz="quarter" idx="10"/>
          </p:nvPr>
        </p:nvSpPr>
        <p:spPr/>
        <p:txBody>
          <a:bodyPr/>
          <a:lstStyle/>
          <a:p>
            <a:fld id="{584B3332-ADA4-4F2F-96D9-040A8ED782B9}" type="slidenum">
              <a:rPr lang="en-US" smtClean="0"/>
              <a:t>42</a:t>
            </a:fld>
            <a:endParaRPr lang="en-US" dirty="0"/>
          </a:p>
        </p:txBody>
      </p:sp>
    </p:spTree>
    <p:extLst>
      <p:ext uri="{BB962C8B-B14F-4D97-AF65-F5344CB8AC3E}">
        <p14:creationId xmlns:p14="http://schemas.microsoft.com/office/powerpoint/2010/main" val="3055746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have numerical values – numbers or </a:t>
            </a:r>
            <a:r>
              <a:rPr lang="en-US" dirty="0" err="1"/>
              <a:t>percents</a:t>
            </a:r>
            <a:r>
              <a:rPr lang="en-US" dirty="0"/>
              <a:t>, etc.</a:t>
            </a:r>
          </a:p>
        </p:txBody>
      </p:sp>
      <p:sp>
        <p:nvSpPr>
          <p:cNvPr id="4" name="Slide Number Placeholder 3"/>
          <p:cNvSpPr>
            <a:spLocks noGrp="1"/>
          </p:cNvSpPr>
          <p:nvPr>
            <p:ph type="sldNum" sz="quarter" idx="10"/>
          </p:nvPr>
        </p:nvSpPr>
        <p:spPr/>
        <p:txBody>
          <a:bodyPr/>
          <a:lstStyle/>
          <a:p>
            <a:fld id="{584B3332-ADA4-4F2F-96D9-040A8ED782B9}" type="slidenum">
              <a:rPr lang="en-US" smtClean="0"/>
              <a:t>43</a:t>
            </a:fld>
            <a:endParaRPr lang="en-US" dirty="0"/>
          </a:p>
        </p:txBody>
      </p:sp>
    </p:spTree>
    <p:extLst>
      <p:ext uri="{BB962C8B-B14F-4D97-AF65-F5344CB8AC3E}">
        <p14:creationId xmlns:p14="http://schemas.microsoft.com/office/powerpoint/2010/main" val="4162861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have bounded value – e.g., a ratio that is bounded below by 1.</a:t>
            </a:r>
          </a:p>
        </p:txBody>
      </p:sp>
      <p:sp>
        <p:nvSpPr>
          <p:cNvPr id="4" name="Slide Number Placeholder 3"/>
          <p:cNvSpPr>
            <a:spLocks noGrp="1"/>
          </p:cNvSpPr>
          <p:nvPr>
            <p:ph type="sldNum" sz="quarter" idx="10"/>
          </p:nvPr>
        </p:nvSpPr>
        <p:spPr/>
        <p:txBody>
          <a:bodyPr/>
          <a:lstStyle/>
          <a:p>
            <a:fld id="{584B3332-ADA4-4F2F-96D9-040A8ED782B9}" type="slidenum">
              <a:rPr lang="en-US" smtClean="0"/>
              <a:t>44</a:t>
            </a:fld>
            <a:endParaRPr lang="en-US" dirty="0"/>
          </a:p>
        </p:txBody>
      </p:sp>
    </p:spTree>
    <p:extLst>
      <p:ext uri="{BB962C8B-B14F-4D97-AF65-F5344CB8AC3E}">
        <p14:creationId xmlns:p14="http://schemas.microsoft.com/office/powerpoint/2010/main" val="1759024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generic comparison metrics for design technologies and design </a:t>
            </a:r>
            <a:r>
              <a:rPr lang="en-US" dirty="0" err="1"/>
              <a:t>enablements</a:t>
            </a:r>
            <a:r>
              <a:rPr lang="en-US" dirty="0"/>
              <a:t>.</a:t>
            </a:r>
          </a:p>
          <a:p>
            <a:r>
              <a:rPr lang="en-US" dirty="0"/>
              <a:t>For example, the “PROBE” methodology measures the amount of “tangling” of a placement that can be endured before the number of routing DRCs explodes.</a:t>
            </a:r>
          </a:p>
          <a:p>
            <a:endParaRPr lang="en-US" dirty="0"/>
          </a:p>
          <a:p>
            <a:r>
              <a:rPr lang="en-US" dirty="0"/>
              <a:t>A better placement will endure more tangling than a worse one. And similarly for a better router, or a better metal stack.  Here, we see that DRCs for the </a:t>
            </a:r>
            <a:r>
              <a:rPr lang="en-US" dirty="0" err="1"/>
              <a:t>OpenROAD</a:t>
            </a:r>
            <a:r>
              <a:rPr lang="en-US" dirty="0"/>
              <a:t> tool explode much earlier than for a commercial P&amp;R tool.  So, </a:t>
            </a:r>
            <a:r>
              <a:rPr lang="en-US" dirty="0" err="1"/>
              <a:t>OpenROAD’s</a:t>
            </a:r>
            <a:r>
              <a:rPr lang="en-US" dirty="0"/>
              <a:t> tool is still weak.</a:t>
            </a:r>
          </a:p>
        </p:txBody>
      </p:sp>
      <p:sp>
        <p:nvSpPr>
          <p:cNvPr id="4" name="Slide Number Placeholder 3"/>
          <p:cNvSpPr>
            <a:spLocks noGrp="1"/>
          </p:cNvSpPr>
          <p:nvPr>
            <p:ph type="sldNum" sz="quarter" idx="10"/>
          </p:nvPr>
        </p:nvSpPr>
        <p:spPr/>
        <p:txBody>
          <a:bodyPr/>
          <a:lstStyle/>
          <a:p>
            <a:fld id="{584B3332-ADA4-4F2F-96D9-040A8ED782B9}" type="slidenum">
              <a:rPr lang="en-US" smtClean="0"/>
              <a:t>45</a:t>
            </a:fld>
            <a:endParaRPr lang="en-US" dirty="0"/>
          </a:p>
        </p:txBody>
      </p:sp>
    </p:spTree>
    <p:extLst>
      <p:ext uri="{BB962C8B-B14F-4D97-AF65-F5344CB8AC3E}">
        <p14:creationId xmlns:p14="http://schemas.microsoft.com/office/powerpoint/2010/main" val="4235708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you, as you get to know </a:t>
            </a:r>
            <a:r>
              <a:rPr lang="en-US" dirty="0" err="1"/>
              <a:t>OpenROAD</a:t>
            </a:r>
            <a:r>
              <a:rPr lang="en-US" dirty="0"/>
              <a:t> tools, starting a discussion on GitHub is simple.  Here’s an example from the </a:t>
            </a:r>
            <a:r>
              <a:rPr lang="en-US" dirty="0" err="1"/>
              <a:t>RePlAce</a:t>
            </a:r>
            <a:r>
              <a:rPr lang="en-US" dirty="0"/>
              <a:t> repository. Users navigate to the Issues tab and create a New Issue. As you can see here, there are 42 resolved issues/discussions and 8 are still ongoing. [this screen capture was a couple of weeks ago.  Now 9 ongoing.] You can click on any of the open issues to read the discussion.</a:t>
            </a:r>
          </a:p>
          <a:p>
            <a:r>
              <a:rPr lang="en-US" b="1" dirty="0"/>
              <a:t>[CLICK]</a:t>
            </a:r>
          </a:p>
        </p:txBody>
      </p:sp>
      <p:sp>
        <p:nvSpPr>
          <p:cNvPr id="4" name="Slide Number Placeholder 3"/>
          <p:cNvSpPr>
            <a:spLocks noGrp="1"/>
          </p:cNvSpPr>
          <p:nvPr>
            <p:ph type="sldNum" sz="quarter" idx="10"/>
          </p:nvPr>
        </p:nvSpPr>
        <p:spPr/>
        <p:txBody>
          <a:bodyPr/>
          <a:lstStyle/>
          <a:p>
            <a:fld id="{584B3332-ADA4-4F2F-96D9-040A8ED782B9}" type="slidenum">
              <a:rPr lang="en-US" smtClean="0"/>
              <a:t>46</a:t>
            </a:fld>
            <a:endParaRPr lang="en-US" dirty="0"/>
          </a:p>
        </p:txBody>
      </p:sp>
    </p:spTree>
    <p:extLst>
      <p:ext uri="{BB962C8B-B14F-4D97-AF65-F5344CB8AC3E}">
        <p14:creationId xmlns:p14="http://schemas.microsoft.com/office/powerpoint/2010/main" val="39534661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expanded discussion appears in full.  And </a:t>
            </a:r>
            <a:r>
              <a:rPr lang="en-US" b="1" dirty="0"/>
              <a:t>you</a:t>
            </a:r>
            <a:r>
              <a:rPr lang="en-US" dirty="0"/>
              <a:t> can provide your input or, if you code, offer to fix the issue or add the requested feature.  </a:t>
            </a:r>
          </a:p>
          <a:p>
            <a:endParaRPr lang="en-US" b="1" dirty="0"/>
          </a:p>
          <a:p>
            <a:r>
              <a:rPr lang="en-US" sz="1100" b="1" dirty="0"/>
              <a:t>I should ADD:  A good issue has a test case and is detailed and easy to reproduce</a:t>
            </a:r>
            <a:r>
              <a:rPr lang="en-US" sz="1100" dirty="0"/>
              <a:t>. </a:t>
            </a:r>
          </a:p>
          <a:p>
            <a:r>
              <a:rPr lang="en-US" sz="1100" dirty="0"/>
              <a:t>If possible, reduce the test case to the smallest possible size that can still show the problem. Filing high quality issues is a great way to contribute when done well.</a:t>
            </a:r>
            <a:endParaRPr lang="en-US" b="1" dirty="0"/>
          </a:p>
          <a:p>
            <a:endParaRPr lang="en-US" dirty="0"/>
          </a:p>
        </p:txBody>
      </p:sp>
      <p:sp>
        <p:nvSpPr>
          <p:cNvPr id="4" name="Slide Number Placeholder 3"/>
          <p:cNvSpPr>
            <a:spLocks noGrp="1"/>
          </p:cNvSpPr>
          <p:nvPr>
            <p:ph type="sldNum" sz="quarter" idx="10"/>
          </p:nvPr>
        </p:nvSpPr>
        <p:spPr/>
        <p:txBody>
          <a:bodyPr/>
          <a:lstStyle/>
          <a:p>
            <a:fld id="{584B3332-ADA4-4F2F-96D9-040A8ED782B9}" type="slidenum">
              <a:rPr lang="en-US" smtClean="0"/>
              <a:t>47</a:t>
            </a:fld>
            <a:endParaRPr lang="en-US" dirty="0"/>
          </a:p>
        </p:txBody>
      </p:sp>
    </p:spTree>
    <p:extLst>
      <p:ext uri="{BB962C8B-B14F-4D97-AF65-F5344CB8AC3E}">
        <p14:creationId xmlns:p14="http://schemas.microsoft.com/office/powerpoint/2010/main" val="1904323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Contributions</a:t>
            </a:r>
            <a:r>
              <a:rPr lang="en-US" dirty="0"/>
              <a:t> are accepted in the form of </a:t>
            </a:r>
            <a:r>
              <a:rPr lang="en-US" b="1" dirty="0"/>
              <a:t>pull requests. </a:t>
            </a:r>
          </a:p>
          <a:p>
            <a:r>
              <a:rPr lang="en-US" dirty="0"/>
              <a:t>You can </a:t>
            </a:r>
            <a:r>
              <a:rPr lang="en-US" b="1" dirty="0"/>
              <a:t>fork</a:t>
            </a:r>
            <a:r>
              <a:rPr lang="en-US" dirty="0"/>
              <a:t> a copy of the repository to your personal account, code the new changes,  and create a </a:t>
            </a:r>
            <a:r>
              <a:rPr lang="en-US" b="1" dirty="0"/>
              <a:t>pull request </a:t>
            </a:r>
            <a:r>
              <a:rPr lang="en-US" dirty="0"/>
              <a:t>that asks a repo maintainer to merge the new code. </a:t>
            </a:r>
          </a:p>
          <a:p>
            <a:r>
              <a:rPr lang="en-US" dirty="0"/>
              <a:t>Pull requests are found under the pull requests tab and as you can see, new code shows “green check” or “red cross” marks to validate the new code against a set of predefined tests. Here at the end, the maintainer of the repo merged the pull request and the contribution is marked as merged.</a:t>
            </a:r>
          </a:p>
          <a:p>
            <a:endParaRPr lang="en-US" dirty="0"/>
          </a:p>
          <a:p>
            <a:r>
              <a:rPr lang="en-US" sz="1100" b="1" dirty="0"/>
              <a:t>IN PRACTICE, developers</a:t>
            </a:r>
            <a:r>
              <a:rPr lang="en-US" sz="1100" dirty="0"/>
              <a:t> should read the contributor guidelines document that will soon be posted in the </a:t>
            </a:r>
            <a:r>
              <a:rPr lang="en-US" sz="1100" dirty="0" err="1"/>
              <a:t>OpenDB</a:t>
            </a:r>
            <a:r>
              <a:rPr lang="en-US" sz="1100" dirty="0"/>
              <a:t> repo and linked to from the </a:t>
            </a:r>
            <a:r>
              <a:rPr lang="en-US" sz="1100" dirty="0" err="1"/>
              <a:t>OpenROAD</a:t>
            </a:r>
            <a:r>
              <a:rPr lang="en-US" sz="1100" dirty="0"/>
              <a:t> app repo. It takes work to have a pull request accepted – fit with existing code, unit test, comments in the code, etc.   And please talk with us about major contributions so that the path to accepting a pull request can be as smooth as possible.</a:t>
            </a:r>
            <a:endParaRPr lang="en-US" dirty="0"/>
          </a:p>
          <a:p>
            <a:endParaRPr lang="en-US" dirty="0"/>
          </a:p>
          <a:p>
            <a:r>
              <a:rPr lang="en-US" b="1" dirty="0"/>
              <a:t>[CLICK]</a:t>
            </a:r>
          </a:p>
        </p:txBody>
      </p:sp>
      <p:sp>
        <p:nvSpPr>
          <p:cNvPr id="4" name="Slide Number Placeholder 3"/>
          <p:cNvSpPr>
            <a:spLocks noGrp="1"/>
          </p:cNvSpPr>
          <p:nvPr>
            <p:ph type="sldNum" sz="quarter" idx="10"/>
          </p:nvPr>
        </p:nvSpPr>
        <p:spPr/>
        <p:txBody>
          <a:bodyPr/>
          <a:lstStyle/>
          <a:p>
            <a:fld id="{584B3332-ADA4-4F2F-96D9-040A8ED782B9}" type="slidenum">
              <a:rPr lang="en-US" smtClean="0"/>
              <a:t>48</a:t>
            </a:fld>
            <a:endParaRPr lang="en-US" dirty="0"/>
          </a:p>
        </p:txBody>
      </p:sp>
    </p:spTree>
    <p:extLst>
      <p:ext uri="{BB962C8B-B14F-4D97-AF65-F5344CB8AC3E}">
        <p14:creationId xmlns:p14="http://schemas.microsoft.com/office/powerpoint/2010/main" val="17954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3E4061D9-ECA4-4CED-903E-8395C236FDCB}" type="slidenum">
              <a:rPr lang="en-US" smtClean="0"/>
              <a:t>49</a:t>
            </a:fld>
            <a:endParaRPr lang="en-US"/>
          </a:p>
        </p:txBody>
      </p:sp>
    </p:spTree>
    <p:extLst>
      <p:ext uri="{BB962C8B-B14F-4D97-AF65-F5344CB8AC3E}">
        <p14:creationId xmlns:p14="http://schemas.microsoft.com/office/powerpoint/2010/main" val="221987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 </a:t>
            </a:r>
            <a:r>
              <a:rPr lang="en-US" b="1" dirty="0"/>
              <a:t>DESIGN CRISIS</a:t>
            </a:r>
            <a:r>
              <a:rPr lang="en-US" dirty="0"/>
              <a:t>, the </a:t>
            </a:r>
            <a:r>
              <a:rPr lang="en-US" b="1" dirty="0"/>
              <a:t>IDEA</a:t>
            </a:r>
            <a:r>
              <a:rPr lang="en-US" dirty="0"/>
              <a:t> program was launched in June of last year.</a:t>
            </a:r>
          </a:p>
          <a:p>
            <a:r>
              <a:rPr lang="en-US" dirty="0"/>
              <a:t>IDEA is part of the U.S. Electronics Resurgence Initiative, and it aims for </a:t>
            </a:r>
            <a:r>
              <a:rPr lang="en-US" b="1" dirty="0"/>
              <a:t>Hardware Compilers 2.0 </a:t>
            </a:r>
            <a:r>
              <a:rPr lang="en-US" dirty="0"/>
              <a:t>– no humans, 24-hour turnaround, eventually no loss of quality.</a:t>
            </a:r>
          </a:p>
          <a:p>
            <a:endParaRPr lang="en-US" dirty="0"/>
          </a:p>
          <a:p>
            <a:r>
              <a:rPr lang="en-US" b="1" dirty="0"/>
              <a:t>[CLICK] </a:t>
            </a:r>
            <a:r>
              <a:rPr lang="en-US" dirty="0"/>
              <a:t>This shifts the focus  </a:t>
            </a:r>
            <a:r>
              <a:rPr lang="en-US" b="1" dirty="0"/>
              <a:t>FROM</a:t>
            </a:r>
            <a:r>
              <a:rPr lang="en-US" dirty="0"/>
              <a:t> today’s tools that go after </a:t>
            </a:r>
            <a:r>
              <a:rPr lang="en-US" b="1" dirty="0"/>
              <a:t>ultimate quality of results</a:t>
            </a:r>
            <a:r>
              <a:rPr lang="en-US" dirty="0"/>
              <a:t>, </a:t>
            </a:r>
            <a:r>
              <a:rPr lang="en-US" b="1" dirty="0"/>
              <a:t>TO</a:t>
            </a:r>
            <a:r>
              <a:rPr lang="en-US" dirty="0"/>
              <a:t> SELF-DRIVING tools that don’t require years of training or months of schedule to tape out a working chip. </a:t>
            </a:r>
          </a:p>
          <a:p>
            <a:r>
              <a:rPr lang="en-US" b="1" dirty="0"/>
              <a:t>[CLICK] </a:t>
            </a:r>
            <a:r>
              <a:rPr lang="en-US" dirty="0"/>
              <a:t>The broader goal is to </a:t>
            </a:r>
            <a:r>
              <a:rPr lang="en-US" b="1" dirty="0"/>
              <a:t>restore</a:t>
            </a:r>
            <a:r>
              <a:rPr lang="en-US" dirty="0"/>
              <a:t> </a:t>
            </a:r>
            <a:r>
              <a:rPr lang="en-US" b="1" dirty="0"/>
              <a:t>designer access to silicon</a:t>
            </a:r>
            <a:r>
              <a:rPr lang="en-US" dirty="0"/>
              <a:t>.</a:t>
            </a:r>
          </a:p>
        </p:txBody>
      </p:sp>
      <p:sp>
        <p:nvSpPr>
          <p:cNvPr id="4" name="Slide Number Placeholder 3"/>
          <p:cNvSpPr>
            <a:spLocks noGrp="1"/>
          </p:cNvSpPr>
          <p:nvPr>
            <p:ph type="sldNum" sz="quarter" idx="10"/>
          </p:nvPr>
        </p:nvSpPr>
        <p:spPr/>
        <p:txBody>
          <a:bodyPr/>
          <a:lstStyle/>
          <a:p>
            <a:fld id="{5AF098EC-93E0-484E-B2D8-A6CDEA8F6A92}" type="slidenum">
              <a:rPr lang="en-US" smtClean="0"/>
              <a:t>5</a:t>
            </a:fld>
            <a:endParaRPr lang="en-US"/>
          </a:p>
        </p:txBody>
      </p:sp>
    </p:spTree>
    <p:extLst>
      <p:ext uri="{BB962C8B-B14F-4D97-AF65-F5344CB8AC3E}">
        <p14:creationId xmlns:p14="http://schemas.microsoft.com/office/powerpoint/2010/main" val="29381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All around us, the world has been opening up.</a:t>
            </a:r>
          </a:p>
          <a:p>
            <a:r>
              <a:rPr lang="en-US" b="0" dirty="0"/>
              <a:t>Machine learning, AI, computer vision have advanced very rapidly; these fields have high value, they are attractive – </a:t>
            </a:r>
            <a:r>
              <a:rPr lang="en-US" b="1" dirty="0"/>
              <a:t>they’re one hundred percent </a:t>
            </a:r>
            <a:r>
              <a:rPr lang="en-US" b="0" dirty="0"/>
              <a:t>bought in to open source as a strategic lever for both researchers and companies.</a:t>
            </a:r>
          </a:p>
          <a:p>
            <a:r>
              <a:rPr lang="en-US" b="1" dirty="0"/>
              <a:t>[CLICK] </a:t>
            </a:r>
            <a:r>
              <a:rPr lang="en-US" b="0" dirty="0"/>
              <a:t>The Open-source </a:t>
            </a:r>
            <a:r>
              <a:rPr lang="en-US" b="1" dirty="0"/>
              <a:t>HARDWARE</a:t>
            </a:r>
            <a:r>
              <a:rPr lang="en-US" b="0" dirty="0"/>
              <a:t> community is rapidly following what we’ve seen in open-source </a:t>
            </a:r>
            <a:r>
              <a:rPr lang="en-US" b="1" dirty="0"/>
              <a:t>SOFTWARE</a:t>
            </a:r>
            <a:r>
              <a:rPr lang="en-US" b="0" dirty="0"/>
              <a:t>.  (AND: by the way: These are EDA users!)</a:t>
            </a:r>
          </a:p>
          <a:p>
            <a:r>
              <a:rPr lang="en-US" b="1" dirty="0"/>
              <a:t>[CLICK] </a:t>
            </a:r>
            <a:r>
              <a:rPr lang="en-US" b="0" dirty="0"/>
              <a:t>And what about EDA itself?   There are more open-source contributions in recent years – correlated with the launch of IDEA …  </a:t>
            </a:r>
            <a:r>
              <a:rPr lang="en-US" b="1" dirty="0"/>
              <a:t>BUT: Many quote-unquote “released” codes are not actually open-source, and these tools typically don’t interoperate.   </a:t>
            </a:r>
          </a:p>
          <a:p>
            <a:r>
              <a:rPr lang="en-US" b="1" dirty="0"/>
              <a:t>[4:40]</a:t>
            </a:r>
          </a:p>
          <a:p>
            <a:endParaRPr lang="en-US" b="1" dirty="0"/>
          </a:p>
        </p:txBody>
      </p:sp>
      <p:sp>
        <p:nvSpPr>
          <p:cNvPr id="4" name="Slide Number Placeholder 3"/>
          <p:cNvSpPr>
            <a:spLocks noGrp="1"/>
          </p:cNvSpPr>
          <p:nvPr>
            <p:ph type="sldNum" sz="quarter" idx="10"/>
          </p:nvPr>
        </p:nvSpPr>
        <p:spPr/>
        <p:txBody>
          <a:bodyPr/>
          <a:lstStyle/>
          <a:p>
            <a:fld id="{584B3332-ADA4-4F2F-96D9-040A8ED782B9}" type="slidenum">
              <a:rPr lang="en-US" smtClean="0"/>
              <a:t>6</a:t>
            </a:fld>
            <a:endParaRPr lang="en-US" dirty="0"/>
          </a:p>
        </p:txBody>
      </p:sp>
    </p:spTree>
    <p:extLst>
      <p:ext uri="{BB962C8B-B14F-4D97-AF65-F5344CB8AC3E}">
        <p14:creationId xmlns:p14="http://schemas.microsoft.com/office/powerpoint/2010/main" val="378304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TWO of my </a:t>
            </a:r>
            <a:r>
              <a:rPr lang="en-US" dirty="0"/>
              <a:t>paper is about open source in EDA.</a:t>
            </a:r>
          </a:p>
          <a:p>
            <a:r>
              <a:rPr lang="en-US" b="1" dirty="0"/>
              <a:t>WHICH IS NOT A NEW IDEA.</a:t>
            </a:r>
          </a:p>
          <a:p>
            <a:r>
              <a:rPr lang="en-US" b="1" dirty="0"/>
              <a:t>[CLICK]</a:t>
            </a:r>
            <a:endParaRPr lang="en-US" dirty="0"/>
          </a:p>
          <a:p>
            <a:endParaRPr lang="en-US" dirty="0"/>
          </a:p>
        </p:txBody>
      </p:sp>
      <p:sp>
        <p:nvSpPr>
          <p:cNvPr id="4" name="Slide Number Placeholder 3"/>
          <p:cNvSpPr>
            <a:spLocks noGrp="1"/>
          </p:cNvSpPr>
          <p:nvPr>
            <p:ph type="sldNum" sz="quarter" idx="5"/>
          </p:nvPr>
        </p:nvSpPr>
        <p:spPr/>
        <p:txBody>
          <a:bodyPr/>
          <a:lstStyle/>
          <a:p>
            <a:fld id="{49DC86C2-9417-D242-957F-07D0C93E50AF}" type="slidenum">
              <a:rPr lang="en-US" smtClean="0"/>
              <a:t>7</a:t>
            </a:fld>
            <a:endParaRPr lang="en-US" dirty="0"/>
          </a:p>
        </p:txBody>
      </p:sp>
    </p:spTree>
    <p:extLst>
      <p:ext uri="{BB962C8B-B14F-4D97-AF65-F5344CB8AC3E}">
        <p14:creationId xmlns:p14="http://schemas.microsoft.com/office/powerpoint/2010/main" val="81635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altLang="ko-KR" b="1" dirty="0">
                <a:latin typeface="Times New Roman" pitchFamily="18" charset="0"/>
              </a:rPr>
              <a:t>TWENTY</a:t>
            </a:r>
            <a:r>
              <a:rPr lang="en-US" altLang="ko-KR" dirty="0">
                <a:latin typeface="Times New Roman" pitchFamily="18" charset="0"/>
              </a:rPr>
              <a:t> years ago, we tried to launch open-source in the EDA </a:t>
            </a:r>
            <a:r>
              <a:rPr lang="en-US" altLang="ko-KR" b="1" dirty="0">
                <a:latin typeface="Times New Roman" pitchFamily="18" charset="0"/>
              </a:rPr>
              <a:t>research</a:t>
            </a:r>
            <a:r>
              <a:rPr lang="en-US" altLang="ko-KR" dirty="0">
                <a:latin typeface="Times New Roman" pitchFamily="18" charset="0"/>
              </a:rPr>
              <a:t> community, with </a:t>
            </a:r>
            <a:r>
              <a:rPr lang="en-US" altLang="ko-KR" b="1" dirty="0">
                <a:latin typeface="Times New Roman" pitchFamily="18" charset="0"/>
              </a:rPr>
              <a:t>The VLSI CAD Bookshelf</a:t>
            </a:r>
            <a:r>
              <a:rPr lang="en-US" altLang="ko-KR" dirty="0">
                <a:latin typeface="Times New Roman" pitchFamily="18" charset="0"/>
              </a:rPr>
              <a:t>.  </a:t>
            </a:r>
          </a:p>
          <a:p>
            <a:pPr rtl="0" fontAlgn="base"/>
            <a:r>
              <a:rPr lang="en-US" altLang="ko-KR" b="1" dirty="0">
                <a:latin typeface="Times New Roman" pitchFamily="18" charset="0"/>
              </a:rPr>
              <a:t>[CLICK] </a:t>
            </a:r>
            <a:r>
              <a:rPr lang="en-US" altLang="ko-KR" dirty="0">
                <a:latin typeface="Times New Roman" pitchFamily="18" charset="0"/>
              </a:rPr>
              <a:t>We wanted to start a new culture of </a:t>
            </a:r>
            <a:r>
              <a:rPr lang="en-US" altLang="ko-KR" b="1" dirty="0">
                <a:latin typeface="Times New Roman" pitchFamily="18" charset="0"/>
              </a:rPr>
              <a:t>CAD-IP Reuse and better science</a:t>
            </a:r>
            <a:r>
              <a:rPr lang="en-US" altLang="ko-KR" dirty="0">
                <a:latin typeface="Times New Roman" pitchFamily="18" charset="0"/>
              </a:rPr>
              <a:t>, with less reinventing of wheels.  But for </a:t>
            </a:r>
            <a:r>
              <a:rPr lang="en-US" altLang="ko-KR" b="1" dirty="0">
                <a:latin typeface="Times New Roman" pitchFamily="18" charset="0"/>
              </a:rPr>
              <a:t>many</a:t>
            </a:r>
            <a:r>
              <a:rPr lang="en-US" altLang="ko-KR" dirty="0">
                <a:latin typeface="Times New Roman" pitchFamily="18" charset="0"/>
              </a:rPr>
              <a:t> reasons, it didn’t take root.</a:t>
            </a:r>
          </a:p>
          <a:p>
            <a:pPr rtl="0" fontAlgn="base"/>
            <a:endParaRPr lang="en-US" altLang="ko-KR" dirty="0">
              <a:latin typeface="Times New Roman" pitchFamily="18" charset="0"/>
            </a:endParaRPr>
          </a:p>
          <a:p>
            <a:pPr rtl="0" fontAlgn="base"/>
            <a:r>
              <a:rPr lang="en-US" altLang="ko-KR" b="1" dirty="0">
                <a:latin typeface="Times New Roman" pitchFamily="18" charset="0"/>
              </a:rPr>
              <a:t>[CLICK] </a:t>
            </a:r>
            <a:r>
              <a:rPr lang="en-US" altLang="ko-KR" dirty="0">
                <a:latin typeface="Times New Roman" pitchFamily="18" charset="0"/>
              </a:rPr>
              <a:t>Ironically, </a:t>
            </a:r>
            <a:r>
              <a:rPr lang="en-US" altLang="ko-KR" b="1" dirty="0">
                <a:latin typeface="Times New Roman" pitchFamily="18" charset="0"/>
              </a:rPr>
              <a:t>FORTY-plus</a:t>
            </a:r>
            <a:r>
              <a:rPr lang="en-US" altLang="ko-KR" dirty="0">
                <a:latin typeface="Times New Roman" pitchFamily="18" charset="0"/>
              </a:rPr>
              <a:t>  years ago, our field was </a:t>
            </a:r>
            <a:r>
              <a:rPr lang="en-US" altLang="ko-KR" b="1" dirty="0">
                <a:latin typeface="Times New Roman" pitchFamily="18" charset="0"/>
              </a:rPr>
              <a:t>founded</a:t>
            </a:r>
            <a:r>
              <a:rPr lang="en-US" altLang="ko-KR" dirty="0">
                <a:latin typeface="Times New Roman" pitchFamily="18" charset="0"/>
              </a:rPr>
              <a:t> on open source.   So what happened?</a:t>
            </a:r>
          </a:p>
          <a:p>
            <a:pPr rtl="0" fontAlgn="base"/>
            <a:endParaRPr lang="en-US" altLang="ko-KR" dirty="0">
              <a:latin typeface="Times New Roman" pitchFamily="18" charset="0"/>
            </a:endParaRPr>
          </a:p>
          <a:p>
            <a:pPr rtl="0" fontAlgn="base"/>
            <a:r>
              <a:rPr lang="en-US" altLang="ko-KR" dirty="0">
                <a:latin typeface="Times New Roman" pitchFamily="18" charset="0"/>
              </a:rPr>
              <a:t>Well …. In the next slides, I’ll touch on some </a:t>
            </a:r>
            <a:r>
              <a:rPr lang="en-US" altLang="ko-KR" b="1" dirty="0">
                <a:latin typeface="Times New Roman" pitchFamily="18" charset="0"/>
              </a:rPr>
              <a:t>diagnoses</a:t>
            </a:r>
            <a:r>
              <a:rPr lang="en-US" altLang="ko-KR" dirty="0">
                <a:latin typeface="Times New Roman" pitchFamily="18" charset="0"/>
              </a:rPr>
              <a:t>, </a:t>
            </a:r>
            <a:r>
              <a:rPr lang="en-US" altLang="ko-KR" b="1" dirty="0">
                <a:latin typeface="Times New Roman" pitchFamily="18" charset="0"/>
              </a:rPr>
              <a:t>current</a:t>
            </a:r>
            <a:r>
              <a:rPr lang="en-US" altLang="ko-KR" dirty="0">
                <a:latin typeface="Times New Roman" pitchFamily="18" charset="0"/>
              </a:rPr>
              <a:t> </a:t>
            </a:r>
            <a:r>
              <a:rPr lang="en-US" altLang="ko-KR" b="1" dirty="0">
                <a:latin typeface="Times New Roman" pitchFamily="18" charset="0"/>
              </a:rPr>
              <a:t>motivations</a:t>
            </a:r>
            <a:r>
              <a:rPr lang="en-US" altLang="ko-KR" dirty="0">
                <a:latin typeface="Times New Roman" pitchFamily="18" charset="0"/>
              </a:rPr>
              <a:t>, and </a:t>
            </a:r>
            <a:r>
              <a:rPr lang="en-US" altLang="ko-KR" b="1" dirty="0">
                <a:latin typeface="Times New Roman" pitchFamily="18" charset="0"/>
              </a:rPr>
              <a:t>lessons learned </a:t>
            </a:r>
            <a:r>
              <a:rPr lang="en-US" altLang="ko-KR" dirty="0">
                <a:latin typeface="Times New Roman" pitchFamily="18" charset="0"/>
              </a:rPr>
              <a:t>from the past.</a:t>
            </a:r>
          </a:p>
          <a:p>
            <a:pPr rtl="0" fontAlgn="base"/>
            <a:endParaRPr lang="en-US" altLang="ko-KR" i="1" dirty="0">
              <a:latin typeface="Times New Roman" pitchFamily="18" charset="0"/>
            </a:endParaRPr>
          </a:p>
          <a:p>
            <a:pPr rtl="0" fontAlgn="base"/>
            <a:endParaRPr lang="en-US" altLang="ko-KR" dirty="0">
              <a:latin typeface="Times New Roman" pitchFamily="18" charset="0"/>
            </a:endParaRPr>
          </a:p>
        </p:txBody>
      </p:sp>
      <p:sp>
        <p:nvSpPr>
          <p:cNvPr id="4" name="Slide Number Placeholder 3"/>
          <p:cNvSpPr>
            <a:spLocks noGrp="1"/>
          </p:cNvSpPr>
          <p:nvPr>
            <p:ph type="sldNum" sz="quarter" idx="5"/>
          </p:nvPr>
        </p:nvSpPr>
        <p:spPr/>
        <p:txBody>
          <a:bodyPr/>
          <a:lstStyle/>
          <a:p>
            <a:fld id="{584B3332-ADA4-4F2F-96D9-040A8ED782B9}" type="slidenum">
              <a:rPr lang="en-US" smtClean="0"/>
              <a:t>8</a:t>
            </a:fld>
            <a:endParaRPr lang="en-US" dirty="0"/>
          </a:p>
        </p:txBody>
      </p:sp>
    </p:spTree>
    <p:extLst>
      <p:ext uri="{BB962C8B-B14F-4D97-AF65-F5344CB8AC3E}">
        <p14:creationId xmlns:p14="http://schemas.microsoft.com/office/powerpoint/2010/main" val="427207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pretty easy to diagnose why open-source is not part of our EDA research culture.</a:t>
            </a:r>
          </a:p>
          <a:p>
            <a:endParaRPr lang="en-US" b="0" dirty="0"/>
          </a:p>
          <a:p>
            <a:r>
              <a:rPr lang="en-US" b="1" dirty="0"/>
              <a:t>[CLICK] To start, there are what I call “straight-out blockers”:</a:t>
            </a:r>
          </a:p>
          <a:p>
            <a:r>
              <a:rPr lang="en-US" b="1" dirty="0"/>
              <a:t>First, </a:t>
            </a:r>
            <a:r>
              <a:rPr lang="en-US" b="0" dirty="0"/>
              <a:t>we can’t share commercial tools’ </a:t>
            </a:r>
            <a:r>
              <a:rPr lang="en-US" b="0" dirty="0" err="1"/>
              <a:t>Tcl</a:t>
            </a:r>
            <a:r>
              <a:rPr lang="en-US" b="0" dirty="0"/>
              <a:t> scripts or reports with each other.  And we can’t benchmark commercial tools, even though our papers need to show improvements over previous work and the state of the art.</a:t>
            </a:r>
          </a:p>
          <a:p>
            <a:r>
              <a:rPr lang="en-US" b="1" dirty="0"/>
              <a:t>Second, </a:t>
            </a:r>
            <a:r>
              <a:rPr lang="en-US" b="0" dirty="0"/>
              <a:t>there is no open-source EDA </a:t>
            </a:r>
            <a:r>
              <a:rPr lang="en-US" b="1" dirty="0"/>
              <a:t>ecosystem</a:t>
            </a:r>
            <a:r>
              <a:rPr lang="en-US" b="0" dirty="0"/>
              <a:t> – PDK, library, signoff verifications are all missing.  There is no mechanism by which a grad student tool developer can see an IC designer’s testcase that comes with a bug report.</a:t>
            </a:r>
          </a:p>
          <a:p>
            <a:endParaRPr lang="en-US" b="0" dirty="0"/>
          </a:p>
          <a:p>
            <a:r>
              <a:rPr lang="en-US" b="1" dirty="0"/>
              <a:t>[CLICK] The RESULTING bad news is that:</a:t>
            </a:r>
          </a:p>
          <a:p>
            <a:r>
              <a:rPr lang="en-US" b="1" dirty="0"/>
              <a:t>--- When results are irreproducible BY CONSTRUCTION</a:t>
            </a:r>
            <a:r>
              <a:rPr lang="en-US" b="0" dirty="0"/>
              <a:t>, there is no culture of independent confirmation and verification.  So no one knows where the leading edge is.  And in this context, </a:t>
            </a:r>
            <a:r>
              <a:rPr lang="en-US" b="1" dirty="0"/>
              <a:t>your closed source can be a real competitive advantage</a:t>
            </a:r>
            <a:r>
              <a:rPr lang="en-US" b="0" dirty="0"/>
              <a:t> when it comes to publishing papers.</a:t>
            </a:r>
          </a:p>
          <a:p>
            <a:r>
              <a:rPr lang="en-US" b="0" dirty="0"/>
              <a:t>--- </a:t>
            </a:r>
            <a:r>
              <a:rPr lang="en-US" b="1" dirty="0"/>
              <a:t>Also, without a “research backplane”,</a:t>
            </a:r>
            <a:r>
              <a:rPr lang="en-US" b="0" dirty="0"/>
              <a:t> we live in a kind of </a:t>
            </a:r>
            <a:r>
              <a:rPr lang="en-US" b="1" dirty="0"/>
              <a:t>“parallel universe” </a:t>
            </a:r>
            <a:r>
              <a:rPr lang="en-US" b="0" dirty="0"/>
              <a:t>to the real world – we cannot assess our impact on chips or full flows, so we have little niches of half-perimeter wirelength, RC metric, IWLS95 benchmarks, and so on.  </a:t>
            </a:r>
            <a:r>
              <a:rPr lang="en-US" b="1" dirty="0"/>
              <a:t>The good news here </a:t>
            </a:r>
            <a:r>
              <a:rPr lang="en-US" b="0" dirty="0"/>
              <a:t>is that </a:t>
            </a:r>
            <a:r>
              <a:rPr lang="en-US" b="1" dirty="0"/>
              <a:t>this year, the IEEE CEDA RDF flow </a:t>
            </a:r>
            <a:r>
              <a:rPr lang="en-US" b="0" dirty="0"/>
              <a:t>has made a big step toward curing the “parallel universe” problem.</a:t>
            </a:r>
          </a:p>
        </p:txBody>
      </p:sp>
      <p:sp>
        <p:nvSpPr>
          <p:cNvPr id="4" name="Slide Number Placeholder 3"/>
          <p:cNvSpPr>
            <a:spLocks noGrp="1"/>
          </p:cNvSpPr>
          <p:nvPr>
            <p:ph type="sldNum" sz="quarter" idx="10"/>
          </p:nvPr>
        </p:nvSpPr>
        <p:spPr/>
        <p:txBody>
          <a:bodyPr/>
          <a:lstStyle/>
          <a:p>
            <a:fld id="{584B3332-ADA4-4F2F-96D9-040A8ED782B9}" type="slidenum">
              <a:rPr lang="en-US" smtClean="0"/>
              <a:t>9</a:t>
            </a:fld>
            <a:endParaRPr lang="en-US" dirty="0"/>
          </a:p>
        </p:txBody>
      </p:sp>
    </p:spTree>
    <p:extLst>
      <p:ext uri="{BB962C8B-B14F-4D97-AF65-F5344CB8AC3E}">
        <p14:creationId xmlns:p14="http://schemas.microsoft.com/office/powerpoint/2010/main" val="2459463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914400" y="1900237"/>
            <a:ext cx="103632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701800" y="4191000"/>
            <a:ext cx="8534400" cy="1752600"/>
          </a:xfrm>
        </p:spPr>
        <p:txBody>
          <a:bodyPr/>
          <a:lstStyle>
            <a:lvl1pPr marL="0" indent="0" algn="ctr">
              <a:lnSpc>
                <a:spcPct val="95000"/>
              </a:lnSpc>
              <a:buFontTx/>
              <a:buNone/>
              <a:defRPr sz="2400" b="1"/>
            </a:lvl1pPr>
          </a:lstStyle>
          <a:p>
            <a:r>
              <a:rPr lang="en-US" altLang="ko-KR" dirty="0"/>
              <a:t>Click to edit Master subtitle style</a:t>
            </a:r>
          </a:p>
        </p:txBody>
      </p:sp>
      <p:sp>
        <p:nvSpPr>
          <p:cNvPr id="4" name="Line 18"/>
          <p:cNvSpPr>
            <a:spLocks noChangeShapeType="1"/>
          </p:cNvSpPr>
          <p:nvPr/>
        </p:nvSpPr>
        <p:spPr bwMode="auto">
          <a:xfrm flipV="1">
            <a:off x="218017" y="3657600"/>
            <a:ext cx="11794067"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descr="UCSDa1"/>
          <p:cNvPicPr>
            <a:picLocks noChangeAspect="1" noChangeArrowheads="1"/>
          </p:cNvPicPr>
          <p:nvPr/>
        </p:nvPicPr>
        <p:blipFill>
          <a:blip r:embed="rId2" cstate="print"/>
          <a:srcRect/>
          <a:stretch>
            <a:fillRect/>
          </a:stretch>
        </p:blipFill>
        <p:spPr bwMode="auto">
          <a:xfrm>
            <a:off x="6318" y="6529222"/>
            <a:ext cx="507999" cy="308239"/>
          </a:xfrm>
          <a:prstGeom prst="rect">
            <a:avLst/>
          </a:prstGeom>
          <a:noFill/>
          <a:ln w="9525">
            <a:noFill/>
            <a:miter lim="800000"/>
            <a:headEnd/>
            <a:tailEnd/>
          </a:ln>
        </p:spPr>
      </p:pic>
      <p:sp>
        <p:nvSpPr>
          <p:cNvPr id="2" name="TextBox 1">
            <a:extLst>
              <a:ext uri="{FF2B5EF4-FFF2-40B4-BE49-F238E27FC236}">
                <a16:creationId xmlns:a16="http://schemas.microsoft.com/office/drawing/2014/main" id="{49DF8AC5-F168-47A2-A4B0-97B3F9725AC5}"/>
              </a:ext>
            </a:extLst>
          </p:cNvPr>
          <p:cNvSpPr txBox="1"/>
          <p:nvPr userDrawn="1"/>
        </p:nvSpPr>
        <p:spPr>
          <a:xfrm>
            <a:off x="9220200" y="6596390"/>
            <a:ext cx="228600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A. B. Kahng 191106 ICCAD-2019</a:t>
            </a:r>
          </a:p>
        </p:txBody>
      </p:sp>
    </p:spTree>
    <p:extLst>
      <p:ext uri="{BB962C8B-B14F-4D97-AF65-F5344CB8AC3E}">
        <p14:creationId xmlns:p14="http://schemas.microsoft.com/office/powerpoint/2010/main" val="1464176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1" y="144464"/>
            <a:ext cx="2950633"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215901" y="144464"/>
            <a:ext cx="8648700"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9416380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3" y="838202"/>
            <a:ext cx="11781367" cy="5562601"/>
          </a:xfrm>
        </p:spPr>
        <p:txBody>
          <a:bodyPr/>
          <a:lstStyle>
            <a:lvl1pPr>
              <a:buClr>
                <a:srgbClr val="C00000"/>
              </a:buClr>
              <a:defRPr>
                <a:latin typeface="Arial" panose="020B0604020202020204" pitchFamily="34" charset="0"/>
                <a:cs typeface="Arial" panose="020B0604020202020204" pitchFamily="34" charset="0"/>
              </a:defRPr>
            </a:lvl1pPr>
            <a:lvl2pPr marL="427435" indent="-166688">
              <a:buClr>
                <a:srgbClr val="C00000"/>
              </a:buClr>
              <a:defRPr>
                <a:latin typeface="Arial" panose="020B0604020202020204" pitchFamily="34" charset="0"/>
                <a:cs typeface="Arial" panose="020B0604020202020204" pitchFamily="34" charset="0"/>
              </a:defRPr>
            </a:lvl2pPr>
            <a:lvl3pPr marL="602456" indent="-172641">
              <a:buClr>
                <a:srgbClr val="C00000"/>
              </a:buClr>
              <a:defRPr>
                <a:latin typeface="Arial" panose="020B0604020202020204" pitchFamily="34" charset="0"/>
                <a:cs typeface="Arial" panose="020B0604020202020204" pitchFamily="34" charset="0"/>
              </a:defRPr>
            </a:lvl3pPr>
            <a:lvl4pPr marL="769144" indent="-166688">
              <a:buClr>
                <a:srgbClr val="C00000"/>
              </a:buClr>
              <a:buFont typeface="Arial" pitchFamily="34" charset="0"/>
              <a:buChar char="•"/>
              <a:defRPr>
                <a:latin typeface="Arial" panose="020B0604020202020204" pitchFamily="34" charset="0"/>
                <a:cs typeface="Arial" panose="020B0604020202020204" pitchFamily="34" charset="0"/>
              </a:defRPr>
            </a:lvl4pPr>
            <a:lvl5pPr marL="941785" indent="-172641">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0807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38201"/>
            <a:ext cx="11781367" cy="5562601"/>
          </a:xfrm>
        </p:spPr>
        <p:txBody>
          <a:bodyPr/>
          <a:lstStyle>
            <a:lvl1pPr>
              <a:buClr>
                <a:srgbClr val="C00000"/>
              </a:buClr>
              <a:defRPr>
                <a:latin typeface="Arial" panose="020B0604020202020204" pitchFamily="34" charset="0"/>
                <a:cs typeface="Arial" panose="020B0604020202020204" pitchFamily="34" charset="0"/>
              </a:defRPr>
            </a:lvl1pPr>
            <a:lvl2pPr marL="569913" indent="-222250">
              <a:buClr>
                <a:srgbClr val="C00000"/>
              </a:buClr>
              <a:defRPr>
                <a:latin typeface="Arial" panose="020B0604020202020204" pitchFamily="34" charset="0"/>
                <a:cs typeface="Arial" panose="020B0604020202020204" pitchFamily="34" charset="0"/>
              </a:defRPr>
            </a:lvl2pPr>
            <a:lvl3pPr marL="803275" indent="-230188">
              <a:buClr>
                <a:srgbClr val="C00000"/>
              </a:buClr>
              <a:defRPr>
                <a:latin typeface="Arial" panose="020B0604020202020204" pitchFamily="34" charset="0"/>
                <a:cs typeface="Arial" panose="020B0604020202020204" pitchFamily="34" charset="0"/>
              </a:defRPr>
            </a:lvl3pPr>
            <a:lvl4pPr marL="1025525" indent="-222250">
              <a:buClr>
                <a:srgbClr val="C00000"/>
              </a:buClr>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341749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32622927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228601" y="801688"/>
            <a:ext cx="5789084"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Content Placeholder 3"/>
          <p:cNvSpPr>
            <a:spLocks noGrp="1"/>
          </p:cNvSpPr>
          <p:nvPr>
            <p:ph sz="half" idx="2"/>
          </p:nvPr>
        </p:nvSpPr>
        <p:spPr>
          <a:xfrm>
            <a:off x="6220884" y="801688"/>
            <a:ext cx="5789083" cy="5884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8507854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11499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9211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buClr>
                <a:srgbClr val="C00000"/>
              </a:buClr>
              <a:defRPr sz="3200"/>
            </a:lvl1pPr>
            <a:lvl2pPr>
              <a:buClr>
                <a:srgbClr val="C00000"/>
              </a:buClr>
              <a:defRPr sz="2800"/>
            </a:lvl2pPr>
            <a:lvl3pPr>
              <a:buClr>
                <a:srgbClr val="C00000"/>
              </a:buCl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35151914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dirty="0"/>
              <a:t>Drag picture to placeholder or click icon to add</a:t>
            </a:r>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8682409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22852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15900" y="144463"/>
            <a:ext cx="11802533"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228601" y="801688"/>
            <a:ext cx="11781367"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218017" y="684213"/>
            <a:ext cx="11794067" cy="0"/>
          </a:xfrm>
          <a:prstGeom prst="line">
            <a:avLst/>
          </a:prstGeom>
          <a:noFill/>
          <a:ln w="57150">
            <a:solidFill>
              <a:srgbClr val="C00000"/>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3077" name="Picture 4" descr="UCSDa1"/>
          <p:cNvPicPr>
            <a:picLocks noChangeAspect="1" noChangeArrowheads="1"/>
          </p:cNvPicPr>
          <p:nvPr/>
        </p:nvPicPr>
        <p:blipFill>
          <a:blip r:embed="rId13" cstate="print"/>
          <a:srcRect/>
          <a:stretch>
            <a:fillRect/>
          </a:stretch>
        </p:blipFill>
        <p:spPr bwMode="auto">
          <a:xfrm>
            <a:off x="101600" y="6486525"/>
            <a:ext cx="609600" cy="369888"/>
          </a:xfrm>
          <a:prstGeom prst="rect">
            <a:avLst/>
          </a:prstGeom>
          <a:noFill/>
          <a:ln w="9525">
            <a:noFill/>
            <a:miter lim="800000"/>
            <a:headEnd/>
            <a:tailEnd/>
          </a:ln>
        </p:spPr>
      </p:pic>
      <p:sp>
        <p:nvSpPr>
          <p:cNvPr id="7" name="TextBox 6"/>
          <p:cNvSpPr txBox="1"/>
          <p:nvPr/>
        </p:nvSpPr>
        <p:spPr>
          <a:xfrm>
            <a:off x="11703261" y="6591081"/>
            <a:ext cx="402674" cy="307777"/>
          </a:xfrm>
          <a:prstGeom prst="rect">
            <a:avLst/>
          </a:prstGeom>
          <a:noFill/>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fld id="{16E0590D-16E1-486A-A147-2F126A5F0FEE}" type="slidenum">
              <a:rPr kumimoji="0" lang="ko-KR" alt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ctr" defTabSz="457200" rtl="0" eaLnBrk="0" fontAlgn="auto" latinLnBrk="0" hangingPunct="0">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FC769195-611C-42A7-BC3E-04CA0DBBFEA2}"/>
              </a:ext>
            </a:extLst>
          </p:cNvPr>
          <p:cNvSpPr txBox="1"/>
          <p:nvPr userDrawn="1"/>
        </p:nvSpPr>
        <p:spPr>
          <a:xfrm>
            <a:off x="9220200" y="6596390"/>
            <a:ext cx="2286000" cy="261610"/>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A. B. Kahng 191106 ICCAD-2019</a:t>
            </a:r>
          </a:p>
        </p:txBody>
      </p:sp>
    </p:spTree>
    <p:extLst>
      <p:ext uri="{BB962C8B-B14F-4D97-AF65-F5344CB8AC3E}">
        <p14:creationId xmlns:p14="http://schemas.microsoft.com/office/powerpoint/2010/main" val="3682752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k@ucs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vlsicad.ucsd.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vlsicad.ucsd.edu/Presentations/talk/ICCADPanel-abk-v3.ppt"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The-OpenROAD-Project/Birds-of-a-Feather-Open-Source-Academic-EDA-Software"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github.com/ieee-ceda-datc/RDF-2019"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github.com/The-OpenROAD-Project"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github.com/The-OpenROAD-Project/OpenSTA"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The-OpenROAD-Project/OpenDB"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5.gif"/><Relationship Id="rId4" Type="http://schemas.openxmlformats.org/officeDocument/2006/relationships/hyperlink" Target="https://github.com/The-OpenROAD-Project/RePlAce/blob/master/doc/TclCommands.md"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The-OpenROAD-Project/RePlAce/blob/master/test/wb_td_test.tcl"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docs.google.com/document/d/1-KyRNu7qU_7oMYxXB5ToTkLv2C9AJbUAHJQr24rIU7U/edit?usp=sharing" TargetMode="Externa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github.com/bespoke-silicon-group/bsg_fakeram"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co/liJFVToLIc?amp=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theopenroadproject.org/open-source-eda-and-machine-learning-for-ic-design-a-live-update/" TargetMode="External"/><Relationship Id="rId13" Type="http://schemas.openxmlformats.org/officeDocument/2006/relationships/hyperlink" Target="https://docs.google.com/document/d/1zYUHCeoAurkUvw6iOvaKSR0atfXjgKTYlHCX_3Rm1x4/edit?usp=sharing" TargetMode="External"/><Relationship Id="rId3" Type="http://schemas.openxmlformats.org/officeDocument/2006/relationships/hyperlink" Target="https://theopenroadproject.org/our-team/" TargetMode="External"/><Relationship Id="rId7" Type="http://schemas.openxmlformats.org/officeDocument/2006/relationships/hyperlink" Target="https://theopenroadproject.org/newsletter/" TargetMode="External"/><Relationship Id="rId12" Type="http://schemas.openxmlformats.org/officeDocument/2006/relationships/hyperlink" Target="https://vlsicad.ucsd.edu/Publications/Conferences/360/c360.pdf"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hyperlink" Target="https://twitter.com/OpenROAD_EDA" TargetMode="External"/><Relationship Id="rId11" Type="http://schemas.openxmlformats.org/officeDocument/2006/relationships/hyperlink" Target="https://vlsicad.ucsd.edu/Publications/Conferences/356/c356.pdf" TargetMode="External"/><Relationship Id="rId5" Type="http://schemas.openxmlformats.org/officeDocument/2006/relationships/hyperlink" Target="https://github.com/The-OpenROAD-Project/" TargetMode="External"/><Relationship Id="rId10" Type="http://schemas.openxmlformats.org/officeDocument/2006/relationships/hyperlink" Target="https://vlsicad.ucsd.edu/NEWS19/VSDOpen_2019_Kahng-v7-DISTRIBUTED.pdf" TargetMode="External"/><Relationship Id="rId4" Type="http://schemas.openxmlformats.org/officeDocument/2006/relationships/hyperlink" Target="https://theopenroadproject.org/" TargetMode="External"/><Relationship Id="rId9" Type="http://schemas.openxmlformats.org/officeDocument/2006/relationships/hyperlink" Target="https://vlsicad.ucsd.edu/"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tmp"/></Relationships>
</file>

<file path=ppt/slides/_rels/slide4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365" y="1905000"/>
            <a:ext cx="9823269" cy="1143000"/>
          </a:xfrm>
        </p:spPr>
        <p:txBody>
          <a:bodyPr/>
          <a:lstStyle/>
          <a:p>
            <a:r>
              <a:rPr lang="en-US" dirty="0"/>
              <a:t>Looking Into the Mirror of Open Source</a:t>
            </a:r>
            <a:endParaRPr lang="en-US" sz="3600" i="1" dirty="0"/>
          </a:p>
        </p:txBody>
      </p:sp>
      <p:sp>
        <p:nvSpPr>
          <p:cNvPr id="3" name="Subtitle 2"/>
          <p:cNvSpPr>
            <a:spLocks noGrp="1"/>
          </p:cNvSpPr>
          <p:nvPr>
            <p:ph type="subTitle" idx="1"/>
          </p:nvPr>
        </p:nvSpPr>
        <p:spPr>
          <a:xfrm>
            <a:off x="2286000" y="4114800"/>
            <a:ext cx="7620000" cy="1905000"/>
          </a:xfrm>
        </p:spPr>
        <p:txBody>
          <a:bodyPr/>
          <a:lstStyle/>
          <a:p>
            <a:pPr marL="533400" indent="-533400">
              <a:lnSpc>
                <a:spcPct val="65000"/>
              </a:lnSpc>
            </a:pPr>
            <a:r>
              <a:rPr lang="en-US" altLang="zh-CN" sz="2800" b="0" dirty="0">
                <a:ea typeface="굴림" pitchFamily="34" charset="-127"/>
              </a:rPr>
              <a:t>Andrew B. Kahng</a:t>
            </a:r>
          </a:p>
          <a:p>
            <a:pPr marL="533400" indent="-533400">
              <a:lnSpc>
                <a:spcPct val="65000"/>
              </a:lnSpc>
            </a:pPr>
            <a:r>
              <a:rPr lang="en-US" altLang="zh-CN" sz="2800" b="0" dirty="0">
                <a:ea typeface="굴림" pitchFamily="34" charset="-127"/>
              </a:rPr>
              <a:t>UCSD Depts. of CSE and ECE</a:t>
            </a:r>
          </a:p>
          <a:p>
            <a:pPr marL="533400" indent="-533400">
              <a:lnSpc>
                <a:spcPct val="65000"/>
              </a:lnSpc>
            </a:pPr>
            <a:r>
              <a:rPr lang="en-US" altLang="zh-CN" sz="2800" b="0" dirty="0">
                <a:ea typeface="굴림" pitchFamily="34" charset="-127"/>
                <a:hlinkClick r:id="rId3"/>
              </a:rPr>
              <a:t>abk@ucsd.edu</a:t>
            </a:r>
            <a:r>
              <a:rPr lang="en-US" altLang="zh-CN" sz="2800" b="0" dirty="0">
                <a:ea typeface="굴림" pitchFamily="34" charset="-127"/>
              </a:rPr>
              <a:t> </a:t>
            </a:r>
          </a:p>
          <a:p>
            <a:pPr marL="533400" indent="-533400">
              <a:lnSpc>
                <a:spcPct val="65000"/>
              </a:lnSpc>
            </a:pPr>
            <a:r>
              <a:rPr lang="en-US" altLang="zh-CN" sz="2800" b="0" dirty="0">
                <a:ea typeface="굴림" pitchFamily="34" charset="-127"/>
                <a:hlinkClick r:id="rId4"/>
              </a:rPr>
              <a:t>https://vlsicad.ucsd.edu</a:t>
            </a:r>
            <a:endParaRPr lang="en-US" altLang="zh-CN" sz="2800" b="0" dirty="0">
              <a:ea typeface="굴림" pitchFamily="34" charset="-127"/>
            </a:endParaRPr>
          </a:p>
          <a:p>
            <a:pPr marL="533400" indent="-533400">
              <a:lnSpc>
                <a:spcPct val="65000"/>
              </a:lnSpc>
            </a:pPr>
            <a:endParaRPr lang="en-US" altLang="zh-CN" sz="2800" b="0" dirty="0">
              <a:ea typeface="굴림" pitchFamily="34" charset="-127"/>
            </a:endParaRPr>
          </a:p>
          <a:p>
            <a:pPr marL="533400" indent="-533400">
              <a:lnSpc>
                <a:spcPct val="65000"/>
              </a:lnSpc>
            </a:pPr>
            <a:r>
              <a:rPr lang="en-US" altLang="zh-CN" dirty="0">
                <a:ea typeface="굴림" pitchFamily="34" charset="-127"/>
              </a:rPr>
              <a:t>ICCAD-2019 Session 8D</a:t>
            </a:r>
          </a:p>
        </p:txBody>
      </p:sp>
    </p:spTree>
    <p:extLst>
      <p:ext uri="{BB962C8B-B14F-4D97-AF65-F5344CB8AC3E}">
        <p14:creationId xmlns:p14="http://schemas.microsoft.com/office/powerpoint/2010/main" val="26500260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1277600" cy="531019"/>
          </a:xfrm>
        </p:spPr>
        <p:txBody>
          <a:bodyPr/>
          <a:lstStyle/>
          <a:p>
            <a:r>
              <a:rPr lang="en-US" dirty="0">
                <a:solidFill>
                  <a:schemeClr val="tx2"/>
                </a:solidFill>
              </a:rPr>
              <a:t>13 Years Ago Today, ICCAD-2006 Monday Evening Panel</a:t>
            </a:r>
            <a:endParaRPr lang="en-US" dirty="0"/>
          </a:p>
        </p:txBody>
      </p:sp>
      <p:sp>
        <p:nvSpPr>
          <p:cNvPr id="3" name="Content Placeholder 2"/>
          <p:cNvSpPr>
            <a:spLocks noGrp="1"/>
          </p:cNvSpPr>
          <p:nvPr>
            <p:ph sz="half" idx="1"/>
          </p:nvPr>
        </p:nvSpPr>
        <p:spPr>
          <a:xfrm>
            <a:off x="152400" y="838201"/>
            <a:ext cx="12039600" cy="1981200"/>
          </a:xfrm>
        </p:spPr>
        <p:txBody>
          <a:bodyPr/>
          <a:lstStyle/>
          <a:p>
            <a:r>
              <a:rPr lang="en-US" sz="2400" b="1" dirty="0">
                <a:solidFill>
                  <a:srgbClr val="1B00C0"/>
                </a:solidFill>
              </a:rPr>
              <a:t>“CAD Research, Pay Now or Pay Later”</a:t>
            </a:r>
          </a:p>
          <a:p>
            <a:pPr lvl="1"/>
            <a:r>
              <a:rPr lang="en-US" sz="2000" b="1" dirty="0">
                <a:solidFill>
                  <a:srgbClr val="1B00C0"/>
                </a:solidFill>
              </a:rPr>
              <a:t>Organized and moderated by Dr. Leon Stok, VP EDA at IBM</a:t>
            </a:r>
          </a:p>
          <a:p>
            <a:r>
              <a:rPr lang="en-US" sz="2400" b="1" dirty="0">
                <a:solidFill>
                  <a:srgbClr val="1B00C0"/>
                </a:solidFill>
                <a:hlinkClick r:id="rId3"/>
              </a:rPr>
              <a:t>https://vlsicad.ucsd.edu/Presentations/talk/ICCADPanel-abk-v3.ppt</a:t>
            </a:r>
            <a:r>
              <a:rPr lang="en-US" sz="2400" b="1" dirty="0">
                <a:solidFill>
                  <a:srgbClr val="1B00C0"/>
                </a:solidFill>
              </a:rPr>
              <a:t> </a:t>
            </a:r>
          </a:p>
          <a:p>
            <a:pPr lvl="1"/>
            <a:r>
              <a:rPr lang="en-US" sz="2000" b="1" dirty="0">
                <a:solidFill>
                  <a:srgbClr val="FF0000"/>
                </a:solidFill>
              </a:rPr>
              <a:t>Modern terminology:  “Technical Debt”</a:t>
            </a:r>
          </a:p>
          <a:p>
            <a:pPr lvl="1"/>
            <a:r>
              <a:rPr lang="en-US" sz="2000" b="1" dirty="0">
                <a:solidFill>
                  <a:srgbClr val="FF0000"/>
                </a:solidFill>
              </a:rPr>
              <a:t>Observation: As a field, we have all been paying interest on “technical debt” </a:t>
            </a:r>
          </a:p>
        </p:txBody>
      </p:sp>
      <p:pic>
        <p:nvPicPr>
          <p:cNvPr id="4" name="Picture 3">
            <a:extLst>
              <a:ext uri="{FF2B5EF4-FFF2-40B4-BE49-F238E27FC236}">
                <a16:creationId xmlns:a16="http://schemas.microsoft.com/office/drawing/2014/main" id="{390C9BA0-87C5-4545-B8AC-206FE7E4540F}"/>
              </a:ext>
            </a:extLst>
          </p:cNvPr>
          <p:cNvPicPr>
            <a:picLocks noChangeAspect="1"/>
          </p:cNvPicPr>
          <p:nvPr/>
        </p:nvPicPr>
        <p:blipFill rotWithShape="1">
          <a:blip r:embed="rId4"/>
          <a:srcRect l="26296" t="16667" r="10000" b="18889"/>
          <a:stretch/>
        </p:blipFill>
        <p:spPr>
          <a:xfrm>
            <a:off x="378488" y="2710071"/>
            <a:ext cx="5565112" cy="3753215"/>
          </a:xfrm>
          <a:prstGeom prst="rect">
            <a:avLst/>
          </a:prstGeom>
        </p:spPr>
      </p:pic>
      <p:pic>
        <p:nvPicPr>
          <p:cNvPr id="5" name="Picture 4">
            <a:extLst>
              <a:ext uri="{FF2B5EF4-FFF2-40B4-BE49-F238E27FC236}">
                <a16:creationId xmlns:a16="http://schemas.microsoft.com/office/drawing/2014/main" id="{5D505C04-9CC3-4034-A6A7-6FCC6B7B5C77}"/>
              </a:ext>
            </a:extLst>
          </p:cNvPr>
          <p:cNvPicPr>
            <a:picLocks noChangeAspect="1"/>
          </p:cNvPicPr>
          <p:nvPr/>
        </p:nvPicPr>
        <p:blipFill rotWithShape="1">
          <a:blip r:embed="rId5"/>
          <a:srcRect l="26296" t="16667" r="10000" b="18889"/>
          <a:stretch/>
        </p:blipFill>
        <p:spPr>
          <a:xfrm>
            <a:off x="6245888" y="2710071"/>
            <a:ext cx="5565112" cy="3753215"/>
          </a:xfrm>
          <a:prstGeom prst="rect">
            <a:avLst/>
          </a:prstGeom>
        </p:spPr>
      </p:pic>
    </p:spTree>
    <p:extLst>
      <p:ext uri="{BB962C8B-B14F-4D97-AF65-F5344CB8AC3E}">
        <p14:creationId xmlns:p14="http://schemas.microsoft.com/office/powerpoint/2010/main" val="1874276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a:solidFill>
                  <a:schemeClr val="tx2"/>
                </a:solidFill>
              </a:rPr>
              <a:t>Benefits of Open-Source EDA</a:t>
            </a:r>
            <a:endParaRPr lang="en-US" dirty="0">
              <a:solidFill>
                <a:srgbClr val="FF0000"/>
              </a:solidFill>
            </a:endParaRPr>
          </a:p>
        </p:txBody>
      </p:sp>
      <p:sp>
        <p:nvSpPr>
          <p:cNvPr id="3" name="Content Placeholder 2"/>
          <p:cNvSpPr>
            <a:spLocks noGrp="1"/>
          </p:cNvSpPr>
          <p:nvPr>
            <p:ph sz="half" idx="1"/>
          </p:nvPr>
        </p:nvSpPr>
        <p:spPr>
          <a:xfrm>
            <a:off x="4876800" y="791819"/>
            <a:ext cx="7315200" cy="5943598"/>
          </a:xfrm>
        </p:spPr>
        <p:txBody>
          <a:bodyPr/>
          <a:lstStyle/>
          <a:p>
            <a:r>
              <a:rPr lang="en-US" sz="2400" b="1" dirty="0">
                <a:solidFill>
                  <a:srgbClr val="1B00C0"/>
                </a:solidFill>
              </a:rPr>
              <a:t>Improve Science and Relevance</a:t>
            </a:r>
          </a:p>
          <a:p>
            <a:pPr lvl="1"/>
            <a:r>
              <a:rPr lang="en-US" sz="2000" b="1" dirty="0"/>
              <a:t>Leading edge becomes visible and well-defined</a:t>
            </a:r>
          </a:p>
          <a:p>
            <a:pPr lvl="1"/>
            <a:r>
              <a:rPr lang="en-US" sz="2000" b="1" dirty="0"/>
              <a:t>Interoperability with IC design, commercial EDA</a:t>
            </a:r>
          </a:p>
          <a:p>
            <a:r>
              <a:rPr lang="en-US" sz="2400" b="1" dirty="0">
                <a:solidFill>
                  <a:srgbClr val="1B00C0"/>
                </a:solidFill>
              </a:rPr>
              <a:t>True CAD-IP Reuse = no reinventing wheels </a:t>
            </a:r>
          </a:p>
          <a:p>
            <a:pPr lvl="1"/>
            <a:r>
              <a:rPr lang="en-US" sz="2000" b="1" dirty="0"/>
              <a:t>No wasted time trying to reconstruct code from papers</a:t>
            </a:r>
          </a:p>
          <a:p>
            <a:endParaRPr lang="en-US" sz="2400" b="1" dirty="0">
              <a:solidFill>
                <a:srgbClr val="1B00C0"/>
              </a:solidFill>
            </a:endParaRPr>
          </a:p>
          <a:p>
            <a:endParaRPr lang="en-US" sz="2400" b="1" dirty="0">
              <a:solidFill>
                <a:srgbClr val="1B00C0"/>
              </a:solidFill>
            </a:endParaRPr>
          </a:p>
          <a:p>
            <a:endParaRPr lang="en-US" sz="2400" b="1" dirty="0">
              <a:solidFill>
                <a:srgbClr val="1B00C0"/>
              </a:solidFill>
            </a:endParaRPr>
          </a:p>
          <a:p>
            <a:endParaRPr lang="en-US" sz="2400" b="1" dirty="0">
              <a:solidFill>
                <a:srgbClr val="1B00C0"/>
              </a:solidFill>
            </a:endParaRPr>
          </a:p>
          <a:p>
            <a:pPr marL="0" indent="0">
              <a:buNone/>
            </a:pPr>
            <a:endParaRPr lang="en-US" sz="2400" b="1" dirty="0">
              <a:solidFill>
                <a:srgbClr val="1B00C0"/>
              </a:solidFill>
            </a:endParaRPr>
          </a:p>
          <a:p>
            <a:r>
              <a:rPr lang="en-US" sz="2400" b="1" dirty="0">
                <a:solidFill>
                  <a:srgbClr val="1B00C0"/>
                </a:solidFill>
              </a:rPr>
              <a:t>Remove “structural” barriers</a:t>
            </a:r>
          </a:p>
          <a:p>
            <a:pPr lvl="1"/>
            <a:r>
              <a:rPr lang="en-US" sz="2000" b="1" dirty="0"/>
              <a:t>Can share </a:t>
            </a:r>
            <a:r>
              <a:rPr lang="en-US" sz="2000" b="1" dirty="0" err="1"/>
              <a:t>Tcl</a:t>
            </a:r>
            <a:r>
              <a:rPr lang="en-US" sz="2000" b="1" dirty="0"/>
              <a:t> scripts, support “METRICS 2.0” + ML, …</a:t>
            </a:r>
          </a:p>
          <a:p>
            <a:r>
              <a:rPr lang="en-US" sz="2400" b="1" dirty="0">
                <a:solidFill>
                  <a:srgbClr val="1B00C0"/>
                </a:solidFill>
              </a:rPr>
              <a:t>Improve maturity and attractiveness of field</a:t>
            </a:r>
          </a:p>
          <a:p>
            <a:pPr lvl="1"/>
            <a:r>
              <a:rPr lang="en-US" sz="2000" b="1" dirty="0">
                <a:solidFill>
                  <a:srgbClr val="FF0000"/>
                </a:solidFill>
              </a:rPr>
              <a:t>To students and entrepreneurs/innovators alike</a:t>
            </a:r>
          </a:p>
          <a:p>
            <a:pPr lvl="1"/>
            <a:r>
              <a:rPr lang="en-US" sz="2000" b="1" dirty="0"/>
              <a:t>Ethos of openness, paying it forward</a:t>
            </a:r>
          </a:p>
        </p:txBody>
      </p:sp>
      <p:pic>
        <p:nvPicPr>
          <p:cNvPr id="5" name="Picture 4">
            <a:extLst>
              <a:ext uri="{FF2B5EF4-FFF2-40B4-BE49-F238E27FC236}">
                <a16:creationId xmlns:a16="http://schemas.microsoft.com/office/drawing/2014/main" id="{90E88796-6C9E-460D-8012-FC6770237213}"/>
              </a:ext>
            </a:extLst>
          </p:cNvPr>
          <p:cNvPicPr>
            <a:picLocks noChangeAspect="1"/>
          </p:cNvPicPr>
          <p:nvPr/>
        </p:nvPicPr>
        <p:blipFill rotWithShape="1">
          <a:blip r:embed="rId3"/>
          <a:srcRect l="30001" t="20000" r="26295" b="31111"/>
          <a:stretch/>
        </p:blipFill>
        <p:spPr>
          <a:xfrm>
            <a:off x="457200" y="914400"/>
            <a:ext cx="4038600" cy="3011837"/>
          </a:xfrm>
          <a:prstGeom prst="rect">
            <a:avLst/>
          </a:prstGeom>
          <a:ln w="38100">
            <a:solidFill>
              <a:srgbClr val="FF0000"/>
            </a:solidFill>
          </a:ln>
        </p:spPr>
      </p:pic>
      <p:pic>
        <p:nvPicPr>
          <p:cNvPr id="6" name="Picture 5">
            <a:extLst>
              <a:ext uri="{FF2B5EF4-FFF2-40B4-BE49-F238E27FC236}">
                <a16:creationId xmlns:a16="http://schemas.microsoft.com/office/drawing/2014/main" id="{81457C41-C778-4F56-A77C-0EA5F2DA4FCF}"/>
              </a:ext>
            </a:extLst>
          </p:cNvPr>
          <p:cNvPicPr>
            <a:picLocks noChangeAspect="1"/>
          </p:cNvPicPr>
          <p:nvPr/>
        </p:nvPicPr>
        <p:blipFill rotWithShape="1">
          <a:blip r:embed="rId4"/>
          <a:srcRect l="7877" t="8213" r="3981" b="49021"/>
          <a:stretch/>
        </p:blipFill>
        <p:spPr>
          <a:xfrm>
            <a:off x="457200" y="4114800"/>
            <a:ext cx="4038600" cy="2539087"/>
          </a:xfrm>
          <a:prstGeom prst="rect">
            <a:avLst/>
          </a:prstGeom>
          <a:ln w="38100">
            <a:solidFill>
              <a:srgbClr val="FF0000"/>
            </a:solidFill>
          </a:ln>
        </p:spPr>
      </p:pic>
      <p:pic>
        <p:nvPicPr>
          <p:cNvPr id="7" name="Picture 6">
            <a:extLst>
              <a:ext uri="{FF2B5EF4-FFF2-40B4-BE49-F238E27FC236}">
                <a16:creationId xmlns:a16="http://schemas.microsoft.com/office/drawing/2014/main" id="{5CCA7D42-8A69-4CE1-B57B-7177999CE9BF}"/>
              </a:ext>
            </a:extLst>
          </p:cNvPr>
          <p:cNvPicPr>
            <a:picLocks noChangeAspect="1"/>
          </p:cNvPicPr>
          <p:nvPr/>
        </p:nvPicPr>
        <p:blipFill rotWithShape="1">
          <a:blip r:embed="rId4"/>
          <a:srcRect l="7877" t="36449" r="42231" b="49021"/>
          <a:stretch/>
        </p:blipFill>
        <p:spPr>
          <a:xfrm>
            <a:off x="6006972" y="2923394"/>
            <a:ext cx="4570495" cy="1724806"/>
          </a:xfrm>
          <a:prstGeom prst="rect">
            <a:avLst/>
          </a:prstGeom>
          <a:ln w="38100">
            <a:noFill/>
          </a:ln>
        </p:spPr>
      </p:pic>
      <p:sp>
        <p:nvSpPr>
          <p:cNvPr id="8" name="Oval 7">
            <a:extLst>
              <a:ext uri="{FF2B5EF4-FFF2-40B4-BE49-F238E27FC236}">
                <a16:creationId xmlns:a16="http://schemas.microsoft.com/office/drawing/2014/main" id="{AC3039AA-C4A5-4DFD-B066-0D773196699E}"/>
              </a:ext>
            </a:extLst>
          </p:cNvPr>
          <p:cNvSpPr/>
          <p:nvPr/>
        </p:nvSpPr>
        <p:spPr bwMode="auto">
          <a:xfrm>
            <a:off x="5067300" y="2836610"/>
            <a:ext cx="6553200" cy="1898374"/>
          </a:xfrm>
          <a:prstGeom prst="ellipse">
            <a:avLst/>
          </a:prstGeom>
          <a:noFill/>
          <a:ln w="3810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9" name="Oval 8">
            <a:extLst>
              <a:ext uri="{FF2B5EF4-FFF2-40B4-BE49-F238E27FC236}">
                <a16:creationId xmlns:a16="http://schemas.microsoft.com/office/drawing/2014/main" id="{D11ACAD6-A438-42CF-95B9-A6128E88B4BE}"/>
              </a:ext>
            </a:extLst>
          </p:cNvPr>
          <p:cNvSpPr/>
          <p:nvPr/>
        </p:nvSpPr>
        <p:spPr bwMode="auto">
          <a:xfrm>
            <a:off x="106016" y="5714999"/>
            <a:ext cx="3170583" cy="1020417"/>
          </a:xfrm>
          <a:prstGeom prst="ellipse">
            <a:avLst/>
          </a:prstGeom>
          <a:noFill/>
          <a:ln w="38100"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741878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fade">
                                      <p:cBhvr>
                                        <p:cTn id="30" dur="500"/>
                                        <p:tgtEl>
                                          <p:spTgt spid="3">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fade">
                                      <p:cBhvr>
                                        <p:cTn id="3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18">
            <a:extLst>
              <a:ext uri="{FF2B5EF4-FFF2-40B4-BE49-F238E27FC236}">
                <a16:creationId xmlns:a16="http://schemas.microsoft.com/office/drawing/2014/main" id="{C89117DC-DC24-41D4-B350-A9E1CD119021}"/>
              </a:ext>
            </a:extLst>
          </p:cNvPr>
          <p:cNvSpPr txBox="1">
            <a:spLocks/>
          </p:cNvSpPr>
          <p:nvPr/>
        </p:nvSpPr>
        <p:spPr>
          <a:xfrm>
            <a:off x="76200" y="914400"/>
            <a:ext cx="7086600" cy="5943600"/>
          </a:xfrm>
          <a:prstGeom prst="rect">
            <a:avLst/>
          </a:prstGeom>
        </p:spPr>
        <p:txBody>
          <a:bodyPr>
            <a:normAutofit fontScale="92500" lnSpcReduction="10000"/>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lvl="1" indent="-227013">
              <a:spcBef>
                <a:spcPts val="200"/>
              </a:spcBef>
            </a:pPr>
            <a:r>
              <a:rPr lang="en-US" sz="2600" b="1" dirty="0">
                <a:solidFill>
                  <a:srgbClr val="1B00C0"/>
                </a:solidFill>
                <a:latin typeface="Calibri" panose="020F0502020204030204" pitchFamily="34" charset="0"/>
                <a:cs typeface="Calibri" panose="020F0502020204030204" pitchFamily="34" charset="0"/>
              </a:rPr>
              <a:t>Lessons from the Bookshelf experience</a:t>
            </a:r>
          </a:p>
          <a:p>
            <a:pPr marL="460375" lvl="2" indent="-173038">
              <a:spcBef>
                <a:spcPts val="200"/>
              </a:spcBef>
            </a:pPr>
            <a:r>
              <a:rPr lang="en-US" sz="2200" b="1" dirty="0">
                <a:solidFill>
                  <a:schemeClr val="tx1"/>
                </a:solidFill>
                <a:latin typeface="Calibri" panose="020F0502020204030204" pitchFamily="34" charset="0"/>
                <a:cs typeface="Calibri" panose="020F0502020204030204" pitchFamily="34" charset="0"/>
              </a:rPr>
              <a:t>Must drive culture change and worldwide engagement</a:t>
            </a:r>
          </a:p>
          <a:p>
            <a:pPr marL="460375" lvl="2" indent="-173038">
              <a:spcBef>
                <a:spcPts val="200"/>
              </a:spcBef>
            </a:pPr>
            <a:r>
              <a:rPr lang="en-US" sz="2200" b="1" dirty="0">
                <a:solidFill>
                  <a:schemeClr val="tx1"/>
                </a:solidFill>
                <a:latin typeface="Calibri" panose="020F0502020204030204" pitchFamily="34" charset="0"/>
                <a:cs typeface="Calibri" panose="020F0502020204030204" pitchFamily="34" charset="0"/>
              </a:rPr>
              <a:t>Must achieve critical mass, critical quality</a:t>
            </a:r>
          </a:p>
          <a:p>
            <a:pPr marL="460375" lvl="2" indent="-173038">
              <a:spcBef>
                <a:spcPts val="200"/>
              </a:spcBef>
            </a:pPr>
            <a:r>
              <a:rPr lang="en-US" sz="2200" b="1" dirty="0">
                <a:solidFill>
                  <a:srgbClr val="FF0000"/>
                </a:solidFill>
                <a:latin typeface="Calibri" panose="020F0502020204030204" pitchFamily="34" charset="0"/>
                <a:cs typeface="Calibri" panose="020F0502020204030204" pitchFamily="34" charset="0"/>
              </a:rPr>
              <a:t>MANY stakeholders today: societies, open-source SW/HW, academic contests, funding sources, worldwide geographies</a:t>
            </a:r>
          </a:p>
          <a:p>
            <a:pPr marL="341313" lvl="1" indent="-227013">
              <a:spcBef>
                <a:spcPts val="200"/>
              </a:spcBef>
            </a:pPr>
            <a:endParaRPr lang="en-US" sz="2400" b="1" dirty="0">
              <a:solidFill>
                <a:schemeClr val="tx1"/>
              </a:solidFill>
              <a:latin typeface="Calibri" panose="020F0502020204030204" pitchFamily="34" charset="0"/>
              <a:cs typeface="Calibri" panose="020F0502020204030204" pitchFamily="34" charset="0"/>
            </a:endParaRPr>
          </a:p>
          <a:p>
            <a:pPr marL="227013" lvl="1" indent="-227013">
              <a:spcBef>
                <a:spcPts val="200"/>
              </a:spcBef>
            </a:pPr>
            <a:r>
              <a:rPr lang="en-US" sz="2600" b="1" dirty="0">
                <a:solidFill>
                  <a:srgbClr val="1B00C0"/>
                </a:solidFill>
                <a:latin typeface="Calibri" panose="020F0502020204030204" pitchFamily="34" charset="0"/>
                <a:cs typeface="Calibri" panose="020F0502020204030204" pitchFamily="34" charset="0"/>
              </a:rPr>
              <a:t>DAC-2019 Birds-of-a-Feather  Meeting on “Open-Source Academic EDA Software”</a:t>
            </a:r>
          </a:p>
          <a:p>
            <a:pPr marL="460375" lvl="2" indent="-173038">
              <a:spcBef>
                <a:spcPts val="200"/>
              </a:spcBef>
            </a:pPr>
            <a:r>
              <a:rPr lang="en-US" sz="1800" dirty="0">
                <a:hlinkClick r:id="rId3"/>
              </a:rPr>
              <a:t>https://github.com/The-OpenROAD-Project/Birds-of-a-Feather-Open-Source-Academic-EDA-Software</a:t>
            </a:r>
            <a:endParaRPr lang="en-US" sz="1800" dirty="0"/>
          </a:p>
          <a:p>
            <a:pPr marL="515938" lvl="2" indent="0">
              <a:spcBef>
                <a:spcPts val="200"/>
              </a:spcBef>
              <a:buNone/>
            </a:pPr>
            <a:endParaRPr lang="en-US" sz="2400" b="1" dirty="0">
              <a:solidFill>
                <a:srgbClr val="FF0000"/>
              </a:solidFill>
              <a:latin typeface="Calibri" panose="020F0502020204030204" pitchFamily="34" charset="0"/>
              <a:cs typeface="Calibri" panose="020F0502020204030204" pitchFamily="34" charset="0"/>
            </a:endParaRPr>
          </a:p>
          <a:p>
            <a:pPr marL="227013" lvl="1" indent="-227013">
              <a:spcBef>
                <a:spcPts val="200"/>
              </a:spcBef>
            </a:pPr>
            <a:r>
              <a:rPr lang="en-US" sz="2600" b="1" dirty="0">
                <a:solidFill>
                  <a:srgbClr val="1B00C0"/>
                </a:solidFill>
                <a:latin typeface="Calibri" panose="020F0502020204030204" pitchFamily="34" charset="0"/>
                <a:cs typeface="Calibri" panose="020F0502020204030204" pitchFamily="34" charset="0"/>
              </a:rPr>
              <a:t>Clear feedback especially from potential users (designers):</a:t>
            </a:r>
          </a:p>
          <a:p>
            <a:pPr marL="460375" lvl="2" indent="-173038">
              <a:spcBef>
                <a:spcPts val="200"/>
              </a:spcBef>
            </a:pPr>
            <a:r>
              <a:rPr lang="en-US" sz="2400" b="1" dirty="0">
                <a:solidFill>
                  <a:srgbClr val="FF0000"/>
                </a:solidFill>
                <a:latin typeface="Calibri" panose="020F0502020204030204" pitchFamily="34" charset="0"/>
                <a:cs typeface="Calibri" panose="020F0502020204030204" pitchFamily="34" charset="0"/>
              </a:rPr>
              <a:t>Get a full flow working</a:t>
            </a:r>
          </a:p>
          <a:p>
            <a:pPr marL="460375" lvl="2" indent="-173038">
              <a:spcBef>
                <a:spcPts val="200"/>
              </a:spcBef>
            </a:pPr>
            <a:r>
              <a:rPr lang="en-US" sz="2400" b="1" dirty="0">
                <a:solidFill>
                  <a:srgbClr val="FF0000"/>
                </a:solidFill>
                <a:latin typeface="Calibri" panose="020F0502020204030204" pitchFamily="34" charset="0"/>
                <a:cs typeface="Calibri" panose="020F0502020204030204" pitchFamily="34" charset="0"/>
              </a:rPr>
              <a:t>Integrate tools on a shared back-end database</a:t>
            </a:r>
          </a:p>
          <a:p>
            <a:pPr marL="460375" lvl="2" indent="-173038">
              <a:spcBef>
                <a:spcPts val="200"/>
              </a:spcBef>
            </a:pPr>
            <a:r>
              <a:rPr lang="en-US" sz="2400" b="1" dirty="0">
                <a:solidFill>
                  <a:srgbClr val="FF0000"/>
                </a:solidFill>
                <a:latin typeface="Calibri" panose="020F0502020204030204" pitchFamily="34" charset="0"/>
                <a:cs typeface="Calibri" panose="020F0502020204030204" pitchFamily="34" charset="0"/>
              </a:rPr>
              <a:t>Software quality is essential</a:t>
            </a:r>
          </a:p>
          <a:p>
            <a:pPr marL="515938" lvl="2" indent="0">
              <a:spcBef>
                <a:spcPts val="1200"/>
              </a:spcBef>
              <a:buNone/>
            </a:pPr>
            <a:r>
              <a:rPr lang="en-US" sz="3200" b="1" dirty="0">
                <a:solidFill>
                  <a:srgbClr val="FF0000"/>
                </a:solidFill>
                <a:latin typeface="Calibri" panose="020F0502020204030204" pitchFamily="34" charset="0"/>
                <a:cs typeface="Calibri" panose="020F0502020204030204" pitchFamily="34" charset="0"/>
              </a:rPr>
              <a:t>     = “Table Stakes”</a:t>
            </a:r>
          </a:p>
          <a:p>
            <a:pPr marL="742951" lvl="2" indent="-227013">
              <a:spcBef>
                <a:spcPts val="200"/>
              </a:spcBef>
            </a:pPr>
            <a:endParaRPr lang="en-US" sz="2200" b="1" dirty="0">
              <a:solidFill>
                <a:schemeClr val="tx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E52E192-C04C-42A7-97E1-53B80FDBAA77}"/>
              </a:ext>
            </a:extLst>
          </p:cNvPr>
          <p:cNvSpPr txBox="1">
            <a:spLocks/>
          </p:cNvSpPr>
          <p:nvPr/>
        </p:nvSpPr>
        <p:spPr bwMode="auto">
          <a:xfrm>
            <a:off x="228601" y="100013"/>
            <a:ext cx="10284726"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Lessons Learned </a:t>
            </a:r>
            <a:endParaRPr lang="en-US" sz="1500" kern="0" dirty="0">
              <a:solidFill>
                <a:schemeClr val="accent2">
                  <a:lumMod val="50000"/>
                </a:schemeClr>
              </a:solidFill>
            </a:endParaRPr>
          </a:p>
        </p:txBody>
      </p:sp>
      <p:pic>
        <p:nvPicPr>
          <p:cNvPr id="2" name="Picture 1">
            <a:extLst>
              <a:ext uri="{FF2B5EF4-FFF2-40B4-BE49-F238E27FC236}">
                <a16:creationId xmlns:a16="http://schemas.microsoft.com/office/drawing/2014/main" id="{C5ECC92F-2CBE-4F3A-B6BA-7058869CE720}"/>
              </a:ext>
            </a:extLst>
          </p:cNvPr>
          <p:cNvPicPr>
            <a:picLocks noChangeAspect="1"/>
          </p:cNvPicPr>
          <p:nvPr/>
        </p:nvPicPr>
        <p:blipFill rotWithShape="1">
          <a:blip r:embed="rId4"/>
          <a:srcRect l="30000" t="10000" r="30000" b="30000"/>
          <a:stretch/>
        </p:blipFill>
        <p:spPr>
          <a:xfrm>
            <a:off x="7086600" y="851356"/>
            <a:ext cx="4902200" cy="4902200"/>
          </a:xfrm>
          <a:prstGeom prst="rect">
            <a:avLst/>
          </a:prstGeom>
        </p:spPr>
      </p:pic>
      <p:sp>
        <p:nvSpPr>
          <p:cNvPr id="3" name="TextBox 2">
            <a:extLst>
              <a:ext uri="{FF2B5EF4-FFF2-40B4-BE49-F238E27FC236}">
                <a16:creationId xmlns:a16="http://schemas.microsoft.com/office/drawing/2014/main" id="{AFD3C1B3-1ECE-4BF4-9015-368E37B63652}"/>
              </a:ext>
            </a:extLst>
          </p:cNvPr>
          <p:cNvSpPr txBox="1"/>
          <p:nvPr/>
        </p:nvSpPr>
        <p:spPr>
          <a:xfrm>
            <a:off x="4038600" y="6006644"/>
            <a:ext cx="5601316" cy="430887"/>
          </a:xfrm>
          <a:prstGeom prst="rect">
            <a:avLst/>
          </a:prstGeom>
          <a:solidFill>
            <a:srgbClr val="FFFF00"/>
          </a:solidFill>
          <a:ln w="28575">
            <a:solidFill>
              <a:srgbClr val="FF0000"/>
            </a:solidFill>
          </a:ln>
        </p:spPr>
        <p:txBody>
          <a:bodyPr wrap="square" rtlCol="0">
            <a:spAutoFit/>
          </a:bodyPr>
          <a:lstStyle/>
          <a:p>
            <a:r>
              <a:rPr lang="en-US" sz="2200" b="1" dirty="0">
                <a:solidFill>
                  <a:srgbClr val="FF0000"/>
                </a:solidFill>
              </a:rPr>
              <a:t>+ Latest feedback: Show us </a:t>
            </a:r>
            <a:r>
              <a:rPr lang="en-US" sz="2200" b="1" dirty="0" err="1">
                <a:solidFill>
                  <a:srgbClr val="FF0000"/>
                </a:solidFill>
              </a:rPr>
              <a:t>tapeouts</a:t>
            </a:r>
            <a:r>
              <a:rPr lang="en-US" sz="2200" b="1" dirty="0">
                <a:solidFill>
                  <a:srgbClr val="FF0000"/>
                </a:solidFill>
              </a:rPr>
              <a:t> !</a:t>
            </a:r>
          </a:p>
        </p:txBody>
      </p:sp>
      <p:sp>
        <p:nvSpPr>
          <p:cNvPr id="4" name="Rectangle 3">
            <a:extLst>
              <a:ext uri="{FF2B5EF4-FFF2-40B4-BE49-F238E27FC236}">
                <a16:creationId xmlns:a16="http://schemas.microsoft.com/office/drawing/2014/main" id="{E3F442DC-6D9E-4D5A-BD86-A2057C40CB7A}"/>
              </a:ext>
            </a:extLst>
          </p:cNvPr>
          <p:cNvSpPr/>
          <p:nvPr/>
        </p:nvSpPr>
        <p:spPr bwMode="auto">
          <a:xfrm>
            <a:off x="8839200" y="2438400"/>
            <a:ext cx="1447800" cy="99060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1986274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xEl>
                                              <p:pRg st="5" end="5"/>
                                            </p:txEl>
                                          </p:spTgt>
                                        </p:tgtEl>
                                        <p:attrNameLst>
                                          <p:attrName>style.visibility</p:attrName>
                                        </p:attrNameLst>
                                      </p:cBhvr>
                                      <p:to>
                                        <p:strVal val="visible"/>
                                      </p:to>
                                    </p:set>
                                    <p:animEffect transition="in" filter="fade">
                                      <p:cBhvr>
                                        <p:cTn id="7" dur="500"/>
                                        <p:tgtEl>
                                          <p:spTgt spid="3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9">
                                            <p:txEl>
                                              <p:pRg st="6" end="6"/>
                                            </p:txEl>
                                          </p:spTgt>
                                        </p:tgtEl>
                                        <p:attrNameLst>
                                          <p:attrName>style.visibility</p:attrName>
                                        </p:attrNameLst>
                                      </p:cBhvr>
                                      <p:to>
                                        <p:strVal val="visible"/>
                                      </p:to>
                                    </p:set>
                                    <p:animEffect transition="in" filter="fade">
                                      <p:cBhvr>
                                        <p:cTn id="10" dur="500"/>
                                        <p:tgtEl>
                                          <p:spTgt spid="39">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
                                            <p:txEl>
                                              <p:pRg st="8" end="8"/>
                                            </p:txEl>
                                          </p:spTgt>
                                        </p:tgtEl>
                                        <p:attrNameLst>
                                          <p:attrName>style.visibility</p:attrName>
                                        </p:attrNameLst>
                                      </p:cBhvr>
                                      <p:to>
                                        <p:strVal val="visible"/>
                                      </p:to>
                                    </p:set>
                                    <p:animEffect transition="in" filter="fade">
                                      <p:cBhvr>
                                        <p:cTn id="18" dur="500"/>
                                        <p:tgtEl>
                                          <p:spTgt spid="39">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xEl>
                                              <p:pRg st="9" end="9"/>
                                            </p:txEl>
                                          </p:spTgt>
                                        </p:tgtEl>
                                        <p:attrNameLst>
                                          <p:attrName>style.visibility</p:attrName>
                                        </p:attrNameLst>
                                      </p:cBhvr>
                                      <p:to>
                                        <p:strVal val="visible"/>
                                      </p:to>
                                    </p:set>
                                    <p:animEffect transition="in" filter="fade">
                                      <p:cBhvr>
                                        <p:cTn id="21" dur="500"/>
                                        <p:tgtEl>
                                          <p:spTgt spid="39">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xEl>
                                              <p:pRg st="10" end="10"/>
                                            </p:txEl>
                                          </p:spTgt>
                                        </p:tgtEl>
                                        <p:attrNameLst>
                                          <p:attrName>style.visibility</p:attrName>
                                        </p:attrNameLst>
                                      </p:cBhvr>
                                      <p:to>
                                        <p:strVal val="visible"/>
                                      </p:to>
                                    </p:set>
                                    <p:animEffect transition="in" filter="fade">
                                      <p:cBhvr>
                                        <p:cTn id="24" dur="500"/>
                                        <p:tgtEl>
                                          <p:spTgt spid="39">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xEl>
                                              <p:pRg st="11" end="11"/>
                                            </p:txEl>
                                          </p:spTgt>
                                        </p:tgtEl>
                                        <p:attrNameLst>
                                          <p:attrName>style.visibility</p:attrName>
                                        </p:attrNameLst>
                                      </p:cBhvr>
                                      <p:to>
                                        <p:strVal val="visible"/>
                                      </p:to>
                                    </p:set>
                                    <p:animEffect transition="in" filter="fade">
                                      <p:cBhvr>
                                        <p:cTn id="27" dur="500"/>
                                        <p:tgtEl>
                                          <p:spTgt spid="39">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xEl>
                                              <p:pRg st="12" end="12"/>
                                            </p:txEl>
                                          </p:spTgt>
                                        </p:tgtEl>
                                        <p:attrNameLst>
                                          <p:attrName>style.visibility</p:attrName>
                                        </p:attrNameLst>
                                      </p:cBhvr>
                                      <p:to>
                                        <p:strVal val="visible"/>
                                      </p:to>
                                    </p:set>
                                    <p:animEffect transition="in" filter="fade">
                                      <p:cBhvr>
                                        <p:cTn id="30" dur="500"/>
                                        <p:tgtEl>
                                          <p:spTgt spid="39">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0" y="3131344"/>
            <a:ext cx="12192000" cy="595312"/>
          </a:xfrm>
        </p:spPr>
        <p:txBody>
          <a:bodyPr/>
          <a:lstStyle/>
          <a:p>
            <a:pPr algn="ctr"/>
            <a:r>
              <a:rPr lang="en-US" sz="4000" dirty="0"/>
              <a:t>III. UNBLOCKING: NEAR-TERM MILESTONES</a:t>
            </a:r>
          </a:p>
        </p:txBody>
      </p:sp>
      <p:sp>
        <p:nvSpPr>
          <p:cNvPr id="4" name="TextBox 3">
            <a:extLst>
              <a:ext uri="{FF2B5EF4-FFF2-40B4-BE49-F238E27FC236}">
                <a16:creationId xmlns:a16="http://schemas.microsoft.com/office/drawing/2014/main" id="{28479D56-D112-4874-B68A-AD55ACFE54AC}"/>
              </a:ext>
            </a:extLst>
          </p:cNvPr>
          <p:cNvSpPr txBox="1"/>
          <p:nvPr/>
        </p:nvSpPr>
        <p:spPr>
          <a:xfrm>
            <a:off x="2209800" y="4267200"/>
            <a:ext cx="7467600" cy="1815882"/>
          </a:xfrm>
          <a:prstGeom prst="rect">
            <a:avLst/>
          </a:prstGeom>
          <a:noFill/>
        </p:spPr>
        <p:txBody>
          <a:bodyPr wrap="square" rtlCol="0">
            <a:spAutoFit/>
          </a:bodyPr>
          <a:lstStyle/>
          <a:p>
            <a:pPr marL="342900" indent="-342900">
              <a:buFont typeface="Arial" panose="020B0604020202020204" pitchFamily="34" charset="0"/>
              <a:buChar char="•"/>
            </a:pPr>
            <a:r>
              <a:rPr lang="en-US" sz="2800" b="1" dirty="0"/>
              <a:t>Flow</a:t>
            </a:r>
          </a:p>
          <a:p>
            <a:pPr marL="342900" indent="-342900">
              <a:buFont typeface="Arial" panose="020B0604020202020204" pitchFamily="34" charset="0"/>
              <a:buChar char="•"/>
            </a:pPr>
            <a:r>
              <a:rPr lang="en-US" sz="2800" b="1" dirty="0"/>
              <a:t>Integrated architecture: STA, DB, Tool</a:t>
            </a:r>
          </a:p>
          <a:p>
            <a:pPr marL="342900" indent="-342900">
              <a:buFont typeface="Arial" panose="020B0604020202020204" pitchFamily="34" charset="0"/>
              <a:buChar char="•"/>
            </a:pPr>
            <a:r>
              <a:rPr lang="en-US" sz="2800" b="1" dirty="0"/>
              <a:t>Continuous build / test / integration</a:t>
            </a:r>
          </a:p>
          <a:p>
            <a:pPr marL="342900" indent="-342900">
              <a:buFont typeface="Arial" panose="020B0604020202020204" pitchFamily="34" charset="0"/>
              <a:buChar char="•"/>
            </a:pPr>
            <a:r>
              <a:rPr lang="en-US" sz="2800" b="1" dirty="0"/>
              <a:t>Generic node support</a:t>
            </a:r>
          </a:p>
        </p:txBody>
      </p:sp>
    </p:spTree>
    <p:extLst>
      <p:ext uri="{BB962C8B-B14F-4D97-AF65-F5344CB8AC3E}">
        <p14:creationId xmlns:p14="http://schemas.microsoft.com/office/powerpoint/2010/main" val="38275263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59C-B70F-3D48-B2DF-033281488D97}"/>
              </a:ext>
            </a:extLst>
          </p:cNvPr>
          <p:cNvSpPr>
            <a:spLocks noGrp="1"/>
          </p:cNvSpPr>
          <p:nvPr>
            <p:ph type="title"/>
          </p:nvPr>
        </p:nvSpPr>
        <p:spPr>
          <a:xfrm>
            <a:off x="152401" y="87860"/>
            <a:ext cx="11582399" cy="595312"/>
          </a:xfrm>
        </p:spPr>
        <p:txBody>
          <a:bodyPr>
            <a:normAutofit/>
          </a:bodyPr>
          <a:lstStyle/>
          <a:p>
            <a:r>
              <a:rPr lang="en-US" dirty="0">
                <a:solidFill>
                  <a:srgbClr val="FF0000"/>
                </a:solidFill>
              </a:rPr>
              <a:t>Flow: </a:t>
            </a:r>
            <a:r>
              <a:rPr lang="en-US" dirty="0"/>
              <a:t>IEEE CEDA DATC “Robust Design Flow”:  RDF-2019</a:t>
            </a:r>
          </a:p>
        </p:txBody>
      </p:sp>
      <p:pic>
        <p:nvPicPr>
          <p:cNvPr id="3" name="Picture 2">
            <a:extLst>
              <a:ext uri="{FF2B5EF4-FFF2-40B4-BE49-F238E27FC236}">
                <a16:creationId xmlns:a16="http://schemas.microsoft.com/office/drawing/2014/main" id="{409A4F04-189A-4302-B467-428CD37466BB}"/>
              </a:ext>
            </a:extLst>
          </p:cNvPr>
          <p:cNvPicPr>
            <a:picLocks noChangeAspect="1"/>
          </p:cNvPicPr>
          <p:nvPr/>
        </p:nvPicPr>
        <p:blipFill rotWithShape="1">
          <a:blip r:embed="rId3"/>
          <a:srcRect l="54706" t="31621" r="15082" b="14241"/>
          <a:stretch/>
        </p:blipFill>
        <p:spPr>
          <a:xfrm>
            <a:off x="1584016" y="802460"/>
            <a:ext cx="5029200" cy="6008141"/>
          </a:xfrm>
          <a:prstGeom prst="rect">
            <a:avLst/>
          </a:prstGeom>
          <a:ln w="38100">
            <a:noFill/>
          </a:ln>
        </p:spPr>
      </p:pic>
      <p:pic>
        <p:nvPicPr>
          <p:cNvPr id="5" name="Picture 4">
            <a:extLst>
              <a:ext uri="{FF2B5EF4-FFF2-40B4-BE49-F238E27FC236}">
                <a16:creationId xmlns:a16="http://schemas.microsoft.com/office/drawing/2014/main" id="{DC686436-F092-4C80-912B-387A7F115656}"/>
              </a:ext>
            </a:extLst>
          </p:cNvPr>
          <p:cNvPicPr>
            <a:picLocks noChangeAspect="1"/>
          </p:cNvPicPr>
          <p:nvPr/>
        </p:nvPicPr>
        <p:blipFill rotWithShape="1">
          <a:blip r:embed="rId4"/>
          <a:srcRect l="25833" t="20000" r="27501" b="50000"/>
          <a:stretch/>
        </p:blipFill>
        <p:spPr>
          <a:xfrm>
            <a:off x="7696200" y="900282"/>
            <a:ext cx="3437952" cy="1473408"/>
          </a:xfrm>
          <a:prstGeom prst="rect">
            <a:avLst/>
          </a:prstGeom>
          <a:ln w="38100">
            <a:solidFill>
              <a:srgbClr val="FF0000"/>
            </a:solidFill>
          </a:ln>
        </p:spPr>
      </p:pic>
      <p:sp>
        <p:nvSpPr>
          <p:cNvPr id="6" name="Content Placeholder 18">
            <a:extLst>
              <a:ext uri="{FF2B5EF4-FFF2-40B4-BE49-F238E27FC236}">
                <a16:creationId xmlns:a16="http://schemas.microsoft.com/office/drawing/2014/main" id="{31DC8A21-211A-414B-8417-D3CFD239B753}"/>
              </a:ext>
            </a:extLst>
          </p:cNvPr>
          <p:cNvSpPr txBox="1">
            <a:spLocks/>
          </p:cNvSpPr>
          <p:nvPr/>
        </p:nvSpPr>
        <p:spPr>
          <a:xfrm>
            <a:off x="6714552" y="2590800"/>
            <a:ext cx="5401248" cy="4038600"/>
          </a:xfrm>
          <a:prstGeom prst="rect">
            <a:avLst/>
          </a:prstGeom>
        </p:spPr>
        <p:txBody>
          <a:bodyPr>
            <a:norm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lvl="1" indent="-227013">
              <a:spcBef>
                <a:spcPts val="200"/>
              </a:spcBef>
            </a:pPr>
            <a:r>
              <a:rPr lang="en-US" sz="2800" b="1" dirty="0">
                <a:solidFill>
                  <a:schemeClr val="tx1"/>
                </a:solidFill>
                <a:latin typeface="Calibri" panose="020F0502020204030204" pitchFamily="34" charset="0"/>
                <a:cs typeface="Calibri" panose="020F0502020204030204" pitchFamily="34" charset="0"/>
              </a:rPr>
              <a:t>“RDF-2019”: Paper 2D.5 in   ICCAD-2019 Proceedings</a:t>
            </a:r>
          </a:p>
          <a:p>
            <a:pPr marL="227013" lvl="1" indent="-227013">
              <a:spcBef>
                <a:spcPts val="200"/>
              </a:spcBef>
            </a:pPr>
            <a:r>
              <a:rPr lang="en-US" sz="2800" dirty="0">
                <a:hlinkClick r:id="rId5"/>
              </a:rPr>
              <a:t>https://github.com/ieee-ceda-datc/RDF-2019</a:t>
            </a:r>
            <a:endParaRPr lang="en-US" sz="2800" dirty="0">
              <a:solidFill>
                <a:schemeClr val="tx1"/>
              </a:solidFill>
              <a:latin typeface="Calibri" panose="020F0502020204030204" pitchFamily="34" charset="0"/>
              <a:cs typeface="Calibri" panose="020F0502020204030204" pitchFamily="34" charset="0"/>
            </a:endParaRPr>
          </a:p>
          <a:p>
            <a:pPr marL="227013" lvl="1" indent="-227013">
              <a:spcBef>
                <a:spcPts val="200"/>
              </a:spcBef>
            </a:pPr>
            <a:endParaRPr lang="en-US" sz="2800" b="1" dirty="0">
              <a:solidFill>
                <a:srgbClr val="FF0000"/>
              </a:solidFill>
              <a:latin typeface="Calibri" panose="020F0502020204030204" pitchFamily="34" charset="0"/>
              <a:cs typeface="Calibri" panose="020F0502020204030204" pitchFamily="34" charset="0"/>
            </a:endParaRPr>
          </a:p>
          <a:p>
            <a:pPr marL="227013" lvl="1" indent="-227013">
              <a:spcBef>
                <a:spcPts val="200"/>
              </a:spcBef>
            </a:pPr>
            <a:r>
              <a:rPr lang="en-US" sz="2800" b="1" dirty="0" err="1">
                <a:solidFill>
                  <a:srgbClr val="FF0000"/>
                </a:solidFill>
                <a:latin typeface="Calibri" panose="020F0502020204030204" pitchFamily="34" charset="0"/>
                <a:cs typeface="Calibri" panose="020F0502020204030204" pitchFamily="34" charset="0"/>
              </a:rPr>
              <a:t>OpenROAD</a:t>
            </a:r>
            <a:r>
              <a:rPr lang="en-US" sz="2800" b="1" dirty="0">
                <a:solidFill>
                  <a:srgbClr val="FF0000"/>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tools fill in gaps to complete the first full reference academic flow for RTL-to-GDS</a:t>
            </a:r>
          </a:p>
          <a:p>
            <a:pPr marL="461963" lvl="2" indent="-234950">
              <a:spcBef>
                <a:spcPts val="200"/>
              </a:spcBef>
            </a:pPr>
            <a:r>
              <a:rPr lang="en-US" sz="2600" dirty="0">
                <a:solidFill>
                  <a:srgbClr val="1B00C0"/>
                </a:solidFill>
                <a:latin typeface="Calibri" panose="020F0502020204030204" pitchFamily="34" charset="0"/>
                <a:cs typeface="Calibri" panose="020F0502020204030204" pitchFamily="34" charset="0"/>
              </a:rPr>
              <a:t>All tools have open-source licenses</a:t>
            </a:r>
          </a:p>
        </p:txBody>
      </p:sp>
    </p:spTree>
    <p:extLst>
      <p:ext uri="{BB962C8B-B14F-4D97-AF65-F5344CB8AC3E}">
        <p14:creationId xmlns:p14="http://schemas.microsoft.com/office/powerpoint/2010/main" val="250607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4503"/>
            <a:ext cx="11734799" cy="595312"/>
          </a:xfrm>
        </p:spPr>
        <p:txBody>
          <a:bodyPr/>
          <a:lstStyle/>
          <a:p>
            <a:r>
              <a:rPr lang="en-US" dirty="0">
                <a:solidFill>
                  <a:srgbClr val="0070C0"/>
                </a:solidFill>
              </a:rPr>
              <a:t>The </a:t>
            </a:r>
            <a:r>
              <a:rPr lang="en-US" dirty="0" err="1">
                <a:solidFill>
                  <a:srgbClr val="FF0000"/>
                </a:solidFill>
              </a:rPr>
              <a:t>OpenROAD</a:t>
            </a:r>
            <a:r>
              <a:rPr lang="en-US" dirty="0">
                <a:solidFill>
                  <a:srgbClr val="0070C0"/>
                </a:solidFill>
              </a:rPr>
              <a:t> Project:   theopenroadproject.org</a:t>
            </a:r>
          </a:p>
        </p:txBody>
      </p:sp>
      <p:pic>
        <p:nvPicPr>
          <p:cNvPr id="4" name="Picture 3">
            <a:extLst>
              <a:ext uri="{FF2B5EF4-FFF2-40B4-BE49-F238E27FC236}">
                <a16:creationId xmlns:a16="http://schemas.microsoft.com/office/drawing/2014/main" id="{1537ABE7-0DB8-4C73-8DE5-A0AAABDC3C23}"/>
              </a:ext>
            </a:extLst>
          </p:cNvPr>
          <p:cNvPicPr>
            <a:picLocks noChangeAspect="1"/>
          </p:cNvPicPr>
          <p:nvPr/>
        </p:nvPicPr>
        <p:blipFill rotWithShape="1">
          <a:blip r:embed="rId3"/>
          <a:srcRect l="10741" t="9913" r="11482" b="7778"/>
          <a:stretch/>
        </p:blipFill>
        <p:spPr>
          <a:xfrm>
            <a:off x="76199" y="826086"/>
            <a:ext cx="5849548" cy="4126914"/>
          </a:xfrm>
          <a:prstGeom prst="rect">
            <a:avLst/>
          </a:prstGeom>
        </p:spPr>
      </p:pic>
      <p:sp>
        <p:nvSpPr>
          <p:cNvPr id="16" name="Content Placeholder 2">
            <a:extLst>
              <a:ext uri="{FF2B5EF4-FFF2-40B4-BE49-F238E27FC236}">
                <a16:creationId xmlns:a16="http://schemas.microsoft.com/office/drawing/2014/main" id="{68E02407-47F1-4778-A0ED-6837AA3A5C20}"/>
              </a:ext>
            </a:extLst>
          </p:cNvPr>
          <p:cNvSpPr>
            <a:spLocks noGrp="1"/>
          </p:cNvSpPr>
          <p:nvPr>
            <p:ph idx="1"/>
          </p:nvPr>
        </p:nvSpPr>
        <p:spPr>
          <a:xfrm>
            <a:off x="5791200" y="826087"/>
            <a:ext cx="6400800" cy="5509946"/>
          </a:xfrm>
        </p:spPr>
        <p:txBody>
          <a:bodyPr/>
          <a:lstStyle/>
          <a:p>
            <a:pPr>
              <a:spcBef>
                <a:spcPts val="1800"/>
              </a:spcBef>
            </a:pPr>
            <a:r>
              <a:rPr lang="en-US" b="1" dirty="0">
                <a:solidFill>
                  <a:srgbClr val="1352B1"/>
                </a:solidFill>
                <a:sym typeface="Wingdings" panose="05000000000000000000" pitchFamily="2" charset="2"/>
              </a:rPr>
              <a:t>Focus: Digital RTL-to-GDS flow</a:t>
            </a:r>
          </a:p>
          <a:p>
            <a:pPr>
              <a:spcBef>
                <a:spcPts val="1800"/>
              </a:spcBef>
            </a:pPr>
            <a:r>
              <a:rPr lang="en-US" b="1" dirty="0">
                <a:solidFill>
                  <a:srgbClr val="1352B1"/>
                </a:solidFill>
                <a:sym typeface="Wingdings" panose="05000000000000000000" pitchFamily="2" charset="2"/>
              </a:rPr>
              <a:t>“Alpha” in </a:t>
            </a:r>
            <a:r>
              <a:rPr lang="en-US" b="1" dirty="0">
                <a:solidFill>
                  <a:srgbClr val="FF0000"/>
                </a:solidFill>
                <a:sym typeface="Wingdings" panose="05000000000000000000" pitchFamily="2" charset="2"/>
              </a:rPr>
              <a:t>July 2019</a:t>
            </a:r>
          </a:p>
          <a:p>
            <a:pPr marL="339725" lvl="1" indent="-169863">
              <a:spcBef>
                <a:spcPts val="1800"/>
              </a:spcBef>
            </a:pPr>
            <a:r>
              <a:rPr lang="en-US" sz="2000" b="1" dirty="0">
                <a:sym typeface="Wingdings" panose="05000000000000000000" pitchFamily="2" charset="2"/>
              </a:rPr>
              <a:t>DRC-clean </a:t>
            </a:r>
            <a:r>
              <a:rPr lang="en-US" sz="2000" b="1" dirty="0">
                <a:solidFill>
                  <a:srgbClr val="1B00C0"/>
                </a:solidFill>
                <a:sym typeface="Wingdings" panose="05000000000000000000" pitchFamily="2" charset="2"/>
              </a:rPr>
              <a:t>layout</a:t>
            </a:r>
            <a:r>
              <a:rPr lang="en-US" sz="2000" b="1" dirty="0">
                <a:sym typeface="Wingdings" panose="05000000000000000000" pitchFamily="2" charset="2"/>
              </a:rPr>
              <a:t> in TSMC65LP w/ Arm cells, IPs </a:t>
            </a:r>
          </a:p>
          <a:p>
            <a:endParaRPr lang="en-US" b="1" dirty="0">
              <a:solidFill>
                <a:srgbClr val="1352B1"/>
              </a:solidFill>
              <a:sym typeface="Wingdings" panose="05000000000000000000" pitchFamily="2" charset="2"/>
            </a:endParaRPr>
          </a:p>
          <a:p>
            <a:endParaRPr lang="en-US" b="1" dirty="0">
              <a:solidFill>
                <a:srgbClr val="1352B1"/>
              </a:solidFill>
              <a:sym typeface="Wingdings" panose="05000000000000000000" pitchFamily="2" charset="2"/>
            </a:endParaRPr>
          </a:p>
          <a:p>
            <a:endParaRPr lang="en-US" b="1" dirty="0">
              <a:solidFill>
                <a:srgbClr val="1352B1"/>
              </a:solidFill>
              <a:sym typeface="Wingdings" panose="05000000000000000000" pitchFamily="2" charset="2"/>
            </a:endParaRPr>
          </a:p>
          <a:p>
            <a:endParaRPr lang="en-US" b="1" dirty="0">
              <a:solidFill>
                <a:srgbClr val="1352B1"/>
              </a:solidFill>
              <a:sym typeface="Wingdings" panose="05000000000000000000" pitchFamily="2" charset="2"/>
            </a:endParaRPr>
          </a:p>
          <a:p>
            <a:r>
              <a:rPr lang="en-US" b="1" dirty="0">
                <a:solidFill>
                  <a:srgbClr val="1352B1"/>
                </a:solidFill>
                <a:sym typeface="Wingdings" panose="05000000000000000000" pitchFamily="2" charset="2"/>
              </a:rPr>
              <a:t>“v1.0” release target in </a:t>
            </a:r>
            <a:r>
              <a:rPr lang="en-US" b="1" dirty="0">
                <a:solidFill>
                  <a:srgbClr val="FF0000"/>
                </a:solidFill>
                <a:sym typeface="Wingdings" panose="05000000000000000000" pitchFamily="2" charset="2"/>
              </a:rPr>
              <a:t>July 2020</a:t>
            </a:r>
          </a:p>
          <a:p>
            <a:pPr marL="339725" lvl="1" indent="-169863"/>
            <a:r>
              <a:rPr lang="en-US" sz="2000" b="1" dirty="0">
                <a:sym typeface="Wingdings" panose="05000000000000000000" pitchFamily="2" charset="2"/>
              </a:rPr>
              <a:t>DRC-clean </a:t>
            </a:r>
            <a:r>
              <a:rPr lang="en-US" sz="2000" b="1" dirty="0" err="1">
                <a:solidFill>
                  <a:srgbClr val="1B00C0"/>
                </a:solidFill>
                <a:sym typeface="Wingdings" panose="05000000000000000000" pitchFamily="2" charset="2"/>
              </a:rPr>
              <a:t>tapeout</a:t>
            </a:r>
            <a:r>
              <a:rPr lang="en-US" sz="2000" b="1" dirty="0">
                <a:sym typeface="Wingdings" panose="05000000000000000000" pitchFamily="2" charset="2"/>
              </a:rPr>
              <a:t> in foundry </a:t>
            </a:r>
            <a:r>
              <a:rPr lang="en-US" sz="2000" b="1" dirty="0" err="1">
                <a:sym typeface="Wingdings" panose="05000000000000000000" pitchFamily="2" charset="2"/>
              </a:rPr>
              <a:t>FinFET</a:t>
            </a:r>
            <a:r>
              <a:rPr lang="en-US" sz="2000" b="1" dirty="0">
                <a:sym typeface="Wingdings" panose="05000000000000000000" pitchFamily="2" charset="2"/>
              </a:rPr>
              <a:t> node</a:t>
            </a:r>
            <a:endParaRPr lang="en-US" sz="2000" dirty="0"/>
          </a:p>
        </p:txBody>
      </p:sp>
      <p:sp>
        <p:nvSpPr>
          <p:cNvPr id="17" name="Rectangle 16">
            <a:extLst>
              <a:ext uri="{FF2B5EF4-FFF2-40B4-BE49-F238E27FC236}">
                <a16:creationId xmlns:a16="http://schemas.microsoft.com/office/drawing/2014/main" id="{68E0FDB2-2825-45E6-B1E3-5DFAFE5FD8DA}"/>
              </a:ext>
            </a:extLst>
          </p:cNvPr>
          <p:cNvSpPr/>
          <p:nvPr/>
        </p:nvSpPr>
        <p:spPr>
          <a:xfrm>
            <a:off x="685800" y="5257800"/>
            <a:ext cx="10744200" cy="646331"/>
          </a:xfrm>
          <a:prstGeom prst="rect">
            <a:avLst/>
          </a:prstGeom>
        </p:spPr>
        <p:txBody>
          <a:bodyPr wrap="square">
            <a:spAutoFit/>
          </a:bodyPr>
          <a:lstStyle/>
          <a:p>
            <a:r>
              <a:rPr lang="en-US" sz="3600" dirty="0"/>
              <a:t>GitHub: </a:t>
            </a:r>
            <a:r>
              <a:rPr lang="en-US" sz="3600" dirty="0">
                <a:hlinkClick r:id="rId4"/>
              </a:rPr>
              <a:t>https://github.com/The-OpenROAD-Project</a:t>
            </a:r>
            <a:r>
              <a:rPr lang="en-US" sz="3600" dirty="0"/>
              <a:t> </a:t>
            </a:r>
          </a:p>
        </p:txBody>
      </p:sp>
      <p:pic>
        <p:nvPicPr>
          <p:cNvPr id="6" name="Picture 5">
            <a:extLst>
              <a:ext uri="{FF2B5EF4-FFF2-40B4-BE49-F238E27FC236}">
                <a16:creationId xmlns:a16="http://schemas.microsoft.com/office/drawing/2014/main" id="{28457914-BFF4-42DC-8E76-FB355343295C}"/>
              </a:ext>
            </a:extLst>
          </p:cNvPr>
          <p:cNvPicPr>
            <a:picLocks noChangeAspect="1"/>
          </p:cNvPicPr>
          <p:nvPr/>
        </p:nvPicPr>
        <p:blipFill rotWithShape="1">
          <a:blip r:embed="rId5"/>
          <a:srcRect l="4461" t="28364" r="15744" b="15646"/>
          <a:stretch/>
        </p:blipFill>
        <p:spPr>
          <a:xfrm>
            <a:off x="6762946" y="2391265"/>
            <a:ext cx="4679396" cy="1905000"/>
          </a:xfrm>
          <a:prstGeom prst="rect">
            <a:avLst/>
          </a:prstGeom>
        </p:spPr>
      </p:pic>
    </p:spTree>
    <p:extLst>
      <p:ext uri="{BB962C8B-B14F-4D97-AF65-F5344CB8AC3E}">
        <p14:creationId xmlns:p14="http://schemas.microsoft.com/office/powerpoint/2010/main" val="889026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18">
            <a:extLst>
              <a:ext uri="{FF2B5EF4-FFF2-40B4-BE49-F238E27FC236}">
                <a16:creationId xmlns:a16="http://schemas.microsoft.com/office/drawing/2014/main" id="{C89117DC-DC24-41D4-B350-A9E1CD119021}"/>
              </a:ext>
            </a:extLst>
          </p:cNvPr>
          <p:cNvSpPr txBox="1">
            <a:spLocks/>
          </p:cNvSpPr>
          <p:nvPr/>
        </p:nvSpPr>
        <p:spPr>
          <a:xfrm>
            <a:off x="228602" y="914400"/>
            <a:ext cx="11887198" cy="6096000"/>
          </a:xfrm>
          <a:prstGeom prst="rect">
            <a:avLst/>
          </a:prstGeom>
        </p:spPr>
        <p:txBody>
          <a:bodyPr>
            <a:norm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lvl="1" indent="-227013">
              <a:spcBef>
                <a:spcPts val="200"/>
              </a:spcBef>
            </a:pPr>
            <a:r>
              <a:rPr lang="en-US" sz="3600" b="1" dirty="0">
                <a:solidFill>
                  <a:srgbClr val="FF0000"/>
                </a:solidFill>
                <a:latin typeface="Calibri" panose="020F0502020204030204" pitchFamily="34" charset="0"/>
                <a:cs typeface="Calibri" panose="020F0502020204030204" pitchFamily="34" charset="0"/>
              </a:rPr>
              <a:t>How is modern synthesis-place-route architected?</a:t>
            </a:r>
          </a:p>
          <a:p>
            <a:pPr marL="114300" lvl="1" indent="0">
              <a:spcBef>
                <a:spcPts val="200"/>
              </a:spcBef>
              <a:buNone/>
            </a:pPr>
            <a:endParaRPr lang="en-US" sz="3600" b="1" dirty="0">
              <a:solidFill>
                <a:schemeClr val="tx1"/>
              </a:solidFill>
              <a:latin typeface="Calibri" panose="020F0502020204030204" pitchFamily="34" charset="0"/>
              <a:cs typeface="Calibri" panose="020F0502020204030204" pitchFamily="34" charset="0"/>
            </a:endParaRPr>
          </a:p>
          <a:p>
            <a:pPr marL="341313" lvl="1" indent="-227013">
              <a:spcBef>
                <a:spcPts val="200"/>
              </a:spcBef>
            </a:pPr>
            <a:r>
              <a:rPr lang="en-US" sz="3600" b="1" dirty="0">
                <a:solidFill>
                  <a:schemeClr val="tx1"/>
                </a:solidFill>
                <a:latin typeface="Calibri" panose="020F0502020204030204" pitchFamily="34" charset="0"/>
                <a:cs typeface="Calibri" panose="020F0502020204030204" pitchFamily="34" charset="0"/>
              </a:rPr>
              <a:t>40 years of EDA industry learning curve:</a:t>
            </a:r>
          </a:p>
          <a:p>
            <a:pPr marL="742951" lvl="2" indent="-227013">
              <a:spcBef>
                <a:spcPts val="200"/>
              </a:spcBef>
            </a:pPr>
            <a:r>
              <a:rPr lang="en-US" sz="3200" b="1" dirty="0">
                <a:solidFill>
                  <a:schemeClr val="tx1"/>
                </a:solidFill>
                <a:latin typeface="Calibri" panose="020F0502020204030204" pitchFamily="34" charset="0"/>
                <a:cs typeface="Calibri" panose="020F0502020204030204" pitchFamily="34" charset="0"/>
              </a:rPr>
              <a:t>1980s: file-based integration  </a:t>
            </a:r>
            <a:r>
              <a:rPr lang="en-US" sz="2800" b="1" dirty="0">
                <a:solidFill>
                  <a:srgbClr val="FF0000"/>
                </a:solidFill>
                <a:latin typeface="Calibri" panose="020F0502020204030204" pitchFamily="34" charset="0"/>
                <a:cs typeface="Calibri" panose="020F0502020204030204" pitchFamily="34" charset="0"/>
              </a:rPr>
              <a:t>“Tool Chain” </a:t>
            </a:r>
            <a:r>
              <a:rPr lang="en-US" sz="2400" dirty="0">
                <a:solidFill>
                  <a:srgbClr val="FF0000"/>
                </a:solidFill>
                <a:latin typeface="Calibri" panose="020F0502020204030204" pitchFamily="34" charset="0"/>
                <a:cs typeface="Calibri" panose="020F0502020204030204" pitchFamily="34" charset="0"/>
              </a:rPr>
              <a:t>(</a:t>
            </a:r>
            <a:r>
              <a:rPr lang="en-US" sz="2400" dirty="0" err="1">
                <a:solidFill>
                  <a:srgbClr val="FF0000"/>
                </a:solidFill>
                <a:latin typeface="Calibri" panose="020F0502020204030204" pitchFamily="34" charset="0"/>
                <a:cs typeface="Calibri" panose="020F0502020204030204" pitchFamily="34" charset="0"/>
              </a:rPr>
              <a:t>OpenROAD</a:t>
            </a:r>
            <a:r>
              <a:rPr lang="en-US" sz="2400" dirty="0">
                <a:solidFill>
                  <a:srgbClr val="FF0000"/>
                </a:solidFill>
                <a:latin typeface="Calibri" panose="020F0502020204030204" pitchFamily="34" charset="0"/>
                <a:cs typeface="Calibri" panose="020F0502020204030204" pitchFamily="34" charset="0"/>
              </a:rPr>
              <a:t> “Alpha”, July 2019)</a:t>
            </a:r>
          </a:p>
          <a:p>
            <a:pPr marL="742951" lvl="2" indent="-227013">
              <a:spcBef>
                <a:spcPts val="200"/>
              </a:spcBef>
            </a:pPr>
            <a:r>
              <a:rPr lang="en-US" sz="3200" b="1" dirty="0">
                <a:solidFill>
                  <a:schemeClr val="tx1"/>
                </a:solidFill>
                <a:latin typeface="Calibri" panose="020F0502020204030204" pitchFamily="34" charset="0"/>
                <a:cs typeface="Calibri" panose="020F0502020204030204" pitchFamily="34" charset="0"/>
              </a:rPr>
              <a:t>1990s: “common timing engine”</a:t>
            </a:r>
          </a:p>
          <a:p>
            <a:pPr marL="742951" lvl="2" indent="-227013">
              <a:spcBef>
                <a:spcPts val="200"/>
              </a:spcBef>
            </a:pPr>
            <a:r>
              <a:rPr lang="en-US" sz="3200" b="1" dirty="0">
                <a:solidFill>
                  <a:prstClr val="black"/>
                </a:solidFill>
                <a:latin typeface="Calibri" panose="020F0502020204030204" pitchFamily="34" charset="0"/>
                <a:cs typeface="Calibri" panose="020F0502020204030204" pitchFamily="34" charset="0"/>
              </a:rPr>
              <a:t>2000s: tightly coupled algorithms on a </a:t>
            </a:r>
            <a:r>
              <a:rPr lang="en-US" sz="3200" b="1" dirty="0">
                <a:solidFill>
                  <a:srgbClr val="1B00C0"/>
                </a:solidFill>
                <a:latin typeface="Calibri" panose="020F0502020204030204" pitchFamily="34" charset="0"/>
                <a:cs typeface="Calibri" panose="020F0502020204030204" pitchFamily="34" charset="0"/>
              </a:rPr>
              <a:t>shared incremental substrate</a:t>
            </a:r>
            <a:r>
              <a:rPr lang="en-US" sz="3200" b="1" dirty="0">
                <a:solidFill>
                  <a:prstClr val="black"/>
                </a:solidFill>
                <a:latin typeface="Calibri" panose="020F0502020204030204" pitchFamily="34" charset="0"/>
                <a:cs typeface="Calibri" panose="020F0502020204030204" pitchFamily="34" charset="0"/>
              </a:rPr>
              <a:t>   </a:t>
            </a:r>
            <a:r>
              <a:rPr lang="en-US" sz="2800" b="1" dirty="0">
                <a:solidFill>
                  <a:srgbClr val="FF0000"/>
                </a:solidFill>
                <a:latin typeface="Calibri" panose="020F0502020204030204" pitchFamily="34" charset="0"/>
                <a:cs typeface="Calibri" panose="020F0502020204030204" pitchFamily="34" charset="0"/>
              </a:rPr>
              <a:t>“Tight Integration”</a:t>
            </a:r>
            <a:r>
              <a:rPr lang="en-US" sz="2800" dirty="0">
                <a:solidFill>
                  <a:srgbClr val="FF0000"/>
                </a:solidFill>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a:t>
            </a:r>
            <a:r>
              <a:rPr lang="en-US" sz="2400" dirty="0" err="1">
                <a:solidFill>
                  <a:srgbClr val="FF0000"/>
                </a:solidFill>
                <a:latin typeface="Calibri" panose="020F0502020204030204" pitchFamily="34" charset="0"/>
                <a:cs typeface="Calibri" panose="020F0502020204030204" pitchFamily="34" charset="0"/>
              </a:rPr>
              <a:t>OpenROAD</a:t>
            </a:r>
            <a:r>
              <a:rPr lang="en-US" sz="2400" dirty="0">
                <a:solidFill>
                  <a:srgbClr val="FF0000"/>
                </a:solidFill>
                <a:latin typeface="Calibri" panose="020F0502020204030204" pitchFamily="34" charset="0"/>
                <a:cs typeface="Calibri" panose="020F0502020204030204" pitchFamily="34" charset="0"/>
              </a:rPr>
              <a:t> v1.0, July 2020) </a:t>
            </a:r>
          </a:p>
          <a:p>
            <a:pPr marL="1200151" lvl="3" indent="-227013">
              <a:spcBef>
                <a:spcPts val="200"/>
              </a:spcBef>
            </a:pP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must have open-source </a:t>
            </a:r>
            <a:r>
              <a:rPr lang="en-US" sz="2400" b="1" dirty="0">
                <a:solidFill>
                  <a:srgbClr val="FF0000"/>
                </a:solidFill>
                <a:latin typeface="Calibri" panose="020F0502020204030204" pitchFamily="34" charset="0"/>
                <a:cs typeface="Calibri" panose="020F0502020204030204" pitchFamily="34" charset="0"/>
                <a:sym typeface="Wingdings" panose="05000000000000000000" pitchFamily="2" charset="2"/>
              </a:rPr>
              <a:t>incremental STA engine</a:t>
            </a:r>
          </a:p>
          <a:p>
            <a:pPr marL="1200151" lvl="3" indent="-227013">
              <a:spcBef>
                <a:spcPts val="200"/>
              </a:spcBef>
            </a:pPr>
            <a:r>
              <a:rPr lang="en-US" sz="2400" dirty="0">
                <a:solidFill>
                  <a:srgbClr val="FF0000"/>
                </a:solidFill>
                <a:latin typeface="Calibri" panose="020F0502020204030204" pitchFamily="34" charset="0"/>
                <a:cs typeface="Calibri" panose="020F0502020204030204" pitchFamily="34" charset="0"/>
                <a:sym typeface="Wingdings" panose="05000000000000000000" pitchFamily="2" charset="2"/>
              </a:rPr>
              <a:t> must have </a:t>
            </a:r>
            <a:r>
              <a:rPr lang="en-US" sz="2400" dirty="0">
                <a:solidFill>
                  <a:srgbClr val="FF0000"/>
                </a:solidFill>
                <a:latin typeface="Calibri" panose="020F0502020204030204" pitchFamily="34" charset="0"/>
                <a:cs typeface="Calibri" panose="020F0502020204030204" pitchFamily="34" charset="0"/>
              </a:rPr>
              <a:t>open-source </a:t>
            </a:r>
            <a:r>
              <a:rPr lang="en-US" sz="2400" b="1" dirty="0">
                <a:solidFill>
                  <a:srgbClr val="FF0000"/>
                </a:solidFill>
                <a:latin typeface="Calibri" panose="020F0502020204030204" pitchFamily="34" charset="0"/>
                <a:cs typeface="Calibri" panose="020F0502020204030204" pitchFamily="34" charset="0"/>
              </a:rPr>
              <a:t>shared DB layer</a:t>
            </a:r>
          </a:p>
          <a:p>
            <a:pPr marL="742951" lvl="2" indent="-227013">
              <a:spcBef>
                <a:spcPts val="200"/>
              </a:spcBef>
            </a:pPr>
            <a:r>
              <a:rPr lang="en-US" sz="3200" b="1" dirty="0">
                <a:solidFill>
                  <a:schemeClr val="tx1"/>
                </a:solidFill>
                <a:latin typeface="Calibri" panose="020F0502020204030204" pitchFamily="34" charset="0"/>
                <a:cs typeface="Calibri" panose="020F0502020204030204" pitchFamily="34" charset="0"/>
              </a:rPr>
              <a:t>2010s: “</a:t>
            </a:r>
            <a:r>
              <a:rPr lang="en-US" sz="3200" b="1" dirty="0" err="1">
                <a:solidFill>
                  <a:schemeClr val="tx1"/>
                </a:solidFill>
                <a:latin typeface="Calibri" panose="020F0502020204030204" pitchFamily="34" charset="0"/>
                <a:cs typeface="Calibri" panose="020F0502020204030204" pitchFamily="34" charset="0"/>
              </a:rPr>
              <a:t>hyperoptimization</a:t>
            </a:r>
            <a:r>
              <a:rPr lang="en-US" sz="3200" b="1" dirty="0">
                <a:solidFill>
                  <a:schemeClr val="tx1"/>
                </a:solidFill>
                <a:latin typeface="Calibri" panose="020F0502020204030204" pitchFamily="34" charset="0"/>
                <a:cs typeface="Calibri" panose="020F0502020204030204" pitchFamily="34" charset="0"/>
              </a:rPr>
              <a:t>” on same architecture</a:t>
            </a:r>
            <a:endParaRPr lang="en-US" sz="2400" dirty="0">
              <a:solidFill>
                <a:srgbClr val="FF0000"/>
              </a:solidFill>
              <a:latin typeface="Calibri" panose="020F0502020204030204" pitchFamily="34" charset="0"/>
              <a:cs typeface="Calibri" panose="020F0502020204030204" pitchFamily="34" charset="0"/>
            </a:endParaRPr>
          </a:p>
          <a:p>
            <a:pPr marL="114300" lvl="1" indent="0">
              <a:spcBef>
                <a:spcPts val="200"/>
              </a:spcBef>
              <a:buNone/>
            </a:pPr>
            <a:endParaRPr lang="en-US" sz="4000" b="1" dirty="0">
              <a:solidFill>
                <a:srgbClr val="FF00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E52E192-C04C-42A7-97E1-53B80FDBAA77}"/>
              </a:ext>
            </a:extLst>
          </p:cNvPr>
          <p:cNvSpPr txBox="1">
            <a:spLocks/>
          </p:cNvSpPr>
          <p:nvPr/>
        </p:nvSpPr>
        <p:spPr bwMode="auto">
          <a:xfrm>
            <a:off x="228601" y="100013"/>
            <a:ext cx="10284726"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solidFill>
                  <a:srgbClr val="FF0000"/>
                </a:solidFill>
              </a:rPr>
              <a:t>Architecture: </a:t>
            </a:r>
            <a:r>
              <a:rPr lang="en-US" kern="0" dirty="0"/>
              <a:t>SP&amp;R Demands Tight Integrations!</a:t>
            </a:r>
            <a:endParaRPr lang="en-US" sz="1500" kern="0" dirty="0">
              <a:solidFill>
                <a:schemeClr val="accent2">
                  <a:lumMod val="50000"/>
                </a:schemeClr>
              </a:solidFill>
            </a:endParaRPr>
          </a:p>
        </p:txBody>
      </p:sp>
    </p:spTree>
    <p:extLst>
      <p:ext uri="{BB962C8B-B14F-4D97-AF65-F5344CB8AC3E}">
        <p14:creationId xmlns:p14="http://schemas.microsoft.com/office/powerpoint/2010/main" val="19664578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8">
            <a:extLst>
              <a:ext uri="{FF2B5EF4-FFF2-40B4-BE49-F238E27FC236}">
                <a16:creationId xmlns:a16="http://schemas.microsoft.com/office/drawing/2014/main" id="{12BB8219-4CD6-4429-861F-B06D36B4C209}"/>
              </a:ext>
            </a:extLst>
          </p:cNvPr>
          <p:cNvGraphicFramePr>
            <a:graphicFrameLocks noGrp="1"/>
          </p:cNvGraphicFramePr>
          <p:nvPr>
            <p:extLst/>
          </p:nvPr>
        </p:nvGraphicFramePr>
        <p:xfrm>
          <a:off x="3523961" y="5702115"/>
          <a:ext cx="5257801" cy="1074454"/>
        </p:xfrm>
        <a:graphic>
          <a:graphicData uri="http://schemas.openxmlformats.org/drawingml/2006/table">
            <a:tbl>
              <a:tblPr firstRow="1" bandRow="1">
                <a:tableStyleId>{5C22544A-7EE6-4342-B048-85BDC9FD1C3A}</a:tableStyleId>
              </a:tblPr>
              <a:tblGrid>
                <a:gridCol w="1969455">
                  <a:extLst>
                    <a:ext uri="{9D8B030D-6E8A-4147-A177-3AD203B41FA5}">
                      <a16:colId xmlns:a16="http://schemas.microsoft.com/office/drawing/2014/main" val="3490101750"/>
                    </a:ext>
                  </a:extLst>
                </a:gridCol>
                <a:gridCol w="1123866">
                  <a:extLst>
                    <a:ext uri="{9D8B030D-6E8A-4147-A177-3AD203B41FA5}">
                      <a16:colId xmlns:a16="http://schemas.microsoft.com/office/drawing/2014/main" val="1834692190"/>
                    </a:ext>
                  </a:extLst>
                </a:gridCol>
                <a:gridCol w="1082240">
                  <a:extLst>
                    <a:ext uri="{9D8B030D-6E8A-4147-A177-3AD203B41FA5}">
                      <a16:colId xmlns:a16="http://schemas.microsoft.com/office/drawing/2014/main" val="2597707716"/>
                    </a:ext>
                  </a:extLst>
                </a:gridCol>
                <a:gridCol w="1082240">
                  <a:extLst>
                    <a:ext uri="{9D8B030D-6E8A-4147-A177-3AD203B41FA5}">
                      <a16:colId xmlns:a16="http://schemas.microsoft.com/office/drawing/2014/main" val="1105407786"/>
                    </a:ext>
                  </a:extLst>
                </a:gridCol>
              </a:tblGrid>
              <a:tr h="347786">
                <a:tc>
                  <a:txBody>
                    <a:bodyPr/>
                    <a:lstStyle/>
                    <a:p>
                      <a:pPr latinLnBrk="1"/>
                      <a:r>
                        <a:rPr lang="en-US" altLang="ko-KR" sz="1600" dirty="0" err="1"/>
                        <a:t>aes_cipher_top</a:t>
                      </a:r>
                      <a:endParaRPr lang="ko-KR" altLang="en-US" sz="1600" dirty="0"/>
                    </a:p>
                  </a:txBody>
                  <a:tcPr/>
                </a:tc>
                <a:tc>
                  <a:txBody>
                    <a:bodyPr/>
                    <a:lstStyle/>
                    <a:p>
                      <a:pPr algn="ctr" latinLnBrk="1"/>
                      <a:r>
                        <a:rPr lang="en-US" altLang="ko-KR" sz="1600" b="1" dirty="0">
                          <a:solidFill>
                            <a:schemeClr val="bg1"/>
                          </a:solidFill>
                        </a:rPr>
                        <a:t>WNS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TNS (</a:t>
                      </a:r>
                      <a:r>
                        <a:rPr lang="en-US" altLang="ko-KR" sz="1600" b="1" dirty="0" err="1">
                          <a:solidFill>
                            <a:schemeClr val="bg1"/>
                          </a:solidFill>
                        </a:rPr>
                        <a:t>ps</a:t>
                      </a:r>
                      <a:r>
                        <a:rPr lang="en-US" altLang="ko-KR" sz="1600" b="1" dirty="0">
                          <a:solidFill>
                            <a:schemeClr val="bg1"/>
                          </a:solidFill>
                        </a:rPr>
                        <a:t>)</a:t>
                      </a:r>
                      <a:endParaRPr lang="ko-KR" altLang="en-US" sz="1600" b="1" dirty="0">
                        <a:solidFill>
                          <a:schemeClr val="bg1"/>
                        </a:solidFill>
                      </a:endParaRPr>
                    </a:p>
                  </a:txBody>
                  <a:tcPr anchor="ctr">
                    <a:solidFill>
                      <a:schemeClr val="accent1"/>
                    </a:solidFill>
                  </a:tcPr>
                </a:tc>
                <a:tc>
                  <a:txBody>
                    <a:bodyPr/>
                    <a:lstStyle/>
                    <a:p>
                      <a:pPr algn="ctr" latinLnBrk="1"/>
                      <a:r>
                        <a:rPr lang="en-US" altLang="ko-KR" sz="1600" b="1" dirty="0">
                          <a:solidFill>
                            <a:schemeClr val="bg1"/>
                          </a:solidFill>
                        </a:rPr>
                        <a:t>#viol.</a:t>
                      </a:r>
                      <a:endParaRPr lang="ko-KR" altLang="en-US" sz="1600" b="1" dirty="0">
                        <a:solidFill>
                          <a:schemeClr val="bg1"/>
                        </a:solidFill>
                      </a:endParaRPr>
                    </a:p>
                  </a:txBody>
                  <a:tcPr anchor="ctr">
                    <a:solidFill>
                      <a:schemeClr val="accent1"/>
                    </a:solidFill>
                  </a:tcPr>
                </a:tc>
                <a:extLst>
                  <a:ext uri="{0D108BD9-81ED-4DB2-BD59-A6C34878D82A}">
                    <a16:rowId xmlns:a16="http://schemas.microsoft.com/office/drawing/2014/main" val="1682837024"/>
                  </a:ext>
                </a:extLst>
              </a:tr>
              <a:tr h="347786">
                <a:tc>
                  <a:txBody>
                    <a:bodyPr/>
                    <a:lstStyle/>
                    <a:p>
                      <a:pPr latinLnBrk="1"/>
                      <a:r>
                        <a:rPr lang="en-US" altLang="ko-KR" sz="1600" dirty="0"/>
                        <a:t>Signoff STA</a:t>
                      </a:r>
                      <a:endParaRPr lang="ko-KR" altLang="en-US" sz="1600" dirty="0"/>
                    </a:p>
                  </a:txBody>
                  <a:tcPr/>
                </a:tc>
                <a:tc>
                  <a:txBody>
                    <a:bodyPr/>
                    <a:lstStyle/>
                    <a:p>
                      <a:pPr algn="ctr" latinLnBrk="1"/>
                      <a:r>
                        <a:rPr lang="en-US" altLang="ko-KR" sz="1600" dirty="0"/>
                        <a:t>-61</a:t>
                      </a:r>
                      <a:endParaRPr lang="ko-KR" altLang="en-US" sz="1600" dirty="0"/>
                    </a:p>
                  </a:txBody>
                  <a:tcPr anchor="ctr"/>
                </a:tc>
                <a:tc>
                  <a:txBody>
                    <a:bodyPr/>
                    <a:lstStyle/>
                    <a:p>
                      <a:pPr algn="ctr" latinLnBrk="1"/>
                      <a:r>
                        <a:rPr lang="en-US" altLang="ko-KR" sz="1600" dirty="0"/>
                        <a:t>-289</a:t>
                      </a:r>
                      <a:endParaRPr lang="ko-KR" altLang="en-US" sz="1600" dirty="0"/>
                    </a:p>
                  </a:txBody>
                  <a:tcPr anchor="ctr"/>
                </a:tc>
                <a:tc>
                  <a:txBody>
                    <a:bodyPr/>
                    <a:lstStyle/>
                    <a:p>
                      <a:pPr algn="ctr" latinLnBrk="1"/>
                      <a:r>
                        <a:rPr lang="en-US" altLang="ko-KR" sz="1600" dirty="0"/>
                        <a:t>7</a:t>
                      </a:r>
                      <a:endParaRPr lang="ko-KR" altLang="en-US" sz="1600" dirty="0"/>
                    </a:p>
                  </a:txBody>
                  <a:tcPr anchor="ctr"/>
                </a:tc>
                <a:extLst>
                  <a:ext uri="{0D108BD9-81ED-4DB2-BD59-A6C34878D82A}">
                    <a16:rowId xmlns:a16="http://schemas.microsoft.com/office/drawing/2014/main" val="4022745644"/>
                  </a:ext>
                </a:extLst>
              </a:tr>
              <a:tr h="378882">
                <a:tc>
                  <a:txBody>
                    <a:bodyPr/>
                    <a:lstStyle/>
                    <a:p>
                      <a:pPr latinLnBrk="1"/>
                      <a:r>
                        <a:rPr lang="en-US" altLang="ko-KR" sz="1600" dirty="0" err="1"/>
                        <a:t>OpenSTA</a:t>
                      </a:r>
                      <a:r>
                        <a:rPr lang="en-US" altLang="ko-KR" sz="1600" dirty="0"/>
                        <a:t> (</a:t>
                      </a:r>
                      <a:r>
                        <a:rPr lang="en-US" altLang="ko-KR" sz="1600" dirty="0" err="1"/>
                        <a:t>arnoldi</a:t>
                      </a:r>
                      <a:r>
                        <a:rPr lang="en-US" altLang="ko-KR" sz="1600" dirty="0"/>
                        <a:t>)</a:t>
                      </a:r>
                      <a:endParaRPr lang="ko-KR" altLang="en-US" sz="1600" dirty="0"/>
                    </a:p>
                  </a:txBody>
                  <a:tcPr/>
                </a:tc>
                <a:tc>
                  <a:txBody>
                    <a:bodyPr/>
                    <a:lstStyle/>
                    <a:p>
                      <a:pPr algn="ctr" latinLnBrk="1"/>
                      <a:r>
                        <a:rPr lang="en-US" altLang="ko-KR" sz="1600" dirty="0"/>
                        <a:t>-57</a:t>
                      </a:r>
                      <a:endParaRPr lang="ko-KR" altLang="en-US" sz="1600" dirty="0"/>
                    </a:p>
                  </a:txBody>
                  <a:tcPr anchor="ctr"/>
                </a:tc>
                <a:tc>
                  <a:txBody>
                    <a:bodyPr/>
                    <a:lstStyle/>
                    <a:p>
                      <a:pPr algn="ctr" latinLnBrk="1"/>
                      <a:r>
                        <a:rPr lang="en-US" altLang="ko-KR" sz="1600" dirty="0"/>
                        <a:t>-314</a:t>
                      </a:r>
                      <a:endParaRPr lang="ko-KR" altLang="en-US" sz="1600" dirty="0"/>
                    </a:p>
                  </a:txBody>
                  <a:tcPr anchor="ctr"/>
                </a:tc>
                <a:tc>
                  <a:txBody>
                    <a:bodyPr/>
                    <a:lstStyle/>
                    <a:p>
                      <a:pPr algn="ctr" latinLnBrk="1"/>
                      <a:r>
                        <a:rPr lang="en-US" altLang="ko-KR" sz="1600" dirty="0"/>
                        <a:t>9</a:t>
                      </a:r>
                      <a:endParaRPr lang="ko-KR" altLang="en-US" sz="1600" dirty="0"/>
                    </a:p>
                  </a:txBody>
                  <a:tcPr anchor="ctr"/>
                </a:tc>
                <a:extLst>
                  <a:ext uri="{0D108BD9-81ED-4DB2-BD59-A6C34878D82A}">
                    <a16:rowId xmlns:a16="http://schemas.microsoft.com/office/drawing/2014/main" val="842735604"/>
                  </a:ext>
                </a:extLst>
              </a:tr>
            </a:tbl>
          </a:graphicData>
        </a:graphic>
      </p:graphicFrame>
      <p:sp>
        <p:nvSpPr>
          <p:cNvPr id="5" name="TextBox 4">
            <a:extLst>
              <a:ext uri="{FF2B5EF4-FFF2-40B4-BE49-F238E27FC236}">
                <a16:creationId xmlns:a16="http://schemas.microsoft.com/office/drawing/2014/main" id="{EEBE201C-4B1F-4139-AFBE-447A83EDB025}"/>
              </a:ext>
            </a:extLst>
          </p:cNvPr>
          <p:cNvSpPr txBox="1"/>
          <p:nvPr/>
        </p:nvSpPr>
        <p:spPr>
          <a:xfrm>
            <a:off x="457200" y="837433"/>
            <a:ext cx="5695662" cy="400110"/>
          </a:xfrm>
          <a:prstGeom prst="rect">
            <a:avLst/>
          </a:prstGeom>
          <a:noFill/>
        </p:spPr>
        <p:txBody>
          <a:bodyPr wrap="square" rtlCol="0">
            <a:spAutoFit/>
          </a:bodyPr>
          <a:lstStyle/>
          <a:p>
            <a:r>
              <a:rPr lang="en-US" altLang="ko-KR" sz="2000" b="1" dirty="0" err="1">
                <a:solidFill>
                  <a:srgbClr val="FF0000"/>
                </a:solidFill>
              </a:rPr>
              <a:t>aes_cipher_top</a:t>
            </a:r>
            <a:r>
              <a:rPr lang="en-US" altLang="ko-KR" sz="2000" b="1" dirty="0">
                <a:solidFill>
                  <a:srgbClr val="FF0000"/>
                </a:solidFill>
              </a:rPr>
              <a:t> </a:t>
            </a:r>
            <a:r>
              <a:rPr lang="en-US" altLang="ko-KR" sz="2000" b="1" dirty="0"/>
              <a:t>(28nm, 12T, </a:t>
            </a:r>
            <a:r>
              <a:rPr lang="en-US" altLang="ko-KR" sz="2000" b="1" dirty="0" err="1"/>
              <a:t>clkp</a:t>
            </a:r>
            <a:r>
              <a:rPr lang="en-US" altLang="ko-KR" sz="2000" b="1" dirty="0"/>
              <a:t>=1000ps)</a:t>
            </a:r>
            <a:endParaRPr lang="en-US" altLang="ko-KR" sz="2000" dirty="0"/>
          </a:p>
        </p:txBody>
      </p:sp>
      <p:pic>
        <p:nvPicPr>
          <p:cNvPr id="6" name="그림 5">
            <a:extLst>
              <a:ext uri="{FF2B5EF4-FFF2-40B4-BE49-F238E27FC236}">
                <a16:creationId xmlns:a16="http://schemas.microsoft.com/office/drawing/2014/main" id="{C094F11C-9AB3-464A-A967-887612DEFD06}"/>
              </a:ext>
            </a:extLst>
          </p:cNvPr>
          <p:cNvPicPr>
            <a:picLocks noChangeAspect="1"/>
          </p:cNvPicPr>
          <p:nvPr/>
        </p:nvPicPr>
        <p:blipFill>
          <a:blip r:embed="rId3"/>
          <a:stretch>
            <a:fillRect/>
          </a:stretch>
        </p:blipFill>
        <p:spPr>
          <a:xfrm>
            <a:off x="1476470" y="1385057"/>
            <a:ext cx="3168640" cy="2164763"/>
          </a:xfrm>
          <a:prstGeom prst="rect">
            <a:avLst/>
          </a:prstGeom>
        </p:spPr>
      </p:pic>
      <p:pic>
        <p:nvPicPr>
          <p:cNvPr id="7" name="그림 6">
            <a:extLst>
              <a:ext uri="{FF2B5EF4-FFF2-40B4-BE49-F238E27FC236}">
                <a16:creationId xmlns:a16="http://schemas.microsoft.com/office/drawing/2014/main" id="{499E7F51-134D-4CDA-BF2C-5E18A3538DC0}"/>
              </a:ext>
            </a:extLst>
          </p:cNvPr>
          <p:cNvPicPr>
            <a:picLocks noChangeAspect="1"/>
          </p:cNvPicPr>
          <p:nvPr/>
        </p:nvPicPr>
        <p:blipFill>
          <a:blip r:embed="rId4"/>
          <a:stretch>
            <a:fillRect/>
          </a:stretch>
        </p:blipFill>
        <p:spPr>
          <a:xfrm>
            <a:off x="1427782" y="3591516"/>
            <a:ext cx="3266017" cy="2101697"/>
          </a:xfrm>
          <a:prstGeom prst="rect">
            <a:avLst/>
          </a:prstGeom>
        </p:spPr>
      </p:pic>
      <p:pic>
        <p:nvPicPr>
          <p:cNvPr id="2" name="그림 1">
            <a:extLst>
              <a:ext uri="{FF2B5EF4-FFF2-40B4-BE49-F238E27FC236}">
                <a16:creationId xmlns:a16="http://schemas.microsoft.com/office/drawing/2014/main" id="{FBB11E85-126A-436A-9632-2BB30A1D3A62}"/>
              </a:ext>
            </a:extLst>
          </p:cNvPr>
          <p:cNvPicPr>
            <a:picLocks noChangeAspect="1"/>
          </p:cNvPicPr>
          <p:nvPr/>
        </p:nvPicPr>
        <p:blipFill>
          <a:blip r:embed="rId5"/>
          <a:stretch>
            <a:fillRect/>
          </a:stretch>
        </p:blipFill>
        <p:spPr>
          <a:xfrm>
            <a:off x="6028021" y="1360880"/>
            <a:ext cx="4736197" cy="4251907"/>
          </a:xfrm>
          <a:prstGeom prst="rect">
            <a:avLst/>
          </a:prstGeom>
        </p:spPr>
      </p:pic>
      <p:sp>
        <p:nvSpPr>
          <p:cNvPr id="8" name="Oval 7">
            <a:extLst>
              <a:ext uri="{FF2B5EF4-FFF2-40B4-BE49-F238E27FC236}">
                <a16:creationId xmlns:a16="http://schemas.microsoft.com/office/drawing/2014/main" id="{2878E18C-7B71-4361-B2B5-6565CB3A21D8}"/>
              </a:ext>
            </a:extLst>
          </p:cNvPr>
          <p:cNvSpPr/>
          <p:nvPr/>
        </p:nvSpPr>
        <p:spPr bwMode="auto">
          <a:xfrm>
            <a:off x="6226329" y="1760989"/>
            <a:ext cx="3421918" cy="3414181"/>
          </a:xfrm>
          <a:prstGeom prst="ellipse">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9" name="TextBox 8">
            <a:extLst>
              <a:ext uri="{FF2B5EF4-FFF2-40B4-BE49-F238E27FC236}">
                <a16:creationId xmlns:a16="http://schemas.microsoft.com/office/drawing/2014/main" id="{E925B8B2-46CD-4ED9-A27F-125CA74CAEA8}"/>
              </a:ext>
            </a:extLst>
          </p:cNvPr>
          <p:cNvSpPr txBox="1"/>
          <p:nvPr/>
        </p:nvSpPr>
        <p:spPr>
          <a:xfrm>
            <a:off x="7203173" y="1791563"/>
            <a:ext cx="1468230" cy="369332"/>
          </a:xfrm>
          <a:prstGeom prst="rect">
            <a:avLst/>
          </a:prstGeom>
          <a:noFill/>
        </p:spPr>
        <p:txBody>
          <a:bodyPr wrap="square" rtlCol="0">
            <a:spAutoFit/>
          </a:bodyPr>
          <a:lstStyle/>
          <a:p>
            <a:pPr algn="ctr"/>
            <a:r>
              <a:rPr lang="en-US" dirty="0"/>
              <a:t>Reg-to-Reg</a:t>
            </a:r>
          </a:p>
        </p:txBody>
      </p:sp>
      <p:sp>
        <p:nvSpPr>
          <p:cNvPr id="10" name="Oval 9">
            <a:extLst>
              <a:ext uri="{FF2B5EF4-FFF2-40B4-BE49-F238E27FC236}">
                <a16:creationId xmlns:a16="http://schemas.microsoft.com/office/drawing/2014/main" id="{ABCD5354-5357-448F-B5C4-8285156752B1}"/>
              </a:ext>
            </a:extLst>
          </p:cNvPr>
          <p:cNvSpPr/>
          <p:nvPr/>
        </p:nvSpPr>
        <p:spPr bwMode="auto">
          <a:xfrm>
            <a:off x="9648247" y="1839103"/>
            <a:ext cx="1175154" cy="3414181"/>
          </a:xfrm>
          <a:prstGeom prst="ellipse">
            <a:avLst/>
          </a:prstGeom>
          <a:noFill/>
          <a:ln w="2540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11" name="TextBox 10">
            <a:extLst>
              <a:ext uri="{FF2B5EF4-FFF2-40B4-BE49-F238E27FC236}">
                <a16:creationId xmlns:a16="http://schemas.microsoft.com/office/drawing/2014/main" id="{F1502812-358B-4526-98D8-FDBE1E4F9A82}"/>
              </a:ext>
            </a:extLst>
          </p:cNvPr>
          <p:cNvSpPr txBox="1"/>
          <p:nvPr/>
        </p:nvSpPr>
        <p:spPr>
          <a:xfrm>
            <a:off x="9494296" y="1603845"/>
            <a:ext cx="1468230" cy="646331"/>
          </a:xfrm>
          <a:prstGeom prst="rect">
            <a:avLst/>
          </a:prstGeom>
          <a:noFill/>
        </p:spPr>
        <p:txBody>
          <a:bodyPr wrap="square" rtlCol="0">
            <a:spAutoFit/>
          </a:bodyPr>
          <a:lstStyle/>
          <a:p>
            <a:pPr algn="ctr"/>
            <a:r>
              <a:rPr lang="en-US" dirty="0"/>
              <a:t>Reg-to-Out/ In-to-Reg</a:t>
            </a:r>
          </a:p>
        </p:txBody>
      </p:sp>
      <p:sp>
        <p:nvSpPr>
          <p:cNvPr id="14" name="제목 2">
            <a:extLst>
              <a:ext uri="{FF2B5EF4-FFF2-40B4-BE49-F238E27FC236}">
                <a16:creationId xmlns:a16="http://schemas.microsoft.com/office/drawing/2014/main" id="{F1E93335-E315-4F47-9388-97E682DCAA7A}"/>
              </a:ext>
            </a:extLst>
          </p:cNvPr>
          <p:cNvSpPr>
            <a:spLocks noGrp="1"/>
          </p:cNvSpPr>
          <p:nvPr>
            <p:ph type="title"/>
          </p:nvPr>
        </p:nvSpPr>
        <p:spPr>
          <a:xfrm>
            <a:off x="152400" y="90488"/>
            <a:ext cx="10385425" cy="595312"/>
          </a:xfrm>
        </p:spPr>
        <p:txBody>
          <a:bodyPr/>
          <a:lstStyle/>
          <a:p>
            <a:r>
              <a:rPr lang="en-US" altLang="ko-KR" dirty="0">
                <a:solidFill>
                  <a:srgbClr val="FF0000"/>
                </a:solidFill>
              </a:rPr>
              <a:t>Timer: </a:t>
            </a:r>
            <a:r>
              <a:rPr lang="en-US" altLang="ko-KR" dirty="0" err="1"/>
              <a:t>OpenSTA</a:t>
            </a:r>
            <a:r>
              <a:rPr lang="en-US" altLang="ko-KR" dirty="0"/>
              <a:t> Slack, WNS, TNS </a:t>
            </a:r>
            <a:r>
              <a:rPr lang="en-US" altLang="ko-KR" sz="2400" dirty="0">
                <a:solidFill>
                  <a:srgbClr val="00B0F0"/>
                </a:solidFill>
              </a:rPr>
              <a:t>  28nm</a:t>
            </a:r>
            <a:endParaRPr lang="ko-KR" altLang="en-US" dirty="0"/>
          </a:p>
        </p:txBody>
      </p:sp>
      <p:sp>
        <p:nvSpPr>
          <p:cNvPr id="3" name="TextBox 2">
            <a:extLst>
              <a:ext uri="{FF2B5EF4-FFF2-40B4-BE49-F238E27FC236}">
                <a16:creationId xmlns:a16="http://schemas.microsoft.com/office/drawing/2014/main" id="{F698C20C-ECEE-4A2F-9826-1A12036341E1}"/>
              </a:ext>
            </a:extLst>
          </p:cNvPr>
          <p:cNvSpPr txBox="1"/>
          <p:nvPr/>
        </p:nvSpPr>
        <p:spPr>
          <a:xfrm>
            <a:off x="7467600" y="18552"/>
            <a:ext cx="4870125" cy="307777"/>
          </a:xfrm>
          <a:prstGeom prst="rect">
            <a:avLst/>
          </a:prstGeom>
          <a:noFill/>
        </p:spPr>
        <p:txBody>
          <a:bodyPr wrap="square" rtlCol="0">
            <a:spAutoFit/>
          </a:bodyPr>
          <a:lstStyle/>
          <a:p>
            <a:r>
              <a:rPr lang="en-US" sz="1400" dirty="0">
                <a:hlinkClick r:id="rId6"/>
              </a:rPr>
              <a:t>https://github.com/The-OpenROAD-Project/OpenSTA</a:t>
            </a:r>
            <a:endParaRPr lang="en-US" sz="1400" dirty="0"/>
          </a:p>
        </p:txBody>
      </p:sp>
    </p:spTree>
    <p:extLst>
      <p:ext uri="{BB962C8B-B14F-4D97-AF65-F5344CB8AC3E}">
        <p14:creationId xmlns:p14="http://schemas.microsoft.com/office/powerpoint/2010/main" val="29171784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0013"/>
            <a:ext cx="10290175" cy="595312"/>
          </a:xfrm>
        </p:spPr>
        <p:txBody>
          <a:bodyPr/>
          <a:lstStyle/>
          <a:p>
            <a:r>
              <a:rPr lang="en-US" dirty="0">
                <a:solidFill>
                  <a:srgbClr val="FF0000"/>
                </a:solidFill>
              </a:rPr>
              <a:t>Incremental Shared Netlist Architecture</a:t>
            </a:r>
          </a:p>
        </p:txBody>
      </p:sp>
      <p:pic>
        <p:nvPicPr>
          <p:cNvPr id="6" name="Picture 5">
            <a:extLst>
              <a:ext uri="{FF2B5EF4-FFF2-40B4-BE49-F238E27FC236}">
                <a16:creationId xmlns:a16="http://schemas.microsoft.com/office/drawing/2014/main" id="{E4F5DA60-650D-4540-BFA0-E80F240151B2}"/>
              </a:ext>
            </a:extLst>
          </p:cNvPr>
          <p:cNvPicPr>
            <a:picLocks noChangeAspect="1"/>
          </p:cNvPicPr>
          <p:nvPr/>
        </p:nvPicPr>
        <p:blipFill rotWithShape="1">
          <a:blip r:embed="rId3"/>
          <a:srcRect l="23333" t="18751" r="10834" b="11249"/>
          <a:stretch/>
        </p:blipFill>
        <p:spPr>
          <a:xfrm>
            <a:off x="1966091" y="762000"/>
            <a:ext cx="8259819" cy="5855062"/>
          </a:xfrm>
          <a:prstGeom prst="rect">
            <a:avLst/>
          </a:prstGeom>
        </p:spPr>
      </p:pic>
    </p:spTree>
    <p:extLst>
      <p:ext uri="{BB962C8B-B14F-4D97-AF65-F5344CB8AC3E}">
        <p14:creationId xmlns:p14="http://schemas.microsoft.com/office/powerpoint/2010/main" val="27063452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0287000" cy="531019"/>
          </a:xfrm>
        </p:spPr>
        <p:txBody>
          <a:bodyPr/>
          <a:lstStyle/>
          <a:p>
            <a:r>
              <a:rPr lang="en-US" dirty="0">
                <a:solidFill>
                  <a:srgbClr val="FF0000"/>
                </a:solidFill>
              </a:rPr>
              <a:t>Database: </a:t>
            </a:r>
            <a:r>
              <a:rPr lang="en-US" dirty="0" err="1">
                <a:solidFill>
                  <a:srgbClr val="1B00C0"/>
                </a:solidFill>
              </a:rPr>
              <a:t>OpenDB</a:t>
            </a:r>
            <a:r>
              <a:rPr lang="en-US" dirty="0">
                <a:solidFill>
                  <a:schemeClr val="tx2"/>
                </a:solidFill>
              </a:rPr>
              <a:t> Released on October 5, 2019</a:t>
            </a:r>
            <a:endParaRPr lang="en-US" dirty="0"/>
          </a:p>
        </p:txBody>
      </p:sp>
      <p:sp>
        <p:nvSpPr>
          <p:cNvPr id="3" name="Content Placeholder 2"/>
          <p:cNvSpPr>
            <a:spLocks noGrp="1"/>
          </p:cNvSpPr>
          <p:nvPr>
            <p:ph sz="half" idx="1"/>
          </p:nvPr>
        </p:nvSpPr>
        <p:spPr>
          <a:xfrm>
            <a:off x="228600" y="762000"/>
            <a:ext cx="11582400" cy="5094137"/>
          </a:xfrm>
        </p:spPr>
        <p:txBody>
          <a:bodyPr/>
          <a:lstStyle/>
          <a:p>
            <a:r>
              <a:rPr lang="en-US" sz="2200" dirty="0"/>
              <a:t>Commercially developed back-end database and EDA framework  </a:t>
            </a:r>
          </a:p>
          <a:p>
            <a:r>
              <a:rPr lang="en-US" sz="2400" b="1" dirty="0">
                <a:hlinkClick r:id="rId3"/>
              </a:rPr>
              <a:t>https://github.com/The-OpenROAD-Project/OpenDB</a:t>
            </a:r>
            <a:endParaRPr lang="en-US" sz="2400" b="1" dirty="0"/>
          </a:p>
          <a:p>
            <a:r>
              <a:rPr lang="en-US" sz="2200" dirty="0"/>
              <a:t>A huge milestone for open-source RTL-to-GDS !       </a:t>
            </a:r>
            <a:r>
              <a:rPr lang="en-US" sz="1800" dirty="0">
                <a:solidFill>
                  <a:srgbClr val="00B0F0"/>
                </a:solidFill>
              </a:rPr>
              <a:t>Note: </a:t>
            </a:r>
            <a:r>
              <a:rPr lang="en-US" sz="1800" dirty="0" err="1">
                <a:solidFill>
                  <a:srgbClr val="00B0F0"/>
                </a:solidFill>
              </a:rPr>
              <a:t>OpenAccess</a:t>
            </a:r>
            <a:r>
              <a:rPr lang="en-US" sz="1800" dirty="0">
                <a:solidFill>
                  <a:srgbClr val="00B0F0"/>
                </a:solidFill>
              </a:rPr>
              <a:t> is not freely redistributable</a:t>
            </a:r>
            <a:r>
              <a:rPr lang="en-US" sz="2400" dirty="0"/>
              <a:t>  </a:t>
            </a:r>
            <a:endParaRPr lang="en-US" sz="2200" dirty="0"/>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4" name="Picture 3">
            <a:extLst>
              <a:ext uri="{FF2B5EF4-FFF2-40B4-BE49-F238E27FC236}">
                <a16:creationId xmlns:a16="http://schemas.microsoft.com/office/drawing/2014/main" id="{37031CEE-6119-4A7D-A115-551EABA03304}"/>
              </a:ext>
            </a:extLst>
          </p:cNvPr>
          <p:cNvPicPr>
            <a:picLocks noChangeAspect="1"/>
          </p:cNvPicPr>
          <p:nvPr/>
        </p:nvPicPr>
        <p:blipFill rotWithShape="1">
          <a:blip r:embed="rId4"/>
          <a:srcRect l="7500" t="3710" r="34166" b="33750"/>
          <a:stretch/>
        </p:blipFill>
        <p:spPr>
          <a:xfrm>
            <a:off x="2345562" y="2076254"/>
            <a:ext cx="6538540" cy="4673305"/>
          </a:xfrm>
          <a:prstGeom prst="rect">
            <a:avLst/>
          </a:prstGeom>
          <a:ln w="38100">
            <a:solidFill>
              <a:srgbClr val="FF0000"/>
            </a:solidFill>
          </a:ln>
        </p:spPr>
      </p:pic>
    </p:spTree>
    <p:extLst>
      <p:ext uri="{BB962C8B-B14F-4D97-AF65-F5344CB8AC3E}">
        <p14:creationId xmlns:p14="http://schemas.microsoft.com/office/powerpoint/2010/main" val="39897952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1658600" cy="531019"/>
          </a:xfrm>
        </p:spPr>
        <p:txBody>
          <a:bodyPr/>
          <a:lstStyle/>
          <a:p>
            <a:r>
              <a:rPr lang="en-US" dirty="0">
                <a:solidFill>
                  <a:schemeClr val="tx2"/>
                </a:solidFill>
              </a:rPr>
              <a:t>What is </a:t>
            </a:r>
            <a:r>
              <a:rPr lang="en-US" dirty="0">
                <a:solidFill>
                  <a:srgbClr val="FF0000"/>
                </a:solidFill>
              </a:rPr>
              <a:t>Open Source</a:t>
            </a:r>
            <a:r>
              <a:rPr lang="en-US" dirty="0">
                <a:solidFill>
                  <a:schemeClr val="tx1"/>
                </a:solidFill>
              </a:rPr>
              <a:t>?</a:t>
            </a:r>
          </a:p>
        </p:txBody>
      </p:sp>
      <p:sp>
        <p:nvSpPr>
          <p:cNvPr id="3" name="Content Placeholder 2"/>
          <p:cNvSpPr>
            <a:spLocks noGrp="1"/>
          </p:cNvSpPr>
          <p:nvPr>
            <p:ph sz="half" idx="1"/>
          </p:nvPr>
        </p:nvSpPr>
        <p:spPr>
          <a:xfrm>
            <a:off x="457200" y="4495800"/>
            <a:ext cx="10217031" cy="2057400"/>
          </a:xfrm>
        </p:spPr>
        <p:txBody>
          <a:bodyPr/>
          <a:lstStyle/>
          <a:p>
            <a:r>
              <a:rPr lang="en-US" sz="2400" b="1" dirty="0"/>
              <a:t>Very good primers from Tim Ansell (Google):</a:t>
            </a:r>
          </a:p>
          <a:p>
            <a:pPr marL="0" indent="0">
              <a:buNone/>
            </a:pPr>
            <a:r>
              <a:rPr lang="en-US" sz="2400" b="1" dirty="0">
                <a:solidFill>
                  <a:srgbClr val="1B00C0"/>
                </a:solidFill>
              </a:rPr>
              <a:t>                                j.mp/eri19-foss101 </a:t>
            </a:r>
            <a:endParaRPr lang="en-US" sz="2400" b="1" dirty="0"/>
          </a:p>
          <a:p>
            <a:pPr marL="0" indent="0">
              <a:buNone/>
            </a:pPr>
            <a:r>
              <a:rPr lang="en-US" sz="2400" b="1" dirty="0">
                <a:solidFill>
                  <a:srgbClr val="1B00C0"/>
                </a:solidFill>
              </a:rPr>
              <a:t>                                j.mp/eri19-foss102</a:t>
            </a:r>
            <a:endParaRPr lang="en-US" sz="2400" b="1" dirty="0"/>
          </a:p>
          <a:p>
            <a:pPr>
              <a:spcBef>
                <a:spcPts val="1600"/>
              </a:spcBef>
            </a:pPr>
            <a:r>
              <a:rPr lang="en-US" sz="2400" b="1" dirty="0"/>
              <a:t>Freely usable, freely modifiable, and shareable</a:t>
            </a:r>
          </a:p>
        </p:txBody>
      </p:sp>
      <p:pic>
        <p:nvPicPr>
          <p:cNvPr id="4" name="Picture 3">
            <a:extLst>
              <a:ext uri="{FF2B5EF4-FFF2-40B4-BE49-F238E27FC236}">
                <a16:creationId xmlns:a16="http://schemas.microsoft.com/office/drawing/2014/main" id="{DE75B39E-BD50-487C-898B-A1667BDEE1B8}"/>
              </a:ext>
            </a:extLst>
          </p:cNvPr>
          <p:cNvPicPr>
            <a:picLocks noChangeAspect="1"/>
          </p:cNvPicPr>
          <p:nvPr/>
        </p:nvPicPr>
        <p:blipFill rotWithShape="1">
          <a:blip r:embed="rId3"/>
          <a:srcRect l="4166" t="27500" r="18333" b="22500"/>
          <a:stretch/>
        </p:blipFill>
        <p:spPr>
          <a:xfrm>
            <a:off x="2514600" y="990600"/>
            <a:ext cx="7086600" cy="3048000"/>
          </a:xfrm>
          <a:prstGeom prst="rect">
            <a:avLst/>
          </a:prstGeom>
          <a:ln w="76200">
            <a:solidFill>
              <a:srgbClr val="1B00C0"/>
            </a:solidFill>
          </a:ln>
        </p:spPr>
      </p:pic>
    </p:spTree>
    <p:extLst>
      <p:ext uri="{BB962C8B-B14F-4D97-AF65-F5344CB8AC3E}">
        <p14:creationId xmlns:p14="http://schemas.microsoft.com/office/powerpoint/2010/main" val="16022299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762374-0D5A-4A36-A21E-38CD4399292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BF8CB5BB-6351-4322-94CC-3A94602D7964}"/>
              </a:ext>
            </a:extLst>
          </p:cNvPr>
          <p:cNvSpPr>
            <a:spLocks noGrp="1"/>
          </p:cNvSpPr>
          <p:nvPr>
            <p:ph type="title"/>
          </p:nvPr>
        </p:nvSpPr>
        <p:spPr>
          <a:xfrm>
            <a:off x="76200" y="85627"/>
            <a:ext cx="11802533" cy="595312"/>
          </a:xfrm>
        </p:spPr>
        <p:txBody>
          <a:bodyPr/>
          <a:lstStyle/>
          <a:p>
            <a:r>
              <a:rPr lang="en-US" dirty="0"/>
              <a:t>Foundation of a </a:t>
            </a:r>
            <a:r>
              <a:rPr lang="en-US" dirty="0">
                <a:solidFill>
                  <a:srgbClr val="FF0000"/>
                </a:solidFill>
              </a:rPr>
              <a:t>Tool</a:t>
            </a:r>
          </a:p>
        </p:txBody>
      </p:sp>
      <p:sp>
        <p:nvSpPr>
          <p:cNvPr id="4" name="Content Placeholder 2">
            <a:extLst>
              <a:ext uri="{FF2B5EF4-FFF2-40B4-BE49-F238E27FC236}">
                <a16:creationId xmlns:a16="http://schemas.microsoft.com/office/drawing/2014/main" id="{95363E30-B919-4099-AD3A-286CB8046217}"/>
              </a:ext>
            </a:extLst>
          </p:cNvPr>
          <p:cNvSpPr txBox="1">
            <a:spLocks/>
          </p:cNvSpPr>
          <p:nvPr/>
        </p:nvSpPr>
        <p:spPr bwMode="auto">
          <a:xfrm>
            <a:off x="1792409" y="932947"/>
            <a:ext cx="8498772" cy="183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10000"/>
              </a:spcAft>
              <a:buFont typeface="Wingdings" panose="05000000000000000000" pitchFamily="2" charset="2"/>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endParaRPr lang="en-US" sz="2400" dirty="0"/>
          </a:p>
        </p:txBody>
      </p:sp>
      <p:pic>
        <p:nvPicPr>
          <p:cNvPr id="5" name="Content Placeholder 27">
            <a:extLst>
              <a:ext uri="{FF2B5EF4-FFF2-40B4-BE49-F238E27FC236}">
                <a16:creationId xmlns:a16="http://schemas.microsoft.com/office/drawing/2014/main" id="{681C1DDB-2139-4C93-9C9D-DD67C9E50F26}"/>
              </a:ext>
            </a:extLst>
          </p:cNvPr>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a:off x="990599" y="838202"/>
            <a:ext cx="10750471" cy="5906228"/>
          </a:xfrm>
          <a:prstGeom prst="rect">
            <a:avLst/>
          </a:prstGeom>
        </p:spPr>
      </p:pic>
      <p:sp>
        <p:nvSpPr>
          <p:cNvPr id="6" name="TextBox 5">
            <a:extLst>
              <a:ext uri="{FF2B5EF4-FFF2-40B4-BE49-F238E27FC236}">
                <a16:creationId xmlns:a16="http://schemas.microsoft.com/office/drawing/2014/main" id="{363607B7-C360-4E31-8A7D-EDFDE07EFD00}"/>
              </a:ext>
            </a:extLst>
          </p:cNvPr>
          <p:cNvSpPr txBox="1"/>
          <p:nvPr/>
        </p:nvSpPr>
        <p:spPr>
          <a:xfrm>
            <a:off x="1999986" y="1109317"/>
            <a:ext cx="8221133" cy="461665"/>
          </a:xfrm>
          <a:prstGeom prst="rect">
            <a:avLst/>
          </a:prstGeom>
          <a:noFill/>
        </p:spPr>
        <p:txBody>
          <a:bodyPr wrap="square" rtlCol="0">
            <a:spAutoFit/>
          </a:bodyPr>
          <a:lstStyle/>
          <a:p>
            <a:pPr algn="ctr"/>
            <a:r>
              <a:rPr lang="en-US" sz="2400" b="1" dirty="0"/>
              <a:t>Architecture and Development Environment</a:t>
            </a:r>
          </a:p>
        </p:txBody>
      </p:sp>
      <p:sp>
        <p:nvSpPr>
          <p:cNvPr id="7" name="Rounded Rectangle 64">
            <a:extLst>
              <a:ext uri="{FF2B5EF4-FFF2-40B4-BE49-F238E27FC236}">
                <a16:creationId xmlns:a16="http://schemas.microsoft.com/office/drawing/2014/main" id="{1E33A831-5BBF-450E-9119-BCDE01959089}"/>
              </a:ext>
            </a:extLst>
          </p:cNvPr>
          <p:cNvSpPr/>
          <p:nvPr/>
        </p:nvSpPr>
        <p:spPr bwMode="auto">
          <a:xfrm>
            <a:off x="3346186" y="4436717"/>
            <a:ext cx="5698067" cy="1490133"/>
          </a:xfrm>
          <a:prstGeom prst="roundRect">
            <a:avLst/>
          </a:prstGeom>
          <a:solidFill>
            <a:srgbClr val="00B05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Arial Narrow" pitchFamily="34" charset="0"/>
              </a:rPr>
              <a:t>CMake</a:t>
            </a:r>
            <a:endParaRPr kumimoji="0" lang="en-US" sz="2800" b="1" i="0" u="none" strike="noStrike" cap="none" normalizeH="0" baseline="0" dirty="0">
              <a:ln>
                <a:noFill/>
              </a:ln>
              <a:solidFill>
                <a:schemeClr val="tx1"/>
              </a:solidFill>
              <a:effectLst/>
              <a:latin typeface="Arial Narrow"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2800" b="1" dirty="0">
              <a:latin typeface="Arial Narrow"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Narrow" pitchFamily="34" charset="0"/>
            </a:endParaRPr>
          </a:p>
        </p:txBody>
      </p:sp>
      <p:sp>
        <p:nvSpPr>
          <p:cNvPr id="8" name="Rectangle 7">
            <a:extLst>
              <a:ext uri="{FF2B5EF4-FFF2-40B4-BE49-F238E27FC236}">
                <a16:creationId xmlns:a16="http://schemas.microsoft.com/office/drawing/2014/main" id="{68A36338-16A8-497E-B4D1-2AFC04680748}"/>
              </a:ext>
            </a:extLst>
          </p:cNvPr>
          <p:cNvSpPr/>
          <p:nvPr/>
        </p:nvSpPr>
        <p:spPr bwMode="auto">
          <a:xfrm>
            <a:off x="3699934" y="5147416"/>
            <a:ext cx="4988185" cy="592667"/>
          </a:xfrm>
          <a:prstGeom prst="rect">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Narrow" pitchFamily="34" charset="0"/>
              </a:rPr>
              <a:t>OpenDB</a:t>
            </a:r>
            <a:endParaRPr kumimoji="0" lang="en-US" sz="1800" b="1" i="0" u="none" strike="noStrike" cap="none" normalizeH="0" baseline="0" dirty="0">
              <a:ln>
                <a:noFill/>
              </a:ln>
              <a:solidFill>
                <a:schemeClr val="tx1"/>
              </a:solidFill>
              <a:effectLst/>
              <a:latin typeface="Arial Narrow" pitchFamily="34" charset="0"/>
            </a:endParaRPr>
          </a:p>
        </p:txBody>
      </p:sp>
      <p:sp>
        <p:nvSpPr>
          <p:cNvPr id="9" name="Rounded Rectangle 66">
            <a:extLst>
              <a:ext uri="{FF2B5EF4-FFF2-40B4-BE49-F238E27FC236}">
                <a16:creationId xmlns:a16="http://schemas.microsoft.com/office/drawing/2014/main" id="{2160D1F2-C036-40B9-8C77-BD41CD366B49}"/>
              </a:ext>
            </a:extLst>
          </p:cNvPr>
          <p:cNvSpPr/>
          <p:nvPr/>
        </p:nvSpPr>
        <p:spPr bwMode="auto">
          <a:xfrm>
            <a:off x="3346186" y="3484269"/>
            <a:ext cx="2438400" cy="943982"/>
          </a:xfrm>
          <a:prstGeom prst="roundRect">
            <a:avLst/>
          </a:prstGeom>
          <a:solidFill>
            <a:schemeClr val="accent6">
              <a:lumMod val="75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effectLst/>
                <a:latin typeface="Arial Narrow" pitchFamily="34" charset="0"/>
              </a:rPr>
              <a:t>#include “</a:t>
            </a:r>
            <a:r>
              <a:rPr kumimoji="0" lang="en-US" sz="1800" b="1" i="0" u="none" strike="noStrike" cap="none" normalizeH="0" baseline="0" dirty="0" err="1">
                <a:ln>
                  <a:noFill/>
                </a:ln>
                <a:effectLst/>
                <a:latin typeface="Arial Narrow" pitchFamily="34" charset="0"/>
              </a:rPr>
              <a:t>opendb.h</a:t>
            </a:r>
            <a:r>
              <a:rPr kumimoji="0" lang="en-US" sz="1800" b="1" i="0" u="none" strike="noStrike" cap="none" normalizeH="0" baseline="0" dirty="0">
                <a:ln>
                  <a:noFill/>
                </a:ln>
                <a:effectLst/>
                <a:latin typeface="Arial Narrow" pitchFamily="34" charset="0"/>
              </a:rPr>
              <a:t>”</a:t>
            </a:r>
          </a:p>
        </p:txBody>
      </p:sp>
      <p:sp>
        <p:nvSpPr>
          <p:cNvPr id="10" name="Rounded Rectangle 67">
            <a:extLst>
              <a:ext uri="{FF2B5EF4-FFF2-40B4-BE49-F238E27FC236}">
                <a16:creationId xmlns:a16="http://schemas.microsoft.com/office/drawing/2014/main" id="{223A7E6F-049C-455A-8717-EF9AB22390FE}"/>
              </a:ext>
            </a:extLst>
          </p:cNvPr>
          <p:cNvSpPr/>
          <p:nvPr/>
        </p:nvSpPr>
        <p:spPr bwMode="auto">
          <a:xfrm>
            <a:off x="5784055" y="3960493"/>
            <a:ext cx="3260198" cy="467756"/>
          </a:xfrm>
          <a:prstGeom prst="roundRect">
            <a:avLst/>
          </a:prstGeom>
          <a:solidFill>
            <a:schemeClr val="accent6">
              <a:lumMod val="75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effectLst/>
                <a:latin typeface="Arial Narrow" pitchFamily="34" charset="0"/>
              </a:rPr>
              <a:t>SWIG</a:t>
            </a:r>
          </a:p>
        </p:txBody>
      </p:sp>
      <p:sp>
        <p:nvSpPr>
          <p:cNvPr id="11" name="Rounded Rectangle 68">
            <a:extLst>
              <a:ext uri="{FF2B5EF4-FFF2-40B4-BE49-F238E27FC236}">
                <a16:creationId xmlns:a16="http://schemas.microsoft.com/office/drawing/2014/main" id="{EF8B02DD-66AB-42E4-8376-C49DD78B3332}"/>
              </a:ext>
            </a:extLst>
          </p:cNvPr>
          <p:cNvSpPr/>
          <p:nvPr/>
        </p:nvSpPr>
        <p:spPr bwMode="auto">
          <a:xfrm>
            <a:off x="5784055" y="3484269"/>
            <a:ext cx="1607081" cy="467756"/>
          </a:xfrm>
          <a:prstGeom prst="roundRect">
            <a:avLst/>
          </a:prstGeom>
          <a:solidFill>
            <a:schemeClr val="accent6">
              <a:lumMod val="75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effectLst/>
                <a:latin typeface="Arial Narrow" pitchFamily="34" charset="0"/>
              </a:rPr>
              <a:t>TCL</a:t>
            </a:r>
          </a:p>
        </p:txBody>
      </p:sp>
      <p:sp>
        <p:nvSpPr>
          <p:cNvPr id="12" name="Rounded Rectangle 69">
            <a:extLst>
              <a:ext uri="{FF2B5EF4-FFF2-40B4-BE49-F238E27FC236}">
                <a16:creationId xmlns:a16="http://schemas.microsoft.com/office/drawing/2014/main" id="{7445BB9E-66CA-4B6F-9DA6-20103F4CA713}"/>
              </a:ext>
            </a:extLst>
          </p:cNvPr>
          <p:cNvSpPr/>
          <p:nvPr/>
        </p:nvSpPr>
        <p:spPr bwMode="auto">
          <a:xfrm>
            <a:off x="7414154" y="3484269"/>
            <a:ext cx="1630099" cy="467756"/>
          </a:xfrm>
          <a:prstGeom prst="roundRect">
            <a:avLst/>
          </a:prstGeom>
          <a:solidFill>
            <a:schemeClr val="accent6">
              <a:lumMod val="75000"/>
            </a:schemeClr>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effectLst/>
                <a:latin typeface="Arial Narrow" pitchFamily="34" charset="0"/>
              </a:rPr>
              <a:t>Python</a:t>
            </a:r>
          </a:p>
        </p:txBody>
      </p:sp>
      <p:sp>
        <p:nvSpPr>
          <p:cNvPr id="13" name="Rounded Rectangle 70">
            <a:extLst>
              <a:ext uri="{FF2B5EF4-FFF2-40B4-BE49-F238E27FC236}">
                <a16:creationId xmlns:a16="http://schemas.microsoft.com/office/drawing/2014/main" id="{D24E4B31-0C38-4F20-8993-36A069EFCDC0}"/>
              </a:ext>
            </a:extLst>
          </p:cNvPr>
          <p:cNvSpPr/>
          <p:nvPr/>
        </p:nvSpPr>
        <p:spPr bwMode="auto">
          <a:xfrm>
            <a:off x="2491053" y="3484269"/>
            <a:ext cx="855133" cy="2442581"/>
          </a:xfrm>
          <a:prstGeom prst="roundRect">
            <a:avLst/>
          </a:prstGeom>
          <a:solidFill>
            <a:srgbClr val="FFC000"/>
          </a:solidFill>
          <a:ln w="25400" cap="flat" cmpd="sng" algn="ctr">
            <a:solidFill>
              <a:schemeClr val="tx1"/>
            </a:solid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rPr>
              <a:t>Jenkins CI</a:t>
            </a:r>
          </a:p>
        </p:txBody>
      </p:sp>
      <p:sp>
        <p:nvSpPr>
          <p:cNvPr id="14" name="Rounded Rectangle 71">
            <a:extLst>
              <a:ext uri="{FF2B5EF4-FFF2-40B4-BE49-F238E27FC236}">
                <a16:creationId xmlns:a16="http://schemas.microsoft.com/office/drawing/2014/main" id="{CD53BDA3-D6E5-48CE-8311-8E4F538C9E3B}"/>
              </a:ext>
            </a:extLst>
          </p:cNvPr>
          <p:cNvSpPr/>
          <p:nvPr/>
        </p:nvSpPr>
        <p:spPr bwMode="auto">
          <a:xfrm>
            <a:off x="9041870" y="3484269"/>
            <a:ext cx="855133" cy="2442581"/>
          </a:xfrm>
          <a:prstGeom prst="roundRect">
            <a:avLst/>
          </a:prstGeom>
          <a:solidFill>
            <a:srgbClr val="FFC000"/>
          </a:solidFill>
          <a:ln w="25400" cap="flat" cmpd="sng" algn="ctr">
            <a:solidFill>
              <a:schemeClr val="tx1"/>
            </a:solidFill>
            <a:prstDash val="solid"/>
            <a:round/>
            <a:headEnd type="none" w="med" len="med"/>
            <a:tailEnd type="none" w="med" len="med"/>
          </a:ln>
          <a:effectLst/>
        </p:spPr>
        <p:txBody>
          <a:bodyPr vert="vert270"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Narrow" pitchFamily="34" charset="0"/>
              </a:rPr>
              <a:t>Unit Tests</a:t>
            </a:r>
          </a:p>
        </p:txBody>
      </p:sp>
      <p:sp>
        <p:nvSpPr>
          <p:cNvPr id="15" name="TextBox 14">
            <a:extLst>
              <a:ext uri="{FF2B5EF4-FFF2-40B4-BE49-F238E27FC236}">
                <a16:creationId xmlns:a16="http://schemas.microsoft.com/office/drawing/2014/main" id="{4E9BBD1C-A487-458B-82CA-6C83C8598157}"/>
              </a:ext>
            </a:extLst>
          </p:cNvPr>
          <p:cNvSpPr txBox="1"/>
          <p:nvPr/>
        </p:nvSpPr>
        <p:spPr>
          <a:xfrm>
            <a:off x="2084652" y="1994042"/>
            <a:ext cx="8221133" cy="461665"/>
          </a:xfrm>
          <a:prstGeom prst="rect">
            <a:avLst/>
          </a:prstGeom>
          <a:noFill/>
        </p:spPr>
        <p:txBody>
          <a:bodyPr wrap="square" rtlCol="0">
            <a:spAutoFit/>
          </a:bodyPr>
          <a:lstStyle/>
          <a:p>
            <a:pPr algn="ctr"/>
            <a:r>
              <a:rPr lang="en-US" sz="2400" b="1" dirty="0"/>
              <a:t>Tools and Integrations</a:t>
            </a:r>
          </a:p>
        </p:txBody>
      </p:sp>
      <p:cxnSp>
        <p:nvCxnSpPr>
          <p:cNvPr id="16" name="Straight Arrow Connector 15">
            <a:extLst>
              <a:ext uri="{FF2B5EF4-FFF2-40B4-BE49-F238E27FC236}">
                <a16:creationId xmlns:a16="http://schemas.microsoft.com/office/drawing/2014/main" id="{F3648328-A3AB-4A10-8E1E-AD741238BB52}"/>
              </a:ext>
            </a:extLst>
          </p:cNvPr>
          <p:cNvCxnSpPr>
            <a:cxnSpLocks/>
            <a:stCxn id="15" idx="2"/>
            <a:endCxn id="9" idx="0"/>
          </p:cNvCxnSpPr>
          <p:nvPr/>
        </p:nvCxnSpPr>
        <p:spPr bwMode="auto">
          <a:xfrm flipH="1">
            <a:off x="4565386" y="2455707"/>
            <a:ext cx="1629833" cy="102856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9F7CA5D-23E3-4528-8DF9-D25E7EFB2E02}"/>
              </a:ext>
            </a:extLst>
          </p:cNvPr>
          <p:cNvCxnSpPr>
            <a:cxnSpLocks/>
            <a:stCxn id="15" idx="2"/>
            <a:endCxn id="11" idx="0"/>
          </p:cNvCxnSpPr>
          <p:nvPr/>
        </p:nvCxnSpPr>
        <p:spPr bwMode="auto">
          <a:xfrm>
            <a:off x="6195219" y="2455707"/>
            <a:ext cx="392377" cy="102856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B3C92E5-4AC8-4694-8FFD-38BAB9A41BA4}"/>
              </a:ext>
            </a:extLst>
          </p:cNvPr>
          <p:cNvCxnSpPr>
            <a:cxnSpLocks/>
            <a:stCxn id="15" idx="2"/>
            <a:endCxn id="12" idx="0"/>
          </p:cNvCxnSpPr>
          <p:nvPr/>
        </p:nvCxnSpPr>
        <p:spPr bwMode="auto">
          <a:xfrm>
            <a:off x="6195219" y="2455707"/>
            <a:ext cx="2033985" cy="102856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77042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677400" cy="531019"/>
          </a:xfrm>
        </p:spPr>
        <p:txBody>
          <a:bodyPr/>
          <a:lstStyle/>
          <a:p>
            <a:r>
              <a:rPr lang="en-US" dirty="0">
                <a:solidFill>
                  <a:srgbClr val="FF0000"/>
                </a:solidFill>
              </a:rPr>
              <a:t>Usability: </a:t>
            </a:r>
            <a:r>
              <a:rPr lang="en-US" dirty="0" err="1">
                <a:solidFill>
                  <a:schemeClr val="tx2"/>
                </a:solidFill>
              </a:rPr>
              <a:t>Tcl</a:t>
            </a:r>
            <a:r>
              <a:rPr lang="en-US" dirty="0">
                <a:solidFill>
                  <a:schemeClr val="tx2"/>
                </a:solidFill>
              </a:rPr>
              <a:t> Interfacing    </a:t>
            </a:r>
            <a:endParaRPr lang="en-US" dirty="0"/>
          </a:p>
        </p:txBody>
      </p:sp>
      <p:sp>
        <p:nvSpPr>
          <p:cNvPr id="3" name="Content Placeholder 2"/>
          <p:cNvSpPr>
            <a:spLocks noGrp="1"/>
          </p:cNvSpPr>
          <p:nvPr>
            <p:ph sz="half" idx="1"/>
          </p:nvPr>
        </p:nvSpPr>
        <p:spPr>
          <a:xfrm>
            <a:off x="381000" y="838200"/>
            <a:ext cx="10291387" cy="1109586"/>
          </a:xfrm>
        </p:spPr>
        <p:txBody>
          <a:bodyPr/>
          <a:lstStyle/>
          <a:p>
            <a:r>
              <a:rPr lang="en-US" sz="2200" b="1" dirty="0"/>
              <a:t>Example: </a:t>
            </a:r>
            <a:r>
              <a:rPr lang="en-US" sz="2200" b="1" dirty="0" err="1"/>
              <a:t>RePlAce</a:t>
            </a:r>
            <a:r>
              <a:rPr lang="en-US" sz="2200" b="1" dirty="0"/>
              <a:t> </a:t>
            </a:r>
            <a:r>
              <a:rPr lang="en-US" sz="2200" b="1" dirty="0" err="1"/>
              <a:t>Tcl</a:t>
            </a:r>
            <a:r>
              <a:rPr lang="en-US" sz="2200" b="1" dirty="0"/>
              <a:t> commands</a:t>
            </a:r>
          </a:p>
        </p:txBody>
      </p:sp>
      <p:pic>
        <p:nvPicPr>
          <p:cNvPr id="5" name="그림 4">
            <a:extLst>
              <a:ext uri="{FF2B5EF4-FFF2-40B4-BE49-F238E27FC236}">
                <a16:creationId xmlns:a16="http://schemas.microsoft.com/office/drawing/2014/main" id="{239D1FB4-7203-42DD-91C5-AB023A2B14C2}"/>
              </a:ext>
            </a:extLst>
          </p:cNvPr>
          <p:cNvPicPr>
            <a:picLocks noChangeAspect="1"/>
          </p:cNvPicPr>
          <p:nvPr/>
        </p:nvPicPr>
        <p:blipFill rotWithShape="1">
          <a:blip r:embed="rId3"/>
          <a:srcRect b="13627"/>
          <a:stretch/>
        </p:blipFill>
        <p:spPr>
          <a:xfrm>
            <a:off x="914400" y="1307137"/>
            <a:ext cx="7859920" cy="4712663"/>
          </a:xfrm>
          <a:prstGeom prst="rect">
            <a:avLst/>
          </a:prstGeom>
        </p:spPr>
      </p:pic>
      <p:sp>
        <p:nvSpPr>
          <p:cNvPr id="7" name="직사각형 6">
            <a:extLst>
              <a:ext uri="{FF2B5EF4-FFF2-40B4-BE49-F238E27FC236}">
                <a16:creationId xmlns:a16="http://schemas.microsoft.com/office/drawing/2014/main" id="{239EAFC2-B7F7-470D-B848-013AD7884C5A}"/>
              </a:ext>
            </a:extLst>
          </p:cNvPr>
          <p:cNvSpPr/>
          <p:nvPr/>
        </p:nvSpPr>
        <p:spPr>
          <a:xfrm>
            <a:off x="2743200" y="6134794"/>
            <a:ext cx="6553200" cy="707886"/>
          </a:xfrm>
          <a:prstGeom prst="rect">
            <a:avLst/>
          </a:prstGeom>
          <a:solidFill>
            <a:srgbClr val="FFFF00"/>
          </a:solidFill>
        </p:spPr>
        <p:txBody>
          <a:bodyPr wrap="square">
            <a:spAutoFit/>
          </a:bodyPr>
          <a:lstStyle/>
          <a:p>
            <a:pPr marL="0" lvl="1" algn="ctr"/>
            <a:r>
              <a:rPr lang="en-US" altLang="ko-KR" sz="2000" b="1" dirty="0">
                <a:latin typeface="Arial" panose="020B0604020202020204" pitchFamily="34" charset="0"/>
                <a:cs typeface="Arial" panose="020B0604020202020204" pitchFamily="34" charset="0"/>
                <a:hlinkClick r:id="rId4"/>
              </a:rPr>
              <a:t>Link: https://github.com/The-OpenROAD-Project/RePlAce/blob/master/doc/TclCommands.md</a:t>
            </a:r>
            <a:endParaRPr lang="en-US" altLang="ko-KR" sz="2000" b="1" dirty="0">
              <a:latin typeface="Arial" panose="020B0604020202020204" pitchFamily="34" charset="0"/>
              <a:cs typeface="Arial" panose="020B0604020202020204" pitchFamily="34" charset="0"/>
            </a:endParaRPr>
          </a:p>
        </p:txBody>
      </p:sp>
      <p:pic>
        <p:nvPicPr>
          <p:cNvPr id="6" name="Picture 2" descr="https://github.com/The-OpenROAD-Project/RePlAce/raw/master/doc/image/coyote_TSMC16.gif">
            <a:extLst>
              <a:ext uri="{FF2B5EF4-FFF2-40B4-BE49-F238E27FC236}">
                <a16:creationId xmlns:a16="http://schemas.microsoft.com/office/drawing/2014/main" id="{1AF2565B-6402-48EB-94BE-EFE442DB1DD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86870" y="2516967"/>
            <a:ext cx="4276298" cy="24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420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7FF202C-5A9A-4820-849B-898AF87D8BA3}"/>
              </a:ext>
            </a:extLst>
          </p:cNvPr>
          <p:cNvSpPr txBox="1"/>
          <p:nvPr/>
        </p:nvSpPr>
        <p:spPr>
          <a:xfrm>
            <a:off x="307109" y="800492"/>
            <a:ext cx="5255492" cy="5324535"/>
          </a:xfrm>
          <a:prstGeom prst="rect">
            <a:avLst/>
          </a:prstGeom>
          <a:noFill/>
        </p:spPr>
        <p:txBody>
          <a:bodyPr wrap="square" rtlCol="0">
            <a:spAutoFit/>
          </a:bodyPr>
          <a:lstStyle/>
          <a:p>
            <a:r>
              <a:rPr lang="en-US" altLang="ko-KR" sz="2000" b="1" dirty="0">
                <a:latin typeface="Arial" panose="020B0604020202020204" pitchFamily="34" charset="0"/>
                <a:cs typeface="Arial" panose="020B0604020202020204" pitchFamily="34" charset="0"/>
              </a:rPr>
              <a:t># </a:t>
            </a:r>
            <a:r>
              <a:rPr lang="en-US" altLang="ko-KR" sz="2000" b="1" dirty="0" err="1">
                <a:latin typeface="Arial" panose="020B0604020202020204" pitchFamily="34" charset="0"/>
                <a:cs typeface="Arial" panose="020B0604020202020204" pitchFamily="34" charset="0"/>
              </a:rPr>
              <a:t>Tcl</a:t>
            </a:r>
            <a:r>
              <a:rPr lang="en-US" altLang="ko-KR" sz="2000" b="1" dirty="0">
                <a:latin typeface="Arial" panose="020B0604020202020204" pitchFamily="34" charset="0"/>
                <a:cs typeface="Arial" panose="020B0604020202020204" pitchFamily="34" charset="0"/>
              </a:rPr>
              <a:t> example for Timing-driven </a:t>
            </a:r>
            <a:r>
              <a:rPr lang="en-US" altLang="ko-KR" sz="2000" b="1" dirty="0" err="1">
                <a:latin typeface="Arial" panose="020B0604020202020204" pitchFamily="34" charset="0"/>
                <a:cs typeface="Arial" panose="020B0604020202020204" pitchFamily="34" charset="0"/>
              </a:rPr>
              <a:t>RePlAce</a:t>
            </a:r>
            <a:r>
              <a:rPr lang="en-US" altLang="ko-KR" sz="2000" b="1" dirty="0">
                <a:latin typeface="Arial" panose="020B0604020202020204" pitchFamily="34" charset="0"/>
                <a:cs typeface="Arial" panose="020B0604020202020204" pitchFamily="34" charset="0"/>
              </a:rPr>
              <a:t> </a:t>
            </a: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set design </a:t>
            </a:r>
            <a:r>
              <a:rPr lang="en-US" altLang="ko-KR" sz="2000" dirty="0" err="1">
                <a:latin typeface="Arial" panose="020B0604020202020204" pitchFamily="34" charset="0"/>
                <a:cs typeface="Arial" panose="020B0604020202020204" pitchFamily="34" charset="0"/>
              </a:rPr>
              <a:t>wb_dma_top</a:t>
            </a:r>
            <a:r>
              <a:rPr lang="en-US" altLang="ko-KR" sz="2000" dirty="0">
                <a:latin typeface="Arial" panose="020B0604020202020204" pitchFamily="34" charset="0"/>
                <a:cs typeface="Arial" panose="020B0604020202020204" pitchFamily="34" charset="0"/>
              </a:rPr>
              <a:t> </a:t>
            </a:r>
          </a:p>
          <a:p>
            <a:r>
              <a:rPr lang="en-US" altLang="ko-KR" sz="2000" dirty="0">
                <a:latin typeface="Arial" panose="020B0604020202020204" pitchFamily="34" charset="0"/>
                <a:cs typeface="Arial" panose="020B0604020202020204" pitchFamily="34" charset="0"/>
              </a:rPr>
              <a:t>set </a:t>
            </a:r>
            <a:r>
              <a:rPr lang="en-US" altLang="ko-KR" sz="2000" dirty="0" err="1">
                <a:latin typeface="Arial" panose="020B0604020202020204" pitchFamily="34" charset="0"/>
                <a:cs typeface="Arial" panose="020B0604020202020204" pitchFamily="34" charset="0"/>
              </a:rPr>
              <a:t>lib_dir</a:t>
            </a:r>
            <a:r>
              <a:rPr lang="en-US" altLang="ko-KR" sz="2000" dirty="0">
                <a:latin typeface="Arial" panose="020B0604020202020204" pitchFamily="34" charset="0"/>
                <a:cs typeface="Arial" panose="020B0604020202020204" pitchFamily="34" charset="0"/>
              </a:rPr>
              <a:t> ./library/a2a/</a:t>
            </a:r>
          </a:p>
          <a:p>
            <a:r>
              <a:rPr lang="en-US" altLang="ko-KR" sz="2000" dirty="0">
                <a:latin typeface="Arial" panose="020B0604020202020204" pitchFamily="34" charset="0"/>
                <a:cs typeface="Arial" panose="020B0604020202020204" pitchFamily="34" charset="0"/>
              </a:rPr>
              <a:t>set </a:t>
            </a:r>
            <a:r>
              <a:rPr lang="en-US" altLang="ko-KR" sz="2000" dirty="0" err="1">
                <a:latin typeface="Arial" panose="020B0604020202020204" pitchFamily="34" charset="0"/>
                <a:cs typeface="Arial" panose="020B0604020202020204" pitchFamily="34" charset="0"/>
              </a:rPr>
              <a:t>design_dir</a:t>
            </a:r>
            <a:r>
              <a:rPr lang="en-US" altLang="ko-KR" sz="2000" dirty="0">
                <a:latin typeface="Arial" panose="020B0604020202020204" pitchFamily="34" charset="0"/>
                <a:cs typeface="Arial" panose="020B0604020202020204" pitchFamily="34" charset="0"/>
              </a:rPr>
              <a:t> ./design/a2a/${design}</a:t>
            </a:r>
          </a:p>
          <a:p>
            <a:endParaRPr lang="en-US" altLang="ko-KR" sz="2000" dirty="0">
              <a:latin typeface="Arial" panose="020B0604020202020204" pitchFamily="34" charset="0"/>
              <a:cs typeface="Arial" panose="020B0604020202020204" pitchFamily="34" charset="0"/>
            </a:endParaRPr>
          </a:p>
          <a:p>
            <a:r>
              <a:rPr lang="en-US" altLang="ko-KR" sz="2000" b="1" dirty="0" err="1">
                <a:latin typeface="Arial" panose="020B0604020202020204" pitchFamily="34" charset="0"/>
                <a:cs typeface="Arial" panose="020B0604020202020204" pitchFamily="34" charset="0"/>
              </a:rPr>
              <a:t>replace_external</a:t>
            </a:r>
            <a:r>
              <a:rPr lang="en-US" altLang="ko-KR" sz="2000" b="1" dirty="0">
                <a:latin typeface="Arial" panose="020B0604020202020204" pitchFamily="34" charset="0"/>
                <a:cs typeface="Arial" panose="020B0604020202020204" pitchFamily="34" charset="0"/>
              </a:rPr>
              <a:t> rep</a:t>
            </a:r>
          </a:p>
          <a:p>
            <a:endParaRPr lang="en-US" altLang="ko-KR" sz="2000" dirty="0">
              <a:latin typeface="Arial" panose="020B0604020202020204" pitchFamily="34" charset="0"/>
              <a:cs typeface="Arial" panose="020B0604020202020204" pitchFamily="34" charset="0"/>
            </a:endParaRPr>
          </a:p>
          <a:p>
            <a:r>
              <a:rPr lang="en-US" altLang="ko-KR" sz="2000" b="1" dirty="0">
                <a:latin typeface="Arial" panose="020B0604020202020204" pitchFamily="34" charset="0"/>
                <a:cs typeface="Arial" panose="020B0604020202020204" pitchFamily="34" charset="0"/>
              </a:rPr>
              <a:t># Import LEF/DEF files</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import_lef</a:t>
            </a:r>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lib_dir</a:t>
            </a:r>
            <a:r>
              <a:rPr lang="en-US" altLang="ko-KR" sz="2000" dirty="0">
                <a:latin typeface="Arial" panose="020B0604020202020204" pitchFamily="34" charset="0"/>
                <a:cs typeface="Arial" panose="020B0604020202020204" pitchFamily="34" charset="0"/>
              </a:rPr>
              <a:t>}/</a:t>
            </a:r>
            <a:r>
              <a:rPr lang="en-US" altLang="ko-KR" sz="2000" dirty="0" err="1">
                <a:latin typeface="Arial" panose="020B0604020202020204" pitchFamily="34" charset="0"/>
                <a:cs typeface="Arial" panose="020B0604020202020204" pitchFamily="34" charset="0"/>
              </a:rPr>
              <a:t>contest.lef</a:t>
            </a:r>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import_def</a:t>
            </a:r>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design_dir</a:t>
            </a:r>
            <a:r>
              <a:rPr lang="en-US" altLang="ko-KR" sz="2000" dirty="0">
                <a:latin typeface="Arial" panose="020B0604020202020204" pitchFamily="34" charset="0"/>
                <a:cs typeface="Arial" panose="020B0604020202020204" pitchFamily="34" charset="0"/>
              </a:rPr>
              <a:t>}/${design}.def</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set_output</a:t>
            </a:r>
            <a:r>
              <a:rPr lang="en-US" altLang="ko-KR" sz="2000" dirty="0">
                <a:latin typeface="Arial" panose="020B0604020202020204" pitchFamily="34" charset="0"/>
                <a:cs typeface="Arial" panose="020B0604020202020204" pitchFamily="34" charset="0"/>
              </a:rPr>
              <a:t> ./output/</a:t>
            </a:r>
          </a:p>
          <a:p>
            <a:endParaRPr lang="en-US" altLang="ko-KR" sz="2000" dirty="0">
              <a:latin typeface="Arial" panose="020B0604020202020204" pitchFamily="34" charset="0"/>
              <a:cs typeface="Arial" panose="020B0604020202020204" pitchFamily="34" charset="0"/>
            </a:endParaRPr>
          </a:p>
          <a:p>
            <a:r>
              <a:rPr lang="en-US" altLang="ko-KR" sz="2000" b="1" dirty="0">
                <a:latin typeface="Arial" panose="020B0604020202020204" pitchFamily="34" charset="0"/>
                <a:cs typeface="Arial" panose="020B0604020202020204" pitchFamily="34" charset="0"/>
              </a:rPr>
              <a:t># timing-driven parameters</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import_verilog</a:t>
            </a:r>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design_dir</a:t>
            </a:r>
            <a:r>
              <a:rPr lang="en-US" altLang="ko-KR" sz="2000" dirty="0">
                <a:latin typeface="Arial" panose="020B0604020202020204" pitchFamily="34" charset="0"/>
                <a:cs typeface="Arial" panose="020B0604020202020204" pitchFamily="34" charset="0"/>
              </a:rPr>
              <a:t>}/${design}.v</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import_sdc</a:t>
            </a:r>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design_dir</a:t>
            </a:r>
            <a:r>
              <a:rPr lang="en-US" altLang="ko-KR" sz="2000" dirty="0">
                <a:latin typeface="Arial" panose="020B0604020202020204" pitchFamily="34" charset="0"/>
                <a:cs typeface="Arial" panose="020B0604020202020204" pitchFamily="34" charset="0"/>
              </a:rPr>
              <a:t>}/${design}.</a:t>
            </a:r>
            <a:r>
              <a:rPr lang="en-US" altLang="ko-KR" sz="2000" dirty="0" err="1">
                <a:latin typeface="Arial" panose="020B0604020202020204" pitchFamily="34" charset="0"/>
                <a:cs typeface="Arial" panose="020B0604020202020204" pitchFamily="34" charset="0"/>
              </a:rPr>
              <a:t>sdc</a:t>
            </a:r>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import_lib</a:t>
            </a:r>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lib_dir</a:t>
            </a:r>
            <a:r>
              <a:rPr lang="en-US" altLang="ko-KR" sz="2000" dirty="0">
                <a:latin typeface="Arial" panose="020B0604020202020204" pitchFamily="34" charset="0"/>
                <a:cs typeface="Arial" panose="020B0604020202020204" pitchFamily="34" charset="0"/>
              </a:rPr>
              <a:t>}/contest.lib</a:t>
            </a:r>
          </a:p>
        </p:txBody>
      </p:sp>
      <p:sp>
        <p:nvSpPr>
          <p:cNvPr id="10" name="직사각형 9">
            <a:extLst>
              <a:ext uri="{FF2B5EF4-FFF2-40B4-BE49-F238E27FC236}">
                <a16:creationId xmlns:a16="http://schemas.microsoft.com/office/drawing/2014/main" id="{738C8142-8ACC-460D-92E0-469987562B53}"/>
              </a:ext>
            </a:extLst>
          </p:cNvPr>
          <p:cNvSpPr/>
          <p:nvPr/>
        </p:nvSpPr>
        <p:spPr>
          <a:xfrm>
            <a:off x="6934200" y="724292"/>
            <a:ext cx="5103092" cy="5632311"/>
          </a:xfrm>
          <a:prstGeom prst="rect">
            <a:avLst/>
          </a:prstGeom>
        </p:spPr>
        <p:txBody>
          <a:bodyPr wrap="square">
            <a:spAutoFit/>
          </a:bodyPr>
          <a:lstStyle/>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set_unit_res</a:t>
            </a:r>
            <a:r>
              <a:rPr lang="en-US" altLang="ko-KR" sz="2000" dirty="0">
                <a:latin typeface="Arial" panose="020B0604020202020204" pitchFamily="34" charset="0"/>
                <a:cs typeface="Arial" panose="020B0604020202020204" pitchFamily="34" charset="0"/>
              </a:rPr>
              <a:t> 16</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set_unit_cap</a:t>
            </a:r>
            <a:r>
              <a:rPr lang="en-US" altLang="ko-KR" sz="2000" dirty="0">
                <a:latin typeface="Arial" panose="020B0604020202020204" pitchFamily="34" charset="0"/>
                <a:cs typeface="Arial" panose="020B0604020202020204" pitchFamily="34" charset="0"/>
              </a:rPr>
              <a:t> 0.23e-15</a:t>
            </a:r>
          </a:p>
          <a:p>
            <a:r>
              <a:rPr lang="en-US" altLang="ko-KR" sz="2000" b="1" dirty="0">
                <a:latin typeface="Arial" panose="020B0604020202020204" pitchFamily="34" charset="0"/>
                <a:cs typeface="Arial" panose="020B0604020202020204" pitchFamily="34" charset="0"/>
              </a:rPr>
              <a:t>rep </a:t>
            </a:r>
            <a:r>
              <a:rPr lang="en-US" altLang="ko-KR" sz="2000" b="1" dirty="0" err="1">
                <a:latin typeface="Arial" panose="020B0604020202020204" pitchFamily="34" charset="0"/>
                <a:cs typeface="Arial" panose="020B0604020202020204" pitchFamily="34" charset="0"/>
              </a:rPr>
              <a:t>set_timing_driven</a:t>
            </a:r>
            <a:r>
              <a:rPr lang="en-US" altLang="ko-KR" sz="2000" b="1" dirty="0">
                <a:latin typeface="Arial" panose="020B0604020202020204" pitchFamily="34" charset="0"/>
                <a:cs typeface="Arial" panose="020B0604020202020204" pitchFamily="34" charset="0"/>
              </a:rPr>
              <a:t> 1</a:t>
            </a: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set_bin_grid_count</a:t>
            </a:r>
            <a:r>
              <a:rPr lang="en-US" altLang="ko-KR" sz="2000" dirty="0">
                <a:latin typeface="Arial" panose="020B0604020202020204" pitchFamily="34" charset="0"/>
                <a:cs typeface="Arial" panose="020B0604020202020204" pitchFamily="34" charset="0"/>
              </a:rPr>
              <a:t> 64</a:t>
            </a:r>
          </a:p>
          <a:p>
            <a:endParaRPr lang="en-US" altLang="ko-KR" sz="2000" dirty="0">
              <a:latin typeface="Arial" panose="020B0604020202020204" pitchFamily="34" charset="0"/>
              <a:cs typeface="Arial" panose="020B0604020202020204" pitchFamily="34" charset="0"/>
            </a:endParaRPr>
          </a:p>
          <a:p>
            <a:r>
              <a:rPr lang="en-US" altLang="ko-KR" sz="2000" b="1" dirty="0">
                <a:latin typeface="Arial" panose="020B0604020202020204" pitchFamily="34" charset="0"/>
                <a:cs typeface="Arial" panose="020B0604020202020204" pitchFamily="34" charset="0"/>
              </a:rPr>
              <a:t># Initialize </a:t>
            </a:r>
            <a:r>
              <a:rPr lang="en-US" altLang="ko-KR" sz="2000" b="1" dirty="0" err="1">
                <a:latin typeface="Arial" panose="020B0604020202020204" pitchFamily="34" charset="0"/>
                <a:cs typeface="Arial" panose="020B0604020202020204" pitchFamily="34" charset="0"/>
              </a:rPr>
              <a:t>RePlAce</a:t>
            </a:r>
            <a:endParaRPr lang="en-US" altLang="ko-KR" sz="2000" b="1"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init_replace</a:t>
            </a:r>
            <a:endParaRPr lang="en-US" altLang="ko-KR" sz="2000" dirty="0">
              <a:latin typeface="Arial" panose="020B0604020202020204" pitchFamily="34" charset="0"/>
              <a:cs typeface="Arial" panose="020B0604020202020204" pitchFamily="34" charset="0"/>
            </a:endParaRP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 </a:t>
            </a:r>
            <a:r>
              <a:rPr lang="en-US" altLang="ko-KR" sz="2000" dirty="0" err="1">
                <a:latin typeface="Arial" panose="020B0604020202020204" pitchFamily="34" charset="0"/>
                <a:cs typeface="Arial" panose="020B0604020202020204" pitchFamily="34" charset="0"/>
              </a:rPr>
              <a:t>place_cell</a:t>
            </a:r>
            <a:r>
              <a:rPr lang="en-US" altLang="ko-KR" sz="2000" dirty="0">
                <a:latin typeface="Arial" panose="020B0604020202020204" pitchFamily="34" charset="0"/>
                <a:cs typeface="Arial" panose="020B0604020202020204" pitchFamily="34" charset="0"/>
              </a:rPr>
              <a:t> with </a:t>
            </a:r>
            <a:r>
              <a:rPr lang="en-US" altLang="ko-KR" sz="2000" dirty="0" err="1">
                <a:latin typeface="Arial" panose="020B0604020202020204" pitchFamily="34" charset="0"/>
                <a:cs typeface="Arial" panose="020B0604020202020204" pitchFamily="34" charset="0"/>
              </a:rPr>
              <a:t>Nesterov</a:t>
            </a:r>
            <a:r>
              <a:rPr lang="en-US" altLang="ko-KR" sz="2000" dirty="0">
                <a:latin typeface="Arial" panose="020B0604020202020204" pitchFamily="34" charset="0"/>
                <a:cs typeface="Arial" panose="020B0604020202020204" pitchFamily="34" charset="0"/>
              </a:rPr>
              <a:t> method </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place_cell_nesterov_place</a:t>
            </a:r>
            <a:endParaRPr lang="en-US" altLang="ko-KR" sz="2000" dirty="0">
              <a:latin typeface="Arial" panose="020B0604020202020204" pitchFamily="34" charset="0"/>
              <a:cs typeface="Arial" panose="020B0604020202020204" pitchFamily="34" charset="0"/>
            </a:endParaRP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 Export DEF file</a:t>
            </a:r>
          </a:p>
          <a:p>
            <a:r>
              <a:rPr lang="en-US" altLang="ko-KR" sz="2000" dirty="0">
                <a:latin typeface="Arial" panose="020B0604020202020204" pitchFamily="34" charset="0"/>
                <a:cs typeface="Arial" panose="020B0604020202020204" pitchFamily="34" charset="0"/>
              </a:rPr>
              <a:t>rep </a:t>
            </a:r>
            <a:r>
              <a:rPr lang="en-US" altLang="ko-KR" sz="2000" dirty="0" err="1">
                <a:latin typeface="Arial" panose="020B0604020202020204" pitchFamily="34" charset="0"/>
                <a:cs typeface="Arial" panose="020B0604020202020204" pitchFamily="34" charset="0"/>
              </a:rPr>
              <a:t>export_def</a:t>
            </a:r>
            <a:r>
              <a:rPr lang="en-US" altLang="ko-KR" sz="2000" dirty="0">
                <a:latin typeface="Arial" panose="020B0604020202020204" pitchFamily="34" charset="0"/>
                <a:cs typeface="Arial" panose="020B0604020202020204" pitchFamily="34" charset="0"/>
              </a:rPr>
              <a:t> ./${design}_a2a_td.def</a:t>
            </a:r>
          </a:p>
          <a:p>
            <a:endParaRPr lang="en-US" altLang="ko-KR" sz="2000" dirty="0">
              <a:latin typeface="Arial" panose="020B0604020202020204" pitchFamily="34" charset="0"/>
              <a:cs typeface="Arial" panose="020B0604020202020204" pitchFamily="34" charset="0"/>
            </a:endParaRPr>
          </a:p>
          <a:p>
            <a:r>
              <a:rPr lang="en-US" altLang="ko-KR" sz="2000" dirty="0">
                <a:latin typeface="Arial" panose="020B0604020202020204" pitchFamily="34" charset="0"/>
                <a:cs typeface="Arial" panose="020B0604020202020204" pitchFamily="34" charset="0"/>
              </a:rPr>
              <a:t>puts "</a:t>
            </a:r>
            <a:r>
              <a:rPr lang="en-US" altLang="ko-KR" sz="2000" dirty="0" err="1">
                <a:latin typeface="Arial" panose="020B0604020202020204" pitchFamily="34" charset="0"/>
                <a:cs typeface="Arial" panose="020B0604020202020204" pitchFamily="34" charset="0"/>
              </a:rPr>
              <a:t>nesterovPlace</a:t>
            </a:r>
            <a:r>
              <a:rPr lang="en-US" altLang="ko-KR" sz="2000" dirty="0">
                <a:latin typeface="Arial" panose="020B0604020202020204" pitchFamily="34" charset="0"/>
                <a:cs typeface="Arial" panose="020B0604020202020204" pitchFamily="34" charset="0"/>
              </a:rPr>
              <a:t> HPWL: [rep </a:t>
            </a:r>
            <a:r>
              <a:rPr lang="en-US" altLang="ko-KR" sz="2000" dirty="0" err="1">
                <a:latin typeface="Arial" panose="020B0604020202020204" pitchFamily="34" charset="0"/>
                <a:cs typeface="Arial" panose="020B0604020202020204" pitchFamily="34" charset="0"/>
              </a:rPr>
              <a:t>get_hpwl</a:t>
            </a:r>
            <a:r>
              <a:rPr lang="en-US" altLang="ko-KR" sz="2000" dirty="0">
                <a:latin typeface="Arial" panose="020B0604020202020204" pitchFamily="34" charset="0"/>
                <a:cs typeface="Arial" panose="020B0604020202020204" pitchFamily="34" charset="0"/>
              </a:rPr>
              <a:t>]"</a:t>
            </a:r>
          </a:p>
          <a:p>
            <a:r>
              <a:rPr lang="en-US" altLang="ko-KR" sz="2000" dirty="0">
                <a:latin typeface="Arial" panose="020B0604020202020204" pitchFamily="34" charset="0"/>
                <a:cs typeface="Arial" panose="020B0604020202020204" pitchFamily="34" charset="0"/>
              </a:rPr>
              <a:t>puts "final WNS: [rep </a:t>
            </a:r>
            <a:r>
              <a:rPr lang="en-US" altLang="ko-KR" sz="2000" dirty="0" err="1">
                <a:latin typeface="Arial" panose="020B0604020202020204" pitchFamily="34" charset="0"/>
                <a:cs typeface="Arial" panose="020B0604020202020204" pitchFamily="34" charset="0"/>
              </a:rPr>
              <a:t>get_wns</a:t>
            </a:r>
            <a:r>
              <a:rPr lang="en-US" altLang="ko-KR" sz="2000" dirty="0">
                <a:latin typeface="Arial" panose="020B0604020202020204" pitchFamily="34" charset="0"/>
                <a:cs typeface="Arial" panose="020B0604020202020204" pitchFamily="34" charset="0"/>
              </a:rPr>
              <a:t>]"</a:t>
            </a:r>
          </a:p>
          <a:p>
            <a:r>
              <a:rPr lang="en-US" altLang="ko-KR" sz="2000" dirty="0">
                <a:latin typeface="Arial" panose="020B0604020202020204" pitchFamily="34" charset="0"/>
                <a:cs typeface="Arial" panose="020B0604020202020204" pitchFamily="34" charset="0"/>
              </a:rPr>
              <a:t>puts "final TNS: [rep </a:t>
            </a:r>
            <a:r>
              <a:rPr lang="en-US" altLang="ko-KR" sz="2000" dirty="0" err="1">
                <a:latin typeface="Arial" panose="020B0604020202020204" pitchFamily="34" charset="0"/>
                <a:cs typeface="Arial" panose="020B0604020202020204" pitchFamily="34" charset="0"/>
              </a:rPr>
              <a:t>get_tns</a:t>
            </a:r>
            <a:r>
              <a:rPr lang="en-US" altLang="ko-KR" sz="2000" dirty="0">
                <a:latin typeface="Arial" panose="020B0604020202020204" pitchFamily="34" charset="0"/>
                <a:cs typeface="Arial" panose="020B0604020202020204" pitchFamily="34" charset="0"/>
              </a:rPr>
              <a:t>]"</a:t>
            </a:r>
          </a:p>
        </p:txBody>
      </p:sp>
      <p:sp>
        <p:nvSpPr>
          <p:cNvPr id="11" name="Title 1">
            <a:extLst>
              <a:ext uri="{FF2B5EF4-FFF2-40B4-BE49-F238E27FC236}">
                <a16:creationId xmlns:a16="http://schemas.microsoft.com/office/drawing/2014/main" id="{466A9675-658E-4C12-8188-3022C274C106}"/>
              </a:ext>
            </a:extLst>
          </p:cNvPr>
          <p:cNvSpPr>
            <a:spLocks noGrp="1"/>
          </p:cNvSpPr>
          <p:nvPr>
            <p:ph type="title"/>
          </p:nvPr>
        </p:nvSpPr>
        <p:spPr>
          <a:xfrm>
            <a:off x="228600" y="154781"/>
            <a:ext cx="11430000" cy="531019"/>
          </a:xfrm>
        </p:spPr>
        <p:txBody>
          <a:bodyPr/>
          <a:lstStyle/>
          <a:p>
            <a:r>
              <a:rPr lang="en-US" dirty="0">
                <a:solidFill>
                  <a:srgbClr val="FF0000"/>
                </a:solidFill>
              </a:rPr>
              <a:t>Usability: </a:t>
            </a:r>
            <a:r>
              <a:rPr lang="en-US" dirty="0">
                <a:solidFill>
                  <a:schemeClr val="tx2"/>
                </a:solidFill>
              </a:rPr>
              <a:t>Example </a:t>
            </a:r>
            <a:r>
              <a:rPr lang="en-US" dirty="0" err="1">
                <a:solidFill>
                  <a:schemeClr val="tx2"/>
                </a:solidFill>
              </a:rPr>
              <a:t>Tcl</a:t>
            </a:r>
            <a:r>
              <a:rPr lang="en-US" dirty="0">
                <a:solidFill>
                  <a:schemeClr val="tx2"/>
                </a:solidFill>
              </a:rPr>
              <a:t> Script for Timing-Driven </a:t>
            </a:r>
            <a:r>
              <a:rPr lang="en-US" dirty="0" err="1">
                <a:solidFill>
                  <a:schemeClr val="tx2"/>
                </a:solidFill>
              </a:rPr>
              <a:t>RePlAce</a:t>
            </a:r>
            <a:r>
              <a:rPr lang="en-US" dirty="0">
                <a:solidFill>
                  <a:schemeClr val="tx2"/>
                </a:solidFill>
              </a:rPr>
              <a:t> </a:t>
            </a:r>
            <a:endParaRPr lang="en-US" dirty="0"/>
          </a:p>
        </p:txBody>
      </p:sp>
      <p:sp>
        <p:nvSpPr>
          <p:cNvPr id="12" name="Content Placeholder 2">
            <a:extLst>
              <a:ext uri="{FF2B5EF4-FFF2-40B4-BE49-F238E27FC236}">
                <a16:creationId xmlns:a16="http://schemas.microsoft.com/office/drawing/2014/main" id="{E5A9F606-A2F6-4502-A31C-65798420C5A6}"/>
              </a:ext>
            </a:extLst>
          </p:cNvPr>
          <p:cNvSpPr>
            <a:spLocks noGrp="1"/>
          </p:cNvSpPr>
          <p:nvPr>
            <p:ph sz="half" idx="1"/>
          </p:nvPr>
        </p:nvSpPr>
        <p:spPr>
          <a:xfrm>
            <a:off x="1219200" y="6334026"/>
            <a:ext cx="9982200" cy="340911"/>
          </a:xfrm>
          <a:solidFill>
            <a:srgbClr val="FFFF00"/>
          </a:solidFill>
        </p:spPr>
        <p:txBody>
          <a:bodyPr/>
          <a:lstStyle/>
          <a:p>
            <a:pPr marL="0" indent="0" algn="ctr">
              <a:buNone/>
            </a:pPr>
            <a:r>
              <a:rPr lang="en-US" altLang="ko-KR" sz="1800" b="1" dirty="0">
                <a:hlinkClick r:id="rId3"/>
              </a:rPr>
              <a:t>Link: https://github.com/The-OpenROAD-Project/RePlAce/blob/master/test/wb_td_test.tcl</a:t>
            </a:r>
            <a:endParaRPr lang="en-US" sz="1800" b="1" dirty="0"/>
          </a:p>
        </p:txBody>
      </p:sp>
      <p:sp>
        <p:nvSpPr>
          <p:cNvPr id="2" name="Rectangle 1">
            <a:extLst>
              <a:ext uri="{FF2B5EF4-FFF2-40B4-BE49-F238E27FC236}">
                <a16:creationId xmlns:a16="http://schemas.microsoft.com/office/drawing/2014/main" id="{DD82A378-635C-4033-A465-E2361132DE08}"/>
              </a:ext>
            </a:extLst>
          </p:cNvPr>
          <p:cNvSpPr/>
          <p:nvPr/>
        </p:nvSpPr>
        <p:spPr bwMode="auto">
          <a:xfrm>
            <a:off x="228600" y="2667000"/>
            <a:ext cx="2743200" cy="3810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3" name="Rectangle 2">
            <a:extLst>
              <a:ext uri="{FF2B5EF4-FFF2-40B4-BE49-F238E27FC236}">
                <a16:creationId xmlns:a16="http://schemas.microsoft.com/office/drawing/2014/main" id="{54D1787C-6566-46E6-9C5C-23BFAA2BDFEB}"/>
              </a:ext>
            </a:extLst>
          </p:cNvPr>
          <p:cNvSpPr/>
          <p:nvPr/>
        </p:nvSpPr>
        <p:spPr bwMode="auto">
          <a:xfrm>
            <a:off x="6934200" y="1410092"/>
            <a:ext cx="3124200" cy="304800"/>
          </a:xfrm>
          <a:prstGeom prst="rect">
            <a:avLst/>
          </a:prstGeom>
          <a:noFill/>
          <a:ln w="28575" cap="flat" cmpd="sng" algn="ctr">
            <a:solidFill>
              <a:srgbClr val="1B0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cxnSp>
        <p:nvCxnSpPr>
          <p:cNvPr id="5" name="Straight Arrow Connector 4">
            <a:extLst>
              <a:ext uri="{FF2B5EF4-FFF2-40B4-BE49-F238E27FC236}">
                <a16:creationId xmlns:a16="http://schemas.microsoft.com/office/drawing/2014/main" id="{AA229DCB-7224-4516-A087-FA8943534AC7}"/>
              </a:ext>
            </a:extLst>
          </p:cNvPr>
          <p:cNvCxnSpPr/>
          <p:nvPr/>
        </p:nvCxnSpPr>
        <p:spPr bwMode="auto">
          <a:xfrm flipH="1">
            <a:off x="3200400" y="2886547"/>
            <a:ext cx="762000"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F60F8A7B-B2EA-4C34-8DAB-3E2E107A2450}"/>
              </a:ext>
            </a:extLst>
          </p:cNvPr>
          <p:cNvCxnSpPr/>
          <p:nvPr/>
        </p:nvCxnSpPr>
        <p:spPr bwMode="auto">
          <a:xfrm flipH="1">
            <a:off x="10237959" y="1569265"/>
            <a:ext cx="762000" cy="0"/>
          </a:xfrm>
          <a:prstGeom prst="straightConnector1">
            <a:avLst/>
          </a:prstGeom>
          <a:solidFill>
            <a:schemeClr val="accent1"/>
          </a:solidFill>
          <a:ln w="57150" cap="flat" cmpd="sng" algn="ctr">
            <a:solidFill>
              <a:srgbClr val="1B00C0"/>
            </a:solidFill>
            <a:prstDash val="solid"/>
            <a:round/>
            <a:headEnd type="none" w="med" len="med"/>
            <a:tailEnd type="triangle"/>
          </a:ln>
          <a:effectLst/>
        </p:spPr>
      </p:cxnSp>
    </p:spTree>
    <p:extLst>
      <p:ext uri="{BB962C8B-B14F-4D97-AF65-F5344CB8AC3E}">
        <p14:creationId xmlns:p14="http://schemas.microsoft.com/office/powerpoint/2010/main" val="2866617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0744200" cy="531019"/>
          </a:xfrm>
        </p:spPr>
        <p:txBody>
          <a:bodyPr/>
          <a:lstStyle/>
          <a:p>
            <a:r>
              <a:rPr lang="en-US" dirty="0">
                <a:solidFill>
                  <a:srgbClr val="FF0000"/>
                </a:solidFill>
              </a:rPr>
              <a:t>Software Quality:  </a:t>
            </a:r>
            <a:r>
              <a:rPr lang="en-US" dirty="0">
                <a:solidFill>
                  <a:schemeClr val="tx2"/>
                </a:solidFill>
              </a:rPr>
              <a:t>Agile + Community, Git, Jenkins CI</a:t>
            </a:r>
            <a:endParaRPr lang="en-US" dirty="0"/>
          </a:p>
        </p:txBody>
      </p:sp>
      <p:pic>
        <p:nvPicPr>
          <p:cNvPr id="7" name="Picture 6">
            <a:extLst>
              <a:ext uri="{FF2B5EF4-FFF2-40B4-BE49-F238E27FC236}">
                <a16:creationId xmlns:a16="http://schemas.microsoft.com/office/drawing/2014/main" id="{9D6A4328-F041-4483-82C1-16E7E8BB1C5C}"/>
              </a:ext>
            </a:extLst>
          </p:cNvPr>
          <p:cNvPicPr>
            <a:picLocks noChangeAspect="1"/>
          </p:cNvPicPr>
          <p:nvPr/>
        </p:nvPicPr>
        <p:blipFill rotWithShape="1">
          <a:blip r:embed="rId3"/>
          <a:srcRect l="5833" t="56250" r="13334" b="2500"/>
          <a:stretch/>
        </p:blipFill>
        <p:spPr>
          <a:xfrm rot="620496">
            <a:off x="4432869" y="1463149"/>
            <a:ext cx="7391400" cy="2514600"/>
          </a:xfrm>
          <a:prstGeom prst="rect">
            <a:avLst/>
          </a:prstGeom>
          <a:ln w="38100">
            <a:solidFill>
              <a:srgbClr val="FF0000"/>
            </a:solidFill>
          </a:ln>
        </p:spPr>
      </p:pic>
      <p:pic>
        <p:nvPicPr>
          <p:cNvPr id="8" name="Picture 7">
            <a:extLst>
              <a:ext uri="{FF2B5EF4-FFF2-40B4-BE49-F238E27FC236}">
                <a16:creationId xmlns:a16="http://schemas.microsoft.com/office/drawing/2014/main" id="{0C544B18-A9CE-4EB3-BC94-5D29219586C2}"/>
              </a:ext>
            </a:extLst>
          </p:cNvPr>
          <p:cNvPicPr>
            <a:picLocks noChangeAspect="1"/>
          </p:cNvPicPr>
          <p:nvPr/>
        </p:nvPicPr>
        <p:blipFill rotWithShape="1">
          <a:blip r:embed="rId4"/>
          <a:srcRect l="5833" r="5833" b="6250"/>
          <a:stretch/>
        </p:blipFill>
        <p:spPr>
          <a:xfrm rot="20922322">
            <a:off x="985563" y="2667837"/>
            <a:ext cx="5029200" cy="3558397"/>
          </a:xfrm>
          <a:prstGeom prst="rect">
            <a:avLst/>
          </a:prstGeom>
          <a:ln w="38100">
            <a:solidFill>
              <a:srgbClr val="FF0000"/>
            </a:solidFill>
          </a:ln>
        </p:spPr>
      </p:pic>
    </p:spTree>
    <p:extLst>
      <p:ext uri="{BB962C8B-B14F-4D97-AF65-F5344CB8AC3E}">
        <p14:creationId xmlns:p14="http://schemas.microsoft.com/office/powerpoint/2010/main" val="704845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err="1">
                <a:solidFill>
                  <a:schemeClr val="tx2"/>
                </a:solidFill>
              </a:rPr>
              <a:t>OpenROAD</a:t>
            </a:r>
            <a:r>
              <a:rPr lang="en-US" dirty="0">
                <a:solidFill>
                  <a:schemeClr val="tx2"/>
                </a:solidFill>
              </a:rPr>
              <a:t> Git Flow</a:t>
            </a:r>
            <a:endParaRPr lang="en-US" dirty="0"/>
          </a:p>
        </p:txBody>
      </p:sp>
      <p:pic>
        <p:nvPicPr>
          <p:cNvPr id="3" name="Picture 2">
            <a:extLst>
              <a:ext uri="{FF2B5EF4-FFF2-40B4-BE49-F238E27FC236}">
                <a16:creationId xmlns:a16="http://schemas.microsoft.com/office/drawing/2014/main" id="{29C84D1E-8438-4785-BA7B-001082E31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066800"/>
            <a:ext cx="4343400" cy="537023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A3B77BA-9ED5-4908-A804-3D8349826DAE}"/>
              </a:ext>
            </a:extLst>
          </p:cNvPr>
          <p:cNvSpPr>
            <a:spLocks noGrp="1"/>
          </p:cNvSpPr>
          <p:nvPr>
            <p:ph sz="half" idx="1"/>
          </p:nvPr>
        </p:nvSpPr>
        <p:spPr>
          <a:xfrm>
            <a:off x="152400" y="1447800"/>
            <a:ext cx="6477000" cy="4648200"/>
          </a:xfrm>
        </p:spPr>
        <p:txBody>
          <a:bodyPr/>
          <a:lstStyle/>
          <a:p>
            <a:r>
              <a:rPr lang="en-US" altLang="en-US" sz="2400" dirty="0">
                <a:sym typeface="Wingdings" panose="05000000000000000000" pitchFamily="2" charset="2"/>
              </a:rPr>
              <a:t>The</a:t>
            </a:r>
            <a:r>
              <a:rPr lang="en-US" altLang="en-US" sz="2400" b="1" dirty="0">
                <a:sym typeface="Wingdings" panose="05000000000000000000" pitchFamily="2" charset="2"/>
              </a:rPr>
              <a:t> ‘develop’ </a:t>
            </a:r>
            <a:r>
              <a:rPr lang="en-US" altLang="en-US" sz="2400" dirty="0">
                <a:sym typeface="Wingdings" panose="05000000000000000000" pitchFamily="2" charset="2"/>
              </a:rPr>
              <a:t>branch maintains day-to-day development activities</a:t>
            </a:r>
          </a:p>
          <a:p>
            <a:pPr lvl="1"/>
            <a:r>
              <a:rPr lang="en-US" altLang="en-US" dirty="0">
                <a:sym typeface="Wingdings" panose="05000000000000000000" pitchFamily="2" charset="2"/>
              </a:rPr>
              <a:t>Runs unit tests and tool regression tests</a:t>
            </a:r>
          </a:p>
          <a:p>
            <a:pPr lvl="1"/>
            <a:r>
              <a:rPr lang="en-US" altLang="en-US" dirty="0">
                <a:sym typeface="Wingdings" panose="05000000000000000000" pitchFamily="2" charset="2"/>
              </a:rPr>
              <a:t>All contributions (PRs) are issued to ‘develop’</a:t>
            </a:r>
          </a:p>
          <a:p>
            <a:r>
              <a:rPr lang="en-US" altLang="en-US" sz="2400" dirty="0">
                <a:sym typeface="Wingdings" panose="05000000000000000000" pitchFamily="2" charset="2"/>
              </a:rPr>
              <a:t>Changes merged to the </a:t>
            </a:r>
            <a:r>
              <a:rPr lang="en-US" altLang="en-US" sz="2400" b="1" dirty="0">
                <a:sym typeface="Wingdings" panose="05000000000000000000" pitchFamily="2" charset="2"/>
              </a:rPr>
              <a:t>‘openroad’ </a:t>
            </a:r>
            <a:r>
              <a:rPr lang="en-US" altLang="en-US" sz="2400" dirty="0">
                <a:sym typeface="Wingdings" panose="05000000000000000000" pitchFamily="2" charset="2"/>
              </a:rPr>
              <a:t>branch are tested against the end-to-end flow</a:t>
            </a:r>
          </a:p>
          <a:p>
            <a:pPr lvl="1"/>
            <a:r>
              <a:rPr lang="en-US" altLang="en-US" dirty="0">
                <a:sym typeface="Wingdings" panose="05000000000000000000" pitchFamily="2" charset="2"/>
              </a:rPr>
              <a:t>A repo owner initiates this merge to ensure that tools still run within </a:t>
            </a:r>
            <a:r>
              <a:rPr lang="en-US" altLang="en-US" dirty="0" err="1">
                <a:sym typeface="Wingdings" panose="05000000000000000000" pitchFamily="2" charset="2"/>
              </a:rPr>
              <a:t>OpenROAD</a:t>
            </a:r>
            <a:r>
              <a:rPr lang="en-US" altLang="en-US" dirty="0">
                <a:sym typeface="Wingdings" panose="05000000000000000000" pitchFamily="2" charset="2"/>
              </a:rPr>
              <a:t> flow</a:t>
            </a:r>
          </a:p>
          <a:p>
            <a:r>
              <a:rPr lang="en-US" altLang="en-US" sz="2400" dirty="0">
                <a:sym typeface="Wingdings" panose="05000000000000000000" pitchFamily="2" charset="2"/>
              </a:rPr>
              <a:t>The </a:t>
            </a:r>
            <a:r>
              <a:rPr lang="en-US" altLang="en-US" sz="2400" b="1" dirty="0">
                <a:sym typeface="Wingdings" panose="05000000000000000000" pitchFamily="2" charset="2"/>
              </a:rPr>
              <a:t>‘master’ </a:t>
            </a:r>
            <a:r>
              <a:rPr lang="en-US" altLang="en-US" sz="2400" dirty="0">
                <a:sym typeface="Wingdings" panose="05000000000000000000" pitchFamily="2" charset="2"/>
              </a:rPr>
              <a:t>branch holds a stable release of the codebase</a:t>
            </a:r>
          </a:p>
        </p:txBody>
      </p:sp>
    </p:spTree>
    <p:extLst>
      <p:ext uri="{BB962C8B-B14F-4D97-AF65-F5344CB8AC3E}">
        <p14:creationId xmlns:p14="http://schemas.microsoft.com/office/powerpoint/2010/main" val="10881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err="1">
                <a:solidFill>
                  <a:schemeClr val="tx2"/>
                </a:solidFill>
              </a:rPr>
              <a:t>OpenROAD</a:t>
            </a:r>
            <a:r>
              <a:rPr lang="en-US" dirty="0">
                <a:solidFill>
                  <a:schemeClr val="tx2"/>
                </a:solidFill>
              </a:rPr>
              <a:t> Continuous Integration (CI)</a:t>
            </a:r>
            <a:endParaRPr lang="en-US" dirty="0"/>
          </a:p>
        </p:txBody>
      </p:sp>
      <p:pic>
        <p:nvPicPr>
          <p:cNvPr id="1026" name="Picture 2">
            <a:extLst>
              <a:ext uri="{FF2B5EF4-FFF2-40B4-BE49-F238E27FC236}">
                <a16:creationId xmlns:a16="http://schemas.microsoft.com/office/drawing/2014/main" id="{762433BB-4169-4D3F-B625-5A930BA99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794" y="779818"/>
            <a:ext cx="4954412" cy="600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8289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err="1">
                <a:solidFill>
                  <a:schemeClr val="tx2"/>
                </a:solidFill>
              </a:rPr>
              <a:t>OpenROAD</a:t>
            </a:r>
            <a:r>
              <a:rPr lang="en-US" dirty="0">
                <a:solidFill>
                  <a:schemeClr val="tx2"/>
                </a:solidFill>
              </a:rPr>
              <a:t> Continuous Integration (CI)</a:t>
            </a:r>
            <a:endParaRPr lang="en-US" dirty="0"/>
          </a:p>
        </p:txBody>
      </p:sp>
      <p:pic>
        <p:nvPicPr>
          <p:cNvPr id="4" name="Picture 3" descr="A screenshot of a cell phone&#10;&#10;Description automatically generated">
            <a:extLst>
              <a:ext uri="{FF2B5EF4-FFF2-40B4-BE49-F238E27FC236}">
                <a16:creationId xmlns:a16="http://schemas.microsoft.com/office/drawing/2014/main" id="{29BBA128-F6B2-427E-8594-B89D48774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853" y="762000"/>
            <a:ext cx="7806295" cy="5917526"/>
          </a:xfrm>
          <a:prstGeom prst="rect">
            <a:avLst/>
          </a:prstGeom>
        </p:spPr>
      </p:pic>
      <p:cxnSp>
        <p:nvCxnSpPr>
          <p:cNvPr id="6" name="Straight Arrow Connector 5">
            <a:extLst>
              <a:ext uri="{FF2B5EF4-FFF2-40B4-BE49-F238E27FC236}">
                <a16:creationId xmlns:a16="http://schemas.microsoft.com/office/drawing/2014/main" id="{146CE804-4F9B-4349-9FFD-F79B82A02695}"/>
              </a:ext>
            </a:extLst>
          </p:cNvPr>
          <p:cNvCxnSpPr>
            <a:cxnSpLocks/>
          </p:cNvCxnSpPr>
          <p:nvPr/>
        </p:nvCxnSpPr>
        <p:spPr bwMode="auto">
          <a:xfrm flipV="1">
            <a:off x="6096000" y="2667000"/>
            <a:ext cx="1143001" cy="914402"/>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0510EDEF-57DE-4D45-9276-7B5C80D0F9BA}"/>
              </a:ext>
            </a:extLst>
          </p:cNvPr>
          <p:cNvCxnSpPr>
            <a:cxnSpLocks/>
          </p:cNvCxnSpPr>
          <p:nvPr/>
        </p:nvCxnSpPr>
        <p:spPr bwMode="auto">
          <a:xfrm flipV="1">
            <a:off x="6096000" y="3276600"/>
            <a:ext cx="1143001" cy="304802"/>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49649EA3-61EA-4652-8071-8F89C7B02559}"/>
              </a:ext>
            </a:extLst>
          </p:cNvPr>
          <p:cNvCxnSpPr>
            <a:cxnSpLocks/>
          </p:cNvCxnSpPr>
          <p:nvPr/>
        </p:nvCxnSpPr>
        <p:spPr bwMode="auto">
          <a:xfrm>
            <a:off x="6096000" y="3581402"/>
            <a:ext cx="1143001" cy="304798"/>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FF2B5EF4-FFF2-40B4-BE49-F238E27FC236}">
                <a16:creationId xmlns:a16="http://schemas.microsoft.com/office/drawing/2014/main" id="{5FB89E64-2C7B-49CC-9EC0-A897F69BA968}"/>
              </a:ext>
            </a:extLst>
          </p:cNvPr>
          <p:cNvCxnSpPr>
            <a:cxnSpLocks/>
          </p:cNvCxnSpPr>
          <p:nvPr/>
        </p:nvCxnSpPr>
        <p:spPr bwMode="auto">
          <a:xfrm>
            <a:off x="6096000" y="3581400"/>
            <a:ext cx="1143001" cy="990600"/>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B823002E-2681-4599-BE72-AFE0B8739175}"/>
              </a:ext>
            </a:extLst>
          </p:cNvPr>
          <p:cNvCxnSpPr>
            <a:cxnSpLocks/>
          </p:cNvCxnSpPr>
          <p:nvPr/>
        </p:nvCxnSpPr>
        <p:spPr bwMode="auto">
          <a:xfrm>
            <a:off x="6096000" y="3581400"/>
            <a:ext cx="1143001" cy="1600200"/>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9CD3F59D-0D21-48E9-9F53-D4F3B0D3A7C5}"/>
              </a:ext>
            </a:extLst>
          </p:cNvPr>
          <p:cNvSpPr txBox="1"/>
          <p:nvPr/>
        </p:nvSpPr>
        <p:spPr>
          <a:xfrm>
            <a:off x="3728200" y="3350570"/>
            <a:ext cx="2379148" cy="461665"/>
          </a:xfrm>
          <a:prstGeom prst="rect">
            <a:avLst/>
          </a:prstGeom>
          <a:noFill/>
        </p:spPr>
        <p:txBody>
          <a:bodyPr wrap="square" rtlCol="0">
            <a:spAutoFit/>
          </a:bodyPr>
          <a:lstStyle/>
          <a:p>
            <a:r>
              <a:rPr lang="en-US" sz="2400" b="1" dirty="0">
                <a:solidFill>
                  <a:srgbClr val="FF0000"/>
                </a:solidFill>
              </a:rPr>
              <a:t>Parallel Tests</a:t>
            </a:r>
          </a:p>
        </p:txBody>
      </p:sp>
      <p:sp>
        <p:nvSpPr>
          <p:cNvPr id="27" name="Rectangle 26">
            <a:extLst>
              <a:ext uri="{FF2B5EF4-FFF2-40B4-BE49-F238E27FC236}">
                <a16:creationId xmlns:a16="http://schemas.microsoft.com/office/drawing/2014/main" id="{3BEF1286-C703-47B6-91EA-7BDC28F3E4C4}"/>
              </a:ext>
            </a:extLst>
          </p:cNvPr>
          <p:cNvSpPr/>
          <p:nvPr/>
        </p:nvSpPr>
        <p:spPr bwMode="auto">
          <a:xfrm>
            <a:off x="8686800" y="6172200"/>
            <a:ext cx="914400" cy="381000"/>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29" name="Straight Arrow Connector 28">
            <a:extLst>
              <a:ext uri="{FF2B5EF4-FFF2-40B4-BE49-F238E27FC236}">
                <a16:creationId xmlns:a16="http://schemas.microsoft.com/office/drawing/2014/main" id="{A599CB40-5292-40B5-9B91-DC0CE17C78AB}"/>
              </a:ext>
            </a:extLst>
          </p:cNvPr>
          <p:cNvCxnSpPr>
            <a:cxnSpLocks/>
          </p:cNvCxnSpPr>
          <p:nvPr/>
        </p:nvCxnSpPr>
        <p:spPr bwMode="auto">
          <a:xfrm>
            <a:off x="5791200" y="5372100"/>
            <a:ext cx="2895600" cy="850226"/>
          </a:xfrm>
          <a:prstGeom prst="straightConnector1">
            <a:avLst/>
          </a:prstGeom>
          <a:ln>
            <a:solidFill>
              <a:srgbClr val="FF000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3A59A0DB-AEC3-44C1-A4B4-A666DC5651F2}"/>
              </a:ext>
            </a:extLst>
          </p:cNvPr>
          <p:cNvSpPr txBox="1"/>
          <p:nvPr/>
        </p:nvSpPr>
        <p:spPr>
          <a:xfrm>
            <a:off x="1981200" y="5015048"/>
            <a:ext cx="3800272" cy="461665"/>
          </a:xfrm>
          <a:prstGeom prst="rect">
            <a:avLst/>
          </a:prstGeom>
          <a:noFill/>
        </p:spPr>
        <p:txBody>
          <a:bodyPr wrap="square" rtlCol="0">
            <a:spAutoFit/>
          </a:bodyPr>
          <a:lstStyle/>
          <a:p>
            <a:r>
              <a:rPr lang="en-US" sz="2400" b="1" dirty="0">
                <a:solidFill>
                  <a:srgbClr val="FF0000"/>
                </a:solidFill>
              </a:rPr>
              <a:t>Saving Developer Time</a:t>
            </a:r>
          </a:p>
        </p:txBody>
      </p:sp>
    </p:spTree>
    <p:extLst>
      <p:ext uri="{BB962C8B-B14F-4D97-AF65-F5344CB8AC3E}">
        <p14:creationId xmlns:p14="http://schemas.microsoft.com/office/powerpoint/2010/main" val="11294891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Generic Node Enablement </a:t>
            </a:r>
            <a:r>
              <a:rPr lang="en-US" dirty="0"/>
              <a:t>and “14nm+”</a:t>
            </a:r>
            <a:endParaRPr lang="en-US" dirty="0">
              <a:solidFill>
                <a:srgbClr val="00B0F0"/>
              </a:solidFill>
            </a:endParaRPr>
          </a:p>
        </p:txBody>
      </p:sp>
      <p:sp>
        <p:nvSpPr>
          <p:cNvPr id="3" name="Content Placeholder 2"/>
          <p:cNvSpPr>
            <a:spLocks noGrp="1"/>
          </p:cNvSpPr>
          <p:nvPr>
            <p:ph idx="1"/>
          </p:nvPr>
        </p:nvSpPr>
        <p:spPr>
          <a:xfrm>
            <a:off x="139700" y="893136"/>
            <a:ext cx="12052300" cy="5983134"/>
          </a:xfrm>
        </p:spPr>
        <p:txBody>
          <a:bodyPr/>
          <a:lstStyle/>
          <a:p>
            <a:pPr marL="284163" lvl="1" indent="-166688">
              <a:spcBef>
                <a:spcPts val="300"/>
              </a:spcBef>
              <a:spcAft>
                <a:spcPts val="300"/>
              </a:spcAft>
            </a:pPr>
            <a:r>
              <a:rPr lang="en-US" b="1" dirty="0">
                <a:solidFill>
                  <a:srgbClr val="1B00C0"/>
                </a:solidFill>
              </a:rPr>
              <a:t>Goal of Open-Source EDA: </a:t>
            </a:r>
            <a:r>
              <a:rPr lang="en-US" b="1" dirty="0"/>
              <a:t>build a flow that </a:t>
            </a:r>
            <a:r>
              <a:rPr lang="en-US" b="1" dirty="0">
                <a:solidFill>
                  <a:srgbClr val="FF0000"/>
                </a:solidFill>
              </a:rPr>
              <a:t>works for any given node</a:t>
            </a:r>
          </a:p>
          <a:p>
            <a:pPr marL="284163" lvl="1" indent="-166688">
              <a:spcBef>
                <a:spcPts val="300"/>
              </a:spcBef>
              <a:spcAft>
                <a:spcPts val="300"/>
              </a:spcAft>
            </a:pPr>
            <a:endParaRPr lang="en-US" sz="2000" b="1" dirty="0">
              <a:solidFill>
                <a:srgbClr val="1B00C0"/>
              </a:solidFill>
            </a:endParaRPr>
          </a:p>
          <a:p>
            <a:pPr marL="284163" lvl="1" indent="-166688">
              <a:spcBef>
                <a:spcPts val="300"/>
              </a:spcBef>
              <a:spcAft>
                <a:spcPts val="300"/>
              </a:spcAft>
            </a:pPr>
            <a:r>
              <a:rPr lang="en-US" b="1" dirty="0">
                <a:solidFill>
                  <a:srgbClr val="1B00C0"/>
                </a:solidFill>
              </a:rPr>
              <a:t>Challenge:  Advanced-node design rules and </a:t>
            </a:r>
            <a:r>
              <a:rPr lang="en-US" b="1" dirty="0" err="1">
                <a:solidFill>
                  <a:srgbClr val="1B00C0"/>
                </a:solidFill>
              </a:rPr>
              <a:t>TechLEF</a:t>
            </a:r>
            <a:r>
              <a:rPr lang="en-US" b="1" dirty="0">
                <a:solidFill>
                  <a:srgbClr val="1B00C0"/>
                </a:solidFill>
              </a:rPr>
              <a:t> are too complex  </a:t>
            </a:r>
          </a:p>
          <a:p>
            <a:pPr marL="284163" lvl="1" indent="-166688">
              <a:spcBef>
                <a:spcPts val="300"/>
              </a:spcBef>
              <a:spcAft>
                <a:spcPts val="300"/>
              </a:spcAft>
            </a:pPr>
            <a:endParaRPr lang="en-US" sz="2000" b="1" dirty="0">
              <a:solidFill>
                <a:srgbClr val="1B00C0"/>
              </a:solidFill>
            </a:endParaRPr>
          </a:p>
          <a:p>
            <a:pPr marL="284163" lvl="1" indent="-166688">
              <a:spcBef>
                <a:spcPts val="300"/>
              </a:spcBef>
              <a:spcAft>
                <a:spcPts val="300"/>
              </a:spcAft>
            </a:pPr>
            <a:r>
              <a:rPr lang="en-US" b="1" dirty="0">
                <a:solidFill>
                  <a:srgbClr val="1B00C0"/>
                </a:solidFill>
              </a:rPr>
              <a:t>Solution:  “Generic Node Enablement” </a:t>
            </a:r>
            <a:r>
              <a:rPr lang="en-US" b="1" dirty="0"/>
              <a:t>= foundry DRC/LVS-compatible “wrapping” of node enablement, including </a:t>
            </a:r>
            <a:r>
              <a:rPr lang="en-US" b="1" dirty="0" err="1"/>
              <a:t>stdcells</a:t>
            </a:r>
            <a:r>
              <a:rPr lang="en-US" b="1" dirty="0"/>
              <a:t>, macros and BEOL stack</a:t>
            </a:r>
          </a:p>
          <a:p>
            <a:pPr marL="284163" lvl="1" indent="-166688">
              <a:spcBef>
                <a:spcPts val="300"/>
              </a:spcBef>
              <a:spcAft>
                <a:spcPts val="300"/>
              </a:spcAft>
            </a:pPr>
            <a:endParaRPr lang="en-US" sz="2000" b="1" dirty="0"/>
          </a:p>
          <a:p>
            <a:pPr marL="284163" lvl="1" indent="-166688">
              <a:spcBef>
                <a:spcPts val="300"/>
              </a:spcBef>
              <a:spcAft>
                <a:spcPts val="300"/>
              </a:spcAft>
            </a:pPr>
            <a:r>
              <a:rPr lang="en-US" sz="2000" b="1" dirty="0">
                <a:solidFill>
                  <a:srgbClr val="1B00C0"/>
                </a:solidFill>
              </a:rPr>
              <a:t>For </a:t>
            </a:r>
            <a:r>
              <a:rPr lang="en-US" sz="2000" b="1" dirty="0" err="1">
                <a:solidFill>
                  <a:srgbClr val="1B00C0"/>
                </a:solidFill>
              </a:rPr>
              <a:t>OpenROAD</a:t>
            </a:r>
            <a:r>
              <a:rPr lang="en-US" sz="2000" b="1" dirty="0"/>
              <a:t>, Generic Node Enablement supports the following </a:t>
            </a:r>
            <a:r>
              <a:rPr lang="en-US" sz="2000" b="1" dirty="0">
                <a:solidFill>
                  <a:srgbClr val="FF0000"/>
                </a:solidFill>
              </a:rPr>
              <a:t>METAL</a:t>
            </a:r>
            <a:r>
              <a:rPr lang="en-US" sz="2000" b="1" dirty="0"/>
              <a:t> rules:</a:t>
            </a:r>
          </a:p>
          <a:p>
            <a:pPr marL="800100" lvl="1"/>
            <a:r>
              <a:rPr lang="en-US" sz="1800" dirty="0"/>
              <a:t>WIDTH / AREA / SPACING ENDOFLINE / SPACINGTABLE PARALLELRUNLENGTH</a:t>
            </a:r>
          </a:p>
          <a:p>
            <a:pPr marL="800100" lvl="1"/>
            <a:r>
              <a:rPr lang="en-US" sz="1800" dirty="0"/>
              <a:t>MINWIDTH / MAXWIDTH / MINSTEP / MINENCLOSEDAREA</a:t>
            </a:r>
          </a:p>
          <a:p>
            <a:pPr marL="287338" indent="-174625"/>
            <a:r>
              <a:rPr lang="en-US" sz="2000" b="1" dirty="0"/>
              <a:t>And the following </a:t>
            </a:r>
            <a:r>
              <a:rPr lang="en-US" sz="2000" b="1" dirty="0">
                <a:solidFill>
                  <a:srgbClr val="FF0000"/>
                </a:solidFill>
              </a:rPr>
              <a:t>CUT</a:t>
            </a:r>
            <a:r>
              <a:rPr lang="en-US" sz="2000" b="1" dirty="0"/>
              <a:t> rules:</a:t>
            </a:r>
          </a:p>
          <a:p>
            <a:pPr marL="800100" lvl="1"/>
            <a:r>
              <a:rPr lang="en-US" sz="1800" dirty="0"/>
              <a:t>WIDTH / SPACING</a:t>
            </a:r>
          </a:p>
          <a:p>
            <a:pPr marL="287338" lvl="1" indent="-174625">
              <a:spcBef>
                <a:spcPts val="300"/>
              </a:spcBef>
              <a:spcAft>
                <a:spcPts val="300"/>
              </a:spcAft>
            </a:pPr>
            <a:r>
              <a:rPr lang="en-US" sz="2000" b="1" dirty="0">
                <a:solidFill>
                  <a:srgbClr val="FF0000"/>
                </a:solidFill>
              </a:rPr>
              <a:t>To ensure convergence of routing</a:t>
            </a:r>
            <a:r>
              <a:rPr lang="en-US" sz="2000" b="1" dirty="0"/>
              <a:t>, additional high-level assumptions must be satisfied</a:t>
            </a:r>
          </a:p>
          <a:p>
            <a:pPr lvl="2" indent="-176213">
              <a:spcBef>
                <a:spcPts val="300"/>
              </a:spcBef>
              <a:spcAft>
                <a:spcPts val="300"/>
              </a:spcAft>
            </a:pPr>
            <a:r>
              <a:rPr lang="en-US" sz="1800" b="1" dirty="0">
                <a:solidFill>
                  <a:srgbClr val="1B00C0"/>
                </a:solidFill>
              </a:rPr>
              <a:t>Cells and macros must have on-grid, on-</a:t>
            </a:r>
            <a:r>
              <a:rPr lang="en-US" sz="1800" b="1" dirty="0" err="1">
                <a:solidFill>
                  <a:srgbClr val="1B00C0"/>
                </a:solidFill>
              </a:rPr>
              <a:t>pref</a:t>
            </a:r>
            <a:r>
              <a:rPr lang="en-US" sz="1800" b="1" dirty="0">
                <a:solidFill>
                  <a:srgbClr val="1B00C0"/>
                </a:solidFill>
              </a:rPr>
              <a:t>-direction, in-pin access</a:t>
            </a:r>
            <a:r>
              <a:rPr lang="en-US" sz="1800" dirty="0">
                <a:solidFill>
                  <a:srgbClr val="1B00C0"/>
                </a:solidFill>
              </a:rPr>
              <a:t>                                                      </a:t>
            </a:r>
            <a:r>
              <a:rPr lang="en-US" sz="1800" dirty="0"/>
              <a:t>(i.e., enclosure is completely inside pin shape)</a:t>
            </a:r>
          </a:p>
          <a:p>
            <a:pPr lvl="2" indent="-176213">
              <a:spcBef>
                <a:spcPts val="300"/>
              </a:spcBef>
              <a:spcAft>
                <a:spcPts val="300"/>
              </a:spcAft>
            </a:pPr>
            <a:r>
              <a:rPr lang="en-US" sz="1800" b="1" dirty="0">
                <a:solidFill>
                  <a:srgbClr val="1B00C0"/>
                </a:solidFill>
              </a:rPr>
              <a:t>Complex rules (e.g., PDN via-array-related) need to be modeled with pre-constructed OBS  </a:t>
            </a:r>
            <a:r>
              <a:rPr lang="en-US" sz="1800" dirty="0">
                <a:solidFill>
                  <a:srgbClr val="1B00C0"/>
                </a:solidFill>
              </a:rPr>
              <a:t>                       </a:t>
            </a:r>
            <a:r>
              <a:rPr lang="en-US" sz="1800" dirty="0"/>
              <a:t>(i.e., should avoid “LEF5X” prefix in </a:t>
            </a:r>
            <a:r>
              <a:rPr lang="en-US" sz="1800" dirty="0" err="1"/>
              <a:t>lef</a:t>
            </a:r>
            <a:r>
              <a:rPr lang="en-US" sz="1800" dirty="0"/>
              <a:t>)</a:t>
            </a:r>
          </a:p>
          <a:p>
            <a:pPr marL="284163" lvl="1" indent="-166688">
              <a:spcBef>
                <a:spcPts val="300"/>
              </a:spcBef>
              <a:spcAft>
                <a:spcPts val="300"/>
              </a:spcAft>
            </a:pPr>
            <a:endParaRPr lang="en-US" sz="1800" b="1" dirty="0"/>
          </a:p>
          <a:p>
            <a:pPr marL="284163" lvl="1" indent="-166688">
              <a:spcBef>
                <a:spcPts val="300"/>
              </a:spcBef>
              <a:spcAft>
                <a:spcPts val="300"/>
              </a:spcAft>
            </a:pPr>
            <a:endParaRPr lang="en-US" sz="1800" b="1" dirty="0"/>
          </a:p>
          <a:p>
            <a:pPr marL="284163" lvl="1" indent="-166688">
              <a:spcBef>
                <a:spcPts val="300"/>
              </a:spcBef>
              <a:spcAft>
                <a:spcPts val="300"/>
              </a:spcAft>
            </a:pPr>
            <a:endParaRPr lang="en-US" sz="1800" b="1" dirty="0"/>
          </a:p>
          <a:p>
            <a:pPr marL="284163" lvl="1" indent="-166688">
              <a:spcBef>
                <a:spcPts val="300"/>
              </a:spcBef>
              <a:spcAft>
                <a:spcPts val="300"/>
              </a:spcAft>
            </a:pPr>
            <a:endParaRPr lang="en-US" sz="1800" dirty="0"/>
          </a:p>
          <a:p>
            <a:pPr marL="517525" lvl="2" indent="-166688">
              <a:spcBef>
                <a:spcPts val="300"/>
              </a:spcBef>
              <a:spcAft>
                <a:spcPts val="300"/>
              </a:spcAft>
            </a:pPr>
            <a:endParaRPr lang="en-US" sz="1400" dirty="0"/>
          </a:p>
          <a:p>
            <a:pPr marL="284163" lvl="1" indent="-166688">
              <a:spcBef>
                <a:spcPts val="300"/>
              </a:spcBef>
              <a:spcAft>
                <a:spcPts val="300"/>
              </a:spcAft>
            </a:pPr>
            <a:endParaRPr lang="en-US" sz="1800" b="1" dirty="0"/>
          </a:p>
        </p:txBody>
      </p:sp>
    </p:spTree>
    <p:extLst>
      <p:ext uri="{BB962C8B-B14F-4D97-AF65-F5344CB8AC3E}">
        <p14:creationId xmlns:p14="http://schemas.microsoft.com/office/powerpoint/2010/main" val="3606723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fade">
                                      <p:cBhvr>
                                        <p:cTn id="19" dur="500"/>
                                        <p:tgtEl>
                                          <p:spTgt spid="3">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500"/>
                                        <p:tgtEl>
                                          <p:spTgt spid="3">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fade">
                                      <p:cBhvr>
                                        <p:cTn id="25" dur="500"/>
                                        <p:tgtEl>
                                          <p:spTgt spid="3">
                                            <p:txEl>
                                              <p:pRg st="12" end="1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3" end="13"/>
                                            </p:txEl>
                                          </p:spTgt>
                                        </p:tgtEl>
                                        <p:attrNameLst>
                                          <p:attrName>style.visibility</p:attrName>
                                        </p:attrNameLst>
                                      </p:cBhvr>
                                      <p:to>
                                        <p:strVal val="visible"/>
                                      </p:to>
                                    </p:set>
                                    <p:animEffect transition="in" filter="fade">
                                      <p:cBhvr>
                                        <p:cTn id="2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620CC-337C-3649-B05C-8112D8E4EFFB}"/>
              </a:ext>
            </a:extLst>
          </p:cNvPr>
          <p:cNvSpPr>
            <a:spLocks noGrp="1"/>
          </p:cNvSpPr>
          <p:nvPr>
            <p:ph idx="1"/>
          </p:nvPr>
        </p:nvSpPr>
        <p:spPr>
          <a:xfrm>
            <a:off x="173567" y="759745"/>
            <a:ext cx="12018432" cy="5641058"/>
          </a:xfrm>
        </p:spPr>
        <p:txBody>
          <a:bodyPr/>
          <a:lstStyle/>
          <a:p>
            <a:pPr marL="0" indent="0">
              <a:spcBef>
                <a:spcPts val="600"/>
              </a:spcBef>
              <a:buNone/>
            </a:pPr>
            <a:r>
              <a:rPr lang="en-US" sz="2200" b="1" dirty="0">
                <a:solidFill>
                  <a:srgbClr val="1B00C0"/>
                </a:solidFill>
              </a:rPr>
              <a:t>DRAFT “Requirements for Generic Node Support” Google Doc: see link at below-right</a:t>
            </a:r>
          </a:p>
          <a:p>
            <a:pPr marL="0" indent="0">
              <a:spcBef>
                <a:spcPts val="600"/>
              </a:spcBef>
              <a:buNone/>
            </a:pPr>
            <a:r>
              <a:rPr lang="en-US" sz="2200" b="1" dirty="0">
                <a:solidFill>
                  <a:srgbClr val="FF0000"/>
                </a:solidFill>
              </a:rPr>
              <a:t>Requirements for Double Patterning Technology (DPT) Layers</a:t>
            </a:r>
          </a:p>
          <a:p>
            <a:pPr>
              <a:spcBef>
                <a:spcPts val="600"/>
              </a:spcBef>
            </a:pPr>
            <a:r>
              <a:rPr lang="en-US" sz="1800" b="1" dirty="0"/>
              <a:t>Mx on-</a:t>
            </a:r>
            <a:r>
              <a:rPr lang="en-US" sz="1800" b="1" dirty="0" err="1"/>
              <a:t>pref</a:t>
            </a:r>
            <a:r>
              <a:rPr lang="en-US" sz="1800" b="1" dirty="0"/>
              <a:t>-directional (unidirectional) routing </a:t>
            </a:r>
            <a:r>
              <a:rPr lang="en-US" sz="1800" dirty="0"/>
              <a:t>(e.g., M2 horizontal, M3 vertical)</a:t>
            </a:r>
          </a:p>
          <a:p>
            <a:pPr>
              <a:spcBef>
                <a:spcPts val="600"/>
              </a:spcBef>
            </a:pPr>
            <a:r>
              <a:rPr lang="en-US" sz="1800" b="1" dirty="0"/>
              <a:t>Each track assigned one color, in alternation (1-2-1-2)</a:t>
            </a:r>
          </a:p>
          <a:p>
            <a:pPr>
              <a:spcBef>
                <a:spcPts val="600"/>
              </a:spcBef>
            </a:pPr>
            <a:r>
              <a:rPr lang="en-US" sz="1800" dirty="0"/>
              <a:t>Below-left figure: (1) </a:t>
            </a:r>
            <a:r>
              <a:rPr lang="en-US" sz="1800" b="1" dirty="0"/>
              <a:t>diff-color side to side (S2S) spacing; </a:t>
            </a:r>
            <a:r>
              <a:rPr lang="en-US" sz="1800" dirty="0"/>
              <a:t>(2) </a:t>
            </a:r>
            <a:r>
              <a:rPr lang="en-US" sz="1800" b="1" dirty="0"/>
              <a:t>same-color end to end (E2E) spacing</a:t>
            </a:r>
            <a:endParaRPr lang="en-US" sz="1800" dirty="0"/>
          </a:p>
          <a:p>
            <a:pPr>
              <a:spcBef>
                <a:spcPts val="600"/>
              </a:spcBef>
            </a:pPr>
            <a:r>
              <a:rPr lang="en-US" sz="1800" dirty="0"/>
              <a:t>No NDR (non-default routing)</a:t>
            </a:r>
          </a:p>
          <a:p>
            <a:pPr marL="0" indent="0">
              <a:spcBef>
                <a:spcPts val="600"/>
              </a:spcBef>
              <a:buNone/>
            </a:pPr>
            <a:r>
              <a:rPr lang="en-US" sz="2200" b="1" dirty="0">
                <a:solidFill>
                  <a:srgbClr val="FF0000"/>
                </a:solidFill>
              </a:rPr>
              <a:t>Requirements for Macros</a:t>
            </a:r>
          </a:p>
          <a:p>
            <a:pPr>
              <a:spcBef>
                <a:spcPts val="600"/>
              </a:spcBef>
            </a:pPr>
            <a:r>
              <a:rPr lang="en-US" sz="1800" dirty="0"/>
              <a:t>Pins should be on-grid for routing tracks</a:t>
            </a:r>
          </a:p>
          <a:p>
            <a:pPr>
              <a:spcBef>
                <a:spcPts val="600"/>
              </a:spcBef>
            </a:pPr>
            <a:r>
              <a:rPr lang="en-US" sz="1800" dirty="0"/>
              <a:t>Assume that bottom of macros should be aligned to routing tracks</a:t>
            </a:r>
          </a:p>
          <a:p>
            <a:pPr>
              <a:spcBef>
                <a:spcPts val="600"/>
              </a:spcBef>
            </a:pPr>
            <a:r>
              <a:rPr lang="en-US" sz="1800" b="1" dirty="0"/>
              <a:t>Wrapper</a:t>
            </a:r>
            <a:r>
              <a:rPr lang="en-US" sz="1800" dirty="0"/>
              <a:t> example for existing macros to support generic node: see below</a:t>
            </a:r>
          </a:p>
          <a:p>
            <a:pPr lvl="1">
              <a:spcBef>
                <a:spcPts val="600"/>
              </a:spcBef>
            </a:pPr>
            <a:r>
              <a:rPr lang="en-US" sz="1800" dirty="0"/>
              <a:t>Additional area for pin connection and extend layer to make pins on-grid</a:t>
            </a:r>
          </a:p>
          <a:p>
            <a:pPr lvl="1">
              <a:spcBef>
                <a:spcPts val="600"/>
              </a:spcBef>
            </a:pPr>
            <a:r>
              <a:rPr lang="en-US" sz="1800" dirty="0"/>
              <a:t>Can use V2/M3/V3 to make M2 pin have M4 connection point</a:t>
            </a:r>
          </a:p>
          <a:p>
            <a:endParaRPr lang="en-US" sz="2000" dirty="0"/>
          </a:p>
          <a:p>
            <a:pPr marL="342900" indent="0">
              <a:lnSpc>
                <a:spcPct val="100000"/>
              </a:lnSpc>
              <a:spcBef>
                <a:spcPts val="360"/>
              </a:spcBef>
              <a:spcAft>
                <a:spcPts val="0"/>
              </a:spcAft>
              <a:buNone/>
            </a:pPr>
            <a:endParaRPr lang="en-US" sz="2000" dirty="0"/>
          </a:p>
          <a:p>
            <a:endParaRPr lang="en-US" sz="2000" dirty="0"/>
          </a:p>
        </p:txBody>
      </p:sp>
      <p:sp>
        <p:nvSpPr>
          <p:cNvPr id="3" name="Title 2">
            <a:extLst>
              <a:ext uri="{FF2B5EF4-FFF2-40B4-BE49-F238E27FC236}">
                <a16:creationId xmlns:a16="http://schemas.microsoft.com/office/drawing/2014/main" id="{1F70BAF1-F24D-C24F-89F9-5C1546726CCA}"/>
              </a:ext>
            </a:extLst>
          </p:cNvPr>
          <p:cNvSpPr>
            <a:spLocks noGrp="1"/>
          </p:cNvSpPr>
          <p:nvPr>
            <p:ph type="title"/>
          </p:nvPr>
        </p:nvSpPr>
        <p:spPr>
          <a:xfrm>
            <a:off x="76200" y="99635"/>
            <a:ext cx="11802533" cy="595312"/>
          </a:xfrm>
        </p:spPr>
        <p:txBody>
          <a:bodyPr/>
          <a:lstStyle/>
          <a:p>
            <a:r>
              <a:rPr lang="en-US" dirty="0"/>
              <a:t>Requirements for Generic Node Support</a:t>
            </a:r>
          </a:p>
        </p:txBody>
      </p:sp>
      <p:pic>
        <p:nvPicPr>
          <p:cNvPr id="4" name="Picture 2">
            <a:extLst>
              <a:ext uri="{FF2B5EF4-FFF2-40B4-BE49-F238E27FC236}">
                <a16:creationId xmlns:a16="http://schemas.microsoft.com/office/drawing/2014/main" id="{B20038B9-51B3-B54C-AD4E-87BF4B270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109440"/>
            <a:ext cx="4307542" cy="10009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40AF31F-3C27-224B-A8C3-CD834D83A0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4610" y="4590270"/>
            <a:ext cx="3997852" cy="22677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357A7F-2538-CF49-82A4-1F46AF3E2BBB}"/>
              </a:ext>
            </a:extLst>
          </p:cNvPr>
          <p:cNvSpPr/>
          <p:nvPr/>
        </p:nvSpPr>
        <p:spPr>
          <a:xfrm>
            <a:off x="8412371" y="2782669"/>
            <a:ext cx="3606062" cy="646331"/>
          </a:xfrm>
          <a:prstGeom prst="rect">
            <a:avLst/>
          </a:prstGeom>
        </p:spPr>
        <p:txBody>
          <a:bodyPr wrap="square">
            <a:spAutoFit/>
          </a:bodyPr>
          <a:lstStyle/>
          <a:p>
            <a:r>
              <a:rPr lang="en-US" sz="1200" dirty="0">
                <a:hlinkClick r:id="rId5"/>
              </a:rPr>
              <a:t>https://docs.google.com/document/d/1-KyRNu7qU_7oMYxXB5ToTkLv2C9AJbUAHJQr24rIU7U/edit?usp=sharing</a:t>
            </a:r>
            <a:endParaRPr lang="en-US" sz="1200" dirty="0"/>
          </a:p>
        </p:txBody>
      </p:sp>
      <p:sp>
        <p:nvSpPr>
          <p:cNvPr id="7" name="Rectangle 6">
            <a:extLst>
              <a:ext uri="{FF2B5EF4-FFF2-40B4-BE49-F238E27FC236}">
                <a16:creationId xmlns:a16="http://schemas.microsoft.com/office/drawing/2014/main" id="{384827F3-7C7F-CC48-B1E3-0CCFDBB61652}"/>
              </a:ext>
            </a:extLst>
          </p:cNvPr>
          <p:cNvSpPr/>
          <p:nvPr/>
        </p:nvSpPr>
        <p:spPr>
          <a:xfrm>
            <a:off x="8077200" y="2505731"/>
            <a:ext cx="3606062" cy="338554"/>
          </a:xfrm>
          <a:prstGeom prst="rect">
            <a:avLst/>
          </a:prstGeom>
        </p:spPr>
        <p:txBody>
          <a:bodyPr wrap="square">
            <a:spAutoFit/>
          </a:bodyPr>
          <a:lstStyle/>
          <a:p>
            <a:r>
              <a:rPr lang="en-US" sz="1600" b="1" dirty="0">
                <a:solidFill>
                  <a:srgbClr val="1B00C0"/>
                </a:solidFill>
              </a:rPr>
              <a:t>Link to Google Doc:</a:t>
            </a:r>
          </a:p>
        </p:txBody>
      </p:sp>
      <p:pic>
        <p:nvPicPr>
          <p:cNvPr id="6" name="Picture 5">
            <a:extLst>
              <a:ext uri="{FF2B5EF4-FFF2-40B4-BE49-F238E27FC236}">
                <a16:creationId xmlns:a16="http://schemas.microsoft.com/office/drawing/2014/main" id="{7F079971-95B7-41E2-BFCE-BBD690F33919}"/>
              </a:ext>
            </a:extLst>
          </p:cNvPr>
          <p:cNvPicPr>
            <a:picLocks noChangeAspect="1"/>
          </p:cNvPicPr>
          <p:nvPr/>
        </p:nvPicPr>
        <p:blipFill>
          <a:blip r:embed="rId6"/>
          <a:stretch>
            <a:fillRect/>
          </a:stretch>
        </p:blipFill>
        <p:spPr>
          <a:xfrm>
            <a:off x="8495858" y="3448969"/>
            <a:ext cx="3696142" cy="3050260"/>
          </a:xfrm>
          <a:prstGeom prst="rect">
            <a:avLst/>
          </a:prstGeom>
          <a:ln>
            <a:solidFill>
              <a:schemeClr val="accent1"/>
            </a:solidFill>
          </a:ln>
        </p:spPr>
      </p:pic>
    </p:spTree>
    <p:extLst>
      <p:ext uri="{BB962C8B-B14F-4D97-AF65-F5344CB8AC3E}">
        <p14:creationId xmlns:p14="http://schemas.microsoft.com/office/powerpoint/2010/main" val="1667145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500"/>
                                        <p:tgtEl>
                                          <p:spTgt spid="2">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fade">
                                      <p:cBhvr>
                                        <p:cTn id="22" dur="500"/>
                                        <p:tgtEl>
                                          <p:spTgt spid="2">
                                            <p:txEl>
                                              <p:pRg st="11" end="1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p:txBody>
          <a:bodyPr/>
          <a:lstStyle/>
          <a:p>
            <a:r>
              <a:rPr lang="en-US" dirty="0"/>
              <a:t>From Community: BSG </a:t>
            </a:r>
            <a:r>
              <a:rPr lang="en-US" dirty="0" err="1"/>
              <a:t>Fakeram</a:t>
            </a:r>
            <a:endParaRPr lang="en-US" dirty="0"/>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228601" y="838201"/>
            <a:ext cx="11781367" cy="3500119"/>
          </a:xfrm>
        </p:spPr>
        <p:txBody>
          <a:bodyPr/>
          <a:lstStyle/>
          <a:p>
            <a:pPr marL="285750" indent="-285750">
              <a:buFont typeface="Arial" panose="020B0604020202020204" pitchFamily="34" charset="0"/>
              <a:buChar char="•"/>
            </a:pPr>
            <a:r>
              <a:rPr lang="en-US" dirty="0"/>
              <a:t>SRAM abstract view generator for digital place-and-route tools</a:t>
            </a:r>
          </a:p>
          <a:p>
            <a:pPr marL="742950" lvl="1" indent="-285750">
              <a:buFont typeface="Arial" panose="020B0604020202020204" pitchFamily="34" charset="0"/>
              <a:buChar char="•"/>
            </a:pPr>
            <a:r>
              <a:rPr lang="en-US" dirty="0"/>
              <a:t>Uses CACTI for PPA estimates to generate LEF, LIB and V models (no GDS)</a:t>
            </a:r>
          </a:p>
          <a:p>
            <a:pPr marL="742950" lvl="1" indent="-285750">
              <a:buFont typeface="Arial" panose="020B0604020202020204" pitchFamily="34" charset="0"/>
              <a:buChar char="•"/>
            </a:pPr>
            <a:r>
              <a:rPr lang="en-US" dirty="0"/>
              <a:t>Compatible with </a:t>
            </a:r>
            <a:r>
              <a:rPr lang="en-US" dirty="0" err="1"/>
              <a:t>OpenROAD’s</a:t>
            </a:r>
            <a:r>
              <a:rPr lang="en-US" dirty="0"/>
              <a:t> “Generic Node Enablement” specification</a:t>
            </a:r>
          </a:p>
          <a:p>
            <a:pPr marL="285750" indent="-285750">
              <a:buFont typeface="Arial" panose="020B0604020202020204" pitchFamily="34" charset="0"/>
              <a:buChar char="•"/>
            </a:pPr>
            <a:r>
              <a:rPr lang="en-US" dirty="0"/>
              <a:t>Motivation: Open-source PDKs and cell libraries </a:t>
            </a:r>
            <a:r>
              <a:rPr lang="en-US" dirty="0">
                <a:solidFill>
                  <a:srgbClr val="0070C0"/>
                </a:solidFill>
              </a:rPr>
              <a:t>(e.g. </a:t>
            </a:r>
            <a:r>
              <a:rPr lang="en-US" i="1" dirty="0">
                <a:solidFill>
                  <a:srgbClr val="0070C0"/>
                </a:solidFill>
              </a:rPr>
              <a:t>NCSU Free45PDK</a:t>
            </a:r>
            <a:r>
              <a:rPr lang="en-US" dirty="0">
                <a:solidFill>
                  <a:srgbClr val="0070C0"/>
                </a:solidFill>
              </a:rPr>
              <a:t> and </a:t>
            </a:r>
            <a:r>
              <a:rPr lang="en-US" i="1" dirty="0" err="1">
                <a:solidFill>
                  <a:srgbClr val="0070C0"/>
                </a:solidFill>
              </a:rPr>
              <a:t>Nangate</a:t>
            </a:r>
            <a:r>
              <a:rPr lang="en-US" i="1" dirty="0">
                <a:solidFill>
                  <a:srgbClr val="0070C0"/>
                </a:solidFill>
              </a:rPr>
              <a:t> Open Cell Library</a:t>
            </a:r>
            <a:r>
              <a:rPr lang="en-US" dirty="0">
                <a:solidFill>
                  <a:srgbClr val="0070C0"/>
                </a:solidFill>
              </a:rPr>
              <a:t>) </a:t>
            </a:r>
            <a:r>
              <a:rPr lang="en-US" dirty="0"/>
              <a:t>are valuable assets in the open-source hardware community </a:t>
            </a:r>
          </a:p>
          <a:p>
            <a:pPr marL="742950" lvl="1" indent="-285750">
              <a:buFont typeface="Arial" panose="020B0604020202020204" pitchFamily="34" charset="0"/>
              <a:buChar char="•"/>
            </a:pPr>
            <a:r>
              <a:rPr lang="en-US" dirty="0"/>
              <a:t>Lack of SRAM models makes evaluating a design’s PPA difficult</a:t>
            </a:r>
          </a:p>
          <a:p>
            <a:pPr marL="742950" lvl="1" indent="-285750">
              <a:buFont typeface="Arial" panose="020B0604020202020204" pitchFamily="34" charset="0"/>
              <a:buChar char="•"/>
            </a:pPr>
            <a:r>
              <a:rPr lang="en-US" dirty="0"/>
              <a:t>Free (open-source) + no NDA lowers the barrier for researchers and enthusiasts</a:t>
            </a:r>
          </a:p>
        </p:txBody>
      </p:sp>
      <p:grpSp>
        <p:nvGrpSpPr>
          <p:cNvPr id="5" name="Group 4">
            <a:extLst>
              <a:ext uri="{FF2B5EF4-FFF2-40B4-BE49-F238E27FC236}">
                <a16:creationId xmlns:a16="http://schemas.microsoft.com/office/drawing/2014/main" id="{EADE0421-836E-42ED-AFC6-12609AF5050A}"/>
              </a:ext>
            </a:extLst>
          </p:cNvPr>
          <p:cNvGrpSpPr/>
          <p:nvPr/>
        </p:nvGrpSpPr>
        <p:grpSpPr>
          <a:xfrm>
            <a:off x="2049756" y="4151251"/>
            <a:ext cx="8104343" cy="2156579"/>
            <a:chOff x="719902" y="3003210"/>
            <a:chExt cx="7633642" cy="2031325"/>
          </a:xfrm>
        </p:grpSpPr>
        <p:pic>
          <p:nvPicPr>
            <p:cNvPr id="6" name="Google Shape;96;p15">
              <a:extLst>
                <a:ext uri="{FF2B5EF4-FFF2-40B4-BE49-F238E27FC236}">
                  <a16:creationId xmlns:a16="http://schemas.microsoft.com/office/drawing/2014/main" id="{4E84A83C-E7E7-4C12-BDDE-4CDE4D9FB855}"/>
                </a:ext>
              </a:extLst>
            </p:cNvPr>
            <p:cNvPicPr preferRelativeResize="0"/>
            <p:nvPr/>
          </p:nvPicPr>
          <p:blipFill>
            <a:blip r:embed="rId3">
              <a:alphaModFix/>
            </a:blip>
            <a:stretch>
              <a:fillRect/>
            </a:stretch>
          </p:blipFill>
          <p:spPr>
            <a:xfrm>
              <a:off x="719902" y="3090818"/>
              <a:ext cx="2504635" cy="1863067"/>
            </a:xfrm>
            <a:prstGeom prst="rect">
              <a:avLst/>
            </a:prstGeom>
            <a:noFill/>
            <a:ln>
              <a:noFill/>
            </a:ln>
          </p:spPr>
        </p:pic>
        <p:pic>
          <p:nvPicPr>
            <p:cNvPr id="7" name="Google Shape;97;p15">
              <a:extLst>
                <a:ext uri="{FF2B5EF4-FFF2-40B4-BE49-F238E27FC236}">
                  <a16:creationId xmlns:a16="http://schemas.microsoft.com/office/drawing/2014/main" id="{0B38CE36-2705-4441-BD9B-E6C5886A39E0}"/>
                </a:ext>
              </a:extLst>
            </p:cNvPr>
            <p:cNvPicPr preferRelativeResize="0"/>
            <p:nvPr/>
          </p:nvPicPr>
          <p:blipFill>
            <a:blip r:embed="rId4">
              <a:alphaModFix/>
            </a:blip>
            <a:stretch>
              <a:fillRect/>
            </a:stretch>
          </p:blipFill>
          <p:spPr>
            <a:xfrm>
              <a:off x="3571018" y="3090818"/>
              <a:ext cx="2566613" cy="1863067"/>
            </a:xfrm>
            <a:prstGeom prst="rect">
              <a:avLst/>
            </a:prstGeom>
            <a:noFill/>
            <a:ln>
              <a:noFill/>
            </a:ln>
          </p:spPr>
        </p:pic>
        <p:pic>
          <p:nvPicPr>
            <p:cNvPr id="8" name="Google Shape;98;p15">
              <a:extLst>
                <a:ext uri="{FF2B5EF4-FFF2-40B4-BE49-F238E27FC236}">
                  <a16:creationId xmlns:a16="http://schemas.microsoft.com/office/drawing/2014/main" id="{7C7665CD-479A-479E-B948-235D9D696A18}"/>
                </a:ext>
              </a:extLst>
            </p:cNvPr>
            <p:cNvPicPr preferRelativeResize="0"/>
            <p:nvPr/>
          </p:nvPicPr>
          <p:blipFill rotWithShape="1">
            <a:blip r:embed="rId5">
              <a:alphaModFix/>
            </a:blip>
            <a:srcRect l="22263" b="34993"/>
            <a:stretch/>
          </p:blipFill>
          <p:spPr>
            <a:xfrm>
              <a:off x="6536723" y="3123330"/>
              <a:ext cx="1816821" cy="1882817"/>
            </a:xfrm>
            <a:prstGeom prst="rect">
              <a:avLst/>
            </a:prstGeom>
            <a:noFill/>
            <a:ln>
              <a:noFill/>
            </a:ln>
          </p:spPr>
        </p:pic>
        <p:sp>
          <p:nvSpPr>
            <p:cNvPr id="9" name="Oval 8">
              <a:extLst>
                <a:ext uri="{FF2B5EF4-FFF2-40B4-BE49-F238E27FC236}">
                  <a16:creationId xmlns:a16="http://schemas.microsoft.com/office/drawing/2014/main" id="{7AD3FB96-319B-4EA9-8216-4853FBB17F5C}"/>
                </a:ext>
              </a:extLst>
            </p:cNvPr>
            <p:cNvSpPr/>
            <p:nvPr/>
          </p:nvSpPr>
          <p:spPr>
            <a:xfrm>
              <a:off x="4511040" y="4232596"/>
              <a:ext cx="231648" cy="2682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C7F63C-ECFB-401A-B388-4DE1E3FB9103}"/>
                </a:ext>
              </a:extLst>
            </p:cNvPr>
            <p:cNvSpPr/>
            <p:nvPr/>
          </p:nvSpPr>
          <p:spPr>
            <a:xfrm>
              <a:off x="6536722" y="3003210"/>
              <a:ext cx="1816821" cy="20313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F91A460-FDCD-46A6-83F3-2FCBB14070CA}"/>
                </a:ext>
              </a:extLst>
            </p:cNvPr>
            <p:cNvCxnSpPr>
              <a:cxnSpLocks/>
              <a:stCxn id="9" idx="0"/>
              <a:endCxn id="10" idx="1"/>
            </p:cNvCxnSpPr>
            <p:nvPr/>
          </p:nvCxnSpPr>
          <p:spPr>
            <a:xfrm flipV="1">
              <a:off x="4626864" y="3300691"/>
              <a:ext cx="2175925" cy="9319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02A2D9-7B9F-47E4-8F15-EAFDFC253532}"/>
                </a:ext>
              </a:extLst>
            </p:cNvPr>
            <p:cNvCxnSpPr>
              <a:cxnSpLocks/>
              <a:stCxn id="9" idx="4"/>
              <a:endCxn id="10" idx="3"/>
            </p:cNvCxnSpPr>
            <p:nvPr/>
          </p:nvCxnSpPr>
          <p:spPr>
            <a:xfrm>
              <a:off x="4626864" y="4500820"/>
              <a:ext cx="2175925" cy="2362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Google Shape;56;p13">
            <a:extLst>
              <a:ext uri="{FF2B5EF4-FFF2-40B4-BE49-F238E27FC236}">
                <a16:creationId xmlns:a16="http://schemas.microsoft.com/office/drawing/2014/main" id="{10F07054-EB34-4FEE-B3D1-DAFCBC30126E}"/>
              </a:ext>
            </a:extLst>
          </p:cNvPr>
          <p:cNvSpPr txBox="1">
            <a:spLocks/>
          </p:cNvSpPr>
          <p:nvPr/>
        </p:nvSpPr>
        <p:spPr>
          <a:xfrm>
            <a:off x="2469544" y="6307100"/>
            <a:ext cx="7210234" cy="4739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2000" dirty="0"/>
              <a:t>Link: </a:t>
            </a:r>
            <a:r>
              <a:rPr lang="en-US" sz="2000" u="sng" dirty="0">
                <a:solidFill>
                  <a:schemeClr val="hlink"/>
                </a:solidFill>
                <a:hlinkClick r:id="rId6"/>
              </a:rPr>
              <a:t>https://github.com/bespoke-silicon-group/bsg_fakeram</a:t>
            </a:r>
            <a:endParaRPr lang="en-US" sz="2000" dirty="0"/>
          </a:p>
        </p:txBody>
      </p:sp>
      <p:pic>
        <p:nvPicPr>
          <p:cNvPr id="14" name="Picture 13">
            <a:extLst>
              <a:ext uri="{FF2B5EF4-FFF2-40B4-BE49-F238E27FC236}">
                <a16:creationId xmlns:a16="http://schemas.microsoft.com/office/drawing/2014/main" id="{0E935BD4-63A6-4650-8E5E-F393C479AF47}"/>
              </a:ext>
            </a:extLst>
          </p:cNvPr>
          <p:cNvPicPr>
            <a:picLocks noChangeAspect="1"/>
          </p:cNvPicPr>
          <p:nvPr/>
        </p:nvPicPr>
        <p:blipFill>
          <a:blip r:embed="rId7"/>
          <a:stretch>
            <a:fillRect/>
          </a:stretch>
        </p:blipFill>
        <p:spPr>
          <a:xfrm>
            <a:off x="9635246" y="46037"/>
            <a:ext cx="2474627" cy="572699"/>
          </a:xfrm>
          <a:prstGeom prst="rect">
            <a:avLst/>
          </a:prstGeom>
        </p:spPr>
      </p:pic>
      <p:pic>
        <p:nvPicPr>
          <p:cNvPr id="15" name="Picture 14">
            <a:extLst>
              <a:ext uri="{FF2B5EF4-FFF2-40B4-BE49-F238E27FC236}">
                <a16:creationId xmlns:a16="http://schemas.microsoft.com/office/drawing/2014/main" id="{9AE96851-5F60-46F0-B82B-3CE49ECD10AC}"/>
              </a:ext>
            </a:extLst>
          </p:cNvPr>
          <p:cNvPicPr>
            <a:picLocks noChangeAspect="1"/>
          </p:cNvPicPr>
          <p:nvPr/>
        </p:nvPicPr>
        <p:blipFill>
          <a:blip r:embed="rId8"/>
          <a:stretch>
            <a:fillRect/>
          </a:stretch>
        </p:blipFill>
        <p:spPr>
          <a:xfrm>
            <a:off x="8782247" y="51276"/>
            <a:ext cx="801180" cy="576011"/>
          </a:xfrm>
          <a:prstGeom prst="rect">
            <a:avLst/>
          </a:prstGeom>
        </p:spPr>
      </p:pic>
      <p:sp>
        <p:nvSpPr>
          <p:cNvPr id="2" name="Rectangle 1">
            <a:extLst>
              <a:ext uri="{FF2B5EF4-FFF2-40B4-BE49-F238E27FC236}">
                <a16:creationId xmlns:a16="http://schemas.microsoft.com/office/drawing/2014/main" id="{2D6C9B6C-1BCC-4F89-993D-371895813992}"/>
              </a:ext>
            </a:extLst>
          </p:cNvPr>
          <p:cNvSpPr/>
          <p:nvPr/>
        </p:nvSpPr>
        <p:spPr bwMode="auto">
          <a:xfrm>
            <a:off x="676747" y="1676400"/>
            <a:ext cx="10210800" cy="457200"/>
          </a:xfrm>
          <a:prstGeom prst="rect">
            <a:avLst/>
          </a:prstGeom>
          <a:noFill/>
          <a:ln w="5715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cxnSp>
        <p:nvCxnSpPr>
          <p:cNvPr id="17" name="Straight Arrow Connector 16">
            <a:extLst>
              <a:ext uri="{FF2B5EF4-FFF2-40B4-BE49-F238E27FC236}">
                <a16:creationId xmlns:a16="http://schemas.microsoft.com/office/drawing/2014/main" id="{1D1C8B11-4075-4306-BAEC-96EC8BAEE668}"/>
              </a:ext>
            </a:extLst>
          </p:cNvPr>
          <p:cNvCxnSpPr/>
          <p:nvPr/>
        </p:nvCxnSpPr>
        <p:spPr bwMode="auto">
          <a:xfrm>
            <a:off x="11125200" y="1905000"/>
            <a:ext cx="609600" cy="0"/>
          </a:xfrm>
          <a:prstGeom prst="straightConnector1">
            <a:avLst/>
          </a:prstGeom>
          <a:solidFill>
            <a:schemeClr val="accent1"/>
          </a:solidFill>
          <a:ln w="76200" cap="flat" cmpd="sng" algn="ctr">
            <a:solidFill>
              <a:srgbClr val="FF0000"/>
            </a:solidFill>
            <a:prstDash val="solid"/>
            <a:round/>
            <a:headEnd type="triangle" w="med" len="med"/>
            <a:tailEnd type="none" w="med" len="med"/>
          </a:ln>
          <a:effectLst/>
        </p:spPr>
      </p:cxnSp>
    </p:spTree>
    <p:extLst>
      <p:ext uri="{BB962C8B-B14F-4D97-AF65-F5344CB8AC3E}">
        <p14:creationId xmlns:p14="http://schemas.microsoft.com/office/powerpoint/2010/main" val="145396308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a:solidFill>
                  <a:schemeClr val="tx2"/>
                </a:solidFill>
              </a:rPr>
              <a:t>Why Open-Source </a:t>
            </a:r>
            <a:r>
              <a:rPr lang="en-US" dirty="0">
                <a:solidFill>
                  <a:srgbClr val="FF0000"/>
                </a:solidFill>
              </a:rPr>
              <a:t>EDA</a:t>
            </a:r>
            <a:r>
              <a:rPr lang="en-US" dirty="0">
                <a:solidFill>
                  <a:schemeClr val="tx2"/>
                </a:solidFill>
              </a:rPr>
              <a:t>?</a:t>
            </a:r>
            <a:endParaRPr lang="en-US" dirty="0"/>
          </a:p>
        </p:txBody>
      </p:sp>
      <p:sp>
        <p:nvSpPr>
          <p:cNvPr id="3" name="Content Placeholder 2"/>
          <p:cNvSpPr>
            <a:spLocks noGrp="1"/>
          </p:cNvSpPr>
          <p:nvPr>
            <p:ph sz="half" idx="1"/>
          </p:nvPr>
        </p:nvSpPr>
        <p:spPr>
          <a:xfrm>
            <a:off x="381000" y="838200"/>
            <a:ext cx="11430000" cy="5551337"/>
          </a:xfrm>
        </p:spPr>
        <p:txBody>
          <a:bodyPr/>
          <a:lstStyle/>
          <a:p>
            <a:r>
              <a:rPr lang="en-US" sz="2400" b="1" dirty="0">
                <a:solidFill>
                  <a:srgbClr val="1B00C0"/>
                </a:solidFill>
              </a:rPr>
              <a:t>Accelerate research and innovation</a:t>
            </a:r>
          </a:p>
          <a:p>
            <a:pPr lvl="1"/>
            <a:r>
              <a:rPr lang="en-US" sz="2000" b="1" dirty="0"/>
              <a:t>EDA research: avoid reinventing wheels</a:t>
            </a:r>
          </a:p>
          <a:p>
            <a:pPr lvl="1"/>
            <a:r>
              <a:rPr lang="en-US" sz="2000" b="1" dirty="0"/>
              <a:t>VLSI design: bring ideas into reality </a:t>
            </a:r>
            <a:r>
              <a:rPr lang="en-US" sz="2200" b="1" u="sng" dirty="0">
                <a:solidFill>
                  <a:srgbClr val="1B00C0"/>
                </a:solidFill>
              </a:rPr>
              <a:t>at zero cost</a:t>
            </a:r>
            <a:endParaRPr lang="en-US" sz="2200" b="1" dirty="0">
              <a:solidFill>
                <a:srgbClr val="1B00C0"/>
              </a:solidFill>
            </a:endParaRPr>
          </a:p>
          <a:p>
            <a:pPr>
              <a:spcBef>
                <a:spcPts val="1600"/>
              </a:spcBef>
            </a:pPr>
            <a:r>
              <a:rPr lang="en-US" sz="2400" b="1" dirty="0">
                <a:solidFill>
                  <a:srgbClr val="1B00C0"/>
                </a:solidFill>
              </a:rPr>
              <a:t>Anyone can use it, for any purpose  </a:t>
            </a:r>
          </a:p>
          <a:p>
            <a:pPr lvl="1"/>
            <a:r>
              <a:rPr lang="en-US" sz="2000" b="1" dirty="0"/>
              <a:t>To </a:t>
            </a:r>
            <a:r>
              <a:rPr lang="en-US" sz="2200" b="1" dirty="0">
                <a:solidFill>
                  <a:srgbClr val="1B00C0"/>
                </a:solidFill>
              </a:rPr>
              <a:t>learn</a:t>
            </a:r>
          </a:p>
          <a:p>
            <a:pPr lvl="1"/>
            <a:r>
              <a:rPr lang="en-US" sz="2000" b="1" dirty="0"/>
              <a:t>To </a:t>
            </a:r>
            <a:r>
              <a:rPr lang="en-US" sz="2200" b="1" dirty="0">
                <a:solidFill>
                  <a:srgbClr val="1B00C0"/>
                </a:solidFill>
              </a:rPr>
              <a:t>tape out</a:t>
            </a:r>
          </a:p>
          <a:p>
            <a:pPr lvl="1"/>
            <a:r>
              <a:rPr lang="en-US" sz="2000" b="1" dirty="0"/>
              <a:t>To </a:t>
            </a:r>
            <a:r>
              <a:rPr lang="en-US" sz="2200" b="1" dirty="0">
                <a:solidFill>
                  <a:srgbClr val="1B00C0"/>
                </a:solidFill>
              </a:rPr>
              <a:t>research</a:t>
            </a:r>
            <a:r>
              <a:rPr lang="en-US" sz="2000" b="1" dirty="0"/>
              <a:t> new algorithmic ideas</a:t>
            </a:r>
            <a:endParaRPr lang="en-US" sz="2000" b="1" dirty="0">
              <a:solidFill>
                <a:srgbClr val="FF0000"/>
              </a:solidFill>
            </a:endParaRPr>
          </a:p>
          <a:p>
            <a:pPr>
              <a:spcBef>
                <a:spcPts val="1600"/>
              </a:spcBef>
            </a:pPr>
            <a:r>
              <a:rPr lang="en-US" sz="2400" b="1" dirty="0">
                <a:solidFill>
                  <a:srgbClr val="1B00C0"/>
                </a:solidFill>
              </a:rPr>
              <a:t>Anyone can contribute</a:t>
            </a:r>
          </a:p>
          <a:p>
            <a:pPr lvl="1"/>
            <a:r>
              <a:rPr lang="en-US" sz="2200" b="1" dirty="0">
                <a:solidFill>
                  <a:srgbClr val="1B00C0"/>
                </a:solidFill>
              </a:rPr>
              <a:t>Worldwide collective effort is both powerful and needed !</a:t>
            </a:r>
          </a:p>
          <a:p>
            <a:pPr lvl="1"/>
            <a:r>
              <a:rPr lang="en-US" sz="2000" b="1" dirty="0"/>
              <a:t>Many ways to help</a:t>
            </a:r>
          </a:p>
          <a:p>
            <a:pPr lvl="2"/>
            <a:r>
              <a:rPr lang="en-US" sz="1800" b="1" dirty="0"/>
              <a:t>Making documentation better is a contribution</a:t>
            </a:r>
          </a:p>
          <a:p>
            <a:pPr lvl="2"/>
            <a:r>
              <a:rPr lang="en-US" sz="1800" b="1" dirty="0"/>
              <a:t>Contribute a testcase!</a:t>
            </a:r>
          </a:p>
          <a:p>
            <a:pPr lvl="1"/>
            <a:r>
              <a:rPr lang="en-US" sz="2000" b="1" dirty="0"/>
              <a:t>If you see room for improvement:</a:t>
            </a:r>
          </a:p>
          <a:p>
            <a:pPr lvl="2"/>
            <a:r>
              <a:rPr lang="en-US" sz="1800" b="1" dirty="0"/>
              <a:t>Work on it and create a pull request to be merged</a:t>
            </a:r>
          </a:p>
          <a:p>
            <a:pPr lvl="2"/>
            <a:r>
              <a:rPr lang="en-US" sz="1800" b="1" dirty="0"/>
              <a:t>If you don’t code, give feedback! </a:t>
            </a:r>
          </a:p>
        </p:txBody>
      </p:sp>
    </p:spTree>
    <p:extLst>
      <p:ext uri="{BB962C8B-B14F-4D97-AF65-F5344CB8AC3E}">
        <p14:creationId xmlns:p14="http://schemas.microsoft.com/office/powerpoint/2010/main" val="362785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fade">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Node: </a:t>
            </a:r>
            <a:r>
              <a:rPr lang="en-US" dirty="0">
                <a:solidFill>
                  <a:srgbClr val="FF0000"/>
                </a:solidFill>
              </a:rPr>
              <a:t>Status with Foundry 14nm </a:t>
            </a:r>
          </a:p>
        </p:txBody>
      </p:sp>
      <p:sp>
        <p:nvSpPr>
          <p:cNvPr id="3" name="Content Placeholder 2"/>
          <p:cNvSpPr>
            <a:spLocks noGrp="1"/>
          </p:cNvSpPr>
          <p:nvPr>
            <p:ph idx="1"/>
          </p:nvPr>
        </p:nvSpPr>
        <p:spPr>
          <a:xfrm>
            <a:off x="84667" y="730404"/>
            <a:ext cx="12107333" cy="1583139"/>
          </a:xfrm>
        </p:spPr>
        <p:txBody>
          <a:bodyPr/>
          <a:lstStyle/>
          <a:p>
            <a:pPr marL="284163" lvl="1" indent="-166688">
              <a:spcBef>
                <a:spcPts val="300"/>
              </a:spcBef>
              <a:spcAft>
                <a:spcPts val="300"/>
              </a:spcAft>
            </a:pPr>
            <a:r>
              <a:rPr lang="en-US" sz="2800" b="1" dirty="0" err="1"/>
              <a:t>OpenROAD</a:t>
            </a:r>
            <a:r>
              <a:rPr lang="en-US" sz="2800" b="1" dirty="0"/>
              <a:t> alpha-release tool chain from GitHub</a:t>
            </a:r>
          </a:p>
          <a:p>
            <a:pPr marL="517525" lvl="2" indent="-166688">
              <a:spcBef>
                <a:spcPts val="300"/>
              </a:spcBef>
              <a:spcAft>
                <a:spcPts val="300"/>
              </a:spcAft>
            </a:pPr>
            <a:r>
              <a:rPr lang="en-US" b="1" dirty="0"/>
              <a:t>LEF’</a:t>
            </a:r>
            <a:r>
              <a:rPr lang="en-US" dirty="0"/>
              <a:t> == Wrapped 14nm macro and standard-cell LEF from commercial foundry + leading IP provider</a:t>
            </a:r>
          </a:p>
          <a:p>
            <a:pPr marL="517525" lvl="2" indent="-166688">
              <a:spcBef>
                <a:spcPts val="300"/>
              </a:spcBef>
              <a:spcAft>
                <a:spcPts val="300"/>
              </a:spcAft>
            </a:pPr>
            <a:r>
              <a:rPr lang="en-US" b="1" dirty="0" err="1">
                <a:solidFill>
                  <a:srgbClr val="1B00C0"/>
                </a:solidFill>
              </a:rPr>
              <a:t>TritonRoute</a:t>
            </a:r>
            <a:r>
              <a:rPr lang="en-US" b="1" dirty="0">
                <a:solidFill>
                  <a:srgbClr val="1B00C0"/>
                </a:solidFill>
              </a:rPr>
              <a:t> detailed router (single-threaded) ends with 305 DRCs as of last week</a:t>
            </a:r>
          </a:p>
          <a:p>
            <a:pPr marL="517525" lvl="2" indent="-166688">
              <a:spcBef>
                <a:spcPts val="300"/>
              </a:spcBef>
              <a:spcAft>
                <a:spcPts val="300"/>
              </a:spcAft>
            </a:pPr>
            <a:endParaRPr lang="en-US" sz="1800" dirty="0"/>
          </a:p>
          <a:p>
            <a:pPr marL="517525" lvl="2" indent="-166688">
              <a:spcBef>
                <a:spcPts val="300"/>
              </a:spcBef>
              <a:spcAft>
                <a:spcPts val="300"/>
              </a:spcAft>
            </a:pPr>
            <a:endParaRPr lang="en-US" sz="1800" dirty="0"/>
          </a:p>
          <a:p>
            <a:pPr marL="284163" lvl="1" indent="-166688">
              <a:spcBef>
                <a:spcPts val="300"/>
              </a:spcBef>
              <a:spcAft>
                <a:spcPts val="300"/>
              </a:spcAft>
            </a:pPr>
            <a:endParaRPr lang="en-US" b="1" dirty="0"/>
          </a:p>
        </p:txBody>
      </p:sp>
      <p:graphicFrame>
        <p:nvGraphicFramePr>
          <p:cNvPr id="4" name="Table 3">
            <a:extLst>
              <a:ext uri="{FF2B5EF4-FFF2-40B4-BE49-F238E27FC236}">
                <a16:creationId xmlns:a16="http://schemas.microsoft.com/office/drawing/2014/main" id="{BA8F7722-F30B-45F8-837B-9F9F2878D9AD}"/>
              </a:ext>
            </a:extLst>
          </p:cNvPr>
          <p:cNvGraphicFramePr>
            <a:graphicFrameLocks noGrp="1"/>
          </p:cNvGraphicFramePr>
          <p:nvPr>
            <p:extLst>
              <p:ext uri="{D42A27DB-BD31-4B8C-83A1-F6EECF244321}">
                <p14:modId xmlns:p14="http://schemas.microsoft.com/office/powerpoint/2010/main" val="208571768"/>
              </p:ext>
            </p:extLst>
          </p:nvPr>
        </p:nvGraphicFramePr>
        <p:xfrm>
          <a:off x="1066799" y="1921476"/>
          <a:ext cx="9982201" cy="46482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1273231963"/>
                    </a:ext>
                  </a:extLst>
                </a:gridCol>
                <a:gridCol w="1066800">
                  <a:extLst>
                    <a:ext uri="{9D8B030D-6E8A-4147-A177-3AD203B41FA5}">
                      <a16:colId xmlns:a16="http://schemas.microsoft.com/office/drawing/2014/main" val="1335477969"/>
                    </a:ext>
                  </a:extLst>
                </a:gridCol>
                <a:gridCol w="2195323">
                  <a:extLst>
                    <a:ext uri="{9D8B030D-6E8A-4147-A177-3AD203B41FA5}">
                      <a16:colId xmlns:a16="http://schemas.microsoft.com/office/drawing/2014/main" val="3118999535"/>
                    </a:ext>
                  </a:extLst>
                </a:gridCol>
                <a:gridCol w="1692091">
                  <a:extLst>
                    <a:ext uri="{9D8B030D-6E8A-4147-A177-3AD203B41FA5}">
                      <a16:colId xmlns:a16="http://schemas.microsoft.com/office/drawing/2014/main" val="4275026149"/>
                    </a:ext>
                  </a:extLst>
                </a:gridCol>
                <a:gridCol w="1487677">
                  <a:extLst>
                    <a:ext uri="{9D8B030D-6E8A-4147-A177-3AD203B41FA5}">
                      <a16:colId xmlns:a16="http://schemas.microsoft.com/office/drawing/2014/main" val="1204738581"/>
                    </a:ext>
                  </a:extLst>
                </a:gridCol>
                <a:gridCol w="1635310">
                  <a:extLst>
                    <a:ext uri="{9D8B030D-6E8A-4147-A177-3AD203B41FA5}">
                      <a16:colId xmlns:a16="http://schemas.microsoft.com/office/drawing/2014/main" val="2475349468"/>
                    </a:ext>
                  </a:extLst>
                </a:gridCol>
              </a:tblGrid>
              <a:tr h="406857">
                <a:tc>
                  <a:txBody>
                    <a:bodyPr/>
                    <a:lstStyle/>
                    <a:p>
                      <a:r>
                        <a:rPr lang="en-US" sz="1800" b="1" dirty="0"/>
                        <a:t>Flow Step</a:t>
                      </a:r>
                    </a:p>
                  </a:txBody>
                  <a:tcPr/>
                </a:tc>
                <a:tc>
                  <a:txBody>
                    <a:bodyPr/>
                    <a:lstStyle/>
                    <a:p>
                      <a:r>
                        <a:rPr lang="en-US" sz="1800" b="1" dirty="0"/>
                        <a:t>Runs?</a:t>
                      </a:r>
                    </a:p>
                  </a:txBody>
                  <a:tcPr/>
                </a:tc>
                <a:tc>
                  <a:txBody>
                    <a:bodyPr/>
                    <a:lstStyle/>
                    <a:p>
                      <a:r>
                        <a:rPr lang="en-US" sz="1800" b="1" dirty="0"/>
                        <a:t>Design</a:t>
                      </a:r>
                    </a:p>
                  </a:txBody>
                  <a:tcPr/>
                </a:tc>
                <a:tc>
                  <a:txBody>
                    <a:bodyPr/>
                    <a:lstStyle/>
                    <a:p>
                      <a:r>
                        <a:rPr lang="en-US" sz="1800" b="1" dirty="0"/>
                        <a:t>#</a:t>
                      </a:r>
                      <a:r>
                        <a:rPr lang="en-US" sz="1800" b="1" dirty="0" err="1"/>
                        <a:t>Insts</a:t>
                      </a:r>
                      <a:r>
                        <a:rPr lang="en-US" sz="1800" b="1" dirty="0"/>
                        <a:t> (K)</a:t>
                      </a:r>
                    </a:p>
                  </a:txBody>
                  <a:tcPr/>
                </a:tc>
                <a:tc>
                  <a:txBody>
                    <a:bodyPr/>
                    <a:lstStyle/>
                    <a:p>
                      <a:r>
                        <a:rPr lang="en-US" sz="1800" b="1" dirty="0"/>
                        <a:t>Time (s)</a:t>
                      </a:r>
                    </a:p>
                  </a:txBody>
                  <a:tcPr/>
                </a:tc>
                <a:tc>
                  <a:txBody>
                    <a:bodyPr/>
                    <a:lstStyle/>
                    <a:p>
                      <a:r>
                        <a:rPr lang="en-US" sz="1800" b="1" dirty="0"/>
                        <a:t>Mem (MB)</a:t>
                      </a:r>
                    </a:p>
                  </a:txBody>
                  <a:tcPr/>
                </a:tc>
                <a:extLst>
                  <a:ext uri="{0D108BD9-81ED-4DB2-BD59-A6C34878D82A}">
                    <a16:rowId xmlns:a16="http://schemas.microsoft.com/office/drawing/2014/main" val="1027207565"/>
                  </a:ext>
                </a:extLst>
              </a:tr>
              <a:tr h="406857">
                <a:tc>
                  <a:txBody>
                    <a:bodyPr/>
                    <a:lstStyle/>
                    <a:p>
                      <a:r>
                        <a:rPr lang="en-US" sz="1800" b="1" dirty="0"/>
                        <a:t>v2def</a:t>
                      </a:r>
                    </a:p>
                  </a:txBody>
                  <a:tcPr/>
                </a:tc>
                <a:tc>
                  <a:txBody>
                    <a:bodyPr/>
                    <a:lstStyle/>
                    <a:p>
                      <a:r>
                        <a:rPr lang="en-US" sz="1800" b="1" dirty="0"/>
                        <a:t>Y</a:t>
                      </a:r>
                    </a:p>
                  </a:txBody>
                  <a:tcPr/>
                </a:tc>
                <a:tc>
                  <a:txBody>
                    <a:bodyPr/>
                    <a:lstStyle/>
                    <a:p>
                      <a:r>
                        <a:rPr lang="en-US" sz="1800" b="1" dirty="0" err="1"/>
                        <a:t>aes</a:t>
                      </a:r>
                      <a:r>
                        <a:rPr lang="en-US" sz="1800" b="1" dirty="0"/>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3</a:t>
                      </a:r>
                    </a:p>
                  </a:txBody>
                  <a:tcPr/>
                </a:tc>
                <a:tc>
                  <a:txBody>
                    <a:bodyPr/>
                    <a:lstStyle/>
                    <a:p>
                      <a:r>
                        <a:rPr lang="en-US" sz="1800" b="1" dirty="0"/>
                        <a:t>156 MB</a:t>
                      </a:r>
                    </a:p>
                  </a:txBody>
                  <a:tcPr/>
                </a:tc>
                <a:extLst>
                  <a:ext uri="{0D108BD9-81ED-4DB2-BD59-A6C34878D82A}">
                    <a16:rowId xmlns:a16="http://schemas.microsoft.com/office/drawing/2014/main" val="1884069669"/>
                  </a:ext>
                </a:extLst>
              </a:tr>
              <a:tr h="406857">
                <a:tc>
                  <a:txBody>
                    <a:bodyPr/>
                    <a:lstStyle/>
                    <a:p>
                      <a:r>
                        <a:rPr lang="en-US" sz="1800" b="1" dirty="0" err="1"/>
                        <a:t>ioPlacer</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12K</a:t>
                      </a:r>
                    </a:p>
                  </a:txBody>
                  <a:tcPr/>
                </a:tc>
                <a:tc>
                  <a:txBody>
                    <a:bodyPr/>
                    <a:lstStyle/>
                    <a:p>
                      <a:r>
                        <a:rPr lang="en-US" sz="1800" b="1" dirty="0"/>
                        <a:t>1</a:t>
                      </a:r>
                    </a:p>
                  </a:txBody>
                  <a:tcPr/>
                </a:tc>
                <a:tc>
                  <a:txBody>
                    <a:bodyPr/>
                    <a:lstStyle/>
                    <a:p>
                      <a:r>
                        <a:rPr lang="en-US" sz="1800" b="1" dirty="0"/>
                        <a:t>27 MB</a:t>
                      </a:r>
                    </a:p>
                  </a:txBody>
                  <a:tcPr/>
                </a:tc>
                <a:extLst>
                  <a:ext uri="{0D108BD9-81ED-4DB2-BD59-A6C34878D82A}">
                    <a16:rowId xmlns:a16="http://schemas.microsoft.com/office/drawing/2014/main" val="3394001627"/>
                  </a:ext>
                </a:extLst>
              </a:tr>
              <a:tr h="406857">
                <a:tc>
                  <a:txBody>
                    <a:bodyPr/>
                    <a:lstStyle/>
                    <a:p>
                      <a:r>
                        <a:rPr lang="en-US" sz="1800" b="1" dirty="0" err="1"/>
                        <a:t>TritonMPlace</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aes + macro</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10</a:t>
                      </a:r>
                    </a:p>
                  </a:txBody>
                  <a:tcPr/>
                </a:tc>
                <a:tc>
                  <a:txBody>
                    <a:bodyPr/>
                    <a:lstStyle/>
                    <a:p>
                      <a:r>
                        <a:rPr lang="en-US" sz="1800" b="1" dirty="0"/>
                        <a:t>243 MB</a:t>
                      </a:r>
                    </a:p>
                  </a:txBody>
                  <a:tcPr/>
                </a:tc>
                <a:extLst>
                  <a:ext uri="{0D108BD9-81ED-4DB2-BD59-A6C34878D82A}">
                    <a16:rowId xmlns:a16="http://schemas.microsoft.com/office/drawing/2014/main" val="1519411894"/>
                  </a:ext>
                </a:extLst>
              </a:tr>
              <a:tr h="406857">
                <a:tc>
                  <a:txBody>
                    <a:bodyPr/>
                    <a:lstStyle/>
                    <a:p>
                      <a:r>
                        <a:rPr lang="en-US" sz="1800" b="1" dirty="0" err="1"/>
                        <a:t>pdn</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2</a:t>
                      </a:r>
                    </a:p>
                  </a:txBody>
                  <a:tcPr/>
                </a:tc>
                <a:tc>
                  <a:txBody>
                    <a:bodyPr/>
                    <a:lstStyle/>
                    <a:p>
                      <a:r>
                        <a:rPr lang="en-US" sz="1800" b="1" dirty="0"/>
                        <a:t>61 MB</a:t>
                      </a:r>
                    </a:p>
                  </a:txBody>
                  <a:tcPr/>
                </a:tc>
                <a:extLst>
                  <a:ext uri="{0D108BD9-81ED-4DB2-BD59-A6C34878D82A}">
                    <a16:rowId xmlns:a16="http://schemas.microsoft.com/office/drawing/2014/main" val="1380165505"/>
                  </a:ext>
                </a:extLst>
              </a:tr>
              <a:tr h="406857">
                <a:tc>
                  <a:txBody>
                    <a:bodyPr/>
                    <a:lstStyle/>
                    <a:p>
                      <a:r>
                        <a:rPr lang="en-US" sz="1800" b="1" dirty="0" err="1"/>
                        <a:t>RePlAce</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54</a:t>
                      </a:r>
                    </a:p>
                  </a:txBody>
                  <a:tcPr/>
                </a:tc>
                <a:tc>
                  <a:txBody>
                    <a:bodyPr/>
                    <a:lstStyle/>
                    <a:p>
                      <a:r>
                        <a:rPr lang="en-US" sz="1800" b="1" dirty="0"/>
                        <a:t>418 MB</a:t>
                      </a:r>
                    </a:p>
                  </a:txBody>
                  <a:tcPr/>
                </a:tc>
                <a:extLst>
                  <a:ext uri="{0D108BD9-81ED-4DB2-BD59-A6C34878D82A}">
                    <a16:rowId xmlns:a16="http://schemas.microsoft.com/office/drawing/2014/main" val="323419051"/>
                  </a:ext>
                </a:extLst>
              </a:tr>
              <a:tr h="367843">
                <a:tc>
                  <a:txBody>
                    <a:bodyPr/>
                    <a:lstStyle/>
                    <a:p>
                      <a:r>
                        <a:rPr lang="en-US" sz="1800" b="1" dirty="0" err="1"/>
                        <a:t>OpenDP</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12K</a:t>
                      </a:r>
                    </a:p>
                  </a:txBody>
                  <a:tcPr/>
                </a:tc>
                <a:tc>
                  <a:txBody>
                    <a:bodyPr/>
                    <a:lstStyle/>
                    <a:p>
                      <a:r>
                        <a:rPr lang="en-US" sz="1800" b="1" dirty="0"/>
                        <a:t>2</a:t>
                      </a:r>
                    </a:p>
                  </a:txBody>
                  <a:tcPr/>
                </a:tc>
                <a:tc>
                  <a:txBody>
                    <a:bodyPr/>
                    <a:lstStyle/>
                    <a:p>
                      <a:r>
                        <a:rPr lang="en-US" sz="1800" b="1" dirty="0"/>
                        <a:t>331 MB</a:t>
                      </a:r>
                    </a:p>
                  </a:txBody>
                  <a:tcPr/>
                </a:tc>
                <a:extLst>
                  <a:ext uri="{0D108BD9-81ED-4DB2-BD59-A6C34878D82A}">
                    <a16:rowId xmlns:a16="http://schemas.microsoft.com/office/drawing/2014/main" val="2783596194"/>
                  </a:ext>
                </a:extLst>
              </a:tr>
              <a:tr h="367843">
                <a:tc>
                  <a:txBody>
                    <a:bodyPr/>
                    <a:lstStyle/>
                    <a:p>
                      <a:r>
                        <a:rPr lang="en-US" sz="1800" b="1" dirty="0" err="1"/>
                        <a:t>OpenSTA</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5</a:t>
                      </a:r>
                    </a:p>
                  </a:txBody>
                  <a:tcPr/>
                </a:tc>
                <a:tc>
                  <a:txBody>
                    <a:bodyPr/>
                    <a:lstStyle/>
                    <a:p>
                      <a:r>
                        <a:rPr lang="en-US" sz="1800" b="1" dirty="0"/>
                        <a:t>154 MB</a:t>
                      </a:r>
                    </a:p>
                  </a:txBody>
                  <a:tcPr/>
                </a:tc>
                <a:extLst>
                  <a:ext uri="{0D108BD9-81ED-4DB2-BD59-A6C34878D82A}">
                    <a16:rowId xmlns:a16="http://schemas.microsoft.com/office/drawing/2014/main" val="944811733"/>
                  </a:ext>
                </a:extLst>
              </a:tr>
              <a:tr h="367843">
                <a:tc>
                  <a:txBody>
                    <a:bodyPr/>
                    <a:lstStyle/>
                    <a:p>
                      <a:r>
                        <a:rPr lang="en-US" sz="1800" b="1" dirty="0"/>
                        <a:t>Resizer</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aes + macro</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7</a:t>
                      </a:r>
                    </a:p>
                  </a:txBody>
                  <a:tcPr/>
                </a:tc>
                <a:tc>
                  <a:txBody>
                    <a:bodyPr/>
                    <a:lstStyle/>
                    <a:p>
                      <a:r>
                        <a:rPr lang="en-US" sz="1800" b="1" dirty="0"/>
                        <a:t>217 MB</a:t>
                      </a:r>
                    </a:p>
                  </a:txBody>
                  <a:tcPr/>
                </a:tc>
                <a:extLst>
                  <a:ext uri="{0D108BD9-81ED-4DB2-BD59-A6C34878D82A}">
                    <a16:rowId xmlns:a16="http://schemas.microsoft.com/office/drawing/2014/main" val="214800209"/>
                  </a:ext>
                </a:extLst>
              </a:tr>
              <a:tr h="367843">
                <a:tc>
                  <a:txBody>
                    <a:bodyPr/>
                    <a:lstStyle/>
                    <a:p>
                      <a:r>
                        <a:rPr lang="en-US" sz="1800" b="1" dirty="0" err="1"/>
                        <a:t>TritonCTS</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aes + macro</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10</a:t>
                      </a:r>
                    </a:p>
                  </a:txBody>
                  <a:tcPr/>
                </a:tc>
                <a:tc>
                  <a:txBody>
                    <a:bodyPr/>
                    <a:lstStyle/>
                    <a:p>
                      <a:r>
                        <a:rPr lang="en-US" sz="1800" b="1" dirty="0"/>
                        <a:t>331 MB</a:t>
                      </a:r>
                    </a:p>
                  </a:txBody>
                  <a:tcPr/>
                </a:tc>
                <a:extLst>
                  <a:ext uri="{0D108BD9-81ED-4DB2-BD59-A6C34878D82A}">
                    <a16:rowId xmlns:a16="http://schemas.microsoft.com/office/drawing/2014/main" val="3241678112"/>
                  </a:ext>
                </a:extLst>
              </a:tr>
              <a:tr h="367843">
                <a:tc>
                  <a:txBody>
                    <a:bodyPr/>
                    <a:lstStyle/>
                    <a:p>
                      <a:r>
                        <a:rPr lang="en-US" sz="1800" b="1" dirty="0"/>
                        <a:t>FR4-lefdef</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Y</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aes</a:t>
                      </a:r>
                      <a:r>
                        <a:rPr kumimoji="0" lang="en-US" sz="1800" b="1" i="0" u="none" strike="noStrike" kern="1200" cap="none" spc="0" normalizeH="0" baseline="0" noProof="0" dirty="0">
                          <a:ln>
                            <a:noFill/>
                          </a:ln>
                          <a:solidFill>
                            <a:prstClr val="black"/>
                          </a:solidFill>
                          <a:effectLst/>
                          <a:uLnTx/>
                          <a:uFillTx/>
                          <a:latin typeface="Tahoma"/>
                          <a:ea typeface="+mn-ea"/>
                          <a:cs typeface="+mn-cs"/>
                        </a:rPr>
                        <a:t> + macro</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12K</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3</a:t>
                      </a:r>
                    </a:p>
                  </a:txBody>
                  <a:tcPr/>
                </a:tc>
                <a:tc>
                  <a:txBody>
                    <a:bodyPr/>
                    <a:lstStyle/>
                    <a:p>
                      <a:r>
                        <a:rPr lang="en-US" sz="1800" b="1" dirty="0"/>
                        <a:t>152 MB</a:t>
                      </a:r>
                    </a:p>
                  </a:txBody>
                  <a:tcPr/>
                </a:tc>
                <a:extLst>
                  <a:ext uri="{0D108BD9-81ED-4DB2-BD59-A6C34878D82A}">
                    <a16:rowId xmlns:a16="http://schemas.microsoft.com/office/drawing/2014/main" val="2803046217"/>
                  </a:ext>
                </a:extLst>
              </a:tr>
              <a:tr h="367843">
                <a:tc>
                  <a:txBody>
                    <a:bodyPr/>
                    <a:lstStyle/>
                    <a:p>
                      <a:r>
                        <a:rPr lang="en-US" sz="1800" b="1" dirty="0" err="1"/>
                        <a:t>TritonRoute</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b="1" dirty="0"/>
                        <a:t>Y</a:t>
                      </a:r>
                    </a:p>
                  </a:txBody>
                  <a:tcPr/>
                </a:tc>
                <a:tc>
                  <a:txBody>
                    <a:bodyPr/>
                    <a:lstStyle/>
                    <a:p>
                      <a:r>
                        <a:rPr lang="en-US" sz="1800" b="1" dirty="0" err="1"/>
                        <a:t>aes</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12K</a:t>
                      </a:r>
                    </a:p>
                  </a:txBody>
                  <a:tcPr/>
                </a:tc>
                <a:tc>
                  <a:txBody>
                    <a:bodyPr/>
                    <a:lstStyle/>
                    <a:p>
                      <a:r>
                        <a:rPr lang="en-US" sz="1800" b="1" dirty="0"/>
                        <a:t>2872</a:t>
                      </a:r>
                    </a:p>
                  </a:txBody>
                  <a:tcPr/>
                </a:tc>
                <a:tc>
                  <a:txBody>
                    <a:bodyPr/>
                    <a:lstStyle/>
                    <a:p>
                      <a:r>
                        <a:rPr lang="en-US" sz="1800" b="1" dirty="0"/>
                        <a:t>247 MB</a:t>
                      </a:r>
                    </a:p>
                  </a:txBody>
                  <a:tcPr/>
                </a:tc>
                <a:extLst>
                  <a:ext uri="{0D108BD9-81ED-4DB2-BD59-A6C34878D82A}">
                    <a16:rowId xmlns:a16="http://schemas.microsoft.com/office/drawing/2014/main" val="3606269031"/>
                  </a:ext>
                </a:extLst>
              </a:tr>
            </a:tbl>
          </a:graphicData>
        </a:graphic>
      </p:graphicFrame>
    </p:spTree>
    <p:extLst>
      <p:ext uri="{BB962C8B-B14F-4D97-AF65-F5344CB8AC3E}">
        <p14:creationId xmlns:p14="http://schemas.microsoft.com/office/powerpoint/2010/main" val="225071436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28600" y="3131344"/>
            <a:ext cx="11802533" cy="595312"/>
          </a:xfrm>
        </p:spPr>
        <p:txBody>
          <a:bodyPr/>
          <a:lstStyle/>
          <a:p>
            <a:pPr algn="ctr"/>
            <a:r>
              <a:rPr lang="en-US" sz="4400" dirty="0"/>
              <a:t>IV. FUTURES</a:t>
            </a:r>
          </a:p>
        </p:txBody>
      </p:sp>
      <p:sp>
        <p:nvSpPr>
          <p:cNvPr id="4" name="TextBox 3">
            <a:extLst>
              <a:ext uri="{FF2B5EF4-FFF2-40B4-BE49-F238E27FC236}">
                <a16:creationId xmlns:a16="http://schemas.microsoft.com/office/drawing/2014/main" id="{09388F66-DE67-425D-8912-8A8A3629196A}"/>
              </a:ext>
            </a:extLst>
          </p:cNvPr>
          <p:cNvSpPr txBox="1"/>
          <p:nvPr/>
        </p:nvSpPr>
        <p:spPr>
          <a:xfrm>
            <a:off x="2285999" y="4038600"/>
            <a:ext cx="9745133" cy="2246769"/>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chemeClr val="bg1">
                    <a:lumMod val="65000"/>
                  </a:schemeClr>
                </a:solidFill>
              </a:rPr>
              <a:t>Ethos of Open Source Community   </a:t>
            </a:r>
            <a:r>
              <a:rPr lang="en-US" b="1" dirty="0">
                <a:solidFill>
                  <a:srgbClr val="00B0F0"/>
                </a:solidFill>
              </a:rPr>
              <a:t>Sec. IV.A in the paper</a:t>
            </a:r>
            <a:endParaRPr lang="en-US" sz="2800" b="1" dirty="0"/>
          </a:p>
          <a:p>
            <a:pPr marL="342900" indent="-342900">
              <a:buFont typeface="Arial" panose="020B0604020202020204" pitchFamily="34" charset="0"/>
              <a:buChar char="•"/>
            </a:pPr>
            <a:r>
              <a:rPr lang="en-US" sz="2800" b="1" dirty="0"/>
              <a:t>Outreach</a:t>
            </a:r>
          </a:p>
          <a:p>
            <a:pPr marL="342900" indent="-342900">
              <a:buFont typeface="Arial" panose="020B0604020202020204" pitchFamily="34" charset="0"/>
              <a:buChar char="•"/>
            </a:pPr>
            <a:r>
              <a:rPr lang="en-US" sz="2800" b="1" dirty="0">
                <a:solidFill>
                  <a:schemeClr val="bg1">
                    <a:lumMod val="65000"/>
                  </a:schemeClr>
                </a:solidFill>
              </a:rPr>
              <a:t>SW Quality Assurance   </a:t>
            </a:r>
            <a:r>
              <a:rPr lang="en-US" sz="2000" b="1" dirty="0">
                <a:solidFill>
                  <a:schemeClr val="bg1">
                    <a:lumMod val="65000"/>
                  </a:schemeClr>
                </a:solidFill>
                <a:hlinkClick r:id="rId3"/>
              </a:rPr>
              <a:t>https://t.co/liJFVToLIc?amp=1</a:t>
            </a:r>
            <a:r>
              <a:rPr lang="en-US" sz="2000" b="1" dirty="0">
                <a:solidFill>
                  <a:schemeClr val="bg1">
                    <a:lumMod val="65000"/>
                  </a:schemeClr>
                </a:solidFill>
              </a:rPr>
              <a:t> </a:t>
            </a:r>
            <a:endParaRPr lang="en-US" sz="2800" b="1" dirty="0">
              <a:solidFill>
                <a:schemeClr val="bg1">
                  <a:lumMod val="65000"/>
                </a:schemeClr>
              </a:solidFill>
            </a:endParaRPr>
          </a:p>
          <a:p>
            <a:pPr marL="342900" indent="-342900">
              <a:buFont typeface="Arial" panose="020B0604020202020204" pitchFamily="34" charset="0"/>
              <a:buChar char="•"/>
            </a:pPr>
            <a:r>
              <a:rPr lang="en-US" sz="2800" b="1" dirty="0" err="1"/>
              <a:t>Roadmapping</a:t>
            </a:r>
            <a:r>
              <a:rPr lang="en-US" sz="2800" b="1" dirty="0"/>
              <a:t> Open-Source EDA</a:t>
            </a:r>
          </a:p>
          <a:p>
            <a:pPr marL="342900" indent="-342900">
              <a:buFont typeface="Arial" panose="020B0604020202020204" pitchFamily="34" charset="0"/>
              <a:buChar char="•"/>
            </a:pPr>
            <a:r>
              <a:rPr lang="en-US" sz="2800" b="1" dirty="0"/>
              <a:t>Long-Term Issues</a:t>
            </a:r>
          </a:p>
        </p:txBody>
      </p:sp>
      <p:cxnSp>
        <p:nvCxnSpPr>
          <p:cNvPr id="5" name="Straight Arrow Connector 4">
            <a:extLst>
              <a:ext uri="{FF2B5EF4-FFF2-40B4-BE49-F238E27FC236}">
                <a16:creationId xmlns:a16="http://schemas.microsoft.com/office/drawing/2014/main" id="{1A8E0572-6566-402B-98CC-51113F7C6B1D}"/>
              </a:ext>
            </a:extLst>
          </p:cNvPr>
          <p:cNvCxnSpPr>
            <a:cxnSpLocks/>
          </p:cNvCxnSpPr>
          <p:nvPr/>
        </p:nvCxnSpPr>
        <p:spPr bwMode="auto">
          <a:xfrm flipH="1" flipV="1">
            <a:off x="1534941" y="4052936"/>
            <a:ext cx="876300" cy="1090942"/>
          </a:xfrm>
          <a:prstGeom prst="straightConnector1">
            <a:avLst/>
          </a:prstGeom>
          <a:solidFill>
            <a:schemeClr val="accent1"/>
          </a:solidFill>
          <a:ln w="57150" cap="flat" cmpd="sng" algn="ctr">
            <a:solidFill>
              <a:srgbClr val="1B00C0"/>
            </a:solidFill>
            <a:prstDash val="solid"/>
            <a:round/>
            <a:headEnd type="none" w="med" len="med"/>
            <a:tailEnd type="triangle"/>
          </a:ln>
          <a:effectLst/>
        </p:spPr>
      </p:cxnSp>
      <p:pic>
        <p:nvPicPr>
          <p:cNvPr id="9" name="Picture 8">
            <a:extLst>
              <a:ext uri="{FF2B5EF4-FFF2-40B4-BE49-F238E27FC236}">
                <a16:creationId xmlns:a16="http://schemas.microsoft.com/office/drawing/2014/main" id="{D3C77C1C-F04C-40E0-B2C1-39A60FAF92C5}"/>
              </a:ext>
            </a:extLst>
          </p:cNvPr>
          <p:cNvPicPr>
            <a:picLocks noChangeAspect="1"/>
          </p:cNvPicPr>
          <p:nvPr/>
        </p:nvPicPr>
        <p:blipFill rotWithShape="1">
          <a:blip r:embed="rId4"/>
          <a:srcRect l="26296" t="14445" r="34445" b="21111"/>
          <a:stretch/>
        </p:blipFill>
        <p:spPr>
          <a:xfrm>
            <a:off x="152400" y="119333"/>
            <a:ext cx="3581400" cy="3919267"/>
          </a:xfrm>
          <a:prstGeom prst="rect">
            <a:avLst/>
          </a:prstGeom>
        </p:spPr>
      </p:pic>
    </p:spTree>
    <p:extLst>
      <p:ext uri="{BB962C8B-B14F-4D97-AF65-F5344CB8AC3E}">
        <p14:creationId xmlns:p14="http://schemas.microsoft.com/office/powerpoint/2010/main" val="21990079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 Staying in Touch as a Community</a:t>
            </a:r>
            <a:endParaRPr lang="en-US" dirty="0">
              <a:solidFill>
                <a:srgbClr val="00B0F0"/>
              </a:solidFill>
            </a:endParaRPr>
          </a:p>
        </p:txBody>
      </p:sp>
      <p:sp>
        <p:nvSpPr>
          <p:cNvPr id="3" name="Content Placeholder 2"/>
          <p:cNvSpPr>
            <a:spLocks noGrp="1"/>
          </p:cNvSpPr>
          <p:nvPr>
            <p:ph idx="1"/>
          </p:nvPr>
        </p:nvSpPr>
        <p:spPr>
          <a:xfrm>
            <a:off x="76201" y="739775"/>
            <a:ext cx="5307968" cy="6275706"/>
          </a:xfrm>
        </p:spPr>
        <p:txBody>
          <a:bodyPr/>
          <a:lstStyle/>
          <a:p>
            <a:pPr marL="231775" indent="-231775">
              <a:lnSpc>
                <a:spcPct val="92000"/>
              </a:lnSpc>
              <a:spcBef>
                <a:spcPts val="600"/>
              </a:spcBef>
            </a:pPr>
            <a:r>
              <a:rPr lang="en-US" sz="2400" b="1" dirty="0">
                <a:latin typeface="Calibri" panose="020F0502020204030204" pitchFamily="34" charset="0"/>
              </a:rPr>
              <a:t>Open-Source Community Contribution Award</a:t>
            </a:r>
          </a:p>
          <a:p>
            <a:pPr marL="346075" lvl="1" indent="-173038">
              <a:lnSpc>
                <a:spcPct val="92000"/>
              </a:lnSpc>
              <a:spcBef>
                <a:spcPts val="600"/>
              </a:spcBef>
            </a:pPr>
            <a:r>
              <a:rPr lang="en-US" sz="2000" dirty="0">
                <a:latin typeface="Calibri" panose="020F0502020204030204" pitchFamily="34" charset="0"/>
              </a:rPr>
              <a:t>3 UFRGS undergrads wrote global router</a:t>
            </a:r>
          </a:p>
          <a:p>
            <a:pPr marL="231775" indent="-231775">
              <a:lnSpc>
                <a:spcPct val="92000"/>
              </a:lnSpc>
              <a:spcBef>
                <a:spcPts val="600"/>
              </a:spcBef>
            </a:pPr>
            <a:r>
              <a:rPr lang="en-US" sz="2400" b="1" dirty="0">
                <a:latin typeface="Calibri" panose="020F0502020204030204" pitchFamily="34" charset="0"/>
              </a:rPr>
              <a:t>Recruiting in Brazil, Korea</a:t>
            </a:r>
          </a:p>
          <a:p>
            <a:pPr marL="231775" indent="-231775">
              <a:lnSpc>
                <a:spcPct val="92000"/>
              </a:lnSpc>
              <a:spcBef>
                <a:spcPts val="600"/>
              </a:spcBef>
            </a:pPr>
            <a:r>
              <a:rPr lang="en-US" sz="2400" b="1" dirty="0">
                <a:latin typeface="Calibri" panose="020F0502020204030204" pitchFamily="34" charset="0"/>
              </a:rPr>
              <a:t>ICCAD-2019 LEF/DEF Global Routing Contest (</a:t>
            </a:r>
            <a:r>
              <a:rPr lang="en-US" sz="2400" b="1" dirty="0" err="1">
                <a:latin typeface="Calibri" panose="020F0502020204030204" pitchFamily="34" charset="0"/>
              </a:rPr>
              <a:t>UCSD+Mentor</a:t>
            </a:r>
            <a:r>
              <a:rPr lang="en-US" sz="2400" b="1" dirty="0">
                <a:latin typeface="Calibri" panose="020F0502020204030204" pitchFamily="34" charset="0"/>
              </a:rPr>
              <a:t>, w/Cadence)</a:t>
            </a:r>
          </a:p>
          <a:p>
            <a:pPr marL="231775" indent="-231775">
              <a:lnSpc>
                <a:spcPct val="92000"/>
              </a:lnSpc>
              <a:spcBef>
                <a:spcPts val="600"/>
              </a:spcBef>
            </a:pPr>
            <a:r>
              <a:rPr lang="en-US" sz="2400" b="1" dirty="0">
                <a:latin typeface="Calibri" panose="020F0502020204030204" pitchFamily="34" charset="0"/>
              </a:rPr>
              <a:t>WOSET-2019 (tomorrow!)</a:t>
            </a:r>
          </a:p>
          <a:p>
            <a:pPr marL="231775" indent="-231775">
              <a:lnSpc>
                <a:spcPct val="92000"/>
              </a:lnSpc>
              <a:spcBef>
                <a:spcPts val="600"/>
              </a:spcBef>
            </a:pPr>
            <a:r>
              <a:rPr lang="en-US" sz="2400" b="1" dirty="0">
                <a:latin typeface="Calibri" panose="020F0502020204030204" pitchFamily="34" charset="0"/>
              </a:rPr>
              <a:t>IEEE CEDA DATC “RDF-2019” flow (paper 2D.5 yesterday)</a:t>
            </a:r>
          </a:p>
          <a:p>
            <a:pPr marL="231775" indent="-231775">
              <a:lnSpc>
                <a:spcPct val="92000"/>
              </a:lnSpc>
              <a:spcBef>
                <a:spcPts val="600"/>
              </a:spcBef>
            </a:pPr>
            <a:r>
              <a:rPr lang="en-US" sz="2400" b="1" dirty="0">
                <a:latin typeface="Calibri" panose="020F0502020204030204" pitchFamily="34" charset="0"/>
              </a:rPr>
              <a:t>Arm SoC Labs workshop</a:t>
            </a:r>
          </a:p>
          <a:p>
            <a:pPr marL="231775" indent="-231775">
              <a:lnSpc>
                <a:spcPct val="92000"/>
              </a:lnSpc>
              <a:spcBef>
                <a:spcPts val="600"/>
              </a:spcBef>
            </a:pPr>
            <a:r>
              <a:rPr lang="en-US" sz="2400" b="1" dirty="0" err="1">
                <a:latin typeface="Calibri" panose="020F0502020204030204" pitchFamily="34" charset="0"/>
              </a:rPr>
              <a:t>VSDOpen</a:t>
            </a:r>
            <a:r>
              <a:rPr lang="en-US" sz="2400" b="1" dirty="0">
                <a:latin typeface="Calibri" panose="020F0502020204030204" pitchFamily="34" charset="0"/>
              </a:rPr>
              <a:t> Conference 2019 keynote</a:t>
            </a:r>
          </a:p>
          <a:p>
            <a:pPr marL="231775" indent="-231775">
              <a:lnSpc>
                <a:spcPct val="92000"/>
              </a:lnSpc>
              <a:spcBef>
                <a:spcPts val="600"/>
              </a:spcBef>
            </a:pPr>
            <a:r>
              <a:rPr lang="en-US" sz="2400" b="1" dirty="0">
                <a:latin typeface="Calibri" panose="020F0502020204030204" pitchFamily="34" charset="0"/>
              </a:rPr>
              <a:t>Full-day tutorial at VLSI Design 2020 </a:t>
            </a:r>
          </a:p>
          <a:p>
            <a:pPr marL="346075" lvl="1" indent="-173038">
              <a:lnSpc>
                <a:spcPct val="92000"/>
              </a:lnSpc>
              <a:spcBef>
                <a:spcPts val="600"/>
              </a:spcBef>
            </a:pPr>
            <a:r>
              <a:rPr lang="en-US" sz="2000" dirty="0">
                <a:latin typeface="Calibri" panose="020F0502020204030204" pitchFamily="34" charset="0"/>
              </a:rPr>
              <a:t>Bangalore, early Jan. (Kahng, </a:t>
            </a:r>
            <a:r>
              <a:rPr lang="en-US" sz="2000" dirty="0" err="1">
                <a:latin typeface="Calibri" panose="020F0502020204030204" pitchFamily="34" charset="0"/>
              </a:rPr>
              <a:t>Hosny</a:t>
            </a:r>
            <a:r>
              <a:rPr lang="en-US" sz="2000" dirty="0">
                <a:latin typeface="Calibri" panose="020F0502020204030204" pitchFamily="34" charset="0"/>
              </a:rPr>
              <a:t>)</a:t>
            </a:r>
          </a:p>
          <a:p>
            <a:pPr marL="231775" indent="-231775">
              <a:lnSpc>
                <a:spcPct val="92000"/>
              </a:lnSpc>
              <a:spcBef>
                <a:spcPts val="600"/>
              </a:spcBef>
            </a:pPr>
            <a:r>
              <a:rPr lang="en-US" sz="2400" b="1" dirty="0">
                <a:latin typeface="Calibri" panose="020F0502020204030204" pitchFamily="34" charset="0"/>
              </a:rPr>
              <a:t>CHIPS Alliance membership </a:t>
            </a:r>
            <a:r>
              <a:rPr lang="en-US" sz="2400" dirty="0">
                <a:latin typeface="Calibri" panose="020F0502020204030204" pitchFamily="34" charset="0"/>
              </a:rPr>
              <a:t> </a:t>
            </a:r>
            <a:endParaRPr lang="en-US" sz="2400" b="1" dirty="0">
              <a:latin typeface="Calibri" panose="020F0502020204030204" pitchFamily="34" charset="0"/>
            </a:endParaRPr>
          </a:p>
          <a:p>
            <a:pPr marL="231775" indent="-231775">
              <a:lnSpc>
                <a:spcPct val="92000"/>
              </a:lnSpc>
              <a:spcBef>
                <a:spcPts val="600"/>
              </a:spcBef>
            </a:pPr>
            <a:r>
              <a:rPr lang="en-US" sz="2400" dirty="0">
                <a:latin typeface="Calibri" panose="020F0502020204030204" pitchFamily="34" charset="0"/>
              </a:rPr>
              <a:t>…  </a:t>
            </a:r>
            <a:r>
              <a:rPr lang="en-US" sz="1800" dirty="0">
                <a:solidFill>
                  <a:srgbClr val="00B0F0"/>
                </a:solidFill>
                <a:latin typeface="Calibri" panose="020F0502020204030204" pitchFamily="34" charset="0"/>
              </a:rPr>
              <a:t>(how do you want to engage w/open source?)</a:t>
            </a:r>
            <a:endParaRPr lang="en-US" sz="2400" dirty="0">
              <a:latin typeface="Calibri" panose="020F0502020204030204" pitchFamily="34" charset="0"/>
            </a:endParaRPr>
          </a:p>
        </p:txBody>
      </p:sp>
      <p:pic>
        <p:nvPicPr>
          <p:cNvPr id="6" name="Picture 5">
            <a:extLst>
              <a:ext uri="{FF2B5EF4-FFF2-40B4-BE49-F238E27FC236}">
                <a16:creationId xmlns:a16="http://schemas.microsoft.com/office/drawing/2014/main" id="{2C40AE4A-5AAD-4669-BDCD-A839193BC1C9}"/>
              </a:ext>
            </a:extLst>
          </p:cNvPr>
          <p:cNvPicPr>
            <a:picLocks noChangeAspect="1"/>
          </p:cNvPicPr>
          <p:nvPr/>
        </p:nvPicPr>
        <p:blipFill rotWithShape="1">
          <a:blip r:embed="rId3"/>
          <a:srcRect l="27500" t="20000" r="9167" b="8750"/>
          <a:stretch/>
        </p:blipFill>
        <p:spPr>
          <a:xfrm>
            <a:off x="5486400" y="788505"/>
            <a:ext cx="2936953" cy="2202715"/>
          </a:xfrm>
          <a:prstGeom prst="rect">
            <a:avLst/>
          </a:prstGeom>
          <a:ln>
            <a:solidFill>
              <a:schemeClr val="tx2"/>
            </a:solidFill>
          </a:ln>
        </p:spPr>
      </p:pic>
      <p:pic>
        <p:nvPicPr>
          <p:cNvPr id="5" name="Picture 4">
            <a:extLst>
              <a:ext uri="{FF2B5EF4-FFF2-40B4-BE49-F238E27FC236}">
                <a16:creationId xmlns:a16="http://schemas.microsoft.com/office/drawing/2014/main" id="{4EAD26BD-7ED5-4CDA-93D6-8FDA93C88167}"/>
              </a:ext>
            </a:extLst>
          </p:cNvPr>
          <p:cNvPicPr>
            <a:picLocks noChangeAspect="1"/>
          </p:cNvPicPr>
          <p:nvPr/>
        </p:nvPicPr>
        <p:blipFill rotWithShape="1">
          <a:blip r:embed="rId4"/>
          <a:srcRect l="30167" t="23416" r="32333" b="23750"/>
          <a:stretch/>
        </p:blipFill>
        <p:spPr>
          <a:xfrm>
            <a:off x="5384168" y="2009715"/>
            <a:ext cx="2838062" cy="2665677"/>
          </a:xfrm>
          <a:prstGeom prst="rect">
            <a:avLst/>
          </a:prstGeom>
          <a:ln>
            <a:solidFill>
              <a:schemeClr val="tx2"/>
            </a:solidFill>
          </a:ln>
        </p:spPr>
      </p:pic>
      <p:pic>
        <p:nvPicPr>
          <p:cNvPr id="9" name="Picture 8">
            <a:extLst>
              <a:ext uri="{FF2B5EF4-FFF2-40B4-BE49-F238E27FC236}">
                <a16:creationId xmlns:a16="http://schemas.microsoft.com/office/drawing/2014/main" id="{CB2F7BB9-D525-469C-B8CB-6DB9FE52A8A6}"/>
              </a:ext>
            </a:extLst>
          </p:cNvPr>
          <p:cNvPicPr>
            <a:picLocks noChangeAspect="1"/>
          </p:cNvPicPr>
          <p:nvPr/>
        </p:nvPicPr>
        <p:blipFill rotWithShape="1">
          <a:blip r:embed="rId5"/>
          <a:srcRect l="26889" t="16667" r="34333" b="45500"/>
          <a:stretch/>
        </p:blipFill>
        <p:spPr>
          <a:xfrm>
            <a:off x="5079746" y="3188669"/>
            <a:ext cx="4098331" cy="2665677"/>
          </a:xfrm>
          <a:prstGeom prst="rect">
            <a:avLst/>
          </a:prstGeom>
          <a:ln>
            <a:solidFill>
              <a:schemeClr val="tx2"/>
            </a:solidFill>
          </a:ln>
        </p:spPr>
      </p:pic>
      <p:pic>
        <p:nvPicPr>
          <p:cNvPr id="11" name="Picture 10">
            <a:extLst>
              <a:ext uri="{FF2B5EF4-FFF2-40B4-BE49-F238E27FC236}">
                <a16:creationId xmlns:a16="http://schemas.microsoft.com/office/drawing/2014/main" id="{53F1612E-D004-4349-B9A2-3621FC87E1C5}"/>
              </a:ext>
            </a:extLst>
          </p:cNvPr>
          <p:cNvPicPr>
            <a:picLocks noChangeAspect="1"/>
          </p:cNvPicPr>
          <p:nvPr/>
        </p:nvPicPr>
        <p:blipFill rotWithShape="1">
          <a:blip r:embed="rId6"/>
          <a:srcRect l="30167" t="30500" r="34836" b="34000"/>
          <a:stretch/>
        </p:blipFill>
        <p:spPr>
          <a:xfrm>
            <a:off x="6096001" y="4698584"/>
            <a:ext cx="2065823" cy="1397000"/>
          </a:xfrm>
          <a:prstGeom prst="rect">
            <a:avLst/>
          </a:prstGeom>
          <a:ln>
            <a:solidFill>
              <a:schemeClr val="tx2"/>
            </a:solidFill>
          </a:ln>
        </p:spPr>
      </p:pic>
      <p:pic>
        <p:nvPicPr>
          <p:cNvPr id="12" name="Picture 11">
            <a:extLst>
              <a:ext uri="{FF2B5EF4-FFF2-40B4-BE49-F238E27FC236}">
                <a16:creationId xmlns:a16="http://schemas.microsoft.com/office/drawing/2014/main" id="{73DA0FDF-4491-4CFE-B026-81C3A97084FE}"/>
              </a:ext>
            </a:extLst>
          </p:cNvPr>
          <p:cNvPicPr>
            <a:picLocks noChangeAspect="1"/>
          </p:cNvPicPr>
          <p:nvPr/>
        </p:nvPicPr>
        <p:blipFill rotWithShape="1">
          <a:blip r:embed="rId7"/>
          <a:srcRect l="30389" t="28750" r="10666" b="36250"/>
          <a:stretch/>
        </p:blipFill>
        <p:spPr>
          <a:xfrm>
            <a:off x="5302135" y="5155709"/>
            <a:ext cx="3935369" cy="1557827"/>
          </a:xfrm>
          <a:prstGeom prst="rect">
            <a:avLst/>
          </a:prstGeom>
          <a:ln>
            <a:solidFill>
              <a:schemeClr val="tx2"/>
            </a:solidFill>
          </a:ln>
        </p:spPr>
      </p:pic>
      <p:pic>
        <p:nvPicPr>
          <p:cNvPr id="13" name="Picture 12">
            <a:extLst>
              <a:ext uri="{FF2B5EF4-FFF2-40B4-BE49-F238E27FC236}">
                <a16:creationId xmlns:a16="http://schemas.microsoft.com/office/drawing/2014/main" id="{FB85F250-00BF-4AE6-B31D-02990C6BA6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93826" y="5175159"/>
            <a:ext cx="1278096" cy="1278096"/>
          </a:xfrm>
          <a:prstGeom prst="rect">
            <a:avLst/>
          </a:prstGeom>
        </p:spPr>
      </p:pic>
      <p:pic>
        <p:nvPicPr>
          <p:cNvPr id="14" name="Picture 2">
            <a:extLst>
              <a:ext uri="{FF2B5EF4-FFF2-40B4-BE49-F238E27FC236}">
                <a16:creationId xmlns:a16="http://schemas.microsoft.com/office/drawing/2014/main" id="{FF144755-4888-475F-B42B-22936F24671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9518" y="791818"/>
            <a:ext cx="2549492" cy="36039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D8F97B-0BBA-488D-886F-C1E6E6D3E155}"/>
              </a:ext>
            </a:extLst>
          </p:cNvPr>
          <p:cNvPicPr>
            <a:picLocks noChangeAspect="1"/>
          </p:cNvPicPr>
          <p:nvPr/>
        </p:nvPicPr>
        <p:blipFill rotWithShape="1">
          <a:blip r:embed="rId10"/>
          <a:srcRect l="7611" t="4500" r="1424" b="10417"/>
          <a:stretch/>
        </p:blipFill>
        <p:spPr>
          <a:xfrm>
            <a:off x="7946628" y="2593815"/>
            <a:ext cx="3972492" cy="2477084"/>
          </a:xfrm>
          <a:prstGeom prst="rect">
            <a:avLst/>
          </a:prstGeom>
          <a:ln>
            <a:solidFill>
              <a:schemeClr val="tx2"/>
            </a:solidFill>
          </a:ln>
        </p:spPr>
      </p:pic>
    </p:spTree>
    <p:extLst>
      <p:ext uri="{BB962C8B-B14F-4D97-AF65-F5344CB8AC3E}">
        <p14:creationId xmlns:p14="http://schemas.microsoft.com/office/powerpoint/2010/main" val="3278785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500"/>
                                        <p:tgtEl>
                                          <p:spTgt spid="3">
                                            <p:txEl>
                                              <p:pRg st="10" end="1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2C459B33-8995-40E6-9FBF-FA9ED3EE6F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6172" y="1658929"/>
            <a:ext cx="8823415" cy="5181600"/>
          </a:xfrm>
        </p:spPr>
      </p:pic>
      <p:sp>
        <p:nvSpPr>
          <p:cNvPr id="3" name="Title 2">
            <a:extLst>
              <a:ext uri="{FF2B5EF4-FFF2-40B4-BE49-F238E27FC236}">
                <a16:creationId xmlns:a16="http://schemas.microsoft.com/office/drawing/2014/main" id="{7DCAE8A2-B037-46AF-9DD4-47B680E6D147}"/>
              </a:ext>
            </a:extLst>
          </p:cNvPr>
          <p:cNvSpPr>
            <a:spLocks noGrp="1"/>
          </p:cNvSpPr>
          <p:nvPr>
            <p:ph type="title"/>
          </p:nvPr>
        </p:nvSpPr>
        <p:spPr/>
        <p:txBody>
          <a:bodyPr/>
          <a:lstStyle/>
          <a:p>
            <a:r>
              <a:rPr lang="en-US" dirty="0" err="1"/>
              <a:t>Roadmapping</a:t>
            </a:r>
            <a:r>
              <a:rPr lang="en-US" dirty="0"/>
              <a:t> Open-Source Design Technology</a:t>
            </a:r>
          </a:p>
        </p:txBody>
      </p:sp>
      <p:sp>
        <p:nvSpPr>
          <p:cNvPr id="7" name="Content Placeholder 2">
            <a:extLst>
              <a:ext uri="{FF2B5EF4-FFF2-40B4-BE49-F238E27FC236}">
                <a16:creationId xmlns:a16="http://schemas.microsoft.com/office/drawing/2014/main" id="{A1D9185D-8004-43E5-A40C-000C0A41BEFE}"/>
              </a:ext>
            </a:extLst>
          </p:cNvPr>
          <p:cNvSpPr txBox="1">
            <a:spLocks/>
          </p:cNvSpPr>
          <p:nvPr/>
        </p:nvSpPr>
        <p:spPr bwMode="auto">
          <a:xfrm>
            <a:off x="215901" y="838200"/>
            <a:ext cx="11537434" cy="5410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Autofit/>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27435" indent="-166688"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02456" indent="-172641"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769144" indent="-166688"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941785" indent="-172641"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214313" indent="-214313">
              <a:lnSpc>
                <a:spcPct val="87000"/>
              </a:lnSpc>
              <a:spcBef>
                <a:spcPts val="0"/>
              </a:spcBef>
            </a:pPr>
            <a:r>
              <a:rPr lang="en-US" altLang="zh-CN" sz="2400" b="1" kern="0" dirty="0">
                <a:cs typeface="Times New Roman" panose="02020603050405020304" pitchFamily="18" charset="0"/>
              </a:rPr>
              <a:t>Flavors of </a:t>
            </a:r>
            <a:r>
              <a:rPr lang="en-US" altLang="zh-CN" sz="2400" b="1" kern="0" dirty="0">
                <a:solidFill>
                  <a:srgbClr val="FF0000"/>
                </a:solidFill>
                <a:cs typeface="Times New Roman" panose="02020603050405020304" pitchFamily="18" charset="0"/>
              </a:rPr>
              <a:t>open-source EDA metrics </a:t>
            </a:r>
            <a:r>
              <a:rPr lang="en-US" altLang="zh-CN" sz="2400" b="1" kern="0" dirty="0">
                <a:cs typeface="Times New Roman" panose="02020603050405020304" pitchFamily="18" charset="0"/>
              </a:rPr>
              <a:t>that might be projected and tracked in the “ITRS classic” 15-year, white-yellow-red roadmap table style</a:t>
            </a:r>
          </a:p>
        </p:txBody>
      </p:sp>
    </p:spTree>
    <p:extLst>
      <p:ext uri="{BB962C8B-B14F-4D97-AF65-F5344CB8AC3E}">
        <p14:creationId xmlns:p14="http://schemas.microsoft.com/office/powerpoint/2010/main" val="2252005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90488"/>
            <a:ext cx="11802533" cy="595312"/>
          </a:xfrm>
        </p:spPr>
        <p:txBody>
          <a:bodyPr/>
          <a:lstStyle/>
          <a:p>
            <a:r>
              <a:rPr lang="en-US" dirty="0"/>
              <a:t>Long-Term Challenges and Potential Solutions</a:t>
            </a:r>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381000" y="762000"/>
            <a:ext cx="11781367" cy="5699759"/>
          </a:xfrm>
        </p:spPr>
        <p:txBody>
          <a:bodyPr/>
          <a:lstStyle/>
          <a:p>
            <a:pPr marL="174625" indent="-174625">
              <a:lnSpc>
                <a:spcPct val="100000"/>
              </a:lnSpc>
            </a:pPr>
            <a:r>
              <a:rPr lang="en-US" altLang="zh-TW" sz="2400" b="1" dirty="0"/>
              <a:t>Signoff-quality verifications </a:t>
            </a:r>
          </a:p>
          <a:p>
            <a:pPr marL="346075" lvl="1" indent="-173038">
              <a:lnSpc>
                <a:spcPct val="100000"/>
              </a:lnSpc>
            </a:pPr>
            <a:r>
              <a:rPr lang="en-US" altLang="zh-TW" sz="1800" b="1" dirty="0"/>
              <a:t>Power and timing </a:t>
            </a:r>
            <a:r>
              <a:rPr lang="en-US" altLang="ko-KR" sz="1800" b="1" dirty="0"/>
              <a:t>analyses, or DRC/ERC/LVS checkers</a:t>
            </a:r>
            <a:endParaRPr lang="en-US" altLang="zh-TW" sz="1800" b="1" dirty="0"/>
          </a:p>
          <a:p>
            <a:pPr marL="174625" indent="-174625">
              <a:lnSpc>
                <a:spcPct val="100000"/>
              </a:lnSpc>
            </a:pPr>
            <a:r>
              <a:rPr lang="en-US" altLang="zh-TW" sz="2400" b="1" dirty="0"/>
              <a:t>Barriers caused by non-commercial status of academic research labs  </a:t>
            </a:r>
          </a:p>
          <a:p>
            <a:pPr marL="346075" lvl="1" indent="-173038">
              <a:lnSpc>
                <a:spcPct val="100000"/>
              </a:lnSpc>
            </a:pPr>
            <a:r>
              <a:rPr lang="en-US" altLang="zh-TW" sz="1800" b="1" dirty="0"/>
              <a:t>Blocks traditional bug-fix and support interactions between EDA provider and user</a:t>
            </a:r>
          </a:p>
          <a:p>
            <a:pPr marL="346075" lvl="1" indent="-173038">
              <a:lnSpc>
                <a:spcPct val="100000"/>
              </a:lnSpc>
            </a:pPr>
            <a:r>
              <a:rPr lang="en-US" altLang="zh-TW" sz="1800" b="1" dirty="0">
                <a:solidFill>
                  <a:srgbClr val="FF0000"/>
                </a:solidFill>
              </a:rPr>
              <a:t>Academic researchers often lack training and motivation to produce, support production-quality tools</a:t>
            </a:r>
          </a:p>
          <a:p>
            <a:pPr marL="174625" indent="-174625">
              <a:lnSpc>
                <a:spcPct val="100000"/>
              </a:lnSpc>
            </a:pPr>
            <a:r>
              <a:rPr lang="en-US" altLang="ko-KR" sz="2400" b="1" dirty="0"/>
              <a:t>Enablement of machine learning </a:t>
            </a:r>
          </a:p>
          <a:p>
            <a:pPr marL="346075" lvl="1" indent="-173038">
              <a:lnSpc>
                <a:spcPct val="100000"/>
              </a:lnSpc>
            </a:pPr>
            <a:r>
              <a:rPr lang="en-US" altLang="ko-KR" sz="1800" b="1" dirty="0"/>
              <a:t>For future cost and schedule savings in IC design</a:t>
            </a:r>
          </a:p>
          <a:p>
            <a:pPr marL="346075" lvl="1" indent="-173038">
              <a:lnSpc>
                <a:spcPct val="100000"/>
              </a:lnSpc>
            </a:pPr>
            <a:r>
              <a:rPr lang="en-US" altLang="ko-KR" sz="1800" b="1" dirty="0">
                <a:solidFill>
                  <a:srgbClr val="1B00C0"/>
                </a:solidFill>
              </a:rPr>
              <a:t>ML in the context of open-source tools and designs can advance more rapidly than in typical commercial context </a:t>
            </a:r>
            <a:r>
              <a:rPr lang="en-US" altLang="ko-KR" sz="1800" b="1" dirty="0">
                <a:solidFill>
                  <a:srgbClr val="1B00C0"/>
                </a:solidFill>
                <a:sym typeface="Wingdings" panose="05000000000000000000" pitchFamily="2" charset="2"/>
              </a:rPr>
              <a:t> open-source HW+EDA ecosystem can lead discovery</a:t>
            </a:r>
            <a:endParaRPr lang="en-US" altLang="ko-KR" sz="1800" b="1" dirty="0">
              <a:solidFill>
                <a:srgbClr val="1B00C0"/>
              </a:solidFill>
            </a:endParaRPr>
          </a:p>
          <a:p>
            <a:pPr marL="174625" indent="-174625">
              <a:lnSpc>
                <a:spcPct val="100000"/>
              </a:lnSpc>
            </a:pPr>
            <a:r>
              <a:rPr lang="en-US" altLang="ko-KR" sz="2400" b="1" dirty="0"/>
              <a:t>Viable business and support models  </a:t>
            </a:r>
          </a:p>
          <a:p>
            <a:pPr marL="346075" lvl="1" indent="-173038"/>
            <a:r>
              <a:rPr lang="en-US" altLang="ko-KR" sz="1800" b="1" dirty="0"/>
              <a:t>“RedHat of FOSS EDA”, GPL open-sourcing plus consulting services, funding development via an open-source foundation, …</a:t>
            </a:r>
          </a:p>
          <a:p>
            <a:pPr marL="346075" lvl="1" indent="-173038"/>
            <a:r>
              <a:rPr lang="en-US" altLang="ko-KR" sz="1800" b="1" dirty="0"/>
              <a:t>Potential alignments to open hardware organizations may provide a path forward</a:t>
            </a:r>
          </a:p>
          <a:p>
            <a:r>
              <a:rPr lang="en-US" altLang="ko-KR" sz="2400" b="1" dirty="0">
                <a:solidFill>
                  <a:srgbClr val="1B00C0"/>
                </a:solidFill>
              </a:rPr>
              <a:t>Open-source EDA should accelerate growth paths for commercial EDA</a:t>
            </a:r>
          </a:p>
          <a:p>
            <a:pPr marL="346075" lvl="1" indent="-173038"/>
            <a:r>
              <a:rPr lang="en-US" altLang="ko-KR" sz="1800" b="1" dirty="0">
                <a:solidFill>
                  <a:srgbClr val="1B00C0"/>
                </a:solidFill>
              </a:rPr>
              <a:t>Faster research-to-production pathways in existing scope of EDA </a:t>
            </a:r>
          </a:p>
          <a:p>
            <a:pPr marL="346075" lvl="1" indent="-173038"/>
            <a:r>
              <a:rPr lang="en-US" altLang="ko-KR" sz="1800" b="1" dirty="0">
                <a:solidFill>
                  <a:srgbClr val="1B00C0"/>
                </a:solidFill>
              </a:rPr>
              <a:t>Boost quality of research tools for new “XDA” challenges, bring commercialization closer in</a:t>
            </a:r>
          </a:p>
        </p:txBody>
      </p:sp>
    </p:spTree>
    <p:extLst>
      <p:ext uri="{BB962C8B-B14F-4D97-AF65-F5344CB8AC3E}">
        <p14:creationId xmlns:p14="http://schemas.microsoft.com/office/powerpoint/2010/main" val="24062262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28600" y="3131344"/>
            <a:ext cx="11802533" cy="595312"/>
          </a:xfrm>
        </p:spPr>
        <p:txBody>
          <a:bodyPr/>
          <a:lstStyle/>
          <a:p>
            <a:pPr algn="ctr"/>
            <a:r>
              <a:rPr lang="en-US" sz="4400" dirty="0"/>
              <a:t>V. CONCLUSIONS</a:t>
            </a:r>
          </a:p>
        </p:txBody>
      </p:sp>
    </p:spTree>
    <p:extLst>
      <p:ext uri="{BB962C8B-B14F-4D97-AF65-F5344CB8AC3E}">
        <p14:creationId xmlns:p14="http://schemas.microsoft.com/office/powerpoint/2010/main" val="24345029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15900" y="90488"/>
            <a:ext cx="11802533" cy="595312"/>
          </a:xfrm>
        </p:spPr>
        <p:txBody>
          <a:bodyPr/>
          <a:lstStyle/>
          <a:p>
            <a:r>
              <a:rPr lang="en-US" dirty="0"/>
              <a:t>Let’s Look Into the Mirror of Open Source</a:t>
            </a:r>
          </a:p>
        </p:txBody>
      </p:sp>
      <p:sp>
        <p:nvSpPr>
          <p:cNvPr id="4" name="Content Placeholder 3">
            <a:extLst>
              <a:ext uri="{FF2B5EF4-FFF2-40B4-BE49-F238E27FC236}">
                <a16:creationId xmlns:a16="http://schemas.microsoft.com/office/drawing/2014/main" id="{868A9756-B837-4C11-85EF-788AFCD43476}"/>
              </a:ext>
            </a:extLst>
          </p:cNvPr>
          <p:cNvSpPr>
            <a:spLocks noGrp="1"/>
          </p:cNvSpPr>
          <p:nvPr>
            <p:ph idx="1"/>
          </p:nvPr>
        </p:nvSpPr>
        <p:spPr>
          <a:xfrm>
            <a:off x="228601" y="777241"/>
            <a:ext cx="11781367" cy="5699759"/>
          </a:xfrm>
        </p:spPr>
        <p:txBody>
          <a:bodyPr/>
          <a:lstStyle/>
          <a:p>
            <a:pPr marL="174625" indent="-174625">
              <a:lnSpc>
                <a:spcPct val="100000"/>
              </a:lnSpc>
            </a:pPr>
            <a:r>
              <a:rPr lang="en-US" altLang="ko-KR" sz="2400" b="1" dirty="0">
                <a:solidFill>
                  <a:srgbClr val="1B00C0"/>
                </a:solidFill>
              </a:rPr>
              <a:t>“Whether to open-source is always a 100% personal decision”</a:t>
            </a:r>
          </a:p>
          <a:p>
            <a:pPr marL="174625" indent="-174625">
              <a:lnSpc>
                <a:spcPct val="100000"/>
              </a:lnSpc>
            </a:pPr>
            <a:r>
              <a:rPr lang="en-US" altLang="ko-KR" sz="2400" b="1" dirty="0"/>
              <a:t>Our field started with open source </a:t>
            </a:r>
          </a:p>
          <a:p>
            <a:pPr marL="174625" indent="-174625">
              <a:lnSpc>
                <a:spcPct val="100000"/>
              </a:lnSpc>
            </a:pPr>
            <a:r>
              <a:rPr lang="en-US" altLang="ko-KR" sz="2400" b="1" dirty="0">
                <a:solidFill>
                  <a:srgbClr val="FF0000"/>
                </a:solidFill>
              </a:rPr>
              <a:t>(-) EDA has endured 25+ years of blame </a:t>
            </a:r>
            <a:r>
              <a:rPr lang="en-US" altLang="ko-KR" sz="2400" b="1" dirty="0"/>
              <a:t>for “design productivity gap”, “crisis of design”, “has EDA failed to keep up with Moore’s Law”, etc. </a:t>
            </a:r>
          </a:p>
          <a:p>
            <a:pPr marL="174625" indent="-174625">
              <a:lnSpc>
                <a:spcPct val="100000"/>
              </a:lnSpc>
            </a:pPr>
            <a:r>
              <a:rPr lang="en-US" altLang="ko-KR" sz="2400" b="1" dirty="0">
                <a:solidFill>
                  <a:srgbClr val="FF0000"/>
                </a:solidFill>
              </a:rPr>
              <a:t>(-) EDA blocks itself:</a:t>
            </a:r>
            <a:r>
              <a:rPr lang="en-US" altLang="ko-KR" sz="2400" b="1" dirty="0"/>
              <a:t>  parallel universes (academia – industry), “irreproducible by construction” research, students reinventing wheels, …</a:t>
            </a:r>
          </a:p>
          <a:p>
            <a:pPr marL="174625" indent="-174625">
              <a:lnSpc>
                <a:spcPct val="100000"/>
              </a:lnSpc>
            </a:pPr>
            <a:r>
              <a:rPr lang="en-US" altLang="ko-KR" sz="2400" b="1" dirty="0"/>
              <a:t>Open source has accelerated growth and innovation in many other fields</a:t>
            </a:r>
          </a:p>
          <a:p>
            <a:pPr marL="174625" indent="-174625">
              <a:lnSpc>
                <a:spcPct val="100000"/>
              </a:lnSpc>
            </a:pPr>
            <a:r>
              <a:rPr lang="en-US" altLang="ko-KR" sz="2400" b="1" dirty="0"/>
              <a:t>Open-source EDA is:</a:t>
            </a:r>
          </a:p>
          <a:p>
            <a:pPr marL="514350" lvl="1" indent="-174625">
              <a:lnSpc>
                <a:spcPct val="100000"/>
              </a:lnSpc>
            </a:pPr>
            <a:r>
              <a:rPr lang="en-US" altLang="ko-KR" sz="2200" b="1" dirty="0"/>
              <a:t>A means of paying it forward, sharing wisdoms, and teaching a next generation</a:t>
            </a:r>
          </a:p>
          <a:p>
            <a:pPr marL="514350" lvl="1" indent="-174625">
              <a:lnSpc>
                <a:spcPct val="100000"/>
              </a:lnSpc>
            </a:pPr>
            <a:r>
              <a:rPr lang="en-US" altLang="ko-KR" sz="2200" b="1" dirty="0"/>
              <a:t>A complement and a booster to commercial EDA</a:t>
            </a:r>
          </a:p>
          <a:p>
            <a:pPr marL="514350" lvl="1" indent="-174625">
              <a:lnSpc>
                <a:spcPct val="100000"/>
              </a:lnSpc>
            </a:pPr>
            <a:r>
              <a:rPr lang="en-US" altLang="ko-KR" sz="2200" b="1" dirty="0"/>
              <a:t>At a personal level, liberating</a:t>
            </a:r>
          </a:p>
          <a:p>
            <a:pPr marL="174625" indent="-174625">
              <a:lnSpc>
                <a:spcPct val="100000"/>
              </a:lnSpc>
            </a:pPr>
            <a:r>
              <a:rPr lang="en-US" altLang="ko-KR" b="1" dirty="0">
                <a:solidFill>
                  <a:srgbClr val="1B00C0"/>
                </a:solidFill>
              </a:rPr>
              <a:t>Open source is doable.  Let’s not be afraid.</a:t>
            </a:r>
          </a:p>
          <a:p>
            <a:pPr marL="174625" indent="-174625">
              <a:lnSpc>
                <a:spcPct val="100000"/>
              </a:lnSpc>
            </a:pPr>
            <a:endParaRPr lang="en-US" altLang="ko-KR" sz="1800" b="1" dirty="0"/>
          </a:p>
        </p:txBody>
      </p:sp>
    </p:spTree>
    <p:extLst>
      <p:ext uri="{BB962C8B-B14F-4D97-AF65-F5344CB8AC3E}">
        <p14:creationId xmlns:p14="http://schemas.microsoft.com/office/powerpoint/2010/main" val="1005152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0439400" cy="531019"/>
          </a:xfrm>
        </p:spPr>
        <p:txBody>
          <a:bodyPr/>
          <a:lstStyle/>
          <a:p>
            <a:r>
              <a:rPr lang="en-US" dirty="0">
                <a:solidFill>
                  <a:schemeClr val="tx2"/>
                </a:solidFill>
              </a:rPr>
              <a:t>Acknowledgments and Links</a:t>
            </a:r>
            <a:endParaRPr lang="en-US" dirty="0">
              <a:solidFill>
                <a:srgbClr val="FF0000"/>
              </a:solidFill>
            </a:endParaRPr>
          </a:p>
        </p:txBody>
      </p:sp>
      <p:sp>
        <p:nvSpPr>
          <p:cNvPr id="3" name="Content Placeholder 2"/>
          <p:cNvSpPr>
            <a:spLocks noGrp="1"/>
          </p:cNvSpPr>
          <p:nvPr>
            <p:ph sz="half" idx="1"/>
          </p:nvPr>
        </p:nvSpPr>
        <p:spPr>
          <a:xfrm>
            <a:off x="152400" y="762000"/>
            <a:ext cx="11887200" cy="5715000"/>
          </a:xfrm>
        </p:spPr>
        <p:txBody>
          <a:bodyPr/>
          <a:lstStyle/>
          <a:p>
            <a:r>
              <a:rPr lang="en-US" sz="2000" b="1" dirty="0" err="1"/>
              <a:t>OpenROAD</a:t>
            </a:r>
            <a:r>
              <a:rPr lang="en-US" sz="2000" b="1" dirty="0"/>
              <a:t> material: All thanks and credits are due to the students and collaborators in the project:   </a:t>
            </a:r>
            <a:r>
              <a:rPr lang="en-US" sz="2000" b="1" dirty="0">
                <a:hlinkClick r:id="rId3"/>
              </a:rPr>
              <a:t>https://theopenroadproject.org/our-team/</a:t>
            </a:r>
            <a:r>
              <a:rPr lang="en-US" sz="2000" b="1" dirty="0"/>
              <a:t> </a:t>
            </a:r>
          </a:p>
          <a:p>
            <a:r>
              <a:rPr lang="en-US" sz="2000" b="1" dirty="0"/>
              <a:t>This paper: Thanks to Tom </a:t>
            </a:r>
            <a:r>
              <a:rPr lang="en-US" sz="2000" b="1" dirty="0" err="1"/>
              <a:t>Spyrou</a:t>
            </a:r>
            <a:r>
              <a:rPr lang="en-US" sz="2000" b="1" dirty="0"/>
              <a:t>, Lukas van </a:t>
            </a:r>
            <a:r>
              <a:rPr lang="en-US" sz="2000" b="1" dirty="0" err="1"/>
              <a:t>Ginneken</a:t>
            </a:r>
            <a:r>
              <a:rPr lang="en-US" sz="2000" b="1" dirty="0"/>
              <a:t> and Abdelrahman </a:t>
            </a:r>
            <a:r>
              <a:rPr lang="en-US" sz="2000" b="1" dirty="0" err="1"/>
              <a:t>Hosny</a:t>
            </a:r>
            <a:r>
              <a:rPr lang="en-US" sz="2000" b="1" dirty="0"/>
              <a:t> for their substantial inputs and on testing, incremental tool architecture, and CI/repository organization</a:t>
            </a:r>
          </a:p>
          <a:p>
            <a:r>
              <a:rPr lang="en-US" sz="2000" b="1" dirty="0" err="1"/>
              <a:t>OpenROAD</a:t>
            </a:r>
            <a:r>
              <a:rPr lang="en-US" sz="2000" b="1" dirty="0"/>
              <a:t> project links:</a:t>
            </a:r>
            <a:endParaRPr lang="en-US" sz="2000" b="1" dirty="0">
              <a:hlinkClick r:id="rId4"/>
            </a:endParaRPr>
          </a:p>
          <a:p>
            <a:pPr marL="458788" lvl="1" indent="-227013">
              <a:buFont typeface="Arial" panose="020B0604020202020204" pitchFamily="34" charset="0"/>
              <a:buChar char="•"/>
            </a:pPr>
            <a:r>
              <a:rPr lang="en-US" sz="1600" dirty="0">
                <a:hlinkClick r:id="rId4"/>
              </a:rPr>
              <a:t>https://theopenroadproject.org/</a:t>
            </a:r>
            <a:r>
              <a:rPr lang="en-US" sz="1600" dirty="0"/>
              <a:t>      </a:t>
            </a:r>
          </a:p>
          <a:p>
            <a:pPr marL="458788" lvl="1" indent="-227013">
              <a:buFont typeface="Arial" panose="020B0604020202020204" pitchFamily="34" charset="0"/>
              <a:buChar char="•"/>
            </a:pPr>
            <a:r>
              <a:rPr lang="en-US" sz="1600" dirty="0">
                <a:hlinkClick r:id="rId5"/>
              </a:rPr>
              <a:t>https://github.com/The-OpenROAD-Project/</a:t>
            </a:r>
            <a:r>
              <a:rPr lang="en-US" sz="1600" dirty="0"/>
              <a:t> </a:t>
            </a:r>
          </a:p>
          <a:p>
            <a:pPr marL="458788" lvl="1" indent="-227013">
              <a:buFont typeface="Arial" panose="020B0604020202020204" pitchFamily="34" charset="0"/>
              <a:buChar char="•"/>
            </a:pPr>
            <a:r>
              <a:rPr lang="en-US" sz="1600" b="1" dirty="0"/>
              <a:t>Twitter: </a:t>
            </a:r>
            <a:r>
              <a:rPr lang="en-US" sz="1600" dirty="0">
                <a:hlinkClick r:id="rId6"/>
              </a:rPr>
              <a:t>https://twitter.com/OpenROAD_EDA</a:t>
            </a:r>
            <a:r>
              <a:rPr lang="en-US" sz="1600" dirty="0"/>
              <a:t> </a:t>
            </a:r>
          </a:p>
          <a:p>
            <a:pPr marL="458788" lvl="1" indent="-227013">
              <a:buFont typeface="Arial" panose="020B0604020202020204" pitchFamily="34" charset="0"/>
              <a:buChar char="•"/>
            </a:pPr>
            <a:r>
              <a:rPr lang="en-US" sz="1600" b="1" dirty="0"/>
              <a:t>Newsletter: </a:t>
            </a:r>
            <a:r>
              <a:rPr lang="en-US" sz="1600" dirty="0">
                <a:hlinkClick r:id="rId7"/>
              </a:rPr>
              <a:t>https://theopenroadproject.org/newsletter/</a:t>
            </a:r>
            <a:r>
              <a:rPr lang="en-US" sz="1600" dirty="0"/>
              <a:t> </a:t>
            </a:r>
            <a:endParaRPr lang="en-US" sz="2000" dirty="0"/>
          </a:p>
          <a:p>
            <a:pPr marL="227013" indent="-227013">
              <a:buFont typeface="Arial" panose="020B0604020202020204" pitchFamily="34" charset="0"/>
              <a:buChar char="•"/>
            </a:pPr>
            <a:r>
              <a:rPr lang="en-US" sz="2000" b="1" dirty="0"/>
              <a:t>Forthcoming tutorial on January 4, 2020 in Bangalore:  </a:t>
            </a:r>
          </a:p>
          <a:p>
            <a:pPr marL="458788" lvl="1" indent="-227013">
              <a:buFont typeface="Arial" panose="020B0604020202020204" pitchFamily="34" charset="0"/>
              <a:buChar char="•"/>
            </a:pPr>
            <a:r>
              <a:rPr lang="en-US" sz="1600" dirty="0">
                <a:hlinkClick r:id="rId8"/>
              </a:rPr>
              <a:t>https://theopenroadproject.org/open-source-eda-and-machine-learning-for-ic-design-a-live-update/</a:t>
            </a:r>
            <a:endParaRPr lang="en-US" sz="2000" dirty="0"/>
          </a:p>
          <a:p>
            <a:pPr marL="227013" indent="-227013">
              <a:buFont typeface="Arial" panose="020B0604020202020204" pitchFamily="34" charset="0"/>
              <a:buChar char="•"/>
            </a:pPr>
            <a:r>
              <a:rPr lang="en-US" sz="2000" b="1" dirty="0"/>
              <a:t>Many presentations </a:t>
            </a:r>
            <a:r>
              <a:rPr lang="en-US" sz="2000" dirty="0"/>
              <a:t>linked under News at </a:t>
            </a:r>
            <a:r>
              <a:rPr lang="en-US" sz="2000" dirty="0">
                <a:hlinkClick r:id="rId9"/>
              </a:rPr>
              <a:t>https://vlsicad.ucsd.edu/</a:t>
            </a:r>
            <a:endParaRPr lang="en-US" sz="2000" dirty="0"/>
          </a:p>
          <a:p>
            <a:pPr marL="458788" lvl="1" indent="-227013">
              <a:buFont typeface="Arial" panose="020B0604020202020204" pitchFamily="34" charset="0"/>
              <a:buChar char="•"/>
            </a:pPr>
            <a:r>
              <a:rPr lang="en-US" sz="1600" dirty="0"/>
              <a:t>E.g., </a:t>
            </a:r>
            <a:r>
              <a:rPr lang="en-US" sz="1600" dirty="0" err="1"/>
              <a:t>VSDOpen</a:t>
            </a:r>
            <a:r>
              <a:rPr lang="en-US" sz="1600" dirty="0"/>
              <a:t> 2019 keynote:  </a:t>
            </a:r>
            <a:r>
              <a:rPr lang="en-US" sz="1600" dirty="0">
                <a:hlinkClick r:id="rId10"/>
              </a:rPr>
              <a:t>https://vlsicad.ucsd.edu/NEWS19/VSDOpen_2019_Kahng-v7-DISTRIBUTED.pdf</a:t>
            </a:r>
            <a:r>
              <a:rPr lang="en-US" sz="1600" dirty="0"/>
              <a:t> </a:t>
            </a:r>
          </a:p>
          <a:p>
            <a:pPr marL="227013" indent="-227013">
              <a:buFont typeface="Arial" panose="020B0604020202020204" pitchFamily="34" charset="0"/>
              <a:buChar char="•"/>
            </a:pPr>
            <a:r>
              <a:rPr lang="en-US" sz="2000" b="1" dirty="0">
                <a:solidFill>
                  <a:srgbClr val="FF0000"/>
                </a:solidFill>
              </a:rPr>
              <a:t>Background on Machine Learning “in and around IC design tools”: </a:t>
            </a:r>
          </a:p>
          <a:p>
            <a:pPr marL="460375" lvl="1" indent="-233363">
              <a:buFont typeface="Arial" panose="020B0604020202020204" pitchFamily="34" charset="0"/>
              <a:buChar char="•"/>
            </a:pPr>
            <a:r>
              <a:rPr lang="en-US" sz="1600" dirty="0">
                <a:hlinkClick r:id="rId11"/>
              </a:rPr>
              <a:t>https://vlsicad.ucsd.edu/Publications/Conferences/356/c356.pdf</a:t>
            </a:r>
            <a:endParaRPr lang="en-US" sz="1600" dirty="0"/>
          </a:p>
          <a:p>
            <a:pPr marL="460375" lvl="1" indent="-233363">
              <a:buFont typeface="Arial" panose="020B0604020202020204" pitchFamily="34" charset="0"/>
              <a:buChar char="•"/>
            </a:pPr>
            <a:r>
              <a:rPr lang="en-US" sz="1600" dirty="0">
                <a:hlinkClick r:id="rId12"/>
              </a:rPr>
              <a:t>https://vlsicad.ucsd.edu/Publications/Conferences/360/c360.pdf</a:t>
            </a:r>
            <a:endParaRPr lang="en-US" sz="1600" dirty="0"/>
          </a:p>
          <a:p>
            <a:pPr marL="460375" lvl="1" indent="-233363">
              <a:buFont typeface="Arial" panose="020B0604020202020204" pitchFamily="34" charset="0"/>
              <a:buChar char="•"/>
            </a:pPr>
            <a:r>
              <a:rPr lang="en-US" sz="1600" dirty="0">
                <a:solidFill>
                  <a:srgbClr val="FF0000"/>
                </a:solidFill>
              </a:rPr>
              <a:t>And a collection of links is </a:t>
            </a:r>
            <a:r>
              <a:rPr lang="en-US" sz="1600" dirty="0">
                <a:hlinkClick r:id="rId13"/>
              </a:rPr>
              <a:t>HERE</a:t>
            </a:r>
            <a:r>
              <a:rPr lang="en-US" sz="1600" dirty="0"/>
              <a:t>.</a:t>
            </a:r>
          </a:p>
          <a:p>
            <a:pPr marL="228600" indent="-233363">
              <a:buFont typeface="Arial" panose="020B0604020202020204" pitchFamily="34" charset="0"/>
              <a:buChar char="•"/>
            </a:pPr>
            <a:r>
              <a:rPr lang="en-US" sz="2000" b="1" dirty="0"/>
              <a:t>Research at UCSD is supported by U.S. National Science Foundation, U.S. DARPA, Samsung, Qualcomm, NXP Semiconductors, Mentor Graphics, and the C-DEN Center.</a:t>
            </a:r>
          </a:p>
          <a:p>
            <a:pPr marL="228600" indent="-233363">
              <a:buFont typeface="Arial" panose="020B0604020202020204" pitchFamily="34" charset="0"/>
              <a:buChar char="•"/>
            </a:pPr>
            <a:endParaRPr lang="en-US" sz="2400" dirty="0"/>
          </a:p>
        </p:txBody>
      </p:sp>
      <p:cxnSp>
        <p:nvCxnSpPr>
          <p:cNvPr id="5" name="Straight Arrow Connector 4">
            <a:extLst>
              <a:ext uri="{FF2B5EF4-FFF2-40B4-BE49-F238E27FC236}">
                <a16:creationId xmlns:a16="http://schemas.microsoft.com/office/drawing/2014/main" id="{1A3CD3AF-7131-4D13-81E7-D0F1E220DD9E}"/>
              </a:ext>
            </a:extLst>
          </p:cNvPr>
          <p:cNvCxnSpPr>
            <a:cxnSpLocks/>
          </p:cNvCxnSpPr>
          <p:nvPr/>
        </p:nvCxnSpPr>
        <p:spPr bwMode="auto">
          <a:xfrm>
            <a:off x="5867400" y="3038573"/>
            <a:ext cx="533400" cy="0"/>
          </a:xfrm>
          <a:prstGeom prst="straightConnector1">
            <a:avLst/>
          </a:prstGeom>
          <a:solidFill>
            <a:schemeClr val="accent1"/>
          </a:solidFill>
          <a:ln w="57150" cap="flat" cmpd="sng" algn="ctr">
            <a:solidFill>
              <a:srgbClr val="FF0000"/>
            </a:solidFill>
            <a:prstDash val="solid"/>
            <a:round/>
            <a:headEnd type="arrow" w="med" len="med"/>
            <a:tailEnd type="none" w="med" len="med"/>
          </a:ln>
          <a:effectLst/>
        </p:spPr>
      </p:cxnSp>
      <p:cxnSp>
        <p:nvCxnSpPr>
          <p:cNvPr id="7" name="Straight Arrow Connector 6">
            <a:extLst>
              <a:ext uri="{FF2B5EF4-FFF2-40B4-BE49-F238E27FC236}">
                <a16:creationId xmlns:a16="http://schemas.microsoft.com/office/drawing/2014/main" id="{B131FFE1-ACF4-4A09-A9B5-1B21E4CDA085}"/>
              </a:ext>
            </a:extLst>
          </p:cNvPr>
          <p:cNvCxnSpPr>
            <a:cxnSpLocks/>
          </p:cNvCxnSpPr>
          <p:nvPr/>
        </p:nvCxnSpPr>
        <p:spPr bwMode="auto">
          <a:xfrm>
            <a:off x="5867400" y="3343373"/>
            <a:ext cx="533400" cy="0"/>
          </a:xfrm>
          <a:prstGeom prst="straightConnector1">
            <a:avLst/>
          </a:prstGeom>
          <a:solidFill>
            <a:schemeClr val="accent1"/>
          </a:solidFill>
          <a:ln w="57150" cap="flat" cmpd="sng" algn="ctr">
            <a:solidFill>
              <a:srgbClr val="FF0000"/>
            </a:solidFill>
            <a:prstDash val="solid"/>
            <a:round/>
            <a:headEnd type="arrow" w="med" len="med"/>
            <a:tailEnd type="none" w="med" len="med"/>
          </a:ln>
          <a:effectLst/>
        </p:spPr>
      </p:cxnSp>
    </p:spTree>
    <p:extLst>
      <p:ext uri="{BB962C8B-B14F-4D97-AF65-F5344CB8AC3E}">
        <p14:creationId xmlns:p14="http://schemas.microsoft.com/office/powerpoint/2010/main" val="3812469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fade">
                                      <p:cBhvr>
                                        <p:cTn id="58" dur="500"/>
                                        <p:tgtEl>
                                          <p:spTgt spid="3">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fade">
                                      <p:cBhvr>
                                        <p:cTn id="61" dur="500"/>
                                        <p:tgtEl>
                                          <p:spTgt spid="3">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
                                            <p:txEl>
                                              <p:pRg st="15" end="15"/>
                                            </p:txEl>
                                          </p:spTgt>
                                        </p:tgtEl>
                                        <p:attrNameLst>
                                          <p:attrName>style.visibility</p:attrName>
                                        </p:attrNameLst>
                                      </p:cBhvr>
                                      <p:to>
                                        <p:strVal val="visible"/>
                                      </p:to>
                                    </p:set>
                                    <p:animEffect transition="in" filter="fade">
                                      <p:cBhvr>
                                        <p:cTn id="64"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28600" y="3131344"/>
            <a:ext cx="11802533" cy="595312"/>
          </a:xfrm>
        </p:spPr>
        <p:txBody>
          <a:bodyPr/>
          <a:lstStyle/>
          <a:p>
            <a:pPr algn="ctr"/>
            <a:r>
              <a:rPr lang="en-US" sz="4400" dirty="0"/>
              <a:t>THANK YOU !</a:t>
            </a:r>
          </a:p>
        </p:txBody>
      </p:sp>
    </p:spTree>
    <p:extLst>
      <p:ext uri="{BB962C8B-B14F-4D97-AF65-F5344CB8AC3E}">
        <p14:creationId xmlns:p14="http://schemas.microsoft.com/office/powerpoint/2010/main" val="41627781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28600" y="3131344"/>
            <a:ext cx="11802533" cy="595312"/>
          </a:xfrm>
        </p:spPr>
        <p:txBody>
          <a:bodyPr/>
          <a:lstStyle/>
          <a:p>
            <a:pPr algn="ctr"/>
            <a:r>
              <a:rPr lang="en-US" sz="4400" dirty="0"/>
              <a:t>BACKUP</a:t>
            </a:r>
          </a:p>
        </p:txBody>
      </p:sp>
    </p:spTree>
    <p:extLst>
      <p:ext uri="{BB962C8B-B14F-4D97-AF65-F5344CB8AC3E}">
        <p14:creationId xmlns:p14="http://schemas.microsoft.com/office/powerpoint/2010/main" val="13617332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a:solidFill>
                  <a:schemeClr val="tx1"/>
                </a:solidFill>
              </a:rPr>
              <a:t>Open-Source EDA:  </a:t>
            </a:r>
            <a:r>
              <a:rPr lang="en-US" dirty="0">
                <a:solidFill>
                  <a:srgbClr val="FF0000"/>
                </a:solidFill>
              </a:rPr>
              <a:t>Why Now?</a:t>
            </a:r>
            <a:r>
              <a:rPr lang="en-US" dirty="0">
                <a:solidFill>
                  <a:schemeClr val="tx2"/>
                </a:solidFill>
              </a:rPr>
              <a:t>   </a:t>
            </a:r>
            <a:endParaRPr lang="en-US" dirty="0"/>
          </a:p>
        </p:txBody>
      </p:sp>
      <p:sp>
        <p:nvSpPr>
          <p:cNvPr id="3" name="Content Placeholder 2"/>
          <p:cNvSpPr>
            <a:spLocks noGrp="1"/>
          </p:cNvSpPr>
          <p:nvPr>
            <p:ph sz="half" idx="1"/>
          </p:nvPr>
        </p:nvSpPr>
        <p:spPr>
          <a:xfrm>
            <a:off x="381000" y="860727"/>
            <a:ext cx="10363201" cy="3247742"/>
          </a:xfrm>
        </p:spPr>
        <p:txBody>
          <a:bodyPr/>
          <a:lstStyle/>
          <a:p>
            <a:r>
              <a:rPr lang="en-US" altLang="en-US" b="1" dirty="0">
                <a:solidFill>
                  <a:srgbClr val="FF0000"/>
                </a:solidFill>
                <a:sym typeface="Wingdings" panose="05000000000000000000" pitchFamily="2" charset="2"/>
              </a:rPr>
              <a:t>Crisis of DESIGN:</a:t>
            </a:r>
            <a:r>
              <a:rPr lang="en-US" altLang="en-US" b="1" dirty="0">
                <a:sym typeface="Wingdings" panose="05000000000000000000" pitchFamily="2" charset="2"/>
              </a:rPr>
              <a:t> it’s difficult, expensive and risky!</a:t>
            </a:r>
          </a:p>
          <a:p>
            <a:r>
              <a:rPr lang="en-US" altLang="en-US" b="1" dirty="0">
                <a:solidFill>
                  <a:srgbClr val="1B00C0"/>
                </a:solidFill>
                <a:sym typeface="Wingdings" panose="05000000000000000000" pitchFamily="2" charset="2"/>
              </a:rPr>
              <a:t>This blocks innovation</a:t>
            </a:r>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5" name="Picture 4">
            <a:extLst>
              <a:ext uri="{FF2B5EF4-FFF2-40B4-BE49-F238E27FC236}">
                <a16:creationId xmlns:a16="http://schemas.microsoft.com/office/drawing/2014/main" id="{58EA321A-5A09-481A-9345-C5E688A2F3C5}"/>
              </a:ext>
            </a:extLst>
          </p:cNvPr>
          <p:cNvPicPr>
            <a:picLocks noChangeAspect="1"/>
          </p:cNvPicPr>
          <p:nvPr/>
        </p:nvPicPr>
        <p:blipFill rotWithShape="1">
          <a:blip r:embed="rId3"/>
          <a:srcRect l="18000" t="20639" r="19867" b="12800"/>
          <a:stretch/>
        </p:blipFill>
        <p:spPr>
          <a:xfrm>
            <a:off x="2514600" y="1893366"/>
            <a:ext cx="7086600" cy="4706388"/>
          </a:xfrm>
          <a:prstGeom prst="rect">
            <a:avLst/>
          </a:prstGeom>
          <a:ln w="19050">
            <a:solidFill>
              <a:schemeClr val="tx1"/>
            </a:solidFill>
          </a:ln>
          <a:effectLst/>
        </p:spPr>
      </p:pic>
      <p:sp>
        <p:nvSpPr>
          <p:cNvPr id="4" name="Oval 3">
            <a:extLst>
              <a:ext uri="{FF2B5EF4-FFF2-40B4-BE49-F238E27FC236}">
                <a16:creationId xmlns:a16="http://schemas.microsoft.com/office/drawing/2014/main" id="{0AC2A2FE-FDFE-447B-A081-562FD62BA91E}"/>
              </a:ext>
            </a:extLst>
          </p:cNvPr>
          <p:cNvSpPr/>
          <p:nvPr/>
        </p:nvSpPr>
        <p:spPr bwMode="auto">
          <a:xfrm>
            <a:off x="3631473" y="1761309"/>
            <a:ext cx="5257800" cy="762000"/>
          </a:xfrm>
          <a:prstGeom prst="ellipse">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
        <p:nvSpPr>
          <p:cNvPr id="7" name="TextBox 6">
            <a:extLst>
              <a:ext uri="{FF2B5EF4-FFF2-40B4-BE49-F238E27FC236}">
                <a16:creationId xmlns:a16="http://schemas.microsoft.com/office/drawing/2014/main" id="{51CA116B-7D6A-4AFE-8137-9E88B81AB592}"/>
              </a:ext>
            </a:extLst>
          </p:cNvPr>
          <p:cNvSpPr txBox="1"/>
          <p:nvPr/>
        </p:nvSpPr>
        <p:spPr>
          <a:xfrm>
            <a:off x="2286002" y="6484546"/>
            <a:ext cx="1981199" cy="215444"/>
          </a:xfrm>
          <a:prstGeom prst="rect">
            <a:avLst/>
          </a:prstGeom>
          <a:solidFill>
            <a:srgbClr val="FFFF00"/>
          </a:solidFill>
        </p:spPr>
        <p:txBody>
          <a:bodyPr wrap="square" rtlCol="0">
            <a:spAutoFit/>
          </a:bodyPr>
          <a:lstStyle/>
          <a:p>
            <a:r>
              <a:rPr lang="en-US" sz="800" dirty="0"/>
              <a:t>A. </a:t>
            </a:r>
            <a:r>
              <a:rPr lang="en-US" sz="800" dirty="0" err="1"/>
              <a:t>Olofsson</a:t>
            </a:r>
            <a:r>
              <a:rPr lang="en-US" sz="800" dirty="0"/>
              <a:t>, DARPA ISPD-2018 keynote</a:t>
            </a:r>
          </a:p>
        </p:txBody>
      </p:sp>
    </p:spTree>
    <p:extLst>
      <p:ext uri="{BB962C8B-B14F-4D97-AF65-F5344CB8AC3E}">
        <p14:creationId xmlns:p14="http://schemas.microsoft.com/office/powerpoint/2010/main" val="3769451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 Capacity, TAT, Scaling …</a:t>
            </a:r>
            <a:endParaRPr lang="en-US" dirty="0">
              <a:solidFill>
                <a:srgbClr val="00B0F0"/>
              </a:solidFill>
            </a:endParaRPr>
          </a:p>
        </p:txBody>
      </p:sp>
      <p:sp>
        <p:nvSpPr>
          <p:cNvPr id="3" name="Content Placeholder 2"/>
          <p:cNvSpPr>
            <a:spLocks noGrp="1"/>
          </p:cNvSpPr>
          <p:nvPr>
            <p:ph idx="1"/>
          </p:nvPr>
        </p:nvSpPr>
        <p:spPr>
          <a:xfrm>
            <a:off x="76200" y="757717"/>
            <a:ext cx="10591800" cy="842483"/>
          </a:xfrm>
        </p:spPr>
        <p:txBody>
          <a:bodyPr/>
          <a:lstStyle/>
          <a:p>
            <a:pPr marL="284163" lvl="1" indent="-166688">
              <a:spcBef>
                <a:spcPts val="300"/>
              </a:spcBef>
              <a:spcAft>
                <a:spcPts val="300"/>
              </a:spcAft>
            </a:pPr>
            <a:r>
              <a:rPr lang="en-US" b="1" dirty="0"/>
              <a:t>Run each tool separately</a:t>
            </a:r>
          </a:p>
          <a:p>
            <a:pPr marL="284163" lvl="1" indent="-166688">
              <a:spcBef>
                <a:spcPts val="300"/>
              </a:spcBef>
              <a:spcAft>
                <a:spcPts val="300"/>
              </a:spcAft>
            </a:pPr>
            <a:r>
              <a:rPr lang="en-US" b="1" dirty="0"/>
              <a:t>Table shows largest designs studied</a:t>
            </a:r>
          </a:p>
        </p:txBody>
      </p:sp>
      <p:graphicFrame>
        <p:nvGraphicFramePr>
          <p:cNvPr id="4" name="Table 3">
            <a:extLst>
              <a:ext uri="{FF2B5EF4-FFF2-40B4-BE49-F238E27FC236}">
                <a16:creationId xmlns:a16="http://schemas.microsoft.com/office/drawing/2014/main" id="{BA8F7722-F30B-45F8-837B-9F9F2878D9AD}"/>
              </a:ext>
            </a:extLst>
          </p:cNvPr>
          <p:cNvGraphicFramePr>
            <a:graphicFrameLocks noGrp="1"/>
          </p:cNvGraphicFramePr>
          <p:nvPr>
            <p:extLst>
              <p:ext uri="{D42A27DB-BD31-4B8C-83A1-F6EECF244321}">
                <p14:modId xmlns:p14="http://schemas.microsoft.com/office/powerpoint/2010/main" val="768431017"/>
              </p:ext>
            </p:extLst>
          </p:nvPr>
        </p:nvGraphicFramePr>
        <p:xfrm>
          <a:off x="761998" y="1600200"/>
          <a:ext cx="10668002" cy="4827652"/>
        </p:xfrm>
        <a:graphic>
          <a:graphicData uri="http://schemas.openxmlformats.org/drawingml/2006/table">
            <a:tbl>
              <a:tblPr firstRow="1" bandRow="1">
                <a:tableStyleId>{5C22544A-7EE6-4342-B048-85BDC9FD1C3A}</a:tableStyleId>
              </a:tblPr>
              <a:tblGrid>
                <a:gridCol w="1763807">
                  <a:extLst>
                    <a:ext uri="{9D8B030D-6E8A-4147-A177-3AD203B41FA5}">
                      <a16:colId xmlns:a16="http://schemas.microsoft.com/office/drawing/2014/main" val="1273231963"/>
                    </a:ext>
                  </a:extLst>
                </a:gridCol>
                <a:gridCol w="2046193">
                  <a:extLst>
                    <a:ext uri="{9D8B030D-6E8A-4147-A177-3AD203B41FA5}">
                      <a16:colId xmlns:a16="http://schemas.microsoft.com/office/drawing/2014/main" val="1335477969"/>
                    </a:ext>
                  </a:extLst>
                </a:gridCol>
                <a:gridCol w="1548481">
                  <a:extLst>
                    <a:ext uri="{9D8B030D-6E8A-4147-A177-3AD203B41FA5}">
                      <a16:colId xmlns:a16="http://schemas.microsoft.com/office/drawing/2014/main" val="3118999535"/>
                    </a:ext>
                  </a:extLst>
                </a:gridCol>
                <a:gridCol w="2454306">
                  <a:extLst>
                    <a:ext uri="{9D8B030D-6E8A-4147-A177-3AD203B41FA5}">
                      <a16:colId xmlns:a16="http://schemas.microsoft.com/office/drawing/2014/main" val="4275026149"/>
                    </a:ext>
                  </a:extLst>
                </a:gridCol>
                <a:gridCol w="1287821">
                  <a:extLst>
                    <a:ext uri="{9D8B030D-6E8A-4147-A177-3AD203B41FA5}">
                      <a16:colId xmlns:a16="http://schemas.microsoft.com/office/drawing/2014/main" val="1204738581"/>
                    </a:ext>
                  </a:extLst>
                </a:gridCol>
                <a:gridCol w="1567394">
                  <a:extLst>
                    <a:ext uri="{9D8B030D-6E8A-4147-A177-3AD203B41FA5}">
                      <a16:colId xmlns:a16="http://schemas.microsoft.com/office/drawing/2014/main" val="2475349468"/>
                    </a:ext>
                  </a:extLst>
                </a:gridCol>
              </a:tblGrid>
              <a:tr h="376156">
                <a:tc>
                  <a:txBody>
                    <a:bodyPr/>
                    <a:lstStyle/>
                    <a:p>
                      <a:r>
                        <a:rPr lang="en-US" sz="1800" b="1" dirty="0"/>
                        <a:t>Flow Step</a:t>
                      </a:r>
                    </a:p>
                  </a:txBody>
                  <a:tcPr/>
                </a:tc>
                <a:tc>
                  <a:txBody>
                    <a:bodyPr/>
                    <a:lstStyle/>
                    <a:p>
                      <a:r>
                        <a:rPr lang="en-US" sz="1800" b="1" dirty="0"/>
                        <a:t>Design</a:t>
                      </a:r>
                    </a:p>
                  </a:txBody>
                  <a:tcPr/>
                </a:tc>
                <a:tc>
                  <a:txBody>
                    <a:bodyPr/>
                    <a:lstStyle/>
                    <a:p>
                      <a:r>
                        <a:rPr lang="en-US" sz="1800" b="1" dirty="0"/>
                        <a:t>PDK</a:t>
                      </a:r>
                    </a:p>
                  </a:txBody>
                  <a:tcPr/>
                </a:tc>
                <a:tc>
                  <a:txBody>
                    <a:bodyPr/>
                    <a:lstStyle/>
                    <a:p>
                      <a:r>
                        <a:rPr lang="en-US" sz="1800" b="1" dirty="0"/>
                        <a:t>#</a:t>
                      </a:r>
                      <a:r>
                        <a:rPr lang="en-US" sz="1800" b="1" dirty="0" err="1"/>
                        <a:t>Insts</a:t>
                      </a:r>
                      <a:r>
                        <a:rPr lang="en-US" sz="1800" b="1" dirty="0"/>
                        <a:t> (M)</a:t>
                      </a:r>
                    </a:p>
                  </a:txBody>
                  <a:tcPr/>
                </a:tc>
                <a:tc>
                  <a:txBody>
                    <a:bodyPr/>
                    <a:lstStyle/>
                    <a:p>
                      <a:r>
                        <a:rPr lang="en-US" sz="1800" b="1" dirty="0"/>
                        <a:t>Time (s)</a:t>
                      </a:r>
                    </a:p>
                  </a:txBody>
                  <a:tcPr/>
                </a:tc>
                <a:tc>
                  <a:txBody>
                    <a:bodyPr/>
                    <a:lstStyle/>
                    <a:p>
                      <a:r>
                        <a:rPr lang="en-US" sz="1800" b="1" dirty="0"/>
                        <a:t>Mem (GB)</a:t>
                      </a:r>
                    </a:p>
                  </a:txBody>
                  <a:tcPr/>
                </a:tc>
                <a:extLst>
                  <a:ext uri="{0D108BD9-81ED-4DB2-BD59-A6C34878D82A}">
                    <a16:rowId xmlns:a16="http://schemas.microsoft.com/office/drawing/2014/main" val="1027207565"/>
                  </a:ext>
                </a:extLst>
              </a:tr>
              <a:tr h="376156">
                <a:tc>
                  <a:txBody>
                    <a:bodyPr/>
                    <a:lstStyle/>
                    <a:p>
                      <a:r>
                        <a:rPr lang="en-US" sz="1800" b="1" dirty="0" err="1"/>
                        <a:t>Yosys</a:t>
                      </a:r>
                      <a:endParaRPr lang="en-US" sz="1800" b="1" dirty="0"/>
                    </a:p>
                  </a:txBody>
                  <a:tcPr>
                    <a:solidFill>
                      <a:srgbClr val="FFC000"/>
                    </a:solidFill>
                  </a:tcPr>
                </a:tc>
                <a:tc>
                  <a:txBody>
                    <a:bodyPr/>
                    <a:lstStyle/>
                    <a:p>
                      <a:r>
                        <a:rPr lang="en-US" sz="1800" b="1" dirty="0"/>
                        <a:t>Ariane</a:t>
                      </a:r>
                    </a:p>
                  </a:txBody>
                  <a:tcPr/>
                </a:tc>
                <a:tc>
                  <a:txBody>
                    <a:bodyPr/>
                    <a:lstStyle/>
                    <a:p>
                      <a:r>
                        <a:rPr lang="en-US" sz="1800" b="1" dirty="0"/>
                        <a:t>TSMC65LP</a:t>
                      </a:r>
                    </a:p>
                  </a:txBody>
                  <a:tcPr/>
                </a:tc>
                <a:tc>
                  <a:txBody>
                    <a:bodyPr/>
                    <a:lstStyle/>
                    <a:p>
                      <a:r>
                        <a:rPr lang="en-US" sz="1800" b="1" dirty="0"/>
                        <a:t>228K+</a:t>
                      </a:r>
                    </a:p>
                  </a:txBody>
                  <a:tcPr/>
                </a:tc>
                <a:tc>
                  <a:txBody>
                    <a:bodyPr/>
                    <a:lstStyle/>
                    <a:p>
                      <a:r>
                        <a:rPr lang="en-US" sz="1800" b="1" dirty="0"/>
                        <a:t>2459</a:t>
                      </a:r>
                    </a:p>
                  </a:txBody>
                  <a:tcPr/>
                </a:tc>
                <a:tc>
                  <a:txBody>
                    <a:bodyPr/>
                    <a:lstStyle/>
                    <a:p>
                      <a:r>
                        <a:rPr lang="en-US" sz="1800" b="1" dirty="0"/>
                        <a:t>9.1 GB</a:t>
                      </a:r>
                    </a:p>
                  </a:txBody>
                  <a:tcPr/>
                </a:tc>
                <a:extLst>
                  <a:ext uri="{0D108BD9-81ED-4DB2-BD59-A6C34878D82A}">
                    <a16:rowId xmlns:a16="http://schemas.microsoft.com/office/drawing/2014/main" val="3198577173"/>
                  </a:ext>
                </a:extLst>
              </a:tr>
              <a:tr h="376156">
                <a:tc>
                  <a:txBody>
                    <a:bodyPr/>
                    <a:lstStyle/>
                    <a:p>
                      <a:r>
                        <a:rPr lang="en-US" sz="1800" b="1" dirty="0"/>
                        <a:t>v2def</a:t>
                      </a:r>
                    </a:p>
                  </a:txBody>
                  <a:tcPr>
                    <a:solidFill>
                      <a:srgbClr val="92D050"/>
                    </a:solidFill>
                  </a:tcPr>
                </a:tc>
                <a:tc>
                  <a:txBody>
                    <a:bodyPr/>
                    <a:lstStyle/>
                    <a:p>
                      <a:r>
                        <a:rPr lang="en-US" sz="1800" b="1" dirty="0"/>
                        <a:t>MegaBoom_x4</a:t>
                      </a:r>
                    </a:p>
                  </a:txBody>
                  <a:tcPr/>
                </a:tc>
                <a:tc>
                  <a:txBody>
                    <a:bodyPr/>
                    <a:lstStyle/>
                    <a:p>
                      <a:r>
                        <a:rPr lang="en-US" sz="1800" b="1" dirty="0"/>
                        <a:t>GF14LPPXL</a:t>
                      </a:r>
                    </a:p>
                  </a:txBody>
                  <a:tcPr/>
                </a:tc>
                <a:tc>
                  <a:txBody>
                    <a:bodyPr/>
                    <a:lstStyle/>
                    <a:p>
                      <a:r>
                        <a:rPr lang="en-US" sz="1800" b="1" dirty="0"/>
                        <a:t>5.1M+</a:t>
                      </a:r>
                    </a:p>
                  </a:txBody>
                  <a:tcPr/>
                </a:tc>
                <a:tc>
                  <a:txBody>
                    <a:bodyPr/>
                    <a:lstStyle/>
                    <a:p>
                      <a:r>
                        <a:rPr lang="en-US" sz="1800" b="1" dirty="0"/>
                        <a:t>152</a:t>
                      </a:r>
                    </a:p>
                  </a:txBody>
                  <a:tcPr/>
                </a:tc>
                <a:tc>
                  <a:txBody>
                    <a:bodyPr/>
                    <a:lstStyle/>
                    <a:p>
                      <a:r>
                        <a:rPr lang="en-US" sz="1800" b="1" dirty="0"/>
                        <a:t>7.2 GB</a:t>
                      </a:r>
                    </a:p>
                  </a:txBody>
                  <a:tcPr/>
                </a:tc>
                <a:extLst>
                  <a:ext uri="{0D108BD9-81ED-4DB2-BD59-A6C34878D82A}">
                    <a16:rowId xmlns:a16="http://schemas.microsoft.com/office/drawing/2014/main" val="1884069669"/>
                  </a:ext>
                </a:extLst>
              </a:tr>
              <a:tr h="376156">
                <a:tc>
                  <a:txBody>
                    <a:bodyPr/>
                    <a:lstStyle/>
                    <a:p>
                      <a:r>
                        <a:rPr lang="en-US" sz="1800" b="1" dirty="0" err="1"/>
                        <a:t>ioPlacer</a:t>
                      </a:r>
                      <a:endParaRPr lang="en-US" sz="1800" b="1" dirty="0"/>
                    </a:p>
                  </a:txBody>
                  <a:tcPr>
                    <a:solidFill>
                      <a:srgbClr val="92D05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r>
                        <a:rPr lang="en-US" sz="1800" b="1" dirty="0"/>
                        <a:t>GF14LPPXL</a:t>
                      </a:r>
                    </a:p>
                  </a:txBody>
                  <a:tcPr/>
                </a:tc>
                <a:tc>
                  <a:txBody>
                    <a:bodyPr/>
                    <a:lstStyle/>
                    <a:p>
                      <a:r>
                        <a:rPr lang="en-US" sz="1800" b="1" dirty="0"/>
                        <a:t>5.1M+</a:t>
                      </a:r>
                    </a:p>
                  </a:txBody>
                  <a:tcPr/>
                </a:tc>
                <a:tc>
                  <a:txBody>
                    <a:bodyPr/>
                    <a:lstStyle/>
                    <a:p>
                      <a:r>
                        <a:rPr lang="en-US" sz="1800" b="1" dirty="0"/>
                        <a:t>711</a:t>
                      </a:r>
                    </a:p>
                  </a:txBody>
                  <a:tcPr/>
                </a:tc>
                <a:tc>
                  <a:txBody>
                    <a:bodyPr/>
                    <a:lstStyle/>
                    <a:p>
                      <a:r>
                        <a:rPr lang="en-US" sz="1800" b="1" dirty="0"/>
                        <a:t>142 GB</a:t>
                      </a:r>
                    </a:p>
                  </a:txBody>
                  <a:tcPr/>
                </a:tc>
                <a:extLst>
                  <a:ext uri="{0D108BD9-81ED-4DB2-BD59-A6C34878D82A}">
                    <a16:rowId xmlns:a16="http://schemas.microsoft.com/office/drawing/2014/main" val="3394001627"/>
                  </a:ext>
                </a:extLst>
              </a:tr>
              <a:tr h="376156">
                <a:tc>
                  <a:txBody>
                    <a:bodyPr/>
                    <a:lstStyle/>
                    <a:p>
                      <a:r>
                        <a:rPr lang="en-US" sz="1800" b="1" dirty="0" err="1"/>
                        <a:t>TritonMPlace</a:t>
                      </a:r>
                      <a:endParaRPr lang="en-US" sz="1800" b="1" dirty="0"/>
                    </a:p>
                  </a:txBody>
                  <a:tcPr>
                    <a:solidFill>
                      <a:srgbClr val="FFC00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Ariane 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TSMC65LP</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445K (148 macros)</a:t>
                      </a:r>
                    </a:p>
                  </a:txBody>
                  <a:tcPr/>
                </a:tc>
                <a:tc>
                  <a:txBody>
                    <a:bodyPr/>
                    <a:lstStyle/>
                    <a:p>
                      <a:r>
                        <a:rPr lang="en-US" sz="1800" b="1" dirty="0"/>
                        <a:t>13478</a:t>
                      </a:r>
                    </a:p>
                  </a:txBody>
                  <a:tcPr/>
                </a:tc>
                <a:tc>
                  <a:txBody>
                    <a:bodyPr/>
                    <a:lstStyle/>
                    <a:p>
                      <a:r>
                        <a:rPr lang="en-US" sz="1800" b="1" dirty="0"/>
                        <a:t>4.1 GB</a:t>
                      </a:r>
                    </a:p>
                  </a:txBody>
                  <a:tcPr/>
                </a:tc>
                <a:extLst>
                  <a:ext uri="{0D108BD9-81ED-4DB2-BD59-A6C34878D82A}">
                    <a16:rowId xmlns:a16="http://schemas.microsoft.com/office/drawing/2014/main" val="1519411894"/>
                  </a:ext>
                </a:extLst>
              </a:tr>
              <a:tr h="376156">
                <a:tc>
                  <a:txBody>
                    <a:bodyPr/>
                    <a:lstStyle/>
                    <a:p>
                      <a:r>
                        <a:rPr lang="en-US" sz="1800" b="1" dirty="0" err="1"/>
                        <a:t>pdn</a:t>
                      </a:r>
                      <a:endParaRPr lang="en-US" sz="1800" b="1" dirty="0"/>
                    </a:p>
                  </a:txBody>
                  <a:tcPr>
                    <a:solidFill>
                      <a:srgbClr val="92D05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GF14LPPXL</a:t>
                      </a:r>
                    </a:p>
                  </a:txBody>
                  <a:tcPr/>
                </a:tc>
                <a:tc>
                  <a:txBody>
                    <a:bodyPr/>
                    <a:lstStyle/>
                    <a:p>
                      <a:r>
                        <a:rPr lang="en-US" sz="1800" b="1" dirty="0"/>
                        <a:t>5.1M+</a:t>
                      </a:r>
                    </a:p>
                  </a:txBody>
                  <a:tcPr/>
                </a:tc>
                <a:tc>
                  <a:txBody>
                    <a:bodyPr/>
                    <a:lstStyle/>
                    <a:p>
                      <a:r>
                        <a:rPr lang="en-US" sz="1800" b="1" dirty="0"/>
                        <a:t>424</a:t>
                      </a:r>
                    </a:p>
                  </a:txBody>
                  <a:tcPr/>
                </a:tc>
                <a:tc>
                  <a:txBody>
                    <a:bodyPr/>
                    <a:lstStyle/>
                    <a:p>
                      <a:r>
                        <a:rPr lang="en-US" sz="1800" b="1" dirty="0"/>
                        <a:t>24 GB</a:t>
                      </a:r>
                    </a:p>
                  </a:txBody>
                  <a:tcPr/>
                </a:tc>
                <a:extLst>
                  <a:ext uri="{0D108BD9-81ED-4DB2-BD59-A6C34878D82A}">
                    <a16:rowId xmlns:a16="http://schemas.microsoft.com/office/drawing/2014/main" val="1380165505"/>
                  </a:ext>
                </a:extLst>
              </a:tr>
              <a:tr h="376156">
                <a:tc>
                  <a:txBody>
                    <a:bodyPr/>
                    <a:lstStyle/>
                    <a:p>
                      <a:r>
                        <a:rPr lang="en-US" sz="1800" b="1" dirty="0" err="1"/>
                        <a:t>RePlAce</a:t>
                      </a:r>
                      <a:endParaRPr lang="en-US" sz="1800" b="1" dirty="0"/>
                    </a:p>
                  </a:txBody>
                  <a:tcPr>
                    <a:solidFill>
                      <a:srgbClr val="FFC00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GF14LPPXL</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5.1M+</a:t>
                      </a:r>
                    </a:p>
                  </a:txBody>
                  <a:tcPr/>
                </a:tc>
                <a:tc>
                  <a:txBody>
                    <a:bodyPr/>
                    <a:lstStyle/>
                    <a:p>
                      <a:r>
                        <a:rPr lang="en-US" sz="1800" b="1" dirty="0"/>
                        <a:t>12358</a:t>
                      </a:r>
                    </a:p>
                  </a:txBody>
                  <a:tcPr/>
                </a:tc>
                <a:tc>
                  <a:txBody>
                    <a:bodyPr/>
                    <a:lstStyle/>
                    <a:p>
                      <a:r>
                        <a:rPr lang="en-US" sz="1800" b="1" dirty="0"/>
                        <a:t>35 GB</a:t>
                      </a:r>
                    </a:p>
                  </a:txBody>
                  <a:tcPr/>
                </a:tc>
                <a:extLst>
                  <a:ext uri="{0D108BD9-81ED-4DB2-BD59-A6C34878D82A}">
                    <a16:rowId xmlns:a16="http://schemas.microsoft.com/office/drawing/2014/main" val="323419051"/>
                  </a:ext>
                </a:extLst>
              </a:tr>
              <a:tr h="357845">
                <a:tc>
                  <a:txBody>
                    <a:bodyPr/>
                    <a:lstStyle/>
                    <a:p>
                      <a:r>
                        <a:rPr lang="en-US" sz="1800" b="1" dirty="0" err="1"/>
                        <a:t>OpenDP</a:t>
                      </a:r>
                      <a:endParaRPr lang="en-US" sz="1800" b="1" dirty="0"/>
                    </a:p>
                  </a:txBody>
                  <a:tcPr>
                    <a:solidFill>
                      <a:srgbClr val="92D05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GF14LPPXL</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5.1M+</a:t>
                      </a:r>
                    </a:p>
                  </a:txBody>
                  <a:tcPr/>
                </a:tc>
                <a:tc>
                  <a:txBody>
                    <a:bodyPr/>
                    <a:lstStyle/>
                    <a:p>
                      <a:r>
                        <a:rPr lang="en-US" sz="1800" b="1" dirty="0"/>
                        <a:t>396</a:t>
                      </a:r>
                    </a:p>
                  </a:txBody>
                  <a:tcPr/>
                </a:tc>
                <a:tc>
                  <a:txBody>
                    <a:bodyPr/>
                    <a:lstStyle/>
                    <a:p>
                      <a:r>
                        <a:rPr lang="en-US" sz="1800" b="1" dirty="0"/>
                        <a:t>23 GB</a:t>
                      </a:r>
                    </a:p>
                  </a:txBody>
                  <a:tcPr/>
                </a:tc>
                <a:extLst>
                  <a:ext uri="{0D108BD9-81ED-4DB2-BD59-A6C34878D82A}">
                    <a16:rowId xmlns:a16="http://schemas.microsoft.com/office/drawing/2014/main" val="2783596194"/>
                  </a:ext>
                </a:extLst>
              </a:tr>
              <a:tr h="357845">
                <a:tc>
                  <a:txBody>
                    <a:bodyPr/>
                    <a:lstStyle/>
                    <a:p>
                      <a:r>
                        <a:rPr lang="en-US" sz="1800" b="1" dirty="0" err="1"/>
                        <a:t>OpenSTA</a:t>
                      </a:r>
                      <a:endParaRPr lang="en-US" sz="1800" b="1" dirty="0"/>
                    </a:p>
                  </a:txBody>
                  <a:tcPr>
                    <a:solidFill>
                      <a:srgbClr val="92D05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ASAP7</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8.8M+</a:t>
                      </a:r>
                    </a:p>
                  </a:txBody>
                  <a:tcPr/>
                </a:tc>
                <a:tc>
                  <a:txBody>
                    <a:bodyPr/>
                    <a:lstStyle/>
                    <a:p>
                      <a:r>
                        <a:rPr lang="en-US" sz="1800" b="1" dirty="0"/>
                        <a:t>346</a:t>
                      </a:r>
                    </a:p>
                  </a:txBody>
                  <a:tcPr/>
                </a:tc>
                <a:tc>
                  <a:txBody>
                    <a:bodyPr/>
                    <a:lstStyle/>
                    <a:p>
                      <a:r>
                        <a:rPr lang="en-US" sz="1800" b="1" dirty="0"/>
                        <a:t>3.0 GB</a:t>
                      </a:r>
                    </a:p>
                  </a:txBody>
                  <a:tcPr/>
                </a:tc>
                <a:extLst>
                  <a:ext uri="{0D108BD9-81ED-4DB2-BD59-A6C34878D82A}">
                    <a16:rowId xmlns:a16="http://schemas.microsoft.com/office/drawing/2014/main" val="214917905"/>
                  </a:ext>
                </a:extLst>
              </a:tr>
              <a:tr h="357845">
                <a:tc>
                  <a:txBody>
                    <a:bodyPr/>
                    <a:lstStyle/>
                    <a:p>
                      <a:r>
                        <a:rPr lang="en-US" sz="1800" b="1" dirty="0"/>
                        <a:t>Resizer</a:t>
                      </a:r>
                    </a:p>
                  </a:txBody>
                  <a:tcPr>
                    <a:solidFill>
                      <a:srgbClr val="92D05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MegaBoom_x4</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GF14LPPXL</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5.1M+</a:t>
                      </a:r>
                    </a:p>
                  </a:txBody>
                  <a:tcPr/>
                </a:tc>
                <a:tc>
                  <a:txBody>
                    <a:bodyPr/>
                    <a:lstStyle/>
                    <a:p>
                      <a:r>
                        <a:rPr lang="en-US" sz="1800" b="1" dirty="0"/>
                        <a:t>2942</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b="1" dirty="0"/>
                        <a:t>33 GB</a:t>
                      </a:r>
                    </a:p>
                  </a:txBody>
                  <a:tcPr/>
                </a:tc>
                <a:extLst>
                  <a:ext uri="{0D108BD9-81ED-4DB2-BD59-A6C34878D82A}">
                    <a16:rowId xmlns:a16="http://schemas.microsoft.com/office/drawing/2014/main" val="4152820396"/>
                  </a:ext>
                </a:extLst>
              </a:tr>
              <a:tr h="357845">
                <a:tc>
                  <a:txBody>
                    <a:bodyPr/>
                    <a:lstStyle/>
                    <a:p>
                      <a:r>
                        <a:rPr lang="en-US" sz="1800" b="1" dirty="0" err="1"/>
                        <a:t>TritonCTS</a:t>
                      </a:r>
                      <a:endParaRPr lang="en-US" sz="1800" b="1" dirty="0"/>
                    </a:p>
                  </a:txBody>
                  <a:tcPr>
                    <a:solidFill>
                      <a:srgbClr val="FFC00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a:ea typeface="+mn-ea"/>
                          <a:cs typeface="+mn-cs"/>
                        </a:rPr>
                        <a:t>sparc_core</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n-lt"/>
                          <a:ea typeface="+mn-ea"/>
                          <a:cs typeface="+mn-cs"/>
                        </a:rPr>
                        <a:t>TSMC65LP</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256K (67K FFs)</a:t>
                      </a:r>
                    </a:p>
                  </a:txBody>
                  <a:tcPr/>
                </a:tc>
                <a:tc>
                  <a:txBody>
                    <a:bodyPr/>
                    <a:lstStyle/>
                    <a:p>
                      <a:r>
                        <a:rPr lang="en-US" sz="1800" b="1" dirty="0">
                          <a:solidFill>
                            <a:srgbClr val="FF0000"/>
                          </a:solidFill>
                        </a:rPr>
                        <a:t>4141*</a:t>
                      </a:r>
                    </a:p>
                  </a:txBody>
                  <a:tcPr/>
                </a:tc>
                <a:tc>
                  <a:txBody>
                    <a:bodyPr/>
                    <a:lstStyle/>
                    <a:p>
                      <a:r>
                        <a:rPr lang="en-US" sz="1800" b="1" dirty="0">
                          <a:solidFill>
                            <a:srgbClr val="FF0000"/>
                          </a:solidFill>
                        </a:rPr>
                        <a:t>125 GB*</a:t>
                      </a:r>
                    </a:p>
                  </a:txBody>
                  <a:tcPr/>
                </a:tc>
                <a:extLst>
                  <a:ext uri="{0D108BD9-81ED-4DB2-BD59-A6C34878D82A}">
                    <a16:rowId xmlns:a16="http://schemas.microsoft.com/office/drawing/2014/main" val="3241678112"/>
                  </a:ext>
                </a:extLst>
              </a:tr>
              <a:tr h="357845">
                <a:tc>
                  <a:txBody>
                    <a:bodyPr/>
                    <a:lstStyle/>
                    <a:p>
                      <a:r>
                        <a:rPr lang="en-US" sz="1800" b="1" dirty="0"/>
                        <a:t>FR4-lefdef</a:t>
                      </a:r>
                    </a:p>
                  </a:txBody>
                  <a:tcPr>
                    <a:solidFill>
                      <a:srgbClr val="FFC000"/>
                    </a:solidFill>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MegaBoom_x2</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GF14LPPXL</a:t>
                      </a:r>
                      <a:endParaRPr kumimoji="0" lang="en-US" sz="1800" b="1" i="0" u="none" strike="noStrike" kern="1200" cap="none" spc="0" normalizeH="0" baseline="0" noProof="0" dirty="0">
                        <a:ln>
                          <a:noFill/>
                        </a:ln>
                        <a:solidFill>
                          <a:prstClr val="black"/>
                        </a:solidFill>
                        <a:effectLst/>
                        <a:uLnTx/>
                        <a:uFillTx/>
                        <a:latin typeface="Tahoma"/>
                        <a:ea typeface="+mn-ea"/>
                        <a:cs typeface="+mn-cs"/>
                      </a:endParaRPr>
                    </a:p>
                  </a:txBody>
                  <a:tcPr/>
                </a:tc>
                <a:tc>
                  <a:txBody>
                    <a:bodyPr/>
                    <a:lstStyle/>
                    <a:p>
                      <a:r>
                        <a:rPr lang="en-US" sz="1800" b="1" dirty="0"/>
                        <a:t>2.6M+</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b="1" dirty="0"/>
                        <a:t>1191</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800" b="1" dirty="0"/>
                        <a:t>23 GB</a:t>
                      </a:r>
                    </a:p>
                  </a:txBody>
                  <a:tcPr/>
                </a:tc>
                <a:extLst>
                  <a:ext uri="{0D108BD9-81ED-4DB2-BD59-A6C34878D82A}">
                    <a16:rowId xmlns:a16="http://schemas.microsoft.com/office/drawing/2014/main" val="2803046217"/>
                  </a:ext>
                </a:extLst>
              </a:tr>
              <a:tr h="357845">
                <a:tc>
                  <a:txBody>
                    <a:bodyPr/>
                    <a:lstStyle/>
                    <a:p>
                      <a:r>
                        <a:rPr lang="en-US" sz="1800" b="1" dirty="0" err="1"/>
                        <a:t>TritonRoute</a:t>
                      </a:r>
                      <a:endParaRPr lang="en-US" sz="1800" b="1"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t>
                      </a: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t>
                      </a:r>
                    </a:p>
                  </a:txBody>
                  <a:tcPr/>
                </a:tc>
                <a:tc>
                  <a:txBody>
                    <a:bodyPr/>
                    <a:lstStyle/>
                    <a:p>
                      <a:r>
                        <a:rPr lang="en-US" sz="1800" b="1" dirty="0"/>
                        <a:t>-</a:t>
                      </a:r>
                    </a:p>
                  </a:txBody>
                  <a:tcPr/>
                </a:tc>
                <a:tc>
                  <a:txBody>
                    <a:bodyPr/>
                    <a:lstStyle/>
                    <a:p>
                      <a:r>
                        <a:rPr lang="en-US" sz="1800" b="1" dirty="0"/>
                        <a:t>-</a:t>
                      </a:r>
                    </a:p>
                  </a:txBody>
                  <a:tcPr/>
                </a:tc>
                <a:extLst>
                  <a:ext uri="{0D108BD9-81ED-4DB2-BD59-A6C34878D82A}">
                    <a16:rowId xmlns:a16="http://schemas.microsoft.com/office/drawing/2014/main" val="3606269031"/>
                  </a:ext>
                </a:extLst>
              </a:tr>
            </a:tbl>
          </a:graphicData>
        </a:graphic>
      </p:graphicFrame>
      <p:sp>
        <p:nvSpPr>
          <p:cNvPr id="5" name="Content Placeholder 2">
            <a:extLst>
              <a:ext uri="{FF2B5EF4-FFF2-40B4-BE49-F238E27FC236}">
                <a16:creationId xmlns:a16="http://schemas.microsoft.com/office/drawing/2014/main" id="{88385769-FFB2-497C-8228-3149070202CE}"/>
              </a:ext>
            </a:extLst>
          </p:cNvPr>
          <p:cNvSpPr txBox="1">
            <a:spLocks/>
          </p:cNvSpPr>
          <p:nvPr/>
        </p:nvSpPr>
        <p:spPr bwMode="auto">
          <a:xfrm>
            <a:off x="5562600" y="6506905"/>
            <a:ext cx="3850150" cy="21485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569913" indent="-222250"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803275" indent="-230188"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025525" indent="-222250" algn="l" rtl="0" eaLnBrk="1" fontAlgn="base" hangingPunct="1">
              <a:spcBef>
                <a:spcPct val="20000"/>
              </a:spcBef>
              <a:spcAft>
                <a:spcPct val="0"/>
              </a:spcAft>
              <a:buClr>
                <a:srgbClr val="C00000"/>
              </a:buClr>
              <a:buSzPct val="50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117475" lvl="1" indent="0">
              <a:spcBef>
                <a:spcPts val="300"/>
              </a:spcBef>
              <a:spcAft>
                <a:spcPts val="300"/>
              </a:spcAft>
              <a:buNone/>
            </a:pPr>
            <a:r>
              <a:rPr lang="en-US" sz="1400" kern="0" dirty="0">
                <a:solidFill>
                  <a:srgbClr val="FF0000"/>
                </a:solidFill>
              </a:rPr>
              <a:t>*</a:t>
            </a:r>
            <a:r>
              <a:rPr lang="en-US" sz="1400" kern="0" dirty="0" err="1">
                <a:solidFill>
                  <a:srgbClr val="FF0000"/>
                </a:solidFill>
              </a:rPr>
              <a:t>TritonCTS</a:t>
            </a:r>
            <a:r>
              <a:rPr lang="en-US" sz="1400" kern="0" dirty="0">
                <a:solidFill>
                  <a:srgbClr val="FF0000"/>
                </a:solidFill>
              </a:rPr>
              <a:t> memory bug-fix in progress</a:t>
            </a:r>
          </a:p>
        </p:txBody>
      </p:sp>
    </p:spTree>
    <p:extLst>
      <p:ext uri="{BB962C8B-B14F-4D97-AF65-F5344CB8AC3E}">
        <p14:creationId xmlns:p14="http://schemas.microsoft.com/office/powerpoint/2010/main" val="37617307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59C-B70F-3D48-B2DF-033281488D97}"/>
              </a:ext>
            </a:extLst>
          </p:cNvPr>
          <p:cNvSpPr>
            <a:spLocks noGrp="1"/>
          </p:cNvSpPr>
          <p:nvPr>
            <p:ph type="title"/>
          </p:nvPr>
        </p:nvSpPr>
        <p:spPr>
          <a:xfrm>
            <a:off x="304800" y="76200"/>
            <a:ext cx="9364332" cy="483606"/>
          </a:xfrm>
        </p:spPr>
        <p:txBody>
          <a:bodyPr>
            <a:normAutofit fontScale="90000"/>
          </a:bodyPr>
          <a:lstStyle/>
          <a:p>
            <a:r>
              <a:rPr lang="en-US" b="1" dirty="0"/>
              <a:t>Well-Known </a:t>
            </a:r>
            <a:r>
              <a:rPr lang="en-US" b="1" dirty="0">
                <a:solidFill>
                  <a:srgbClr val="FF0000"/>
                </a:solidFill>
              </a:rPr>
              <a:t>Naysayer Arguments</a:t>
            </a:r>
            <a:r>
              <a:rPr lang="en-US" b="1" dirty="0"/>
              <a:t> …</a:t>
            </a:r>
          </a:p>
        </p:txBody>
      </p:sp>
      <p:sp>
        <p:nvSpPr>
          <p:cNvPr id="3" name="Content Placeholder 2">
            <a:extLst>
              <a:ext uri="{FF2B5EF4-FFF2-40B4-BE49-F238E27FC236}">
                <a16:creationId xmlns:a16="http://schemas.microsoft.com/office/drawing/2014/main" id="{E4ECD1E6-696B-7144-8723-2E0DAFB76A5D}"/>
              </a:ext>
            </a:extLst>
          </p:cNvPr>
          <p:cNvSpPr>
            <a:spLocks noGrp="1"/>
          </p:cNvSpPr>
          <p:nvPr>
            <p:ph idx="1"/>
          </p:nvPr>
        </p:nvSpPr>
        <p:spPr>
          <a:xfrm>
            <a:off x="323335" y="914400"/>
            <a:ext cx="11429999" cy="5334000"/>
          </a:xfrm>
        </p:spPr>
        <p:txBody>
          <a:bodyPr>
            <a:noAutofit/>
          </a:bodyPr>
          <a:lstStyle/>
          <a:p>
            <a:pPr marL="214313" indent="-214313">
              <a:lnSpc>
                <a:spcPct val="87000"/>
              </a:lnSpc>
              <a:spcBef>
                <a:spcPts val="0"/>
              </a:spcBef>
            </a:pPr>
            <a:r>
              <a:rPr lang="en-US" altLang="zh-CN" sz="2400" b="1" dirty="0">
                <a:cs typeface="Times New Roman" panose="02020603050405020304" pitchFamily="18" charset="0"/>
              </a:rPr>
              <a:t>Open source brings a new world where research is reproducible, and progress is made directly at leading edge</a:t>
            </a:r>
          </a:p>
          <a:p>
            <a:pPr marL="472679" lvl="1" indent="-216694">
              <a:lnSpc>
                <a:spcPct val="87000"/>
              </a:lnSpc>
              <a:spcBef>
                <a:spcPts val="0"/>
              </a:spcBef>
            </a:pPr>
            <a:r>
              <a:rPr lang="en-US" altLang="zh-CN" sz="2000" dirty="0">
                <a:cs typeface="Times New Roman" panose="02020603050405020304" pitchFamily="18" charset="0"/>
              </a:rPr>
              <a:t>Benchmarking is encouraged !</a:t>
            </a:r>
          </a:p>
          <a:p>
            <a:pPr marL="472679" lvl="1" indent="-216694">
              <a:lnSpc>
                <a:spcPct val="87000"/>
              </a:lnSpc>
              <a:spcBef>
                <a:spcPts val="0"/>
              </a:spcBef>
            </a:pPr>
            <a:r>
              <a:rPr lang="en-US" altLang="zh-CN" sz="2000" dirty="0" err="1">
                <a:cs typeface="Times New Roman" panose="02020603050405020304" pitchFamily="18" charset="0"/>
              </a:rPr>
              <a:t>Tcl</a:t>
            </a:r>
            <a:r>
              <a:rPr lang="en-US" altLang="zh-CN" sz="2000" dirty="0">
                <a:cs typeface="Times New Roman" panose="02020603050405020304" pitchFamily="18" charset="0"/>
              </a:rPr>
              <a:t> scripts for open-source tools can be shared !</a:t>
            </a:r>
            <a:endParaRPr lang="en-US" altLang="zh-CN" sz="2000" b="1" dirty="0">
              <a:cs typeface="Times New Roman" panose="02020603050405020304" pitchFamily="18" charset="0"/>
            </a:endParaRPr>
          </a:p>
          <a:p>
            <a:pPr marL="214313" indent="-214313">
              <a:lnSpc>
                <a:spcPct val="87000"/>
              </a:lnSpc>
              <a:spcBef>
                <a:spcPts val="600"/>
              </a:spcBef>
            </a:pPr>
            <a:r>
              <a:rPr lang="en-US" altLang="zh-CN" sz="2400" b="1" dirty="0">
                <a:solidFill>
                  <a:srgbClr val="FF0000"/>
                </a:solidFill>
                <a:cs typeface="Times New Roman" panose="02020603050405020304" pitchFamily="18" charset="0"/>
              </a:rPr>
              <a:t>“It’s really, really difficult”? </a:t>
            </a:r>
            <a:r>
              <a:rPr lang="en-US" altLang="zh-CN" sz="2000" b="1" dirty="0">
                <a:solidFill>
                  <a:srgbClr val="FF0000"/>
                </a:solidFill>
                <a:cs typeface="Times New Roman" panose="02020603050405020304" pitchFamily="18" charset="0"/>
              </a:rPr>
              <a:t>(+ $B’s of R&amp;D, 1000’s of </a:t>
            </a:r>
            <a:r>
              <a:rPr lang="en-US" altLang="zh-CN" sz="2000" b="1" dirty="0" err="1">
                <a:solidFill>
                  <a:srgbClr val="FF0000"/>
                </a:solidFill>
                <a:cs typeface="Times New Roman" panose="02020603050405020304" pitchFamily="18" charset="0"/>
              </a:rPr>
              <a:t>eng</a:t>
            </a:r>
            <a:r>
              <a:rPr lang="en-US" altLang="zh-CN" sz="2000" b="1" dirty="0">
                <a:solidFill>
                  <a:srgbClr val="FF0000"/>
                </a:solidFill>
                <a:cs typeface="Times New Roman" panose="02020603050405020304" pitchFamily="18" charset="0"/>
              </a:rPr>
              <a:t>-years)</a:t>
            </a:r>
          </a:p>
          <a:p>
            <a:pPr marL="472679" lvl="1" indent="-216694">
              <a:lnSpc>
                <a:spcPct val="87000"/>
              </a:lnSpc>
              <a:spcBef>
                <a:spcPts val="0"/>
              </a:spcBef>
            </a:pPr>
            <a:r>
              <a:rPr lang="en-US" altLang="zh-CN" sz="2000" dirty="0">
                <a:cs typeface="Times New Roman" panose="02020603050405020304" pitchFamily="18" charset="0"/>
              </a:rPr>
              <a:t>Agree! Contributors, advisers, reviewers, cooperation/coordination all needed.  </a:t>
            </a:r>
          </a:p>
          <a:p>
            <a:pPr marL="472679" lvl="1" indent="-216694">
              <a:lnSpc>
                <a:spcPct val="87000"/>
              </a:lnSpc>
              <a:spcBef>
                <a:spcPts val="0"/>
              </a:spcBef>
            </a:pPr>
            <a:r>
              <a:rPr lang="en-US" altLang="zh-CN" sz="2000" dirty="0">
                <a:cs typeface="Times New Roman" panose="02020603050405020304" pitchFamily="18" charset="0"/>
              </a:rPr>
              <a:t>And open-source EDA has </a:t>
            </a:r>
            <a:r>
              <a:rPr lang="en-US" altLang="zh-CN" sz="2000" b="1" dirty="0">
                <a:cs typeface="Times New Roman" panose="02020603050405020304" pitchFamily="18" charset="0"/>
              </a:rPr>
              <a:t>a totally different target </a:t>
            </a:r>
            <a:r>
              <a:rPr lang="en-US" altLang="zh-CN" sz="2000" dirty="0">
                <a:cs typeface="Times New Roman" panose="02020603050405020304" pitchFamily="18" charset="0"/>
              </a:rPr>
              <a:t>than commercial EDA</a:t>
            </a:r>
            <a:endParaRPr lang="en-US" altLang="zh-CN" sz="2000" b="1" dirty="0">
              <a:cs typeface="Times New Roman" panose="02020603050405020304" pitchFamily="18" charset="0"/>
            </a:endParaRPr>
          </a:p>
          <a:p>
            <a:pPr marL="214313" indent="-214313">
              <a:lnSpc>
                <a:spcPct val="87000"/>
              </a:lnSpc>
              <a:spcBef>
                <a:spcPts val="600"/>
              </a:spcBef>
            </a:pPr>
            <a:r>
              <a:rPr lang="en-US" altLang="zh-CN" sz="2400" b="1" dirty="0">
                <a:solidFill>
                  <a:srgbClr val="FF0000"/>
                </a:solidFill>
                <a:cs typeface="Times New Roman" panose="02020603050405020304" pitchFamily="18" charset="0"/>
              </a:rPr>
              <a:t>“Students shouldn’t spend time polishing code for open-sourcing” ?</a:t>
            </a:r>
          </a:p>
          <a:p>
            <a:pPr marL="472679" lvl="1" indent="-216694">
              <a:lnSpc>
                <a:spcPct val="87000"/>
              </a:lnSpc>
              <a:spcBef>
                <a:spcPts val="0"/>
              </a:spcBef>
            </a:pPr>
            <a:r>
              <a:rPr lang="en-US" altLang="zh-CN" sz="2000" dirty="0">
                <a:cs typeface="Times New Roman" panose="02020603050405020304" pitchFamily="18" charset="0"/>
                <a:sym typeface="Wingdings" panose="05000000000000000000" pitchFamily="2" charset="2"/>
              </a:rPr>
              <a:t>They saved months if not years because of open source (and so did their advisors…)  Pay it forward!</a:t>
            </a:r>
          </a:p>
          <a:p>
            <a:pPr marL="213122" indent="-213122">
              <a:lnSpc>
                <a:spcPct val="87000"/>
              </a:lnSpc>
              <a:spcBef>
                <a:spcPts val="600"/>
              </a:spcBef>
            </a:pPr>
            <a:r>
              <a:rPr lang="en-US" sz="2400" b="1" dirty="0">
                <a:solidFill>
                  <a:srgbClr val="FF0000"/>
                </a:solidFill>
              </a:rPr>
              <a:t>“Student developers can’t possibly … {</a:t>
            </a:r>
            <a:r>
              <a:rPr lang="en-US" sz="2400" dirty="0">
                <a:solidFill>
                  <a:srgbClr val="FF0000"/>
                </a:solidFill>
              </a:rPr>
              <a:t>see foundry PDK, accept a commercial testcase with bug report, make golden verifiers, …</a:t>
            </a:r>
            <a:r>
              <a:rPr lang="en-US" sz="2400" b="1" dirty="0">
                <a:solidFill>
                  <a:srgbClr val="FF0000"/>
                </a:solidFill>
              </a:rPr>
              <a:t>}” ?</a:t>
            </a:r>
          </a:p>
          <a:p>
            <a:pPr marL="472679" lvl="1" indent="-216694">
              <a:lnSpc>
                <a:spcPct val="87000"/>
              </a:lnSpc>
              <a:spcBef>
                <a:spcPts val="0"/>
              </a:spcBef>
            </a:pPr>
            <a:r>
              <a:rPr lang="en-US" sz="2000" dirty="0"/>
              <a:t>An engaged community and design ecosystem will find workarounds</a:t>
            </a:r>
          </a:p>
          <a:p>
            <a:pPr marL="213122" indent="-213122">
              <a:lnSpc>
                <a:spcPct val="87000"/>
              </a:lnSpc>
              <a:spcBef>
                <a:spcPts val="600"/>
              </a:spcBef>
            </a:pPr>
            <a:r>
              <a:rPr lang="en-US" sz="2400" b="1" dirty="0">
                <a:solidFill>
                  <a:srgbClr val="FF0000"/>
                </a:solidFill>
              </a:rPr>
              <a:t>“Not everyone believes in open source” ?</a:t>
            </a:r>
          </a:p>
          <a:p>
            <a:pPr marL="472679" lvl="1" indent="-216694">
              <a:lnSpc>
                <a:spcPct val="87000"/>
              </a:lnSpc>
              <a:spcBef>
                <a:spcPts val="0"/>
              </a:spcBef>
            </a:pPr>
            <a:r>
              <a:rPr lang="en-US" sz="2000" dirty="0"/>
              <a:t>Open-source EDA will be a movement and ecosystem (not a law)</a:t>
            </a:r>
          </a:p>
        </p:txBody>
      </p:sp>
    </p:spTree>
    <p:extLst>
      <p:ext uri="{BB962C8B-B14F-4D97-AF65-F5344CB8AC3E}">
        <p14:creationId xmlns:p14="http://schemas.microsoft.com/office/powerpoint/2010/main" val="403915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734800" cy="531019"/>
          </a:xfrm>
        </p:spPr>
        <p:txBody>
          <a:bodyPr/>
          <a:lstStyle/>
          <a:p>
            <a:r>
              <a:rPr lang="en-US" dirty="0"/>
              <a:t>Normalized or Relative Metrics</a:t>
            </a:r>
          </a:p>
        </p:txBody>
      </p:sp>
      <p:pic>
        <p:nvPicPr>
          <p:cNvPr id="6" name="그림 5">
            <a:extLst>
              <a:ext uri="{FF2B5EF4-FFF2-40B4-BE49-F238E27FC236}">
                <a16:creationId xmlns:a16="http://schemas.microsoft.com/office/drawing/2014/main" id="{2516F761-B87A-43DE-8532-17A2C3199E17}"/>
              </a:ext>
            </a:extLst>
          </p:cNvPr>
          <p:cNvPicPr>
            <a:picLocks noChangeAspect="1"/>
          </p:cNvPicPr>
          <p:nvPr/>
        </p:nvPicPr>
        <p:blipFill rotWithShape="1">
          <a:blip r:embed="rId3">
            <a:extLst>
              <a:ext uri="{28A0092B-C50C-407E-A947-70E740481C1C}">
                <a14:useLocalDpi xmlns:a14="http://schemas.microsoft.com/office/drawing/2010/main" val="0"/>
              </a:ext>
            </a:extLst>
          </a:blip>
          <a:srcRect t="7985" b="22918"/>
          <a:stretch/>
        </p:blipFill>
        <p:spPr>
          <a:xfrm>
            <a:off x="837967" y="838200"/>
            <a:ext cx="10516065" cy="4267200"/>
          </a:xfrm>
          <a:prstGeom prst="rect">
            <a:avLst/>
          </a:prstGeom>
        </p:spPr>
      </p:pic>
      <p:sp>
        <p:nvSpPr>
          <p:cNvPr id="5" name="직사각형 4">
            <a:extLst>
              <a:ext uri="{FF2B5EF4-FFF2-40B4-BE49-F238E27FC236}">
                <a16:creationId xmlns:a16="http://schemas.microsoft.com/office/drawing/2014/main" id="{93DF5E5A-1214-4A76-B034-FA1BECA60F21}"/>
              </a:ext>
            </a:extLst>
          </p:cNvPr>
          <p:cNvSpPr/>
          <p:nvPr/>
        </p:nvSpPr>
        <p:spPr bwMode="auto">
          <a:xfrm>
            <a:off x="881745" y="1369219"/>
            <a:ext cx="3657600" cy="531019"/>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2000" b="1" i="0" u="none" strike="noStrike" cap="none" normalizeH="0" baseline="0">
              <a:ln>
                <a:noFill/>
              </a:ln>
              <a:solidFill>
                <a:schemeClr val="tx1"/>
              </a:solidFill>
              <a:effectLst/>
              <a:latin typeface="Arial Narrow" pitchFamily="34" charset="0"/>
            </a:endParaRPr>
          </a:p>
        </p:txBody>
      </p:sp>
      <p:sp>
        <p:nvSpPr>
          <p:cNvPr id="11" name="내용 개체 틀 2">
            <a:extLst>
              <a:ext uri="{FF2B5EF4-FFF2-40B4-BE49-F238E27FC236}">
                <a16:creationId xmlns:a16="http://schemas.microsoft.com/office/drawing/2014/main" id="{22E518DF-EA7D-4335-916B-F19B1B1449F3}"/>
              </a:ext>
            </a:extLst>
          </p:cNvPr>
          <p:cNvSpPr>
            <a:spLocks noGrp="1"/>
          </p:cNvSpPr>
          <p:nvPr>
            <p:ph sz="half" idx="1"/>
          </p:nvPr>
        </p:nvSpPr>
        <p:spPr>
          <a:xfrm>
            <a:off x="382057" y="5483691"/>
            <a:ext cx="11427885" cy="459909"/>
          </a:xfrm>
        </p:spPr>
        <p:txBody>
          <a:bodyPr/>
          <a:lstStyle/>
          <a:p>
            <a:r>
              <a:rPr lang="en-US" altLang="ko-KR" dirty="0"/>
              <a:t>Growth can be tracked </a:t>
            </a:r>
            <a:r>
              <a:rPr lang="en-US" altLang="ko-KR" b="1" dirty="0"/>
              <a:t>relative to a starting year</a:t>
            </a:r>
          </a:p>
          <a:p>
            <a:pPr lvl="1"/>
            <a:r>
              <a:rPr lang="en-US" altLang="ko-KR" b="1" dirty="0"/>
              <a:t>“threshold” </a:t>
            </a:r>
            <a:r>
              <a:rPr lang="en-US" altLang="ko-KR" dirty="0"/>
              <a:t>= function of (contributors, commits, forks, pull requests, usage, …)</a:t>
            </a:r>
          </a:p>
        </p:txBody>
      </p:sp>
    </p:spTree>
    <p:extLst>
      <p:ext uri="{BB962C8B-B14F-4D97-AF65-F5344CB8AC3E}">
        <p14:creationId xmlns:p14="http://schemas.microsoft.com/office/powerpoint/2010/main" val="4698795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734800" cy="531019"/>
          </a:xfrm>
        </p:spPr>
        <p:txBody>
          <a:bodyPr/>
          <a:lstStyle/>
          <a:p>
            <a:r>
              <a:rPr lang="en-US" dirty="0"/>
              <a:t>Numerically Quantified Metrics</a:t>
            </a:r>
          </a:p>
        </p:txBody>
      </p:sp>
      <p:pic>
        <p:nvPicPr>
          <p:cNvPr id="6" name="그림 5">
            <a:extLst>
              <a:ext uri="{FF2B5EF4-FFF2-40B4-BE49-F238E27FC236}">
                <a16:creationId xmlns:a16="http://schemas.microsoft.com/office/drawing/2014/main" id="{2516F761-B87A-43DE-8532-17A2C3199E17}"/>
              </a:ext>
            </a:extLst>
          </p:cNvPr>
          <p:cNvPicPr>
            <a:picLocks noChangeAspect="1"/>
          </p:cNvPicPr>
          <p:nvPr/>
        </p:nvPicPr>
        <p:blipFill rotWithShape="1">
          <a:blip r:embed="rId3">
            <a:extLst>
              <a:ext uri="{28A0092B-C50C-407E-A947-70E740481C1C}">
                <a14:useLocalDpi xmlns:a14="http://schemas.microsoft.com/office/drawing/2010/main" val="0"/>
              </a:ext>
            </a:extLst>
          </a:blip>
          <a:srcRect t="7985" b="22918"/>
          <a:stretch/>
        </p:blipFill>
        <p:spPr>
          <a:xfrm>
            <a:off x="837967" y="838200"/>
            <a:ext cx="10516065" cy="4267200"/>
          </a:xfrm>
          <a:prstGeom prst="rect">
            <a:avLst/>
          </a:prstGeom>
        </p:spPr>
      </p:pic>
      <p:sp>
        <p:nvSpPr>
          <p:cNvPr id="5" name="직사각형 4">
            <a:extLst>
              <a:ext uri="{FF2B5EF4-FFF2-40B4-BE49-F238E27FC236}">
                <a16:creationId xmlns:a16="http://schemas.microsoft.com/office/drawing/2014/main" id="{93DF5E5A-1214-4A76-B034-FA1BECA60F21}"/>
              </a:ext>
            </a:extLst>
          </p:cNvPr>
          <p:cNvSpPr/>
          <p:nvPr/>
        </p:nvSpPr>
        <p:spPr bwMode="auto">
          <a:xfrm>
            <a:off x="881745" y="1924250"/>
            <a:ext cx="3657600" cy="188575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b="1" i="0" u="none" strike="noStrike" cap="none" normalizeH="0" baseline="0">
              <a:ln>
                <a:noFill/>
              </a:ln>
              <a:solidFill>
                <a:schemeClr val="tx1"/>
              </a:solidFill>
              <a:effectLst/>
              <a:latin typeface="Arial Narrow" pitchFamily="34" charset="0"/>
            </a:endParaRPr>
          </a:p>
        </p:txBody>
      </p:sp>
      <p:sp>
        <p:nvSpPr>
          <p:cNvPr id="11" name="내용 개체 틀 2">
            <a:extLst>
              <a:ext uri="{FF2B5EF4-FFF2-40B4-BE49-F238E27FC236}">
                <a16:creationId xmlns:a16="http://schemas.microsoft.com/office/drawing/2014/main" id="{22E518DF-EA7D-4335-916B-F19B1B1449F3}"/>
              </a:ext>
            </a:extLst>
          </p:cNvPr>
          <p:cNvSpPr>
            <a:spLocks noGrp="1"/>
          </p:cNvSpPr>
          <p:nvPr>
            <p:ph sz="half" idx="1"/>
          </p:nvPr>
        </p:nvSpPr>
        <p:spPr>
          <a:xfrm>
            <a:off x="457200" y="5486400"/>
            <a:ext cx="11658600" cy="614690"/>
          </a:xfrm>
        </p:spPr>
        <p:txBody>
          <a:bodyPr/>
          <a:lstStyle/>
          <a:p>
            <a:r>
              <a:rPr lang="en-US" altLang="ko-KR" sz="2400" b="1" dirty="0"/>
              <a:t>#</a:t>
            </a:r>
            <a:r>
              <a:rPr lang="en-US" altLang="ko-KR" sz="2400" b="1" dirty="0" err="1"/>
              <a:t>tapeouts</a:t>
            </a:r>
            <a:r>
              <a:rPr lang="en-US" altLang="ko-KR" sz="2400" dirty="0"/>
              <a:t>, </a:t>
            </a:r>
            <a:r>
              <a:rPr lang="en-US" altLang="ko-KR" sz="2400" b="1" dirty="0"/>
              <a:t>#companies</a:t>
            </a:r>
            <a:r>
              <a:rPr lang="en-US" altLang="ko-KR" sz="2400" dirty="0"/>
              <a:t>, etc. (if clearly and appropriately defined)</a:t>
            </a:r>
          </a:p>
          <a:p>
            <a:r>
              <a:rPr lang="en-US" altLang="ko-KR" sz="2400" b="1" dirty="0"/>
              <a:t>Yellow, Red</a:t>
            </a:r>
            <a:r>
              <a:rPr lang="en-US" altLang="ko-KR" sz="2400" dirty="0"/>
              <a:t> color convention:  </a:t>
            </a:r>
            <a:r>
              <a:rPr lang="en-US" altLang="ko-KR" sz="2400" b="1" dirty="0"/>
              <a:t>#companies </a:t>
            </a:r>
            <a:r>
              <a:rPr lang="en-US" altLang="ko-KR" sz="2400" dirty="0"/>
              <a:t>depends on new market emerging </a:t>
            </a:r>
          </a:p>
        </p:txBody>
      </p:sp>
    </p:spTree>
    <p:extLst>
      <p:ext uri="{BB962C8B-B14F-4D97-AF65-F5344CB8AC3E}">
        <p14:creationId xmlns:p14="http://schemas.microsoft.com/office/powerpoint/2010/main" val="24264646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734800" cy="531019"/>
          </a:xfrm>
        </p:spPr>
        <p:txBody>
          <a:bodyPr/>
          <a:lstStyle/>
          <a:p>
            <a:r>
              <a:rPr lang="en-US" dirty="0"/>
              <a:t>Metrics with Bounded Value</a:t>
            </a:r>
          </a:p>
        </p:txBody>
      </p:sp>
      <p:pic>
        <p:nvPicPr>
          <p:cNvPr id="6" name="그림 5">
            <a:extLst>
              <a:ext uri="{FF2B5EF4-FFF2-40B4-BE49-F238E27FC236}">
                <a16:creationId xmlns:a16="http://schemas.microsoft.com/office/drawing/2014/main" id="{2516F761-B87A-43DE-8532-17A2C3199E17}"/>
              </a:ext>
            </a:extLst>
          </p:cNvPr>
          <p:cNvPicPr>
            <a:picLocks noChangeAspect="1"/>
          </p:cNvPicPr>
          <p:nvPr/>
        </p:nvPicPr>
        <p:blipFill rotWithShape="1">
          <a:blip r:embed="rId3">
            <a:extLst>
              <a:ext uri="{28A0092B-C50C-407E-A947-70E740481C1C}">
                <a14:useLocalDpi xmlns:a14="http://schemas.microsoft.com/office/drawing/2010/main" val="0"/>
              </a:ext>
            </a:extLst>
          </a:blip>
          <a:srcRect t="7985" b="22918"/>
          <a:stretch/>
        </p:blipFill>
        <p:spPr>
          <a:xfrm>
            <a:off x="837967" y="838200"/>
            <a:ext cx="10516065" cy="4267200"/>
          </a:xfrm>
          <a:prstGeom prst="rect">
            <a:avLst/>
          </a:prstGeom>
        </p:spPr>
      </p:pic>
      <p:sp>
        <p:nvSpPr>
          <p:cNvPr id="5" name="직사각형 4">
            <a:extLst>
              <a:ext uri="{FF2B5EF4-FFF2-40B4-BE49-F238E27FC236}">
                <a16:creationId xmlns:a16="http://schemas.microsoft.com/office/drawing/2014/main" id="{93DF5E5A-1214-4A76-B034-FA1BECA60F21}"/>
              </a:ext>
            </a:extLst>
          </p:cNvPr>
          <p:cNvSpPr/>
          <p:nvPr/>
        </p:nvSpPr>
        <p:spPr bwMode="auto">
          <a:xfrm>
            <a:off x="885525" y="4495800"/>
            <a:ext cx="3657600" cy="4572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ko-KR" altLang="en-US" sz="1800" b="1" i="0" u="none" strike="noStrike" cap="none" normalizeH="0" baseline="0">
              <a:ln>
                <a:noFill/>
              </a:ln>
              <a:solidFill>
                <a:schemeClr val="tx1"/>
              </a:solidFill>
              <a:effectLst/>
              <a:latin typeface="Arial Narrow" pitchFamily="34" charset="0"/>
            </a:endParaRPr>
          </a:p>
        </p:txBody>
      </p:sp>
      <p:sp>
        <p:nvSpPr>
          <p:cNvPr id="11" name="내용 개체 틀 2">
            <a:extLst>
              <a:ext uri="{FF2B5EF4-FFF2-40B4-BE49-F238E27FC236}">
                <a16:creationId xmlns:a16="http://schemas.microsoft.com/office/drawing/2014/main" id="{22E518DF-EA7D-4335-916B-F19B1B1449F3}"/>
              </a:ext>
            </a:extLst>
          </p:cNvPr>
          <p:cNvSpPr>
            <a:spLocks noGrp="1"/>
          </p:cNvSpPr>
          <p:nvPr>
            <p:ph sz="half" idx="1"/>
          </p:nvPr>
        </p:nvSpPr>
        <p:spPr>
          <a:xfrm>
            <a:off x="382057" y="5176510"/>
            <a:ext cx="11427885" cy="1293018"/>
          </a:xfrm>
        </p:spPr>
        <p:txBody>
          <a:bodyPr/>
          <a:lstStyle/>
          <a:p>
            <a:r>
              <a:rPr lang="en-US" altLang="ko-KR" dirty="0"/>
              <a:t>“PPA metric ratio”, illustrates a metric with </a:t>
            </a:r>
            <a:r>
              <a:rPr lang="en-US" altLang="ko-KR" b="1" dirty="0"/>
              <a:t>bounded value</a:t>
            </a:r>
            <a:r>
              <a:rPr lang="en-US" altLang="ko-KR" dirty="0"/>
              <a:t> </a:t>
            </a:r>
          </a:p>
          <a:p>
            <a:pPr lvl="1"/>
            <a:r>
              <a:rPr lang="en-US" altLang="ko-KR" dirty="0"/>
              <a:t>In this case, bounded from below, by 1.</a:t>
            </a:r>
            <a:endParaRPr lang="ko-KR" altLang="en-US" sz="1600" dirty="0"/>
          </a:p>
        </p:txBody>
      </p:sp>
    </p:spTree>
    <p:extLst>
      <p:ext uri="{BB962C8B-B14F-4D97-AF65-F5344CB8AC3E}">
        <p14:creationId xmlns:p14="http://schemas.microsoft.com/office/powerpoint/2010/main" val="328862197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1658600" cy="531019"/>
          </a:xfrm>
        </p:spPr>
        <p:txBody>
          <a:bodyPr/>
          <a:lstStyle/>
          <a:p>
            <a:r>
              <a:rPr lang="en-US" dirty="0">
                <a:solidFill>
                  <a:schemeClr val="tx2"/>
                </a:solidFill>
              </a:rPr>
              <a:t>Comparison Metric for Design Technologies, </a:t>
            </a:r>
            <a:r>
              <a:rPr lang="en-US" dirty="0" err="1">
                <a:solidFill>
                  <a:schemeClr val="tx2"/>
                </a:solidFill>
              </a:rPr>
              <a:t>Enablements</a:t>
            </a:r>
            <a:r>
              <a:rPr lang="en-US" dirty="0">
                <a:solidFill>
                  <a:schemeClr val="tx2"/>
                </a:solidFill>
              </a:rPr>
              <a:t> </a:t>
            </a:r>
            <a:endParaRPr lang="en-US" dirty="0">
              <a:solidFill>
                <a:schemeClr val="tx1"/>
              </a:solidFill>
            </a:endParaRPr>
          </a:p>
        </p:txBody>
      </p:sp>
      <p:sp>
        <p:nvSpPr>
          <p:cNvPr id="3" name="Content Placeholder 2"/>
          <p:cNvSpPr>
            <a:spLocks noGrp="1"/>
          </p:cNvSpPr>
          <p:nvPr>
            <p:ph sz="half" idx="1"/>
          </p:nvPr>
        </p:nvSpPr>
        <p:spPr>
          <a:xfrm>
            <a:off x="114300" y="823097"/>
            <a:ext cx="11925300" cy="2057400"/>
          </a:xfrm>
        </p:spPr>
        <p:txBody>
          <a:bodyPr/>
          <a:lstStyle/>
          <a:p>
            <a:r>
              <a:rPr lang="en-US" sz="2400" b="1" dirty="0"/>
              <a:t>“N – 4” == “at four nodes behind the leading-edge node”</a:t>
            </a:r>
            <a:r>
              <a:rPr lang="en-US" sz="2400" dirty="0"/>
              <a:t> in the “PPA metric ratio” example helps enable longitudinal assessment of progress </a:t>
            </a:r>
          </a:p>
          <a:p>
            <a:r>
              <a:rPr lang="en-US" sz="2400" dirty="0"/>
              <a:t>PROBE: testcase-insensitive methodology to compare design enablement elements: from placement and routing tools to back-end-of-line (metal layer) stacks</a:t>
            </a:r>
          </a:p>
          <a:p>
            <a:r>
              <a:rPr lang="en-US" sz="2400" dirty="0"/>
              <a:t>K</a:t>
            </a:r>
            <a:r>
              <a:rPr lang="en-US" sz="2400" baseline="-25000" dirty="0"/>
              <a:t>th</a:t>
            </a:r>
            <a:r>
              <a:rPr lang="en-US" sz="2400" dirty="0"/>
              <a:t> criterion defines a continuum of layout problem difficulty</a:t>
            </a:r>
          </a:p>
          <a:p>
            <a:pPr lvl="1"/>
            <a:r>
              <a:rPr lang="en-US" sz="1800" dirty="0"/>
              <a:t>Tools can be compared by, e.g., the K</a:t>
            </a:r>
            <a:r>
              <a:rPr lang="en-US" sz="1800" baseline="-25000" dirty="0"/>
              <a:t>th</a:t>
            </a:r>
            <a:r>
              <a:rPr lang="en-US" sz="1800" dirty="0"/>
              <a:t> value at which #post-route DRC violations exceeds a given threshold</a:t>
            </a:r>
          </a:p>
        </p:txBody>
      </p:sp>
      <p:grpSp>
        <p:nvGrpSpPr>
          <p:cNvPr id="4" name="Group 3">
            <a:extLst>
              <a:ext uri="{FF2B5EF4-FFF2-40B4-BE49-F238E27FC236}">
                <a16:creationId xmlns:a16="http://schemas.microsoft.com/office/drawing/2014/main" id="{FB775C0B-5D34-4614-883F-C6A318A90C41}"/>
              </a:ext>
            </a:extLst>
          </p:cNvPr>
          <p:cNvGrpSpPr/>
          <p:nvPr/>
        </p:nvGrpSpPr>
        <p:grpSpPr>
          <a:xfrm>
            <a:off x="838200" y="3096374"/>
            <a:ext cx="10191113" cy="3390861"/>
            <a:chOff x="1181100" y="3429000"/>
            <a:chExt cx="9829800" cy="3114335"/>
          </a:xfrm>
        </p:grpSpPr>
        <p:pic>
          <p:nvPicPr>
            <p:cNvPr id="9" name="Picture 8">
              <a:extLst>
                <a:ext uri="{FF2B5EF4-FFF2-40B4-BE49-F238E27FC236}">
                  <a16:creationId xmlns:a16="http://schemas.microsoft.com/office/drawing/2014/main" id="{EF4F3A57-9743-4E2A-8FA6-6CDFDD4B0C17}"/>
                </a:ext>
              </a:extLst>
            </p:cNvPr>
            <p:cNvPicPr>
              <a:picLocks noChangeAspect="1"/>
            </p:cNvPicPr>
            <p:nvPr/>
          </p:nvPicPr>
          <p:blipFill rotWithShape="1">
            <a:blip r:embed="rId3"/>
            <a:srcRect t="2168"/>
            <a:stretch/>
          </p:blipFill>
          <p:spPr>
            <a:xfrm>
              <a:off x="6278034" y="3429000"/>
              <a:ext cx="4732866" cy="3061338"/>
            </a:xfrm>
            <a:prstGeom prst="rect">
              <a:avLst/>
            </a:prstGeom>
          </p:spPr>
        </p:pic>
        <p:pic>
          <p:nvPicPr>
            <p:cNvPr id="10" name="Picture 9">
              <a:extLst>
                <a:ext uri="{FF2B5EF4-FFF2-40B4-BE49-F238E27FC236}">
                  <a16:creationId xmlns:a16="http://schemas.microsoft.com/office/drawing/2014/main" id="{562A08A3-0E84-4542-8E61-A8E6607916A9}"/>
                </a:ext>
              </a:extLst>
            </p:cNvPr>
            <p:cNvPicPr>
              <a:picLocks noChangeAspect="1"/>
            </p:cNvPicPr>
            <p:nvPr/>
          </p:nvPicPr>
          <p:blipFill rotWithShape="1">
            <a:blip r:embed="rId4"/>
            <a:srcRect t="2435"/>
            <a:stretch/>
          </p:blipFill>
          <p:spPr>
            <a:xfrm>
              <a:off x="1181100" y="3429000"/>
              <a:ext cx="5075111" cy="3052978"/>
            </a:xfrm>
            <a:prstGeom prst="rect">
              <a:avLst/>
            </a:prstGeom>
          </p:spPr>
        </p:pic>
        <p:sp>
          <p:nvSpPr>
            <p:cNvPr id="7" name="TextBox 6">
              <a:extLst>
                <a:ext uri="{FF2B5EF4-FFF2-40B4-BE49-F238E27FC236}">
                  <a16:creationId xmlns:a16="http://schemas.microsoft.com/office/drawing/2014/main" id="{BB881016-C1B6-44D4-B413-5AB0D3D68553}"/>
                </a:ext>
              </a:extLst>
            </p:cNvPr>
            <p:cNvSpPr txBox="1"/>
            <p:nvPr/>
          </p:nvSpPr>
          <p:spPr>
            <a:xfrm>
              <a:off x="3692733" y="6148266"/>
              <a:ext cx="760706"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A60674-FA77-4F56-95CF-C2FC674DABBE}"/>
                </a:ext>
              </a:extLst>
            </p:cNvPr>
            <p:cNvSpPr txBox="1"/>
            <p:nvPr/>
          </p:nvSpPr>
          <p:spPr>
            <a:xfrm>
              <a:off x="8733844" y="6174003"/>
              <a:ext cx="591494"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K</a:t>
              </a:r>
              <a:r>
                <a:rPr lang="en-US" baseline="-25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0B4631E7-72C2-4592-8C80-178EF0168ADB}"/>
              </a:ext>
            </a:extLst>
          </p:cNvPr>
          <p:cNvSpPr/>
          <p:nvPr/>
        </p:nvSpPr>
        <p:spPr>
          <a:xfrm>
            <a:off x="814177" y="6409984"/>
            <a:ext cx="5281823" cy="461665"/>
          </a:xfrm>
          <a:prstGeom prst="rect">
            <a:avLst/>
          </a:prstGeom>
          <a:solidFill>
            <a:srgbClr val="FFFF00"/>
          </a:solidFill>
        </p:spPr>
        <p:txBody>
          <a:bodyPr wrap="square">
            <a:spAutoFit/>
          </a:bodyPr>
          <a:lstStyle/>
          <a:p>
            <a:r>
              <a:rPr lang="en-US" sz="1200" dirty="0">
                <a:latin typeface="NimbusRomNo9L-Regu"/>
              </a:rPr>
              <a:t>A. </a:t>
            </a:r>
            <a:r>
              <a:rPr lang="en-US" sz="1200" dirty="0" err="1">
                <a:latin typeface="NimbusRomNo9L-Regu"/>
              </a:rPr>
              <a:t>Kahng</a:t>
            </a:r>
            <a:r>
              <a:rPr lang="en-US" sz="1200" dirty="0">
                <a:latin typeface="NimbusRomNo9L-Regu"/>
              </a:rPr>
              <a:t>, A. B. </a:t>
            </a:r>
            <a:r>
              <a:rPr lang="en-US" sz="1200" dirty="0" err="1">
                <a:latin typeface="NimbusRomNo9L-Regu"/>
              </a:rPr>
              <a:t>Kahng</a:t>
            </a:r>
            <a:r>
              <a:rPr lang="en-US" sz="1200" dirty="0">
                <a:latin typeface="NimbusRomNo9L-Regu"/>
              </a:rPr>
              <a:t>, H. Lee and J. Li, “PROBE: A Placement, Routing, Back-End-of-Line Measurement Utility”, </a:t>
            </a:r>
            <a:r>
              <a:rPr lang="en-US" sz="1200" dirty="0">
                <a:latin typeface="NimbusRomNo9L-ReguItal"/>
              </a:rPr>
              <a:t>IEEE Trans. on CAD </a:t>
            </a:r>
            <a:r>
              <a:rPr lang="en-US" sz="1200" dirty="0">
                <a:latin typeface="NimbusRomNo9L-Regu"/>
              </a:rPr>
              <a:t>37(7) (2018), pp. 1459-1472.</a:t>
            </a:r>
            <a:endParaRPr lang="en-US" sz="1200" dirty="0"/>
          </a:p>
        </p:txBody>
      </p:sp>
    </p:spTree>
    <p:extLst>
      <p:ext uri="{BB962C8B-B14F-4D97-AF65-F5344CB8AC3E}">
        <p14:creationId xmlns:p14="http://schemas.microsoft.com/office/powerpoint/2010/main" val="67888048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10515600" cy="531019"/>
          </a:xfrm>
        </p:spPr>
        <p:txBody>
          <a:bodyPr/>
          <a:lstStyle/>
          <a:p>
            <a:r>
              <a:rPr lang="en-US" dirty="0">
                <a:solidFill>
                  <a:schemeClr val="tx2"/>
                </a:solidFill>
              </a:rPr>
              <a:t>Open Source: </a:t>
            </a:r>
            <a:r>
              <a:rPr lang="en-US" dirty="0">
                <a:solidFill>
                  <a:srgbClr val="FF0000"/>
                </a:solidFill>
              </a:rPr>
              <a:t>You</a:t>
            </a:r>
            <a:r>
              <a:rPr lang="en-US" dirty="0">
                <a:solidFill>
                  <a:schemeClr val="tx2"/>
                </a:solidFill>
              </a:rPr>
              <a:t> Can Create a GitHub Issue</a:t>
            </a:r>
            <a:endParaRPr lang="en-US" dirty="0"/>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10" name="Picture 9" descr="A screenshot of a computer screen&#10;&#10;Description automatically generated">
            <a:extLst>
              <a:ext uri="{FF2B5EF4-FFF2-40B4-BE49-F238E27FC236}">
                <a16:creationId xmlns:a16="http://schemas.microsoft.com/office/drawing/2014/main" id="{ADE5E9EA-3EC3-4BC2-9CE1-4F69A0C8C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85" y="842153"/>
            <a:ext cx="11240530" cy="5746055"/>
          </a:xfrm>
          <a:prstGeom prst="rect">
            <a:avLst/>
          </a:prstGeom>
        </p:spPr>
      </p:pic>
      <p:sp>
        <p:nvSpPr>
          <p:cNvPr id="11" name="Rectangle 10">
            <a:extLst>
              <a:ext uri="{FF2B5EF4-FFF2-40B4-BE49-F238E27FC236}">
                <a16:creationId xmlns:a16="http://schemas.microsoft.com/office/drawing/2014/main" id="{70067D0E-29F7-492C-8721-30D62F5C8AD9}"/>
              </a:ext>
            </a:extLst>
          </p:cNvPr>
          <p:cNvSpPr/>
          <p:nvPr/>
        </p:nvSpPr>
        <p:spPr bwMode="auto">
          <a:xfrm>
            <a:off x="2096529" y="2997630"/>
            <a:ext cx="990600" cy="381000"/>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13" name="Straight Arrow Connector 12">
            <a:extLst>
              <a:ext uri="{FF2B5EF4-FFF2-40B4-BE49-F238E27FC236}">
                <a16:creationId xmlns:a16="http://schemas.microsoft.com/office/drawing/2014/main" id="{64BFEF6C-D9EC-49E3-939E-A2E54D6710C4}"/>
              </a:ext>
            </a:extLst>
          </p:cNvPr>
          <p:cNvCxnSpPr>
            <a:cxnSpLocks/>
          </p:cNvCxnSpPr>
          <p:nvPr/>
        </p:nvCxnSpPr>
        <p:spPr bwMode="auto">
          <a:xfrm>
            <a:off x="1410729" y="2845230"/>
            <a:ext cx="685800" cy="15240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17" name="Rectangle 16">
            <a:extLst>
              <a:ext uri="{FF2B5EF4-FFF2-40B4-BE49-F238E27FC236}">
                <a16:creationId xmlns:a16="http://schemas.microsoft.com/office/drawing/2014/main" id="{3ECF8947-A9E1-4AAB-B965-2AD050DA6EAA}"/>
              </a:ext>
            </a:extLst>
          </p:cNvPr>
          <p:cNvSpPr/>
          <p:nvPr/>
        </p:nvSpPr>
        <p:spPr bwMode="auto">
          <a:xfrm>
            <a:off x="10211829" y="3602402"/>
            <a:ext cx="990600" cy="438581"/>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18" name="Straight Arrow Connector 17">
            <a:extLst>
              <a:ext uri="{FF2B5EF4-FFF2-40B4-BE49-F238E27FC236}">
                <a16:creationId xmlns:a16="http://schemas.microsoft.com/office/drawing/2014/main" id="{DFD19627-D785-40AA-A89F-E53C54D74D28}"/>
              </a:ext>
            </a:extLst>
          </p:cNvPr>
          <p:cNvCxnSpPr>
            <a:cxnSpLocks/>
          </p:cNvCxnSpPr>
          <p:nvPr/>
        </p:nvCxnSpPr>
        <p:spPr bwMode="auto">
          <a:xfrm>
            <a:off x="9830829" y="3247232"/>
            <a:ext cx="381000" cy="38100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1" name="Oval 20">
            <a:extLst>
              <a:ext uri="{FF2B5EF4-FFF2-40B4-BE49-F238E27FC236}">
                <a16:creationId xmlns:a16="http://schemas.microsoft.com/office/drawing/2014/main" id="{B1FB8BD5-9314-4D24-A709-69E59FEEDBD8}"/>
              </a:ext>
            </a:extLst>
          </p:cNvPr>
          <p:cNvSpPr/>
          <p:nvPr/>
        </p:nvSpPr>
        <p:spPr bwMode="auto">
          <a:xfrm>
            <a:off x="2743200" y="4343400"/>
            <a:ext cx="228600" cy="22860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spTree>
    <p:extLst>
      <p:ext uri="{BB962C8B-B14F-4D97-AF65-F5344CB8AC3E}">
        <p14:creationId xmlns:p14="http://schemas.microsoft.com/office/powerpoint/2010/main" val="36856862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10" name="Picture 9" descr="A screenshot of a computer screen&#10;&#10;Description automatically generated">
            <a:extLst>
              <a:ext uri="{FF2B5EF4-FFF2-40B4-BE49-F238E27FC236}">
                <a16:creationId xmlns:a16="http://schemas.microsoft.com/office/drawing/2014/main" id="{ADE5E9EA-3EC3-4BC2-9CE1-4F69A0C8C85D}"/>
              </a:ext>
            </a:extLst>
          </p:cNvPr>
          <p:cNvPicPr>
            <a:picLocks noChangeAspect="1"/>
          </p:cNvPicPr>
          <p:nvPr/>
        </p:nvPicPr>
        <p:blipFill>
          <a:blip r:embed="rId3">
            <a:alphaModFix amt="49000"/>
            <a:extLst>
              <a:ext uri="{28A0092B-C50C-407E-A947-70E740481C1C}">
                <a14:useLocalDpi xmlns:a14="http://schemas.microsoft.com/office/drawing/2010/main" val="0"/>
              </a:ext>
            </a:extLst>
          </a:blip>
          <a:stretch>
            <a:fillRect/>
          </a:stretch>
        </p:blipFill>
        <p:spPr>
          <a:xfrm>
            <a:off x="1524000" y="1091836"/>
            <a:ext cx="9144000" cy="4674328"/>
          </a:xfrm>
          <a:prstGeom prst="rect">
            <a:avLst/>
          </a:prstGeom>
          <a:effectLst>
            <a:softEdge rad="0"/>
          </a:effectLst>
        </p:spPr>
      </p:pic>
      <p:pic>
        <p:nvPicPr>
          <p:cNvPr id="6" name="Picture 5" descr="A screenshot of a computer&#10;&#10;Description automatically generated">
            <a:extLst>
              <a:ext uri="{FF2B5EF4-FFF2-40B4-BE49-F238E27FC236}">
                <a16:creationId xmlns:a16="http://schemas.microsoft.com/office/drawing/2014/main" id="{0BA4FF2E-6596-4C8F-AB5C-373C1CBDF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1" y="914401"/>
            <a:ext cx="6743901" cy="5725385"/>
          </a:xfrm>
          <a:prstGeom prst="rect">
            <a:avLst/>
          </a:prstGeom>
        </p:spPr>
      </p:pic>
      <p:sp>
        <p:nvSpPr>
          <p:cNvPr id="8" name="Title 1">
            <a:extLst>
              <a:ext uri="{FF2B5EF4-FFF2-40B4-BE49-F238E27FC236}">
                <a16:creationId xmlns:a16="http://schemas.microsoft.com/office/drawing/2014/main" id="{21CC044F-DCA4-46A8-928A-18DEBF4269E8}"/>
              </a:ext>
            </a:extLst>
          </p:cNvPr>
          <p:cNvSpPr>
            <a:spLocks noGrp="1"/>
          </p:cNvSpPr>
          <p:nvPr>
            <p:ph type="title"/>
          </p:nvPr>
        </p:nvSpPr>
        <p:spPr>
          <a:xfrm>
            <a:off x="228600" y="76201"/>
            <a:ext cx="10515600" cy="531019"/>
          </a:xfrm>
        </p:spPr>
        <p:txBody>
          <a:bodyPr/>
          <a:lstStyle/>
          <a:p>
            <a:r>
              <a:rPr lang="en-US" dirty="0">
                <a:solidFill>
                  <a:schemeClr val="tx2"/>
                </a:solidFill>
              </a:rPr>
              <a:t>Open Source: </a:t>
            </a:r>
            <a:r>
              <a:rPr lang="en-US" dirty="0">
                <a:solidFill>
                  <a:srgbClr val="FF0000"/>
                </a:solidFill>
              </a:rPr>
              <a:t>You</a:t>
            </a:r>
            <a:r>
              <a:rPr lang="en-US" dirty="0">
                <a:solidFill>
                  <a:schemeClr val="tx2"/>
                </a:solidFill>
              </a:rPr>
              <a:t> Can Create a GitHub Issue</a:t>
            </a:r>
            <a:endParaRPr lang="en-US" dirty="0"/>
          </a:p>
        </p:txBody>
      </p:sp>
    </p:spTree>
    <p:extLst>
      <p:ext uri="{BB962C8B-B14F-4D97-AF65-F5344CB8AC3E}">
        <p14:creationId xmlns:p14="http://schemas.microsoft.com/office/powerpoint/2010/main" val="5378537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a:solidFill>
                  <a:srgbClr val="FF0000"/>
                </a:solidFill>
              </a:rPr>
              <a:t>You</a:t>
            </a:r>
            <a:r>
              <a:rPr lang="en-US" dirty="0">
                <a:solidFill>
                  <a:schemeClr val="tx2"/>
                </a:solidFill>
              </a:rPr>
              <a:t> Can Create a Pull Request</a:t>
            </a:r>
            <a:endParaRPr lang="en-US" dirty="0"/>
          </a:p>
        </p:txBody>
      </p:sp>
      <p:sp>
        <p:nvSpPr>
          <p:cNvPr id="9" name="Rectangle 8"/>
          <p:cNvSpPr/>
          <p:nvPr/>
        </p:nvSpPr>
        <p:spPr bwMode="auto">
          <a:xfrm>
            <a:off x="6275850" y="1509204"/>
            <a:ext cx="4171059" cy="438582"/>
          </a:xfrm>
          <a:prstGeom prst="rect">
            <a:avLst/>
          </a:prstGeom>
          <a:noFill/>
          <a:ln w="12700" cap="sq"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60747" indent="-260747" defTabSz="685800" eaLnBrk="0" fontAlgn="base" hangingPunct="0">
              <a:spcBef>
                <a:spcPct val="0"/>
              </a:spcBef>
              <a:spcAft>
                <a:spcPct val="0"/>
              </a:spcAft>
              <a:buFontTx/>
              <a:buChar char="•"/>
            </a:pPr>
            <a:endParaRPr lang="en-US" sz="2400">
              <a:latin typeface="Times New Roman" pitchFamily="18" charset="0"/>
            </a:endParaRPr>
          </a:p>
        </p:txBody>
      </p:sp>
      <p:pic>
        <p:nvPicPr>
          <p:cNvPr id="6" name="Picture 5">
            <a:extLst>
              <a:ext uri="{FF2B5EF4-FFF2-40B4-BE49-F238E27FC236}">
                <a16:creationId xmlns:a16="http://schemas.microsoft.com/office/drawing/2014/main" id="{5027E50E-07F2-44E5-B3F6-DFCDAF364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782" y="762000"/>
            <a:ext cx="6709418" cy="5867400"/>
          </a:xfrm>
          <a:prstGeom prst="rect">
            <a:avLst/>
          </a:prstGeom>
        </p:spPr>
      </p:pic>
      <p:sp>
        <p:nvSpPr>
          <p:cNvPr id="14" name="Rectangle 13">
            <a:extLst>
              <a:ext uri="{FF2B5EF4-FFF2-40B4-BE49-F238E27FC236}">
                <a16:creationId xmlns:a16="http://schemas.microsoft.com/office/drawing/2014/main" id="{457F88C4-6C15-4C57-BAE7-7E7C9942D819}"/>
              </a:ext>
            </a:extLst>
          </p:cNvPr>
          <p:cNvSpPr/>
          <p:nvPr/>
        </p:nvSpPr>
        <p:spPr bwMode="auto">
          <a:xfrm>
            <a:off x="3886200" y="1905000"/>
            <a:ext cx="914400" cy="381000"/>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15" name="Straight Arrow Connector 14">
            <a:extLst>
              <a:ext uri="{FF2B5EF4-FFF2-40B4-BE49-F238E27FC236}">
                <a16:creationId xmlns:a16="http://schemas.microsoft.com/office/drawing/2014/main" id="{6633110D-369E-48FA-A49D-16D33BC11E5B}"/>
              </a:ext>
            </a:extLst>
          </p:cNvPr>
          <p:cNvCxnSpPr>
            <a:cxnSpLocks/>
          </p:cNvCxnSpPr>
          <p:nvPr/>
        </p:nvCxnSpPr>
        <p:spPr bwMode="auto">
          <a:xfrm flipH="1">
            <a:off x="4800600" y="1752600"/>
            <a:ext cx="838200" cy="15240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19" name="Oval 18">
            <a:extLst>
              <a:ext uri="{FF2B5EF4-FFF2-40B4-BE49-F238E27FC236}">
                <a16:creationId xmlns:a16="http://schemas.microsoft.com/office/drawing/2014/main" id="{C74FE448-678A-4381-9170-C5973F36B9FE}"/>
              </a:ext>
            </a:extLst>
          </p:cNvPr>
          <p:cNvSpPr/>
          <p:nvPr/>
        </p:nvSpPr>
        <p:spPr bwMode="auto">
          <a:xfrm>
            <a:off x="6858000" y="4881935"/>
            <a:ext cx="228600" cy="228600"/>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20" name="Straight Arrow Connector 19">
            <a:extLst>
              <a:ext uri="{FF2B5EF4-FFF2-40B4-BE49-F238E27FC236}">
                <a16:creationId xmlns:a16="http://schemas.microsoft.com/office/drawing/2014/main" id="{6F19F88D-EECA-49C8-98B5-1F5415F07CB8}"/>
              </a:ext>
            </a:extLst>
          </p:cNvPr>
          <p:cNvCxnSpPr>
            <a:cxnSpLocks/>
            <a:endCxn id="19" idx="1"/>
          </p:cNvCxnSpPr>
          <p:nvPr/>
        </p:nvCxnSpPr>
        <p:spPr bwMode="auto">
          <a:xfrm>
            <a:off x="6553200" y="4572001"/>
            <a:ext cx="338278" cy="34341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24" name="Rectangle 23">
            <a:extLst>
              <a:ext uri="{FF2B5EF4-FFF2-40B4-BE49-F238E27FC236}">
                <a16:creationId xmlns:a16="http://schemas.microsoft.com/office/drawing/2014/main" id="{D63D38A5-6DB0-460D-92C1-A72C4CE5105F}"/>
              </a:ext>
            </a:extLst>
          </p:cNvPr>
          <p:cNvSpPr/>
          <p:nvPr/>
        </p:nvSpPr>
        <p:spPr bwMode="auto">
          <a:xfrm>
            <a:off x="2819400" y="6324600"/>
            <a:ext cx="4419600" cy="381000"/>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b="1">
              <a:latin typeface="Arial Narrow" pitchFamily="34" charset="0"/>
            </a:endParaRPr>
          </a:p>
        </p:txBody>
      </p:sp>
      <p:cxnSp>
        <p:nvCxnSpPr>
          <p:cNvPr id="25" name="Straight Arrow Connector 24">
            <a:extLst>
              <a:ext uri="{FF2B5EF4-FFF2-40B4-BE49-F238E27FC236}">
                <a16:creationId xmlns:a16="http://schemas.microsoft.com/office/drawing/2014/main" id="{43E9BED2-2D55-42C6-B4C7-04E49023E720}"/>
              </a:ext>
            </a:extLst>
          </p:cNvPr>
          <p:cNvCxnSpPr>
            <a:cxnSpLocks/>
          </p:cNvCxnSpPr>
          <p:nvPr/>
        </p:nvCxnSpPr>
        <p:spPr bwMode="auto">
          <a:xfrm>
            <a:off x="2362200" y="5791200"/>
            <a:ext cx="457200" cy="533400"/>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966593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365" y="1905000"/>
            <a:ext cx="9823269" cy="1143000"/>
          </a:xfrm>
        </p:spPr>
        <p:txBody>
          <a:bodyPr/>
          <a:lstStyle/>
          <a:p>
            <a:r>
              <a:rPr lang="en-US" dirty="0"/>
              <a:t>END BACKUP</a:t>
            </a:r>
            <a:endParaRPr lang="en-US" sz="3600" i="1" dirty="0"/>
          </a:p>
        </p:txBody>
      </p:sp>
    </p:spTree>
    <p:extLst>
      <p:ext uri="{BB962C8B-B14F-4D97-AF65-F5344CB8AC3E}">
        <p14:creationId xmlns:p14="http://schemas.microsoft.com/office/powerpoint/2010/main" val="34472998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9E1122-133F-4DE7-A0CC-8D33B893C447}"/>
              </a:ext>
            </a:extLst>
          </p:cNvPr>
          <p:cNvSpPr txBox="1">
            <a:spLocks/>
          </p:cNvSpPr>
          <p:nvPr/>
        </p:nvSpPr>
        <p:spPr bwMode="auto">
          <a:xfrm>
            <a:off x="228600" y="128878"/>
            <a:ext cx="110490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The “IDEA” Program (2018-2022): Silicon Compilers 2.0</a:t>
            </a:r>
          </a:p>
        </p:txBody>
      </p:sp>
      <p:pic>
        <p:nvPicPr>
          <p:cNvPr id="5" name="Picture 4">
            <a:extLst>
              <a:ext uri="{FF2B5EF4-FFF2-40B4-BE49-F238E27FC236}">
                <a16:creationId xmlns:a16="http://schemas.microsoft.com/office/drawing/2014/main" id="{C9D7FBBC-06E0-47D8-B037-DD53BBEF8D7B}"/>
              </a:ext>
            </a:extLst>
          </p:cNvPr>
          <p:cNvPicPr>
            <a:picLocks noChangeAspect="1"/>
          </p:cNvPicPr>
          <p:nvPr/>
        </p:nvPicPr>
        <p:blipFill rotWithShape="1">
          <a:blip r:embed="rId3"/>
          <a:srcRect l="19394" t="22159" r="20227" b="58295"/>
          <a:stretch/>
        </p:blipFill>
        <p:spPr>
          <a:xfrm>
            <a:off x="1773328" y="1053356"/>
            <a:ext cx="8795144" cy="1898074"/>
          </a:xfrm>
          <a:prstGeom prst="rect">
            <a:avLst/>
          </a:prstGeom>
        </p:spPr>
      </p:pic>
      <p:cxnSp>
        <p:nvCxnSpPr>
          <p:cNvPr id="6" name="Straight Connector 5">
            <a:extLst>
              <a:ext uri="{FF2B5EF4-FFF2-40B4-BE49-F238E27FC236}">
                <a16:creationId xmlns:a16="http://schemas.microsoft.com/office/drawing/2014/main" id="{471D0BCB-78E6-485E-BF24-2BDAFA47EDBC}"/>
              </a:ext>
            </a:extLst>
          </p:cNvPr>
          <p:cNvCxnSpPr>
            <a:cxnSpLocks/>
          </p:cNvCxnSpPr>
          <p:nvPr/>
        </p:nvCxnSpPr>
        <p:spPr bwMode="auto">
          <a:xfrm>
            <a:off x="5334000" y="1524000"/>
            <a:ext cx="316576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E5BED5C0-609C-4C93-93CC-31525CA13957}"/>
              </a:ext>
            </a:extLst>
          </p:cNvPr>
          <p:cNvCxnSpPr>
            <a:cxnSpLocks/>
          </p:cNvCxnSpPr>
          <p:nvPr/>
        </p:nvCxnSpPr>
        <p:spPr bwMode="auto">
          <a:xfrm>
            <a:off x="5862498" y="2826325"/>
            <a:ext cx="2962851"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F798F96-8712-40CE-910C-A29AAD323202}"/>
              </a:ext>
            </a:extLst>
          </p:cNvPr>
          <p:cNvSpPr txBox="1"/>
          <p:nvPr/>
        </p:nvSpPr>
        <p:spPr>
          <a:xfrm>
            <a:off x="8025050" y="2956261"/>
            <a:ext cx="2750125" cy="646331"/>
          </a:xfrm>
          <a:prstGeom prst="rect">
            <a:avLst/>
          </a:prstGeom>
          <a:noFill/>
        </p:spPr>
        <p:txBody>
          <a:bodyPr wrap="square" rtlCol="0">
            <a:spAutoFit/>
          </a:bodyPr>
          <a:lstStyle/>
          <a:p>
            <a:r>
              <a:rPr lang="en-US" dirty="0"/>
              <a:t>A. </a:t>
            </a:r>
            <a:r>
              <a:rPr lang="en-US" dirty="0" err="1"/>
              <a:t>Olofsson</a:t>
            </a:r>
            <a:r>
              <a:rPr lang="en-US" dirty="0"/>
              <a:t>, DARPA</a:t>
            </a:r>
          </a:p>
          <a:p>
            <a:r>
              <a:rPr lang="en-US" dirty="0"/>
              <a:t>ISPD-2018 keynote</a:t>
            </a:r>
          </a:p>
        </p:txBody>
      </p:sp>
      <p:sp>
        <p:nvSpPr>
          <p:cNvPr id="9" name="Content Placeholder 2">
            <a:extLst>
              <a:ext uri="{FF2B5EF4-FFF2-40B4-BE49-F238E27FC236}">
                <a16:creationId xmlns:a16="http://schemas.microsoft.com/office/drawing/2014/main" id="{415908D8-2585-4714-8FE0-B976CF87E7E8}"/>
              </a:ext>
            </a:extLst>
          </p:cNvPr>
          <p:cNvSpPr txBox="1">
            <a:spLocks/>
          </p:cNvSpPr>
          <p:nvPr/>
        </p:nvSpPr>
        <p:spPr bwMode="auto">
          <a:xfrm>
            <a:off x="304800" y="3602592"/>
            <a:ext cx="11582400" cy="31265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Arial" panose="020B060402020202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Arial" panose="020B060402020202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sz="1800">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8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800">
                <a:solidFill>
                  <a:schemeClr val="tx1"/>
                </a:solidFill>
                <a:latin typeface="Arial Narrow" pitchFamily="34" charset="0"/>
              </a:defRPr>
            </a:lvl6pPr>
            <a:lvl7pPr marL="2971800" indent="-228600" algn="l" rtl="0" eaLnBrk="1" fontAlgn="base" hangingPunct="1">
              <a:spcBef>
                <a:spcPct val="20000"/>
              </a:spcBef>
              <a:spcAft>
                <a:spcPct val="0"/>
              </a:spcAft>
              <a:buChar char="•"/>
              <a:defRPr sz="1800">
                <a:solidFill>
                  <a:schemeClr val="tx1"/>
                </a:solidFill>
                <a:latin typeface="Arial Narrow" pitchFamily="34" charset="0"/>
              </a:defRPr>
            </a:lvl7pPr>
            <a:lvl8pPr marL="3429000" indent="-228600" algn="l" rtl="0" eaLnBrk="1" fontAlgn="base" hangingPunct="1">
              <a:spcBef>
                <a:spcPct val="20000"/>
              </a:spcBef>
              <a:spcAft>
                <a:spcPct val="0"/>
              </a:spcAft>
              <a:buChar char="•"/>
              <a:defRPr sz="1800">
                <a:solidFill>
                  <a:schemeClr val="tx1"/>
                </a:solidFill>
                <a:latin typeface="Arial Narrow" pitchFamily="34" charset="0"/>
              </a:defRPr>
            </a:lvl8pPr>
            <a:lvl9pPr marL="3886200" indent="-228600" algn="l" rtl="0" eaLnBrk="1" fontAlgn="base" hangingPunct="1">
              <a:spcBef>
                <a:spcPct val="20000"/>
              </a:spcBef>
              <a:spcAft>
                <a:spcPct val="0"/>
              </a:spcAft>
              <a:buChar char="•"/>
              <a:defRPr sz="1800">
                <a:solidFill>
                  <a:schemeClr val="tx1"/>
                </a:solidFill>
                <a:latin typeface="Arial Narrow" pitchFamily="34" charset="0"/>
              </a:defRPr>
            </a:lvl9pPr>
          </a:lstStyle>
          <a:p>
            <a:r>
              <a:rPr lang="en-US" b="1" kern="0" dirty="0"/>
              <a:t>Part of DARPA Electronics Resurgence Initiative </a:t>
            </a:r>
          </a:p>
          <a:p>
            <a:pPr>
              <a:spcBef>
                <a:spcPts val="2400"/>
              </a:spcBef>
            </a:pPr>
            <a:r>
              <a:rPr lang="en-US" sz="2600" b="1" kern="0" dirty="0">
                <a:solidFill>
                  <a:srgbClr val="FF0000"/>
                </a:solidFill>
              </a:rPr>
              <a:t>Traditional focus: ultimate performance, power, area</a:t>
            </a:r>
          </a:p>
          <a:p>
            <a:r>
              <a:rPr lang="en-US" sz="2600" b="1" kern="0" dirty="0">
                <a:solidFill>
                  <a:srgbClr val="FF0000"/>
                </a:solidFill>
              </a:rPr>
              <a:t>IDEA focus: ultimate ease of use and runtime</a:t>
            </a:r>
          </a:p>
          <a:p>
            <a:endParaRPr lang="en-US" sz="3200" b="1" i="1" kern="0" dirty="0">
              <a:solidFill>
                <a:srgbClr val="FF0000"/>
              </a:solidFill>
            </a:endParaRPr>
          </a:p>
          <a:p>
            <a:pPr marL="0" indent="0" algn="ctr">
              <a:buNone/>
            </a:pPr>
            <a:r>
              <a:rPr lang="en-US" sz="3200" b="1" i="1" kern="0" dirty="0">
                <a:solidFill>
                  <a:srgbClr val="1B00C0"/>
                </a:solidFill>
              </a:rPr>
              <a:t>Restore designer access to silicon</a:t>
            </a:r>
          </a:p>
          <a:p>
            <a:pPr marL="0" indent="0">
              <a:buNone/>
            </a:pPr>
            <a:endParaRPr lang="en-US" b="1" kern="0" dirty="0">
              <a:solidFill>
                <a:srgbClr val="FF0000"/>
              </a:solidFill>
            </a:endParaRPr>
          </a:p>
        </p:txBody>
      </p:sp>
    </p:spTree>
    <p:extLst>
      <p:ext uri="{BB962C8B-B14F-4D97-AF65-F5344CB8AC3E}">
        <p14:creationId xmlns:p14="http://schemas.microsoft.com/office/powerpoint/2010/main" val="23574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18">
            <a:extLst>
              <a:ext uri="{FF2B5EF4-FFF2-40B4-BE49-F238E27FC236}">
                <a16:creationId xmlns:a16="http://schemas.microsoft.com/office/drawing/2014/main" id="{C89117DC-DC24-41D4-B350-A9E1CD119021}"/>
              </a:ext>
            </a:extLst>
          </p:cNvPr>
          <p:cNvSpPr txBox="1">
            <a:spLocks/>
          </p:cNvSpPr>
          <p:nvPr/>
        </p:nvSpPr>
        <p:spPr>
          <a:xfrm>
            <a:off x="0" y="762001"/>
            <a:ext cx="5778134" cy="990599"/>
          </a:xfrm>
          <a:prstGeom prst="rect">
            <a:avLst/>
          </a:prstGeom>
        </p:spPr>
        <p:txBody>
          <a:bodyPr>
            <a:noAutofit/>
          </a:bodyPr>
          <a:lstStyle>
            <a:lvl1pPr marL="344488" indent="-344488"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1pPr>
            <a:lvl2pPr marL="628650" indent="-285750" algn="l" defTabSz="457200" rtl="0" eaLnBrk="1" latinLnBrk="0" hangingPunct="1">
              <a:spcBef>
                <a:spcPct val="20000"/>
              </a:spcBef>
              <a:buClr>
                <a:schemeClr val="accent3">
                  <a:lumMod val="75000"/>
                </a:schemeClr>
              </a:buClr>
              <a:buFont typeface="Arial"/>
              <a:buChar char="•"/>
              <a:defRPr sz="1800" kern="1200">
                <a:solidFill>
                  <a:schemeClr val="accent3">
                    <a:lumMod val="75000"/>
                  </a:schemeClr>
                </a:solidFill>
                <a:latin typeface="Arial" panose="020B0604020202020204" pitchFamily="34" charset="0"/>
                <a:ea typeface="+mn-ea"/>
                <a:cs typeface="Arial" panose="020B0604020202020204" pitchFamily="34" charset="0"/>
              </a:defRPr>
            </a:lvl2pPr>
            <a:lvl3pPr marL="1030288" indent="-228600" algn="l" defTabSz="457200" rtl="0" eaLnBrk="1" latinLnBrk="0" hangingPunct="1">
              <a:spcBef>
                <a:spcPct val="20000"/>
              </a:spcBef>
              <a:buClr>
                <a:schemeClr val="accent3">
                  <a:lumMod val="75000"/>
                </a:schemeClr>
              </a:buClr>
              <a:buFont typeface="Arial"/>
              <a:buChar char="•"/>
              <a:defRPr sz="1600" kern="1200">
                <a:solidFill>
                  <a:schemeClr val="accent3">
                    <a:lumMod val="75000"/>
                  </a:schemeClr>
                </a:solidFill>
                <a:latin typeface="Arial" panose="020B0604020202020204" pitchFamily="34" charset="0"/>
                <a:ea typeface="+mn-ea"/>
                <a:cs typeface="Arial" panose="020B0604020202020204" pitchFamily="34" charset="0"/>
              </a:defRPr>
            </a:lvl3pPr>
            <a:lvl4pPr marL="1487488"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4pPr>
            <a:lvl5pPr marL="1946275" indent="-228600" algn="l" defTabSz="457200" rtl="0" eaLnBrk="1" latinLnBrk="0" hangingPunct="1">
              <a:spcBef>
                <a:spcPct val="20000"/>
              </a:spcBef>
              <a:buClr>
                <a:schemeClr val="accent3">
                  <a:lumMod val="75000"/>
                </a:schemeClr>
              </a:buClr>
              <a:buFont typeface="Arial"/>
              <a:buChar char="•"/>
              <a:defRPr sz="1400" kern="1200">
                <a:solidFill>
                  <a:schemeClr val="accent3">
                    <a:lumMod val="7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lvl="1" indent="-227013">
              <a:spcBef>
                <a:spcPts val="200"/>
              </a:spcBef>
            </a:pPr>
            <a:r>
              <a:rPr lang="en-US" sz="2400" b="1" dirty="0">
                <a:solidFill>
                  <a:schemeClr val="tx1"/>
                </a:solidFill>
              </a:rPr>
              <a:t>AI/ML, Computer Vision                   </a:t>
            </a:r>
            <a:r>
              <a:rPr lang="en-US" sz="2400" dirty="0">
                <a:solidFill>
                  <a:schemeClr val="tx1"/>
                </a:solidFill>
                <a:sym typeface="Wingdings" panose="05000000000000000000" pitchFamily="2" charset="2"/>
              </a:rPr>
              <a:t> </a:t>
            </a:r>
            <a:r>
              <a:rPr lang="en-US" sz="2400" b="1" dirty="0">
                <a:solidFill>
                  <a:schemeClr val="tx1"/>
                </a:solidFill>
                <a:sym typeface="Wingdings" panose="05000000000000000000" pitchFamily="2" charset="2"/>
              </a:rPr>
              <a:t>rapid advance of field, along    with its value and attractiveness</a:t>
            </a:r>
          </a:p>
          <a:p>
            <a:pPr marL="341313" lvl="1" indent="-227013">
              <a:spcBef>
                <a:spcPts val="200"/>
              </a:spcBef>
            </a:pPr>
            <a:r>
              <a:rPr lang="en-US" sz="2400" b="1" dirty="0">
                <a:solidFill>
                  <a:schemeClr val="tx1"/>
                </a:solidFill>
                <a:sym typeface="Wingdings" panose="05000000000000000000" pitchFamily="2" charset="2"/>
              </a:rPr>
              <a:t>Researchers and companies derive strategic value from open-sourcing</a:t>
            </a:r>
          </a:p>
          <a:p>
            <a:pPr marL="341313" lvl="1" indent="-227013">
              <a:spcBef>
                <a:spcPts val="200"/>
              </a:spcBef>
            </a:pPr>
            <a:r>
              <a:rPr lang="en-US" sz="2400" b="1" dirty="0">
                <a:solidFill>
                  <a:schemeClr val="tx1"/>
                </a:solidFill>
                <a:sym typeface="Wingdings" panose="05000000000000000000" pitchFamily="2" charset="2"/>
              </a:rPr>
              <a:t>Open-source HW ecosystem rapidly following open-source SW models</a:t>
            </a:r>
          </a:p>
          <a:p>
            <a:pPr marL="341313" lvl="1" indent="-227013">
              <a:spcBef>
                <a:spcPts val="200"/>
              </a:spcBef>
            </a:pPr>
            <a:endParaRPr lang="en-US" sz="2400" b="1" dirty="0">
              <a:solidFill>
                <a:schemeClr val="tx1"/>
              </a:solidFill>
              <a:sym typeface="Wingdings" panose="05000000000000000000" pitchFamily="2" charset="2"/>
            </a:endParaRPr>
          </a:p>
          <a:p>
            <a:pPr marL="341313" lvl="1" indent="-227013">
              <a:spcBef>
                <a:spcPts val="200"/>
              </a:spcBef>
            </a:pPr>
            <a:r>
              <a:rPr lang="en-US" sz="2800" b="1" dirty="0">
                <a:solidFill>
                  <a:srgbClr val="FF0000"/>
                </a:solidFill>
                <a:sym typeface="Wingdings" panose="05000000000000000000" pitchFamily="2" charset="2"/>
              </a:rPr>
              <a:t>What about EDA ?</a:t>
            </a:r>
          </a:p>
          <a:p>
            <a:pPr marL="631825" lvl="2" indent="-292100">
              <a:spcBef>
                <a:spcPts val="200"/>
              </a:spcBef>
            </a:pPr>
            <a:r>
              <a:rPr lang="en-US" sz="2400" dirty="0">
                <a:solidFill>
                  <a:schemeClr val="tx1"/>
                </a:solidFill>
              </a:rPr>
              <a:t>Census of Open-Source Academic EDA Software (Digital IC) </a:t>
            </a:r>
          </a:p>
          <a:p>
            <a:pPr marL="631825" lvl="2" indent="-292100">
              <a:spcBef>
                <a:spcPts val="200"/>
              </a:spcBef>
            </a:pPr>
            <a:r>
              <a:rPr lang="en-US" sz="1600" dirty="0">
                <a:solidFill>
                  <a:srgbClr val="1B00C0"/>
                </a:solidFill>
              </a:rPr>
              <a:t>https://github.com/ abk-</a:t>
            </a:r>
            <a:r>
              <a:rPr lang="en-US" sz="1600" dirty="0" err="1">
                <a:solidFill>
                  <a:srgbClr val="1B00C0"/>
                </a:solidFill>
              </a:rPr>
              <a:t>openroad</a:t>
            </a:r>
            <a:r>
              <a:rPr lang="en-US" sz="1600" dirty="0">
                <a:solidFill>
                  <a:srgbClr val="1B00C0"/>
                </a:solidFill>
              </a:rPr>
              <a:t>/Academic-Open-Source-Tool-and-Contest-Winners/wiki/ Academic-Open-Source-Tool-and-Contest-Winner-Stats/</a:t>
            </a:r>
          </a:p>
          <a:p>
            <a:pPr marL="631825" lvl="2" indent="-292100">
              <a:spcBef>
                <a:spcPts val="0"/>
              </a:spcBef>
            </a:pPr>
            <a:r>
              <a:rPr lang="en-US" sz="2400" b="1" dirty="0">
                <a:solidFill>
                  <a:srgbClr val="FF0000"/>
                </a:solidFill>
                <a:latin typeface="Calibri" panose="020F0502020204030204" pitchFamily="34" charset="0"/>
                <a:cs typeface="Calibri" panose="020F0502020204030204" pitchFamily="34" charset="0"/>
              </a:rPr>
              <a:t>CAUTION: Many released codes do not have proper open-source licenses!</a:t>
            </a:r>
          </a:p>
        </p:txBody>
      </p:sp>
      <p:sp>
        <p:nvSpPr>
          <p:cNvPr id="7" name="Title 1">
            <a:extLst>
              <a:ext uri="{FF2B5EF4-FFF2-40B4-BE49-F238E27FC236}">
                <a16:creationId xmlns:a16="http://schemas.microsoft.com/office/drawing/2014/main" id="{4E52E192-C04C-42A7-97E1-53B80FDBAA77}"/>
              </a:ext>
            </a:extLst>
          </p:cNvPr>
          <p:cNvSpPr txBox="1">
            <a:spLocks/>
          </p:cNvSpPr>
          <p:nvPr/>
        </p:nvSpPr>
        <p:spPr bwMode="auto">
          <a:xfrm>
            <a:off x="228601" y="100013"/>
            <a:ext cx="10284726"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a:lstStyle>
          <a:p>
            <a:r>
              <a:rPr lang="en-US" kern="0" dirty="0"/>
              <a:t>The World is Opening Up  </a:t>
            </a:r>
            <a:endParaRPr lang="en-US" sz="1500" kern="0" dirty="0">
              <a:solidFill>
                <a:schemeClr val="accent2">
                  <a:lumMod val="50000"/>
                </a:schemeClr>
              </a:solidFill>
            </a:endParaRPr>
          </a:p>
        </p:txBody>
      </p:sp>
      <p:pic>
        <p:nvPicPr>
          <p:cNvPr id="4" name="Picture 3">
            <a:extLst>
              <a:ext uri="{FF2B5EF4-FFF2-40B4-BE49-F238E27FC236}">
                <a16:creationId xmlns:a16="http://schemas.microsoft.com/office/drawing/2014/main" id="{7210C191-523A-428F-96BA-55A2E5C0F923}"/>
              </a:ext>
            </a:extLst>
          </p:cNvPr>
          <p:cNvPicPr>
            <a:picLocks noChangeAspect="1"/>
          </p:cNvPicPr>
          <p:nvPr/>
        </p:nvPicPr>
        <p:blipFill rotWithShape="1">
          <a:blip r:embed="rId3"/>
          <a:srcRect l="5834" t="12500" r="7500" b="5000"/>
          <a:stretch/>
        </p:blipFill>
        <p:spPr>
          <a:xfrm>
            <a:off x="6172200" y="2921979"/>
            <a:ext cx="5791200" cy="3675185"/>
          </a:xfrm>
          <a:prstGeom prst="rect">
            <a:avLst/>
          </a:prstGeom>
        </p:spPr>
      </p:pic>
      <p:pic>
        <p:nvPicPr>
          <p:cNvPr id="5" name="Picture 4">
            <a:extLst>
              <a:ext uri="{FF2B5EF4-FFF2-40B4-BE49-F238E27FC236}">
                <a16:creationId xmlns:a16="http://schemas.microsoft.com/office/drawing/2014/main" id="{EF9356C8-525B-473A-86B9-37A6016673F5}"/>
              </a:ext>
            </a:extLst>
          </p:cNvPr>
          <p:cNvPicPr>
            <a:picLocks noChangeAspect="1"/>
          </p:cNvPicPr>
          <p:nvPr/>
        </p:nvPicPr>
        <p:blipFill>
          <a:blip r:embed="rId4"/>
          <a:stretch>
            <a:fillRect/>
          </a:stretch>
        </p:blipFill>
        <p:spPr>
          <a:xfrm>
            <a:off x="5729172" y="854523"/>
            <a:ext cx="2606122" cy="1830623"/>
          </a:xfrm>
          <a:prstGeom prst="rect">
            <a:avLst/>
          </a:prstGeom>
          <a:ln>
            <a:solidFill>
              <a:srgbClr val="FF0000"/>
            </a:solidFill>
          </a:ln>
        </p:spPr>
      </p:pic>
      <p:pic>
        <p:nvPicPr>
          <p:cNvPr id="6" name="Picture 5">
            <a:extLst>
              <a:ext uri="{FF2B5EF4-FFF2-40B4-BE49-F238E27FC236}">
                <a16:creationId xmlns:a16="http://schemas.microsoft.com/office/drawing/2014/main" id="{8F68D2D3-84C3-482F-89BF-D5C4618F8203}"/>
              </a:ext>
            </a:extLst>
          </p:cNvPr>
          <p:cNvPicPr>
            <a:picLocks noChangeAspect="1"/>
          </p:cNvPicPr>
          <p:nvPr/>
        </p:nvPicPr>
        <p:blipFill rotWithShape="1">
          <a:blip r:embed="rId5"/>
          <a:srcRect l="28518" t="27877" r="18148" b="31111"/>
          <a:stretch/>
        </p:blipFill>
        <p:spPr>
          <a:xfrm>
            <a:off x="8518452" y="854523"/>
            <a:ext cx="3581400" cy="1836004"/>
          </a:xfrm>
          <a:prstGeom prst="rect">
            <a:avLst/>
          </a:prstGeom>
          <a:ln w="12700">
            <a:solidFill>
              <a:srgbClr val="FF0000"/>
            </a:solidFill>
          </a:ln>
        </p:spPr>
      </p:pic>
    </p:spTree>
    <p:extLst>
      <p:ext uri="{BB962C8B-B14F-4D97-AF65-F5344CB8AC3E}">
        <p14:creationId xmlns:p14="http://schemas.microsoft.com/office/powerpoint/2010/main" val="730720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xEl>
                                              <p:pRg st="2" end="2"/>
                                            </p:txEl>
                                          </p:spTgt>
                                        </p:tgtEl>
                                        <p:attrNameLst>
                                          <p:attrName>style.visibility</p:attrName>
                                        </p:attrNameLst>
                                      </p:cBhvr>
                                      <p:to>
                                        <p:strVal val="visible"/>
                                      </p:to>
                                    </p:set>
                                    <p:animEffect transition="in" filter="fade">
                                      <p:cBhvr>
                                        <p:cTn id="7" dur="500"/>
                                        <p:tgtEl>
                                          <p:spTgt spid="3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animEffect transition="in" filter="fade">
                                      <p:cBhvr>
                                        <p:cTn id="15" dur="500"/>
                                        <p:tgtEl>
                                          <p:spTgt spid="39">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xEl>
                                              <p:pRg st="5" end="5"/>
                                            </p:txEl>
                                          </p:spTgt>
                                        </p:tgtEl>
                                        <p:attrNameLst>
                                          <p:attrName>style.visibility</p:attrName>
                                        </p:attrNameLst>
                                      </p:cBhvr>
                                      <p:to>
                                        <p:strVal val="visible"/>
                                      </p:to>
                                    </p:set>
                                    <p:animEffect transition="in" filter="fade">
                                      <p:cBhvr>
                                        <p:cTn id="18" dur="500"/>
                                        <p:tgtEl>
                                          <p:spTgt spid="39">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xEl>
                                              <p:pRg st="6" end="6"/>
                                            </p:txEl>
                                          </p:spTgt>
                                        </p:tgtEl>
                                        <p:attrNameLst>
                                          <p:attrName>style.visibility</p:attrName>
                                        </p:attrNameLst>
                                      </p:cBhvr>
                                      <p:to>
                                        <p:strVal val="visible"/>
                                      </p:to>
                                    </p:set>
                                    <p:animEffect transition="in" filter="fade">
                                      <p:cBhvr>
                                        <p:cTn id="21" dur="500"/>
                                        <p:tgtEl>
                                          <p:spTgt spid="39">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xEl>
                                              <p:pRg st="7" end="7"/>
                                            </p:txEl>
                                          </p:spTgt>
                                        </p:tgtEl>
                                        <p:attrNameLst>
                                          <p:attrName>style.visibility</p:attrName>
                                        </p:attrNameLst>
                                      </p:cBhvr>
                                      <p:to>
                                        <p:strVal val="visible"/>
                                      </p:to>
                                    </p:set>
                                    <p:animEffect transition="in" filter="fade">
                                      <p:cBhvr>
                                        <p:cTn id="24" dur="500"/>
                                        <p:tgtEl>
                                          <p:spTgt spid="39">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79D3FF-8D4A-4909-81C9-D8AC1365810B}"/>
              </a:ext>
            </a:extLst>
          </p:cNvPr>
          <p:cNvSpPr>
            <a:spLocks noGrp="1"/>
          </p:cNvSpPr>
          <p:nvPr>
            <p:ph type="title"/>
          </p:nvPr>
        </p:nvSpPr>
        <p:spPr>
          <a:xfrm>
            <a:off x="228600" y="3131344"/>
            <a:ext cx="11802533" cy="595312"/>
          </a:xfrm>
        </p:spPr>
        <p:txBody>
          <a:bodyPr/>
          <a:lstStyle/>
          <a:p>
            <a:pPr algn="ctr"/>
            <a:r>
              <a:rPr lang="en-US" sz="4400" dirty="0"/>
              <a:t>II. ON OPEN SOURCE IN EDA</a:t>
            </a:r>
          </a:p>
        </p:txBody>
      </p:sp>
    </p:spTree>
    <p:extLst>
      <p:ext uri="{BB962C8B-B14F-4D97-AF65-F5344CB8AC3E}">
        <p14:creationId xmlns:p14="http://schemas.microsoft.com/office/powerpoint/2010/main" val="12511348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4D317-A7CD-4E60-A70E-0B95615B8DFD}"/>
              </a:ext>
            </a:extLst>
          </p:cNvPr>
          <p:cNvSpPr>
            <a:spLocks noGrp="1"/>
          </p:cNvSpPr>
          <p:nvPr>
            <p:ph idx="1"/>
          </p:nvPr>
        </p:nvSpPr>
        <p:spPr>
          <a:xfrm>
            <a:off x="304800" y="4969137"/>
            <a:ext cx="11887200" cy="1787837"/>
          </a:xfrm>
        </p:spPr>
        <p:txBody>
          <a:bodyPr/>
          <a:lstStyle/>
          <a:p>
            <a:r>
              <a:rPr lang="en-US" b="1" dirty="0"/>
              <a:t>Observation:  Our field was founded on open source (!) </a:t>
            </a:r>
          </a:p>
          <a:p>
            <a:pPr lvl="1"/>
            <a:r>
              <a:rPr lang="en-US" b="1" dirty="0"/>
              <a:t>SPICE, SUPREM, MAGIC, ESPRESSO, FASTCAP, MIS/SIS, …  </a:t>
            </a:r>
            <a:r>
              <a:rPr lang="en-US" sz="1800" b="1" dirty="0">
                <a:solidFill>
                  <a:srgbClr val="00B0F0"/>
                </a:solidFill>
              </a:rPr>
              <a:t>um, pay it forward?</a:t>
            </a:r>
            <a:endParaRPr lang="en-US" b="1" dirty="0"/>
          </a:p>
          <a:p>
            <a:r>
              <a:rPr lang="en-US" b="1" dirty="0">
                <a:solidFill>
                  <a:srgbClr val="FF0000"/>
                </a:solidFill>
              </a:rPr>
              <a:t>Next slides:  Diagnoses; Motivations; Lessons Learned</a:t>
            </a:r>
            <a:endParaRPr lang="en-US" dirty="0"/>
          </a:p>
        </p:txBody>
      </p:sp>
      <p:sp>
        <p:nvSpPr>
          <p:cNvPr id="3" name="Title 2">
            <a:extLst>
              <a:ext uri="{FF2B5EF4-FFF2-40B4-BE49-F238E27FC236}">
                <a16:creationId xmlns:a16="http://schemas.microsoft.com/office/drawing/2014/main" id="{078034B9-BC4C-4302-8CF9-8EA886043906}"/>
              </a:ext>
            </a:extLst>
          </p:cNvPr>
          <p:cNvSpPr>
            <a:spLocks noGrp="1"/>
          </p:cNvSpPr>
          <p:nvPr>
            <p:ph type="title"/>
          </p:nvPr>
        </p:nvSpPr>
        <p:spPr>
          <a:xfrm>
            <a:off x="228600" y="76200"/>
            <a:ext cx="11811000" cy="595312"/>
          </a:xfrm>
        </p:spPr>
        <p:txBody>
          <a:bodyPr/>
          <a:lstStyle/>
          <a:p>
            <a:r>
              <a:rPr lang="en-US" dirty="0"/>
              <a:t>Open-Source EDA for Research: </a:t>
            </a:r>
            <a:r>
              <a:rPr lang="en-US" dirty="0">
                <a:solidFill>
                  <a:srgbClr val="FF0000"/>
                </a:solidFill>
              </a:rPr>
              <a:t>Tried It, Didn’t Like It!</a:t>
            </a:r>
          </a:p>
        </p:txBody>
      </p:sp>
      <p:pic>
        <p:nvPicPr>
          <p:cNvPr id="6" name="Picture 5">
            <a:extLst>
              <a:ext uri="{FF2B5EF4-FFF2-40B4-BE49-F238E27FC236}">
                <a16:creationId xmlns:a16="http://schemas.microsoft.com/office/drawing/2014/main" id="{0E4341AB-DE9C-4B19-AF6A-95218CDB013E}"/>
              </a:ext>
            </a:extLst>
          </p:cNvPr>
          <p:cNvPicPr>
            <a:picLocks noChangeAspect="1"/>
          </p:cNvPicPr>
          <p:nvPr/>
        </p:nvPicPr>
        <p:blipFill rotWithShape="1">
          <a:blip r:embed="rId3"/>
          <a:srcRect t="3750" r="41667" b="36250"/>
          <a:stretch/>
        </p:blipFill>
        <p:spPr>
          <a:xfrm>
            <a:off x="525162" y="801025"/>
            <a:ext cx="5889625" cy="4038600"/>
          </a:xfrm>
          <a:prstGeom prst="rect">
            <a:avLst/>
          </a:prstGeom>
        </p:spPr>
      </p:pic>
      <p:pic>
        <p:nvPicPr>
          <p:cNvPr id="4" name="Picture 3">
            <a:extLst>
              <a:ext uri="{FF2B5EF4-FFF2-40B4-BE49-F238E27FC236}">
                <a16:creationId xmlns:a16="http://schemas.microsoft.com/office/drawing/2014/main" id="{FC5CC8C4-0811-4D8E-89B8-1B24495A7D3A}"/>
              </a:ext>
            </a:extLst>
          </p:cNvPr>
          <p:cNvPicPr>
            <a:picLocks noChangeAspect="1"/>
          </p:cNvPicPr>
          <p:nvPr/>
        </p:nvPicPr>
        <p:blipFill rotWithShape="1">
          <a:blip r:embed="rId4"/>
          <a:srcRect l="7877" r="3981" b="40353"/>
          <a:stretch/>
        </p:blipFill>
        <p:spPr>
          <a:xfrm>
            <a:off x="6917370" y="815421"/>
            <a:ext cx="4605660" cy="4038620"/>
          </a:xfrm>
          <a:prstGeom prst="rect">
            <a:avLst/>
          </a:prstGeom>
        </p:spPr>
      </p:pic>
      <p:sp>
        <p:nvSpPr>
          <p:cNvPr id="8" name="TextBox 7">
            <a:extLst>
              <a:ext uri="{FF2B5EF4-FFF2-40B4-BE49-F238E27FC236}">
                <a16:creationId xmlns:a16="http://schemas.microsoft.com/office/drawing/2014/main" id="{27443971-1519-401C-8993-5CDC39B58635}"/>
              </a:ext>
            </a:extLst>
          </p:cNvPr>
          <p:cNvSpPr txBox="1"/>
          <p:nvPr/>
        </p:nvSpPr>
        <p:spPr>
          <a:xfrm>
            <a:off x="10972800" y="101025"/>
            <a:ext cx="356854"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a:t>
            </a:r>
            <a:endParaRPr lang="en-US" sz="3200" b="1" dirty="0">
              <a:solidFill>
                <a:srgbClr val="FF0000"/>
              </a:solidFill>
            </a:endParaRPr>
          </a:p>
        </p:txBody>
      </p:sp>
    </p:spTree>
    <p:extLst>
      <p:ext uri="{BB962C8B-B14F-4D97-AF65-F5344CB8AC3E}">
        <p14:creationId xmlns:p14="http://schemas.microsoft.com/office/powerpoint/2010/main" val="3445413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1"/>
            <a:ext cx="9677400" cy="531019"/>
          </a:xfrm>
        </p:spPr>
        <p:txBody>
          <a:bodyPr/>
          <a:lstStyle/>
          <a:p>
            <a:r>
              <a:rPr lang="en-US" dirty="0">
                <a:solidFill>
                  <a:schemeClr val="tx2"/>
                </a:solidFill>
              </a:rPr>
              <a:t>Diagnoses</a:t>
            </a:r>
            <a:endParaRPr lang="en-US" dirty="0"/>
          </a:p>
        </p:txBody>
      </p:sp>
      <p:sp>
        <p:nvSpPr>
          <p:cNvPr id="3" name="Content Placeholder 2"/>
          <p:cNvSpPr>
            <a:spLocks noGrp="1"/>
          </p:cNvSpPr>
          <p:nvPr>
            <p:ph sz="half" idx="1"/>
          </p:nvPr>
        </p:nvSpPr>
        <p:spPr>
          <a:xfrm>
            <a:off x="381000" y="838200"/>
            <a:ext cx="11811000" cy="5551337"/>
          </a:xfrm>
        </p:spPr>
        <p:txBody>
          <a:bodyPr/>
          <a:lstStyle/>
          <a:p>
            <a:r>
              <a:rPr lang="en-US" sz="2400" b="1" dirty="0">
                <a:solidFill>
                  <a:srgbClr val="1B00C0"/>
                </a:solidFill>
              </a:rPr>
              <a:t>“Straight-out blockers”</a:t>
            </a:r>
          </a:p>
          <a:p>
            <a:pPr lvl="1"/>
            <a:r>
              <a:rPr lang="en-US" sz="2000" b="1" dirty="0"/>
              <a:t>Our published results are “irreproducible by construction”</a:t>
            </a:r>
          </a:p>
          <a:p>
            <a:pPr lvl="2"/>
            <a:r>
              <a:rPr lang="en-US" sz="1800" b="1" dirty="0"/>
              <a:t>Cannot publish industry tools’ </a:t>
            </a:r>
            <a:r>
              <a:rPr lang="en-US" sz="1800" b="1" dirty="0" err="1"/>
              <a:t>Tcl</a:t>
            </a:r>
            <a:r>
              <a:rPr lang="en-US" sz="1800" b="1" dirty="0"/>
              <a:t> commands, reports </a:t>
            </a:r>
            <a:r>
              <a:rPr lang="en-US" sz="1400" b="1" dirty="0">
                <a:solidFill>
                  <a:srgbClr val="00B0F0"/>
                </a:solidFill>
              </a:rPr>
              <a:t>must find workarounds (binarized </a:t>
            </a:r>
            <a:r>
              <a:rPr lang="en-US" sz="1400" b="1" dirty="0" err="1">
                <a:solidFill>
                  <a:srgbClr val="00B0F0"/>
                </a:solidFill>
              </a:rPr>
              <a:t>Tcl</a:t>
            </a:r>
            <a:r>
              <a:rPr lang="en-US" sz="1400" b="1" dirty="0">
                <a:solidFill>
                  <a:srgbClr val="00B0F0"/>
                </a:solidFill>
              </a:rPr>
              <a:t>, EDA companies …) </a:t>
            </a:r>
            <a:endParaRPr lang="en-US" sz="1800" b="1" dirty="0"/>
          </a:p>
          <a:p>
            <a:pPr lvl="2"/>
            <a:r>
              <a:rPr lang="en-US" sz="1800" b="1" dirty="0"/>
              <a:t>Cannot “benchmark” </a:t>
            </a:r>
            <a:r>
              <a:rPr lang="en-US" sz="1800" b="1" dirty="0">
                <a:sym typeface="Wingdings" panose="05000000000000000000" pitchFamily="2" charset="2"/>
              </a:rPr>
              <a:t> </a:t>
            </a:r>
            <a:r>
              <a:rPr lang="en-US" sz="1400" b="1" dirty="0">
                <a:solidFill>
                  <a:srgbClr val="00B0F0"/>
                </a:solidFill>
                <a:sym typeface="Wingdings" panose="05000000000000000000" pitchFamily="2" charset="2"/>
              </a:rPr>
              <a:t>must find workarounds to show benefits of innovation</a:t>
            </a:r>
            <a:endParaRPr lang="en-US" sz="1800" b="1" dirty="0"/>
          </a:p>
          <a:p>
            <a:pPr lvl="1"/>
            <a:r>
              <a:rPr lang="en-US" sz="2000" b="1" dirty="0"/>
              <a:t>Lack of an open-source EDA ecosystem</a:t>
            </a:r>
          </a:p>
          <a:p>
            <a:pPr lvl="2"/>
            <a:r>
              <a:rPr lang="en-US" sz="1800" b="1" dirty="0"/>
              <a:t>No open foundry PDK, library, IPs, …   </a:t>
            </a:r>
          </a:p>
          <a:p>
            <a:pPr lvl="2"/>
            <a:r>
              <a:rPr lang="en-US" sz="1800" b="1" dirty="0"/>
              <a:t>No signoff verifications that enable designers to tape out   </a:t>
            </a:r>
            <a:r>
              <a:rPr lang="en-US" sz="1400" b="1" dirty="0">
                <a:solidFill>
                  <a:srgbClr val="00B0F0"/>
                </a:solidFill>
              </a:rPr>
              <a:t>foundry qualification needed to feed verifiers</a:t>
            </a:r>
            <a:endParaRPr lang="en-US" sz="1800" b="1" dirty="0"/>
          </a:p>
          <a:p>
            <a:pPr lvl="2"/>
            <a:r>
              <a:rPr lang="en-US" sz="1800" b="1" dirty="0"/>
              <a:t>No “entity” that has all the multi-way NDAs to enable receiving bug reports with testcases</a:t>
            </a:r>
          </a:p>
          <a:p>
            <a:pPr>
              <a:spcBef>
                <a:spcPts val="1600"/>
              </a:spcBef>
            </a:pPr>
            <a:r>
              <a:rPr lang="en-US" sz="2400" b="1" dirty="0">
                <a:solidFill>
                  <a:srgbClr val="1B00C0"/>
                </a:solidFill>
              </a:rPr>
              <a:t>Resulting drivers and incentives</a:t>
            </a:r>
          </a:p>
          <a:p>
            <a:pPr lvl="1"/>
            <a:r>
              <a:rPr lang="en-US" sz="2000" b="1" dirty="0">
                <a:solidFill>
                  <a:srgbClr val="FF0000"/>
                </a:solidFill>
              </a:rPr>
              <a:t>Ripple effects of irreproducibility   </a:t>
            </a:r>
            <a:r>
              <a:rPr lang="en-US" sz="1400" b="1" dirty="0">
                <a:solidFill>
                  <a:srgbClr val="00B0F0"/>
                </a:solidFill>
              </a:rPr>
              <a:t>no culture of “independent confirmation” in our literature, unclear leading edge</a:t>
            </a:r>
            <a:endParaRPr lang="en-US" sz="2200" b="1" dirty="0">
              <a:solidFill>
                <a:srgbClr val="1B00C0"/>
              </a:solidFill>
            </a:endParaRPr>
          </a:p>
          <a:p>
            <a:pPr lvl="1"/>
            <a:r>
              <a:rPr lang="en-US" sz="2000" b="1" dirty="0"/>
              <a:t>Benchmarking, “compare with previous work” </a:t>
            </a:r>
            <a:r>
              <a:rPr lang="en-US" sz="2000" b="1" dirty="0">
                <a:sym typeface="Wingdings" panose="05000000000000000000" pitchFamily="2" charset="2"/>
              </a:rPr>
              <a:t> incrementality </a:t>
            </a:r>
            <a:r>
              <a:rPr lang="en-US" sz="1400" b="1" dirty="0">
                <a:solidFill>
                  <a:srgbClr val="00B0F0"/>
                </a:solidFill>
                <a:sym typeface="Wingdings" panose="05000000000000000000" pitchFamily="2" charset="2"/>
              </a:rPr>
              <a:t>closed source = competitive advantage</a:t>
            </a:r>
            <a:r>
              <a:rPr lang="en-US" sz="2000" b="1" dirty="0">
                <a:sym typeface="Wingdings" panose="05000000000000000000" pitchFamily="2" charset="2"/>
              </a:rPr>
              <a:t> </a:t>
            </a:r>
            <a:r>
              <a:rPr lang="en-US" sz="2000" b="1" dirty="0"/>
              <a:t> </a:t>
            </a:r>
            <a:r>
              <a:rPr lang="en-US" sz="2200" b="1" dirty="0">
                <a:solidFill>
                  <a:srgbClr val="1B00C0"/>
                </a:solidFill>
              </a:rPr>
              <a:t> </a:t>
            </a:r>
          </a:p>
          <a:p>
            <a:pPr lvl="1"/>
            <a:r>
              <a:rPr lang="en-US" sz="2000" b="1" dirty="0"/>
              <a:t>Personal (student, faculty) goals, sponsor restrictions, moral objections, …</a:t>
            </a:r>
            <a:r>
              <a:rPr lang="en-US" sz="2200" b="1" dirty="0">
                <a:solidFill>
                  <a:srgbClr val="1B00C0"/>
                </a:solidFill>
              </a:rPr>
              <a:t> </a:t>
            </a:r>
            <a:r>
              <a:rPr lang="en-US" sz="1400" b="1" dirty="0">
                <a:solidFill>
                  <a:srgbClr val="00B0F0"/>
                </a:solidFill>
              </a:rPr>
              <a:t>all perfectly reasonable</a:t>
            </a:r>
            <a:endParaRPr lang="en-US" sz="2000" b="1" dirty="0">
              <a:solidFill>
                <a:srgbClr val="FF0000"/>
              </a:solidFill>
            </a:endParaRPr>
          </a:p>
          <a:p>
            <a:pPr lvl="1"/>
            <a:r>
              <a:rPr lang="en-US" sz="2000" b="1" dirty="0">
                <a:solidFill>
                  <a:srgbClr val="FF0000"/>
                </a:solidFill>
              </a:rPr>
              <a:t>Ripple effects of lack of research “backplane” </a:t>
            </a:r>
            <a:r>
              <a:rPr lang="en-US" sz="1400" b="1" dirty="0">
                <a:solidFill>
                  <a:srgbClr val="00B0F0"/>
                </a:solidFill>
              </a:rPr>
              <a:t>without full-flow testbed </a:t>
            </a:r>
            <a:r>
              <a:rPr lang="en-US" sz="1400" b="1" dirty="0">
                <a:solidFill>
                  <a:srgbClr val="00B0F0"/>
                </a:solidFill>
                <a:sym typeface="Wingdings" panose="05000000000000000000" pitchFamily="2" charset="2"/>
              </a:rPr>
              <a:t> isolated worlds of HPWL, IWLS95, …</a:t>
            </a:r>
          </a:p>
          <a:p>
            <a:pPr lvl="1"/>
            <a:r>
              <a:rPr lang="en-US" sz="2000" b="1" dirty="0">
                <a:sym typeface="Wingdings" panose="05000000000000000000" pitchFamily="2" charset="2"/>
              </a:rPr>
              <a:t>“Parallel universe” problem is being addressed by latest IEEE CEDA Robust Design Flow ! </a:t>
            </a:r>
          </a:p>
          <a:p>
            <a:pPr marL="461963" lvl="2" indent="0">
              <a:buNone/>
            </a:pPr>
            <a:r>
              <a:rPr lang="en-US" b="1" dirty="0">
                <a:solidFill>
                  <a:srgbClr val="1B00C0"/>
                </a:solidFill>
                <a:sym typeface="Wingdings" panose="05000000000000000000" pitchFamily="2" charset="2"/>
              </a:rPr>
              <a:t>RDF-2019: See Paper 2D.5 in Proceedings</a:t>
            </a:r>
            <a:endParaRPr lang="en-US" sz="3600" b="1" dirty="0">
              <a:solidFill>
                <a:srgbClr val="1B00C0"/>
              </a:solidFill>
            </a:endParaRPr>
          </a:p>
        </p:txBody>
      </p:sp>
    </p:spTree>
    <p:extLst>
      <p:ext uri="{BB962C8B-B14F-4D97-AF65-F5344CB8AC3E}">
        <p14:creationId xmlns:p14="http://schemas.microsoft.com/office/powerpoint/2010/main" val="76337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fade">
                                      <p:cBhvr>
                                        <p:cTn id="5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53324</TotalTime>
  <Words>7859</Words>
  <Application>Microsoft Office PowerPoint</Application>
  <PresentationFormat>Widescreen</PresentationFormat>
  <Paragraphs>831</Paragraphs>
  <Slides>49</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Arial Narrow</vt:lpstr>
      <vt:lpstr>Calibri</vt:lpstr>
      <vt:lpstr>Monotype Sorts</vt:lpstr>
      <vt:lpstr>NimbusRomNo9L-Regu</vt:lpstr>
      <vt:lpstr>NimbusRomNo9L-ReguItal</vt:lpstr>
      <vt:lpstr>Tahoma</vt:lpstr>
      <vt:lpstr>Times New Roman</vt:lpstr>
      <vt:lpstr>Wingdings</vt:lpstr>
      <vt:lpstr>1_ABKGROUP</vt:lpstr>
      <vt:lpstr>Looking Into the Mirror of Open Source</vt:lpstr>
      <vt:lpstr>What is Open Source?</vt:lpstr>
      <vt:lpstr>Why Open-Source EDA?</vt:lpstr>
      <vt:lpstr>Open-Source EDA:  Why Now?   </vt:lpstr>
      <vt:lpstr>PowerPoint Presentation</vt:lpstr>
      <vt:lpstr>PowerPoint Presentation</vt:lpstr>
      <vt:lpstr>II. ON OPEN SOURCE IN EDA</vt:lpstr>
      <vt:lpstr>Open-Source EDA for Research: Tried It, Didn’t Like It!</vt:lpstr>
      <vt:lpstr>Diagnoses</vt:lpstr>
      <vt:lpstr>13 Years Ago Today, ICCAD-2006 Monday Evening Panel</vt:lpstr>
      <vt:lpstr>Benefits of Open-Source EDA</vt:lpstr>
      <vt:lpstr>PowerPoint Presentation</vt:lpstr>
      <vt:lpstr>III. UNBLOCKING: NEAR-TERM MILESTONES</vt:lpstr>
      <vt:lpstr>Flow: IEEE CEDA DATC “Robust Design Flow”:  RDF-2019</vt:lpstr>
      <vt:lpstr>The OpenROAD Project:   theopenroadproject.org</vt:lpstr>
      <vt:lpstr>PowerPoint Presentation</vt:lpstr>
      <vt:lpstr>Timer: OpenSTA Slack, WNS, TNS   28nm</vt:lpstr>
      <vt:lpstr>Incremental Shared Netlist Architecture</vt:lpstr>
      <vt:lpstr>Database: OpenDB Released on October 5, 2019</vt:lpstr>
      <vt:lpstr>Foundation of a Tool</vt:lpstr>
      <vt:lpstr>Usability: Tcl Interfacing    </vt:lpstr>
      <vt:lpstr>Usability: Example Tcl Script for Timing-Driven RePlAce </vt:lpstr>
      <vt:lpstr>Software Quality:  Agile + Community, Git, Jenkins CI</vt:lpstr>
      <vt:lpstr>OpenROAD Git Flow</vt:lpstr>
      <vt:lpstr>OpenROAD Continuous Integration (CI)</vt:lpstr>
      <vt:lpstr>OpenROAD Continuous Integration (CI)</vt:lpstr>
      <vt:lpstr>Generic Node Enablement and “14nm+”</vt:lpstr>
      <vt:lpstr>Requirements for Generic Node Support</vt:lpstr>
      <vt:lpstr>From Community: BSG Fakeram</vt:lpstr>
      <vt:lpstr>Generic Node: Status with Foundry 14nm </vt:lpstr>
      <vt:lpstr>IV. FUTURES</vt:lpstr>
      <vt:lpstr>Outreach = Staying in Touch as a Community</vt:lpstr>
      <vt:lpstr>Roadmapping Open-Source Design Technology</vt:lpstr>
      <vt:lpstr>Long-Term Challenges and Potential Solutions</vt:lpstr>
      <vt:lpstr>V. CONCLUSIONS</vt:lpstr>
      <vt:lpstr>Let’s Look Into the Mirror of Open Source</vt:lpstr>
      <vt:lpstr>Acknowledgments and Links</vt:lpstr>
      <vt:lpstr>THANK YOU !</vt:lpstr>
      <vt:lpstr>BACKUP</vt:lpstr>
      <vt:lpstr>Looking Forward: Capacity, TAT, Scaling …</vt:lpstr>
      <vt:lpstr>Well-Known Naysayer Arguments …</vt:lpstr>
      <vt:lpstr>Normalized or Relative Metrics</vt:lpstr>
      <vt:lpstr>Numerically Quantified Metrics</vt:lpstr>
      <vt:lpstr>Metrics with Bounded Value</vt:lpstr>
      <vt:lpstr>Comparison Metric for Design Technologies, Enablements </vt:lpstr>
      <vt:lpstr>Open Source: You Can Create a GitHub Issue</vt:lpstr>
      <vt:lpstr>Open Source: You Can Create a GitHub Issue</vt:lpstr>
      <vt:lpstr>You Can Create a Pull Request</vt:lpstr>
      <vt:lpstr>END 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Kwangsoo Han</dc:creator>
  <cp:lastModifiedBy>Kahng, Andrew</cp:lastModifiedBy>
  <cp:revision>2926</cp:revision>
  <cp:lastPrinted>2019-06-22T21:34:45Z</cp:lastPrinted>
  <dcterms:created xsi:type="dcterms:W3CDTF">2006-08-16T00:00:00Z</dcterms:created>
  <dcterms:modified xsi:type="dcterms:W3CDTF">2019-11-06T15:56:38Z</dcterms:modified>
</cp:coreProperties>
</file>