
<file path=[Content_Types].xml><?xml version="1.0" encoding="utf-8"?>
<Types xmlns="http://schemas.openxmlformats.org/package/2006/content-types">
  <Default Extension="emf" ContentType="image/x-emf"/>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handoutMasterIdLst>
    <p:handoutMasterId r:id="rId33"/>
  </p:handoutMasterIdLst>
  <p:sldIdLst>
    <p:sldId id="473" r:id="rId2"/>
    <p:sldId id="475" r:id="rId3"/>
    <p:sldId id="554" r:id="rId4"/>
    <p:sldId id="492" r:id="rId5"/>
    <p:sldId id="525" r:id="rId6"/>
    <p:sldId id="546" r:id="rId7"/>
    <p:sldId id="539" r:id="rId8"/>
    <p:sldId id="555" r:id="rId9"/>
    <p:sldId id="532" r:id="rId10"/>
    <p:sldId id="529" r:id="rId11"/>
    <p:sldId id="553" r:id="rId12"/>
    <p:sldId id="542" r:id="rId13"/>
    <p:sldId id="549" r:id="rId14"/>
    <p:sldId id="535" r:id="rId15"/>
    <p:sldId id="541" r:id="rId16"/>
    <p:sldId id="552" r:id="rId17"/>
    <p:sldId id="550" r:id="rId18"/>
    <p:sldId id="536" r:id="rId19"/>
    <p:sldId id="556" r:id="rId20"/>
    <p:sldId id="544" r:id="rId21"/>
    <p:sldId id="537" r:id="rId22"/>
    <p:sldId id="545" r:id="rId23"/>
    <p:sldId id="538" r:id="rId24"/>
    <p:sldId id="557" r:id="rId25"/>
    <p:sldId id="540" r:id="rId26"/>
    <p:sldId id="548" r:id="rId27"/>
    <p:sldId id="488" r:id="rId28"/>
    <p:sldId id="524" r:id="rId29"/>
    <p:sldId id="551" r:id="rId30"/>
    <p:sldId id="533" r:id="rId31"/>
  </p:sldIdLst>
  <p:sldSz cx="12192000" cy="6858000"/>
  <p:notesSz cx="6881813" cy="9296400"/>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1" userDrawn="1">
          <p15:clr>
            <a:srgbClr val="A4A3A4"/>
          </p15:clr>
        </p15:guide>
        <p15:guide id="2" pos="3819"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ngyu Woo" initials="MW" lastIdx="1" clrIdx="0">
    <p:extLst>
      <p:ext uri="{19B8F6BF-5375-455C-9EA6-DF929625EA0E}">
        <p15:presenceInfo xmlns:p15="http://schemas.microsoft.com/office/powerpoint/2012/main" userId="S::mwoo@UCSD.EDU::e8715ec0-6179-432a-a864-54ea4008adc2_5::10033FFFAD48E3B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00D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30" autoAdjust="0"/>
    <p:restoredTop sz="42999" autoAdjust="0"/>
  </p:normalViewPr>
  <p:slideViewPr>
    <p:cSldViewPr snapToGrid="0" snapToObjects="1">
      <p:cViewPr varScale="1">
        <p:scale>
          <a:sx n="41" d="100"/>
          <a:sy n="41" d="100"/>
        </p:scale>
        <p:origin x="1773" y="30"/>
      </p:cViewPr>
      <p:guideLst>
        <p:guide orient="horz" pos="2081"/>
        <p:guide pos="3819"/>
      </p:guideLst>
    </p:cSldViewPr>
  </p:slideViewPr>
  <p:outlineViewPr>
    <p:cViewPr>
      <p:scale>
        <a:sx n="33" d="100"/>
        <a:sy n="33" d="100"/>
      </p:scale>
      <p:origin x="0" y="7806"/>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73" d="100"/>
          <a:sy n="73" d="100"/>
        </p:scale>
        <p:origin x="-2912" y="-96"/>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742"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513" y="0"/>
            <a:ext cx="2982742" cy="465138"/>
          </a:xfrm>
          <a:prstGeom prst="rect">
            <a:avLst/>
          </a:prstGeom>
        </p:spPr>
        <p:txBody>
          <a:bodyPr vert="horz" lIns="91440" tIns="45720" rIns="91440" bIns="45720" rtlCol="0"/>
          <a:lstStyle>
            <a:lvl1pPr algn="r">
              <a:defRPr sz="1200"/>
            </a:lvl1pPr>
          </a:lstStyle>
          <a:p>
            <a:fld id="{79855BD4-C899-4553-ACD3-1BCE13348E03}" type="datetimeFigureOut">
              <a:rPr lang="en-US" smtClean="0"/>
              <a:t>11/4/2019</a:t>
            </a:fld>
            <a:endParaRPr lang="en-US"/>
          </a:p>
        </p:txBody>
      </p:sp>
      <p:sp>
        <p:nvSpPr>
          <p:cNvPr id="4" name="Footer Placeholder 3"/>
          <p:cNvSpPr>
            <a:spLocks noGrp="1"/>
          </p:cNvSpPr>
          <p:nvPr>
            <p:ph type="ftr" sz="quarter" idx="2"/>
          </p:nvPr>
        </p:nvSpPr>
        <p:spPr>
          <a:xfrm>
            <a:off x="1" y="8829675"/>
            <a:ext cx="2982742"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513" y="8829675"/>
            <a:ext cx="2982742" cy="465138"/>
          </a:xfrm>
          <a:prstGeom prst="rect">
            <a:avLst/>
          </a:prstGeom>
        </p:spPr>
        <p:txBody>
          <a:bodyPr vert="horz" lIns="91440" tIns="45720" rIns="91440" bIns="45720" rtlCol="0" anchor="b"/>
          <a:lstStyle>
            <a:lvl1pPr algn="r">
              <a:defRPr sz="1200"/>
            </a:lvl1pPr>
          </a:lstStyle>
          <a:p>
            <a:fld id="{DC21C37B-9CA6-4457-A321-E2EE9AB23086}" type="slidenum">
              <a:rPr lang="en-US" smtClean="0"/>
              <a:t>‹#›</a:t>
            </a:fld>
            <a:endParaRPr lang="en-US"/>
          </a:p>
        </p:txBody>
      </p:sp>
    </p:spTree>
    <p:extLst>
      <p:ext uri="{BB962C8B-B14F-4D97-AF65-F5344CB8AC3E}">
        <p14:creationId xmlns:p14="http://schemas.microsoft.com/office/powerpoint/2010/main" val="1615200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idx="1"/>
          </p:nvPr>
        </p:nvSpPr>
        <p:spPr>
          <a:xfrm>
            <a:off x="3898102" y="0"/>
            <a:ext cx="2982119" cy="464820"/>
          </a:xfrm>
          <a:prstGeom prst="rect">
            <a:avLst/>
          </a:prstGeom>
        </p:spPr>
        <p:txBody>
          <a:bodyPr vert="horz" lIns="93172" tIns="46586" rIns="93172" bIns="46586" rtlCol="0"/>
          <a:lstStyle>
            <a:lvl1pPr algn="r">
              <a:defRPr sz="1300"/>
            </a:lvl1pPr>
          </a:lstStyle>
          <a:p>
            <a:fld id="{8888D9C3-9B6E-7144-B150-FE309F32EFA5}" type="datetimeFigureOut">
              <a:rPr lang="en-US" smtClean="0"/>
              <a:t>11/4/2019</a:t>
            </a:fld>
            <a:endParaRPr lang="en-US" dirty="0"/>
          </a:p>
        </p:txBody>
      </p:sp>
      <p:sp>
        <p:nvSpPr>
          <p:cNvPr id="4" name="Slide Image Placeholder 3"/>
          <p:cNvSpPr>
            <a:spLocks noGrp="1" noRot="1" noChangeAspect="1"/>
          </p:cNvSpPr>
          <p:nvPr>
            <p:ph type="sldImg" idx="2"/>
          </p:nvPr>
        </p:nvSpPr>
        <p:spPr>
          <a:xfrm>
            <a:off x="342900" y="698500"/>
            <a:ext cx="6196013" cy="348615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3172" tIns="46586" rIns="93172"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3172" tIns="46586" rIns="93172" bIns="46586" rtlCol="0" anchor="b"/>
          <a:lstStyle>
            <a:lvl1pPr algn="r">
              <a:defRPr sz="1300"/>
            </a:lvl1pPr>
          </a:lstStyle>
          <a:p>
            <a:fld id="{49DC86C2-9417-D242-957F-07D0C93E50AF}" type="slidenum">
              <a:rPr lang="en-US" smtClean="0"/>
              <a:t>‹#›</a:t>
            </a:fld>
            <a:endParaRPr lang="en-US" dirty="0"/>
          </a:p>
        </p:txBody>
      </p:sp>
    </p:spTree>
    <p:extLst>
      <p:ext uri="{BB962C8B-B14F-4D97-AF65-F5344CB8AC3E}">
        <p14:creationId xmlns:p14="http://schemas.microsoft.com/office/powerpoint/2010/main" val="2857581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Thank you for the introduction and good afternoon everyone.</a:t>
            </a:r>
            <a:endParaRPr lang="en-US" altLang="en-US" dirty="0"/>
          </a:p>
          <a:p>
            <a:r>
              <a:rPr lang="en-US" dirty="0"/>
              <a:t>I am really happy to present this talk on behalf of CEDA’s Design Automation Technical Committee.</a:t>
            </a:r>
          </a:p>
          <a:p>
            <a:r>
              <a:rPr lang="en-US" dirty="0"/>
              <a:t>The Robust Design Flow is available at this GitHub link.</a:t>
            </a:r>
          </a:p>
        </p:txBody>
      </p:sp>
      <p:sp>
        <p:nvSpPr>
          <p:cNvPr id="4" name="Slide Number Placeholder 3"/>
          <p:cNvSpPr>
            <a:spLocks noGrp="1"/>
          </p:cNvSpPr>
          <p:nvPr>
            <p:ph type="sldNum" sz="quarter" idx="10"/>
          </p:nvPr>
        </p:nvSpPr>
        <p:spPr/>
        <p:txBody>
          <a:bodyPr/>
          <a:lstStyle/>
          <a:p>
            <a:fld id="{49DC86C2-9417-D242-957F-07D0C93E50AF}" type="slidenum">
              <a:rPr lang="en-US" smtClean="0"/>
              <a:t>1</a:t>
            </a:fld>
            <a:endParaRPr lang="en-US" dirty="0"/>
          </a:p>
        </p:txBody>
      </p:sp>
    </p:spTree>
    <p:extLst>
      <p:ext uri="{BB962C8B-B14F-4D97-AF65-F5344CB8AC3E}">
        <p14:creationId xmlns:p14="http://schemas.microsoft.com/office/powerpoint/2010/main" val="2796445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here, you can see how many </a:t>
            </a:r>
            <a:r>
              <a:rPr lang="en-US" b="1" dirty="0"/>
              <a:t>HORIZONTAL</a:t>
            </a:r>
            <a:r>
              <a:rPr lang="en-US" dirty="0"/>
              <a:t> EXTENSIONS have been made.  Everything in </a:t>
            </a:r>
            <a:r>
              <a:rPr lang="en-US" b="1" dirty="0"/>
              <a:t>RED</a:t>
            </a:r>
            <a:r>
              <a:rPr lang="en-US" dirty="0"/>
              <a:t> or </a:t>
            </a:r>
            <a:r>
              <a:rPr lang="en-US" b="1" dirty="0"/>
              <a:t>BLUE</a:t>
            </a:r>
            <a:r>
              <a:rPr lang="en-US" dirty="0"/>
              <a:t> is new this year.</a:t>
            </a:r>
          </a:p>
          <a:p>
            <a:endParaRPr lang="en-US" dirty="0"/>
          </a:p>
          <a:p>
            <a:r>
              <a:rPr lang="en-US" dirty="0"/>
              <a:t>The numbers of tools at each flow stage have changed, as shown by the numbers in the slide.</a:t>
            </a:r>
          </a:p>
          <a:p>
            <a:endParaRPr lang="en-US" dirty="0"/>
          </a:p>
          <a:p>
            <a:r>
              <a:rPr lang="en-US" dirty="0"/>
              <a:t>In the slide, </a:t>
            </a:r>
            <a:r>
              <a:rPr lang="en-US" b="1" dirty="0"/>
              <a:t>BLUE</a:t>
            </a:r>
            <a:r>
              <a:rPr lang="en-US" dirty="0"/>
              <a:t> indicates tools from a project called </a:t>
            </a:r>
            <a:r>
              <a:rPr lang="en-US" dirty="0" err="1"/>
              <a:t>OpenROAD</a:t>
            </a:r>
            <a:r>
              <a:rPr lang="en-US" dirty="0"/>
              <a:t>.</a:t>
            </a:r>
          </a:p>
          <a:p>
            <a:r>
              <a:rPr lang="en-US" b="1" dirty="0"/>
              <a:t>RED</a:t>
            </a:r>
            <a:r>
              <a:rPr lang="en-US" dirty="0"/>
              <a:t> indicates tools from other sources.   And let me highlight just three of these additions.</a:t>
            </a:r>
          </a:p>
        </p:txBody>
      </p:sp>
      <p:sp>
        <p:nvSpPr>
          <p:cNvPr id="4" name="Slide Number Placeholder 3"/>
          <p:cNvSpPr>
            <a:spLocks noGrp="1"/>
          </p:cNvSpPr>
          <p:nvPr>
            <p:ph type="sldNum" sz="quarter" idx="5"/>
          </p:nvPr>
        </p:nvSpPr>
        <p:spPr/>
        <p:txBody>
          <a:bodyPr/>
          <a:lstStyle/>
          <a:p>
            <a:fld id="{49DC86C2-9417-D242-957F-07D0C93E50AF}" type="slidenum">
              <a:rPr lang="en-US" smtClean="0"/>
              <a:t>10</a:t>
            </a:fld>
            <a:endParaRPr lang="en-US" dirty="0"/>
          </a:p>
        </p:txBody>
      </p:sp>
    </p:spTree>
    <p:extLst>
      <p:ext uri="{BB962C8B-B14F-4D97-AF65-F5344CB8AC3E}">
        <p14:creationId xmlns:p14="http://schemas.microsoft.com/office/powerpoint/2010/main" val="1176863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Dr.CU </a:t>
            </a:r>
            <a:r>
              <a:rPr lang="en-US" dirty="0"/>
              <a:t>is a contest-winning open-source </a:t>
            </a:r>
            <a:r>
              <a:rPr lang="en-US" b="1" dirty="0"/>
              <a:t>detailed router </a:t>
            </a:r>
            <a:r>
              <a:rPr lang="en-US" dirty="0"/>
              <a:t>from CUHK.</a:t>
            </a:r>
          </a:p>
          <a:p>
            <a:r>
              <a:rPr lang="en-US" dirty="0"/>
              <a:t>Dr.CU can understand commercial formats (meaning LEF and DEF) and it uses two-level sparse data structures for its 3D detailed routing </a:t>
            </a:r>
            <a:r>
              <a:rPr lang="en-US" dirty="0" err="1"/>
              <a:t>gridgraph</a:t>
            </a:r>
            <a:r>
              <a:rPr lang="en-US" dirty="0"/>
              <a:t>.</a:t>
            </a:r>
          </a:p>
          <a:p>
            <a:r>
              <a:rPr lang="en-US" dirty="0"/>
              <a:t>It can handle off-track pin access and min-area constraints.</a:t>
            </a:r>
          </a:p>
          <a:p>
            <a:r>
              <a:rPr lang="en-US" dirty="0"/>
              <a:t>And, Dr. CU is open-sourced at this GitHub repo.  Anyone can build on it without trying to reinvent the team’s years of effort.</a:t>
            </a:r>
          </a:p>
          <a:p>
            <a:endParaRPr lang="en-US" dirty="0"/>
          </a:p>
        </p:txBody>
      </p:sp>
      <p:sp>
        <p:nvSpPr>
          <p:cNvPr id="4" name="Slide Number Placeholder 3"/>
          <p:cNvSpPr>
            <a:spLocks noGrp="1"/>
          </p:cNvSpPr>
          <p:nvPr>
            <p:ph type="sldNum" sz="quarter" idx="5"/>
          </p:nvPr>
        </p:nvSpPr>
        <p:spPr/>
        <p:txBody>
          <a:bodyPr/>
          <a:lstStyle/>
          <a:p>
            <a:fld id="{49DC86C2-9417-D242-957F-07D0C93E50AF}" type="slidenum">
              <a:rPr lang="en-US" smtClean="0"/>
              <a:t>11</a:t>
            </a:fld>
            <a:endParaRPr lang="en-US" dirty="0"/>
          </a:p>
        </p:txBody>
      </p:sp>
    </p:spTree>
    <p:extLst>
      <p:ext uri="{BB962C8B-B14F-4D97-AF65-F5344CB8AC3E}">
        <p14:creationId xmlns:p14="http://schemas.microsoft.com/office/powerpoint/2010/main" val="3156648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err="1"/>
              <a:t>FZUplace</a:t>
            </a:r>
            <a:r>
              <a:rPr lang="en-US" dirty="0"/>
              <a:t> global placer binary is from Jianli Chen’s group at </a:t>
            </a:r>
            <a:r>
              <a:rPr lang="en-US" b="1" dirty="0"/>
              <a:t>Fuzhou University</a:t>
            </a:r>
            <a:r>
              <a:rPr lang="en-US" dirty="0"/>
              <a:t>. </a:t>
            </a:r>
          </a:p>
          <a:p>
            <a:r>
              <a:rPr lang="en-US" dirty="0" err="1"/>
              <a:t>FZUplace</a:t>
            </a:r>
            <a:r>
              <a:rPr lang="en-US" dirty="0"/>
              <a:t> solves Poisson’s equation to obtain an analytic solution in a provably convergent manner.</a:t>
            </a:r>
          </a:p>
          <a:p>
            <a:r>
              <a:rPr lang="en-US" dirty="0"/>
              <a:t>Runtime scales as </a:t>
            </a:r>
            <a:r>
              <a:rPr lang="en-US" b="1" dirty="0"/>
              <a:t>N log N</a:t>
            </a:r>
            <a:r>
              <a:rPr lang="en-US" dirty="0"/>
              <a:t>, where N is the number of placeable instances.</a:t>
            </a:r>
          </a:p>
          <a:p>
            <a:r>
              <a:rPr lang="en-US" dirty="0"/>
              <a:t>The binary is available in DATC’s RDF GitHub repo.</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9DC86C2-9417-D242-957F-07D0C93E50AF}" type="slidenum">
              <a:rPr lang="en-US" smtClean="0"/>
              <a:t>12</a:t>
            </a:fld>
            <a:endParaRPr lang="en-US" dirty="0"/>
          </a:p>
        </p:txBody>
      </p:sp>
    </p:spTree>
    <p:extLst>
      <p:ext uri="{BB962C8B-B14F-4D97-AF65-F5344CB8AC3E}">
        <p14:creationId xmlns:p14="http://schemas.microsoft.com/office/powerpoint/2010/main" val="422632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And, </a:t>
            </a:r>
            <a:r>
              <a:rPr lang="en-US" sz="1200" b="1" i="0" kern="1200" dirty="0" err="1">
                <a:solidFill>
                  <a:schemeClr val="tx1"/>
                </a:solidFill>
                <a:effectLst/>
                <a:latin typeface="+mn-lt"/>
                <a:ea typeface="+mn-ea"/>
                <a:cs typeface="+mn-cs"/>
              </a:rPr>
              <a:t>NCTUcell</a:t>
            </a:r>
            <a:r>
              <a:rPr lang="en-US" sz="1200" b="0" i="0" kern="1200" dirty="0">
                <a:solidFill>
                  <a:schemeClr val="tx1"/>
                </a:solidFill>
                <a:effectLst/>
                <a:latin typeface="+mn-lt"/>
                <a:ea typeface="+mn-ea"/>
                <a:cs typeface="+mn-cs"/>
              </a:rPr>
              <a:t> is an example of </a:t>
            </a:r>
            <a:r>
              <a:rPr lang="en-US" sz="1200" b="1" i="0" kern="1200" dirty="0">
                <a:solidFill>
                  <a:schemeClr val="tx1"/>
                </a:solidFill>
                <a:effectLst/>
                <a:latin typeface="+mn-lt"/>
                <a:ea typeface="+mn-ea"/>
                <a:cs typeface="+mn-cs"/>
              </a:rPr>
              <a:t>NEW</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ENABLEMENT</a:t>
            </a:r>
            <a:r>
              <a:rPr lang="en-US" sz="1200" b="0" i="0" kern="1200" dirty="0">
                <a:solidFill>
                  <a:schemeClr val="tx1"/>
                </a:solidFill>
                <a:effectLst/>
                <a:latin typeface="+mn-lt"/>
                <a:ea typeface="+mn-ea"/>
                <a:cs typeface="+mn-cs"/>
              </a:rPr>
              <a:t>.  It fills the need to achieve block area improvement with fewer filler cells, and the need for more high-drive cells to fix timing issues.</a:t>
            </a:r>
          </a:p>
          <a:p>
            <a:r>
              <a:rPr lang="en-US" sz="1200" b="0" i="0" kern="1200" dirty="0">
                <a:solidFill>
                  <a:schemeClr val="tx1"/>
                </a:solidFill>
                <a:effectLst/>
                <a:latin typeface="+mn-lt"/>
                <a:ea typeface="+mn-ea"/>
                <a:cs typeface="+mn-cs"/>
              </a:rPr>
              <a:t>Note that the underlying </a:t>
            </a:r>
            <a:r>
              <a:rPr lang="en-US" sz="1200" b="1" i="0" kern="1200" dirty="0">
                <a:solidFill>
                  <a:schemeClr val="tx1"/>
                </a:solidFill>
                <a:effectLst/>
                <a:latin typeface="+mn-lt"/>
                <a:ea typeface="+mn-ea"/>
                <a:cs typeface="+mn-cs"/>
              </a:rPr>
              <a:t>ASAP7 PDK </a:t>
            </a:r>
            <a:r>
              <a:rPr lang="en-US" sz="1200" b="0" i="0" kern="1200" dirty="0">
                <a:solidFill>
                  <a:schemeClr val="tx1"/>
                </a:solidFill>
                <a:effectLst/>
                <a:latin typeface="+mn-lt"/>
                <a:ea typeface="+mn-ea"/>
                <a:cs typeface="+mn-cs"/>
              </a:rPr>
              <a:t>is still separately distributed by Arizona State University, and it has some restrictions that are reflected in </a:t>
            </a:r>
            <a:r>
              <a:rPr lang="en-US" sz="1200" b="0" i="0" kern="1200" dirty="0" err="1">
                <a:solidFill>
                  <a:schemeClr val="tx1"/>
                </a:solidFill>
                <a:effectLst/>
                <a:latin typeface="+mn-lt"/>
                <a:ea typeface="+mn-ea"/>
                <a:cs typeface="+mn-cs"/>
              </a:rPr>
              <a:t>NCTUcell’s</a:t>
            </a:r>
            <a:r>
              <a:rPr lang="en-US" sz="1200" b="0" i="0" kern="1200" dirty="0">
                <a:solidFill>
                  <a:schemeClr val="tx1"/>
                </a:solidFill>
                <a:effectLst/>
                <a:latin typeface="+mn-lt"/>
                <a:ea typeface="+mn-ea"/>
                <a:cs typeface="+mn-cs"/>
              </a:rPr>
              <a:t> own distribution.</a:t>
            </a:r>
            <a:endParaRPr lang="en-US" dirty="0"/>
          </a:p>
        </p:txBody>
      </p:sp>
      <p:sp>
        <p:nvSpPr>
          <p:cNvPr id="4" name="Slide Number Placeholder 3"/>
          <p:cNvSpPr>
            <a:spLocks noGrp="1"/>
          </p:cNvSpPr>
          <p:nvPr>
            <p:ph type="sldNum" sz="quarter" idx="5"/>
          </p:nvPr>
        </p:nvSpPr>
        <p:spPr/>
        <p:txBody>
          <a:bodyPr/>
          <a:lstStyle/>
          <a:p>
            <a:fld id="{49DC86C2-9417-D242-957F-07D0C93E50AF}" type="slidenum">
              <a:rPr lang="en-US" smtClean="0"/>
              <a:t>13</a:t>
            </a:fld>
            <a:endParaRPr lang="en-US" dirty="0"/>
          </a:p>
        </p:txBody>
      </p:sp>
    </p:spTree>
    <p:extLst>
      <p:ext uri="{BB962C8B-B14F-4D97-AF65-F5344CB8AC3E}">
        <p14:creationId xmlns:p14="http://schemas.microsoft.com/office/powerpoint/2010/main" val="1161429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this slide shows VERTICAL extensions in RDF-2019.</a:t>
            </a:r>
          </a:p>
          <a:p>
            <a:endParaRPr lang="en-US" dirty="0"/>
          </a:p>
          <a:p>
            <a:r>
              <a:rPr lang="en-US" dirty="0"/>
              <a:t>Each blue box is new in the RDF flow this year. Synthesis from RTL, </a:t>
            </a:r>
            <a:r>
              <a:rPr lang="en-US" dirty="0" err="1"/>
              <a:t>floorplanning</a:t>
            </a:r>
            <a:r>
              <a:rPr lang="en-US" dirty="0"/>
              <a:t> which includes </a:t>
            </a:r>
            <a:r>
              <a:rPr lang="en-US" dirty="0" err="1"/>
              <a:t>substeps</a:t>
            </a:r>
            <a:r>
              <a:rPr lang="en-US" dirty="0"/>
              <a:t> like </a:t>
            </a:r>
            <a:r>
              <a:rPr lang="en-US" dirty="0" err="1"/>
              <a:t>tapcell</a:t>
            </a:r>
            <a:r>
              <a:rPr lang="en-US" dirty="0"/>
              <a:t> and IO placement, floorplan DEF initialization, PDN, and also macro placement.</a:t>
            </a:r>
          </a:p>
          <a:p>
            <a:endParaRPr lang="en-US" dirty="0"/>
          </a:p>
          <a:p>
            <a:r>
              <a:rPr lang="en-US" dirty="0"/>
              <a:t>Also we see CTS, PEX, GDS merge and stream out from routed DEF, using an </a:t>
            </a:r>
            <a:r>
              <a:rPr lang="en-US" b="1" dirty="0"/>
              <a:t>updated Magic version 8.2.</a:t>
            </a:r>
          </a:p>
          <a:p>
            <a:endParaRPr lang="en-US" dirty="0"/>
          </a:p>
          <a:p>
            <a:r>
              <a:rPr lang="en-US" dirty="0"/>
              <a:t>The </a:t>
            </a:r>
            <a:r>
              <a:rPr lang="en-US" b="1" dirty="0"/>
              <a:t>key takeaway </a:t>
            </a:r>
            <a:r>
              <a:rPr lang="en-US" dirty="0"/>
              <a:t>here is that </a:t>
            </a:r>
            <a:r>
              <a:rPr lang="en-US" b="1" dirty="0"/>
              <a:t>with these vertical extensions</a:t>
            </a:r>
            <a:r>
              <a:rPr lang="en-US" dirty="0"/>
              <a:t>, RDF offers a full academic flow from behavioral Verilog through detailed routing and GDS out.</a:t>
            </a:r>
          </a:p>
        </p:txBody>
      </p:sp>
      <p:sp>
        <p:nvSpPr>
          <p:cNvPr id="4" name="Slide Number Placeholder 3"/>
          <p:cNvSpPr>
            <a:spLocks noGrp="1"/>
          </p:cNvSpPr>
          <p:nvPr>
            <p:ph type="sldNum" sz="quarter" idx="5"/>
          </p:nvPr>
        </p:nvSpPr>
        <p:spPr/>
        <p:txBody>
          <a:bodyPr/>
          <a:lstStyle/>
          <a:p>
            <a:fld id="{49DC86C2-9417-D242-957F-07D0C93E50AF}" type="slidenum">
              <a:rPr lang="en-US" smtClean="0"/>
              <a:t>14</a:t>
            </a:fld>
            <a:endParaRPr lang="en-US" dirty="0"/>
          </a:p>
        </p:txBody>
      </p:sp>
    </p:spTree>
    <p:extLst>
      <p:ext uri="{BB962C8B-B14F-4D97-AF65-F5344CB8AC3E}">
        <p14:creationId xmlns:p14="http://schemas.microsoft.com/office/powerpoint/2010/main" val="3564563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the </a:t>
            </a:r>
            <a:r>
              <a:rPr lang="en-US" dirty="0" err="1"/>
              <a:t>OpenROAD</a:t>
            </a:r>
            <a:r>
              <a:rPr lang="en-US" dirty="0"/>
              <a:t> project a few minutes ago.  It is an example of that “second” flavor of academic tool flow, which is the kind that tries to </a:t>
            </a:r>
            <a:r>
              <a:rPr lang="en-US" b="1" dirty="0"/>
              <a:t>fully support </a:t>
            </a:r>
            <a:r>
              <a:rPr lang="en-US" dirty="0"/>
              <a:t>real-world industry formats.</a:t>
            </a:r>
          </a:p>
          <a:p>
            <a:r>
              <a:rPr lang="en-US" dirty="0"/>
              <a:t>This flow was capable of generating </a:t>
            </a:r>
            <a:r>
              <a:rPr lang="en-US" b="1" dirty="0"/>
              <a:t>[CLICK] </a:t>
            </a:r>
            <a:r>
              <a:rPr lang="en-US" dirty="0"/>
              <a:t>DRC-clean routed DEF at TSMC 65LP, this past July.</a:t>
            </a:r>
          </a:p>
          <a:p>
            <a:r>
              <a:rPr lang="en-US" dirty="0"/>
              <a:t>The project repo shows quite a few improvements since then, including an open-source DATABASE, </a:t>
            </a:r>
            <a:r>
              <a:rPr lang="en-US" dirty="0" err="1"/>
              <a:t>CMake</a:t>
            </a:r>
            <a:r>
              <a:rPr lang="en-US" dirty="0"/>
              <a:t>, clean build from sources, </a:t>
            </a:r>
            <a:r>
              <a:rPr lang="en-US" dirty="0" err="1"/>
              <a:t>Tcl</a:t>
            </a:r>
            <a:r>
              <a:rPr lang="en-US" dirty="0"/>
              <a:t> and Python APIs exposed through SWIG, and a framework for robust software engineering and academic research. </a:t>
            </a:r>
          </a:p>
        </p:txBody>
      </p:sp>
      <p:sp>
        <p:nvSpPr>
          <p:cNvPr id="4" name="Slide Number Placeholder 3"/>
          <p:cNvSpPr>
            <a:spLocks noGrp="1"/>
          </p:cNvSpPr>
          <p:nvPr>
            <p:ph type="sldNum" sz="quarter" idx="5"/>
          </p:nvPr>
        </p:nvSpPr>
        <p:spPr/>
        <p:txBody>
          <a:bodyPr/>
          <a:lstStyle/>
          <a:p>
            <a:fld id="{49DC86C2-9417-D242-957F-07D0C93E50AF}" type="slidenum">
              <a:rPr lang="en-US" smtClean="0"/>
              <a:t>15</a:t>
            </a:fld>
            <a:endParaRPr lang="en-US" dirty="0"/>
          </a:p>
        </p:txBody>
      </p:sp>
    </p:spTree>
    <p:extLst>
      <p:ext uri="{BB962C8B-B14F-4D97-AF65-F5344CB8AC3E}">
        <p14:creationId xmlns:p14="http://schemas.microsoft.com/office/powerpoint/2010/main" val="2945234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screenshot of what comes out of the </a:t>
            </a:r>
            <a:r>
              <a:rPr lang="en-US" b="1" dirty="0"/>
              <a:t>FLOORPLAN STEP</a:t>
            </a:r>
            <a:r>
              <a:rPr lang="en-US" dirty="0"/>
              <a:t>:  This is a small RISC-V based core in 65LP, after IO placement, macro placement, P/G mesh, and </a:t>
            </a:r>
            <a:r>
              <a:rPr lang="en-US" dirty="0" err="1"/>
              <a:t>tapcell</a:t>
            </a:r>
            <a:r>
              <a:rPr lang="en-US" dirty="0"/>
              <a:t> insertion.</a:t>
            </a:r>
          </a:p>
        </p:txBody>
      </p:sp>
      <p:sp>
        <p:nvSpPr>
          <p:cNvPr id="4" name="Slide Number Placeholder 3"/>
          <p:cNvSpPr>
            <a:spLocks noGrp="1"/>
          </p:cNvSpPr>
          <p:nvPr>
            <p:ph type="sldNum" sz="quarter" idx="5"/>
          </p:nvPr>
        </p:nvSpPr>
        <p:spPr/>
        <p:txBody>
          <a:bodyPr/>
          <a:lstStyle/>
          <a:p>
            <a:fld id="{49DC86C2-9417-D242-957F-07D0C93E50AF}" type="slidenum">
              <a:rPr lang="en-US" smtClean="0"/>
              <a:t>16</a:t>
            </a:fld>
            <a:endParaRPr lang="en-US" dirty="0"/>
          </a:p>
        </p:txBody>
      </p:sp>
    </p:spTree>
    <p:extLst>
      <p:ext uri="{BB962C8B-B14F-4D97-AF65-F5344CB8AC3E}">
        <p14:creationId xmlns:p14="http://schemas.microsoft.com/office/powerpoint/2010/main" val="3706128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vertical extensions also come from the </a:t>
            </a:r>
            <a:r>
              <a:rPr lang="en-US" b="1" dirty="0"/>
              <a:t>community</a:t>
            </a:r>
            <a:r>
              <a:rPr lang="en-US" dirty="0"/>
              <a:t>.</a:t>
            </a:r>
          </a:p>
          <a:p>
            <a:r>
              <a:rPr lang="en-US" dirty="0"/>
              <a:t>Many of us know that </a:t>
            </a:r>
            <a:r>
              <a:rPr lang="en-US" dirty="0" err="1"/>
              <a:t>FreePDK</a:t>
            </a:r>
            <a:r>
              <a:rPr lang="en-US" dirty="0"/>
              <a:t> 45 and the </a:t>
            </a:r>
            <a:r>
              <a:rPr lang="en-US" dirty="0" err="1"/>
              <a:t>Nangate</a:t>
            </a:r>
            <a:r>
              <a:rPr lang="en-US" dirty="0"/>
              <a:t> cell library are pretty much the most advanced, truly open enablement for research.  But, this enablement has no memory generators. Last Monday, the University of Washington updated their “</a:t>
            </a:r>
            <a:r>
              <a:rPr lang="en-US" dirty="0" err="1"/>
              <a:t>fakeram</a:t>
            </a:r>
            <a:r>
              <a:rPr lang="en-US" dirty="0"/>
              <a:t>” tool so that researchers can work with “fake” Liberty and LEF for memories that at least go through commercial P&amp;R tools.  This opens up many new testcases for the research community.</a:t>
            </a:r>
          </a:p>
        </p:txBody>
      </p:sp>
      <p:sp>
        <p:nvSpPr>
          <p:cNvPr id="4" name="Slide Number Placeholder 3"/>
          <p:cNvSpPr>
            <a:spLocks noGrp="1"/>
          </p:cNvSpPr>
          <p:nvPr>
            <p:ph type="sldNum" sz="quarter" idx="5"/>
          </p:nvPr>
        </p:nvSpPr>
        <p:spPr/>
        <p:txBody>
          <a:bodyPr/>
          <a:lstStyle/>
          <a:p>
            <a:fld id="{49DC86C2-9417-D242-957F-07D0C93E50AF}" type="slidenum">
              <a:rPr lang="en-US" smtClean="0"/>
              <a:t>17</a:t>
            </a:fld>
            <a:endParaRPr lang="en-US" dirty="0"/>
          </a:p>
        </p:txBody>
      </p:sp>
    </p:spTree>
    <p:extLst>
      <p:ext uri="{BB962C8B-B14F-4D97-AF65-F5344CB8AC3E}">
        <p14:creationId xmlns:p14="http://schemas.microsoft.com/office/powerpoint/2010/main" val="2004803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summarizes the numerous vertical and horizontal extensions in RDF-2019.</a:t>
            </a:r>
          </a:p>
        </p:txBody>
      </p:sp>
      <p:sp>
        <p:nvSpPr>
          <p:cNvPr id="4" name="Slide Number Placeholder 3"/>
          <p:cNvSpPr>
            <a:spLocks noGrp="1"/>
          </p:cNvSpPr>
          <p:nvPr>
            <p:ph type="sldNum" sz="quarter" idx="5"/>
          </p:nvPr>
        </p:nvSpPr>
        <p:spPr/>
        <p:txBody>
          <a:bodyPr/>
          <a:lstStyle/>
          <a:p>
            <a:fld id="{49DC86C2-9417-D242-957F-07D0C93E50AF}" type="slidenum">
              <a:rPr lang="en-US" smtClean="0"/>
              <a:t>18</a:t>
            </a:fld>
            <a:endParaRPr lang="en-US" dirty="0"/>
          </a:p>
        </p:txBody>
      </p:sp>
    </p:spTree>
    <p:extLst>
      <p:ext uri="{BB962C8B-B14F-4D97-AF65-F5344CB8AC3E}">
        <p14:creationId xmlns:p14="http://schemas.microsoft.com/office/powerpoint/2010/main" val="1875146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RDF-2019, you will be able to achieve many types of </a:t>
            </a:r>
            <a:r>
              <a:rPr lang="en-US" dirty="0" err="1"/>
              <a:t>subflows</a:t>
            </a:r>
            <a:r>
              <a:rPr lang="en-US" dirty="0"/>
              <a:t> and experiments. </a:t>
            </a:r>
          </a:p>
          <a:p>
            <a:endParaRPr lang="en-US" dirty="0"/>
          </a:p>
          <a:p>
            <a:r>
              <a:rPr lang="en-US" dirty="0"/>
              <a:t>Here are a couple that are mentioned in the proceedings paper.  &lt; 12:00</a:t>
            </a:r>
          </a:p>
        </p:txBody>
      </p:sp>
      <p:sp>
        <p:nvSpPr>
          <p:cNvPr id="4" name="Slide Number Placeholder 3"/>
          <p:cNvSpPr>
            <a:spLocks noGrp="1"/>
          </p:cNvSpPr>
          <p:nvPr>
            <p:ph type="sldNum" sz="quarter" idx="10"/>
          </p:nvPr>
        </p:nvSpPr>
        <p:spPr/>
        <p:txBody>
          <a:bodyPr/>
          <a:lstStyle/>
          <a:p>
            <a:fld id="{49DC86C2-9417-D242-957F-07D0C93E50AF}" type="slidenum">
              <a:rPr lang="en-US" smtClean="0"/>
              <a:t>19</a:t>
            </a:fld>
            <a:endParaRPr lang="en-US" dirty="0"/>
          </a:p>
        </p:txBody>
      </p:sp>
    </p:spTree>
    <p:extLst>
      <p:ext uri="{BB962C8B-B14F-4D97-AF65-F5344CB8AC3E}">
        <p14:creationId xmlns:p14="http://schemas.microsoft.com/office/powerpoint/2010/main" val="149402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start with some background for this year’s Robust Design Flow update.</a:t>
            </a:r>
          </a:p>
          <a:p>
            <a:r>
              <a:rPr lang="en-US" dirty="0"/>
              <a:t>What are key challenges that the new release hopes to make progress on.  </a:t>
            </a:r>
          </a:p>
          <a:p>
            <a:r>
              <a:rPr lang="en-US" dirty="0"/>
              <a:t>Some details of what has been added in the past year.</a:t>
            </a:r>
          </a:p>
          <a:p>
            <a:r>
              <a:rPr lang="en-US" dirty="0"/>
              <a:t>And, a couple of quick illustrations of the tool and flow integrations that are possible.</a:t>
            </a:r>
          </a:p>
        </p:txBody>
      </p:sp>
      <p:sp>
        <p:nvSpPr>
          <p:cNvPr id="4" name="Slide Number Placeholder 3"/>
          <p:cNvSpPr>
            <a:spLocks noGrp="1"/>
          </p:cNvSpPr>
          <p:nvPr>
            <p:ph type="sldNum" sz="quarter" idx="10"/>
          </p:nvPr>
        </p:nvSpPr>
        <p:spPr/>
        <p:txBody>
          <a:bodyPr/>
          <a:lstStyle/>
          <a:p>
            <a:fld id="{49DC86C2-9417-D242-957F-07D0C93E50AF}" type="slidenum">
              <a:rPr lang="en-US" smtClean="0"/>
              <a:t>2</a:t>
            </a:fld>
            <a:endParaRPr lang="en-US" dirty="0"/>
          </a:p>
        </p:txBody>
      </p:sp>
    </p:spTree>
    <p:extLst>
      <p:ext uri="{BB962C8B-B14F-4D97-AF65-F5344CB8AC3E}">
        <p14:creationId xmlns:p14="http://schemas.microsoft.com/office/powerpoint/2010/main" val="1906148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start with a </a:t>
            </a:r>
            <a:r>
              <a:rPr lang="en-US" dirty="0" err="1"/>
              <a:t>floorplanned</a:t>
            </a:r>
            <a:r>
              <a:rPr lang="en-US" dirty="0"/>
              <a:t> des3_perf DEF file with NanGate45 library.</a:t>
            </a:r>
          </a:p>
          <a:p>
            <a:r>
              <a:rPr lang="en-US" dirty="0"/>
              <a:t>This demonstration applies five different Global Placers and we want to generate routed DEFs using the </a:t>
            </a:r>
            <a:r>
              <a:rPr lang="en-US" dirty="0" err="1"/>
              <a:t>OpenROAD</a:t>
            </a:r>
            <a:r>
              <a:rPr lang="en-US" dirty="0"/>
              <a:t> tools for legalization, global routing and detailed routing.</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9DC86C2-9417-D242-957F-07D0C93E50AF}" type="slidenum">
              <a:rPr lang="en-US" smtClean="0"/>
              <a:t>20</a:t>
            </a:fld>
            <a:endParaRPr lang="en-US" dirty="0"/>
          </a:p>
        </p:txBody>
      </p:sp>
    </p:spTree>
    <p:extLst>
      <p:ext uri="{BB962C8B-B14F-4D97-AF65-F5344CB8AC3E}">
        <p14:creationId xmlns:p14="http://schemas.microsoft.com/office/powerpoint/2010/main" val="291768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upper row of images, which is post-legalization, the flipflops are colored RED, and we see that the five different placers generate quite distinct results. </a:t>
            </a:r>
          </a:p>
          <a:p>
            <a:endParaRPr lang="en-US" dirty="0"/>
          </a:p>
          <a:p>
            <a:r>
              <a:rPr lang="en-US" dirty="0"/>
              <a:t>Continuing with global route and detailed route yields five different detailed-routed results as shown in the lower row.</a:t>
            </a:r>
          </a:p>
          <a:p>
            <a:endParaRPr lang="en-US" dirty="0"/>
          </a:p>
          <a:p>
            <a:r>
              <a:rPr lang="en-US" dirty="0"/>
              <a:t>This shows how smooth </a:t>
            </a:r>
            <a:r>
              <a:rPr lang="en-US" b="1" dirty="0"/>
              <a:t>interoperability</a:t>
            </a:r>
            <a:r>
              <a:rPr lang="en-US" dirty="0"/>
              <a:t> can be across older tools and newer tools.</a:t>
            </a:r>
          </a:p>
          <a:p>
            <a:endParaRPr lang="en-US" dirty="0"/>
          </a:p>
          <a:p>
            <a:r>
              <a:rPr lang="en-US" dirty="0"/>
              <a:t>The paper also comments on how this kind of experiment can show divergence between traditional HPWL metric and #DRCs.</a:t>
            </a:r>
          </a:p>
        </p:txBody>
      </p:sp>
      <p:sp>
        <p:nvSpPr>
          <p:cNvPr id="4" name="Slide Number Placeholder 3"/>
          <p:cNvSpPr>
            <a:spLocks noGrp="1"/>
          </p:cNvSpPr>
          <p:nvPr>
            <p:ph type="sldNum" sz="quarter" idx="5"/>
          </p:nvPr>
        </p:nvSpPr>
        <p:spPr/>
        <p:txBody>
          <a:bodyPr/>
          <a:lstStyle/>
          <a:p>
            <a:fld id="{49DC86C2-9417-D242-957F-07D0C93E50AF}" type="slidenum">
              <a:rPr lang="en-US" smtClean="0"/>
              <a:t>21</a:t>
            </a:fld>
            <a:endParaRPr lang="en-US" dirty="0"/>
          </a:p>
        </p:txBody>
      </p:sp>
    </p:spTree>
    <p:extLst>
      <p:ext uri="{BB962C8B-B14F-4D97-AF65-F5344CB8AC3E}">
        <p14:creationId xmlns:p14="http://schemas.microsoft.com/office/powerpoint/2010/main" val="773713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a:t>Here is a second demonstration, also given in the paper.</a:t>
            </a:r>
          </a:p>
          <a:p>
            <a:r>
              <a:rPr lang="en-US" altLang="ko-KR" dirty="0"/>
              <a:t>We start with a </a:t>
            </a:r>
            <a:r>
              <a:rPr lang="en-US" altLang="ko-KR" dirty="0" err="1"/>
              <a:t>floorplanned</a:t>
            </a:r>
            <a:r>
              <a:rPr lang="en-US" altLang="ko-KR" dirty="0"/>
              <a:t> des3_perf DEF file in the </a:t>
            </a:r>
            <a:r>
              <a:rPr lang="en-US" altLang="ko-KR" b="1" dirty="0"/>
              <a:t>ASAP7</a:t>
            </a:r>
            <a:r>
              <a:rPr lang="en-US" altLang="ko-KR" dirty="0"/>
              <a:t> enablement, which reflects the 7 nanometer node but is restricted to academic researchers.</a:t>
            </a:r>
          </a:p>
          <a:p>
            <a:endParaRPr lang="en-US" altLang="ko-KR" dirty="0"/>
          </a:p>
          <a:p>
            <a:r>
              <a:rPr lang="en-US" altLang="ko-KR" dirty="0"/>
              <a:t>Here, our goal is to show how we can run placement tools and then generate congestion maps using the </a:t>
            </a:r>
            <a:r>
              <a:rPr lang="en-US" altLang="ko-KR" b="1" dirty="0" err="1"/>
              <a:t>NCTUgr</a:t>
            </a:r>
            <a:r>
              <a:rPr lang="en-US" altLang="ko-KR" dirty="0"/>
              <a:t> global router. </a:t>
            </a:r>
          </a:p>
          <a:p>
            <a:endParaRPr lang="en-US" dirty="0"/>
          </a:p>
        </p:txBody>
      </p:sp>
      <p:sp>
        <p:nvSpPr>
          <p:cNvPr id="4" name="Slide Number Placeholder 3"/>
          <p:cNvSpPr>
            <a:spLocks noGrp="1"/>
          </p:cNvSpPr>
          <p:nvPr>
            <p:ph type="sldNum" sz="quarter" idx="5"/>
          </p:nvPr>
        </p:nvSpPr>
        <p:spPr/>
        <p:txBody>
          <a:bodyPr/>
          <a:lstStyle/>
          <a:p>
            <a:fld id="{49DC86C2-9417-D242-957F-07D0C93E50AF}" type="slidenum">
              <a:rPr lang="en-US" smtClean="0"/>
              <a:t>22</a:t>
            </a:fld>
            <a:endParaRPr lang="en-US" dirty="0"/>
          </a:p>
        </p:txBody>
      </p:sp>
    </p:spTree>
    <p:extLst>
      <p:ext uri="{BB962C8B-B14F-4D97-AF65-F5344CB8AC3E}">
        <p14:creationId xmlns:p14="http://schemas.microsoft.com/office/powerpoint/2010/main" val="4252009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a:t>This shows M5/M6 congestion maps calculated by the </a:t>
            </a:r>
            <a:r>
              <a:rPr lang="en-US" altLang="ko-KR" b="1" dirty="0" err="1"/>
              <a:t>NCTUgr</a:t>
            </a:r>
            <a:r>
              <a:rPr lang="en-US" altLang="ko-KR" dirty="0"/>
              <a:t> tool.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dirty="0"/>
              <a:t>Again, the old and new tools, </a:t>
            </a:r>
            <a:r>
              <a:rPr lang="en-US" altLang="ko-KR" b="1" dirty="0"/>
              <a:t>and</a:t>
            </a:r>
            <a:r>
              <a:rPr lang="en-US" altLang="ko-KR" dirty="0"/>
              <a:t> the ASAP7 library, play well together.</a:t>
            </a:r>
            <a:endParaRPr lang="en-US" dirty="0"/>
          </a:p>
        </p:txBody>
      </p:sp>
      <p:sp>
        <p:nvSpPr>
          <p:cNvPr id="4" name="Slide Number Placeholder 3"/>
          <p:cNvSpPr>
            <a:spLocks noGrp="1"/>
          </p:cNvSpPr>
          <p:nvPr>
            <p:ph type="sldNum" sz="quarter" idx="5"/>
          </p:nvPr>
        </p:nvSpPr>
        <p:spPr/>
        <p:txBody>
          <a:bodyPr/>
          <a:lstStyle/>
          <a:p>
            <a:fld id="{49DC86C2-9417-D242-957F-07D0C93E50AF}" type="slidenum">
              <a:rPr lang="en-US" smtClean="0"/>
              <a:t>23</a:t>
            </a:fld>
            <a:endParaRPr lang="en-US" dirty="0"/>
          </a:p>
        </p:txBody>
      </p:sp>
    </p:spTree>
    <p:extLst>
      <p:ext uri="{BB962C8B-B14F-4D97-AF65-F5344CB8AC3E}">
        <p14:creationId xmlns:p14="http://schemas.microsoft.com/office/powerpoint/2010/main" val="2343175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conclude this talk.    &lt; 14:00</a:t>
            </a:r>
          </a:p>
        </p:txBody>
      </p:sp>
      <p:sp>
        <p:nvSpPr>
          <p:cNvPr id="4" name="Slide Number Placeholder 3"/>
          <p:cNvSpPr>
            <a:spLocks noGrp="1"/>
          </p:cNvSpPr>
          <p:nvPr>
            <p:ph type="sldNum" sz="quarter" idx="10"/>
          </p:nvPr>
        </p:nvSpPr>
        <p:spPr/>
        <p:txBody>
          <a:bodyPr/>
          <a:lstStyle/>
          <a:p>
            <a:fld id="{49DC86C2-9417-D242-957F-07D0C93E50AF}" type="slidenum">
              <a:rPr lang="en-US" smtClean="0"/>
              <a:t>24</a:t>
            </a:fld>
            <a:endParaRPr lang="en-US" dirty="0"/>
          </a:p>
        </p:txBody>
      </p:sp>
    </p:spTree>
    <p:extLst>
      <p:ext uri="{BB962C8B-B14F-4D97-AF65-F5344CB8AC3E}">
        <p14:creationId xmlns:p14="http://schemas.microsoft.com/office/powerpoint/2010/main" val="2903762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RDF-2019 is a union of RDF2018 and </a:t>
            </a:r>
            <a:r>
              <a:rPr lang="en-US" dirty="0" err="1"/>
              <a:t>OpenROAD</a:t>
            </a:r>
            <a:r>
              <a:rPr lang="en-US" dirty="0"/>
              <a:t> tool chains, with even more tools on top of that.</a:t>
            </a:r>
          </a:p>
          <a:p>
            <a:r>
              <a:rPr lang="en-US" dirty="0"/>
              <a:t>It achieves horizontal and vertical extensions, and brings academic research and industry practice closer together.</a:t>
            </a:r>
          </a:p>
          <a:p>
            <a:r>
              <a:rPr lang="en-US" b="1" dirty="0"/>
              <a:t>[CLICK] A key point is that RDF </a:t>
            </a:r>
            <a:r>
              <a:rPr lang="en-US" dirty="0"/>
              <a:t>is always a PROPER SUPERSET of </a:t>
            </a:r>
            <a:r>
              <a:rPr lang="en-US" dirty="0" err="1"/>
              <a:t>OpenROAD</a:t>
            </a:r>
            <a:r>
              <a:rPr lang="en-US" dirty="0"/>
              <a:t>.</a:t>
            </a:r>
          </a:p>
          <a:p>
            <a:r>
              <a:rPr lang="en-US" dirty="0" err="1"/>
              <a:t>OpenROAD</a:t>
            </a:r>
            <a:r>
              <a:rPr lang="en-US" dirty="0"/>
              <a:t> only includes true open source codes.</a:t>
            </a:r>
          </a:p>
          <a:p>
            <a:r>
              <a:rPr lang="en-US" dirty="0"/>
              <a:t>RDF includes both open and closed source, because ultimately everyone is free to choose whether to make their code open or closed.</a:t>
            </a:r>
          </a:p>
          <a:p>
            <a:r>
              <a:rPr lang="en-US" b="1" dirty="0"/>
              <a:t>[CLICK] </a:t>
            </a:r>
            <a:r>
              <a:rPr lang="en-US" dirty="0"/>
              <a:t>Looking forward, the future updates of RDF should continue to bring researchers and practitioners closer together.   And, RDF will continue to enable more efficient, more relevant, and more exciting research progress for all of us.</a:t>
            </a:r>
          </a:p>
          <a:p>
            <a:r>
              <a:rPr lang="en-US" b="1" dirty="0"/>
              <a:t>Please contribute to these efforts!</a:t>
            </a:r>
          </a:p>
          <a:p>
            <a:endParaRPr lang="en-US" dirty="0"/>
          </a:p>
        </p:txBody>
      </p:sp>
      <p:sp>
        <p:nvSpPr>
          <p:cNvPr id="4" name="Slide Number Placeholder 3"/>
          <p:cNvSpPr>
            <a:spLocks noGrp="1"/>
          </p:cNvSpPr>
          <p:nvPr>
            <p:ph type="sldNum" sz="quarter" idx="5"/>
          </p:nvPr>
        </p:nvSpPr>
        <p:spPr/>
        <p:txBody>
          <a:bodyPr/>
          <a:lstStyle/>
          <a:p>
            <a:fld id="{49DC86C2-9417-D242-957F-07D0C93E50AF}" type="slidenum">
              <a:rPr lang="en-US" smtClean="0"/>
              <a:t>25</a:t>
            </a:fld>
            <a:endParaRPr lang="en-US" dirty="0"/>
          </a:p>
        </p:txBody>
      </p:sp>
    </p:spTree>
    <p:extLst>
      <p:ext uri="{BB962C8B-B14F-4D97-AF65-F5344CB8AC3E}">
        <p14:creationId xmlns:p14="http://schemas.microsoft.com/office/powerpoint/2010/main" val="4150149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people to thank for the existence and success of RDF.  </a:t>
            </a:r>
          </a:p>
          <a:p>
            <a:endParaRPr lang="en-US" dirty="0"/>
          </a:p>
          <a:p>
            <a:r>
              <a:rPr lang="en-US" dirty="0"/>
              <a:t>RDF exists because of the support of IEEE CEDA and its Design Automation Technical Committee.</a:t>
            </a:r>
          </a:p>
          <a:p>
            <a:endParaRPr lang="en-US" dirty="0"/>
          </a:p>
          <a:p>
            <a:r>
              <a:rPr lang="en-US" dirty="0"/>
              <a:t>Myung-</a:t>
            </a:r>
            <a:r>
              <a:rPr lang="en-US" dirty="0" err="1"/>
              <a:t>Chul</a:t>
            </a:r>
            <a:r>
              <a:rPr lang="en-US" dirty="0"/>
              <a:t> Kim, Igor Markov, and Professors Nishizawa and Onodera have graciously given some important permissions to RDF.</a:t>
            </a:r>
          </a:p>
          <a:p>
            <a:endParaRPr lang="en-US" dirty="0"/>
          </a:p>
        </p:txBody>
      </p:sp>
      <p:sp>
        <p:nvSpPr>
          <p:cNvPr id="4" name="Slide Number Placeholder 3"/>
          <p:cNvSpPr>
            <a:spLocks noGrp="1"/>
          </p:cNvSpPr>
          <p:nvPr>
            <p:ph type="sldNum" sz="quarter" idx="5"/>
          </p:nvPr>
        </p:nvSpPr>
        <p:spPr/>
        <p:txBody>
          <a:bodyPr/>
          <a:lstStyle/>
          <a:p>
            <a:fld id="{49DC86C2-9417-D242-957F-07D0C93E50AF}" type="slidenum">
              <a:rPr lang="en-US" smtClean="0"/>
              <a:t>26</a:t>
            </a:fld>
            <a:endParaRPr lang="en-US" dirty="0"/>
          </a:p>
        </p:txBody>
      </p:sp>
    </p:spTree>
    <p:extLst>
      <p:ext uri="{BB962C8B-B14F-4D97-AF65-F5344CB8AC3E}">
        <p14:creationId xmlns:p14="http://schemas.microsoft.com/office/powerpoint/2010/main" val="2026625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my talk. Thank you for your attention!</a:t>
            </a:r>
          </a:p>
        </p:txBody>
      </p:sp>
      <p:sp>
        <p:nvSpPr>
          <p:cNvPr id="4" name="Slide Number Placeholder 3"/>
          <p:cNvSpPr>
            <a:spLocks noGrp="1"/>
          </p:cNvSpPr>
          <p:nvPr>
            <p:ph type="sldNum" sz="quarter" idx="5"/>
          </p:nvPr>
        </p:nvSpPr>
        <p:spPr/>
        <p:txBody>
          <a:bodyPr/>
          <a:lstStyle/>
          <a:p>
            <a:fld id="{49DC86C2-9417-D242-957F-07D0C93E50AF}" type="slidenum">
              <a:rPr lang="en-US" smtClean="0"/>
              <a:t>27</a:t>
            </a:fld>
            <a:endParaRPr lang="en-US" dirty="0"/>
          </a:p>
        </p:txBody>
      </p:sp>
    </p:spTree>
    <p:extLst>
      <p:ext uri="{BB962C8B-B14F-4D97-AF65-F5344CB8AC3E}">
        <p14:creationId xmlns:p14="http://schemas.microsoft.com/office/powerpoint/2010/main" val="2607719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DC86C2-9417-D242-957F-07D0C93E50AF}" type="slidenum">
              <a:rPr lang="en-US" smtClean="0"/>
              <a:t>29</a:t>
            </a:fld>
            <a:endParaRPr lang="en-US" dirty="0"/>
          </a:p>
        </p:txBody>
      </p:sp>
    </p:spTree>
    <p:extLst>
      <p:ext uri="{BB962C8B-B14F-4D97-AF65-F5344CB8AC3E}">
        <p14:creationId xmlns:p14="http://schemas.microsoft.com/office/powerpoint/2010/main" val="6414630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DC86C2-9417-D242-957F-07D0C93E50AF}" type="slidenum">
              <a:rPr lang="en-US" smtClean="0"/>
              <a:t>30</a:t>
            </a:fld>
            <a:endParaRPr lang="en-US" dirty="0"/>
          </a:p>
        </p:txBody>
      </p:sp>
    </p:spTree>
    <p:extLst>
      <p:ext uri="{BB962C8B-B14F-4D97-AF65-F5344CB8AC3E}">
        <p14:creationId xmlns:p14="http://schemas.microsoft.com/office/powerpoint/2010/main" val="396668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begin with some introduction and goals.</a:t>
            </a:r>
          </a:p>
        </p:txBody>
      </p:sp>
      <p:sp>
        <p:nvSpPr>
          <p:cNvPr id="4" name="Slide Number Placeholder 3"/>
          <p:cNvSpPr>
            <a:spLocks noGrp="1"/>
          </p:cNvSpPr>
          <p:nvPr>
            <p:ph type="sldNum" sz="quarter" idx="10"/>
          </p:nvPr>
        </p:nvSpPr>
        <p:spPr/>
        <p:txBody>
          <a:bodyPr/>
          <a:lstStyle/>
          <a:p>
            <a:fld id="{49DC86C2-9417-D242-957F-07D0C93E50AF}" type="slidenum">
              <a:rPr lang="en-US" smtClean="0"/>
              <a:t>3</a:t>
            </a:fld>
            <a:endParaRPr lang="en-US" dirty="0"/>
          </a:p>
        </p:txBody>
      </p:sp>
    </p:spTree>
    <p:extLst>
      <p:ext uri="{BB962C8B-B14F-4D97-AF65-F5344CB8AC3E}">
        <p14:creationId xmlns:p14="http://schemas.microsoft.com/office/powerpoint/2010/main" val="320684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if you haven’t seen its work before, the </a:t>
            </a:r>
            <a:r>
              <a:rPr lang="en-US" b="1" dirty="0"/>
              <a:t>CEDA DATC </a:t>
            </a:r>
            <a:r>
              <a:rPr lang="en-US" dirty="0"/>
              <a:t>has been very influential to our field over decades. It has evolved from pure industry to a mix of academic and industry folks, and it was really a privilege to be able to join the DATC this past summer. </a:t>
            </a:r>
          </a:p>
          <a:p>
            <a:endParaRPr lang="en-US" dirty="0"/>
          </a:p>
          <a:p>
            <a:r>
              <a:rPr lang="en-US" b="1" dirty="0"/>
              <a:t>DATC’s task for several years </a:t>
            </a:r>
            <a:r>
              <a:rPr lang="en-US" dirty="0"/>
              <a:t>has been to develop and support an ACADEMIC reference design flow that is free for academic and non-commercial research use.  </a:t>
            </a:r>
          </a:p>
          <a:p>
            <a:endParaRPr lang="en-US" dirty="0"/>
          </a:p>
          <a:p>
            <a:r>
              <a:rPr lang="en-US" dirty="0"/>
              <a:t>Updates have been reported at each of the past three ICCAD conferences.</a:t>
            </a:r>
          </a:p>
          <a:p>
            <a:r>
              <a:rPr lang="en-US" b="1" dirty="0"/>
              <a:t>Professor Iris JIANG at NTU </a:t>
            </a:r>
            <a:r>
              <a:rPr lang="en-US" dirty="0"/>
              <a:t>is the chair of DATC. </a:t>
            </a:r>
          </a:p>
        </p:txBody>
      </p:sp>
      <p:sp>
        <p:nvSpPr>
          <p:cNvPr id="4" name="Slide Number Placeholder 3"/>
          <p:cNvSpPr>
            <a:spLocks noGrp="1"/>
          </p:cNvSpPr>
          <p:nvPr>
            <p:ph type="sldNum" sz="quarter" idx="5"/>
          </p:nvPr>
        </p:nvSpPr>
        <p:spPr/>
        <p:txBody>
          <a:bodyPr/>
          <a:lstStyle/>
          <a:p>
            <a:fld id="{49DC86C2-9417-D242-957F-07D0C93E50AF}" type="slidenum">
              <a:rPr lang="en-US" smtClean="0"/>
              <a:t>4</a:t>
            </a:fld>
            <a:endParaRPr lang="en-US" dirty="0"/>
          </a:p>
        </p:txBody>
      </p:sp>
    </p:spTree>
    <p:extLst>
      <p:ext uri="{BB962C8B-B14F-4D97-AF65-F5344CB8AC3E}">
        <p14:creationId xmlns:p14="http://schemas.microsoft.com/office/powerpoint/2010/main" val="3163090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scope of the </a:t>
            </a:r>
            <a:r>
              <a:rPr lang="en-US" b="1" dirty="0"/>
              <a:t>Robust Design Flow </a:t>
            </a:r>
            <a:r>
              <a:rPr lang="en-US" dirty="0"/>
              <a:t>is basically RTL-to-layout, including synthesis and detailed routing. An older flowchart is HERE on the right.</a:t>
            </a:r>
          </a:p>
          <a:p>
            <a:r>
              <a:rPr lang="en-US" b="1" dirty="0"/>
              <a:t>[CLICK] </a:t>
            </a:r>
            <a:r>
              <a:rPr lang="en-US" dirty="0"/>
              <a:t>RDF has been built on many years of outstanding contest-winning academic tools.</a:t>
            </a:r>
          </a:p>
          <a:p>
            <a:r>
              <a:rPr lang="en-US" b="1" dirty="0"/>
              <a:t>[CLICK] </a:t>
            </a:r>
            <a:r>
              <a:rPr lang="en-US" dirty="0"/>
              <a:t>And its goal is to </a:t>
            </a:r>
            <a:r>
              <a:rPr lang="en-US" b="1" dirty="0"/>
              <a:t>enable flow-scale or cross-stage research</a:t>
            </a:r>
            <a:r>
              <a:rPr lang="en-US" dirty="0"/>
              <a:t>.</a:t>
            </a:r>
          </a:p>
          <a:p>
            <a:r>
              <a:rPr lang="en-US" b="1" dirty="0"/>
              <a:t>[CLICK] </a:t>
            </a:r>
            <a:r>
              <a:rPr lang="en-US" dirty="0"/>
              <a:t>Importantly, RDF has committed to support standard, real-world formats such as Verilog, SDC, SPEF, etcetera.</a:t>
            </a:r>
          </a:p>
        </p:txBody>
      </p:sp>
      <p:sp>
        <p:nvSpPr>
          <p:cNvPr id="4" name="Slide Number Placeholder 3"/>
          <p:cNvSpPr>
            <a:spLocks noGrp="1"/>
          </p:cNvSpPr>
          <p:nvPr>
            <p:ph type="sldNum" sz="quarter" idx="5"/>
          </p:nvPr>
        </p:nvSpPr>
        <p:spPr/>
        <p:txBody>
          <a:bodyPr/>
          <a:lstStyle/>
          <a:p>
            <a:fld id="{49DC86C2-9417-D242-957F-07D0C93E50AF}" type="slidenum">
              <a:rPr lang="en-US" smtClean="0"/>
              <a:t>5</a:t>
            </a:fld>
            <a:endParaRPr lang="en-US" dirty="0"/>
          </a:p>
        </p:txBody>
      </p:sp>
    </p:spTree>
    <p:extLst>
      <p:ext uri="{BB962C8B-B14F-4D97-AF65-F5344CB8AC3E}">
        <p14:creationId xmlns:p14="http://schemas.microsoft.com/office/powerpoint/2010/main" val="3270226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of course improvements are always possible!</a:t>
            </a:r>
          </a:p>
          <a:p>
            <a:r>
              <a:rPr lang="en-US" dirty="0"/>
              <a:t>In the past year, RDF has tried to address a few key challenges, to increase its impact and benefit for the field.</a:t>
            </a:r>
          </a:p>
          <a:p>
            <a:r>
              <a:rPr lang="en-US" dirty="0"/>
              <a:t>For example:  </a:t>
            </a:r>
            <a:r>
              <a:rPr lang="en-US" b="1" dirty="0"/>
              <a:t>[CLICK] </a:t>
            </a:r>
            <a:r>
              <a:rPr lang="en-US" b="0" dirty="0"/>
              <a:t>Putting just our academic contest codes together leaves some gaps in the flow – IO placement, macro placement, SPEF generation, and so on.</a:t>
            </a:r>
          </a:p>
          <a:p>
            <a:r>
              <a:rPr lang="en-US" b="1" dirty="0"/>
              <a:t>And, [CLICK] </a:t>
            </a:r>
            <a:r>
              <a:rPr lang="en-US" b="0" dirty="0"/>
              <a:t>older, closed-source binaries cannot be easily updated to fix bugs or support more recent format versions.</a:t>
            </a:r>
          </a:p>
          <a:p>
            <a:r>
              <a:rPr lang="en-US" b="0" dirty="0"/>
              <a:t>Sometimes the conditions of release block industry from even trying to work with us on collaborative research using these tools.</a:t>
            </a:r>
          </a:p>
          <a:p>
            <a:r>
              <a:rPr lang="en-US" b="1" dirty="0"/>
              <a:t>Last, [CLICK] </a:t>
            </a:r>
            <a:r>
              <a:rPr lang="en-US" b="0" dirty="0"/>
              <a:t>our academic contests – for many good reasons – often simplify data models or industry formats. These simplifications live on for many years, which keeps our research in a kind of “parallel universe” of non-standard industry formats. By this, I mean that, for example, being able to handle Bookshelf format that is translated to DEF is not the same as being able to handle the full DEF standard itself. So, connections with the real world are blocked.</a:t>
            </a:r>
            <a:endParaRPr lang="en-US" dirty="0"/>
          </a:p>
        </p:txBody>
      </p:sp>
      <p:sp>
        <p:nvSpPr>
          <p:cNvPr id="4" name="Slide Number Placeholder 3"/>
          <p:cNvSpPr>
            <a:spLocks noGrp="1"/>
          </p:cNvSpPr>
          <p:nvPr>
            <p:ph type="sldNum" sz="quarter" idx="5"/>
          </p:nvPr>
        </p:nvSpPr>
        <p:spPr/>
        <p:txBody>
          <a:bodyPr/>
          <a:lstStyle/>
          <a:p>
            <a:fld id="{49DC86C2-9417-D242-957F-07D0C93E50AF}" type="slidenum">
              <a:rPr lang="en-US" smtClean="0"/>
              <a:t>6</a:t>
            </a:fld>
            <a:endParaRPr lang="en-US" dirty="0"/>
          </a:p>
        </p:txBody>
      </p:sp>
    </p:spTree>
    <p:extLst>
      <p:ext uri="{BB962C8B-B14F-4D97-AF65-F5344CB8AC3E}">
        <p14:creationId xmlns:p14="http://schemas.microsoft.com/office/powerpoint/2010/main" val="1526641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I’ll describe next, </a:t>
            </a:r>
            <a:r>
              <a:rPr lang="en-US" b="1" dirty="0"/>
              <a:t>the new RDF-2019 has made two basic kinds of improvements.</a:t>
            </a:r>
          </a:p>
          <a:p>
            <a:endParaRPr lang="en-US" dirty="0"/>
          </a:p>
          <a:p>
            <a:r>
              <a:rPr lang="en-US" b="1" dirty="0"/>
              <a:t>First</a:t>
            </a:r>
            <a:r>
              <a:rPr lang="en-US" dirty="0"/>
              <a:t>, it extends RDF both </a:t>
            </a:r>
            <a:r>
              <a:rPr lang="en-US" b="1" dirty="0"/>
              <a:t>HORIZONTALLY</a:t>
            </a:r>
            <a:r>
              <a:rPr lang="en-US" dirty="0"/>
              <a:t> – meaning more tools of a given type – and </a:t>
            </a:r>
            <a:r>
              <a:rPr lang="en-US" b="1" dirty="0"/>
              <a:t>VERTICALLY</a:t>
            </a:r>
            <a:r>
              <a:rPr lang="en-US" dirty="0"/>
              <a:t> – meaning that gaps in the flow are filled in.</a:t>
            </a:r>
          </a:p>
          <a:p>
            <a:endParaRPr lang="en-US" dirty="0"/>
          </a:p>
          <a:p>
            <a:r>
              <a:rPr lang="en-US" b="1" dirty="0"/>
              <a:t>[CLICK] Second</a:t>
            </a:r>
            <a:r>
              <a:rPr lang="en-US" dirty="0"/>
              <a:t>, RDF-2019 now fully embraces two </a:t>
            </a:r>
            <a:r>
              <a:rPr lang="en-US" b="1" dirty="0"/>
              <a:t>flavors</a:t>
            </a:r>
            <a:r>
              <a:rPr lang="en-US" dirty="0"/>
              <a:t> of academic tool flows.</a:t>
            </a:r>
          </a:p>
          <a:p>
            <a:r>
              <a:rPr lang="en-US" dirty="0"/>
              <a:t>The traditional tools in RDF have roots in academic contests and may be limited to “translated” or “interpreted” variants of real-world formats.</a:t>
            </a:r>
          </a:p>
          <a:p>
            <a:r>
              <a:rPr lang="en-US" dirty="0"/>
              <a:t>But now we also include tools that try to fully support “standard” industry formats.  &lt;5:00</a:t>
            </a:r>
          </a:p>
          <a:p>
            <a:endParaRPr lang="en-US" dirty="0"/>
          </a:p>
        </p:txBody>
      </p:sp>
      <p:sp>
        <p:nvSpPr>
          <p:cNvPr id="4" name="Slide Number Placeholder 3"/>
          <p:cNvSpPr>
            <a:spLocks noGrp="1"/>
          </p:cNvSpPr>
          <p:nvPr>
            <p:ph type="sldNum" sz="quarter" idx="5"/>
          </p:nvPr>
        </p:nvSpPr>
        <p:spPr/>
        <p:txBody>
          <a:bodyPr/>
          <a:lstStyle/>
          <a:p>
            <a:fld id="{49DC86C2-9417-D242-957F-07D0C93E50AF}" type="slidenum">
              <a:rPr lang="en-US" smtClean="0"/>
              <a:t>7</a:t>
            </a:fld>
            <a:endParaRPr lang="en-US" dirty="0"/>
          </a:p>
        </p:txBody>
      </p:sp>
    </p:spTree>
    <p:extLst>
      <p:ext uri="{BB962C8B-B14F-4D97-AF65-F5344CB8AC3E}">
        <p14:creationId xmlns:p14="http://schemas.microsoft.com/office/powerpoint/2010/main" val="287503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now mention some specific horizontal and vertical extensions made in the past year.</a:t>
            </a:r>
          </a:p>
        </p:txBody>
      </p:sp>
      <p:sp>
        <p:nvSpPr>
          <p:cNvPr id="4" name="Slide Number Placeholder 3"/>
          <p:cNvSpPr>
            <a:spLocks noGrp="1"/>
          </p:cNvSpPr>
          <p:nvPr>
            <p:ph type="sldNum" sz="quarter" idx="10"/>
          </p:nvPr>
        </p:nvSpPr>
        <p:spPr/>
        <p:txBody>
          <a:bodyPr/>
          <a:lstStyle/>
          <a:p>
            <a:fld id="{49DC86C2-9417-D242-957F-07D0C93E50AF}" type="slidenum">
              <a:rPr lang="en-US" smtClean="0"/>
              <a:t>8</a:t>
            </a:fld>
            <a:endParaRPr lang="en-US" dirty="0"/>
          </a:p>
        </p:txBody>
      </p:sp>
    </p:spTree>
    <p:extLst>
      <p:ext uri="{BB962C8B-B14F-4D97-AF65-F5344CB8AC3E}">
        <p14:creationId xmlns:p14="http://schemas.microsoft.com/office/powerpoint/2010/main" val="2539075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from a year ago.</a:t>
            </a:r>
          </a:p>
          <a:p>
            <a:r>
              <a:rPr lang="en-US" dirty="0"/>
              <a:t>You can see the scope of RDF includes several classic contest domains – Timing, Placement, Sizing.</a:t>
            </a:r>
          </a:p>
          <a:p>
            <a:r>
              <a:rPr lang="en-US" dirty="0"/>
              <a:t>RDF also provides </a:t>
            </a:r>
            <a:r>
              <a:rPr lang="en-US" b="1" dirty="0"/>
              <a:t>enablement</a:t>
            </a:r>
            <a:r>
              <a:rPr lang="en-US" dirty="0"/>
              <a:t>: libraries and benchmarks, plus a Jenkins-based, continuously integrated flow implementation.</a:t>
            </a:r>
          </a:p>
        </p:txBody>
      </p:sp>
      <p:sp>
        <p:nvSpPr>
          <p:cNvPr id="4" name="Slide Number Placeholder 3"/>
          <p:cNvSpPr>
            <a:spLocks noGrp="1"/>
          </p:cNvSpPr>
          <p:nvPr>
            <p:ph type="sldNum" sz="quarter" idx="5"/>
          </p:nvPr>
        </p:nvSpPr>
        <p:spPr/>
        <p:txBody>
          <a:bodyPr/>
          <a:lstStyle/>
          <a:p>
            <a:fld id="{49DC86C2-9417-D242-957F-07D0C93E50AF}" type="slidenum">
              <a:rPr lang="en-US" smtClean="0"/>
              <a:t>9</a:t>
            </a:fld>
            <a:endParaRPr lang="en-US" dirty="0"/>
          </a:p>
        </p:txBody>
      </p:sp>
    </p:spTree>
    <p:extLst>
      <p:ext uri="{BB962C8B-B14F-4D97-AF65-F5344CB8AC3E}">
        <p14:creationId xmlns:p14="http://schemas.microsoft.com/office/powerpoint/2010/main" val="2218309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59490" name="Rectangle 2"/>
          <p:cNvSpPr>
            <a:spLocks noGrp="1" noChangeArrowheads="1"/>
          </p:cNvSpPr>
          <p:nvPr>
            <p:ph type="ctrTitle"/>
          </p:nvPr>
        </p:nvSpPr>
        <p:spPr>
          <a:xfrm>
            <a:off x="914400" y="1900237"/>
            <a:ext cx="10363200" cy="1143000"/>
          </a:xfrm>
        </p:spPr>
        <p:txBody>
          <a:bodyPr/>
          <a:lstStyle>
            <a:lvl1pPr algn="ctr">
              <a:defRPr sz="4000">
                <a:solidFill>
                  <a:schemeClr val="tx2"/>
                </a:solidFill>
              </a:defRPr>
            </a:lvl1pPr>
          </a:lstStyle>
          <a:p>
            <a:r>
              <a:rPr lang="en-US" altLang="ko-KR" dirty="0"/>
              <a:t>Click to edit Master title style</a:t>
            </a:r>
          </a:p>
        </p:txBody>
      </p:sp>
      <p:sp>
        <p:nvSpPr>
          <p:cNvPr id="959491" name="Rectangle 3"/>
          <p:cNvSpPr>
            <a:spLocks noGrp="1" noChangeArrowheads="1"/>
          </p:cNvSpPr>
          <p:nvPr>
            <p:ph type="subTitle" idx="1"/>
          </p:nvPr>
        </p:nvSpPr>
        <p:spPr>
          <a:xfrm>
            <a:off x="1701800" y="4191000"/>
            <a:ext cx="8534400" cy="1752600"/>
          </a:xfrm>
        </p:spPr>
        <p:txBody>
          <a:bodyPr/>
          <a:lstStyle>
            <a:lvl1pPr marL="0" indent="0" algn="ctr">
              <a:lnSpc>
                <a:spcPct val="95000"/>
              </a:lnSpc>
              <a:buFontTx/>
              <a:buNone/>
              <a:defRPr sz="2400" b="1"/>
            </a:lvl1pPr>
          </a:lstStyle>
          <a:p>
            <a:r>
              <a:rPr lang="en-US" altLang="ko-KR" dirty="0"/>
              <a:t>Click to edit Master subtitle style</a:t>
            </a:r>
          </a:p>
        </p:txBody>
      </p:sp>
      <p:pic>
        <p:nvPicPr>
          <p:cNvPr id="5" name="Picture 4" descr="UCSDa1"/>
          <p:cNvPicPr>
            <a:picLocks noChangeAspect="1" noChangeArrowheads="1"/>
          </p:cNvPicPr>
          <p:nvPr/>
        </p:nvPicPr>
        <p:blipFill>
          <a:blip r:embed="rId2" cstate="print"/>
          <a:srcRect/>
          <a:stretch>
            <a:fillRect/>
          </a:stretch>
        </p:blipFill>
        <p:spPr bwMode="auto">
          <a:xfrm>
            <a:off x="101600" y="6486525"/>
            <a:ext cx="609600" cy="369888"/>
          </a:xfrm>
          <a:prstGeom prst="rect">
            <a:avLst/>
          </a:prstGeom>
          <a:noFill/>
          <a:ln w="9525">
            <a:noFill/>
            <a:miter lim="800000"/>
            <a:headEnd/>
            <a:tailEnd/>
          </a:ln>
        </p:spPr>
      </p:pic>
    </p:spTree>
    <p:extLst>
      <p:ext uri="{BB962C8B-B14F-4D97-AF65-F5344CB8AC3E}">
        <p14:creationId xmlns:p14="http://schemas.microsoft.com/office/powerpoint/2010/main" val="310253397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7801" y="144464"/>
            <a:ext cx="2950633" cy="6542087"/>
          </a:xfrm>
        </p:spPr>
        <p:txBody>
          <a:bodyPr vert="eaVert"/>
          <a:lstStyle/>
          <a:p>
            <a:r>
              <a:rPr lang="en-US" altLang="ko-KR"/>
              <a:t>Click to edit Master title style</a:t>
            </a:r>
            <a:endParaRPr lang="ko-KR" altLang="en-US"/>
          </a:p>
        </p:txBody>
      </p:sp>
      <p:sp>
        <p:nvSpPr>
          <p:cNvPr id="3" name="Vertical Text Placeholder 2"/>
          <p:cNvSpPr>
            <a:spLocks noGrp="1"/>
          </p:cNvSpPr>
          <p:nvPr>
            <p:ph type="body" orient="vert" idx="1"/>
          </p:nvPr>
        </p:nvSpPr>
        <p:spPr>
          <a:xfrm>
            <a:off x="215901" y="144464"/>
            <a:ext cx="8648700" cy="6542087"/>
          </a:xfrm>
        </p:spPr>
        <p:txBody>
          <a:bodyPr vert="eaVert"/>
          <a:lstStyle>
            <a:lvl1pPr>
              <a:buClr>
                <a:srgbClr val="C00000"/>
              </a:buClr>
              <a:defRPr/>
            </a:lvl1pPr>
            <a:lvl2pPr>
              <a:buClr>
                <a:srgbClr val="C00000"/>
              </a:buClr>
              <a:defRPr/>
            </a:lvl2pPr>
            <a:lvl3pPr>
              <a:buClr>
                <a:srgbClr val="C00000"/>
              </a:buClr>
              <a:defRPr/>
            </a:lvl3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Tree>
    <p:extLst>
      <p:ext uri="{BB962C8B-B14F-4D97-AF65-F5344CB8AC3E}">
        <p14:creationId xmlns:p14="http://schemas.microsoft.com/office/powerpoint/2010/main" val="418298208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838201"/>
            <a:ext cx="11781367" cy="5562601"/>
          </a:xfrm>
        </p:spPr>
        <p:txBody>
          <a:bodyPr/>
          <a:lstStyle>
            <a:lvl1pPr>
              <a:buClr>
                <a:srgbClr val="C00000"/>
              </a:buClr>
              <a:defRPr>
                <a:latin typeface="Arial" panose="020B0604020202020204" pitchFamily="34" charset="0"/>
                <a:cs typeface="Arial" panose="020B0604020202020204" pitchFamily="34" charset="0"/>
              </a:defRPr>
            </a:lvl1pPr>
            <a:lvl2pPr marL="569913" indent="-222250">
              <a:buClr>
                <a:srgbClr val="C00000"/>
              </a:buClr>
              <a:defRPr>
                <a:latin typeface="Arial" panose="020B0604020202020204" pitchFamily="34" charset="0"/>
                <a:cs typeface="Arial" panose="020B0604020202020204" pitchFamily="34" charset="0"/>
              </a:defRPr>
            </a:lvl2pPr>
            <a:lvl3pPr marL="803275" indent="-230188">
              <a:buClr>
                <a:srgbClr val="C00000"/>
              </a:buClr>
              <a:defRPr>
                <a:latin typeface="Arial" panose="020B0604020202020204" pitchFamily="34" charset="0"/>
                <a:cs typeface="Arial" panose="020B0604020202020204" pitchFamily="34" charset="0"/>
              </a:defRPr>
            </a:lvl3pPr>
            <a:lvl4pPr marL="1025525" indent="-222250">
              <a:buClr>
                <a:srgbClr val="C00000"/>
              </a:buClr>
              <a:buFont typeface="Arial" pitchFamily="34" charset="0"/>
              <a:buChar char="•"/>
              <a:defRPr>
                <a:latin typeface="Arial" panose="020B0604020202020204" pitchFamily="34" charset="0"/>
                <a:cs typeface="Arial" panose="020B0604020202020204" pitchFamily="34" charset="0"/>
              </a:defRPr>
            </a:lvl4pPr>
            <a:lvl5pPr marL="1255713" indent="-230188">
              <a:defRPr>
                <a:latin typeface="Arial" panose="020B0604020202020204" pitchFamily="34" charset="0"/>
                <a:cs typeface="Arial" panose="020B0604020202020204" pitchFamily="34" charset="0"/>
              </a:defRPr>
            </a:lvl5pPr>
          </a:lstStyle>
          <a:p>
            <a:pPr lvl="0"/>
            <a:r>
              <a:rPr lang="en-US" altLang="ko-KR" dirty="0"/>
              <a:t>Click to edit Master text styles</a:t>
            </a:r>
          </a:p>
          <a:p>
            <a:pPr lvl="1"/>
            <a:r>
              <a:rPr lang="en-US" altLang="ko-KR" dirty="0"/>
              <a:t>Second level</a:t>
            </a:r>
          </a:p>
          <a:p>
            <a:pPr lvl="2"/>
            <a:r>
              <a:rPr lang="en-US" altLang="ko-KR" dirty="0"/>
              <a:t>Third level</a:t>
            </a:r>
          </a:p>
          <a:p>
            <a:pPr lvl="3"/>
            <a:r>
              <a:rPr lang="en-US" altLang="ko-KR" dirty="0"/>
              <a:t>Fourth level</a:t>
            </a:r>
          </a:p>
          <a:p>
            <a:pPr lvl="4"/>
            <a:r>
              <a:rPr lang="en-US" altLang="ko-KR" dirty="0"/>
              <a:t>Fifth level</a:t>
            </a:r>
            <a:endParaRPr lang="ko-KR" altLang="en-US" dirty="0"/>
          </a:p>
        </p:txBody>
      </p:sp>
      <p:sp>
        <p:nvSpPr>
          <p:cNvPr id="4" name="Title 3"/>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3505786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2"/>
                </a:solidFill>
              </a:defRPr>
            </a:lvl1pPr>
          </a:lstStyle>
          <a:p>
            <a:r>
              <a:rPr lang="en-US" altLang="ko-KR" dirty="0"/>
              <a:t>Click to edit Master title style</a:t>
            </a:r>
            <a:endParaRPr lang="ko-KR" alt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ko-KR"/>
              <a:t>Click to edit Master text styles</a:t>
            </a:r>
          </a:p>
        </p:txBody>
      </p:sp>
    </p:spTree>
    <p:extLst>
      <p:ext uri="{BB962C8B-B14F-4D97-AF65-F5344CB8AC3E}">
        <p14:creationId xmlns:p14="http://schemas.microsoft.com/office/powerpoint/2010/main" val="6735719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Click to edit Master title style</a:t>
            </a:r>
            <a:endParaRPr lang="ko-KR" altLang="en-US" dirty="0"/>
          </a:p>
        </p:txBody>
      </p:sp>
      <p:sp>
        <p:nvSpPr>
          <p:cNvPr id="3" name="Content Placeholder 2"/>
          <p:cNvSpPr>
            <a:spLocks noGrp="1"/>
          </p:cNvSpPr>
          <p:nvPr>
            <p:ph sz="half" idx="1"/>
          </p:nvPr>
        </p:nvSpPr>
        <p:spPr>
          <a:xfrm>
            <a:off x="228601" y="801688"/>
            <a:ext cx="5789084" cy="5884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
        <p:nvSpPr>
          <p:cNvPr id="4" name="Content Placeholder 3"/>
          <p:cNvSpPr>
            <a:spLocks noGrp="1"/>
          </p:cNvSpPr>
          <p:nvPr>
            <p:ph sz="half" idx="2"/>
          </p:nvPr>
        </p:nvSpPr>
        <p:spPr>
          <a:xfrm>
            <a:off x="6220884" y="801688"/>
            <a:ext cx="5789083" cy="5884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Tree>
    <p:extLst>
      <p:ext uri="{BB962C8B-B14F-4D97-AF65-F5344CB8AC3E}">
        <p14:creationId xmlns:p14="http://schemas.microsoft.com/office/powerpoint/2010/main" val="260908384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a:p>
        </p:txBody>
      </p:sp>
    </p:spTree>
    <p:extLst>
      <p:ext uri="{BB962C8B-B14F-4D97-AF65-F5344CB8AC3E}">
        <p14:creationId xmlns:p14="http://schemas.microsoft.com/office/powerpoint/2010/main" val="224832952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34875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ltLang="ko-KR"/>
              <a:t>Click to edit Master title style</a:t>
            </a:r>
            <a:endParaRPr lang="ko-KR" altLang="en-US"/>
          </a:p>
        </p:txBody>
      </p:sp>
      <p:sp>
        <p:nvSpPr>
          <p:cNvPr id="3" name="Content Placeholder 2"/>
          <p:cNvSpPr>
            <a:spLocks noGrp="1"/>
          </p:cNvSpPr>
          <p:nvPr>
            <p:ph idx="1"/>
          </p:nvPr>
        </p:nvSpPr>
        <p:spPr>
          <a:xfrm>
            <a:off x="4766733" y="273051"/>
            <a:ext cx="6815667" cy="5853113"/>
          </a:xfrm>
        </p:spPr>
        <p:txBody>
          <a:bodyPr/>
          <a:lstStyle>
            <a:lvl1pPr>
              <a:buClr>
                <a:srgbClr val="C00000"/>
              </a:buClr>
              <a:defRPr sz="3200"/>
            </a:lvl1pPr>
            <a:lvl2pPr>
              <a:buClr>
                <a:srgbClr val="C00000"/>
              </a:buClr>
              <a:defRPr sz="2800"/>
            </a:lvl2pPr>
            <a:lvl3pPr>
              <a:buClr>
                <a:srgbClr val="C00000"/>
              </a:buClr>
              <a:defRPr sz="2400"/>
            </a:lvl3pPr>
            <a:lvl4pPr>
              <a:defRPr sz="2000"/>
            </a:lvl4pPr>
            <a:lvl5pPr>
              <a:defRPr sz="2000"/>
            </a:lvl5pPr>
            <a:lvl6pPr>
              <a:defRPr sz="2000"/>
            </a:lvl6pPr>
            <a:lvl7pPr>
              <a:defRPr sz="2000"/>
            </a:lvl7pPr>
            <a:lvl8pPr>
              <a:defRPr sz="2000"/>
            </a:lvl8pPr>
            <a:lvl9pPr>
              <a:defRPr sz="20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Click to edit Master text styles</a:t>
            </a:r>
          </a:p>
        </p:txBody>
      </p:sp>
    </p:spTree>
    <p:extLst>
      <p:ext uri="{BB962C8B-B14F-4D97-AF65-F5344CB8AC3E}">
        <p14:creationId xmlns:p14="http://schemas.microsoft.com/office/powerpoint/2010/main" val="400988154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ltLang="ko-KR"/>
              <a:t>Click to edit Master title style</a:t>
            </a:r>
            <a:endParaRPr lang="ko-KR" alt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dirty="0"/>
              <a:t>Drag picture to placeholder or click icon to add</a:t>
            </a:r>
            <a:endParaRPr lang="ko-KR" alt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Click to edit Master text styles</a:t>
            </a:r>
          </a:p>
        </p:txBody>
      </p:sp>
    </p:spTree>
    <p:extLst>
      <p:ext uri="{BB962C8B-B14F-4D97-AF65-F5344CB8AC3E}">
        <p14:creationId xmlns:p14="http://schemas.microsoft.com/office/powerpoint/2010/main" val="167847074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dirty="0"/>
          </a:p>
        </p:txBody>
      </p:sp>
      <p:sp>
        <p:nvSpPr>
          <p:cNvPr id="3" name="Vertical Text Placeholder 2"/>
          <p:cNvSpPr>
            <a:spLocks noGrp="1"/>
          </p:cNvSpPr>
          <p:nvPr>
            <p:ph type="body" orient="vert" idx="1"/>
          </p:nvPr>
        </p:nvSpPr>
        <p:spPr/>
        <p:txBody>
          <a:bodyPr vert="eaVert"/>
          <a:lstStyle>
            <a:lvl1pPr>
              <a:buClr>
                <a:srgbClr val="C00000"/>
              </a:buClr>
              <a:defRPr/>
            </a:lvl1pPr>
            <a:lvl2pPr>
              <a:buClr>
                <a:srgbClr val="C00000"/>
              </a:buClr>
              <a:defRPr/>
            </a:lvl2pPr>
            <a:lvl3pPr>
              <a:buClr>
                <a:srgbClr val="C00000"/>
              </a:buClr>
              <a:defRPr/>
            </a:lvl3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Tree>
    <p:extLst>
      <p:ext uri="{BB962C8B-B14F-4D97-AF65-F5344CB8AC3E}">
        <p14:creationId xmlns:p14="http://schemas.microsoft.com/office/powerpoint/2010/main" val="113822119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15900" y="144463"/>
            <a:ext cx="11802533" cy="595312"/>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ko-KR" dirty="0"/>
              <a:t>Slide Title</a:t>
            </a:r>
          </a:p>
        </p:txBody>
      </p:sp>
      <p:sp>
        <p:nvSpPr>
          <p:cNvPr id="3075" name="Rectangle 3"/>
          <p:cNvSpPr>
            <a:spLocks noGrp="1" noChangeArrowheads="1"/>
          </p:cNvSpPr>
          <p:nvPr>
            <p:ph type="body" idx="1"/>
          </p:nvPr>
        </p:nvSpPr>
        <p:spPr bwMode="auto">
          <a:xfrm>
            <a:off x="228601" y="801688"/>
            <a:ext cx="11781367" cy="57467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ltLang="ko-KR" dirty="0"/>
              <a:t>Body Text</a:t>
            </a:r>
          </a:p>
          <a:p>
            <a:pPr lvl="1"/>
            <a:r>
              <a:rPr lang="en-US" altLang="ko-KR" dirty="0"/>
              <a:t>Second Level</a:t>
            </a:r>
          </a:p>
          <a:p>
            <a:pPr lvl="2"/>
            <a:r>
              <a:rPr lang="en-US" altLang="ko-KR" dirty="0"/>
              <a:t>Third Level</a:t>
            </a:r>
          </a:p>
        </p:txBody>
      </p:sp>
      <p:sp>
        <p:nvSpPr>
          <p:cNvPr id="1028" name="Line 18"/>
          <p:cNvSpPr>
            <a:spLocks noChangeShapeType="1"/>
          </p:cNvSpPr>
          <p:nvPr/>
        </p:nvSpPr>
        <p:spPr bwMode="auto">
          <a:xfrm flipV="1">
            <a:off x="218017" y="684213"/>
            <a:ext cx="11794067" cy="0"/>
          </a:xfrm>
          <a:prstGeom prst="line">
            <a:avLst/>
          </a:prstGeom>
          <a:noFill/>
          <a:ln w="57150">
            <a:solidFill>
              <a:srgbClr val="C00000"/>
            </a:solidFill>
            <a:round/>
            <a:headEnd/>
            <a:tailEnd/>
          </a:ln>
        </p:spPr>
        <p:txBody>
          <a:bodyPr wrap="none" anchor="ctr"/>
          <a:lstStyle/>
          <a:p>
            <a:pPr>
              <a:defRPr/>
            </a:pPr>
            <a:endParaRPr lang="en-US" sz="1800" dirty="0">
              <a:solidFill>
                <a:prstClr val="black"/>
              </a:solidFill>
              <a:latin typeface="Tahoma"/>
            </a:endParaRPr>
          </a:p>
        </p:txBody>
      </p:sp>
      <p:sp>
        <p:nvSpPr>
          <p:cNvPr id="7" name="TextBox 6"/>
          <p:cNvSpPr txBox="1"/>
          <p:nvPr/>
        </p:nvSpPr>
        <p:spPr>
          <a:xfrm>
            <a:off x="11722213" y="6548439"/>
            <a:ext cx="402674" cy="307777"/>
          </a:xfrm>
          <a:prstGeom prst="rect">
            <a:avLst/>
          </a:prstGeom>
          <a:noFill/>
        </p:spPr>
        <p:txBody>
          <a:bodyPr wrap="none">
            <a:spAutoFit/>
          </a:bodyPr>
          <a:lstStyle/>
          <a:p>
            <a:pPr algn="ctr" eaLnBrk="0" hangingPunct="0"/>
            <a:fld id="{16E0590D-16E1-486A-A147-2F126A5F0FEE}" type="slidenum">
              <a:rPr lang="ko-KR" altLang="en-US" sz="1400">
                <a:solidFill>
                  <a:prstClr val="black"/>
                </a:solidFill>
                <a:latin typeface="Arial" pitchFamily="34" charset="0"/>
                <a:cs typeface="Arial" pitchFamily="34" charset="0"/>
              </a:rPr>
              <a:pPr algn="ctr" eaLnBrk="0" hangingPunct="0"/>
              <a:t>‹#›</a:t>
            </a:fld>
            <a:endParaRPr lang="ko-KR" altLang="en-US" sz="14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0553206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1" r:id="rId10"/>
  </p:sldLayoutIdLst>
  <p:transition/>
  <p:txStyles>
    <p:titleStyle>
      <a:lvl1pPr algn="l" rtl="0" eaLnBrk="1" fontAlgn="base" hangingPunct="1">
        <a:lnSpc>
          <a:spcPct val="90000"/>
        </a:lnSpc>
        <a:spcBef>
          <a:spcPct val="0"/>
        </a:spcBef>
        <a:spcAft>
          <a:spcPct val="0"/>
        </a:spcAft>
        <a:defRPr sz="3200" b="1" baseline="0">
          <a:solidFill>
            <a:srgbClr val="254061"/>
          </a:solidFill>
          <a:latin typeface="Arial" panose="020B0604020202020204" pitchFamily="34" charset="0"/>
          <a:ea typeface="+mj-ea"/>
          <a:cs typeface="Arial" pitchFamily="34" charset="0"/>
        </a:defRPr>
      </a:lvl1pPr>
      <a:lvl2pPr algn="l" rtl="0" eaLnBrk="1" fontAlgn="base" hangingPunct="1">
        <a:lnSpc>
          <a:spcPct val="90000"/>
        </a:lnSpc>
        <a:spcBef>
          <a:spcPct val="0"/>
        </a:spcBef>
        <a:spcAft>
          <a:spcPct val="0"/>
        </a:spcAft>
        <a:defRPr sz="3200" b="1">
          <a:solidFill>
            <a:srgbClr val="254061"/>
          </a:solidFill>
          <a:latin typeface="Arial" charset="0"/>
          <a:cs typeface="Arial" charset="0"/>
        </a:defRPr>
      </a:lvl2pPr>
      <a:lvl3pPr algn="l" rtl="0" eaLnBrk="1" fontAlgn="base" hangingPunct="1">
        <a:lnSpc>
          <a:spcPct val="90000"/>
        </a:lnSpc>
        <a:spcBef>
          <a:spcPct val="0"/>
        </a:spcBef>
        <a:spcAft>
          <a:spcPct val="0"/>
        </a:spcAft>
        <a:defRPr sz="3200" b="1">
          <a:solidFill>
            <a:srgbClr val="254061"/>
          </a:solidFill>
          <a:latin typeface="Arial" charset="0"/>
          <a:cs typeface="Arial" charset="0"/>
        </a:defRPr>
      </a:lvl3pPr>
      <a:lvl4pPr algn="l" rtl="0" eaLnBrk="1" fontAlgn="base" hangingPunct="1">
        <a:lnSpc>
          <a:spcPct val="90000"/>
        </a:lnSpc>
        <a:spcBef>
          <a:spcPct val="0"/>
        </a:spcBef>
        <a:spcAft>
          <a:spcPct val="0"/>
        </a:spcAft>
        <a:defRPr sz="3200" b="1">
          <a:solidFill>
            <a:srgbClr val="254061"/>
          </a:solidFill>
          <a:latin typeface="Arial" charset="0"/>
          <a:cs typeface="Arial" charset="0"/>
        </a:defRPr>
      </a:lvl4pPr>
      <a:lvl5pPr algn="l" rtl="0" eaLnBrk="1" fontAlgn="base" hangingPunct="1">
        <a:lnSpc>
          <a:spcPct val="90000"/>
        </a:lnSpc>
        <a:spcBef>
          <a:spcPct val="0"/>
        </a:spcBef>
        <a:spcAft>
          <a:spcPct val="0"/>
        </a:spcAft>
        <a:defRPr sz="3200" b="1">
          <a:solidFill>
            <a:srgbClr val="254061"/>
          </a:solidFill>
          <a:latin typeface="Arial" charset="0"/>
          <a:cs typeface="Arial" charset="0"/>
        </a:defRPr>
      </a:lvl5pPr>
      <a:lvl6pPr marL="457200" algn="l" rtl="0" eaLnBrk="1" fontAlgn="base" hangingPunct="1">
        <a:lnSpc>
          <a:spcPct val="90000"/>
        </a:lnSpc>
        <a:spcBef>
          <a:spcPct val="0"/>
        </a:spcBef>
        <a:spcAft>
          <a:spcPct val="0"/>
        </a:spcAft>
        <a:defRPr sz="3200">
          <a:solidFill>
            <a:schemeClr val="hlink"/>
          </a:solidFill>
          <a:latin typeface="Tahoma" pitchFamily="34" charset="0"/>
        </a:defRPr>
      </a:lvl6pPr>
      <a:lvl7pPr marL="914400" algn="l" rtl="0" eaLnBrk="1" fontAlgn="base" hangingPunct="1">
        <a:lnSpc>
          <a:spcPct val="90000"/>
        </a:lnSpc>
        <a:spcBef>
          <a:spcPct val="0"/>
        </a:spcBef>
        <a:spcAft>
          <a:spcPct val="0"/>
        </a:spcAft>
        <a:defRPr sz="3200">
          <a:solidFill>
            <a:schemeClr val="hlink"/>
          </a:solidFill>
          <a:latin typeface="Tahoma" pitchFamily="34" charset="0"/>
        </a:defRPr>
      </a:lvl7pPr>
      <a:lvl8pPr marL="1371600" algn="l" rtl="0" eaLnBrk="1" fontAlgn="base" hangingPunct="1">
        <a:lnSpc>
          <a:spcPct val="90000"/>
        </a:lnSpc>
        <a:spcBef>
          <a:spcPct val="0"/>
        </a:spcBef>
        <a:spcAft>
          <a:spcPct val="0"/>
        </a:spcAft>
        <a:defRPr sz="3200">
          <a:solidFill>
            <a:schemeClr val="hlink"/>
          </a:solidFill>
          <a:latin typeface="Tahoma" pitchFamily="34" charset="0"/>
        </a:defRPr>
      </a:lvl8pPr>
      <a:lvl9pPr marL="1828800" algn="l" rtl="0" eaLnBrk="1" fontAlgn="base" hangingPunct="1">
        <a:lnSpc>
          <a:spcPct val="90000"/>
        </a:lnSpc>
        <a:spcBef>
          <a:spcPct val="0"/>
        </a:spcBef>
        <a:spcAft>
          <a:spcPct val="0"/>
        </a:spcAft>
        <a:defRPr sz="3200">
          <a:solidFill>
            <a:schemeClr val="hlink"/>
          </a:solidFill>
          <a:latin typeface="Tahoma" pitchFamily="34" charset="0"/>
        </a:defRPr>
      </a:lvl9pPr>
    </p:titleStyle>
    <p:body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461963" indent="-231775"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684213" indent="-222250"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600200" indent="-228600" algn="l" rtl="0" eaLnBrk="1" fontAlgn="base" hangingPunct="1">
        <a:spcBef>
          <a:spcPct val="20000"/>
        </a:spcBef>
        <a:spcAft>
          <a:spcPct val="0"/>
        </a:spcAft>
        <a:buClr>
          <a:srgbClr val="FF3300"/>
        </a:buClr>
        <a:buSzPct val="50000"/>
        <a:buFont typeface="Monotype Sorts"/>
        <a:buChar char="u"/>
        <a:defRPr>
          <a:solidFill>
            <a:schemeClr val="tx1"/>
          </a:solidFill>
          <a:latin typeface="Arial Narrow" pitchFamily="34" charset="0"/>
          <a:cs typeface="Arial" charset="0"/>
        </a:defRPr>
      </a:lvl4pPr>
      <a:lvl5pPr marL="2057400" indent="-228600" algn="l" rtl="0" eaLnBrk="1" fontAlgn="base" hangingPunct="1">
        <a:spcBef>
          <a:spcPct val="20000"/>
        </a:spcBef>
        <a:spcAft>
          <a:spcPct val="0"/>
        </a:spcAft>
        <a:buChar char="•"/>
        <a:defRPr sz="1600">
          <a:solidFill>
            <a:schemeClr val="tx1"/>
          </a:solidFill>
          <a:latin typeface="Arial Narrow" pitchFamily="34" charset="0"/>
          <a:cs typeface="Arial"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10" Type="http://schemas.openxmlformats.org/officeDocument/2006/relationships/hyperlink" Target="https://github.com/ieee-ceda-datc/RDF-2019" TargetMode="External"/><Relationship Id="rId4" Type="http://schemas.openxmlformats.org/officeDocument/2006/relationships/image" Target="../media/image3.em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github.com/cuhk-eda/dr-cu" TargetMode="External"/><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j.mp/eri19-foss102" TargetMode="External"/><Relationship Id="rId3" Type="http://schemas.openxmlformats.org/officeDocument/2006/relationships/hyperlink" Target="https://github.com/The-OpenROAD-Project" TargetMode="External"/><Relationship Id="rId7" Type="http://schemas.openxmlformats.org/officeDocument/2006/relationships/hyperlink" Target="https://j.mp/eri19-foss101"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theopenroadproject.org/openroad_event/openroad-presentation-at-the-eri-summit-2019/" TargetMode="External"/><Relationship Id="rId5" Type="http://schemas.openxmlformats.org/officeDocument/2006/relationships/image" Target="../media/image18.JP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hyperlink" Target="https://github.com/The-OpenROAD-Project/TritonFP"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theopenroadproject.org/openroad_event/openroad-presentation-at-the-eri-summit-2019/" TargetMode="Externa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github.com/bespoke-silicon-group/bsg_fakeram"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emf"/><Relationship Id="rId7" Type="http://schemas.openxmlformats.org/officeDocument/2006/relationships/image" Target="../media/image29.emf"/><Relationship Id="rId12" Type="http://schemas.openxmlformats.org/officeDocument/2006/relationships/image" Target="../media/image34.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8.emf"/><Relationship Id="rId11" Type="http://schemas.openxmlformats.org/officeDocument/2006/relationships/image" Target="../media/image33.emf"/><Relationship Id="rId5" Type="http://schemas.openxmlformats.org/officeDocument/2006/relationships/image" Target="../media/image27.emf"/><Relationship Id="rId10" Type="http://schemas.openxmlformats.org/officeDocument/2006/relationships/image" Target="../media/image32.emf"/><Relationship Id="rId4" Type="http://schemas.openxmlformats.org/officeDocument/2006/relationships/image" Target="../media/image26.emf"/><Relationship Id="rId9" Type="http://schemas.openxmlformats.org/officeDocument/2006/relationships/image" Target="../media/image31.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github.com/ieee-ceda-datc/RDF-2019"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9EBD76-1E1E-4041-A603-00F0D81B73A7}"/>
              </a:ext>
            </a:extLst>
          </p:cNvPr>
          <p:cNvSpPr>
            <a:spLocks noGrp="1"/>
          </p:cNvSpPr>
          <p:nvPr>
            <p:ph type="ctrTitle"/>
          </p:nvPr>
        </p:nvSpPr>
        <p:spPr>
          <a:xfrm>
            <a:off x="914400" y="1560037"/>
            <a:ext cx="10363200" cy="1488141"/>
          </a:xfrm>
        </p:spPr>
        <p:txBody>
          <a:bodyPr/>
          <a:lstStyle/>
          <a:p>
            <a:pPr>
              <a:lnSpc>
                <a:spcPct val="110000"/>
              </a:lnSpc>
            </a:pPr>
            <a:r>
              <a:rPr lang="en-US" dirty="0"/>
              <a:t>DATC RDF-2019: Towards a Complete Academic Reference Design Flow</a:t>
            </a:r>
          </a:p>
        </p:txBody>
      </p:sp>
      <p:sp>
        <p:nvSpPr>
          <p:cNvPr id="5" name="Subtitle 4">
            <a:extLst>
              <a:ext uri="{FF2B5EF4-FFF2-40B4-BE49-F238E27FC236}">
                <a16:creationId xmlns:a16="http://schemas.microsoft.com/office/drawing/2014/main" id="{951E2426-BFFF-4E41-8E71-FF25AA99200F}"/>
              </a:ext>
            </a:extLst>
          </p:cNvPr>
          <p:cNvSpPr>
            <a:spLocks noGrp="1"/>
          </p:cNvSpPr>
          <p:nvPr>
            <p:ph type="subTitle" idx="1"/>
          </p:nvPr>
        </p:nvSpPr>
        <p:spPr>
          <a:xfrm>
            <a:off x="1782796" y="3409703"/>
            <a:ext cx="8626407" cy="1053353"/>
          </a:xfrm>
        </p:spPr>
        <p:txBody>
          <a:bodyPr/>
          <a:lstStyle/>
          <a:p>
            <a:pPr>
              <a:lnSpc>
                <a:spcPct val="120000"/>
              </a:lnSpc>
            </a:pPr>
            <a:r>
              <a:rPr lang="en-US" sz="2600" dirty="0"/>
              <a:t>J. Chen</a:t>
            </a:r>
            <a:r>
              <a:rPr lang="en-US" sz="2600" baseline="30000" dirty="0"/>
              <a:t>1</a:t>
            </a:r>
            <a:r>
              <a:rPr lang="en-US" sz="2600" dirty="0"/>
              <a:t>, I. H.-R. Jiang</a:t>
            </a:r>
            <a:r>
              <a:rPr lang="en-US" sz="2600" baseline="30000" dirty="0"/>
              <a:t>2</a:t>
            </a:r>
            <a:r>
              <a:rPr lang="en-US" sz="2600" dirty="0"/>
              <a:t>, J. Jung</a:t>
            </a:r>
            <a:r>
              <a:rPr lang="en-US" sz="2600" baseline="30000" dirty="0"/>
              <a:t>3</a:t>
            </a:r>
            <a:r>
              <a:rPr lang="en-US" sz="2600" dirty="0"/>
              <a:t>, </a:t>
            </a:r>
            <a:r>
              <a:rPr lang="en-US" sz="2600" u="sng" dirty="0"/>
              <a:t>A. B. Kahng</a:t>
            </a:r>
            <a:r>
              <a:rPr lang="en-US" sz="2600" u="sng" baseline="30000" dirty="0"/>
              <a:t>4</a:t>
            </a:r>
            <a:r>
              <a:rPr lang="en-US" sz="2600" dirty="0"/>
              <a:t>, </a:t>
            </a:r>
            <a:br>
              <a:rPr lang="en-US" sz="2600" dirty="0"/>
            </a:br>
            <a:r>
              <a:rPr lang="en-US" sz="2600" dirty="0"/>
              <a:t>V. N. Kravets</a:t>
            </a:r>
            <a:r>
              <a:rPr lang="en-US" sz="2600" baseline="30000" dirty="0"/>
              <a:t>3</a:t>
            </a:r>
            <a:r>
              <a:rPr lang="en-US" sz="2600" dirty="0"/>
              <a:t>, Y.-L. Li</a:t>
            </a:r>
            <a:r>
              <a:rPr lang="en-US" sz="2600" baseline="30000" dirty="0"/>
              <a:t>5</a:t>
            </a:r>
            <a:r>
              <a:rPr lang="en-US" sz="2600" dirty="0"/>
              <a:t>, S.-T. Lin</a:t>
            </a:r>
            <a:r>
              <a:rPr lang="en-US" sz="2600" baseline="30000" dirty="0"/>
              <a:t>5</a:t>
            </a:r>
            <a:r>
              <a:rPr lang="en-US" sz="2600" dirty="0"/>
              <a:t> and M. Woo</a:t>
            </a:r>
            <a:r>
              <a:rPr lang="en-US" sz="2600" baseline="30000" dirty="0"/>
              <a:t>4</a:t>
            </a:r>
          </a:p>
        </p:txBody>
      </p:sp>
      <p:pic>
        <p:nvPicPr>
          <p:cNvPr id="3" name="Picture 2" descr="https://iccad.com/sites/iccad.com/files/2018_ICCAD-logo_WEB_sm.png">
            <a:extLst>
              <a:ext uri="{FF2B5EF4-FFF2-40B4-BE49-F238E27FC236}">
                <a16:creationId xmlns:a16="http://schemas.microsoft.com/office/drawing/2014/main" id="{0379ECC6-43FF-4397-B3D3-8055D1B0A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8" y="57149"/>
            <a:ext cx="1905000" cy="1390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075C689-38F0-4682-9F79-BB3E4E189C57}"/>
              </a:ext>
            </a:extLst>
          </p:cNvPr>
          <p:cNvPicPr>
            <a:picLocks noChangeAspect="1"/>
          </p:cNvPicPr>
          <p:nvPr/>
        </p:nvPicPr>
        <p:blipFill>
          <a:blip r:embed="rId4"/>
          <a:stretch>
            <a:fillRect/>
          </a:stretch>
        </p:blipFill>
        <p:spPr>
          <a:xfrm>
            <a:off x="908113" y="4949542"/>
            <a:ext cx="1984097" cy="1053352"/>
          </a:xfrm>
          <a:prstGeom prst="rect">
            <a:avLst/>
          </a:prstGeom>
        </p:spPr>
      </p:pic>
      <p:pic>
        <p:nvPicPr>
          <p:cNvPr id="8" name="Picture 7">
            <a:extLst>
              <a:ext uri="{FF2B5EF4-FFF2-40B4-BE49-F238E27FC236}">
                <a16:creationId xmlns:a16="http://schemas.microsoft.com/office/drawing/2014/main" id="{76520C92-2D2D-4087-8A82-6FB8B1D69039}"/>
              </a:ext>
            </a:extLst>
          </p:cNvPr>
          <p:cNvPicPr>
            <a:picLocks noChangeAspect="1"/>
          </p:cNvPicPr>
          <p:nvPr/>
        </p:nvPicPr>
        <p:blipFill>
          <a:blip r:embed="rId5"/>
          <a:stretch>
            <a:fillRect/>
          </a:stretch>
        </p:blipFill>
        <p:spPr>
          <a:xfrm>
            <a:off x="6275879" y="5120423"/>
            <a:ext cx="1612850" cy="689659"/>
          </a:xfrm>
          <a:prstGeom prst="rect">
            <a:avLst/>
          </a:prstGeom>
        </p:spPr>
      </p:pic>
      <p:pic>
        <p:nvPicPr>
          <p:cNvPr id="1026" name="Picture 2" descr="UCSD.png">
            <a:extLst>
              <a:ext uri="{FF2B5EF4-FFF2-40B4-BE49-F238E27FC236}">
                <a16:creationId xmlns:a16="http://schemas.microsoft.com/office/drawing/2014/main" id="{5E30C3DA-6B2F-4871-96C0-D76C8E6AAC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1672" y="4854562"/>
            <a:ext cx="1612850" cy="12096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5ED7004-425F-41BA-959E-E996DC0AA1E7}"/>
              </a:ext>
            </a:extLst>
          </p:cNvPr>
          <p:cNvPicPr>
            <a:picLocks noChangeAspect="1"/>
          </p:cNvPicPr>
          <p:nvPr/>
        </p:nvPicPr>
        <p:blipFill>
          <a:blip r:embed="rId7"/>
          <a:stretch>
            <a:fillRect/>
          </a:stretch>
        </p:blipFill>
        <p:spPr>
          <a:xfrm>
            <a:off x="9898941" y="4949542"/>
            <a:ext cx="1248669" cy="1093428"/>
          </a:xfrm>
          <a:prstGeom prst="rect">
            <a:avLst/>
          </a:prstGeom>
        </p:spPr>
      </p:pic>
      <p:pic>
        <p:nvPicPr>
          <p:cNvPr id="1028" name="Picture 4" descr="Image result for Fuzhou university logo">
            <a:extLst>
              <a:ext uri="{FF2B5EF4-FFF2-40B4-BE49-F238E27FC236}">
                <a16:creationId xmlns:a16="http://schemas.microsoft.com/office/drawing/2014/main" id="{82F8FAA1-4ACD-49AC-A593-932B03ECBE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5789" y="4940125"/>
            <a:ext cx="1100455" cy="10934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National Taiwan University logo">
            <a:extLst>
              <a:ext uri="{FF2B5EF4-FFF2-40B4-BE49-F238E27FC236}">
                <a16:creationId xmlns:a16="http://schemas.microsoft.com/office/drawing/2014/main" id="{EE6A04CA-D137-4609-91D4-1B059E9F06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1594" y="4937336"/>
            <a:ext cx="1100456" cy="1100456"/>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4">
            <a:extLst>
              <a:ext uri="{FF2B5EF4-FFF2-40B4-BE49-F238E27FC236}">
                <a16:creationId xmlns:a16="http://schemas.microsoft.com/office/drawing/2014/main" id="{DD3038EC-8302-4E24-B78D-F449FB5E2C17}"/>
              </a:ext>
            </a:extLst>
          </p:cNvPr>
          <p:cNvSpPr txBox="1">
            <a:spLocks/>
          </p:cNvSpPr>
          <p:nvPr/>
        </p:nvSpPr>
        <p:spPr bwMode="auto">
          <a:xfrm>
            <a:off x="3146964" y="4837801"/>
            <a:ext cx="518281" cy="56799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1" fontAlgn="base" hangingPunct="1">
              <a:lnSpc>
                <a:spcPct val="95000"/>
              </a:lnSpc>
              <a:spcBef>
                <a:spcPct val="30000"/>
              </a:spcBef>
              <a:spcAft>
                <a:spcPct val="0"/>
              </a:spcAft>
              <a:buClr>
                <a:srgbClr val="C00000"/>
              </a:buClr>
              <a:buFontTx/>
              <a:buNone/>
              <a:defRPr sz="2400" b="1">
                <a:solidFill>
                  <a:schemeClr val="tx1"/>
                </a:solidFill>
                <a:latin typeface="Arial" panose="020B0604020202020204" pitchFamily="34" charset="0"/>
                <a:ea typeface="+mn-ea"/>
                <a:cs typeface="Arial" pitchFamily="34" charset="0"/>
              </a:defRPr>
            </a:lvl1pPr>
            <a:lvl2pPr marL="461963" indent="-231775"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684213" indent="-222250"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600200" indent="-228600" algn="l" rtl="0" eaLnBrk="1" fontAlgn="base" hangingPunct="1">
              <a:spcBef>
                <a:spcPct val="20000"/>
              </a:spcBef>
              <a:spcAft>
                <a:spcPct val="0"/>
              </a:spcAft>
              <a:buClr>
                <a:srgbClr val="FF3300"/>
              </a:buClr>
              <a:buSzPct val="50000"/>
              <a:buFont typeface="Monotype Sorts"/>
              <a:buChar char="u"/>
              <a:defRPr>
                <a:solidFill>
                  <a:schemeClr val="tx1"/>
                </a:solidFill>
                <a:latin typeface="Arial Narrow" pitchFamily="34" charset="0"/>
                <a:cs typeface="Arial" charset="0"/>
              </a:defRPr>
            </a:lvl4pPr>
            <a:lvl5pPr marL="2057400" indent="-228600" algn="l" rtl="0" eaLnBrk="1" fontAlgn="base" hangingPunct="1">
              <a:spcBef>
                <a:spcPct val="20000"/>
              </a:spcBef>
              <a:spcAft>
                <a:spcPct val="0"/>
              </a:spcAft>
              <a:buChar char="•"/>
              <a:defRPr sz="1600">
                <a:solidFill>
                  <a:schemeClr val="tx1"/>
                </a:solidFill>
                <a:latin typeface="Arial Narrow" pitchFamily="34" charset="0"/>
                <a:cs typeface="Arial"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defTabSz="914400">
              <a:lnSpc>
                <a:spcPct val="120000"/>
              </a:lnSpc>
            </a:pPr>
            <a:r>
              <a:rPr lang="en-US" sz="1600" kern="0" dirty="0"/>
              <a:t>1</a:t>
            </a:r>
            <a:endParaRPr lang="en-US" sz="1600" kern="0" baseline="30000" dirty="0"/>
          </a:p>
        </p:txBody>
      </p:sp>
      <p:sp>
        <p:nvSpPr>
          <p:cNvPr id="14" name="Subtitle 4">
            <a:extLst>
              <a:ext uri="{FF2B5EF4-FFF2-40B4-BE49-F238E27FC236}">
                <a16:creationId xmlns:a16="http://schemas.microsoft.com/office/drawing/2014/main" id="{C16B9DB0-E49B-459C-93C5-7CB9EC40CBD1}"/>
              </a:ext>
            </a:extLst>
          </p:cNvPr>
          <p:cNvSpPr txBox="1">
            <a:spLocks/>
          </p:cNvSpPr>
          <p:nvPr/>
        </p:nvSpPr>
        <p:spPr bwMode="auto">
          <a:xfrm>
            <a:off x="4527765" y="4810907"/>
            <a:ext cx="518281" cy="56799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1" fontAlgn="base" hangingPunct="1">
              <a:lnSpc>
                <a:spcPct val="95000"/>
              </a:lnSpc>
              <a:spcBef>
                <a:spcPct val="30000"/>
              </a:spcBef>
              <a:spcAft>
                <a:spcPct val="0"/>
              </a:spcAft>
              <a:buClr>
                <a:srgbClr val="C00000"/>
              </a:buClr>
              <a:buFontTx/>
              <a:buNone/>
              <a:defRPr sz="2400" b="1">
                <a:solidFill>
                  <a:schemeClr val="tx1"/>
                </a:solidFill>
                <a:latin typeface="Arial" panose="020B0604020202020204" pitchFamily="34" charset="0"/>
                <a:ea typeface="+mn-ea"/>
                <a:cs typeface="Arial" pitchFamily="34" charset="0"/>
              </a:defRPr>
            </a:lvl1pPr>
            <a:lvl2pPr marL="461963" indent="-231775"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684213" indent="-222250"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600200" indent="-228600" algn="l" rtl="0" eaLnBrk="1" fontAlgn="base" hangingPunct="1">
              <a:spcBef>
                <a:spcPct val="20000"/>
              </a:spcBef>
              <a:spcAft>
                <a:spcPct val="0"/>
              </a:spcAft>
              <a:buClr>
                <a:srgbClr val="FF3300"/>
              </a:buClr>
              <a:buSzPct val="50000"/>
              <a:buFont typeface="Monotype Sorts"/>
              <a:buChar char="u"/>
              <a:defRPr>
                <a:solidFill>
                  <a:schemeClr val="tx1"/>
                </a:solidFill>
                <a:latin typeface="Arial Narrow" pitchFamily="34" charset="0"/>
                <a:cs typeface="Arial" charset="0"/>
              </a:defRPr>
            </a:lvl4pPr>
            <a:lvl5pPr marL="2057400" indent="-228600" algn="l" rtl="0" eaLnBrk="1" fontAlgn="base" hangingPunct="1">
              <a:spcBef>
                <a:spcPct val="20000"/>
              </a:spcBef>
              <a:spcAft>
                <a:spcPct val="0"/>
              </a:spcAft>
              <a:buChar char="•"/>
              <a:defRPr sz="1600">
                <a:solidFill>
                  <a:schemeClr val="tx1"/>
                </a:solidFill>
                <a:latin typeface="Arial Narrow" pitchFamily="34" charset="0"/>
                <a:cs typeface="Arial"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defTabSz="914400">
              <a:lnSpc>
                <a:spcPct val="120000"/>
              </a:lnSpc>
            </a:pPr>
            <a:r>
              <a:rPr lang="en-US" sz="1600" kern="0" dirty="0"/>
              <a:t>2</a:t>
            </a:r>
            <a:endParaRPr lang="en-US" sz="1600" kern="0" baseline="30000" dirty="0"/>
          </a:p>
        </p:txBody>
      </p:sp>
      <p:sp>
        <p:nvSpPr>
          <p:cNvPr id="15" name="Subtitle 4">
            <a:extLst>
              <a:ext uri="{FF2B5EF4-FFF2-40B4-BE49-F238E27FC236}">
                <a16:creationId xmlns:a16="http://schemas.microsoft.com/office/drawing/2014/main" id="{35907077-A7E4-45FC-94DF-C9164B8468D2}"/>
              </a:ext>
            </a:extLst>
          </p:cNvPr>
          <p:cNvSpPr txBox="1">
            <a:spLocks/>
          </p:cNvSpPr>
          <p:nvPr/>
        </p:nvSpPr>
        <p:spPr bwMode="auto">
          <a:xfrm>
            <a:off x="5845600" y="4810907"/>
            <a:ext cx="518281" cy="56799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1" fontAlgn="base" hangingPunct="1">
              <a:lnSpc>
                <a:spcPct val="95000"/>
              </a:lnSpc>
              <a:spcBef>
                <a:spcPct val="30000"/>
              </a:spcBef>
              <a:spcAft>
                <a:spcPct val="0"/>
              </a:spcAft>
              <a:buClr>
                <a:srgbClr val="C00000"/>
              </a:buClr>
              <a:buFontTx/>
              <a:buNone/>
              <a:defRPr sz="2400" b="1">
                <a:solidFill>
                  <a:schemeClr val="tx1"/>
                </a:solidFill>
                <a:latin typeface="Arial" panose="020B0604020202020204" pitchFamily="34" charset="0"/>
                <a:ea typeface="+mn-ea"/>
                <a:cs typeface="Arial" pitchFamily="34" charset="0"/>
              </a:defRPr>
            </a:lvl1pPr>
            <a:lvl2pPr marL="461963" indent="-231775"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684213" indent="-222250"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600200" indent="-228600" algn="l" rtl="0" eaLnBrk="1" fontAlgn="base" hangingPunct="1">
              <a:spcBef>
                <a:spcPct val="20000"/>
              </a:spcBef>
              <a:spcAft>
                <a:spcPct val="0"/>
              </a:spcAft>
              <a:buClr>
                <a:srgbClr val="FF3300"/>
              </a:buClr>
              <a:buSzPct val="50000"/>
              <a:buFont typeface="Monotype Sorts"/>
              <a:buChar char="u"/>
              <a:defRPr>
                <a:solidFill>
                  <a:schemeClr val="tx1"/>
                </a:solidFill>
                <a:latin typeface="Arial Narrow" pitchFamily="34" charset="0"/>
                <a:cs typeface="Arial" charset="0"/>
              </a:defRPr>
            </a:lvl4pPr>
            <a:lvl5pPr marL="2057400" indent="-228600" algn="l" rtl="0" eaLnBrk="1" fontAlgn="base" hangingPunct="1">
              <a:spcBef>
                <a:spcPct val="20000"/>
              </a:spcBef>
              <a:spcAft>
                <a:spcPct val="0"/>
              </a:spcAft>
              <a:buChar char="•"/>
              <a:defRPr sz="1600">
                <a:solidFill>
                  <a:schemeClr val="tx1"/>
                </a:solidFill>
                <a:latin typeface="Arial Narrow" pitchFamily="34" charset="0"/>
                <a:cs typeface="Arial"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defTabSz="914400">
              <a:lnSpc>
                <a:spcPct val="120000"/>
              </a:lnSpc>
            </a:pPr>
            <a:r>
              <a:rPr lang="en-US" sz="1600" kern="0" dirty="0"/>
              <a:t>3</a:t>
            </a:r>
            <a:endParaRPr lang="en-US" sz="1600" kern="0" baseline="30000" dirty="0"/>
          </a:p>
        </p:txBody>
      </p:sp>
      <p:sp>
        <p:nvSpPr>
          <p:cNvPr id="16" name="Subtitle 4">
            <a:extLst>
              <a:ext uri="{FF2B5EF4-FFF2-40B4-BE49-F238E27FC236}">
                <a16:creationId xmlns:a16="http://schemas.microsoft.com/office/drawing/2014/main" id="{B5361436-821C-4A21-9E62-667CB77F74C1}"/>
              </a:ext>
            </a:extLst>
          </p:cNvPr>
          <p:cNvSpPr txBox="1">
            <a:spLocks/>
          </p:cNvSpPr>
          <p:nvPr/>
        </p:nvSpPr>
        <p:spPr bwMode="auto">
          <a:xfrm>
            <a:off x="7994301" y="4810907"/>
            <a:ext cx="518281" cy="56799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1" fontAlgn="base" hangingPunct="1">
              <a:lnSpc>
                <a:spcPct val="95000"/>
              </a:lnSpc>
              <a:spcBef>
                <a:spcPct val="30000"/>
              </a:spcBef>
              <a:spcAft>
                <a:spcPct val="0"/>
              </a:spcAft>
              <a:buClr>
                <a:srgbClr val="C00000"/>
              </a:buClr>
              <a:buFontTx/>
              <a:buNone/>
              <a:defRPr sz="2400" b="1">
                <a:solidFill>
                  <a:schemeClr val="tx1"/>
                </a:solidFill>
                <a:latin typeface="Arial" panose="020B0604020202020204" pitchFamily="34" charset="0"/>
                <a:ea typeface="+mn-ea"/>
                <a:cs typeface="Arial" pitchFamily="34" charset="0"/>
              </a:defRPr>
            </a:lvl1pPr>
            <a:lvl2pPr marL="461963" indent="-231775"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684213" indent="-222250"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600200" indent="-228600" algn="l" rtl="0" eaLnBrk="1" fontAlgn="base" hangingPunct="1">
              <a:spcBef>
                <a:spcPct val="20000"/>
              </a:spcBef>
              <a:spcAft>
                <a:spcPct val="0"/>
              </a:spcAft>
              <a:buClr>
                <a:srgbClr val="FF3300"/>
              </a:buClr>
              <a:buSzPct val="50000"/>
              <a:buFont typeface="Monotype Sorts"/>
              <a:buChar char="u"/>
              <a:defRPr>
                <a:solidFill>
                  <a:schemeClr val="tx1"/>
                </a:solidFill>
                <a:latin typeface="Arial Narrow" pitchFamily="34" charset="0"/>
                <a:cs typeface="Arial" charset="0"/>
              </a:defRPr>
            </a:lvl4pPr>
            <a:lvl5pPr marL="2057400" indent="-228600" algn="l" rtl="0" eaLnBrk="1" fontAlgn="base" hangingPunct="1">
              <a:spcBef>
                <a:spcPct val="20000"/>
              </a:spcBef>
              <a:spcAft>
                <a:spcPct val="0"/>
              </a:spcAft>
              <a:buChar char="•"/>
              <a:defRPr sz="1600">
                <a:solidFill>
                  <a:schemeClr val="tx1"/>
                </a:solidFill>
                <a:latin typeface="Arial Narrow" pitchFamily="34" charset="0"/>
                <a:cs typeface="Arial"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defTabSz="914400">
              <a:lnSpc>
                <a:spcPct val="120000"/>
              </a:lnSpc>
            </a:pPr>
            <a:r>
              <a:rPr lang="en-US" sz="1600" kern="0" dirty="0"/>
              <a:t>4</a:t>
            </a:r>
            <a:endParaRPr lang="en-US" sz="1600" kern="0" baseline="30000" dirty="0"/>
          </a:p>
        </p:txBody>
      </p:sp>
      <p:sp>
        <p:nvSpPr>
          <p:cNvPr id="17" name="Subtitle 4">
            <a:extLst>
              <a:ext uri="{FF2B5EF4-FFF2-40B4-BE49-F238E27FC236}">
                <a16:creationId xmlns:a16="http://schemas.microsoft.com/office/drawing/2014/main" id="{6E9989FD-43B6-4EEB-BD24-75F339D3D3BB}"/>
              </a:ext>
            </a:extLst>
          </p:cNvPr>
          <p:cNvSpPr txBox="1">
            <a:spLocks/>
          </p:cNvSpPr>
          <p:nvPr/>
        </p:nvSpPr>
        <p:spPr bwMode="auto">
          <a:xfrm>
            <a:off x="9488237" y="4810907"/>
            <a:ext cx="518281" cy="56799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1" fontAlgn="base" hangingPunct="1">
              <a:lnSpc>
                <a:spcPct val="95000"/>
              </a:lnSpc>
              <a:spcBef>
                <a:spcPct val="30000"/>
              </a:spcBef>
              <a:spcAft>
                <a:spcPct val="0"/>
              </a:spcAft>
              <a:buClr>
                <a:srgbClr val="C00000"/>
              </a:buClr>
              <a:buFontTx/>
              <a:buNone/>
              <a:defRPr sz="2400" b="1">
                <a:solidFill>
                  <a:schemeClr val="tx1"/>
                </a:solidFill>
                <a:latin typeface="Arial" panose="020B0604020202020204" pitchFamily="34" charset="0"/>
                <a:ea typeface="+mn-ea"/>
                <a:cs typeface="Arial" pitchFamily="34" charset="0"/>
              </a:defRPr>
            </a:lvl1pPr>
            <a:lvl2pPr marL="461963" indent="-231775"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684213" indent="-222250"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600200" indent="-228600" algn="l" rtl="0" eaLnBrk="1" fontAlgn="base" hangingPunct="1">
              <a:spcBef>
                <a:spcPct val="20000"/>
              </a:spcBef>
              <a:spcAft>
                <a:spcPct val="0"/>
              </a:spcAft>
              <a:buClr>
                <a:srgbClr val="FF3300"/>
              </a:buClr>
              <a:buSzPct val="50000"/>
              <a:buFont typeface="Monotype Sorts"/>
              <a:buChar char="u"/>
              <a:defRPr>
                <a:solidFill>
                  <a:schemeClr val="tx1"/>
                </a:solidFill>
                <a:latin typeface="Arial Narrow" pitchFamily="34" charset="0"/>
                <a:cs typeface="Arial" charset="0"/>
              </a:defRPr>
            </a:lvl4pPr>
            <a:lvl5pPr marL="2057400" indent="-228600" algn="l" rtl="0" eaLnBrk="1" fontAlgn="base" hangingPunct="1">
              <a:spcBef>
                <a:spcPct val="20000"/>
              </a:spcBef>
              <a:spcAft>
                <a:spcPct val="0"/>
              </a:spcAft>
              <a:buChar char="•"/>
              <a:defRPr sz="1600">
                <a:solidFill>
                  <a:schemeClr val="tx1"/>
                </a:solidFill>
                <a:latin typeface="Arial Narrow" pitchFamily="34" charset="0"/>
                <a:cs typeface="Arial"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defTabSz="914400">
              <a:lnSpc>
                <a:spcPct val="120000"/>
              </a:lnSpc>
            </a:pPr>
            <a:r>
              <a:rPr lang="en-US" sz="1600" kern="0" dirty="0"/>
              <a:t>5</a:t>
            </a:r>
            <a:endParaRPr lang="en-US" sz="1600" kern="0" baseline="30000" dirty="0"/>
          </a:p>
        </p:txBody>
      </p:sp>
      <p:sp>
        <p:nvSpPr>
          <p:cNvPr id="18" name="Content Placeholder 3">
            <a:extLst>
              <a:ext uri="{FF2B5EF4-FFF2-40B4-BE49-F238E27FC236}">
                <a16:creationId xmlns:a16="http://schemas.microsoft.com/office/drawing/2014/main" id="{26AAEDE1-8A6A-457C-893A-52C062D1ABF6}"/>
              </a:ext>
            </a:extLst>
          </p:cNvPr>
          <p:cNvSpPr txBox="1">
            <a:spLocks/>
          </p:cNvSpPr>
          <p:nvPr/>
        </p:nvSpPr>
        <p:spPr bwMode="auto">
          <a:xfrm>
            <a:off x="2666120" y="135234"/>
            <a:ext cx="9481029" cy="471779"/>
          </a:xfrm>
          <a:prstGeom prst="rect">
            <a:avLst/>
          </a:prstGeom>
          <a:solidFill>
            <a:srgbClr val="FFFF00"/>
          </a:solidFill>
          <a:ln w="9525">
            <a:noFill/>
            <a:miter lim="800000"/>
            <a:headEnd/>
            <a:tailEnd/>
          </a:ln>
        </p:spPr>
        <p:txBody>
          <a:bodyPr vert="horz" wrap="square" lIns="92075" tIns="46038" rIns="92075" bIns="46038" numCol="1" anchor="b" anchorCtr="0" compatLnSpc="1">
            <a:prstTxWarp prst="textNoShape">
              <a:avLst/>
            </a:prstTxWarp>
          </a:bodyPr>
          <a:lstStyle>
            <a:lvl1pPr marL="0" indent="0" algn="l" rtl="0" eaLnBrk="1" fontAlgn="base" hangingPunct="1">
              <a:lnSpc>
                <a:spcPct val="85000"/>
              </a:lnSpc>
              <a:spcBef>
                <a:spcPct val="30000"/>
              </a:spcBef>
              <a:spcAft>
                <a:spcPct val="0"/>
              </a:spcAft>
              <a:buClr>
                <a:srgbClr val="C00000"/>
              </a:buClr>
              <a:buNone/>
              <a:defRPr sz="2000">
                <a:solidFill>
                  <a:schemeClr val="tx1"/>
                </a:solidFill>
                <a:latin typeface="Arial" panose="020B0604020202020204" pitchFamily="34" charset="0"/>
                <a:ea typeface="+mn-ea"/>
                <a:cs typeface="Arial" pitchFamily="34" charset="0"/>
              </a:defRPr>
            </a:lvl1pPr>
            <a:lvl2pPr marL="457200" indent="0" algn="l" rtl="0" eaLnBrk="1" fontAlgn="base" hangingPunct="1">
              <a:lnSpc>
                <a:spcPct val="85000"/>
              </a:lnSpc>
              <a:spcBef>
                <a:spcPct val="30000"/>
              </a:spcBef>
              <a:spcAft>
                <a:spcPct val="0"/>
              </a:spcAft>
              <a:buClr>
                <a:srgbClr val="C00000"/>
              </a:buClr>
              <a:buNone/>
              <a:defRPr sz="1800">
                <a:solidFill>
                  <a:schemeClr val="tx1"/>
                </a:solidFill>
                <a:latin typeface="Arial" panose="020B0604020202020204" pitchFamily="34" charset="0"/>
                <a:cs typeface="Arial" pitchFamily="34" charset="0"/>
              </a:defRPr>
            </a:lvl2pPr>
            <a:lvl3pPr marL="914400" indent="0" algn="l" rtl="0" eaLnBrk="1" fontAlgn="base" hangingPunct="1">
              <a:lnSpc>
                <a:spcPct val="85000"/>
              </a:lnSpc>
              <a:spcBef>
                <a:spcPct val="30000"/>
              </a:spcBef>
              <a:spcAft>
                <a:spcPct val="0"/>
              </a:spcAft>
              <a:buClr>
                <a:srgbClr val="C00000"/>
              </a:buClr>
              <a:buNone/>
              <a:defRPr sz="1600">
                <a:solidFill>
                  <a:schemeClr val="tx1"/>
                </a:solidFill>
                <a:latin typeface="Arial" panose="020B0604020202020204" pitchFamily="34" charset="0"/>
                <a:cs typeface="Arial" pitchFamily="34" charset="0"/>
              </a:defRPr>
            </a:lvl3pPr>
            <a:lvl4pPr marL="1371600" indent="0" algn="l" rtl="0" eaLnBrk="1" fontAlgn="base" hangingPunct="1">
              <a:spcBef>
                <a:spcPct val="20000"/>
              </a:spcBef>
              <a:spcAft>
                <a:spcPct val="0"/>
              </a:spcAft>
              <a:buClr>
                <a:srgbClr val="FF3300"/>
              </a:buClr>
              <a:buSzPct val="50000"/>
              <a:buFont typeface="Monotype Sorts"/>
              <a:buNone/>
              <a:defRPr sz="1400">
                <a:solidFill>
                  <a:schemeClr val="tx1"/>
                </a:solidFill>
                <a:latin typeface="Arial Narrow" pitchFamily="34" charset="0"/>
                <a:cs typeface="Arial" charset="0"/>
              </a:defRPr>
            </a:lvl4pPr>
            <a:lvl5pPr marL="1828800" indent="0" algn="l" rtl="0" eaLnBrk="1" fontAlgn="base" hangingPunct="1">
              <a:spcBef>
                <a:spcPct val="20000"/>
              </a:spcBef>
              <a:spcAft>
                <a:spcPct val="0"/>
              </a:spcAft>
              <a:buNone/>
              <a:defRPr sz="1400">
                <a:solidFill>
                  <a:schemeClr val="tx1"/>
                </a:solidFill>
                <a:latin typeface="Arial Narrow" pitchFamily="34" charset="0"/>
                <a:cs typeface="Arial" charset="0"/>
              </a:defRPr>
            </a:lvl5pPr>
            <a:lvl6pPr marL="2286000" indent="0" algn="l" rtl="0" eaLnBrk="1" fontAlgn="base" hangingPunct="1">
              <a:spcBef>
                <a:spcPct val="20000"/>
              </a:spcBef>
              <a:spcAft>
                <a:spcPct val="0"/>
              </a:spcAft>
              <a:buNone/>
              <a:defRPr sz="1400">
                <a:solidFill>
                  <a:schemeClr val="tx1"/>
                </a:solidFill>
                <a:latin typeface="Arial Narrow" pitchFamily="34" charset="0"/>
              </a:defRPr>
            </a:lvl6pPr>
            <a:lvl7pPr marL="2743200" indent="0" algn="l" rtl="0" eaLnBrk="1" fontAlgn="base" hangingPunct="1">
              <a:spcBef>
                <a:spcPct val="20000"/>
              </a:spcBef>
              <a:spcAft>
                <a:spcPct val="0"/>
              </a:spcAft>
              <a:buNone/>
              <a:defRPr sz="1400">
                <a:solidFill>
                  <a:schemeClr val="tx1"/>
                </a:solidFill>
                <a:latin typeface="Arial Narrow" pitchFamily="34" charset="0"/>
              </a:defRPr>
            </a:lvl7pPr>
            <a:lvl8pPr marL="3200400" indent="0" algn="l" rtl="0" eaLnBrk="1" fontAlgn="base" hangingPunct="1">
              <a:spcBef>
                <a:spcPct val="20000"/>
              </a:spcBef>
              <a:spcAft>
                <a:spcPct val="0"/>
              </a:spcAft>
              <a:buNone/>
              <a:defRPr sz="1400">
                <a:solidFill>
                  <a:schemeClr val="tx1"/>
                </a:solidFill>
                <a:latin typeface="Arial Narrow" pitchFamily="34" charset="0"/>
              </a:defRPr>
            </a:lvl8pPr>
            <a:lvl9pPr marL="3657600" indent="0" algn="l" rtl="0" eaLnBrk="1" fontAlgn="base" hangingPunct="1">
              <a:spcBef>
                <a:spcPct val="20000"/>
              </a:spcBef>
              <a:spcAft>
                <a:spcPct val="0"/>
              </a:spcAft>
              <a:buNone/>
              <a:defRPr sz="1400">
                <a:solidFill>
                  <a:schemeClr val="tx1"/>
                </a:solidFill>
                <a:latin typeface="Arial Narrow" pitchFamily="34" charset="0"/>
              </a:defRPr>
            </a:lvl9pPr>
          </a:lstStyle>
          <a:p>
            <a:pPr marL="174625" indent="-174625" algn="ctr" defTabSz="914400">
              <a:lnSpc>
                <a:spcPct val="110000"/>
              </a:lnSpc>
              <a:spcAft>
                <a:spcPts val="1500"/>
              </a:spcAft>
            </a:pPr>
            <a:r>
              <a:rPr lang="en-US" sz="2800" kern="0" dirty="0"/>
              <a:t>GitHub Link : </a:t>
            </a:r>
            <a:r>
              <a:rPr lang="en-US" sz="2800" kern="0" dirty="0">
                <a:hlinkClick r:id="rId10"/>
              </a:rPr>
              <a:t>https://github.com/ieee-ceda-datc/RDF-2019</a:t>
            </a:r>
            <a:endParaRPr lang="en-US" sz="2800" kern="0" dirty="0"/>
          </a:p>
        </p:txBody>
      </p:sp>
    </p:spTree>
    <p:extLst>
      <p:ext uri="{BB962C8B-B14F-4D97-AF65-F5344CB8AC3E}">
        <p14:creationId xmlns:p14="http://schemas.microsoft.com/office/powerpoint/2010/main" val="305554326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p:txBody>
          <a:bodyPr/>
          <a:lstStyle/>
          <a:p>
            <a:r>
              <a:rPr lang="en-US" dirty="0"/>
              <a:t>RDF-2019 Flow Evolution – </a:t>
            </a:r>
            <a:r>
              <a:rPr lang="en-US" dirty="0">
                <a:solidFill>
                  <a:srgbClr val="300DFF"/>
                </a:solidFill>
              </a:rPr>
              <a:t>Horizontal</a:t>
            </a:r>
            <a:r>
              <a:rPr lang="en-US" dirty="0"/>
              <a:t> Extensions</a:t>
            </a:r>
          </a:p>
        </p:txBody>
      </p:sp>
      <p:sp>
        <p:nvSpPr>
          <p:cNvPr id="49" name="內容版面配置區 2">
            <a:extLst>
              <a:ext uri="{FF2B5EF4-FFF2-40B4-BE49-F238E27FC236}">
                <a16:creationId xmlns:a16="http://schemas.microsoft.com/office/drawing/2014/main" id="{1D581E65-772C-4125-8189-4CE6D639010E}"/>
              </a:ext>
            </a:extLst>
          </p:cNvPr>
          <p:cNvSpPr txBox="1">
            <a:spLocks/>
          </p:cNvSpPr>
          <p:nvPr/>
        </p:nvSpPr>
        <p:spPr>
          <a:xfrm>
            <a:off x="215900" y="1110356"/>
            <a:ext cx="6144260" cy="4472821"/>
          </a:xfrm>
          <a:prstGeom prst="rect">
            <a:avLst/>
          </a:prstGeom>
        </p:spPr>
        <p:txBody>
          <a:bodyPr vert="horz" lIns="91440" tIns="45720" rIns="91440" bIns="45720" rtlCol="0">
            <a:normAutofit/>
          </a:bodyPr>
          <a:lstStyle>
            <a:lvl1pPr marL="285750" indent="-285750" algn="l" defTabSz="342900" rtl="0" eaLnBrk="1" latinLnBrk="0" hangingPunct="1">
              <a:spcBef>
                <a:spcPts val="750"/>
              </a:spcBef>
              <a:spcAft>
                <a:spcPts val="0"/>
              </a:spcAft>
              <a:buClr>
                <a:schemeClr val="accent2">
                  <a:lumMod val="75000"/>
                </a:schemeClr>
              </a:buClr>
              <a:buSzPct val="90000"/>
              <a:buFont typeface="Arial"/>
              <a:buChar char="•"/>
              <a:defRPr sz="1800" kern="1200">
                <a:solidFill>
                  <a:schemeClr val="tx1"/>
                </a:solidFill>
                <a:latin typeface="+mn-lt"/>
                <a:ea typeface="+mn-ea"/>
                <a:cs typeface="Arial"/>
              </a:defRPr>
            </a:lvl1pPr>
            <a:lvl2pPr marL="628650" indent="-285750" algn="l" defTabSz="342900" rtl="0" eaLnBrk="1" latinLnBrk="0" hangingPunct="1">
              <a:spcBef>
                <a:spcPts val="750"/>
              </a:spcBef>
              <a:spcAft>
                <a:spcPts val="0"/>
              </a:spcAft>
              <a:buClr>
                <a:schemeClr val="accent2">
                  <a:lumMod val="75000"/>
                </a:schemeClr>
              </a:buClr>
              <a:buSzPct val="90000"/>
              <a:buFont typeface="Arial"/>
              <a:buChar char="•"/>
              <a:defRPr sz="1500" kern="1200">
                <a:solidFill>
                  <a:schemeClr val="tx1"/>
                </a:solidFill>
                <a:latin typeface="+mn-lt"/>
                <a:ea typeface="+mn-ea"/>
                <a:cs typeface="Arial"/>
              </a:defRPr>
            </a:lvl2pPr>
            <a:lvl3pPr marL="971550" indent="-285750" algn="l" defTabSz="342900" rtl="0" eaLnBrk="1" latinLnBrk="0" hangingPunct="1">
              <a:spcBef>
                <a:spcPts val="750"/>
              </a:spcBef>
              <a:spcAft>
                <a:spcPts val="0"/>
              </a:spcAft>
              <a:buClr>
                <a:schemeClr val="accent2">
                  <a:lumMod val="75000"/>
                </a:schemeClr>
              </a:buClr>
              <a:buSzPct val="90000"/>
              <a:buFont typeface="Arial"/>
              <a:buChar char="•"/>
              <a:defRPr sz="1400" kern="1200" baseline="0">
                <a:solidFill>
                  <a:schemeClr val="tx1"/>
                </a:solidFill>
                <a:latin typeface="+mn-lt"/>
                <a:ea typeface="+mn-ea"/>
                <a:cs typeface="Arial"/>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California FB"/>
                <a:ea typeface="+mn-ea"/>
                <a:cs typeface="California FB"/>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California FB"/>
                <a:ea typeface="+mn-ea"/>
                <a:cs typeface="California FB"/>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r>
              <a:rPr lang="en-US" altLang="zh-TW" sz="2400" dirty="0">
                <a:latin typeface="Arial" panose="020B0604020202020204" pitchFamily="34" charset="0"/>
                <a:cs typeface="Arial" panose="020B0604020202020204" pitchFamily="34" charset="0"/>
              </a:rPr>
              <a:t>Benchmarks:</a:t>
            </a:r>
          </a:p>
          <a:p>
            <a:pPr lvl="1"/>
            <a:r>
              <a:rPr lang="en-US" altLang="zh-TW" sz="2000" dirty="0">
                <a:latin typeface="Arial" panose="020B0604020202020204" pitchFamily="34" charset="0"/>
                <a:cs typeface="Arial" panose="020B0604020202020204" pitchFamily="34" charset="0"/>
              </a:rPr>
              <a:t>2017 TAU Contest, IWLS 2005 Benchmarks, </a:t>
            </a:r>
            <a:r>
              <a:rPr lang="en-US" altLang="zh-TW" sz="2000" dirty="0">
                <a:solidFill>
                  <a:srgbClr val="300DFF"/>
                </a:solidFill>
                <a:latin typeface="Arial" panose="020B0604020202020204" pitchFamily="34" charset="0"/>
                <a:cs typeface="Arial" panose="020B0604020202020204" pitchFamily="34" charset="0"/>
              </a:rPr>
              <a:t>UW BSG Benchmarks</a:t>
            </a:r>
            <a:endParaRPr lang="zh-TW" altLang="zh-TW" sz="2000" dirty="0">
              <a:solidFill>
                <a:srgbClr val="300DFF"/>
              </a:solidFill>
              <a:latin typeface="Arial" panose="020B0604020202020204" pitchFamily="34" charset="0"/>
              <a:cs typeface="Arial" panose="020B0604020202020204" pitchFamily="34" charset="0"/>
            </a:endParaRPr>
          </a:p>
          <a:p>
            <a:r>
              <a:rPr lang="en-US" altLang="zh-TW" sz="2400" dirty="0">
                <a:latin typeface="Arial" panose="020B0604020202020204" pitchFamily="34" charset="0"/>
                <a:cs typeface="Arial" panose="020B0604020202020204" pitchFamily="34" charset="0"/>
              </a:rPr>
              <a:t>Logic synthesis 1 </a:t>
            </a:r>
            <a:r>
              <a:rPr lang="en-US" altLang="zh-TW" sz="2400" dirty="0">
                <a:latin typeface="Arial" panose="020B0604020202020204" pitchFamily="34" charset="0"/>
                <a:cs typeface="Arial" panose="020B0604020202020204" pitchFamily="34" charset="0"/>
                <a:sym typeface="Wingdings" panose="05000000000000000000" pitchFamily="2" charset="2"/>
              </a:rPr>
              <a:t> </a:t>
            </a:r>
            <a:r>
              <a:rPr lang="en-US" altLang="zh-TW" sz="2400" i="1" dirty="0">
                <a:latin typeface="Arial" panose="020B0604020202020204" pitchFamily="34" charset="0"/>
                <a:cs typeface="Arial" panose="020B0604020202020204" pitchFamily="34" charset="0"/>
                <a:sym typeface="Wingdings" panose="05000000000000000000" pitchFamily="2" charset="2"/>
              </a:rPr>
              <a:t>2</a:t>
            </a:r>
            <a:endParaRPr lang="en-US" altLang="zh-TW" sz="2400" i="1" dirty="0">
              <a:latin typeface="Arial" panose="020B0604020202020204" pitchFamily="34" charset="0"/>
              <a:cs typeface="Arial" panose="020B0604020202020204" pitchFamily="34" charset="0"/>
            </a:endParaRPr>
          </a:p>
          <a:p>
            <a:pPr lvl="1"/>
            <a:r>
              <a:rPr lang="en-US" altLang="zh-TW" sz="2000" dirty="0">
                <a:latin typeface="Arial" panose="020B0604020202020204" pitchFamily="34" charset="0"/>
                <a:cs typeface="Arial" panose="020B0604020202020204" pitchFamily="34" charset="0"/>
              </a:rPr>
              <a:t>ABC, </a:t>
            </a:r>
            <a:r>
              <a:rPr lang="en-US" altLang="zh-TW" sz="2000" dirty="0" err="1">
                <a:solidFill>
                  <a:srgbClr val="0000FF"/>
                </a:solidFill>
                <a:latin typeface="Arial" panose="020B0604020202020204" pitchFamily="34" charset="0"/>
                <a:cs typeface="Arial" panose="020B0604020202020204" pitchFamily="34" charset="0"/>
              </a:rPr>
              <a:t>Yosys+ABC</a:t>
            </a:r>
            <a:r>
              <a:rPr lang="en-US" altLang="zh-TW" sz="2000" dirty="0">
                <a:solidFill>
                  <a:srgbClr val="0000FF"/>
                </a:solidFill>
                <a:latin typeface="Arial" panose="020B0604020202020204" pitchFamily="34" charset="0"/>
                <a:cs typeface="Arial" panose="020B0604020202020204" pitchFamily="34" charset="0"/>
              </a:rPr>
              <a:t> (Brown Univ.)</a:t>
            </a:r>
            <a:endParaRPr lang="zh-TW" altLang="zh-TW" sz="2000" dirty="0">
              <a:solidFill>
                <a:srgbClr val="0000FF"/>
              </a:solidFill>
              <a:latin typeface="Arial" panose="020B0604020202020204" pitchFamily="34" charset="0"/>
              <a:cs typeface="Arial" panose="020B0604020202020204" pitchFamily="34" charset="0"/>
            </a:endParaRPr>
          </a:p>
          <a:p>
            <a:r>
              <a:rPr lang="en-US" altLang="zh-TW" sz="2400" dirty="0">
                <a:latin typeface="Arial" panose="020B0604020202020204" pitchFamily="34" charset="0"/>
                <a:cs typeface="Arial" panose="020B0604020202020204" pitchFamily="34" charset="0"/>
              </a:rPr>
              <a:t>Global placers:</a:t>
            </a:r>
            <a:r>
              <a:rPr lang="zh-TW" altLang="en-US" sz="2400" dirty="0">
                <a:latin typeface="Arial" panose="020B0604020202020204" pitchFamily="34" charset="0"/>
                <a:cs typeface="Arial" panose="020B0604020202020204" pitchFamily="34" charset="0"/>
              </a:rPr>
              <a:t> </a:t>
            </a:r>
            <a:r>
              <a:rPr lang="en-US" altLang="zh-TW" sz="2400" dirty="0">
                <a:latin typeface="Arial" panose="020B0604020202020204" pitchFamily="34" charset="0"/>
                <a:cs typeface="Arial" panose="020B0604020202020204" pitchFamily="34" charset="0"/>
              </a:rPr>
              <a:t>6 </a:t>
            </a:r>
            <a:r>
              <a:rPr lang="en-US" altLang="zh-TW" sz="2400" i="1" dirty="0">
                <a:latin typeface="Arial" panose="020B0604020202020204" pitchFamily="34" charset="0"/>
                <a:cs typeface="Arial" panose="020B0604020202020204" pitchFamily="34" charset="0"/>
                <a:sym typeface="Wingdings" panose="05000000000000000000" pitchFamily="2" charset="2"/>
              </a:rPr>
              <a:t> 8</a:t>
            </a:r>
            <a:endParaRPr lang="en-US" altLang="zh-TW" sz="2400" i="1" dirty="0">
              <a:latin typeface="Arial" panose="020B0604020202020204" pitchFamily="34" charset="0"/>
              <a:cs typeface="Arial" panose="020B0604020202020204" pitchFamily="34" charset="0"/>
            </a:endParaRPr>
          </a:p>
          <a:p>
            <a:pPr lvl="1"/>
            <a:r>
              <a:rPr lang="en-US" altLang="zh-TW" sz="2000" dirty="0">
                <a:latin typeface="Arial" panose="020B0604020202020204" pitchFamily="34" charset="0"/>
                <a:cs typeface="Arial" panose="020B0604020202020204" pitchFamily="34" charset="0"/>
              </a:rPr>
              <a:t>NTUPlace3, </a:t>
            </a:r>
            <a:r>
              <a:rPr lang="en-US" altLang="zh-TW" sz="2000" dirty="0" err="1">
                <a:latin typeface="Arial" panose="020B0604020202020204" pitchFamily="34" charset="0"/>
                <a:cs typeface="Arial" panose="020B0604020202020204" pitchFamily="34" charset="0"/>
              </a:rPr>
              <a:t>ComPLx</a:t>
            </a:r>
            <a:r>
              <a:rPr lang="en-US" altLang="zh-TW" sz="2000" dirty="0">
                <a:latin typeface="Arial" panose="020B0604020202020204" pitchFamily="34" charset="0"/>
                <a:cs typeface="Arial" panose="020B0604020202020204" pitchFamily="34" charset="0"/>
              </a:rPr>
              <a:t>, mPL5/6, Capo, FastPlace3-GP, </a:t>
            </a:r>
            <a:r>
              <a:rPr lang="en-US" altLang="zh-TW" sz="2000" dirty="0" err="1">
                <a:latin typeface="Arial" panose="020B0604020202020204" pitchFamily="34" charset="0"/>
                <a:cs typeface="Arial" panose="020B0604020202020204" pitchFamily="34" charset="0"/>
              </a:rPr>
              <a:t>Eh?Placer</a:t>
            </a:r>
            <a:r>
              <a:rPr lang="en-US" altLang="zh-TW" sz="2000" dirty="0">
                <a:latin typeface="Arial" panose="020B0604020202020204" pitchFamily="34" charset="0"/>
                <a:cs typeface="Arial" panose="020B0604020202020204" pitchFamily="34" charset="0"/>
              </a:rPr>
              <a:t>, </a:t>
            </a:r>
            <a:r>
              <a:rPr lang="en-US" altLang="zh-TW" sz="2000" dirty="0" err="1">
                <a:solidFill>
                  <a:srgbClr val="FF0000"/>
                </a:solidFill>
                <a:latin typeface="Arial" panose="020B0604020202020204" pitchFamily="34" charset="0"/>
                <a:cs typeface="Arial" panose="020B0604020202020204" pitchFamily="34" charset="0"/>
              </a:rPr>
              <a:t>FZUplace</a:t>
            </a:r>
            <a:r>
              <a:rPr lang="en-US" altLang="zh-TW" sz="2000" dirty="0">
                <a:solidFill>
                  <a:srgbClr val="0000FF"/>
                </a:solidFill>
                <a:latin typeface="Arial" panose="020B0604020202020204" pitchFamily="34" charset="0"/>
                <a:cs typeface="Arial" panose="020B0604020202020204" pitchFamily="34" charset="0"/>
              </a:rPr>
              <a:t>, </a:t>
            </a:r>
            <a:r>
              <a:rPr lang="en-US" altLang="zh-TW" sz="2000" dirty="0" err="1">
                <a:solidFill>
                  <a:srgbClr val="0000FF"/>
                </a:solidFill>
                <a:latin typeface="Arial" panose="020B0604020202020204" pitchFamily="34" charset="0"/>
                <a:cs typeface="Arial" panose="020B0604020202020204" pitchFamily="34" charset="0"/>
              </a:rPr>
              <a:t>RePlAce</a:t>
            </a:r>
            <a:endParaRPr lang="en-US" altLang="zh-TW" sz="2000" dirty="0">
              <a:solidFill>
                <a:srgbClr val="0000FF"/>
              </a:solidFill>
              <a:latin typeface="Arial" panose="020B0604020202020204" pitchFamily="34" charset="0"/>
              <a:cs typeface="Arial" panose="020B0604020202020204" pitchFamily="34" charset="0"/>
            </a:endParaRPr>
          </a:p>
          <a:p>
            <a:r>
              <a:rPr lang="en-US" altLang="zh-TW" sz="2400" dirty="0">
                <a:latin typeface="Arial" panose="020B0604020202020204" pitchFamily="34" charset="0"/>
                <a:cs typeface="Arial" panose="020B0604020202020204" pitchFamily="34" charset="0"/>
              </a:rPr>
              <a:t>Detailed placers: 2 </a:t>
            </a:r>
            <a:r>
              <a:rPr lang="en-US" altLang="zh-TW" sz="2400" i="1" dirty="0">
                <a:latin typeface="Arial" panose="020B0604020202020204" pitchFamily="34" charset="0"/>
                <a:cs typeface="Arial" panose="020B0604020202020204" pitchFamily="34" charset="0"/>
                <a:sym typeface="Wingdings" panose="05000000000000000000" pitchFamily="2" charset="2"/>
              </a:rPr>
              <a:t> 3</a:t>
            </a:r>
            <a:endParaRPr lang="en-US" altLang="zh-TW" sz="2400" i="1" dirty="0">
              <a:latin typeface="Arial" panose="020B0604020202020204" pitchFamily="34" charset="0"/>
              <a:cs typeface="Arial" panose="020B0604020202020204" pitchFamily="34" charset="0"/>
            </a:endParaRPr>
          </a:p>
          <a:p>
            <a:pPr lvl="1"/>
            <a:r>
              <a:rPr lang="en-US" altLang="zh-TW" sz="2000" dirty="0">
                <a:latin typeface="Arial" panose="020B0604020202020204" pitchFamily="34" charset="0"/>
                <a:cs typeface="Arial" panose="020B0604020202020204" pitchFamily="34" charset="0"/>
              </a:rPr>
              <a:t>FastPlace3-DP, MCHL-T</a:t>
            </a:r>
            <a:r>
              <a:rPr lang="en-US" altLang="zh-TW" sz="2000" dirty="0">
                <a:solidFill>
                  <a:srgbClr val="0000FF"/>
                </a:solidFill>
                <a:latin typeface="Arial" panose="020B0604020202020204" pitchFamily="34" charset="0"/>
                <a:cs typeface="Arial" panose="020B0604020202020204" pitchFamily="34" charset="0"/>
              </a:rPr>
              <a:t>, </a:t>
            </a:r>
            <a:r>
              <a:rPr lang="en-US" altLang="zh-TW" sz="2000" dirty="0" err="1">
                <a:solidFill>
                  <a:srgbClr val="0000FF"/>
                </a:solidFill>
                <a:latin typeface="Arial" panose="020B0604020202020204" pitchFamily="34" charset="0"/>
                <a:cs typeface="Arial" panose="020B0604020202020204" pitchFamily="34" charset="0"/>
              </a:rPr>
              <a:t>OpenDP</a:t>
            </a:r>
            <a:endParaRPr lang="en-US" altLang="zh-TW" sz="2000" dirty="0">
              <a:solidFill>
                <a:srgbClr val="0000FF"/>
              </a:solidFill>
              <a:latin typeface="Arial" panose="020B0604020202020204" pitchFamily="34" charset="0"/>
              <a:cs typeface="Arial" panose="020B0604020202020204" pitchFamily="34" charset="0"/>
            </a:endParaRPr>
          </a:p>
        </p:txBody>
      </p:sp>
      <p:sp>
        <p:nvSpPr>
          <p:cNvPr id="93" name="內容版面配置區 2">
            <a:extLst>
              <a:ext uri="{FF2B5EF4-FFF2-40B4-BE49-F238E27FC236}">
                <a16:creationId xmlns:a16="http://schemas.microsoft.com/office/drawing/2014/main" id="{657B9A8A-738B-41A7-8555-C76C4050B325}"/>
              </a:ext>
            </a:extLst>
          </p:cNvPr>
          <p:cNvSpPr txBox="1">
            <a:spLocks/>
          </p:cNvSpPr>
          <p:nvPr/>
        </p:nvSpPr>
        <p:spPr>
          <a:xfrm>
            <a:off x="6360160" y="1110356"/>
            <a:ext cx="5447475" cy="4848225"/>
          </a:xfrm>
          <a:prstGeom prst="rect">
            <a:avLst/>
          </a:prstGeom>
        </p:spPr>
        <p:txBody>
          <a:bodyPr vert="horz" lIns="91440" tIns="45720" rIns="91440" bIns="45720" rtlCol="0">
            <a:normAutofit fontScale="92500" lnSpcReduction="10000"/>
          </a:bodyPr>
          <a:lstStyle>
            <a:lvl1pPr marL="285750" indent="-285750" algn="l" defTabSz="342900" rtl="0" eaLnBrk="1" latinLnBrk="0" hangingPunct="1">
              <a:spcBef>
                <a:spcPts val="750"/>
              </a:spcBef>
              <a:spcAft>
                <a:spcPts val="0"/>
              </a:spcAft>
              <a:buClr>
                <a:schemeClr val="accent2">
                  <a:lumMod val="75000"/>
                </a:schemeClr>
              </a:buClr>
              <a:buSzPct val="90000"/>
              <a:buFont typeface="Arial"/>
              <a:buChar char="•"/>
              <a:defRPr sz="1800" kern="1200">
                <a:solidFill>
                  <a:schemeClr val="tx1"/>
                </a:solidFill>
                <a:latin typeface="+mn-lt"/>
                <a:ea typeface="+mn-ea"/>
                <a:cs typeface="Arial"/>
              </a:defRPr>
            </a:lvl1pPr>
            <a:lvl2pPr marL="628650" indent="-285750" algn="l" defTabSz="342900" rtl="0" eaLnBrk="1" latinLnBrk="0" hangingPunct="1">
              <a:spcBef>
                <a:spcPts val="750"/>
              </a:spcBef>
              <a:spcAft>
                <a:spcPts val="0"/>
              </a:spcAft>
              <a:buClr>
                <a:schemeClr val="accent2">
                  <a:lumMod val="75000"/>
                </a:schemeClr>
              </a:buClr>
              <a:buSzPct val="90000"/>
              <a:buFont typeface="Arial"/>
              <a:buChar char="•"/>
              <a:defRPr sz="1500" kern="1200">
                <a:solidFill>
                  <a:schemeClr val="tx1"/>
                </a:solidFill>
                <a:latin typeface="+mn-lt"/>
                <a:ea typeface="+mn-ea"/>
                <a:cs typeface="Arial"/>
              </a:defRPr>
            </a:lvl2pPr>
            <a:lvl3pPr marL="971550" indent="-285750" algn="l" defTabSz="342900" rtl="0" eaLnBrk="1" latinLnBrk="0" hangingPunct="1">
              <a:spcBef>
                <a:spcPts val="750"/>
              </a:spcBef>
              <a:spcAft>
                <a:spcPts val="0"/>
              </a:spcAft>
              <a:buClr>
                <a:schemeClr val="accent2">
                  <a:lumMod val="75000"/>
                </a:schemeClr>
              </a:buClr>
              <a:buSzPct val="90000"/>
              <a:buFont typeface="Arial"/>
              <a:buChar char="•"/>
              <a:defRPr sz="1400" kern="1200" baseline="0">
                <a:solidFill>
                  <a:schemeClr val="tx1"/>
                </a:solidFill>
                <a:latin typeface="+mn-lt"/>
                <a:ea typeface="+mn-ea"/>
                <a:cs typeface="Arial"/>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California FB"/>
                <a:ea typeface="+mn-ea"/>
                <a:cs typeface="California FB"/>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California FB"/>
                <a:ea typeface="+mn-ea"/>
                <a:cs typeface="California FB"/>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r>
              <a:rPr lang="en-US" altLang="zh-TW" sz="2400" dirty="0">
                <a:latin typeface="Arial" panose="020B0604020202020204" pitchFamily="34" charset="0"/>
                <a:cs typeface="Arial" panose="020B0604020202020204" pitchFamily="34" charset="0"/>
              </a:rPr>
              <a:t>Global routers: 3 </a:t>
            </a:r>
            <a:r>
              <a:rPr lang="en-US" altLang="zh-TW" sz="2400" i="1" dirty="0">
                <a:latin typeface="Arial" panose="020B0604020202020204" pitchFamily="34" charset="0"/>
                <a:cs typeface="Arial" panose="020B0604020202020204" pitchFamily="34" charset="0"/>
                <a:sym typeface="Wingdings" panose="05000000000000000000" pitchFamily="2" charset="2"/>
              </a:rPr>
              <a:t> 4</a:t>
            </a:r>
            <a:endParaRPr lang="en-US" altLang="zh-TW" sz="2400" i="1" dirty="0">
              <a:latin typeface="Arial" panose="020B0604020202020204" pitchFamily="34" charset="0"/>
              <a:cs typeface="Arial" panose="020B0604020202020204" pitchFamily="34" charset="0"/>
            </a:endParaRPr>
          </a:p>
          <a:p>
            <a:pPr lvl="1"/>
            <a:r>
              <a:rPr lang="en-US" altLang="zh-TW" sz="2000" dirty="0" err="1">
                <a:latin typeface="Arial" panose="020B0604020202020204" pitchFamily="34" charset="0"/>
                <a:cs typeface="Arial" panose="020B0604020202020204" pitchFamily="34" charset="0"/>
              </a:rPr>
              <a:t>NCTUgr</a:t>
            </a:r>
            <a:r>
              <a:rPr lang="en-US" altLang="zh-TW" sz="2000" dirty="0">
                <a:latin typeface="Arial" panose="020B0604020202020204" pitchFamily="34" charset="0"/>
                <a:cs typeface="Arial" panose="020B0604020202020204" pitchFamily="34" charset="0"/>
              </a:rPr>
              <a:t>, FastRoute4.1, BFG-R</a:t>
            </a:r>
            <a:r>
              <a:rPr lang="en-US" altLang="zh-TW" sz="2000" dirty="0">
                <a:solidFill>
                  <a:srgbClr val="0000FF"/>
                </a:solidFill>
                <a:latin typeface="Arial" panose="020B0604020202020204" pitchFamily="34" charset="0"/>
                <a:cs typeface="Arial" panose="020B0604020202020204" pitchFamily="34" charset="0"/>
              </a:rPr>
              <a:t>,</a:t>
            </a:r>
            <a:r>
              <a:rPr lang="en-US" altLang="zh-TW" sz="2000" dirty="0">
                <a:latin typeface="Arial" panose="020B0604020202020204" pitchFamily="34" charset="0"/>
                <a:cs typeface="Arial" panose="020B0604020202020204" pitchFamily="34" charset="0"/>
              </a:rPr>
              <a:t> </a:t>
            </a:r>
            <a:br>
              <a:rPr lang="en-US" altLang="zh-TW" sz="2000" dirty="0">
                <a:latin typeface="Arial" panose="020B0604020202020204" pitchFamily="34" charset="0"/>
                <a:cs typeface="Arial" panose="020B0604020202020204" pitchFamily="34" charset="0"/>
              </a:rPr>
            </a:br>
            <a:r>
              <a:rPr lang="en-US" altLang="zh-TW" sz="2000" dirty="0">
                <a:solidFill>
                  <a:srgbClr val="0000FF"/>
                </a:solidFill>
                <a:latin typeface="Arial" panose="020B0604020202020204" pitchFamily="34" charset="0"/>
                <a:cs typeface="Arial" panose="020B0604020202020204" pitchFamily="34" charset="0"/>
              </a:rPr>
              <a:t>FastRoute4-lefdef</a:t>
            </a:r>
          </a:p>
          <a:p>
            <a:r>
              <a:rPr lang="en-US" altLang="zh-TW" sz="2600" dirty="0">
                <a:latin typeface="Arial" panose="020B0604020202020204" pitchFamily="34" charset="0"/>
                <a:cs typeface="Arial" panose="020B0604020202020204" pitchFamily="34" charset="0"/>
              </a:rPr>
              <a:t>Detailed router: 1 </a:t>
            </a:r>
            <a:r>
              <a:rPr lang="en-US" altLang="zh-TW" sz="2600" i="1" dirty="0">
                <a:latin typeface="Arial" panose="020B0604020202020204" pitchFamily="34" charset="0"/>
                <a:cs typeface="Arial" panose="020B0604020202020204" pitchFamily="34" charset="0"/>
                <a:sym typeface="Wingdings" panose="05000000000000000000" pitchFamily="2" charset="2"/>
              </a:rPr>
              <a:t> 3</a:t>
            </a:r>
            <a:endParaRPr lang="en-US" altLang="zh-TW" sz="2600" b="1" i="1" dirty="0">
              <a:solidFill>
                <a:srgbClr val="C00000"/>
              </a:solidFill>
              <a:latin typeface="Arial" panose="020B0604020202020204" pitchFamily="34" charset="0"/>
              <a:cs typeface="Arial" panose="020B0604020202020204" pitchFamily="34" charset="0"/>
            </a:endParaRPr>
          </a:p>
          <a:p>
            <a:pPr lvl="1"/>
            <a:r>
              <a:rPr lang="en-US" altLang="zh-TW" sz="2000" dirty="0" err="1">
                <a:latin typeface="Arial" panose="020B0604020202020204" pitchFamily="34" charset="0"/>
                <a:cs typeface="Arial" panose="020B0604020202020204" pitchFamily="34" charset="0"/>
              </a:rPr>
              <a:t>NCTUdr</a:t>
            </a:r>
            <a:r>
              <a:rPr lang="en-US" altLang="zh-TW" sz="2000" dirty="0">
                <a:latin typeface="Arial" panose="020B0604020202020204" pitchFamily="34" charset="0"/>
                <a:cs typeface="Arial" panose="020B0604020202020204" pitchFamily="34" charset="0"/>
              </a:rPr>
              <a:t>, </a:t>
            </a:r>
            <a:r>
              <a:rPr lang="en-US" altLang="zh-TW" sz="2000" dirty="0">
                <a:solidFill>
                  <a:srgbClr val="FF0000"/>
                </a:solidFill>
                <a:latin typeface="Arial" panose="020B0604020202020204" pitchFamily="34" charset="0"/>
                <a:cs typeface="Arial" panose="020B0604020202020204" pitchFamily="34" charset="0"/>
              </a:rPr>
              <a:t>Dr. CU</a:t>
            </a:r>
            <a:r>
              <a:rPr lang="en-US" altLang="zh-TW" sz="2000" dirty="0">
                <a:solidFill>
                  <a:srgbClr val="0000FF"/>
                </a:solidFill>
                <a:latin typeface="Arial" panose="020B0604020202020204" pitchFamily="34" charset="0"/>
                <a:cs typeface="Arial" panose="020B0604020202020204" pitchFamily="34" charset="0"/>
              </a:rPr>
              <a:t>, </a:t>
            </a:r>
            <a:r>
              <a:rPr lang="en-US" altLang="zh-TW" sz="2000" dirty="0" err="1">
                <a:solidFill>
                  <a:srgbClr val="0000FF"/>
                </a:solidFill>
                <a:latin typeface="Arial" panose="020B0604020202020204" pitchFamily="34" charset="0"/>
                <a:cs typeface="Arial" panose="020B0604020202020204" pitchFamily="34" charset="0"/>
              </a:rPr>
              <a:t>TritonRoute</a:t>
            </a:r>
            <a:endParaRPr lang="en-US" altLang="zh-TW" sz="2000" dirty="0">
              <a:solidFill>
                <a:srgbClr val="0000FF"/>
              </a:solidFill>
              <a:latin typeface="Arial" panose="020B0604020202020204" pitchFamily="34" charset="0"/>
              <a:cs typeface="Arial" panose="020B0604020202020204" pitchFamily="34" charset="0"/>
            </a:endParaRPr>
          </a:p>
          <a:p>
            <a:r>
              <a:rPr lang="en-US" altLang="zh-TW" sz="2400" dirty="0">
                <a:latin typeface="Arial" panose="020B0604020202020204" pitchFamily="34" charset="0"/>
                <a:cs typeface="Arial" panose="020B0604020202020204" pitchFamily="34" charset="0"/>
              </a:rPr>
              <a:t>Gate sizers: 2 </a:t>
            </a:r>
            <a:r>
              <a:rPr lang="en-US" altLang="zh-TW" sz="2400" i="1" dirty="0">
                <a:latin typeface="Arial" panose="020B0604020202020204" pitchFamily="34" charset="0"/>
                <a:cs typeface="Arial" panose="020B0604020202020204" pitchFamily="34" charset="0"/>
                <a:sym typeface="Wingdings" panose="05000000000000000000" pitchFamily="2" charset="2"/>
              </a:rPr>
              <a:t> 4</a:t>
            </a:r>
            <a:endParaRPr lang="en-US" altLang="zh-TW" sz="2400" i="1" dirty="0">
              <a:latin typeface="Arial" panose="020B0604020202020204" pitchFamily="34" charset="0"/>
              <a:cs typeface="Arial" panose="020B0604020202020204" pitchFamily="34" charset="0"/>
            </a:endParaRPr>
          </a:p>
          <a:p>
            <a:pPr lvl="1"/>
            <a:r>
              <a:rPr lang="en-US" altLang="zh-TW" sz="2000" dirty="0" err="1">
                <a:latin typeface="Arial" panose="020B0604020202020204" pitchFamily="34" charset="0"/>
                <a:cs typeface="Arial" panose="020B0604020202020204" pitchFamily="34" charset="0"/>
              </a:rPr>
              <a:t>USizer</a:t>
            </a:r>
            <a:r>
              <a:rPr lang="en-US" altLang="zh-TW" sz="2000" dirty="0">
                <a:latin typeface="Arial" panose="020B0604020202020204" pitchFamily="34" charset="0"/>
                <a:cs typeface="Arial" panose="020B0604020202020204" pitchFamily="34" charset="0"/>
              </a:rPr>
              <a:t> 2013, </a:t>
            </a:r>
            <a:r>
              <a:rPr lang="en-US" altLang="zh-TW" sz="2000" dirty="0" err="1">
                <a:latin typeface="Arial" panose="020B0604020202020204" pitchFamily="34" charset="0"/>
                <a:cs typeface="Arial" panose="020B0604020202020204" pitchFamily="34" charset="0"/>
              </a:rPr>
              <a:t>USizer</a:t>
            </a:r>
            <a:r>
              <a:rPr lang="en-US" altLang="zh-TW" sz="2000" dirty="0">
                <a:latin typeface="Arial" panose="020B0604020202020204" pitchFamily="34" charset="0"/>
                <a:cs typeface="Arial" panose="020B0604020202020204" pitchFamily="34" charset="0"/>
              </a:rPr>
              <a:t> 2012</a:t>
            </a:r>
            <a:r>
              <a:rPr lang="en-US" altLang="zh-TW" sz="2000" dirty="0">
                <a:solidFill>
                  <a:srgbClr val="0000FF"/>
                </a:solidFill>
                <a:latin typeface="Arial" panose="020B0604020202020204" pitchFamily="34" charset="0"/>
                <a:cs typeface="Arial" panose="020B0604020202020204" pitchFamily="34" charset="0"/>
              </a:rPr>
              <a:t>, Resizer, </a:t>
            </a:r>
            <a:r>
              <a:rPr lang="en-US" altLang="zh-TW" sz="2000" dirty="0" err="1">
                <a:solidFill>
                  <a:srgbClr val="0000FF"/>
                </a:solidFill>
                <a:latin typeface="Arial" panose="020B0604020202020204" pitchFamily="34" charset="0"/>
                <a:cs typeface="Arial" panose="020B0604020202020204" pitchFamily="34" charset="0"/>
              </a:rPr>
              <a:t>TritonSizer</a:t>
            </a:r>
            <a:endParaRPr lang="en-US" altLang="zh-TW" sz="2000" dirty="0">
              <a:solidFill>
                <a:srgbClr val="0000FF"/>
              </a:solidFill>
              <a:latin typeface="Arial" panose="020B0604020202020204" pitchFamily="34" charset="0"/>
              <a:cs typeface="Arial" panose="020B0604020202020204" pitchFamily="34" charset="0"/>
            </a:endParaRPr>
          </a:p>
          <a:p>
            <a:r>
              <a:rPr lang="en-US" altLang="zh-TW" sz="2400" dirty="0">
                <a:latin typeface="Arial" panose="020B0604020202020204" pitchFamily="34" charset="0"/>
                <a:cs typeface="Arial" panose="020B0604020202020204" pitchFamily="34" charset="0"/>
              </a:rPr>
              <a:t>Timers: 2 </a:t>
            </a:r>
            <a:r>
              <a:rPr lang="en-US" altLang="zh-TW" sz="2400" i="1" dirty="0">
                <a:latin typeface="Arial" panose="020B0604020202020204" pitchFamily="34" charset="0"/>
                <a:cs typeface="Arial" panose="020B0604020202020204" pitchFamily="34" charset="0"/>
                <a:sym typeface="Wingdings" panose="05000000000000000000" pitchFamily="2" charset="2"/>
              </a:rPr>
              <a:t> 3</a:t>
            </a:r>
            <a:endParaRPr lang="en-US" altLang="zh-TW" sz="2400" i="1" dirty="0">
              <a:latin typeface="Arial" panose="020B0604020202020204" pitchFamily="34" charset="0"/>
              <a:cs typeface="Arial" panose="020B0604020202020204" pitchFamily="34" charset="0"/>
            </a:endParaRPr>
          </a:p>
          <a:p>
            <a:pPr lvl="1"/>
            <a:r>
              <a:rPr lang="en-US" altLang="zh-TW" sz="2000" dirty="0">
                <a:latin typeface="Arial" panose="020B0604020202020204" pitchFamily="34" charset="0"/>
                <a:cs typeface="Arial" panose="020B0604020202020204" pitchFamily="34" charset="0"/>
              </a:rPr>
              <a:t>Open Timer, iTimerC2.0</a:t>
            </a:r>
            <a:r>
              <a:rPr lang="en-US" altLang="zh-TW" sz="2000" dirty="0">
                <a:solidFill>
                  <a:srgbClr val="0000FF"/>
                </a:solidFill>
                <a:latin typeface="Arial" panose="020B0604020202020204" pitchFamily="34" charset="0"/>
                <a:cs typeface="Arial" panose="020B0604020202020204" pitchFamily="34" charset="0"/>
              </a:rPr>
              <a:t>, </a:t>
            </a:r>
            <a:r>
              <a:rPr lang="en-US" altLang="zh-TW" sz="2000" dirty="0" err="1">
                <a:solidFill>
                  <a:srgbClr val="0000FF"/>
                </a:solidFill>
                <a:latin typeface="Arial" panose="020B0604020202020204" pitchFamily="34" charset="0"/>
                <a:cs typeface="Arial" panose="020B0604020202020204" pitchFamily="34" charset="0"/>
              </a:rPr>
              <a:t>OpenSTA</a:t>
            </a:r>
            <a:endParaRPr lang="en-US" altLang="zh-TW" sz="2000" dirty="0">
              <a:solidFill>
                <a:srgbClr val="0000FF"/>
              </a:solidFill>
              <a:latin typeface="Arial" panose="020B0604020202020204" pitchFamily="34" charset="0"/>
              <a:cs typeface="Arial" panose="020B0604020202020204" pitchFamily="34" charset="0"/>
            </a:endParaRPr>
          </a:p>
          <a:p>
            <a:r>
              <a:rPr lang="en-US" altLang="zh-TW" sz="2400" dirty="0">
                <a:latin typeface="Arial" panose="020B0604020202020204" pitchFamily="34" charset="0"/>
                <a:cs typeface="Arial" panose="020B0604020202020204" pitchFamily="34" charset="0"/>
              </a:rPr>
              <a:t>Cell libraries: 2 </a:t>
            </a:r>
            <a:r>
              <a:rPr lang="en-US" altLang="zh-TW" sz="2400" dirty="0">
                <a:latin typeface="Arial" panose="020B0604020202020204" pitchFamily="34" charset="0"/>
                <a:cs typeface="Arial" panose="020B0604020202020204" pitchFamily="34" charset="0"/>
                <a:sym typeface="Wingdings" panose="05000000000000000000" pitchFamily="2" charset="2"/>
              </a:rPr>
              <a:t> </a:t>
            </a:r>
            <a:r>
              <a:rPr lang="en-US" altLang="zh-TW" sz="2400" i="1" dirty="0">
                <a:latin typeface="Arial" panose="020B0604020202020204" pitchFamily="34" charset="0"/>
                <a:cs typeface="Arial" panose="020B0604020202020204" pitchFamily="34" charset="0"/>
                <a:sym typeface="Wingdings" panose="05000000000000000000" pitchFamily="2" charset="2"/>
              </a:rPr>
              <a:t>4</a:t>
            </a:r>
            <a:endParaRPr lang="en-US" altLang="zh-TW" sz="2400" i="1" dirty="0">
              <a:latin typeface="Arial" panose="020B0604020202020204" pitchFamily="34" charset="0"/>
              <a:cs typeface="Arial" panose="020B0604020202020204" pitchFamily="34" charset="0"/>
            </a:endParaRPr>
          </a:p>
          <a:p>
            <a:pPr lvl="1"/>
            <a:r>
              <a:rPr lang="en-US" altLang="zh-TW" sz="2000" dirty="0">
                <a:latin typeface="Arial" panose="020B0604020202020204" pitchFamily="34" charset="0"/>
                <a:cs typeface="Arial" panose="020B0604020202020204" pitchFamily="34" charset="0"/>
              </a:rPr>
              <a:t>ISPD 2012/2013 Contests, ASAP 7nm library, </a:t>
            </a:r>
            <a:r>
              <a:rPr lang="en-US" altLang="zh-TW" sz="2000" dirty="0">
                <a:solidFill>
                  <a:srgbClr val="FF0000"/>
                </a:solidFill>
                <a:latin typeface="Arial" panose="020B0604020202020204" pitchFamily="34" charset="0"/>
                <a:cs typeface="Arial" panose="020B0604020202020204" pitchFamily="34" charset="0"/>
              </a:rPr>
              <a:t>NanGate45</a:t>
            </a:r>
            <a:r>
              <a:rPr lang="en-US" altLang="zh-TW" sz="2000" dirty="0">
                <a:latin typeface="Arial" panose="020B0604020202020204" pitchFamily="34" charset="0"/>
                <a:cs typeface="Arial" panose="020B0604020202020204" pitchFamily="34" charset="0"/>
              </a:rPr>
              <a:t>, </a:t>
            </a:r>
            <a:r>
              <a:rPr lang="en-US" altLang="zh-TW" sz="2000" dirty="0" err="1">
                <a:solidFill>
                  <a:srgbClr val="FF0000"/>
                </a:solidFill>
                <a:latin typeface="Arial" panose="020B0604020202020204" pitchFamily="34" charset="0"/>
                <a:cs typeface="Arial" panose="020B0604020202020204" pitchFamily="34" charset="0"/>
              </a:rPr>
              <a:t>NCTUcell</a:t>
            </a:r>
            <a:endParaRPr lang="en-US" altLang="zh-TW" sz="2000"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F158F44-10E2-4340-BE99-71B3D88035DB}"/>
              </a:ext>
            </a:extLst>
          </p:cNvPr>
          <p:cNvSpPr txBox="1"/>
          <p:nvPr/>
        </p:nvSpPr>
        <p:spPr>
          <a:xfrm>
            <a:off x="508000" y="5812334"/>
            <a:ext cx="3544560" cy="646331"/>
          </a:xfrm>
          <a:prstGeom prst="rect">
            <a:avLst/>
          </a:prstGeom>
          <a:noFill/>
        </p:spPr>
        <p:txBody>
          <a:bodyPr wrap="none" rtlCol="0">
            <a:spAutoFit/>
          </a:bodyPr>
          <a:lstStyle/>
          <a:p>
            <a:r>
              <a:rPr lang="en-US" dirty="0">
                <a:solidFill>
                  <a:srgbClr val="300DFF"/>
                </a:solidFill>
                <a:latin typeface="Arial" panose="020B0604020202020204" pitchFamily="34" charset="0"/>
                <a:cs typeface="Arial" panose="020B0604020202020204" pitchFamily="34" charset="0"/>
              </a:rPr>
              <a:t>Blue: New </a:t>
            </a:r>
            <a:r>
              <a:rPr lang="en-US" dirty="0" err="1">
                <a:solidFill>
                  <a:srgbClr val="300DFF"/>
                </a:solidFill>
                <a:latin typeface="Arial" panose="020B0604020202020204" pitchFamily="34" charset="0"/>
                <a:cs typeface="Arial" panose="020B0604020202020204" pitchFamily="34" charset="0"/>
              </a:rPr>
              <a:t>OpenROAD</a:t>
            </a:r>
            <a:r>
              <a:rPr lang="en-US" dirty="0">
                <a:solidFill>
                  <a:srgbClr val="300DFF"/>
                </a:solidFill>
                <a:latin typeface="Arial" panose="020B0604020202020204" pitchFamily="34" charset="0"/>
                <a:cs typeface="Arial" panose="020B0604020202020204" pitchFamily="34" charset="0"/>
              </a:rPr>
              <a:t> tools </a:t>
            </a:r>
          </a:p>
          <a:p>
            <a:r>
              <a:rPr lang="en-US" dirty="0">
                <a:solidFill>
                  <a:srgbClr val="FF0000"/>
                </a:solidFill>
                <a:latin typeface="Arial" panose="020B0604020202020204" pitchFamily="34" charset="0"/>
                <a:cs typeface="Arial" panose="020B0604020202020204" pitchFamily="34" charset="0"/>
              </a:rPr>
              <a:t>Red: New Non-</a:t>
            </a:r>
            <a:r>
              <a:rPr lang="en-US" dirty="0" err="1">
                <a:solidFill>
                  <a:srgbClr val="FF0000"/>
                </a:solidFill>
                <a:latin typeface="Arial" panose="020B0604020202020204" pitchFamily="34" charset="0"/>
                <a:cs typeface="Arial" panose="020B0604020202020204" pitchFamily="34" charset="0"/>
              </a:rPr>
              <a:t>OpenROAD</a:t>
            </a:r>
            <a:r>
              <a:rPr lang="en-US" dirty="0">
                <a:solidFill>
                  <a:srgbClr val="FF0000"/>
                </a:solidFill>
                <a:latin typeface="Arial" panose="020B0604020202020204" pitchFamily="34" charset="0"/>
                <a:cs typeface="Arial" panose="020B0604020202020204" pitchFamily="34" charset="0"/>
              </a:rPr>
              <a:t> tools</a:t>
            </a:r>
          </a:p>
        </p:txBody>
      </p:sp>
    </p:spTree>
    <p:extLst>
      <p:ext uri="{BB962C8B-B14F-4D97-AF65-F5344CB8AC3E}">
        <p14:creationId xmlns:p14="http://schemas.microsoft.com/office/powerpoint/2010/main" val="370731065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p:txBody>
          <a:bodyPr/>
          <a:lstStyle/>
          <a:p>
            <a:r>
              <a:rPr lang="en-US" dirty="0"/>
              <a:t>Dr. CU</a:t>
            </a:r>
          </a:p>
        </p:txBody>
      </p:sp>
      <p:sp>
        <p:nvSpPr>
          <p:cNvPr id="4" name="Content Placeholder 3">
            <a:extLst>
              <a:ext uri="{FF2B5EF4-FFF2-40B4-BE49-F238E27FC236}">
                <a16:creationId xmlns:a16="http://schemas.microsoft.com/office/drawing/2014/main" id="{868A9756-B837-4C11-85EF-788AFCD43476}"/>
              </a:ext>
            </a:extLst>
          </p:cNvPr>
          <p:cNvSpPr>
            <a:spLocks noGrp="1"/>
          </p:cNvSpPr>
          <p:nvPr>
            <p:ph idx="1"/>
          </p:nvPr>
        </p:nvSpPr>
        <p:spPr>
          <a:xfrm>
            <a:off x="228601" y="838201"/>
            <a:ext cx="11781367" cy="2900679"/>
          </a:xfrm>
        </p:spPr>
        <p:txBody>
          <a:bodyPr/>
          <a:lstStyle/>
          <a:p>
            <a:pPr marL="174625" indent="-174625">
              <a:lnSpc>
                <a:spcPct val="100000"/>
              </a:lnSpc>
            </a:pPr>
            <a:r>
              <a:rPr lang="en-US" altLang="zh-CN" dirty="0"/>
              <a:t>Detailed router with </a:t>
            </a:r>
            <a:r>
              <a:rPr lang="en-HK" altLang="zh-CN" dirty="0"/>
              <a:t>efficient bulk synchronous parallel scheme</a:t>
            </a:r>
          </a:p>
          <a:p>
            <a:pPr marL="514350" lvl="1" indent="-174625">
              <a:lnSpc>
                <a:spcPct val="100000"/>
              </a:lnSpc>
            </a:pPr>
            <a:r>
              <a:rPr lang="en-US" altLang="zh-CN" dirty="0"/>
              <a:t>LEF/DEF input and output compatible with ISPD 2018/2019 Contests</a:t>
            </a:r>
          </a:p>
          <a:p>
            <a:pPr marL="514350" lvl="1" indent="-174625">
              <a:lnSpc>
                <a:spcPct val="100000"/>
              </a:lnSpc>
            </a:pPr>
            <a:r>
              <a:rPr lang="en-US" altLang="zh-CN" dirty="0"/>
              <a:t>Two-level sparse data structures for a 3D detailed routing grid graph</a:t>
            </a:r>
          </a:p>
          <a:p>
            <a:pPr marL="514350" lvl="1" indent="-174625">
              <a:lnSpc>
                <a:spcPct val="100000"/>
              </a:lnSpc>
            </a:pPr>
            <a:r>
              <a:rPr lang="en-US" altLang="zh-CN" dirty="0"/>
              <a:t>Access point assignment capable of off-track pin access</a:t>
            </a:r>
          </a:p>
          <a:p>
            <a:pPr marL="514350" lvl="1" indent="-174625">
              <a:lnSpc>
                <a:spcPct val="100000"/>
              </a:lnSpc>
            </a:pPr>
            <a:r>
              <a:rPr lang="en-US" altLang="zh-CN" dirty="0"/>
              <a:t>Correct-by-construction path search optimally capturing the min-area constraint</a:t>
            </a:r>
          </a:p>
          <a:p>
            <a:pPr marL="174625" indent="-174625">
              <a:lnSpc>
                <a:spcPct val="100000"/>
              </a:lnSpc>
            </a:pPr>
            <a:endParaRPr lang="en-US" altLang="zh-CN" dirty="0"/>
          </a:p>
          <a:p>
            <a:pPr marL="514350" lvl="1" indent="-174625">
              <a:lnSpc>
                <a:spcPct val="100000"/>
              </a:lnSpc>
            </a:pPr>
            <a:endParaRPr lang="en-US" altLang="zh-TW" dirty="0"/>
          </a:p>
        </p:txBody>
      </p:sp>
      <p:sp>
        <p:nvSpPr>
          <p:cNvPr id="5" name="Google Shape;56;p13">
            <a:extLst>
              <a:ext uri="{FF2B5EF4-FFF2-40B4-BE49-F238E27FC236}">
                <a16:creationId xmlns:a16="http://schemas.microsoft.com/office/drawing/2014/main" id="{10F07054-EB34-4FEE-B3D1-DAFCBC30126E}"/>
              </a:ext>
            </a:extLst>
          </p:cNvPr>
          <p:cNvSpPr txBox="1">
            <a:spLocks/>
          </p:cNvSpPr>
          <p:nvPr/>
        </p:nvSpPr>
        <p:spPr>
          <a:xfrm>
            <a:off x="2469544" y="6307100"/>
            <a:ext cx="7210234" cy="473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dirty="0"/>
              <a:t>Link: </a:t>
            </a:r>
            <a:r>
              <a:rPr lang="en-HK" altLang="zh-CN" dirty="0">
                <a:hlinkClick r:id="rId3"/>
              </a:rPr>
              <a:t>github.com/</a:t>
            </a:r>
            <a:r>
              <a:rPr lang="en-HK" altLang="zh-CN" dirty="0" err="1">
                <a:hlinkClick r:id="rId3"/>
              </a:rPr>
              <a:t>cuhk-eda</a:t>
            </a:r>
            <a:r>
              <a:rPr lang="en-HK" altLang="zh-CN" dirty="0">
                <a:hlinkClick r:id="rId3"/>
              </a:rPr>
              <a:t>/</a:t>
            </a:r>
            <a:r>
              <a:rPr lang="en-HK" altLang="zh-CN" dirty="0" err="1">
                <a:hlinkClick r:id="rId3"/>
              </a:rPr>
              <a:t>dr</a:t>
            </a:r>
            <a:r>
              <a:rPr lang="en-HK" altLang="zh-CN" dirty="0">
                <a:hlinkClick r:id="rId3"/>
              </a:rPr>
              <a:t>-cu</a:t>
            </a:r>
            <a:endParaRPr lang="en-US" b="1" dirty="0"/>
          </a:p>
        </p:txBody>
      </p:sp>
      <p:pic>
        <p:nvPicPr>
          <p:cNvPr id="6" name="图片 5"/>
          <p:cNvPicPr>
            <a:picLocks noChangeAspect="1"/>
          </p:cNvPicPr>
          <p:nvPr/>
        </p:nvPicPr>
        <p:blipFill>
          <a:blip r:embed="rId4">
            <a:clrChange>
              <a:clrFrom>
                <a:srgbClr val="FFFFFF"/>
              </a:clrFrom>
              <a:clrTo>
                <a:srgbClr val="FFFFFF">
                  <a:alpha val="0"/>
                </a:srgbClr>
              </a:clrTo>
            </a:clrChange>
          </a:blip>
          <a:stretch>
            <a:fillRect/>
          </a:stretch>
        </p:blipFill>
        <p:spPr>
          <a:xfrm>
            <a:off x="8621968" y="46037"/>
            <a:ext cx="3388000" cy="594348"/>
          </a:xfrm>
          <a:prstGeom prst="rect">
            <a:avLst/>
          </a:prstGeom>
        </p:spPr>
      </p:pic>
      <p:pic>
        <p:nvPicPr>
          <p:cNvPr id="7" name="图片 6"/>
          <p:cNvPicPr>
            <a:picLocks noChangeAspect="1"/>
          </p:cNvPicPr>
          <p:nvPr/>
        </p:nvPicPr>
        <p:blipFill>
          <a:blip r:embed="rId5">
            <a:clrChange>
              <a:clrFrom>
                <a:srgbClr val="FFFFFF"/>
              </a:clrFrom>
              <a:clrTo>
                <a:srgbClr val="FFFFFF">
                  <a:alpha val="0"/>
                </a:srgbClr>
              </a:clrTo>
            </a:clrChange>
          </a:blip>
          <a:stretch>
            <a:fillRect/>
          </a:stretch>
        </p:blipFill>
        <p:spPr>
          <a:xfrm>
            <a:off x="228601" y="3303588"/>
            <a:ext cx="4380229" cy="2575785"/>
          </a:xfrm>
          <a:prstGeom prst="rect">
            <a:avLst/>
          </a:prstGeom>
        </p:spPr>
      </p:pic>
      <p:sp>
        <p:nvSpPr>
          <p:cNvPr id="8" name="Google Shape;56;p13">
            <a:extLst>
              <a:ext uri="{FF2B5EF4-FFF2-40B4-BE49-F238E27FC236}">
                <a16:creationId xmlns:a16="http://schemas.microsoft.com/office/drawing/2014/main" id="{10F07054-EB34-4FEE-B3D1-DAFCBC30126E}"/>
              </a:ext>
            </a:extLst>
          </p:cNvPr>
          <p:cNvSpPr txBox="1">
            <a:spLocks/>
          </p:cNvSpPr>
          <p:nvPr/>
        </p:nvSpPr>
        <p:spPr>
          <a:xfrm>
            <a:off x="289433" y="5835398"/>
            <a:ext cx="4258564" cy="473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altLang="zh-CN" sz="1600" dirty="0"/>
              <a:t>T</a:t>
            </a:r>
            <a:r>
              <a:rPr lang="en-US" sz="1600" dirty="0"/>
              <a:t>wo-level grid graph data structures</a:t>
            </a:r>
            <a:endParaRPr lang="en-US" sz="1600" b="1" dirty="0"/>
          </a:p>
        </p:txBody>
      </p:sp>
      <p:pic>
        <p:nvPicPr>
          <p:cNvPr id="9" name="图片 8"/>
          <p:cNvPicPr>
            <a:picLocks noChangeAspect="1"/>
          </p:cNvPicPr>
          <p:nvPr/>
        </p:nvPicPr>
        <p:blipFill>
          <a:blip r:embed="rId6">
            <a:clrChange>
              <a:clrFrom>
                <a:srgbClr val="FFFFFF"/>
              </a:clrFrom>
              <a:clrTo>
                <a:srgbClr val="FFFFFF">
                  <a:alpha val="0"/>
                </a:srgbClr>
              </a:clrTo>
            </a:clrChange>
          </a:blip>
          <a:stretch>
            <a:fillRect/>
          </a:stretch>
        </p:blipFill>
        <p:spPr>
          <a:xfrm>
            <a:off x="4855541" y="3736906"/>
            <a:ext cx="3524371" cy="1978239"/>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21968" y="3308843"/>
            <a:ext cx="2396029" cy="2570530"/>
          </a:xfrm>
          <a:prstGeom prst="rect">
            <a:avLst/>
          </a:prstGeom>
        </p:spPr>
      </p:pic>
      <p:sp>
        <p:nvSpPr>
          <p:cNvPr id="11" name="Google Shape;56;p13">
            <a:extLst>
              <a:ext uri="{FF2B5EF4-FFF2-40B4-BE49-F238E27FC236}">
                <a16:creationId xmlns:a16="http://schemas.microsoft.com/office/drawing/2014/main" id="{10F07054-EB34-4FEE-B3D1-DAFCBC30126E}"/>
              </a:ext>
            </a:extLst>
          </p:cNvPr>
          <p:cNvSpPr txBox="1">
            <a:spLocks/>
          </p:cNvSpPr>
          <p:nvPr/>
        </p:nvSpPr>
        <p:spPr>
          <a:xfrm>
            <a:off x="4488444" y="5833132"/>
            <a:ext cx="4258564" cy="473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altLang="zh-CN" sz="1600" dirty="0"/>
              <a:t>Off-track pin access</a:t>
            </a:r>
            <a:endParaRPr lang="en-US" sz="1600" b="1" dirty="0"/>
          </a:p>
        </p:txBody>
      </p:sp>
      <p:sp>
        <p:nvSpPr>
          <p:cNvPr id="12" name="Google Shape;56;p13">
            <a:extLst>
              <a:ext uri="{FF2B5EF4-FFF2-40B4-BE49-F238E27FC236}">
                <a16:creationId xmlns:a16="http://schemas.microsoft.com/office/drawing/2014/main" id="{10F07054-EB34-4FEE-B3D1-DAFCBC30126E}"/>
              </a:ext>
            </a:extLst>
          </p:cNvPr>
          <p:cNvSpPr txBox="1">
            <a:spLocks/>
          </p:cNvSpPr>
          <p:nvPr/>
        </p:nvSpPr>
        <p:spPr>
          <a:xfrm>
            <a:off x="7690700" y="5835398"/>
            <a:ext cx="4258564" cy="473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altLang="zh-CN" sz="1600" dirty="0"/>
              <a:t>Detailed routing solution</a:t>
            </a:r>
            <a:endParaRPr lang="en-US" sz="1600" b="1" dirty="0"/>
          </a:p>
        </p:txBody>
      </p:sp>
    </p:spTree>
    <p:extLst>
      <p:ext uri="{BB962C8B-B14F-4D97-AF65-F5344CB8AC3E}">
        <p14:creationId xmlns:p14="http://schemas.microsoft.com/office/powerpoint/2010/main" val="211479475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p:txBody>
          <a:bodyPr/>
          <a:lstStyle/>
          <a:p>
            <a:r>
              <a:rPr lang="en-US" dirty="0" err="1"/>
              <a:t>FZUplace</a:t>
            </a:r>
            <a:endParaRPr lang="en-US" dirty="0"/>
          </a:p>
        </p:txBody>
      </p:sp>
      <p:sp>
        <p:nvSpPr>
          <p:cNvPr id="6" name="Title 2">
            <a:extLst>
              <a:ext uri="{FF2B5EF4-FFF2-40B4-BE49-F238E27FC236}">
                <a16:creationId xmlns:a16="http://schemas.microsoft.com/office/drawing/2014/main" id="{A291489E-66C9-49B7-995F-824E2F59BF9F}"/>
              </a:ext>
            </a:extLst>
          </p:cNvPr>
          <p:cNvSpPr txBox="1">
            <a:spLocks/>
          </p:cNvSpPr>
          <p:nvPr/>
        </p:nvSpPr>
        <p:spPr bwMode="auto">
          <a:xfrm>
            <a:off x="215900" y="144463"/>
            <a:ext cx="11802533" cy="595312"/>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1" fontAlgn="base" hangingPunct="1">
              <a:lnSpc>
                <a:spcPct val="90000"/>
              </a:lnSpc>
              <a:spcBef>
                <a:spcPct val="0"/>
              </a:spcBef>
              <a:spcAft>
                <a:spcPct val="0"/>
              </a:spcAft>
              <a:defRPr sz="3200" b="1" baseline="0">
                <a:solidFill>
                  <a:srgbClr val="254061"/>
                </a:solidFill>
                <a:latin typeface="Arial" panose="020B0604020202020204" pitchFamily="34" charset="0"/>
                <a:ea typeface="+mj-ea"/>
                <a:cs typeface="Arial" pitchFamily="34" charset="0"/>
              </a:defRPr>
            </a:lvl1pPr>
            <a:lvl2pPr algn="l" rtl="0" eaLnBrk="1" fontAlgn="base" hangingPunct="1">
              <a:lnSpc>
                <a:spcPct val="90000"/>
              </a:lnSpc>
              <a:spcBef>
                <a:spcPct val="0"/>
              </a:spcBef>
              <a:spcAft>
                <a:spcPct val="0"/>
              </a:spcAft>
              <a:defRPr sz="3200" b="1">
                <a:solidFill>
                  <a:srgbClr val="254061"/>
                </a:solidFill>
                <a:latin typeface="Arial" charset="0"/>
                <a:cs typeface="Arial" charset="0"/>
              </a:defRPr>
            </a:lvl2pPr>
            <a:lvl3pPr algn="l" rtl="0" eaLnBrk="1" fontAlgn="base" hangingPunct="1">
              <a:lnSpc>
                <a:spcPct val="90000"/>
              </a:lnSpc>
              <a:spcBef>
                <a:spcPct val="0"/>
              </a:spcBef>
              <a:spcAft>
                <a:spcPct val="0"/>
              </a:spcAft>
              <a:defRPr sz="3200" b="1">
                <a:solidFill>
                  <a:srgbClr val="254061"/>
                </a:solidFill>
                <a:latin typeface="Arial" charset="0"/>
                <a:cs typeface="Arial" charset="0"/>
              </a:defRPr>
            </a:lvl3pPr>
            <a:lvl4pPr algn="l" rtl="0" eaLnBrk="1" fontAlgn="base" hangingPunct="1">
              <a:lnSpc>
                <a:spcPct val="90000"/>
              </a:lnSpc>
              <a:spcBef>
                <a:spcPct val="0"/>
              </a:spcBef>
              <a:spcAft>
                <a:spcPct val="0"/>
              </a:spcAft>
              <a:defRPr sz="3200" b="1">
                <a:solidFill>
                  <a:srgbClr val="254061"/>
                </a:solidFill>
                <a:latin typeface="Arial" charset="0"/>
                <a:cs typeface="Arial" charset="0"/>
              </a:defRPr>
            </a:lvl4pPr>
            <a:lvl5pPr algn="l" rtl="0" eaLnBrk="1" fontAlgn="base" hangingPunct="1">
              <a:lnSpc>
                <a:spcPct val="90000"/>
              </a:lnSpc>
              <a:spcBef>
                <a:spcPct val="0"/>
              </a:spcBef>
              <a:spcAft>
                <a:spcPct val="0"/>
              </a:spcAft>
              <a:defRPr sz="3200" b="1">
                <a:solidFill>
                  <a:srgbClr val="254061"/>
                </a:solidFill>
                <a:latin typeface="Arial" charset="0"/>
                <a:cs typeface="Arial" charset="0"/>
              </a:defRPr>
            </a:lvl5pPr>
            <a:lvl6pPr marL="457200" algn="l" rtl="0" eaLnBrk="1" fontAlgn="base" hangingPunct="1">
              <a:lnSpc>
                <a:spcPct val="90000"/>
              </a:lnSpc>
              <a:spcBef>
                <a:spcPct val="0"/>
              </a:spcBef>
              <a:spcAft>
                <a:spcPct val="0"/>
              </a:spcAft>
              <a:defRPr sz="3200">
                <a:solidFill>
                  <a:schemeClr val="hlink"/>
                </a:solidFill>
                <a:latin typeface="Tahoma" pitchFamily="34" charset="0"/>
              </a:defRPr>
            </a:lvl6pPr>
            <a:lvl7pPr marL="914400" algn="l" rtl="0" eaLnBrk="1" fontAlgn="base" hangingPunct="1">
              <a:lnSpc>
                <a:spcPct val="90000"/>
              </a:lnSpc>
              <a:spcBef>
                <a:spcPct val="0"/>
              </a:spcBef>
              <a:spcAft>
                <a:spcPct val="0"/>
              </a:spcAft>
              <a:defRPr sz="3200">
                <a:solidFill>
                  <a:schemeClr val="hlink"/>
                </a:solidFill>
                <a:latin typeface="Tahoma" pitchFamily="34" charset="0"/>
              </a:defRPr>
            </a:lvl7pPr>
            <a:lvl8pPr marL="1371600" algn="l" rtl="0" eaLnBrk="1" fontAlgn="base" hangingPunct="1">
              <a:lnSpc>
                <a:spcPct val="90000"/>
              </a:lnSpc>
              <a:spcBef>
                <a:spcPct val="0"/>
              </a:spcBef>
              <a:spcAft>
                <a:spcPct val="0"/>
              </a:spcAft>
              <a:defRPr sz="3200">
                <a:solidFill>
                  <a:schemeClr val="hlink"/>
                </a:solidFill>
                <a:latin typeface="Tahoma" pitchFamily="34" charset="0"/>
              </a:defRPr>
            </a:lvl8pPr>
            <a:lvl9pPr marL="1828800" algn="l" rtl="0" eaLnBrk="1" fontAlgn="base" hangingPunct="1">
              <a:lnSpc>
                <a:spcPct val="90000"/>
              </a:lnSpc>
              <a:spcBef>
                <a:spcPct val="0"/>
              </a:spcBef>
              <a:spcAft>
                <a:spcPct val="0"/>
              </a:spcAft>
              <a:defRPr sz="3200">
                <a:solidFill>
                  <a:schemeClr val="hlink"/>
                </a:solidFill>
                <a:latin typeface="Tahoma" pitchFamily="34" charset="0"/>
              </a:defRPr>
            </a:lvl9pPr>
          </a:lstStyle>
          <a:p>
            <a:pPr defTabSz="914400"/>
            <a:r>
              <a:rPr lang="en-US" kern="0"/>
              <a:t>FZUplace</a:t>
            </a:r>
            <a:endParaRPr lang="en-US" kern="0" dirty="0"/>
          </a:p>
        </p:txBody>
      </p:sp>
      <mc:AlternateContent xmlns:mc="http://schemas.openxmlformats.org/markup-compatibility/2006" xmlns:a14="http://schemas.microsoft.com/office/drawing/2010/main">
        <mc:Choice Requires="a14">
          <p:sp>
            <p:nvSpPr>
              <p:cNvPr id="7" name="Content Placeholder 3">
                <a:extLst>
                  <a:ext uri="{FF2B5EF4-FFF2-40B4-BE49-F238E27FC236}">
                    <a16:creationId xmlns:a16="http://schemas.microsoft.com/office/drawing/2014/main" id="{EEF235B2-581A-491D-A90D-743809C2D002}"/>
                  </a:ext>
                </a:extLst>
              </p:cNvPr>
              <p:cNvSpPr txBox="1">
                <a:spLocks/>
              </p:cNvSpPr>
              <p:nvPr/>
            </p:nvSpPr>
            <p:spPr bwMode="auto">
              <a:xfrm>
                <a:off x="124543" y="5112135"/>
                <a:ext cx="11607800" cy="146773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569913" indent="-222250"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803275" indent="-230188"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lvl="1" defTabSz="914400"/>
                <a:r>
                  <a:rPr lang="en-US" altLang="zh-CN" kern="0" dirty="0"/>
                  <a:t>Directly solve Poisson’s equation to obtain an analytical solution</a:t>
                </a:r>
              </a:p>
              <a:p>
                <a:pPr lvl="1" defTabSz="914400"/>
                <a:r>
                  <a:rPr lang="en-US" altLang="zh-CN" kern="0" dirty="0"/>
                  <a:t>Prove the convergence of this analytical solution</a:t>
                </a:r>
              </a:p>
              <a:p>
                <a:pPr lvl="1" defTabSz="914400"/>
                <a:r>
                  <a:rPr lang="en-US" altLang="zh-CN" kern="0" dirty="0"/>
                  <a:t>Propose a fast computation scheme for our analytical equation in </a:t>
                </a:r>
                <a14:m>
                  <m:oMath xmlns:m="http://schemas.openxmlformats.org/officeDocument/2006/math">
                    <m:r>
                      <a:rPr lang="en-US" altLang="zh-CN" i="1" kern="0">
                        <a:latin typeface="Cambria Math" panose="02040503050406030204" pitchFamily="18" charset="0"/>
                      </a:rPr>
                      <m:t>𝑂</m:t>
                    </m:r>
                    <m:r>
                      <a:rPr lang="en-US" altLang="zh-CN" i="1" kern="0">
                        <a:latin typeface="Cambria Math" panose="02040503050406030204" pitchFamily="18" charset="0"/>
                      </a:rPr>
                      <m:t>(</m:t>
                    </m:r>
                    <m:r>
                      <a:rPr lang="en-US" altLang="zh-CN" i="1" kern="0">
                        <a:latin typeface="Cambria Math" panose="02040503050406030204" pitchFamily="18" charset="0"/>
                      </a:rPr>
                      <m:t>𝑛𝑙𝑜𝑔𝑛</m:t>
                    </m:r>
                    <m:r>
                      <a:rPr lang="en-US" altLang="zh-CN" i="1" kern="0">
                        <a:latin typeface="Cambria Math" panose="02040503050406030204" pitchFamily="18" charset="0"/>
                      </a:rPr>
                      <m:t>)</m:t>
                    </m:r>
                  </m:oMath>
                </a14:m>
                <a:r>
                  <a:rPr lang="en-US" altLang="zh-CN" kern="0" dirty="0"/>
                  <a:t> time, where </a:t>
                </a:r>
                <a:r>
                  <a:rPr lang="en-US" altLang="zh-CN" i="1" kern="0" dirty="0"/>
                  <a:t>n</a:t>
                </a:r>
                <a:r>
                  <a:rPr lang="en-US" altLang="zh-CN" kern="0" dirty="0"/>
                  <a:t> is the number of circuit blocks</a:t>
                </a:r>
              </a:p>
              <a:p>
                <a:pPr lvl="1" defTabSz="914400"/>
                <a:endParaRPr lang="en-US" altLang="zh-CN" sz="1900" kern="0" dirty="0"/>
              </a:p>
            </p:txBody>
          </p:sp>
        </mc:Choice>
        <mc:Fallback xmlns="">
          <p:sp>
            <p:nvSpPr>
              <p:cNvPr id="7" name="Content Placeholder 3">
                <a:extLst>
                  <a:ext uri="{FF2B5EF4-FFF2-40B4-BE49-F238E27FC236}">
                    <a16:creationId xmlns:a16="http://schemas.microsoft.com/office/drawing/2014/main" id="{EEF235B2-581A-491D-A90D-743809C2D002}"/>
                  </a:ext>
                </a:extLst>
              </p:cNvPr>
              <p:cNvSpPr txBox="1">
                <a:spLocks noRot="1" noChangeAspect="1" noMove="1" noResize="1" noEditPoints="1" noAdjustHandles="1" noChangeArrowheads="1" noChangeShapeType="1" noTextEdit="1"/>
              </p:cNvSpPr>
              <p:nvPr/>
            </p:nvSpPr>
            <p:spPr bwMode="auto">
              <a:xfrm>
                <a:off x="124543" y="5112135"/>
                <a:ext cx="11607800" cy="1467735"/>
              </a:xfrm>
              <a:prstGeom prst="rect">
                <a:avLst/>
              </a:prstGeom>
              <a:blipFill>
                <a:blip r:embed="rId3"/>
                <a:stretch>
                  <a:fillRect t="-6667" r="-2257" b="-16250"/>
                </a:stretch>
              </a:blipFill>
              <a:ln w="9525">
                <a:noFill/>
                <a:miter lim="800000"/>
                <a:headEnd/>
                <a:tailEnd/>
              </a:ln>
            </p:spPr>
            <p:txBody>
              <a:bodyPr/>
              <a:lstStyle/>
              <a:p>
                <a:r>
                  <a:rPr lang="en-US">
                    <a:noFill/>
                  </a:rPr>
                  <a:t> </a:t>
                </a:r>
              </a:p>
            </p:txBody>
          </p:sp>
        </mc:Fallback>
      </mc:AlternateContent>
      <p:pic>
        <p:nvPicPr>
          <p:cNvPr id="8" name="图片 4">
            <a:extLst>
              <a:ext uri="{FF2B5EF4-FFF2-40B4-BE49-F238E27FC236}">
                <a16:creationId xmlns:a16="http://schemas.microsoft.com/office/drawing/2014/main" id="{B75108E4-CD20-47D4-B2B2-DB6E607D25D1}"/>
              </a:ext>
            </a:extLst>
          </p:cNvPr>
          <p:cNvPicPr>
            <a:picLocks noChangeAspect="1"/>
          </p:cNvPicPr>
          <p:nvPr/>
        </p:nvPicPr>
        <p:blipFill>
          <a:blip r:embed="rId4"/>
          <a:stretch>
            <a:fillRect/>
          </a:stretch>
        </p:blipFill>
        <p:spPr>
          <a:xfrm>
            <a:off x="397192" y="838201"/>
            <a:ext cx="7216140" cy="4291965"/>
          </a:xfrm>
          <a:prstGeom prst="rect">
            <a:avLst/>
          </a:prstGeom>
        </p:spPr>
      </p:pic>
      <p:pic>
        <p:nvPicPr>
          <p:cNvPr id="9" name="图片 5">
            <a:extLst>
              <a:ext uri="{FF2B5EF4-FFF2-40B4-BE49-F238E27FC236}">
                <a16:creationId xmlns:a16="http://schemas.microsoft.com/office/drawing/2014/main" id="{86AE6545-8063-481D-A99A-F3630AFB9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5567" y="1017269"/>
            <a:ext cx="3812839" cy="3735812"/>
          </a:xfrm>
          <a:prstGeom prst="rect">
            <a:avLst/>
          </a:prstGeom>
        </p:spPr>
      </p:pic>
    </p:spTree>
    <p:extLst>
      <p:ext uri="{BB962C8B-B14F-4D97-AF65-F5344CB8AC3E}">
        <p14:creationId xmlns:p14="http://schemas.microsoft.com/office/powerpoint/2010/main" val="175934078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p:txBody>
          <a:bodyPr/>
          <a:lstStyle/>
          <a:p>
            <a:r>
              <a:rPr lang="en-US" dirty="0" err="1"/>
              <a:t>NCTUcell</a:t>
            </a:r>
            <a:r>
              <a:rPr lang="en-US" dirty="0"/>
              <a:t> @ ASAP 7nm PDK</a:t>
            </a:r>
          </a:p>
        </p:txBody>
      </p:sp>
      <p:sp>
        <p:nvSpPr>
          <p:cNvPr id="4" name="Content Placeholder 3">
            <a:extLst>
              <a:ext uri="{FF2B5EF4-FFF2-40B4-BE49-F238E27FC236}">
                <a16:creationId xmlns:a16="http://schemas.microsoft.com/office/drawing/2014/main" id="{868A9756-B837-4C11-85EF-788AFCD43476}"/>
              </a:ext>
            </a:extLst>
          </p:cNvPr>
          <p:cNvSpPr>
            <a:spLocks noGrp="1"/>
          </p:cNvSpPr>
          <p:nvPr>
            <p:ph idx="1"/>
          </p:nvPr>
        </p:nvSpPr>
        <p:spPr>
          <a:xfrm>
            <a:off x="134672" y="838200"/>
            <a:ext cx="11875296" cy="6019799"/>
          </a:xfrm>
        </p:spPr>
        <p:txBody>
          <a:bodyPr/>
          <a:lstStyle/>
          <a:p>
            <a:pPr marL="174625" indent="-174625">
              <a:lnSpc>
                <a:spcPct val="100000"/>
              </a:lnSpc>
            </a:pPr>
            <a:endParaRPr lang="en-US" altLang="zh-TW" sz="2400" dirty="0"/>
          </a:p>
          <a:p>
            <a:pPr marL="174625" indent="-174625">
              <a:lnSpc>
                <a:spcPct val="100000"/>
              </a:lnSpc>
            </a:pPr>
            <a:endParaRPr lang="en-US" altLang="zh-TW" sz="2400" dirty="0"/>
          </a:p>
          <a:p>
            <a:pPr marL="174625" indent="-174625">
              <a:lnSpc>
                <a:spcPct val="100000"/>
              </a:lnSpc>
            </a:pPr>
            <a:endParaRPr lang="en-US" altLang="zh-TW" sz="2400" dirty="0"/>
          </a:p>
          <a:p>
            <a:pPr marL="174625" indent="-174625">
              <a:lnSpc>
                <a:spcPct val="100000"/>
              </a:lnSpc>
            </a:pPr>
            <a:endParaRPr lang="en-US" altLang="zh-TW" sz="2400" dirty="0"/>
          </a:p>
          <a:p>
            <a:pPr marL="174625" indent="-174625">
              <a:lnSpc>
                <a:spcPct val="100000"/>
              </a:lnSpc>
            </a:pPr>
            <a:r>
              <a:rPr lang="en-US" altLang="zh-TW" sz="2400" dirty="0"/>
              <a:t>Improvements made relative to ARM/ASU ASAP 7.5T cell library</a:t>
            </a:r>
          </a:p>
          <a:p>
            <a:pPr marL="174625" indent="-174625">
              <a:lnSpc>
                <a:spcPct val="100000"/>
              </a:lnSpc>
            </a:pPr>
            <a:r>
              <a:rPr lang="en-US" altLang="zh-TW" sz="2400" b="1" dirty="0"/>
              <a:t>76</a:t>
            </a:r>
            <a:r>
              <a:rPr lang="en-US" altLang="zh-TW" sz="2400" dirty="0"/>
              <a:t> more high-driving strength cells than ARM/ASU ASAP library </a:t>
            </a:r>
            <a:r>
              <a:rPr lang="en-US" altLang="zh-TW" sz="2400" dirty="0">
                <a:sym typeface="Wingdings" panose="05000000000000000000" pitchFamily="2" charset="2"/>
              </a:rPr>
              <a:t></a:t>
            </a:r>
            <a:r>
              <a:rPr lang="en-US" altLang="zh-TW" sz="2400" dirty="0"/>
              <a:t> more flexible ways to fix timing issues </a:t>
            </a:r>
          </a:p>
          <a:p>
            <a:pPr marL="174625" indent="-174625">
              <a:lnSpc>
                <a:spcPct val="100000"/>
              </a:lnSpc>
            </a:pPr>
            <a:endParaRPr lang="en-US" altLang="zh-TW" sz="2400" dirty="0"/>
          </a:p>
          <a:p>
            <a:pPr marL="174625" indent="-174625">
              <a:lnSpc>
                <a:spcPct val="100000"/>
              </a:lnSpc>
            </a:pPr>
            <a:endParaRPr lang="en-US" altLang="zh-TW" sz="2400" dirty="0"/>
          </a:p>
          <a:p>
            <a:pPr marL="174625" indent="-174625">
              <a:lnSpc>
                <a:spcPct val="100000"/>
              </a:lnSpc>
            </a:pPr>
            <a:endParaRPr lang="en-US" altLang="zh-TW" sz="2400" dirty="0"/>
          </a:p>
          <a:p>
            <a:pPr marL="174625" indent="-174625">
              <a:lnSpc>
                <a:spcPct val="100000"/>
              </a:lnSpc>
            </a:pPr>
            <a:endParaRPr lang="en-US" altLang="zh-TW" sz="2400" dirty="0"/>
          </a:p>
          <a:p>
            <a:pPr marL="174625" indent="-174625">
              <a:lnSpc>
                <a:spcPct val="100000"/>
              </a:lnSpc>
            </a:pPr>
            <a:r>
              <a:rPr lang="en-US" altLang="zh-TW" sz="2400" dirty="0"/>
              <a:t>The library considering drain-drain abutment constraint can diminish required number of filler cells and required area by 70.92% and 5.73% (respectively) in block design</a:t>
            </a:r>
          </a:p>
          <a:p>
            <a:pPr marL="0" indent="0">
              <a:lnSpc>
                <a:spcPct val="100000"/>
              </a:lnSpc>
              <a:buNone/>
            </a:pPr>
            <a:endParaRPr lang="en-US" altLang="zh-TW" sz="2400" dirty="0"/>
          </a:p>
          <a:p>
            <a:pPr marL="174625" indent="-174625">
              <a:lnSpc>
                <a:spcPct val="100000"/>
              </a:lnSpc>
            </a:pPr>
            <a:endParaRPr lang="en-US" altLang="zh-TW" sz="2400" dirty="0"/>
          </a:p>
        </p:txBody>
      </p:sp>
      <p:graphicFrame>
        <p:nvGraphicFramePr>
          <p:cNvPr id="6" name="表格 5">
            <a:extLst/>
          </p:cNvPr>
          <p:cNvGraphicFramePr>
            <a:graphicFrameLocks noGrp="1"/>
          </p:cNvGraphicFramePr>
          <p:nvPr>
            <p:extLst>
              <p:ext uri="{D42A27DB-BD31-4B8C-83A1-F6EECF244321}">
                <p14:modId xmlns:p14="http://schemas.microsoft.com/office/powerpoint/2010/main" val="3998436712"/>
              </p:ext>
            </p:extLst>
          </p:nvPr>
        </p:nvGraphicFramePr>
        <p:xfrm>
          <a:off x="134672" y="931640"/>
          <a:ext cx="11964987" cy="1011238"/>
        </p:xfrm>
        <a:graphic>
          <a:graphicData uri="http://schemas.openxmlformats.org/drawingml/2006/table">
            <a:tbl>
              <a:tblPr firstRow="1" bandRow="1">
                <a:tableStyleId>{5940675A-B579-460E-94D1-54222C63F5DA}</a:tableStyleId>
              </a:tblPr>
              <a:tblGrid>
                <a:gridCol w="2387306">
                  <a:extLst>
                    <a:ext uri="{9D8B030D-6E8A-4147-A177-3AD203B41FA5}">
                      <a16:colId xmlns:a16="http://schemas.microsoft.com/office/drawing/2014/main" val="20000"/>
                    </a:ext>
                  </a:extLst>
                </a:gridCol>
                <a:gridCol w="1152202">
                  <a:extLst>
                    <a:ext uri="{9D8B030D-6E8A-4147-A177-3AD203B41FA5}">
                      <a16:colId xmlns:a16="http://schemas.microsoft.com/office/drawing/2014/main" val="20001"/>
                    </a:ext>
                  </a:extLst>
                </a:gridCol>
                <a:gridCol w="1008177">
                  <a:extLst>
                    <a:ext uri="{9D8B030D-6E8A-4147-A177-3AD203B41FA5}">
                      <a16:colId xmlns:a16="http://schemas.microsoft.com/office/drawing/2014/main" val="20002"/>
                    </a:ext>
                  </a:extLst>
                </a:gridCol>
                <a:gridCol w="1512266">
                  <a:extLst>
                    <a:ext uri="{9D8B030D-6E8A-4147-A177-3AD203B41FA5}">
                      <a16:colId xmlns:a16="http://schemas.microsoft.com/office/drawing/2014/main" val="20003"/>
                    </a:ext>
                  </a:extLst>
                </a:gridCol>
                <a:gridCol w="1440253">
                  <a:extLst>
                    <a:ext uri="{9D8B030D-6E8A-4147-A177-3AD203B41FA5}">
                      <a16:colId xmlns:a16="http://schemas.microsoft.com/office/drawing/2014/main" val="20004"/>
                    </a:ext>
                  </a:extLst>
                </a:gridCol>
                <a:gridCol w="1656291">
                  <a:extLst>
                    <a:ext uri="{9D8B030D-6E8A-4147-A177-3AD203B41FA5}">
                      <a16:colId xmlns:a16="http://schemas.microsoft.com/office/drawing/2014/main" val="20005"/>
                    </a:ext>
                  </a:extLst>
                </a:gridCol>
                <a:gridCol w="1440253">
                  <a:extLst>
                    <a:ext uri="{9D8B030D-6E8A-4147-A177-3AD203B41FA5}">
                      <a16:colId xmlns:a16="http://schemas.microsoft.com/office/drawing/2014/main" val="20006"/>
                    </a:ext>
                  </a:extLst>
                </a:gridCol>
                <a:gridCol w="1368239">
                  <a:extLst>
                    <a:ext uri="{9D8B030D-6E8A-4147-A177-3AD203B41FA5}">
                      <a16:colId xmlns:a16="http://schemas.microsoft.com/office/drawing/2014/main" val="20007"/>
                    </a:ext>
                  </a:extLst>
                </a:gridCol>
              </a:tblGrid>
              <a:tr h="370957">
                <a:tc>
                  <a:txBody>
                    <a:bodyPr/>
                    <a:lstStyle/>
                    <a:p>
                      <a:pPr algn="ctr"/>
                      <a:r>
                        <a:rPr lang="en-US" altLang="zh-TW" sz="1800" dirty="0"/>
                        <a:t>#T </a:t>
                      </a:r>
                      <a:endParaRPr lang="zh-TW" altLang="en-US" sz="1800" dirty="0"/>
                    </a:p>
                  </a:txBody>
                  <a:tcPr marL="91446" marR="91446" marT="45734" marB="45734"/>
                </a:tc>
                <a:tc>
                  <a:txBody>
                    <a:bodyPr/>
                    <a:lstStyle/>
                    <a:p>
                      <a:pPr algn="ctr"/>
                      <a:r>
                        <a:rPr lang="en-US" altLang="zh-TW" sz="1800" dirty="0"/>
                        <a:t>Area</a:t>
                      </a:r>
                      <a:endParaRPr lang="zh-TW" altLang="en-US" sz="1800" dirty="0"/>
                    </a:p>
                  </a:txBody>
                  <a:tcPr marL="91446" marR="91446" marT="45734" marB="45734"/>
                </a:tc>
                <a:tc>
                  <a:txBody>
                    <a:bodyPr/>
                    <a:lstStyle/>
                    <a:p>
                      <a:pPr algn="ctr"/>
                      <a:r>
                        <a:rPr lang="en-US" altLang="zh-TW" sz="1800" dirty="0"/>
                        <a:t>Leak</a:t>
                      </a:r>
                      <a:endParaRPr lang="zh-TW" altLang="en-US" sz="1800" dirty="0"/>
                    </a:p>
                  </a:txBody>
                  <a:tcPr marL="91446" marR="91446" marT="45734" marB="45734"/>
                </a:tc>
                <a:tc>
                  <a:txBody>
                    <a:bodyPr/>
                    <a:lstStyle/>
                    <a:p>
                      <a:pPr algn="ctr"/>
                      <a:r>
                        <a:rPr lang="en-US" altLang="zh-TW" sz="1800" dirty="0"/>
                        <a:t>Cap</a:t>
                      </a:r>
                      <a:endParaRPr lang="zh-TW" altLang="en-US" sz="1800" dirty="0"/>
                    </a:p>
                  </a:txBody>
                  <a:tcPr marL="91446" marR="91446" marT="45734" marB="45734"/>
                </a:tc>
                <a:tc>
                  <a:txBody>
                    <a:bodyPr/>
                    <a:lstStyle/>
                    <a:p>
                      <a:pPr algn="ctr"/>
                      <a:r>
                        <a:rPr lang="en-US" altLang="zh-TW" sz="1800" dirty="0"/>
                        <a:t>D/C</a:t>
                      </a:r>
                      <a:endParaRPr lang="zh-TW" altLang="en-US" sz="1800" dirty="0"/>
                    </a:p>
                  </a:txBody>
                  <a:tcPr marL="91446" marR="91446" marT="45734" marB="45734"/>
                </a:tc>
                <a:tc>
                  <a:txBody>
                    <a:bodyPr/>
                    <a:lstStyle/>
                    <a:p>
                      <a:pPr algn="ctr"/>
                      <a:r>
                        <a:rPr lang="en-US" altLang="zh-TW" sz="1800" dirty="0"/>
                        <a:t>Pow</a:t>
                      </a:r>
                      <a:endParaRPr lang="zh-TW" altLang="en-US" sz="1800" dirty="0"/>
                    </a:p>
                  </a:txBody>
                  <a:tcPr marL="91446" marR="91446" marT="45734" marB="45734"/>
                </a:tc>
                <a:tc>
                  <a:txBody>
                    <a:bodyPr/>
                    <a:lstStyle/>
                    <a:p>
                      <a:pPr algn="ctr"/>
                      <a:r>
                        <a:rPr lang="en-US" altLang="zh-TW" sz="1800" dirty="0"/>
                        <a:t>Tran</a:t>
                      </a:r>
                      <a:endParaRPr lang="zh-TW" altLang="en-US" sz="1800" dirty="0"/>
                    </a:p>
                  </a:txBody>
                  <a:tcPr marL="91446" marR="91446" marT="45734" marB="45734"/>
                </a:tc>
                <a:tc>
                  <a:txBody>
                    <a:bodyPr/>
                    <a:lstStyle/>
                    <a:p>
                      <a:pPr algn="ctr"/>
                      <a:r>
                        <a:rPr lang="en-US" altLang="zh-TW" sz="1800" dirty="0"/>
                        <a:t>RT</a:t>
                      </a:r>
                      <a:endParaRPr lang="zh-TW" altLang="en-US" sz="1800" dirty="0"/>
                    </a:p>
                  </a:txBody>
                  <a:tcPr marL="91446" marR="91446" marT="45734" marB="45734"/>
                </a:tc>
                <a:extLst>
                  <a:ext uri="{0D108BD9-81ED-4DB2-BD59-A6C34878D82A}">
                    <a16:rowId xmlns:a16="http://schemas.microsoft.com/office/drawing/2014/main" val="10000"/>
                  </a:ext>
                </a:extLst>
              </a:tr>
              <a:tr h="640281">
                <a:tc>
                  <a:txBody>
                    <a:bodyPr/>
                    <a:lstStyle/>
                    <a:p>
                      <a:pPr algn="ctr"/>
                      <a:r>
                        <a:rPr lang="en-US" altLang="zh-TW" sz="1800" dirty="0"/>
                        <a:t>Track height of cells</a:t>
                      </a:r>
                      <a:endParaRPr lang="zh-TW" altLang="en-US" sz="1800" dirty="0"/>
                    </a:p>
                  </a:txBody>
                  <a:tcPr marL="91446" marR="91446" marT="45734" marB="45734"/>
                </a:tc>
                <a:tc>
                  <a:txBody>
                    <a:bodyPr/>
                    <a:lstStyle/>
                    <a:p>
                      <a:pPr algn="ctr"/>
                      <a:r>
                        <a:rPr lang="en-US" altLang="zh-TW" sz="1800" dirty="0"/>
                        <a:t>Cell area </a:t>
                      </a:r>
                      <a:endParaRPr lang="zh-TW" altLang="en-US" sz="1800" dirty="0"/>
                    </a:p>
                  </a:txBody>
                  <a:tcPr marL="91446" marR="91446" marT="45734" marB="45734"/>
                </a:tc>
                <a:tc>
                  <a:txBody>
                    <a:bodyPr/>
                    <a:lstStyle/>
                    <a:p>
                      <a:pPr algn="ctr"/>
                      <a:r>
                        <a:rPr lang="en-US" altLang="zh-TW" sz="1800" dirty="0"/>
                        <a:t>leakage</a:t>
                      </a:r>
                      <a:endParaRPr lang="zh-TW" altLang="en-US" sz="1800" dirty="0"/>
                    </a:p>
                  </a:txBody>
                  <a:tcPr marL="91446" marR="91446" marT="45734" marB="45734"/>
                </a:tc>
                <a:tc>
                  <a:txBody>
                    <a:bodyPr/>
                    <a:lstStyle/>
                    <a:p>
                      <a:pPr algn="ctr"/>
                      <a:r>
                        <a:rPr lang="en-US" altLang="zh-TW" sz="1800" dirty="0"/>
                        <a:t>input/output capacitance </a:t>
                      </a:r>
                      <a:endParaRPr lang="zh-TW" altLang="en-US" sz="1800" dirty="0"/>
                    </a:p>
                  </a:txBody>
                  <a:tcPr marL="91446" marR="91446" marT="45734" marB="45734"/>
                </a:tc>
                <a:tc>
                  <a:txBody>
                    <a:bodyPr/>
                    <a:lstStyle/>
                    <a:p>
                      <a:pPr algn="ctr"/>
                      <a:r>
                        <a:rPr lang="en-US" altLang="zh-TW" sz="1800" dirty="0"/>
                        <a:t>delay/timing constraint </a:t>
                      </a:r>
                      <a:endParaRPr lang="zh-TW" altLang="en-US" sz="1800" dirty="0"/>
                    </a:p>
                  </a:txBody>
                  <a:tcPr marL="91446" marR="91446" marT="45734" marB="45734"/>
                </a:tc>
                <a:tc>
                  <a:txBody>
                    <a:bodyPr/>
                    <a:lstStyle/>
                    <a:p>
                      <a:pPr algn="ctr"/>
                      <a:r>
                        <a:rPr lang="en-US" altLang="zh-TW" sz="1800" dirty="0"/>
                        <a:t>Total power   consumption</a:t>
                      </a:r>
                      <a:endParaRPr lang="zh-TW" altLang="en-US" sz="1800" dirty="0"/>
                    </a:p>
                  </a:txBody>
                  <a:tcPr marL="91446" marR="91446" marT="45734" marB="45734"/>
                </a:tc>
                <a:tc>
                  <a:txBody>
                    <a:bodyPr/>
                    <a:lstStyle/>
                    <a:p>
                      <a:pPr algn="ctr"/>
                      <a:r>
                        <a:rPr lang="en-US" altLang="zh-TW" sz="1800" dirty="0"/>
                        <a:t>Transition    time </a:t>
                      </a:r>
                      <a:endParaRPr lang="zh-TW" altLang="en-US" sz="1800" dirty="0"/>
                    </a:p>
                  </a:txBody>
                  <a:tcPr marL="91446" marR="91446" marT="45734" marB="45734"/>
                </a:tc>
                <a:tc>
                  <a:txBody>
                    <a:bodyPr/>
                    <a:lstStyle/>
                    <a:p>
                      <a:pPr algn="ctr"/>
                      <a:r>
                        <a:rPr lang="en-US" altLang="zh-TW" sz="1800" dirty="0"/>
                        <a:t>Runtime in second</a:t>
                      </a:r>
                      <a:endParaRPr lang="zh-TW" altLang="en-US" sz="1800" dirty="0"/>
                    </a:p>
                  </a:txBody>
                  <a:tcPr marL="91446" marR="91446" marT="45734" marB="45734"/>
                </a:tc>
                <a:extLst>
                  <a:ext uri="{0D108BD9-81ED-4DB2-BD59-A6C34878D82A}">
                    <a16:rowId xmlns:a16="http://schemas.microsoft.com/office/drawing/2014/main" val="10001"/>
                  </a:ext>
                </a:extLst>
              </a:tr>
            </a:tbl>
          </a:graphicData>
        </a:graphic>
      </p:graphicFrame>
      <p:pic>
        <p:nvPicPr>
          <p:cNvPr id="2" name="圖片 1"/>
          <p:cNvPicPr>
            <a:picLocks noChangeAspect="1"/>
          </p:cNvPicPr>
          <p:nvPr/>
        </p:nvPicPr>
        <p:blipFill>
          <a:blip r:embed="rId3"/>
          <a:stretch>
            <a:fillRect/>
          </a:stretch>
        </p:blipFill>
        <p:spPr>
          <a:xfrm>
            <a:off x="2453368" y="1980979"/>
            <a:ext cx="7067550" cy="733425"/>
          </a:xfrm>
          <a:prstGeom prst="rect">
            <a:avLst/>
          </a:prstGeom>
        </p:spPr>
      </p:pic>
      <p:pic>
        <p:nvPicPr>
          <p:cNvPr id="7" name="圖片 6"/>
          <p:cNvPicPr>
            <a:picLocks noChangeAspect="1"/>
          </p:cNvPicPr>
          <p:nvPr/>
        </p:nvPicPr>
        <p:blipFill>
          <a:blip r:embed="rId4"/>
          <a:stretch>
            <a:fillRect/>
          </a:stretch>
        </p:blipFill>
        <p:spPr>
          <a:xfrm>
            <a:off x="1528082" y="4041329"/>
            <a:ext cx="9353550" cy="1638300"/>
          </a:xfrm>
          <a:prstGeom prst="rect">
            <a:avLst/>
          </a:prstGeom>
        </p:spPr>
      </p:pic>
    </p:spTree>
    <p:extLst>
      <p:ext uri="{BB962C8B-B14F-4D97-AF65-F5344CB8AC3E}">
        <p14:creationId xmlns:p14="http://schemas.microsoft.com/office/powerpoint/2010/main" val="327674249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a:xfrm>
            <a:off x="215900" y="144463"/>
            <a:ext cx="11802533" cy="595312"/>
          </a:xfrm>
        </p:spPr>
        <p:txBody>
          <a:bodyPr/>
          <a:lstStyle/>
          <a:p>
            <a:r>
              <a:rPr lang="en-US" dirty="0"/>
              <a:t>RDF-2019 Flow Evolution – Vertical Extensions</a:t>
            </a:r>
          </a:p>
        </p:txBody>
      </p:sp>
      <p:sp>
        <p:nvSpPr>
          <p:cNvPr id="202" name="TextBox 201">
            <a:extLst>
              <a:ext uri="{FF2B5EF4-FFF2-40B4-BE49-F238E27FC236}">
                <a16:creationId xmlns:a16="http://schemas.microsoft.com/office/drawing/2014/main" id="{CB2BFFC2-1781-4B72-BBD5-5F8EF768642D}"/>
              </a:ext>
            </a:extLst>
          </p:cNvPr>
          <p:cNvSpPr txBox="1"/>
          <p:nvPr/>
        </p:nvSpPr>
        <p:spPr>
          <a:xfrm>
            <a:off x="9006333" y="1232714"/>
            <a:ext cx="1744739" cy="307777"/>
          </a:xfrm>
          <a:prstGeom prst="rect">
            <a:avLst/>
          </a:prstGeom>
          <a:noFill/>
        </p:spPr>
        <p:txBody>
          <a:bodyPr wrap="square" rtlCol="0">
            <a:spAutoFit/>
          </a:bodyPr>
          <a:lstStyle/>
          <a:p>
            <a:pPr defTabSz="914400"/>
            <a:r>
              <a:rPr lang="en-US" sz="1400" dirty="0" err="1">
                <a:solidFill>
                  <a:prstClr val="black"/>
                </a:solidFill>
                <a:latin typeface="Arial"/>
              </a:rPr>
              <a:t>Yosys+ABC</a:t>
            </a:r>
            <a:endParaRPr lang="en-US" sz="1400" dirty="0">
              <a:solidFill>
                <a:prstClr val="black"/>
              </a:solidFill>
              <a:latin typeface="Arial"/>
            </a:endParaRPr>
          </a:p>
        </p:txBody>
      </p:sp>
      <p:sp>
        <p:nvSpPr>
          <p:cNvPr id="203" name="TextBox 202">
            <a:extLst>
              <a:ext uri="{FF2B5EF4-FFF2-40B4-BE49-F238E27FC236}">
                <a16:creationId xmlns:a16="http://schemas.microsoft.com/office/drawing/2014/main" id="{1261E77E-B4BD-436B-A5D2-BC15A0204199}"/>
              </a:ext>
            </a:extLst>
          </p:cNvPr>
          <p:cNvSpPr txBox="1"/>
          <p:nvPr/>
        </p:nvSpPr>
        <p:spPr>
          <a:xfrm>
            <a:off x="9009291" y="1585527"/>
            <a:ext cx="2499359" cy="615553"/>
          </a:xfrm>
          <a:prstGeom prst="rect">
            <a:avLst/>
          </a:prstGeom>
          <a:noFill/>
        </p:spPr>
        <p:txBody>
          <a:bodyPr wrap="square" rtlCol="0">
            <a:spAutoFit/>
          </a:bodyPr>
          <a:lstStyle/>
          <a:p>
            <a:pPr defTabSz="914400"/>
            <a:r>
              <a:rPr lang="en-US" sz="1400" dirty="0" err="1">
                <a:solidFill>
                  <a:prstClr val="black"/>
                </a:solidFill>
                <a:latin typeface="Arial"/>
              </a:rPr>
              <a:t>TritonFP</a:t>
            </a:r>
            <a:r>
              <a:rPr lang="en-US" sz="1400" dirty="0">
                <a:solidFill>
                  <a:prstClr val="black"/>
                </a:solidFill>
                <a:latin typeface="Arial"/>
              </a:rPr>
              <a:t> </a:t>
            </a:r>
            <a:r>
              <a:rPr lang="en-US" sz="1000" dirty="0">
                <a:solidFill>
                  <a:prstClr val="black"/>
                </a:solidFill>
                <a:latin typeface="Arial"/>
              </a:rPr>
              <a:t>: v2def (Resizer) + </a:t>
            </a:r>
            <a:r>
              <a:rPr lang="en-US" sz="1000" dirty="0" err="1">
                <a:solidFill>
                  <a:prstClr val="black"/>
                </a:solidFill>
                <a:latin typeface="Arial"/>
              </a:rPr>
              <a:t>ioPlacer</a:t>
            </a:r>
            <a:r>
              <a:rPr lang="en-US" sz="1000" dirty="0">
                <a:solidFill>
                  <a:prstClr val="black"/>
                </a:solidFill>
                <a:latin typeface="Arial"/>
              </a:rPr>
              <a:t> + </a:t>
            </a:r>
            <a:r>
              <a:rPr lang="en-US" sz="1000" dirty="0" err="1">
                <a:solidFill>
                  <a:prstClr val="black"/>
                </a:solidFill>
                <a:latin typeface="Arial"/>
              </a:rPr>
              <a:t>RePlAce</a:t>
            </a:r>
            <a:r>
              <a:rPr lang="en-US" sz="1000" dirty="0">
                <a:solidFill>
                  <a:prstClr val="black"/>
                </a:solidFill>
                <a:latin typeface="Arial"/>
              </a:rPr>
              <a:t> (MS mode) + </a:t>
            </a:r>
            <a:r>
              <a:rPr lang="en-US" sz="1000" dirty="0" err="1">
                <a:solidFill>
                  <a:prstClr val="black"/>
                </a:solidFill>
                <a:latin typeface="Arial"/>
              </a:rPr>
              <a:t>TritonMacroPlace</a:t>
            </a:r>
            <a:r>
              <a:rPr lang="en-US" sz="1000" dirty="0">
                <a:solidFill>
                  <a:prstClr val="black"/>
                </a:solidFill>
                <a:latin typeface="Arial"/>
              </a:rPr>
              <a:t> + </a:t>
            </a:r>
            <a:r>
              <a:rPr lang="en-US" sz="1000" dirty="0" err="1">
                <a:solidFill>
                  <a:prstClr val="black"/>
                </a:solidFill>
                <a:latin typeface="Arial"/>
              </a:rPr>
              <a:t>pdn</a:t>
            </a:r>
            <a:r>
              <a:rPr lang="en-US" sz="1000" dirty="0">
                <a:solidFill>
                  <a:prstClr val="black"/>
                </a:solidFill>
                <a:latin typeface="Arial"/>
              </a:rPr>
              <a:t> + </a:t>
            </a:r>
            <a:r>
              <a:rPr lang="en-US" sz="1000" dirty="0" err="1">
                <a:solidFill>
                  <a:prstClr val="black"/>
                </a:solidFill>
                <a:latin typeface="Arial"/>
              </a:rPr>
              <a:t>tapcell</a:t>
            </a:r>
            <a:endParaRPr lang="en-US" sz="1000" dirty="0">
              <a:solidFill>
                <a:prstClr val="black"/>
              </a:solidFill>
              <a:latin typeface="Arial"/>
            </a:endParaRPr>
          </a:p>
        </p:txBody>
      </p:sp>
      <p:sp>
        <p:nvSpPr>
          <p:cNvPr id="204" name="TextBox 203">
            <a:extLst>
              <a:ext uri="{FF2B5EF4-FFF2-40B4-BE49-F238E27FC236}">
                <a16:creationId xmlns:a16="http://schemas.microsoft.com/office/drawing/2014/main" id="{50FE6AEE-52D5-47BA-83BE-D8CCCFA07E1E}"/>
              </a:ext>
            </a:extLst>
          </p:cNvPr>
          <p:cNvSpPr txBox="1"/>
          <p:nvPr/>
        </p:nvSpPr>
        <p:spPr>
          <a:xfrm>
            <a:off x="9024250" y="2238472"/>
            <a:ext cx="2665354" cy="307777"/>
          </a:xfrm>
          <a:prstGeom prst="rect">
            <a:avLst/>
          </a:prstGeom>
          <a:noFill/>
        </p:spPr>
        <p:txBody>
          <a:bodyPr wrap="square" rtlCol="0">
            <a:spAutoFit/>
          </a:bodyPr>
          <a:lstStyle/>
          <a:p>
            <a:pPr defTabSz="914400"/>
            <a:r>
              <a:rPr lang="en-US" sz="1400" dirty="0" err="1">
                <a:solidFill>
                  <a:prstClr val="black"/>
                </a:solidFill>
                <a:latin typeface="Arial"/>
              </a:rPr>
              <a:t>RePlAce</a:t>
            </a:r>
            <a:r>
              <a:rPr lang="en-US" sz="1400" dirty="0">
                <a:solidFill>
                  <a:prstClr val="black"/>
                </a:solidFill>
                <a:latin typeface="Arial"/>
              </a:rPr>
              <a:t> + Resizer + </a:t>
            </a:r>
            <a:r>
              <a:rPr lang="en-US" sz="1400" dirty="0" err="1">
                <a:solidFill>
                  <a:prstClr val="black"/>
                </a:solidFill>
                <a:latin typeface="Arial"/>
              </a:rPr>
              <a:t>OpenDP</a:t>
            </a:r>
            <a:endParaRPr lang="en-US" sz="1400" dirty="0">
              <a:solidFill>
                <a:prstClr val="black"/>
              </a:solidFill>
              <a:latin typeface="Arial"/>
            </a:endParaRPr>
          </a:p>
        </p:txBody>
      </p:sp>
      <p:sp>
        <p:nvSpPr>
          <p:cNvPr id="205" name="TextBox 204">
            <a:extLst>
              <a:ext uri="{FF2B5EF4-FFF2-40B4-BE49-F238E27FC236}">
                <a16:creationId xmlns:a16="http://schemas.microsoft.com/office/drawing/2014/main" id="{A995C39A-C313-48BB-8DF4-A8A174AB3482}"/>
              </a:ext>
            </a:extLst>
          </p:cNvPr>
          <p:cNvSpPr txBox="1"/>
          <p:nvPr/>
        </p:nvSpPr>
        <p:spPr>
          <a:xfrm>
            <a:off x="9018924" y="4154465"/>
            <a:ext cx="1744739"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err="1">
                <a:ln>
                  <a:noFill/>
                </a:ln>
                <a:solidFill>
                  <a:prstClr val="black"/>
                </a:solidFill>
                <a:effectLst/>
                <a:uLnTx/>
                <a:uFillTx/>
                <a:latin typeface="Arial"/>
              </a:rPr>
              <a:t>TritonCTS</a:t>
            </a:r>
            <a:r>
              <a:rPr kumimoji="0" lang="en-US" sz="1400" i="0" u="none" strike="noStrike" kern="0" cap="none" spc="0" normalizeH="0" baseline="0" noProof="0" dirty="0">
                <a:ln>
                  <a:noFill/>
                </a:ln>
                <a:solidFill>
                  <a:prstClr val="black"/>
                </a:solidFill>
                <a:effectLst/>
                <a:uLnTx/>
                <a:uFillTx/>
                <a:latin typeface="Arial"/>
              </a:rPr>
              <a:t> + </a:t>
            </a:r>
            <a:r>
              <a:rPr kumimoji="0" lang="en-US" sz="1100" i="0" u="none" strike="noStrike" kern="0" cap="none" spc="0" normalizeH="0" baseline="0" noProof="0" dirty="0" err="1">
                <a:ln>
                  <a:noFill/>
                </a:ln>
                <a:solidFill>
                  <a:prstClr val="black"/>
                </a:solidFill>
                <a:effectLst/>
                <a:uLnTx/>
                <a:uFillTx/>
                <a:latin typeface="Arial"/>
              </a:rPr>
              <a:t>OpenDP</a:t>
            </a:r>
            <a:endParaRPr kumimoji="0" lang="en-US" sz="1400" i="0" u="none" strike="noStrike" kern="0" cap="none" spc="0" normalizeH="0" baseline="0" noProof="0" dirty="0">
              <a:ln>
                <a:noFill/>
              </a:ln>
              <a:solidFill>
                <a:prstClr val="black"/>
              </a:solidFill>
              <a:effectLst/>
              <a:uLnTx/>
              <a:uFillTx/>
              <a:latin typeface="Arial"/>
            </a:endParaRPr>
          </a:p>
        </p:txBody>
      </p:sp>
      <p:sp>
        <p:nvSpPr>
          <p:cNvPr id="207" name="TextBox 206">
            <a:extLst>
              <a:ext uri="{FF2B5EF4-FFF2-40B4-BE49-F238E27FC236}">
                <a16:creationId xmlns:a16="http://schemas.microsoft.com/office/drawing/2014/main" id="{8D72F4DE-A1DB-4FD0-A4F9-BA59DDC7EF29}"/>
              </a:ext>
            </a:extLst>
          </p:cNvPr>
          <p:cNvSpPr txBox="1"/>
          <p:nvPr/>
        </p:nvSpPr>
        <p:spPr>
          <a:xfrm>
            <a:off x="9018924" y="3179296"/>
            <a:ext cx="2476609" cy="307777"/>
          </a:xfrm>
          <a:prstGeom prst="rect">
            <a:avLst/>
          </a:prstGeom>
          <a:noFill/>
        </p:spPr>
        <p:txBody>
          <a:bodyPr wrap="square" rtlCol="0">
            <a:spAutoFit/>
          </a:bodyPr>
          <a:lstStyle/>
          <a:p>
            <a:pPr defTabSz="914400"/>
            <a:r>
              <a:rPr lang="en-US" sz="1400" dirty="0" err="1">
                <a:solidFill>
                  <a:prstClr val="black"/>
                </a:solidFill>
                <a:latin typeface="Arial"/>
              </a:rPr>
              <a:t>OpenSTA</a:t>
            </a:r>
            <a:r>
              <a:rPr lang="en-US" sz="1400" dirty="0">
                <a:solidFill>
                  <a:prstClr val="black"/>
                </a:solidFill>
                <a:latin typeface="Arial"/>
              </a:rPr>
              <a:t> </a:t>
            </a:r>
            <a:r>
              <a:rPr lang="en-US" sz="1000" dirty="0">
                <a:solidFill>
                  <a:prstClr val="black"/>
                </a:solidFill>
                <a:latin typeface="Arial"/>
              </a:rPr>
              <a:t>+ SPEF from placed DEF</a:t>
            </a:r>
          </a:p>
        </p:txBody>
      </p:sp>
      <p:sp>
        <p:nvSpPr>
          <p:cNvPr id="208" name="TextBox 207">
            <a:extLst>
              <a:ext uri="{FF2B5EF4-FFF2-40B4-BE49-F238E27FC236}">
                <a16:creationId xmlns:a16="http://schemas.microsoft.com/office/drawing/2014/main" id="{6884C60A-6F08-4ABF-9BED-8CADC2D550DA}"/>
              </a:ext>
            </a:extLst>
          </p:cNvPr>
          <p:cNvSpPr txBox="1"/>
          <p:nvPr/>
        </p:nvSpPr>
        <p:spPr>
          <a:xfrm>
            <a:off x="9014904" y="3665045"/>
            <a:ext cx="1744739" cy="307777"/>
          </a:xfrm>
          <a:prstGeom prst="rect">
            <a:avLst/>
          </a:prstGeom>
          <a:noFill/>
        </p:spPr>
        <p:txBody>
          <a:bodyPr wrap="square" rtlCol="0">
            <a:spAutoFit/>
          </a:bodyPr>
          <a:lstStyle/>
          <a:p>
            <a:pPr defTabSz="914400"/>
            <a:r>
              <a:rPr lang="en-US" sz="1400" dirty="0">
                <a:solidFill>
                  <a:prstClr val="black"/>
                </a:solidFill>
                <a:latin typeface="Arial"/>
              </a:rPr>
              <a:t>Resizer, </a:t>
            </a:r>
            <a:r>
              <a:rPr lang="en-US" sz="1400" dirty="0" err="1">
                <a:solidFill>
                  <a:prstClr val="black"/>
                </a:solidFill>
                <a:latin typeface="Arial"/>
              </a:rPr>
              <a:t>TritonSizer</a:t>
            </a:r>
            <a:endParaRPr lang="en-US" sz="1400" dirty="0">
              <a:solidFill>
                <a:prstClr val="black"/>
              </a:solidFill>
              <a:latin typeface="Arial"/>
            </a:endParaRPr>
          </a:p>
        </p:txBody>
      </p:sp>
      <p:sp>
        <p:nvSpPr>
          <p:cNvPr id="209" name="TextBox 208">
            <a:extLst>
              <a:ext uri="{FF2B5EF4-FFF2-40B4-BE49-F238E27FC236}">
                <a16:creationId xmlns:a16="http://schemas.microsoft.com/office/drawing/2014/main" id="{437AA9E3-1AB4-4CDF-8BE5-EBDA442650E0}"/>
              </a:ext>
            </a:extLst>
          </p:cNvPr>
          <p:cNvSpPr txBox="1"/>
          <p:nvPr/>
        </p:nvSpPr>
        <p:spPr>
          <a:xfrm>
            <a:off x="9018924" y="2670941"/>
            <a:ext cx="1744739" cy="307777"/>
          </a:xfrm>
          <a:prstGeom prst="rect">
            <a:avLst/>
          </a:prstGeom>
          <a:noFill/>
        </p:spPr>
        <p:txBody>
          <a:bodyPr wrap="square" rtlCol="0">
            <a:spAutoFit/>
          </a:bodyPr>
          <a:lstStyle/>
          <a:p>
            <a:pPr defTabSz="914400"/>
            <a:r>
              <a:rPr lang="en-US" sz="1400" dirty="0" err="1">
                <a:solidFill>
                  <a:prstClr val="black"/>
                </a:solidFill>
                <a:latin typeface="Arial"/>
              </a:rPr>
              <a:t>OpenDP</a:t>
            </a:r>
            <a:endParaRPr lang="en-US" sz="1400" dirty="0">
              <a:solidFill>
                <a:prstClr val="black"/>
              </a:solidFill>
              <a:latin typeface="Arial"/>
            </a:endParaRPr>
          </a:p>
        </p:txBody>
      </p:sp>
      <p:sp>
        <p:nvSpPr>
          <p:cNvPr id="210" name="TextBox 209">
            <a:extLst>
              <a:ext uri="{FF2B5EF4-FFF2-40B4-BE49-F238E27FC236}">
                <a16:creationId xmlns:a16="http://schemas.microsoft.com/office/drawing/2014/main" id="{15E68AA5-B0EF-44D8-909F-6C40CF1B6833}"/>
              </a:ext>
            </a:extLst>
          </p:cNvPr>
          <p:cNvSpPr txBox="1"/>
          <p:nvPr/>
        </p:nvSpPr>
        <p:spPr>
          <a:xfrm>
            <a:off x="9024250" y="4643885"/>
            <a:ext cx="1744739" cy="307777"/>
          </a:xfrm>
          <a:prstGeom prst="rect">
            <a:avLst/>
          </a:prstGeom>
          <a:noFill/>
        </p:spPr>
        <p:txBody>
          <a:bodyPr wrap="square" rtlCol="0">
            <a:spAutoFit/>
          </a:bodyPr>
          <a:lstStyle/>
          <a:p>
            <a:pPr defTabSz="914400"/>
            <a:r>
              <a:rPr lang="en-US" sz="1400" dirty="0">
                <a:solidFill>
                  <a:prstClr val="black"/>
                </a:solidFill>
                <a:latin typeface="Arial"/>
              </a:rPr>
              <a:t>FastRoute4-lefdef</a:t>
            </a:r>
          </a:p>
        </p:txBody>
      </p:sp>
      <p:sp>
        <p:nvSpPr>
          <p:cNvPr id="211" name="TextBox 210">
            <a:extLst>
              <a:ext uri="{FF2B5EF4-FFF2-40B4-BE49-F238E27FC236}">
                <a16:creationId xmlns:a16="http://schemas.microsoft.com/office/drawing/2014/main" id="{0596C1C0-5B16-4EE8-A797-B6138F8C474F}"/>
              </a:ext>
            </a:extLst>
          </p:cNvPr>
          <p:cNvSpPr txBox="1"/>
          <p:nvPr/>
        </p:nvSpPr>
        <p:spPr>
          <a:xfrm>
            <a:off x="9024250" y="5136039"/>
            <a:ext cx="1744739" cy="307777"/>
          </a:xfrm>
          <a:prstGeom prst="rect">
            <a:avLst/>
          </a:prstGeom>
          <a:noFill/>
        </p:spPr>
        <p:txBody>
          <a:bodyPr wrap="square" rtlCol="0">
            <a:spAutoFit/>
          </a:bodyPr>
          <a:lstStyle/>
          <a:p>
            <a:pPr defTabSz="914400"/>
            <a:r>
              <a:rPr lang="en-US" sz="1400" dirty="0" err="1">
                <a:solidFill>
                  <a:prstClr val="black"/>
                </a:solidFill>
                <a:latin typeface="Arial"/>
              </a:rPr>
              <a:t>TritonRoute</a:t>
            </a:r>
            <a:endParaRPr lang="en-US" sz="1400" dirty="0">
              <a:solidFill>
                <a:prstClr val="black"/>
              </a:solidFill>
              <a:latin typeface="Arial"/>
            </a:endParaRPr>
          </a:p>
        </p:txBody>
      </p:sp>
      <p:sp>
        <p:nvSpPr>
          <p:cNvPr id="212" name="TextBox 211">
            <a:extLst>
              <a:ext uri="{FF2B5EF4-FFF2-40B4-BE49-F238E27FC236}">
                <a16:creationId xmlns:a16="http://schemas.microsoft.com/office/drawing/2014/main" id="{9A29867A-C120-4128-92EF-59ABFE4DB85C}"/>
              </a:ext>
            </a:extLst>
          </p:cNvPr>
          <p:cNvSpPr txBox="1"/>
          <p:nvPr/>
        </p:nvSpPr>
        <p:spPr>
          <a:xfrm>
            <a:off x="9026176" y="6128954"/>
            <a:ext cx="202895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a:rPr>
              <a:t>Magic8.2</a:t>
            </a:r>
          </a:p>
        </p:txBody>
      </p:sp>
      <p:sp>
        <p:nvSpPr>
          <p:cNvPr id="59" name="Rectangle 47">
            <a:extLst>
              <a:ext uri="{FF2B5EF4-FFF2-40B4-BE49-F238E27FC236}">
                <a16:creationId xmlns:a16="http://schemas.microsoft.com/office/drawing/2014/main" id="{E25836FA-F0FC-4FE1-A96B-55D237F01D7F}"/>
              </a:ext>
            </a:extLst>
          </p:cNvPr>
          <p:cNvSpPr/>
          <p:nvPr/>
        </p:nvSpPr>
        <p:spPr>
          <a:xfrm>
            <a:off x="6293518" y="1232714"/>
            <a:ext cx="2364281" cy="322978"/>
          </a:xfrm>
          <a:prstGeom prst="rect">
            <a:avLst/>
          </a:prstGeom>
          <a:solidFill>
            <a:schemeClr val="accent5">
              <a:lumMod val="20000"/>
              <a:lumOff val="80000"/>
            </a:scheme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Logic synthesis</a:t>
            </a:r>
          </a:p>
        </p:txBody>
      </p:sp>
      <p:sp>
        <p:nvSpPr>
          <p:cNvPr id="61" name="Rectangle 47">
            <a:extLst>
              <a:ext uri="{FF2B5EF4-FFF2-40B4-BE49-F238E27FC236}">
                <a16:creationId xmlns:a16="http://schemas.microsoft.com/office/drawing/2014/main" id="{A8B76557-1889-4D55-B3DE-63DC10C3AE44}"/>
              </a:ext>
            </a:extLst>
          </p:cNvPr>
          <p:cNvSpPr/>
          <p:nvPr/>
        </p:nvSpPr>
        <p:spPr>
          <a:xfrm>
            <a:off x="6293521" y="2211086"/>
            <a:ext cx="2364281" cy="32297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Global Placement</a:t>
            </a:r>
          </a:p>
        </p:txBody>
      </p:sp>
      <p:sp>
        <p:nvSpPr>
          <p:cNvPr id="62" name="Rectangle 47">
            <a:extLst>
              <a:ext uri="{FF2B5EF4-FFF2-40B4-BE49-F238E27FC236}">
                <a16:creationId xmlns:a16="http://schemas.microsoft.com/office/drawing/2014/main" id="{1C09F70A-4C93-4A3D-AC1A-7F2AC9540582}"/>
              </a:ext>
            </a:extLst>
          </p:cNvPr>
          <p:cNvSpPr/>
          <p:nvPr/>
        </p:nvSpPr>
        <p:spPr>
          <a:xfrm>
            <a:off x="6293520" y="2700272"/>
            <a:ext cx="2364281" cy="32297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Detailed Placement</a:t>
            </a:r>
          </a:p>
        </p:txBody>
      </p:sp>
      <p:sp>
        <p:nvSpPr>
          <p:cNvPr id="63" name="Rectangle 47">
            <a:extLst>
              <a:ext uri="{FF2B5EF4-FFF2-40B4-BE49-F238E27FC236}">
                <a16:creationId xmlns:a16="http://schemas.microsoft.com/office/drawing/2014/main" id="{2112C32A-98D4-46A6-BDBE-A5F912B0DF83}"/>
              </a:ext>
            </a:extLst>
          </p:cNvPr>
          <p:cNvSpPr/>
          <p:nvPr/>
        </p:nvSpPr>
        <p:spPr>
          <a:xfrm>
            <a:off x="6293520" y="3189456"/>
            <a:ext cx="2364281" cy="32297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RC Extraction / STA</a:t>
            </a:r>
          </a:p>
        </p:txBody>
      </p:sp>
      <p:sp>
        <p:nvSpPr>
          <p:cNvPr id="65" name="Rectangle 47">
            <a:extLst>
              <a:ext uri="{FF2B5EF4-FFF2-40B4-BE49-F238E27FC236}">
                <a16:creationId xmlns:a16="http://schemas.microsoft.com/office/drawing/2014/main" id="{7EB82553-9200-4DFA-96B2-A4D64807974C}"/>
              </a:ext>
            </a:extLst>
          </p:cNvPr>
          <p:cNvSpPr/>
          <p:nvPr/>
        </p:nvSpPr>
        <p:spPr>
          <a:xfrm>
            <a:off x="6293522" y="3678641"/>
            <a:ext cx="2364281" cy="32297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Gate Sizing</a:t>
            </a:r>
          </a:p>
        </p:txBody>
      </p:sp>
      <p:sp>
        <p:nvSpPr>
          <p:cNvPr id="67" name="Rectangle 47">
            <a:extLst>
              <a:ext uri="{FF2B5EF4-FFF2-40B4-BE49-F238E27FC236}">
                <a16:creationId xmlns:a16="http://schemas.microsoft.com/office/drawing/2014/main" id="{07B048A1-5497-4869-9A5C-69B4ACF22F8F}"/>
              </a:ext>
            </a:extLst>
          </p:cNvPr>
          <p:cNvSpPr/>
          <p:nvPr/>
        </p:nvSpPr>
        <p:spPr>
          <a:xfrm>
            <a:off x="6293522" y="4657013"/>
            <a:ext cx="2364281" cy="32297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Global Routing</a:t>
            </a:r>
          </a:p>
        </p:txBody>
      </p:sp>
      <p:sp>
        <p:nvSpPr>
          <p:cNvPr id="68" name="Rectangle 47">
            <a:extLst>
              <a:ext uri="{FF2B5EF4-FFF2-40B4-BE49-F238E27FC236}">
                <a16:creationId xmlns:a16="http://schemas.microsoft.com/office/drawing/2014/main" id="{B903C461-AB75-4CEA-92CF-9030CE520E5E}"/>
              </a:ext>
            </a:extLst>
          </p:cNvPr>
          <p:cNvSpPr/>
          <p:nvPr/>
        </p:nvSpPr>
        <p:spPr>
          <a:xfrm>
            <a:off x="6293522" y="5146199"/>
            <a:ext cx="2364281" cy="32297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Detailed Routing</a:t>
            </a:r>
          </a:p>
        </p:txBody>
      </p:sp>
      <p:sp>
        <p:nvSpPr>
          <p:cNvPr id="69" name="Rectangle 47">
            <a:extLst>
              <a:ext uri="{FF2B5EF4-FFF2-40B4-BE49-F238E27FC236}">
                <a16:creationId xmlns:a16="http://schemas.microsoft.com/office/drawing/2014/main" id="{9974B7AA-9E9D-4513-9364-3039F1AA328A}"/>
              </a:ext>
            </a:extLst>
          </p:cNvPr>
          <p:cNvSpPr/>
          <p:nvPr/>
        </p:nvSpPr>
        <p:spPr>
          <a:xfrm>
            <a:off x="6293517" y="1721900"/>
            <a:ext cx="2364281" cy="322978"/>
          </a:xfrm>
          <a:prstGeom prst="rect">
            <a:avLst/>
          </a:prstGeom>
          <a:solidFill>
            <a:schemeClr val="accent5">
              <a:lumMod val="20000"/>
              <a:lumOff val="80000"/>
            </a:scheme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err="1">
                <a:ln>
                  <a:noFill/>
                </a:ln>
                <a:solidFill>
                  <a:prstClr val="black"/>
                </a:solidFill>
                <a:effectLst/>
                <a:uLnTx/>
                <a:uFillTx/>
                <a:latin typeface="Arial" panose="020B0604020202020204" pitchFamily="34" charset="0"/>
                <a:ea typeface="Helvetica Neue" charset="0"/>
                <a:cs typeface="Arial" panose="020B0604020202020204" pitchFamily="34" charset="0"/>
              </a:rPr>
              <a:t>Floorplanning</a:t>
            </a:r>
            <a:endPar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endParaRPr>
          </a:p>
        </p:txBody>
      </p:sp>
      <p:sp>
        <p:nvSpPr>
          <p:cNvPr id="70" name="Rectangle 47">
            <a:extLst>
              <a:ext uri="{FF2B5EF4-FFF2-40B4-BE49-F238E27FC236}">
                <a16:creationId xmlns:a16="http://schemas.microsoft.com/office/drawing/2014/main" id="{0436B4A6-063B-4435-822F-F0BB59AF7ED3}"/>
              </a:ext>
            </a:extLst>
          </p:cNvPr>
          <p:cNvSpPr/>
          <p:nvPr/>
        </p:nvSpPr>
        <p:spPr>
          <a:xfrm>
            <a:off x="6293516" y="4167827"/>
            <a:ext cx="2364281" cy="322978"/>
          </a:xfrm>
          <a:prstGeom prst="rect">
            <a:avLst/>
          </a:prstGeom>
          <a:solidFill>
            <a:schemeClr val="accent5">
              <a:lumMod val="20000"/>
              <a:lumOff val="80000"/>
            </a:scheme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Clock Tree Synthesis</a:t>
            </a:r>
          </a:p>
        </p:txBody>
      </p:sp>
      <p:sp>
        <p:nvSpPr>
          <p:cNvPr id="72" name="Rectangle 47">
            <a:extLst>
              <a:ext uri="{FF2B5EF4-FFF2-40B4-BE49-F238E27FC236}">
                <a16:creationId xmlns:a16="http://schemas.microsoft.com/office/drawing/2014/main" id="{0BF481B5-AB21-4893-8C4F-E5D62E5C0942}"/>
              </a:ext>
            </a:extLst>
          </p:cNvPr>
          <p:cNvSpPr/>
          <p:nvPr/>
        </p:nvSpPr>
        <p:spPr>
          <a:xfrm>
            <a:off x="6293515" y="5635385"/>
            <a:ext cx="2364281" cy="322978"/>
          </a:xfrm>
          <a:prstGeom prst="rect">
            <a:avLst/>
          </a:prstGeom>
          <a:solidFill>
            <a:schemeClr val="accent5">
              <a:lumMod val="20000"/>
              <a:lumOff val="80000"/>
            </a:scheme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RC Extraction / STA</a:t>
            </a:r>
          </a:p>
        </p:txBody>
      </p:sp>
      <p:sp>
        <p:nvSpPr>
          <p:cNvPr id="73" name="Rectangle 47">
            <a:extLst>
              <a:ext uri="{FF2B5EF4-FFF2-40B4-BE49-F238E27FC236}">
                <a16:creationId xmlns:a16="http://schemas.microsoft.com/office/drawing/2014/main" id="{561C39F6-E9B0-4C5E-964F-224462282CA8}"/>
              </a:ext>
            </a:extLst>
          </p:cNvPr>
          <p:cNvSpPr/>
          <p:nvPr/>
        </p:nvSpPr>
        <p:spPr>
          <a:xfrm>
            <a:off x="6293522" y="6124568"/>
            <a:ext cx="2364281" cy="322978"/>
          </a:xfrm>
          <a:prstGeom prst="rect">
            <a:avLst/>
          </a:prstGeom>
          <a:solidFill>
            <a:schemeClr val="accent5">
              <a:lumMod val="20000"/>
              <a:lumOff val="80000"/>
            </a:scheme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GDSII </a:t>
            </a:r>
            <a:r>
              <a:rPr kumimoji="0" lang="en-US" sz="1400" i="0" u="none" strike="noStrike" kern="0" cap="none" spc="0" normalizeH="0" baseline="0" noProof="0" dirty="0" err="1">
                <a:ln>
                  <a:noFill/>
                </a:ln>
                <a:solidFill>
                  <a:prstClr val="black"/>
                </a:solidFill>
                <a:effectLst/>
                <a:uLnTx/>
                <a:uFillTx/>
                <a:latin typeface="Arial" panose="020B0604020202020204" pitchFamily="34" charset="0"/>
                <a:ea typeface="Helvetica Neue" charset="0"/>
                <a:cs typeface="Arial" panose="020B0604020202020204" pitchFamily="34" charset="0"/>
              </a:rPr>
              <a:t>Streamout</a:t>
            </a:r>
            <a:endPar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endParaRPr>
          </a:p>
        </p:txBody>
      </p:sp>
      <p:sp>
        <p:nvSpPr>
          <p:cNvPr id="35" name="Rectangle 47">
            <a:extLst>
              <a:ext uri="{FF2B5EF4-FFF2-40B4-BE49-F238E27FC236}">
                <a16:creationId xmlns:a16="http://schemas.microsoft.com/office/drawing/2014/main" id="{94441083-BFCD-48BE-89E8-B01767B533DE}"/>
              </a:ext>
            </a:extLst>
          </p:cNvPr>
          <p:cNvSpPr/>
          <p:nvPr/>
        </p:nvSpPr>
        <p:spPr>
          <a:xfrm>
            <a:off x="1390916" y="1151745"/>
            <a:ext cx="1496789" cy="322978"/>
          </a:xfrm>
          <a:prstGeom prst="rect">
            <a:avLst/>
          </a:prstGeom>
          <a:solidFill>
            <a:schemeClr val="accent5">
              <a:lumMod val="20000"/>
              <a:lumOff val="80000"/>
            </a:scheme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lang="en-US" b="1" kern="0" dirty="0">
                <a:solidFill>
                  <a:prstClr val="black"/>
                </a:solidFill>
                <a:latin typeface="Arial" panose="020B0604020202020204" pitchFamily="34" charset="0"/>
                <a:ea typeface="Helvetica Neue" charset="0"/>
                <a:cs typeface="Arial" panose="020B0604020202020204" pitchFamily="34" charset="0"/>
              </a:rPr>
              <a:t>&lt;flow step&gt;</a:t>
            </a:r>
            <a:endParaRPr kumimoji="0" lang="en-US" b="1"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endParaRPr>
          </a:p>
        </p:txBody>
      </p:sp>
      <p:sp>
        <p:nvSpPr>
          <p:cNvPr id="8" name="Rectangle 7">
            <a:extLst>
              <a:ext uri="{FF2B5EF4-FFF2-40B4-BE49-F238E27FC236}">
                <a16:creationId xmlns:a16="http://schemas.microsoft.com/office/drawing/2014/main" id="{EFF4F655-CCD7-4983-9749-B686B20C5BD1}"/>
              </a:ext>
            </a:extLst>
          </p:cNvPr>
          <p:cNvSpPr/>
          <p:nvPr/>
        </p:nvSpPr>
        <p:spPr bwMode="auto">
          <a:xfrm>
            <a:off x="9006332" y="1222554"/>
            <a:ext cx="2693431" cy="5267218"/>
          </a:xfrm>
          <a:prstGeom prst="rect">
            <a:avLst/>
          </a:prstGeom>
          <a:noFill/>
          <a:ln w="1905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lang="en-US" sz="1600" dirty="0">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9146F8CE-94ED-45C4-BD85-215525C38604}"/>
              </a:ext>
            </a:extLst>
          </p:cNvPr>
          <p:cNvSpPr txBox="1"/>
          <p:nvPr/>
        </p:nvSpPr>
        <p:spPr>
          <a:xfrm>
            <a:off x="9032041" y="5650361"/>
            <a:ext cx="2476609" cy="307777"/>
          </a:xfrm>
          <a:prstGeom prst="rect">
            <a:avLst/>
          </a:prstGeom>
          <a:noFill/>
        </p:spPr>
        <p:txBody>
          <a:bodyPr wrap="square" rtlCol="0">
            <a:spAutoFit/>
          </a:bodyPr>
          <a:lstStyle/>
          <a:p>
            <a:pPr defTabSz="914400"/>
            <a:r>
              <a:rPr lang="en-US" sz="1400" dirty="0" err="1">
                <a:solidFill>
                  <a:prstClr val="black"/>
                </a:solidFill>
                <a:latin typeface="Arial"/>
              </a:rPr>
              <a:t>OpenSTA</a:t>
            </a:r>
            <a:r>
              <a:rPr lang="en-US" sz="1400" dirty="0">
                <a:solidFill>
                  <a:prstClr val="black"/>
                </a:solidFill>
                <a:latin typeface="Arial"/>
              </a:rPr>
              <a:t> </a:t>
            </a:r>
            <a:r>
              <a:rPr lang="en-US" sz="1000" dirty="0">
                <a:solidFill>
                  <a:prstClr val="black"/>
                </a:solidFill>
                <a:latin typeface="Arial"/>
              </a:rPr>
              <a:t>+ SPEF from routed DEF</a:t>
            </a:r>
          </a:p>
        </p:txBody>
      </p:sp>
      <p:sp>
        <p:nvSpPr>
          <p:cNvPr id="34" name="Content Placeholder 3">
            <a:extLst>
              <a:ext uri="{FF2B5EF4-FFF2-40B4-BE49-F238E27FC236}">
                <a16:creationId xmlns:a16="http://schemas.microsoft.com/office/drawing/2014/main" id="{4269F7FD-DCF2-4DC0-8E8C-370109A70DAE}"/>
              </a:ext>
            </a:extLst>
          </p:cNvPr>
          <p:cNvSpPr>
            <a:spLocks noGrp="1"/>
          </p:cNvSpPr>
          <p:nvPr>
            <p:ph idx="1"/>
          </p:nvPr>
        </p:nvSpPr>
        <p:spPr>
          <a:xfrm>
            <a:off x="199122" y="1079534"/>
            <a:ext cx="5669878" cy="5267219"/>
          </a:xfrm>
        </p:spPr>
        <p:txBody>
          <a:bodyPr/>
          <a:lstStyle/>
          <a:p>
            <a:pPr marL="174625" indent="-174625">
              <a:lnSpc>
                <a:spcPct val="90000"/>
              </a:lnSpc>
            </a:pPr>
            <a:r>
              <a:rPr lang="en-US" altLang="zh-TW" dirty="0"/>
              <a:t>Each                 is a vertical  extension made in RDF-2019</a:t>
            </a:r>
          </a:p>
          <a:p>
            <a:pPr marL="514350" lvl="1" indent="-174625">
              <a:lnSpc>
                <a:spcPct val="90000"/>
              </a:lnSpc>
            </a:pPr>
            <a:r>
              <a:rPr lang="en-US" altLang="zh-TW" sz="2000" dirty="0"/>
              <a:t>Logic Synthesis with </a:t>
            </a:r>
            <a:r>
              <a:rPr lang="en-US" altLang="zh-TW" sz="2000" dirty="0">
                <a:sym typeface="Wingdings" panose="05000000000000000000" pitchFamily="2" charset="2"/>
              </a:rPr>
              <a:t>RTL Verilog</a:t>
            </a:r>
          </a:p>
          <a:p>
            <a:pPr marL="514350" lvl="1" indent="-174625">
              <a:lnSpc>
                <a:spcPct val="90000"/>
              </a:lnSpc>
            </a:pPr>
            <a:r>
              <a:rPr lang="en-US" altLang="zh-TW" sz="2000" dirty="0">
                <a:sym typeface="Wingdings" panose="05000000000000000000" pitchFamily="2" charset="2"/>
              </a:rPr>
              <a:t>Floorplan with I/O Pin + PDN + Macro and </a:t>
            </a:r>
            <a:r>
              <a:rPr lang="en-US" altLang="zh-TW" sz="2000" dirty="0" err="1">
                <a:sym typeface="Wingdings" panose="05000000000000000000" pitchFamily="2" charset="2"/>
              </a:rPr>
              <a:t>Tapcell</a:t>
            </a:r>
            <a:r>
              <a:rPr lang="en-US" altLang="zh-TW" sz="2000" dirty="0">
                <a:sym typeface="Wingdings" panose="05000000000000000000" pitchFamily="2" charset="2"/>
              </a:rPr>
              <a:t> placement</a:t>
            </a:r>
          </a:p>
          <a:p>
            <a:pPr marL="514350" lvl="1" indent="-174625">
              <a:lnSpc>
                <a:spcPct val="90000"/>
              </a:lnSpc>
            </a:pPr>
            <a:r>
              <a:rPr lang="en-US" sz="2000" dirty="0">
                <a:sym typeface="Wingdings" panose="05000000000000000000" pitchFamily="2" charset="2"/>
              </a:rPr>
              <a:t>Clock Tree Synthesis </a:t>
            </a:r>
          </a:p>
          <a:p>
            <a:pPr marL="514350" lvl="1" indent="-174625">
              <a:lnSpc>
                <a:spcPct val="90000"/>
              </a:lnSpc>
            </a:pPr>
            <a:r>
              <a:rPr lang="en-US" sz="2000" dirty="0">
                <a:sym typeface="Wingdings" panose="05000000000000000000" pitchFamily="2" charset="2"/>
              </a:rPr>
              <a:t>RC extraction / STA from routed DEF</a:t>
            </a:r>
          </a:p>
          <a:p>
            <a:pPr marL="514350" lvl="1" indent="-174625">
              <a:lnSpc>
                <a:spcPct val="90000"/>
              </a:lnSpc>
            </a:pPr>
            <a:r>
              <a:rPr lang="en-US" sz="2000" dirty="0">
                <a:sym typeface="Wingdings" panose="05000000000000000000" pitchFamily="2" charset="2"/>
              </a:rPr>
              <a:t>GDSII Stream generation</a:t>
            </a:r>
            <a:br>
              <a:rPr lang="en-US" sz="2000" dirty="0">
                <a:sym typeface="Wingdings" panose="05000000000000000000" pitchFamily="2" charset="2"/>
              </a:rPr>
            </a:br>
            <a:endParaRPr lang="en-US" dirty="0">
              <a:sym typeface="Wingdings" panose="05000000000000000000" pitchFamily="2" charset="2"/>
            </a:endParaRPr>
          </a:p>
          <a:p>
            <a:pPr marL="174625" indent="-174625">
              <a:lnSpc>
                <a:spcPct val="100000"/>
              </a:lnSpc>
            </a:pPr>
            <a:r>
              <a:rPr lang="en-US" dirty="0">
                <a:solidFill>
                  <a:srgbClr val="300DFF"/>
                </a:solidFill>
              </a:rPr>
              <a:t>The vertical flow extensions lead to a full academic flow from behavioral (RTL) Verilog to final detail-routed DEF and GDSII out</a:t>
            </a:r>
          </a:p>
          <a:p>
            <a:pPr marL="174625" indent="-174625">
              <a:lnSpc>
                <a:spcPct val="100000"/>
              </a:lnSpc>
            </a:pPr>
            <a:endParaRPr lang="en-US" dirty="0"/>
          </a:p>
          <a:p>
            <a:pPr marL="174625" indent="-174625">
              <a:lnSpc>
                <a:spcPct val="100000"/>
              </a:lnSpc>
            </a:pPr>
            <a:endParaRPr lang="en-US" dirty="0"/>
          </a:p>
        </p:txBody>
      </p:sp>
      <p:sp>
        <p:nvSpPr>
          <p:cNvPr id="2" name="TextBox 1">
            <a:extLst>
              <a:ext uri="{FF2B5EF4-FFF2-40B4-BE49-F238E27FC236}">
                <a16:creationId xmlns:a16="http://schemas.microsoft.com/office/drawing/2014/main" id="{841C384B-06E1-41E8-8F07-CE51A1E18361}"/>
              </a:ext>
            </a:extLst>
          </p:cNvPr>
          <p:cNvSpPr txBox="1"/>
          <p:nvPr/>
        </p:nvSpPr>
        <p:spPr>
          <a:xfrm>
            <a:off x="9629195" y="786556"/>
            <a:ext cx="1454244" cy="369332"/>
          </a:xfrm>
          <a:prstGeom prst="rect">
            <a:avLst/>
          </a:prstGeom>
          <a:noFill/>
        </p:spPr>
        <p:txBody>
          <a:bodyPr wrap="none" rtlCol="0">
            <a:spAutoFit/>
          </a:bodyPr>
          <a:lstStyle/>
          <a:p>
            <a:r>
              <a:rPr lang="en-US" b="1" dirty="0" err="1">
                <a:latin typeface="Arial" panose="020B0604020202020204" pitchFamily="34" charset="0"/>
                <a:cs typeface="Arial" panose="020B0604020202020204" pitchFamily="34" charset="0"/>
              </a:rPr>
              <a:t>OpenROAD</a:t>
            </a:r>
            <a:endParaRPr lang="en-US" b="1"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7D0FBAF6-B53D-420D-B118-EF0D6F552912}"/>
              </a:ext>
            </a:extLst>
          </p:cNvPr>
          <p:cNvSpPr txBox="1"/>
          <p:nvPr/>
        </p:nvSpPr>
        <p:spPr>
          <a:xfrm>
            <a:off x="6851411" y="796498"/>
            <a:ext cx="124906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RDF-2019</a:t>
            </a:r>
          </a:p>
        </p:txBody>
      </p:sp>
    </p:spTree>
    <p:extLst>
      <p:ext uri="{BB962C8B-B14F-4D97-AF65-F5344CB8AC3E}">
        <p14:creationId xmlns:p14="http://schemas.microsoft.com/office/powerpoint/2010/main" val="30473514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6" end="6"/>
                                            </p:txEl>
                                          </p:spTgt>
                                        </p:tgtEl>
                                        <p:attrNameLst>
                                          <p:attrName>style.visibility</p:attrName>
                                        </p:attrNameLst>
                                      </p:cBhvr>
                                      <p:to>
                                        <p:strVal val="visible"/>
                                      </p:to>
                                    </p:set>
                                    <p:animEffect transition="in" filter="fade">
                                      <p:cBhvr>
                                        <p:cTn id="7" dur="500"/>
                                        <p:tgtEl>
                                          <p:spTgt spid="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p:txBody>
          <a:bodyPr/>
          <a:lstStyle/>
          <a:p>
            <a:r>
              <a:rPr lang="en-US" dirty="0" err="1"/>
              <a:t>OpenROAD</a:t>
            </a:r>
            <a:r>
              <a:rPr lang="en-US" dirty="0"/>
              <a:t> Project: Open-Source Flow from RTL to GDS</a:t>
            </a:r>
          </a:p>
        </p:txBody>
      </p:sp>
      <p:sp>
        <p:nvSpPr>
          <p:cNvPr id="4" name="Content Placeholder 3">
            <a:extLst>
              <a:ext uri="{FF2B5EF4-FFF2-40B4-BE49-F238E27FC236}">
                <a16:creationId xmlns:a16="http://schemas.microsoft.com/office/drawing/2014/main" id="{868A9756-B837-4C11-85EF-788AFCD43476}"/>
              </a:ext>
            </a:extLst>
          </p:cNvPr>
          <p:cNvSpPr>
            <a:spLocks noGrp="1"/>
          </p:cNvSpPr>
          <p:nvPr>
            <p:ph idx="1"/>
          </p:nvPr>
        </p:nvSpPr>
        <p:spPr>
          <a:xfrm>
            <a:off x="228601" y="777241"/>
            <a:ext cx="11781367" cy="2900679"/>
          </a:xfrm>
        </p:spPr>
        <p:txBody>
          <a:bodyPr/>
          <a:lstStyle/>
          <a:p>
            <a:pPr marL="174625" indent="-174625">
              <a:lnSpc>
                <a:spcPct val="100000"/>
              </a:lnSpc>
            </a:pPr>
            <a:r>
              <a:rPr lang="en-US" altLang="zh-TW" sz="2400" dirty="0">
                <a:hlinkClick r:id="rId3"/>
              </a:rPr>
              <a:t>https://github.com/The-OpenROAD-Project</a:t>
            </a:r>
            <a:r>
              <a:rPr lang="en-US" altLang="zh-TW" sz="2400" dirty="0"/>
              <a:t> is a recently released academic RTL-to-GDS tool chain that </a:t>
            </a:r>
            <a:r>
              <a:rPr lang="en-US" altLang="zh-TW" sz="2400" u="sng" dirty="0"/>
              <a:t>fully supports industry formats</a:t>
            </a:r>
          </a:p>
          <a:p>
            <a:pPr marL="174625" indent="-174625">
              <a:lnSpc>
                <a:spcPct val="100000"/>
              </a:lnSpc>
            </a:pPr>
            <a:r>
              <a:rPr lang="en-US" altLang="zh-TW" sz="2400" dirty="0"/>
              <a:t>July 2019: The </a:t>
            </a:r>
            <a:r>
              <a:rPr lang="en-US" altLang="zh-TW" sz="2400" dirty="0" err="1"/>
              <a:t>OpenROAD</a:t>
            </a:r>
            <a:r>
              <a:rPr lang="en-US" altLang="zh-TW" sz="2400" dirty="0"/>
              <a:t> tool chain has been added into RDF to give a “vertical extension” (floorplan, CTS and DEF-to-GDS steps)</a:t>
            </a:r>
          </a:p>
          <a:p>
            <a:pPr marL="174625" indent="-174625">
              <a:lnSpc>
                <a:spcPct val="100000"/>
              </a:lnSpc>
            </a:pPr>
            <a:r>
              <a:rPr lang="en-US" altLang="zh-TW" sz="2400" dirty="0"/>
              <a:t>This gives more robust handling of industry design </a:t>
            </a:r>
            <a:r>
              <a:rPr lang="en-US" altLang="zh-TW" sz="2400" dirty="0" err="1"/>
              <a:t>enablements</a:t>
            </a:r>
            <a:r>
              <a:rPr lang="en-US" altLang="zh-TW" sz="2400" dirty="0"/>
              <a:t> (e.g., DRC-clean output in TSMC 65LP / Arm libraries + IPs) in RDF</a:t>
            </a:r>
          </a:p>
        </p:txBody>
      </p:sp>
      <p:pic>
        <p:nvPicPr>
          <p:cNvPr id="5" name="Picture 4">
            <a:extLst>
              <a:ext uri="{FF2B5EF4-FFF2-40B4-BE49-F238E27FC236}">
                <a16:creationId xmlns:a16="http://schemas.microsoft.com/office/drawing/2014/main" id="{3ACEEDCC-7440-413F-9B88-BAC1B655B411}"/>
              </a:ext>
            </a:extLst>
          </p:cNvPr>
          <p:cNvPicPr>
            <a:picLocks noChangeAspect="1"/>
          </p:cNvPicPr>
          <p:nvPr/>
        </p:nvPicPr>
        <p:blipFill rotWithShape="1">
          <a:blip r:embed="rId4"/>
          <a:srcRect l="4461" t="28364" r="15744" b="15646"/>
          <a:stretch/>
        </p:blipFill>
        <p:spPr>
          <a:xfrm>
            <a:off x="301981" y="3408768"/>
            <a:ext cx="5556697" cy="2262153"/>
          </a:xfrm>
          <a:prstGeom prst="rect">
            <a:avLst/>
          </a:prstGeom>
        </p:spPr>
      </p:pic>
      <p:pic>
        <p:nvPicPr>
          <p:cNvPr id="6" name="Picture 5">
            <a:extLst>
              <a:ext uri="{FF2B5EF4-FFF2-40B4-BE49-F238E27FC236}">
                <a16:creationId xmlns:a16="http://schemas.microsoft.com/office/drawing/2014/main" id="{72A89D1F-386B-4BE5-BCE9-9DAB13466C33}"/>
              </a:ext>
            </a:extLst>
          </p:cNvPr>
          <p:cNvPicPr>
            <a:picLocks noChangeAspect="1"/>
          </p:cNvPicPr>
          <p:nvPr/>
        </p:nvPicPr>
        <p:blipFill rotWithShape="1">
          <a:blip r:embed="rId5"/>
          <a:srcRect l="328" t="78408" r="66370" b="461"/>
          <a:stretch/>
        </p:blipFill>
        <p:spPr>
          <a:xfrm>
            <a:off x="5994400" y="3617868"/>
            <a:ext cx="6024033" cy="1864272"/>
          </a:xfrm>
          <a:prstGeom prst="rect">
            <a:avLst/>
          </a:prstGeom>
        </p:spPr>
      </p:pic>
      <p:sp>
        <p:nvSpPr>
          <p:cNvPr id="7" name="Rectangle 6">
            <a:extLst>
              <a:ext uri="{FF2B5EF4-FFF2-40B4-BE49-F238E27FC236}">
                <a16:creationId xmlns:a16="http://schemas.microsoft.com/office/drawing/2014/main" id="{A73B9E23-CA7A-42AF-B80F-10E121464DD8}"/>
              </a:ext>
            </a:extLst>
          </p:cNvPr>
          <p:cNvSpPr/>
          <p:nvPr/>
        </p:nvSpPr>
        <p:spPr>
          <a:xfrm>
            <a:off x="5947299" y="4325544"/>
            <a:ext cx="6024033" cy="673176"/>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3019138-7EFB-47E7-9BED-CB761C9A3E35}"/>
              </a:ext>
            </a:extLst>
          </p:cNvPr>
          <p:cNvSpPr txBox="1"/>
          <p:nvPr/>
        </p:nvSpPr>
        <p:spPr>
          <a:xfrm>
            <a:off x="139421" y="6513880"/>
            <a:ext cx="8366008" cy="276999"/>
          </a:xfrm>
          <a:prstGeom prst="rect">
            <a:avLst/>
          </a:prstGeom>
          <a:noFill/>
        </p:spPr>
        <p:txBody>
          <a:bodyPr wrap="none" rtlCol="0">
            <a:spAutoFit/>
          </a:bodyPr>
          <a:lstStyle/>
          <a:p>
            <a:r>
              <a:rPr lang="en-US" sz="1200" dirty="0"/>
              <a:t>Ref: ERI Summit 2019, </a:t>
            </a:r>
            <a:r>
              <a:rPr lang="en-US" sz="1200" dirty="0">
                <a:hlinkClick r:id="rId6"/>
              </a:rPr>
              <a:t>https://theopenroadproject.org/openroad_event/openroad-presentation-at-the-eri-summit-2019/</a:t>
            </a:r>
            <a:endParaRPr lang="en-US" sz="1200" dirty="0"/>
          </a:p>
        </p:txBody>
      </p:sp>
      <p:sp>
        <p:nvSpPr>
          <p:cNvPr id="8" name="TextBox 7">
            <a:extLst>
              <a:ext uri="{FF2B5EF4-FFF2-40B4-BE49-F238E27FC236}">
                <a16:creationId xmlns:a16="http://schemas.microsoft.com/office/drawing/2014/main" id="{0632E920-ADF9-47C3-8E1F-3F876F8C0507}"/>
              </a:ext>
            </a:extLst>
          </p:cNvPr>
          <p:cNvSpPr txBox="1"/>
          <p:nvPr/>
        </p:nvSpPr>
        <p:spPr>
          <a:xfrm>
            <a:off x="1196942" y="5741174"/>
            <a:ext cx="995676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DRC-clean results using </a:t>
            </a:r>
            <a:r>
              <a:rPr lang="en-US" dirty="0" err="1">
                <a:latin typeface="Arial" panose="020B0604020202020204" pitchFamily="34" charset="0"/>
                <a:cs typeface="Arial" panose="020B0604020202020204" pitchFamily="34" charset="0"/>
              </a:rPr>
              <a:t>OpenROAD</a:t>
            </a:r>
            <a:r>
              <a:rPr lang="en-US" dirty="0">
                <a:latin typeface="Arial" panose="020B0604020202020204" pitchFamily="34" charset="0"/>
                <a:cs typeface="Arial" panose="020B0604020202020204" pitchFamily="34" charset="0"/>
              </a:rPr>
              <a:t> tools. “</a:t>
            </a:r>
            <a:r>
              <a:rPr lang="en-US" dirty="0" err="1">
                <a:latin typeface="Arial" panose="020B0604020202020204" pitchFamily="34" charset="0"/>
                <a:cs typeface="Arial" panose="020B0604020202020204" pitchFamily="34" charset="0"/>
              </a:rPr>
              <a:t>VanillaBean</a:t>
            </a:r>
            <a:r>
              <a:rPr lang="en-US" dirty="0">
                <a:latin typeface="Arial" panose="020B0604020202020204" pitchFamily="34" charset="0"/>
                <a:cs typeface="Arial" panose="020B0604020202020204" pitchFamily="34" charset="0"/>
              </a:rPr>
              <a:t>” in TSMC 65LP library (17k instances.)</a:t>
            </a:r>
          </a:p>
        </p:txBody>
      </p:sp>
      <p:sp>
        <p:nvSpPr>
          <p:cNvPr id="9" name="TextBox 8">
            <a:extLst>
              <a:ext uri="{FF2B5EF4-FFF2-40B4-BE49-F238E27FC236}">
                <a16:creationId xmlns:a16="http://schemas.microsoft.com/office/drawing/2014/main" id="{62C4F806-7DED-429F-BA75-790DE8F5D803}"/>
              </a:ext>
            </a:extLst>
          </p:cNvPr>
          <p:cNvSpPr txBox="1"/>
          <p:nvPr/>
        </p:nvSpPr>
        <p:spPr>
          <a:xfrm>
            <a:off x="139421" y="6078445"/>
            <a:ext cx="4496103" cy="276999"/>
          </a:xfrm>
          <a:prstGeom prst="rect">
            <a:avLst/>
          </a:prstGeom>
          <a:noFill/>
        </p:spPr>
        <p:txBody>
          <a:bodyPr wrap="none" rtlCol="0">
            <a:spAutoFit/>
          </a:bodyPr>
          <a:lstStyle/>
          <a:p>
            <a:r>
              <a:rPr lang="en-US" sz="1200" dirty="0"/>
              <a:t>Ref: Tim Ansell, “Open Source 101”, </a:t>
            </a:r>
            <a:r>
              <a:rPr lang="en-US" sz="1200" dirty="0">
                <a:hlinkClick r:id="rId7"/>
              </a:rPr>
              <a:t>https://j.mp/eri19-foss101</a:t>
            </a:r>
            <a:endParaRPr lang="en-US" sz="1200" dirty="0"/>
          </a:p>
        </p:txBody>
      </p:sp>
      <p:sp>
        <p:nvSpPr>
          <p:cNvPr id="10" name="TextBox 9">
            <a:extLst>
              <a:ext uri="{FF2B5EF4-FFF2-40B4-BE49-F238E27FC236}">
                <a16:creationId xmlns:a16="http://schemas.microsoft.com/office/drawing/2014/main" id="{A13F827A-D867-417D-AECD-1AD1607125BE}"/>
              </a:ext>
            </a:extLst>
          </p:cNvPr>
          <p:cNvSpPr txBox="1"/>
          <p:nvPr/>
        </p:nvSpPr>
        <p:spPr>
          <a:xfrm>
            <a:off x="139420" y="6304587"/>
            <a:ext cx="4496103" cy="276999"/>
          </a:xfrm>
          <a:prstGeom prst="rect">
            <a:avLst/>
          </a:prstGeom>
          <a:noFill/>
        </p:spPr>
        <p:txBody>
          <a:bodyPr wrap="none" rtlCol="0">
            <a:spAutoFit/>
          </a:bodyPr>
          <a:lstStyle/>
          <a:p>
            <a:r>
              <a:rPr lang="en-US" sz="1200" dirty="0"/>
              <a:t>Ref: Tim Ansell, “Open Source 102”, </a:t>
            </a:r>
            <a:r>
              <a:rPr lang="en-US" sz="1200" dirty="0">
                <a:hlinkClick r:id="rId8"/>
              </a:rPr>
              <a:t>https://j.mp/eri19-foss102</a:t>
            </a:r>
            <a:endParaRPr lang="en-US" sz="1200" dirty="0"/>
          </a:p>
        </p:txBody>
      </p:sp>
    </p:spTree>
    <p:extLst>
      <p:ext uri="{BB962C8B-B14F-4D97-AF65-F5344CB8AC3E}">
        <p14:creationId xmlns:p14="http://schemas.microsoft.com/office/powerpoint/2010/main" val="1856951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52C10F9-5BAB-4C7C-BAF7-36B96B295909}"/>
              </a:ext>
            </a:extLst>
          </p:cNvPr>
          <p:cNvSpPr/>
          <p:nvPr/>
        </p:nvSpPr>
        <p:spPr bwMode="auto">
          <a:xfrm>
            <a:off x="8737600" y="1887767"/>
            <a:ext cx="2763520" cy="4114640"/>
          </a:xfrm>
          <a:prstGeom prst="rect">
            <a:avLst/>
          </a:prstGeom>
          <a:solidFill>
            <a:schemeClr val="accent6">
              <a:lumMod val="20000"/>
              <a:lumOff val="8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b="1" dirty="0" err="1">
                <a:latin typeface="Arial" panose="020B0604020202020204" pitchFamily="34" charset="0"/>
                <a:cs typeface="Arial" panose="020B0604020202020204" pitchFamily="34" charset="0"/>
              </a:rPr>
              <a:t>TritonFP</a:t>
            </a:r>
            <a:endParaRPr lang="en-US" b="1" dirty="0">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b="1" dirty="0">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b="1" dirty="0">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b="1" dirty="0">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b="1" dirty="0">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b="1" dirty="0">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b="1" dirty="0">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a:xfrm>
            <a:off x="215900" y="124143"/>
            <a:ext cx="11802533" cy="595312"/>
          </a:xfrm>
        </p:spPr>
        <p:txBody>
          <a:bodyPr/>
          <a:lstStyle/>
          <a:p>
            <a:r>
              <a:rPr lang="en-US" dirty="0"/>
              <a:t>From </a:t>
            </a:r>
            <a:r>
              <a:rPr lang="en-US" dirty="0" err="1"/>
              <a:t>OpenROAD</a:t>
            </a:r>
            <a:r>
              <a:rPr lang="en-US" dirty="0"/>
              <a:t>: </a:t>
            </a:r>
            <a:r>
              <a:rPr lang="en-US" dirty="0" err="1"/>
              <a:t>TritonFP</a:t>
            </a:r>
            <a:endParaRPr lang="en-US" dirty="0"/>
          </a:p>
        </p:txBody>
      </p:sp>
      <p:sp>
        <p:nvSpPr>
          <p:cNvPr id="6" name="Rectangle 5">
            <a:extLst>
              <a:ext uri="{FF2B5EF4-FFF2-40B4-BE49-F238E27FC236}">
                <a16:creationId xmlns:a16="http://schemas.microsoft.com/office/drawing/2014/main" id="{CFB9EE96-77EA-4E15-8B89-EBCF1A22A388}"/>
              </a:ext>
            </a:extLst>
          </p:cNvPr>
          <p:cNvSpPr/>
          <p:nvPr/>
        </p:nvSpPr>
        <p:spPr bwMode="auto">
          <a:xfrm>
            <a:off x="8890000" y="2468372"/>
            <a:ext cx="2447891" cy="355015"/>
          </a:xfrm>
          <a:prstGeom prst="rect">
            <a:avLst/>
          </a:prstGeom>
          <a:solidFill>
            <a:schemeClr val="accent5">
              <a:lumMod val="20000"/>
              <a:lumOff val="8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Verilog to DEF</a:t>
            </a:r>
          </a:p>
        </p:txBody>
      </p:sp>
      <p:sp>
        <p:nvSpPr>
          <p:cNvPr id="39" name="Rectangle 38">
            <a:extLst>
              <a:ext uri="{FF2B5EF4-FFF2-40B4-BE49-F238E27FC236}">
                <a16:creationId xmlns:a16="http://schemas.microsoft.com/office/drawing/2014/main" id="{1D9BF479-2881-4F2C-BB45-50BF6B64B998}"/>
              </a:ext>
            </a:extLst>
          </p:cNvPr>
          <p:cNvSpPr/>
          <p:nvPr/>
        </p:nvSpPr>
        <p:spPr bwMode="auto">
          <a:xfrm>
            <a:off x="8890001" y="3039254"/>
            <a:ext cx="2447891" cy="355015"/>
          </a:xfrm>
          <a:prstGeom prst="rect">
            <a:avLst/>
          </a:prstGeom>
          <a:solidFill>
            <a:schemeClr val="accent5">
              <a:lumMod val="20000"/>
              <a:lumOff val="8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ioPlacer</a:t>
            </a:r>
            <a:endPar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CBED288D-DDBC-4469-B7C9-96978B024423}"/>
              </a:ext>
            </a:extLst>
          </p:cNvPr>
          <p:cNvSpPr/>
          <p:nvPr/>
        </p:nvSpPr>
        <p:spPr bwMode="auto">
          <a:xfrm>
            <a:off x="8890003" y="3576592"/>
            <a:ext cx="2447891" cy="355015"/>
          </a:xfrm>
          <a:prstGeom prst="rect">
            <a:avLst/>
          </a:prstGeom>
          <a:solidFill>
            <a:schemeClr val="accent5">
              <a:lumMod val="20000"/>
              <a:lumOff val="8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MS-TD-</a:t>
            </a:r>
            <a:r>
              <a:rPr kumimoji="0" lang="en-US" sz="18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RePlAce</a:t>
            </a:r>
            <a:endPar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F9739A65-CDF6-4798-99AC-13662828B436}"/>
              </a:ext>
            </a:extLst>
          </p:cNvPr>
          <p:cNvSpPr/>
          <p:nvPr/>
        </p:nvSpPr>
        <p:spPr bwMode="auto">
          <a:xfrm>
            <a:off x="8879843" y="4177954"/>
            <a:ext cx="2447891" cy="355015"/>
          </a:xfrm>
          <a:prstGeom prst="rect">
            <a:avLst/>
          </a:prstGeom>
          <a:solidFill>
            <a:schemeClr val="accent5">
              <a:lumMod val="20000"/>
              <a:lumOff val="8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err="1">
                <a:latin typeface="Arial" panose="020B0604020202020204" pitchFamily="34" charset="0"/>
                <a:cs typeface="Arial" panose="020B0604020202020204" pitchFamily="34" charset="0"/>
              </a:rPr>
              <a:t>TritonMPlacer</a:t>
            </a:r>
            <a:endPar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FDF4A7E0-4B20-4225-BCF5-109A5C27403A}"/>
              </a:ext>
            </a:extLst>
          </p:cNvPr>
          <p:cNvSpPr/>
          <p:nvPr/>
        </p:nvSpPr>
        <p:spPr bwMode="auto">
          <a:xfrm>
            <a:off x="8890002" y="4735612"/>
            <a:ext cx="2447891" cy="355015"/>
          </a:xfrm>
          <a:prstGeom prst="rect">
            <a:avLst/>
          </a:prstGeom>
          <a:solidFill>
            <a:schemeClr val="accent5">
              <a:lumMod val="20000"/>
              <a:lumOff val="8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P/G mesh generator</a:t>
            </a:r>
          </a:p>
        </p:txBody>
      </p:sp>
      <p:sp>
        <p:nvSpPr>
          <p:cNvPr id="44" name="Rectangle 43">
            <a:extLst>
              <a:ext uri="{FF2B5EF4-FFF2-40B4-BE49-F238E27FC236}">
                <a16:creationId xmlns:a16="http://schemas.microsoft.com/office/drawing/2014/main" id="{1FDA5C21-4F6A-461E-BA1E-CE30B43F3559}"/>
              </a:ext>
            </a:extLst>
          </p:cNvPr>
          <p:cNvSpPr/>
          <p:nvPr/>
        </p:nvSpPr>
        <p:spPr bwMode="auto">
          <a:xfrm>
            <a:off x="8879843" y="5336974"/>
            <a:ext cx="2447891" cy="355015"/>
          </a:xfrm>
          <a:prstGeom prst="rect">
            <a:avLst/>
          </a:prstGeom>
          <a:solidFill>
            <a:schemeClr val="accent5">
              <a:lumMod val="20000"/>
              <a:lumOff val="8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Well tap insertion</a:t>
            </a:r>
          </a:p>
        </p:txBody>
      </p:sp>
      <p:sp>
        <p:nvSpPr>
          <p:cNvPr id="8" name="Content Placeholder 7">
            <a:extLst>
              <a:ext uri="{FF2B5EF4-FFF2-40B4-BE49-F238E27FC236}">
                <a16:creationId xmlns:a16="http://schemas.microsoft.com/office/drawing/2014/main" id="{5CC0EA3A-9782-488C-BB0C-3E0FDA72C236}"/>
              </a:ext>
            </a:extLst>
          </p:cNvPr>
          <p:cNvSpPr>
            <a:spLocks noGrp="1"/>
          </p:cNvSpPr>
          <p:nvPr>
            <p:ph idx="1"/>
          </p:nvPr>
        </p:nvSpPr>
        <p:spPr>
          <a:xfrm>
            <a:off x="228602" y="838201"/>
            <a:ext cx="7533638" cy="2931159"/>
          </a:xfrm>
        </p:spPr>
        <p:txBody>
          <a:bodyPr/>
          <a:lstStyle/>
          <a:p>
            <a:r>
              <a:rPr lang="en-US" b="1" dirty="0" err="1"/>
              <a:t>TritonFP</a:t>
            </a:r>
            <a:endParaRPr lang="en-US" b="1" dirty="0"/>
          </a:p>
          <a:p>
            <a:pPr lvl="1"/>
            <a:r>
              <a:rPr lang="en-US" dirty="0"/>
              <a:t>Open-Source </a:t>
            </a:r>
            <a:r>
              <a:rPr lang="en-US" dirty="0" err="1"/>
              <a:t>Floorplanner</a:t>
            </a:r>
            <a:r>
              <a:rPr lang="en-US" dirty="0"/>
              <a:t> flows</a:t>
            </a:r>
          </a:p>
          <a:p>
            <a:pPr lvl="2"/>
            <a:r>
              <a:rPr lang="en-US" dirty="0">
                <a:hlinkClick r:id="rId3"/>
              </a:rPr>
              <a:t>https://github.com/The-OpenROAD-Project/TritonFP</a:t>
            </a:r>
            <a:r>
              <a:rPr lang="en-US" dirty="0"/>
              <a:t> </a:t>
            </a:r>
          </a:p>
          <a:p>
            <a:pPr lvl="1"/>
            <a:r>
              <a:rPr lang="en-US" dirty="0"/>
              <a:t>Takes Verilog, and generates I/O pins, macros, PDN, and </a:t>
            </a:r>
            <a:r>
              <a:rPr lang="en-US" dirty="0" err="1"/>
              <a:t>tapcell</a:t>
            </a:r>
            <a:r>
              <a:rPr lang="en-US" dirty="0"/>
              <a:t> placed DEF</a:t>
            </a:r>
          </a:p>
          <a:p>
            <a:pPr lvl="1"/>
            <a:endParaRPr lang="en-US" dirty="0"/>
          </a:p>
          <a:p>
            <a:pPr lvl="1"/>
            <a:endParaRPr lang="en-US" dirty="0"/>
          </a:p>
        </p:txBody>
      </p:sp>
      <p:sp>
        <p:nvSpPr>
          <p:cNvPr id="9" name="Arrow: Down 8">
            <a:extLst>
              <a:ext uri="{FF2B5EF4-FFF2-40B4-BE49-F238E27FC236}">
                <a16:creationId xmlns:a16="http://schemas.microsoft.com/office/drawing/2014/main" id="{C0A960AE-FD81-4B75-84E0-A2F625D3A8BC}"/>
              </a:ext>
            </a:extLst>
          </p:cNvPr>
          <p:cNvSpPr/>
          <p:nvPr/>
        </p:nvSpPr>
        <p:spPr bwMode="auto">
          <a:xfrm>
            <a:off x="10007265" y="2856489"/>
            <a:ext cx="213360" cy="181690"/>
          </a:xfrm>
          <a:prstGeom prst="downArrow">
            <a:avLst/>
          </a:prstGeom>
          <a:solidFill>
            <a:schemeClr val="tx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47" name="Arrow: Down 46">
            <a:extLst>
              <a:ext uri="{FF2B5EF4-FFF2-40B4-BE49-F238E27FC236}">
                <a16:creationId xmlns:a16="http://schemas.microsoft.com/office/drawing/2014/main" id="{F043AADE-6739-4A5F-B2FF-C359F2581C33}"/>
              </a:ext>
            </a:extLst>
          </p:cNvPr>
          <p:cNvSpPr/>
          <p:nvPr/>
        </p:nvSpPr>
        <p:spPr bwMode="auto">
          <a:xfrm>
            <a:off x="9996770" y="3375023"/>
            <a:ext cx="213360" cy="181690"/>
          </a:xfrm>
          <a:prstGeom prst="downArrow">
            <a:avLst/>
          </a:prstGeom>
          <a:solidFill>
            <a:schemeClr val="tx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48" name="Arrow: Down 47">
            <a:extLst>
              <a:ext uri="{FF2B5EF4-FFF2-40B4-BE49-F238E27FC236}">
                <a16:creationId xmlns:a16="http://schemas.microsoft.com/office/drawing/2014/main" id="{ED21FF67-7BC6-4654-8829-6C62A907AB75}"/>
              </a:ext>
            </a:extLst>
          </p:cNvPr>
          <p:cNvSpPr/>
          <p:nvPr/>
        </p:nvSpPr>
        <p:spPr bwMode="auto">
          <a:xfrm>
            <a:off x="9996770" y="3983794"/>
            <a:ext cx="213360" cy="181690"/>
          </a:xfrm>
          <a:prstGeom prst="downArrow">
            <a:avLst/>
          </a:prstGeom>
          <a:solidFill>
            <a:schemeClr val="tx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50" name="Arrow: Down 49">
            <a:extLst>
              <a:ext uri="{FF2B5EF4-FFF2-40B4-BE49-F238E27FC236}">
                <a16:creationId xmlns:a16="http://schemas.microsoft.com/office/drawing/2014/main" id="{D0624E4C-BE6D-4081-B71C-E74582135F8A}"/>
              </a:ext>
            </a:extLst>
          </p:cNvPr>
          <p:cNvSpPr/>
          <p:nvPr/>
        </p:nvSpPr>
        <p:spPr bwMode="auto">
          <a:xfrm>
            <a:off x="9996770" y="4566071"/>
            <a:ext cx="213360" cy="181690"/>
          </a:xfrm>
          <a:prstGeom prst="downArrow">
            <a:avLst/>
          </a:prstGeom>
          <a:solidFill>
            <a:schemeClr val="tx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51" name="Arrow: Down 50">
            <a:extLst>
              <a:ext uri="{FF2B5EF4-FFF2-40B4-BE49-F238E27FC236}">
                <a16:creationId xmlns:a16="http://schemas.microsoft.com/office/drawing/2014/main" id="{479DD076-A015-427B-B7FE-407B92C70BF4}"/>
              </a:ext>
            </a:extLst>
          </p:cNvPr>
          <p:cNvSpPr/>
          <p:nvPr/>
        </p:nvSpPr>
        <p:spPr bwMode="auto">
          <a:xfrm>
            <a:off x="9996770" y="5113569"/>
            <a:ext cx="213360" cy="181690"/>
          </a:xfrm>
          <a:prstGeom prst="downArrow">
            <a:avLst/>
          </a:prstGeom>
          <a:solidFill>
            <a:schemeClr val="tx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54" name="Arrow: Down 53">
            <a:extLst>
              <a:ext uri="{FF2B5EF4-FFF2-40B4-BE49-F238E27FC236}">
                <a16:creationId xmlns:a16="http://schemas.microsoft.com/office/drawing/2014/main" id="{D73BF3C8-388A-460B-9927-BA8C16152D98}"/>
              </a:ext>
            </a:extLst>
          </p:cNvPr>
          <p:cNvSpPr/>
          <p:nvPr/>
        </p:nvSpPr>
        <p:spPr bwMode="auto">
          <a:xfrm>
            <a:off x="9996770" y="6044066"/>
            <a:ext cx="213360" cy="263500"/>
          </a:xfrm>
          <a:prstGeom prst="downArrow">
            <a:avLst/>
          </a:prstGeom>
          <a:solidFill>
            <a:schemeClr val="tx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56" name="Arrow: Down 55">
            <a:extLst>
              <a:ext uri="{FF2B5EF4-FFF2-40B4-BE49-F238E27FC236}">
                <a16:creationId xmlns:a16="http://schemas.microsoft.com/office/drawing/2014/main" id="{4A36F6D5-12A6-49B3-A6A9-0FD113BF3BC1}"/>
              </a:ext>
            </a:extLst>
          </p:cNvPr>
          <p:cNvSpPr/>
          <p:nvPr/>
        </p:nvSpPr>
        <p:spPr bwMode="auto">
          <a:xfrm>
            <a:off x="10006930" y="1519326"/>
            <a:ext cx="203200" cy="379391"/>
          </a:xfrm>
          <a:prstGeom prst="downArrow">
            <a:avLst/>
          </a:prstGeom>
          <a:solidFill>
            <a:schemeClr val="tx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10" name="TextBox 9">
            <a:extLst>
              <a:ext uri="{FF2B5EF4-FFF2-40B4-BE49-F238E27FC236}">
                <a16:creationId xmlns:a16="http://schemas.microsoft.com/office/drawing/2014/main" id="{A36F5F88-D214-46CD-84AE-FBA34023556D}"/>
              </a:ext>
            </a:extLst>
          </p:cNvPr>
          <p:cNvSpPr txBox="1"/>
          <p:nvPr/>
        </p:nvSpPr>
        <p:spPr>
          <a:xfrm>
            <a:off x="8947106" y="1127380"/>
            <a:ext cx="232198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.v, .</a:t>
            </a:r>
            <a:r>
              <a:rPr lang="en-US" dirty="0" err="1">
                <a:latin typeface="Arial" panose="020B0604020202020204" pitchFamily="34" charset="0"/>
                <a:cs typeface="Arial" panose="020B0604020202020204" pitchFamily="34" charset="0"/>
              </a:rPr>
              <a:t>cfg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sdc</a:t>
            </a:r>
            <a:r>
              <a:rPr lang="en-US" dirty="0">
                <a:latin typeface="Arial" panose="020B0604020202020204" pitchFamily="34" charset="0"/>
                <a:cs typeface="Arial" panose="020B0604020202020204" pitchFamily="34" charset="0"/>
              </a:rPr>
              <a:t>, .lib, .</a:t>
            </a:r>
            <a:r>
              <a:rPr lang="en-US" dirty="0" err="1">
                <a:latin typeface="Arial" panose="020B0604020202020204" pitchFamily="34" charset="0"/>
                <a:cs typeface="Arial" panose="020B0604020202020204" pitchFamily="34" charset="0"/>
              </a:rPr>
              <a:t>lef</a:t>
            </a:r>
            <a:endParaRPr lang="en-US"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C0E09B81-1ABF-4C1C-AE67-96B8F710FD88}"/>
              </a:ext>
            </a:extLst>
          </p:cNvPr>
          <p:cNvSpPr txBox="1"/>
          <p:nvPr/>
        </p:nvSpPr>
        <p:spPr>
          <a:xfrm>
            <a:off x="9818755" y="6325869"/>
            <a:ext cx="56938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.def</a:t>
            </a:r>
          </a:p>
        </p:txBody>
      </p:sp>
      <p:pic>
        <p:nvPicPr>
          <p:cNvPr id="63" name="Picture 62">
            <a:extLst>
              <a:ext uri="{FF2B5EF4-FFF2-40B4-BE49-F238E27FC236}">
                <a16:creationId xmlns:a16="http://schemas.microsoft.com/office/drawing/2014/main" id="{EEB4855F-AE30-44A1-9B7F-ADEA7844987B}"/>
              </a:ext>
            </a:extLst>
          </p:cNvPr>
          <p:cNvPicPr>
            <a:picLocks noChangeAspect="1"/>
          </p:cNvPicPr>
          <p:nvPr/>
        </p:nvPicPr>
        <p:blipFill rotWithShape="1">
          <a:blip r:embed="rId4"/>
          <a:srcRect l="5364" t="29665" r="16324" b="16992"/>
          <a:stretch/>
        </p:blipFill>
        <p:spPr>
          <a:xfrm>
            <a:off x="660740" y="2997539"/>
            <a:ext cx="7274553" cy="2890782"/>
          </a:xfrm>
          <a:prstGeom prst="rect">
            <a:avLst/>
          </a:prstGeom>
        </p:spPr>
      </p:pic>
      <p:sp>
        <p:nvSpPr>
          <p:cNvPr id="64" name="TextBox 63">
            <a:extLst>
              <a:ext uri="{FF2B5EF4-FFF2-40B4-BE49-F238E27FC236}">
                <a16:creationId xmlns:a16="http://schemas.microsoft.com/office/drawing/2014/main" id="{50F9586F-67B0-4D95-A0B6-A6421667E188}"/>
              </a:ext>
            </a:extLst>
          </p:cNvPr>
          <p:cNvSpPr txBox="1"/>
          <p:nvPr/>
        </p:nvSpPr>
        <p:spPr>
          <a:xfrm>
            <a:off x="139421" y="6513880"/>
            <a:ext cx="8366008" cy="276999"/>
          </a:xfrm>
          <a:prstGeom prst="rect">
            <a:avLst/>
          </a:prstGeom>
          <a:noFill/>
        </p:spPr>
        <p:txBody>
          <a:bodyPr wrap="none" rtlCol="0">
            <a:spAutoFit/>
          </a:bodyPr>
          <a:lstStyle/>
          <a:p>
            <a:r>
              <a:rPr lang="en-US" sz="1200" dirty="0"/>
              <a:t>Ref: ERI Summit 2019, </a:t>
            </a:r>
            <a:r>
              <a:rPr lang="en-US" sz="1200" dirty="0">
                <a:hlinkClick r:id="rId5"/>
              </a:rPr>
              <a:t>https://theopenroadproject.org/openroad_event/openroad-presentation-at-the-eri-summit-2019/</a:t>
            </a:r>
            <a:endParaRPr lang="en-US" sz="1200" dirty="0"/>
          </a:p>
        </p:txBody>
      </p:sp>
      <p:sp>
        <p:nvSpPr>
          <p:cNvPr id="65" name="TextBox 64">
            <a:extLst>
              <a:ext uri="{FF2B5EF4-FFF2-40B4-BE49-F238E27FC236}">
                <a16:creationId xmlns:a16="http://schemas.microsoft.com/office/drawing/2014/main" id="{51D50A27-2435-47D9-8439-D7382AC31C00}"/>
              </a:ext>
            </a:extLst>
          </p:cNvPr>
          <p:cNvSpPr txBox="1"/>
          <p:nvPr/>
        </p:nvSpPr>
        <p:spPr>
          <a:xfrm>
            <a:off x="950304" y="5943161"/>
            <a:ext cx="669542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Example output of </a:t>
            </a:r>
            <a:r>
              <a:rPr lang="en-US" dirty="0" err="1">
                <a:latin typeface="Arial" panose="020B0604020202020204" pitchFamily="34" charset="0"/>
                <a:cs typeface="Arial" panose="020B0604020202020204" pitchFamily="34" charset="0"/>
              </a:rPr>
              <a:t>TritonFP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VanillaBean</a:t>
            </a:r>
            <a:r>
              <a:rPr lang="en-US" dirty="0">
                <a:latin typeface="Arial" panose="020B0604020202020204" pitchFamily="34" charset="0"/>
                <a:cs typeface="Arial" panose="020B0604020202020204" pitchFamily="34" charset="0"/>
              </a:rPr>
              <a:t>” in TSMC 65LP library</a:t>
            </a:r>
          </a:p>
        </p:txBody>
      </p:sp>
    </p:spTree>
    <p:extLst>
      <p:ext uri="{BB962C8B-B14F-4D97-AF65-F5344CB8AC3E}">
        <p14:creationId xmlns:p14="http://schemas.microsoft.com/office/powerpoint/2010/main" val="400282784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p:txBody>
          <a:bodyPr/>
          <a:lstStyle/>
          <a:p>
            <a:r>
              <a:rPr lang="en-US" dirty="0"/>
              <a:t>From Community: BSG </a:t>
            </a:r>
            <a:r>
              <a:rPr lang="en-US" dirty="0" err="1"/>
              <a:t>Fakeram</a:t>
            </a:r>
            <a:endParaRPr lang="en-US" dirty="0"/>
          </a:p>
        </p:txBody>
      </p:sp>
      <p:sp>
        <p:nvSpPr>
          <p:cNvPr id="4" name="Content Placeholder 3">
            <a:extLst>
              <a:ext uri="{FF2B5EF4-FFF2-40B4-BE49-F238E27FC236}">
                <a16:creationId xmlns:a16="http://schemas.microsoft.com/office/drawing/2014/main" id="{868A9756-B837-4C11-85EF-788AFCD43476}"/>
              </a:ext>
            </a:extLst>
          </p:cNvPr>
          <p:cNvSpPr>
            <a:spLocks noGrp="1"/>
          </p:cNvSpPr>
          <p:nvPr>
            <p:ph idx="1"/>
          </p:nvPr>
        </p:nvSpPr>
        <p:spPr>
          <a:xfrm>
            <a:off x="228601" y="838201"/>
            <a:ext cx="11781367" cy="3500119"/>
          </a:xfrm>
        </p:spPr>
        <p:txBody>
          <a:bodyPr/>
          <a:lstStyle/>
          <a:p>
            <a:pPr marL="285750" indent="-285750">
              <a:buFont typeface="Arial" panose="020B0604020202020204" pitchFamily="34" charset="0"/>
              <a:buChar char="•"/>
            </a:pPr>
            <a:r>
              <a:rPr lang="en-US" dirty="0"/>
              <a:t>SRAM abstract view generator for digital place-and-route tools</a:t>
            </a:r>
          </a:p>
          <a:p>
            <a:pPr marL="742950" lvl="1" indent="-285750">
              <a:buFont typeface="Arial" panose="020B0604020202020204" pitchFamily="34" charset="0"/>
              <a:buChar char="•"/>
            </a:pPr>
            <a:r>
              <a:rPr lang="en-US" dirty="0"/>
              <a:t>Uses CACTI for PPA estimates to generate LEF, LIB and V models (no GDS)</a:t>
            </a:r>
          </a:p>
          <a:p>
            <a:pPr marL="742950" lvl="1" indent="-285750">
              <a:buFont typeface="Arial" panose="020B0604020202020204" pitchFamily="34" charset="0"/>
              <a:buChar char="•"/>
            </a:pPr>
            <a:r>
              <a:rPr lang="en-US" dirty="0"/>
              <a:t>Compatible with </a:t>
            </a:r>
            <a:r>
              <a:rPr lang="en-US" dirty="0" err="1"/>
              <a:t>OpenROAD’s</a:t>
            </a:r>
            <a:r>
              <a:rPr lang="en-US" dirty="0"/>
              <a:t> “Generic Node Enablement” specification</a:t>
            </a:r>
          </a:p>
          <a:p>
            <a:pPr marL="285750" indent="-285750">
              <a:buFont typeface="Arial" panose="020B0604020202020204" pitchFamily="34" charset="0"/>
              <a:buChar char="•"/>
            </a:pPr>
            <a:r>
              <a:rPr lang="en-US" dirty="0"/>
              <a:t>Motivation: Open-source PDKs and cell libraries </a:t>
            </a:r>
            <a:r>
              <a:rPr lang="en-US" dirty="0">
                <a:solidFill>
                  <a:srgbClr val="0070C0"/>
                </a:solidFill>
              </a:rPr>
              <a:t>(e.g. </a:t>
            </a:r>
            <a:r>
              <a:rPr lang="en-US" i="1" dirty="0">
                <a:solidFill>
                  <a:srgbClr val="0070C0"/>
                </a:solidFill>
              </a:rPr>
              <a:t>NCSU Free45PDK</a:t>
            </a:r>
            <a:r>
              <a:rPr lang="en-US" dirty="0">
                <a:solidFill>
                  <a:srgbClr val="0070C0"/>
                </a:solidFill>
              </a:rPr>
              <a:t> and </a:t>
            </a:r>
            <a:r>
              <a:rPr lang="en-US" i="1" dirty="0" err="1">
                <a:solidFill>
                  <a:srgbClr val="0070C0"/>
                </a:solidFill>
              </a:rPr>
              <a:t>Nangate</a:t>
            </a:r>
            <a:r>
              <a:rPr lang="en-US" i="1" dirty="0">
                <a:solidFill>
                  <a:srgbClr val="0070C0"/>
                </a:solidFill>
              </a:rPr>
              <a:t> Open Cell Library</a:t>
            </a:r>
            <a:r>
              <a:rPr lang="en-US" dirty="0">
                <a:solidFill>
                  <a:srgbClr val="0070C0"/>
                </a:solidFill>
              </a:rPr>
              <a:t>) </a:t>
            </a:r>
            <a:r>
              <a:rPr lang="en-US" dirty="0"/>
              <a:t>are valuable assets in the open-source hardware community </a:t>
            </a:r>
          </a:p>
          <a:p>
            <a:pPr marL="742950" lvl="1" indent="-285750">
              <a:buFont typeface="Arial" panose="020B0604020202020204" pitchFamily="34" charset="0"/>
              <a:buChar char="•"/>
            </a:pPr>
            <a:r>
              <a:rPr lang="en-US" dirty="0"/>
              <a:t>Lack of SRAM models makes evaluating a design’s PPA difficult</a:t>
            </a:r>
          </a:p>
          <a:p>
            <a:pPr marL="742950" lvl="1" indent="-285750">
              <a:buFont typeface="Arial" panose="020B0604020202020204" pitchFamily="34" charset="0"/>
              <a:buChar char="•"/>
            </a:pPr>
            <a:r>
              <a:rPr lang="en-US" dirty="0"/>
              <a:t>Free (open-source) + no NDA lowers the barrier for researchers and enthusiasts</a:t>
            </a:r>
          </a:p>
        </p:txBody>
      </p:sp>
      <p:grpSp>
        <p:nvGrpSpPr>
          <p:cNvPr id="5" name="Group 4">
            <a:extLst>
              <a:ext uri="{FF2B5EF4-FFF2-40B4-BE49-F238E27FC236}">
                <a16:creationId xmlns:a16="http://schemas.microsoft.com/office/drawing/2014/main" id="{EADE0421-836E-42ED-AFC6-12609AF5050A}"/>
              </a:ext>
            </a:extLst>
          </p:cNvPr>
          <p:cNvGrpSpPr/>
          <p:nvPr/>
        </p:nvGrpSpPr>
        <p:grpSpPr>
          <a:xfrm>
            <a:off x="2049756" y="4151251"/>
            <a:ext cx="8104343" cy="2156579"/>
            <a:chOff x="719902" y="3003210"/>
            <a:chExt cx="7633642" cy="2031325"/>
          </a:xfrm>
        </p:grpSpPr>
        <p:pic>
          <p:nvPicPr>
            <p:cNvPr id="6" name="Google Shape;96;p15">
              <a:extLst>
                <a:ext uri="{FF2B5EF4-FFF2-40B4-BE49-F238E27FC236}">
                  <a16:creationId xmlns:a16="http://schemas.microsoft.com/office/drawing/2014/main" id="{4E84A83C-E7E7-4C12-BDDE-4CDE4D9FB855}"/>
                </a:ext>
              </a:extLst>
            </p:cNvPr>
            <p:cNvPicPr preferRelativeResize="0"/>
            <p:nvPr/>
          </p:nvPicPr>
          <p:blipFill>
            <a:blip r:embed="rId3">
              <a:alphaModFix/>
            </a:blip>
            <a:stretch>
              <a:fillRect/>
            </a:stretch>
          </p:blipFill>
          <p:spPr>
            <a:xfrm>
              <a:off x="719902" y="3090818"/>
              <a:ext cx="2504635" cy="1863067"/>
            </a:xfrm>
            <a:prstGeom prst="rect">
              <a:avLst/>
            </a:prstGeom>
            <a:noFill/>
            <a:ln>
              <a:noFill/>
            </a:ln>
          </p:spPr>
        </p:pic>
        <p:pic>
          <p:nvPicPr>
            <p:cNvPr id="7" name="Google Shape;97;p15">
              <a:extLst>
                <a:ext uri="{FF2B5EF4-FFF2-40B4-BE49-F238E27FC236}">
                  <a16:creationId xmlns:a16="http://schemas.microsoft.com/office/drawing/2014/main" id="{0B38CE36-2705-4441-BD9B-E6C5886A39E0}"/>
                </a:ext>
              </a:extLst>
            </p:cNvPr>
            <p:cNvPicPr preferRelativeResize="0"/>
            <p:nvPr/>
          </p:nvPicPr>
          <p:blipFill>
            <a:blip r:embed="rId4">
              <a:alphaModFix/>
            </a:blip>
            <a:stretch>
              <a:fillRect/>
            </a:stretch>
          </p:blipFill>
          <p:spPr>
            <a:xfrm>
              <a:off x="3571018" y="3090818"/>
              <a:ext cx="2566613" cy="1863067"/>
            </a:xfrm>
            <a:prstGeom prst="rect">
              <a:avLst/>
            </a:prstGeom>
            <a:noFill/>
            <a:ln>
              <a:noFill/>
            </a:ln>
          </p:spPr>
        </p:pic>
        <p:pic>
          <p:nvPicPr>
            <p:cNvPr id="8" name="Google Shape;98;p15">
              <a:extLst>
                <a:ext uri="{FF2B5EF4-FFF2-40B4-BE49-F238E27FC236}">
                  <a16:creationId xmlns:a16="http://schemas.microsoft.com/office/drawing/2014/main" id="{7C7665CD-479A-479E-B948-235D9D696A18}"/>
                </a:ext>
              </a:extLst>
            </p:cNvPr>
            <p:cNvPicPr preferRelativeResize="0"/>
            <p:nvPr/>
          </p:nvPicPr>
          <p:blipFill rotWithShape="1">
            <a:blip r:embed="rId5">
              <a:alphaModFix/>
            </a:blip>
            <a:srcRect l="22263" b="34993"/>
            <a:stretch/>
          </p:blipFill>
          <p:spPr>
            <a:xfrm>
              <a:off x="6536723" y="3123330"/>
              <a:ext cx="1816821" cy="1882817"/>
            </a:xfrm>
            <a:prstGeom prst="rect">
              <a:avLst/>
            </a:prstGeom>
            <a:noFill/>
            <a:ln>
              <a:noFill/>
            </a:ln>
          </p:spPr>
        </p:pic>
        <p:sp>
          <p:nvSpPr>
            <p:cNvPr id="9" name="Oval 8">
              <a:extLst>
                <a:ext uri="{FF2B5EF4-FFF2-40B4-BE49-F238E27FC236}">
                  <a16:creationId xmlns:a16="http://schemas.microsoft.com/office/drawing/2014/main" id="{7AD3FB96-319B-4EA9-8216-4853FBB17F5C}"/>
                </a:ext>
              </a:extLst>
            </p:cNvPr>
            <p:cNvSpPr/>
            <p:nvPr/>
          </p:nvSpPr>
          <p:spPr>
            <a:xfrm>
              <a:off x="4511040" y="4232596"/>
              <a:ext cx="231648" cy="26822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CC7F63C-ECFB-401A-B388-4DE1E3FB9103}"/>
                </a:ext>
              </a:extLst>
            </p:cNvPr>
            <p:cNvSpPr/>
            <p:nvPr/>
          </p:nvSpPr>
          <p:spPr>
            <a:xfrm>
              <a:off x="6536722" y="3003210"/>
              <a:ext cx="1816821" cy="203132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F91A460-FDCD-46A6-83F3-2FCBB14070CA}"/>
                </a:ext>
              </a:extLst>
            </p:cNvPr>
            <p:cNvCxnSpPr>
              <a:cxnSpLocks/>
              <a:stCxn id="9" idx="0"/>
              <a:endCxn id="10" idx="1"/>
            </p:cNvCxnSpPr>
            <p:nvPr/>
          </p:nvCxnSpPr>
          <p:spPr>
            <a:xfrm flipV="1">
              <a:off x="4626864" y="3300691"/>
              <a:ext cx="2175925" cy="93190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602A2D9-7B9F-47E4-8F15-EAFDFC253532}"/>
                </a:ext>
              </a:extLst>
            </p:cNvPr>
            <p:cNvCxnSpPr>
              <a:cxnSpLocks/>
              <a:stCxn id="9" idx="4"/>
              <a:endCxn id="10" idx="3"/>
            </p:cNvCxnSpPr>
            <p:nvPr/>
          </p:nvCxnSpPr>
          <p:spPr>
            <a:xfrm>
              <a:off x="4626864" y="4500820"/>
              <a:ext cx="2175925" cy="23623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 name="Google Shape;56;p13">
            <a:extLst>
              <a:ext uri="{FF2B5EF4-FFF2-40B4-BE49-F238E27FC236}">
                <a16:creationId xmlns:a16="http://schemas.microsoft.com/office/drawing/2014/main" id="{10F07054-EB34-4FEE-B3D1-DAFCBC30126E}"/>
              </a:ext>
            </a:extLst>
          </p:cNvPr>
          <p:cNvSpPr txBox="1">
            <a:spLocks/>
          </p:cNvSpPr>
          <p:nvPr/>
        </p:nvSpPr>
        <p:spPr>
          <a:xfrm>
            <a:off x="2469544" y="6307100"/>
            <a:ext cx="7210234" cy="473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2000" dirty="0"/>
              <a:t>Link: </a:t>
            </a:r>
            <a:r>
              <a:rPr lang="en-US" sz="2000" u="sng" dirty="0">
                <a:solidFill>
                  <a:schemeClr val="hlink"/>
                </a:solidFill>
                <a:hlinkClick r:id="rId6"/>
              </a:rPr>
              <a:t>https://github.com/bespoke-silicon-group/bsg_fakeram</a:t>
            </a:r>
            <a:endParaRPr lang="en-US" sz="2000" dirty="0"/>
          </a:p>
        </p:txBody>
      </p:sp>
      <p:pic>
        <p:nvPicPr>
          <p:cNvPr id="14" name="Picture 13">
            <a:extLst>
              <a:ext uri="{FF2B5EF4-FFF2-40B4-BE49-F238E27FC236}">
                <a16:creationId xmlns:a16="http://schemas.microsoft.com/office/drawing/2014/main" id="{0E935BD4-63A6-4650-8E5E-F393C479AF47}"/>
              </a:ext>
            </a:extLst>
          </p:cNvPr>
          <p:cNvPicPr>
            <a:picLocks noChangeAspect="1"/>
          </p:cNvPicPr>
          <p:nvPr/>
        </p:nvPicPr>
        <p:blipFill>
          <a:blip r:embed="rId7"/>
          <a:stretch>
            <a:fillRect/>
          </a:stretch>
        </p:blipFill>
        <p:spPr>
          <a:xfrm>
            <a:off x="9635246" y="46037"/>
            <a:ext cx="2474627" cy="572699"/>
          </a:xfrm>
          <a:prstGeom prst="rect">
            <a:avLst/>
          </a:prstGeom>
        </p:spPr>
      </p:pic>
      <p:pic>
        <p:nvPicPr>
          <p:cNvPr id="15" name="Picture 14">
            <a:extLst>
              <a:ext uri="{FF2B5EF4-FFF2-40B4-BE49-F238E27FC236}">
                <a16:creationId xmlns:a16="http://schemas.microsoft.com/office/drawing/2014/main" id="{9AE96851-5F60-46F0-B82B-3CE49ECD10AC}"/>
              </a:ext>
            </a:extLst>
          </p:cNvPr>
          <p:cNvPicPr>
            <a:picLocks noChangeAspect="1"/>
          </p:cNvPicPr>
          <p:nvPr/>
        </p:nvPicPr>
        <p:blipFill>
          <a:blip r:embed="rId8"/>
          <a:stretch>
            <a:fillRect/>
          </a:stretch>
        </p:blipFill>
        <p:spPr>
          <a:xfrm>
            <a:off x="8782247" y="51276"/>
            <a:ext cx="801180" cy="576011"/>
          </a:xfrm>
          <a:prstGeom prst="rect">
            <a:avLst/>
          </a:prstGeom>
        </p:spPr>
      </p:pic>
    </p:spTree>
    <p:extLst>
      <p:ext uri="{BB962C8B-B14F-4D97-AF65-F5344CB8AC3E}">
        <p14:creationId xmlns:p14="http://schemas.microsoft.com/office/powerpoint/2010/main" val="145396308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a:xfrm>
            <a:off x="215900" y="144463"/>
            <a:ext cx="11802533" cy="595312"/>
          </a:xfrm>
        </p:spPr>
        <p:txBody>
          <a:bodyPr/>
          <a:lstStyle/>
          <a:p>
            <a:r>
              <a:rPr lang="en-US" dirty="0"/>
              <a:t>RDF-2019 Flow Evolution – Summary</a:t>
            </a:r>
          </a:p>
        </p:txBody>
      </p:sp>
      <p:graphicFrame>
        <p:nvGraphicFramePr>
          <p:cNvPr id="32" name="Table 31">
            <a:extLst>
              <a:ext uri="{FF2B5EF4-FFF2-40B4-BE49-F238E27FC236}">
                <a16:creationId xmlns:a16="http://schemas.microsoft.com/office/drawing/2014/main" id="{B7CAB50E-BA2F-4ED4-82FC-D6D0AA0212E7}"/>
              </a:ext>
            </a:extLst>
          </p:cNvPr>
          <p:cNvGraphicFramePr>
            <a:graphicFrameLocks noGrp="1"/>
          </p:cNvGraphicFramePr>
          <p:nvPr>
            <p:extLst>
              <p:ext uri="{D42A27DB-BD31-4B8C-83A1-F6EECF244321}">
                <p14:modId xmlns:p14="http://schemas.microsoft.com/office/powerpoint/2010/main" val="2371910790"/>
              </p:ext>
            </p:extLst>
          </p:nvPr>
        </p:nvGraphicFramePr>
        <p:xfrm>
          <a:off x="1345084" y="894080"/>
          <a:ext cx="10397604" cy="5577840"/>
        </p:xfrm>
        <a:graphic>
          <a:graphicData uri="http://schemas.openxmlformats.org/drawingml/2006/table">
            <a:tbl>
              <a:tblPr firstRow="1" bandRow="1">
                <a:tableStyleId>{BC89EF96-8CEA-46FF-86C4-4CE0E7609802}</a:tableStyleId>
              </a:tblPr>
              <a:tblGrid>
                <a:gridCol w="3724756">
                  <a:extLst>
                    <a:ext uri="{9D8B030D-6E8A-4147-A177-3AD203B41FA5}">
                      <a16:colId xmlns:a16="http://schemas.microsoft.com/office/drawing/2014/main" val="512427810"/>
                    </a:ext>
                  </a:extLst>
                </a:gridCol>
                <a:gridCol w="3728720">
                  <a:extLst>
                    <a:ext uri="{9D8B030D-6E8A-4147-A177-3AD203B41FA5}">
                      <a16:colId xmlns:a16="http://schemas.microsoft.com/office/drawing/2014/main" val="1206659917"/>
                    </a:ext>
                  </a:extLst>
                </a:gridCol>
                <a:gridCol w="2944128">
                  <a:extLst>
                    <a:ext uri="{9D8B030D-6E8A-4147-A177-3AD203B41FA5}">
                      <a16:colId xmlns:a16="http://schemas.microsoft.com/office/drawing/2014/main" val="900551768"/>
                    </a:ext>
                  </a:extLst>
                </a:gridCol>
              </a:tblGrid>
              <a:tr h="284770">
                <a:tc>
                  <a:txBody>
                    <a:bodyPr/>
                    <a:lstStyle/>
                    <a:p>
                      <a:pPr algn="ctr"/>
                      <a:r>
                        <a:rPr lang="en-US" dirty="0"/>
                        <a:t>Component</a:t>
                      </a:r>
                    </a:p>
                  </a:txBody>
                  <a:tcPr anchor="ctr"/>
                </a:tc>
                <a:tc>
                  <a:txBody>
                    <a:bodyPr/>
                    <a:lstStyle/>
                    <a:p>
                      <a:pPr algn="ctr"/>
                      <a:r>
                        <a:rPr lang="en-US" dirty="0"/>
                        <a:t>RDF-2018</a:t>
                      </a:r>
                    </a:p>
                  </a:txBody>
                  <a:tcPr anchor="ctr"/>
                </a:tc>
                <a:tc>
                  <a:txBody>
                    <a:bodyPr/>
                    <a:lstStyle/>
                    <a:p>
                      <a:pPr algn="ctr"/>
                      <a:r>
                        <a:rPr lang="en-US" dirty="0"/>
                        <a:t>New in RDF-2019 </a:t>
                      </a:r>
                    </a:p>
                  </a:txBody>
                  <a:tcPr anchor="ctr"/>
                </a:tc>
                <a:extLst>
                  <a:ext uri="{0D108BD9-81ED-4DB2-BD59-A6C34878D82A}">
                    <a16:rowId xmlns:a16="http://schemas.microsoft.com/office/drawing/2014/main" val="260870975"/>
                  </a:ext>
                </a:extLst>
              </a:tr>
              <a:tr h="284770">
                <a:tc>
                  <a:txBody>
                    <a:bodyPr/>
                    <a:lstStyle/>
                    <a:p>
                      <a:r>
                        <a:rPr lang="en-US" dirty="0"/>
                        <a:t>Logic Synthesis from RTL</a:t>
                      </a:r>
                    </a:p>
                  </a:txBody>
                  <a:tcPr anchor="ctr"/>
                </a:tc>
                <a:tc>
                  <a:txBody>
                    <a:bodyPr/>
                    <a:lstStyle/>
                    <a:p>
                      <a:pPr algn="ctr"/>
                      <a:r>
                        <a:rPr lang="en-US" dirty="0"/>
                        <a:t>---</a:t>
                      </a:r>
                    </a:p>
                  </a:txBody>
                  <a:tcPr anchor="ctr"/>
                </a:tc>
                <a:tc>
                  <a:txBody>
                    <a:bodyPr/>
                    <a:lstStyle/>
                    <a:p>
                      <a:pPr algn="ctr"/>
                      <a:r>
                        <a:rPr lang="en-US" dirty="0" err="1"/>
                        <a:t>Yosys+ABC</a:t>
                      </a:r>
                      <a:endParaRPr lang="en-US" dirty="0"/>
                    </a:p>
                  </a:txBody>
                  <a:tcPr anchor="ctr"/>
                </a:tc>
                <a:extLst>
                  <a:ext uri="{0D108BD9-81ED-4DB2-BD59-A6C34878D82A}">
                    <a16:rowId xmlns:a16="http://schemas.microsoft.com/office/drawing/2014/main" val="3393217274"/>
                  </a:ext>
                </a:extLst>
              </a:tr>
              <a:tr h="284770">
                <a:tc>
                  <a:txBody>
                    <a:bodyPr/>
                    <a:lstStyle/>
                    <a:p>
                      <a:r>
                        <a:rPr lang="en-US" dirty="0"/>
                        <a:t>Logic Synthesis from Gate-level</a:t>
                      </a:r>
                    </a:p>
                  </a:txBody>
                  <a:tcPr anchor="ctr"/>
                </a:tc>
                <a:tc>
                  <a:txBody>
                    <a:bodyPr/>
                    <a:lstStyle/>
                    <a:p>
                      <a:pPr algn="ctr"/>
                      <a:r>
                        <a:rPr lang="en-US" dirty="0"/>
                        <a:t>ABC</a:t>
                      </a:r>
                    </a:p>
                  </a:txBody>
                  <a:tcPr anchor="ctr"/>
                </a:tc>
                <a:tc>
                  <a:txBody>
                    <a:bodyPr/>
                    <a:lstStyle/>
                    <a:p>
                      <a:pPr algn="ctr"/>
                      <a:r>
                        <a:rPr lang="en-US" dirty="0"/>
                        <a:t>---</a:t>
                      </a:r>
                    </a:p>
                  </a:txBody>
                  <a:tcPr anchor="ctr"/>
                </a:tc>
                <a:extLst>
                  <a:ext uri="{0D108BD9-81ED-4DB2-BD59-A6C34878D82A}">
                    <a16:rowId xmlns:a16="http://schemas.microsoft.com/office/drawing/2014/main" val="1948611467"/>
                  </a:ext>
                </a:extLst>
              </a:tr>
              <a:tr h="320040">
                <a:tc>
                  <a:txBody>
                    <a:bodyPr/>
                    <a:lstStyle/>
                    <a:p>
                      <a:r>
                        <a:rPr lang="en-US" dirty="0"/>
                        <a:t>Floorplan</a:t>
                      </a:r>
                    </a:p>
                  </a:txBody>
                  <a:tcPr anchor="ctr"/>
                </a:tc>
                <a:tc>
                  <a:txBody>
                    <a:bodyPr/>
                    <a:lstStyle/>
                    <a:p>
                      <a:pPr algn="ctr"/>
                      <a:r>
                        <a:rPr lang="en-US" dirty="0"/>
                        <a:t>---</a:t>
                      </a:r>
                    </a:p>
                  </a:txBody>
                  <a:tcPr anchor="ctr"/>
                </a:tc>
                <a:tc>
                  <a:txBody>
                    <a:bodyPr/>
                    <a:lstStyle/>
                    <a:p>
                      <a:pPr algn="ctr"/>
                      <a:r>
                        <a:rPr lang="en-US" dirty="0" err="1"/>
                        <a:t>TritonFP</a:t>
                      </a:r>
                      <a:endParaRPr lang="en-US" dirty="0"/>
                    </a:p>
                  </a:txBody>
                  <a:tcPr anchor="ctr"/>
                </a:tc>
                <a:extLst>
                  <a:ext uri="{0D108BD9-81ED-4DB2-BD59-A6C34878D82A}">
                    <a16:rowId xmlns:a16="http://schemas.microsoft.com/office/drawing/2014/main" val="389450203"/>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Global Placement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NTUPlace3, </a:t>
                      </a:r>
                      <a:r>
                        <a:rPr lang="en-US" dirty="0" err="1"/>
                        <a:t>ComPLx</a:t>
                      </a:r>
                      <a:r>
                        <a:rPr lang="en-US" dirty="0"/>
                        <a:t>, mPL5/6, </a:t>
                      </a:r>
                      <a:br>
                        <a:rPr lang="en-US" dirty="0"/>
                      </a:br>
                      <a:r>
                        <a:rPr lang="en-US" dirty="0"/>
                        <a:t>Capo, FastPlace3-GP, </a:t>
                      </a:r>
                      <a:r>
                        <a:rPr lang="en-US" dirty="0" err="1"/>
                        <a:t>EH?Placer</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t>FZUplace</a:t>
                      </a:r>
                      <a:r>
                        <a:rPr lang="en-US" dirty="0"/>
                        <a:t>, </a:t>
                      </a:r>
                      <a:r>
                        <a:rPr lang="en-US" dirty="0" err="1"/>
                        <a:t>RePlAce</a:t>
                      </a:r>
                      <a:endParaRPr lang="en-US" dirty="0"/>
                    </a:p>
                  </a:txBody>
                  <a:tcPr anchor="ctr"/>
                </a:tc>
                <a:extLst>
                  <a:ext uri="{0D108BD9-81ED-4DB2-BD59-A6C34878D82A}">
                    <a16:rowId xmlns:a16="http://schemas.microsoft.com/office/drawing/2014/main" val="1447449594"/>
                  </a:ext>
                </a:extLst>
              </a:tr>
              <a:tr h="284770">
                <a:tc>
                  <a:txBody>
                    <a:bodyPr/>
                    <a:lstStyle/>
                    <a:p>
                      <a:r>
                        <a:rPr lang="en-US" dirty="0"/>
                        <a:t>Detailed Placement</a:t>
                      </a:r>
                    </a:p>
                  </a:txBody>
                  <a:tcPr anchor="ctr"/>
                </a:tc>
                <a:tc>
                  <a:txBody>
                    <a:bodyPr/>
                    <a:lstStyle/>
                    <a:p>
                      <a:pPr algn="ctr"/>
                      <a:r>
                        <a:rPr lang="en-US" dirty="0"/>
                        <a:t>FastPlace3-DP, MCHL-T </a:t>
                      </a:r>
                    </a:p>
                  </a:txBody>
                  <a:tcPr anchor="ctr"/>
                </a:tc>
                <a:tc>
                  <a:txBody>
                    <a:bodyPr/>
                    <a:lstStyle/>
                    <a:p>
                      <a:pPr algn="ctr"/>
                      <a:r>
                        <a:rPr lang="en-US" dirty="0" err="1"/>
                        <a:t>OpenDP</a:t>
                      </a:r>
                      <a:endParaRPr lang="en-US" dirty="0"/>
                    </a:p>
                  </a:txBody>
                  <a:tcPr anchor="ctr"/>
                </a:tc>
                <a:extLst>
                  <a:ext uri="{0D108BD9-81ED-4DB2-BD59-A6C34878D82A}">
                    <a16:rowId xmlns:a16="http://schemas.microsoft.com/office/drawing/2014/main" val="2891427662"/>
                  </a:ext>
                </a:extLst>
              </a:tr>
              <a:tr h="284770">
                <a:tc>
                  <a:txBody>
                    <a:bodyPr/>
                    <a:lstStyle/>
                    <a:p>
                      <a:r>
                        <a:rPr lang="en-US" dirty="0"/>
                        <a:t>Clock Tree Synthesis</a:t>
                      </a:r>
                    </a:p>
                  </a:txBody>
                  <a:tcPr anchor="ctr"/>
                </a:tc>
                <a:tc>
                  <a:txBody>
                    <a:bodyPr/>
                    <a:lstStyle/>
                    <a:p>
                      <a:pPr algn="ctr"/>
                      <a:r>
                        <a:rPr lang="en-US" dirty="0"/>
                        <a:t>---</a:t>
                      </a:r>
                    </a:p>
                  </a:txBody>
                  <a:tcPr anchor="ctr"/>
                </a:tc>
                <a:tc>
                  <a:txBody>
                    <a:bodyPr/>
                    <a:lstStyle/>
                    <a:p>
                      <a:pPr algn="ctr"/>
                      <a:r>
                        <a:rPr lang="en-US" dirty="0" err="1"/>
                        <a:t>TritonCTS</a:t>
                      </a:r>
                      <a:endParaRPr lang="en-US" dirty="0"/>
                    </a:p>
                  </a:txBody>
                  <a:tcPr anchor="ctr"/>
                </a:tc>
                <a:extLst>
                  <a:ext uri="{0D108BD9-81ED-4DB2-BD59-A6C34878D82A}">
                    <a16:rowId xmlns:a16="http://schemas.microsoft.com/office/drawing/2014/main" val="1844600601"/>
                  </a:ext>
                </a:extLst>
              </a:tr>
              <a:tr h="163646">
                <a:tc>
                  <a:txBody>
                    <a:bodyPr/>
                    <a:lstStyle/>
                    <a:p>
                      <a:r>
                        <a:rPr lang="en-US" dirty="0"/>
                        <a:t>Global Routing</a:t>
                      </a:r>
                    </a:p>
                  </a:txBody>
                  <a:tcPr anchor="ctr"/>
                </a:tc>
                <a:tc>
                  <a:txBody>
                    <a:bodyPr/>
                    <a:lstStyle/>
                    <a:p>
                      <a:pPr algn="ctr"/>
                      <a:r>
                        <a:rPr lang="en-US" dirty="0" err="1"/>
                        <a:t>NCTUgr</a:t>
                      </a:r>
                      <a:r>
                        <a:rPr lang="en-US" dirty="0"/>
                        <a:t>, FastRoute4.1, BFG-R </a:t>
                      </a:r>
                    </a:p>
                  </a:txBody>
                  <a:tcPr anchor="ctr"/>
                </a:tc>
                <a:tc>
                  <a:txBody>
                    <a:bodyPr/>
                    <a:lstStyle/>
                    <a:p>
                      <a:pPr algn="ctr"/>
                      <a:r>
                        <a:rPr lang="en-US" dirty="0"/>
                        <a:t>FastRoute4-lefdef</a:t>
                      </a:r>
                    </a:p>
                  </a:txBody>
                  <a:tcPr anchor="ctr"/>
                </a:tc>
                <a:extLst>
                  <a:ext uri="{0D108BD9-81ED-4DB2-BD59-A6C34878D82A}">
                    <a16:rowId xmlns:a16="http://schemas.microsoft.com/office/drawing/2014/main" val="3247891672"/>
                  </a:ext>
                </a:extLst>
              </a:tr>
              <a:tr h="163646">
                <a:tc>
                  <a:txBody>
                    <a:bodyPr/>
                    <a:lstStyle/>
                    <a:p>
                      <a:r>
                        <a:rPr lang="en-US" dirty="0"/>
                        <a:t>Detailed Routing</a:t>
                      </a:r>
                    </a:p>
                  </a:txBody>
                  <a:tcPr anchor="ctr"/>
                </a:tc>
                <a:tc>
                  <a:txBody>
                    <a:bodyPr/>
                    <a:lstStyle/>
                    <a:p>
                      <a:pPr algn="ctr"/>
                      <a:r>
                        <a:rPr lang="en-US" dirty="0" err="1"/>
                        <a:t>NCTUdr</a:t>
                      </a:r>
                      <a:endParaRPr lang="en-US" dirty="0"/>
                    </a:p>
                  </a:txBody>
                  <a:tcPr anchor="ctr"/>
                </a:tc>
                <a:tc>
                  <a:txBody>
                    <a:bodyPr/>
                    <a:lstStyle/>
                    <a:p>
                      <a:pPr algn="ctr"/>
                      <a:r>
                        <a:rPr lang="en-US" dirty="0"/>
                        <a:t>Dr. CU, </a:t>
                      </a:r>
                      <a:r>
                        <a:rPr lang="en-US" dirty="0" err="1"/>
                        <a:t>TritonRoute</a:t>
                      </a:r>
                      <a:endParaRPr lang="en-US" dirty="0"/>
                    </a:p>
                  </a:txBody>
                  <a:tcPr anchor="ctr"/>
                </a:tc>
                <a:extLst>
                  <a:ext uri="{0D108BD9-81ED-4DB2-BD59-A6C34878D82A}">
                    <a16:rowId xmlns:a16="http://schemas.microsoft.com/office/drawing/2014/main" val="3365215886"/>
                  </a:ext>
                </a:extLst>
              </a:tr>
              <a:tr h="163646">
                <a:tc>
                  <a:txBody>
                    <a:bodyPr/>
                    <a:lstStyle/>
                    <a:p>
                      <a:r>
                        <a:rPr lang="en-US" dirty="0"/>
                        <a:t>Gate Sizing</a:t>
                      </a:r>
                    </a:p>
                  </a:txBody>
                  <a:tcPr anchor="ctr"/>
                </a:tc>
                <a:tc>
                  <a:txBody>
                    <a:bodyPr/>
                    <a:lstStyle/>
                    <a:p>
                      <a:pPr algn="ctr"/>
                      <a:r>
                        <a:rPr lang="en-US" dirty="0" err="1"/>
                        <a:t>USizer</a:t>
                      </a:r>
                      <a:r>
                        <a:rPr lang="en-US" dirty="0"/>
                        <a:t> 2013, </a:t>
                      </a:r>
                      <a:r>
                        <a:rPr lang="en-US" dirty="0" err="1"/>
                        <a:t>USizer</a:t>
                      </a:r>
                      <a:r>
                        <a:rPr lang="en-US" dirty="0"/>
                        <a:t> 2012 </a:t>
                      </a:r>
                    </a:p>
                  </a:txBody>
                  <a:tcPr anchor="ctr"/>
                </a:tc>
                <a:tc>
                  <a:txBody>
                    <a:bodyPr/>
                    <a:lstStyle/>
                    <a:p>
                      <a:pPr algn="ctr"/>
                      <a:r>
                        <a:rPr lang="en-US" dirty="0"/>
                        <a:t>Resizer, </a:t>
                      </a:r>
                      <a:r>
                        <a:rPr lang="en-US" dirty="0" err="1"/>
                        <a:t>TritonSizer</a:t>
                      </a:r>
                      <a:endParaRPr lang="en-US" dirty="0"/>
                    </a:p>
                  </a:txBody>
                  <a:tcPr anchor="ctr"/>
                </a:tc>
                <a:extLst>
                  <a:ext uri="{0D108BD9-81ED-4DB2-BD59-A6C34878D82A}">
                    <a16:rowId xmlns:a16="http://schemas.microsoft.com/office/drawing/2014/main" val="2680432752"/>
                  </a:ext>
                </a:extLst>
              </a:tr>
              <a:tr h="1636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Static Timing Analysis</a:t>
                      </a:r>
                    </a:p>
                  </a:txBody>
                  <a:tcPr anchor="ctr"/>
                </a:tc>
                <a:tc>
                  <a:txBody>
                    <a:bodyPr/>
                    <a:lstStyle/>
                    <a:p>
                      <a:pPr algn="ctr"/>
                      <a:r>
                        <a:rPr lang="en-US" dirty="0"/>
                        <a:t>Open Timer, iTimerC2.0</a:t>
                      </a:r>
                    </a:p>
                  </a:txBody>
                  <a:tcPr anchor="ctr"/>
                </a:tc>
                <a:tc>
                  <a:txBody>
                    <a:bodyPr/>
                    <a:lstStyle/>
                    <a:p>
                      <a:pPr algn="ctr"/>
                      <a:r>
                        <a:rPr lang="en-US" dirty="0" err="1"/>
                        <a:t>OpenSTA</a:t>
                      </a:r>
                      <a:endParaRPr lang="en-US" dirty="0"/>
                    </a:p>
                  </a:txBody>
                  <a:tcPr anchor="ctr"/>
                </a:tc>
                <a:extLst>
                  <a:ext uri="{0D108BD9-81ED-4DB2-BD59-A6C34878D82A}">
                    <a16:rowId xmlns:a16="http://schemas.microsoft.com/office/drawing/2014/main" val="3789780210"/>
                  </a:ext>
                </a:extLst>
              </a:tr>
              <a:tr h="163646">
                <a:tc>
                  <a:txBody>
                    <a:bodyPr/>
                    <a:lstStyle/>
                    <a:p>
                      <a:r>
                        <a:rPr lang="en-US" dirty="0"/>
                        <a:t>Libraries/Technologies</a:t>
                      </a:r>
                    </a:p>
                  </a:txBody>
                  <a:tcPr anchor="ctr"/>
                </a:tc>
                <a:tc>
                  <a:txBody>
                    <a:bodyPr/>
                    <a:lstStyle/>
                    <a:p>
                      <a:pPr algn="ctr"/>
                      <a:r>
                        <a:rPr lang="en-US" dirty="0"/>
                        <a:t>ISPD 2012/2013 Contests, </a:t>
                      </a:r>
                      <a:br>
                        <a:rPr lang="en-US" dirty="0"/>
                      </a:br>
                      <a:r>
                        <a:rPr lang="en-US" dirty="0"/>
                        <a:t>ASAP 7nm library</a:t>
                      </a:r>
                    </a:p>
                  </a:txBody>
                  <a:tcPr anchor="ctr"/>
                </a:tc>
                <a:tc>
                  <a:txBody>
                    <a:bodyPr/>
                    <a:lstStyle/>
                    <a:p>
                      <a:pPr algn="ctr"/>
                      <a:r>
                        <a:rPr lang="en-US" dirty="0"/>
                        <a:t>Nangate45, </a:t>
                      </a:r>
                    </a:p>
                    <a:p>
                      <a:pPr algn="ctr"/>
                      <a:r>
                        <a:rPr lang="en-US" dirty="0" err="1"/>
                        <a:t>NCTUCell</a:t>
                      </a:r>
                      <a:endParaRPr lang="en-US" dirty="0"/>
                    </a:p>
                  </a:txBody>
                  <a:tcPr anchor="ctr"/>
                </a:tc>
                <a:extLst>
                  <a:ext uri="{0D108BD9-81ED-4DB2-BD59-A6C34878D82A}">
                    <a16:rowId xmlns:a16="http://schemas.microsoft.com/office/drawing/2014/main" val="512295645"/>
                  </a:ext>
                </a:extLst>
              </a:tr>
              <a:tr h="163646">
                <a:tc>
                  <a:txBody>
                    <a:bodyPr/>
                    <a:lstStyle/>
                    <a:p>
                      <a:r>
                        <a:rPr lang="en-US" dirty="0"/>
                        <a:t>Testcases</a:t>
                      </a:r>
                    </a:p>
                  </a:txBody>
                  <a:tcPr anchor="ctr"/>
                </a:tc>
                <a:tc>
                  <a:txBody>
                    <a:bodyPr/>
                    <a:lstStyle/>
                    <a:p>
                      <a:pPr algn="ctr"/>
                      <a:r>
                        <a:rPr lang="en-US" dirty="0"/>
                        <a:t>2017 TAU Contest, </a:t>
                      </a:r>
                      <a:br>
                        <a:rPr lang="en-US" dirty="0"/>
                      </a:br>
                      <a:r>
                        <a:rPr lang="en-US" dirty="0"/>
                        <a:t>IWLS 2005 Benchmarks</a:t>
                      </a:r>
                    </a:p>
                  </a:txBody>
                  <a:tcPr anchor="ctr"/>
                </a:tc>
                <a:tc>
                  <a:txBody>
                    <a:bodyPr/>
                    <a:lstStyle/>
                    <a:p>
                      <a:pPr algn="ctr"/>
                      <a:r>
                        <a:rPr lang="en-US" dirty="0"/>
                        <a:t>UW BSG group</a:t>
                      </a:r>
                    </a:p>
                  </a:txBody>
                  <a:tcPr anchor="ctr"/>
                </a:tc>
                <a:extLst>
                  <a:ext uri="{0D108BD9-81ED-4DB2-BD59-A6C34878D82A}">
                    <a16:rowId xmlns:a16="http://schemas.microsoft.com/office/drawing/2014/main" val="1026600614"/>
                  </a:ext>
                </a:extLst>
              </a:tr>
            </a:tbl>
          </a:graphicData>
        </a:graphic>
      </p:graphicFrame>
      <p:sp>
        <p:nvSpPr>
          <p:cNvPr id="37" name="Arrow: Right 36">
            <a:extLst>
              <a:ext uri="{FF2B5EF4-FFF2-40B4-BE49-F238E27FC236}">
                <a16:creationId xmlns:a16="http://schemas.microsoft.com/office/drawing/2014/main" id="{AE75EA7A-9F41-4660-BE77-D05D492483C0}"/>
              </a:ext>
            </a:extLst>
          </p:cNvPr>
          <p:cNvSpPr/>
          <p:nvPr/>
        </p:nvSpPr>
        <p:spPr bwMode="auto">
          <a:xfrm>
            <a:off x="375362" y="3368040"/>
            <a:ext cx="677622" cy="340360"/>
          </a:xfrm>
          <a:prstGeom prst="rightArrow">
            <a:avLst/>
          </a:prstGeom>
          <a:solidFill>
            <a:srgbClr val="300DFF"/>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300DFF"/>
              </a:solidFill>
              <a:effectLst/>
              <a:latin typeface="Arial Narrow" pitchFamily="34" charset="0"/>
            </a:endParaRPr>
          </a:p>
        </p:txBody>
      </p:sp>
      <p:sp>
        <p:nvSpPr>
          <p:cNvPr id="39" name="Arrow: Right 38">
            <a:extLst>
              <a:ext uri="{FF2B5EF4-FFF2-40B4-BE49-F238E27FC236}">
                <a16:creationId xmlns:a16="http://schemas.microsoft.com/office/drawing/2014/main" id="{20408C48-3F80-4194-BB07-7CA25C9EF335}"/>
              </a:ext>
            </a:extLst>
          </p:cNvPr>
          <p:cNvSpPr/>
          <p:nvPr/>
        </p:nvSpPr>
        <p:spPr bwMode="auto">
          <a:xfrm>
            <a:off x="375362" y="2026920"/>
            <a:ext cx="677622" cy="340360"/>
          </a:xfrm>
          <a:prstGeom prst="rightArrow">
            <a:avLst/>
          </a:prstGeom>
          <a:solidFill>
            <a:srgbClr val="300DFF"/>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300DFF"/>
              </a:solidFill>
              <a:effectLst/>
              <a:latin typeface="Arial Narrow" pitchFamily="34" charset="0"/>
            </a:endParaRPr>
          </a:p>
        </p:txBody>
      </p:sp>
      <p:sp>
        <p:nvSpPr>
          <p:cNvPr id="40" name="Arrow: Right 39">
            <a:extLst>
              <a:ext uri="{FF2B5EF4-FFF2-40B4-BE49-F238E27FC236}">
                <a16:creationId xmlns:a16="http://schemas.microsoft.com/office/drawing/2014/main" id="{69922061-2CE0-4173-9DBC-B384EB5334D7}"/>
              </a:ext>
            </a:extLst>
          </p:cNvPr>
          <p:cNvSpPr/>
          <p:nvPr/>
        </p:nvSpPr>
        <p:spPr bwMode="auto">
          <a:xfrm>
            <a:off x="375362" y="1256347"/>
            <a:ext cx="677622" cy="340360"/>
          </a:xfrm>
          <a:prstGeom prst="rightArrow">
            <a:avLst/>
          </a:prstGeom>
          <a:solidFill>
            <a:srgbClr val="300DFF"/>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300DFF"/>
              </a:solidFill>
              <a:effectLst/>
              <a:latin typeface="Arial Narrow" pitchFamily="34" charset="0"/>
            </a:endParaRPr>
          </a:p>
        </p:txBody>
      </p:sp>
      <p:sp>
        <p:nvSpPr>
          <p:cNvPr id="7" name="TextBox 6">
            <a:extLst>
              <a:ext uri="{FF2B5EF4-FFF2-40B4-BE49-F238E27FC236}">
                <a16:creationId xmlns:a16="http://schemas.microsoft.com/office/drawing/2014/main" id="{B9D0BB9A-93D7-40CF-B352-F8097F0A03F7}"/>
              </a:ext>
            </a:extLst>
          </p:cNvPr>
          <p:cNvSpPr txBox="1"/>
          <p:nvPr/>
        </p:nvSpPr>
        <p:spPr>
          <a:xfrm>
            <a:off x="132122" y="3844390"/>
            <a:ext cx="1164101" cy="646331"/>
          </a:xfrm>
          <a:prstGeom prst="rect">
            <a:avLst/>
          </a:prstGeom>
          <a:noFill/>
        </p:spPr>
        <p:txBody>
          <a:bodyPr wrap="none" rtlCol="0">
            <a:spAutoFit/>
          </a:bodyPr>
          <a:lstStyle/>
          <a:p>
            <a:pPr algn="ctr"/>
            <a:r>
              <a:rPr lang="en-US" dirty="0">
                <a:solidFill>
                  <a:srgbClr val="300DFF"/>
                </a:solidFill>
              </a:rPr>
              <a:t>Vertical </a:t>
            </a:r>
          </a:p>
          <a:p>
            <a:pPr algn="ctr"/>
            <a:r>
              <a:rPr lang="en-US" dirty="0">
                <a:solidFill>
                  <a:srgbClr val="300DFF"/>
                </a:solidFill>
              </a:rPr>
              <a:t>Extension</a:t>
            </a:r>
          </a:p>
        </p:txBody>
      </p:sp>
    </p:spTree>
    <p:extLst>
      <p:ext uri="{BB962C8B-B14F-4D97-AF65-F5344CB8AC3E}">
        <p14:creationId xmlns:p14="http://schemas.microsoft.com/office/powerpoint/2010/main" val="45339836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A8605A-B6EB-415E-9181-DABD2CC1DAFD}"/>
              </a:ext>
            </a:extLst>
          </p:cNvPr>
          <p:cNvSpPr>
            <a:spLocks noGrp="1"/>
          </p:cNvSpPr>
          <p:nvPr>
            <p:ph idx="1"/>
          </p:nvPr>
        </p:nvSpPr>
        <p:spPr>
          <a:xfrm>
            <a:off x="228601" y="838202"/>
            <a:ext cx="11781367" cy="6151878"/>
          </a:xfrm>
        </p:spPr>
        <p:txBody>
          <a:bodyPr/>
          <a:lstStyle/>
          <a:p>
            <a:r>
              <a:rPr lang="en-US" sz="2400" b="1" dirty="0"/>
              <a:t>Introduction </a:t>
            </a:r>
          </a:p>
          <a:p>
            <a:pPr lvl="1"/>
            <a:r>
              <a:rPr lang="en-US" sz="2000" dirty="0"/>
              <a:t>DATC Committee</a:t>
            </a:r>
          </a:p>
          <a:p>
            <a:pPr lvl="1"/>
            <a:r>
              <a:rPr lang="en-US" sz="2000" dirty="0"/>
              <a:t>RDF-2018 Flow</a:t>
            </a:r>
          </a:p>
          <a:p>
            <a:r>
              <a:rPr lang="en-US" sz="2400" b="1" dirty="0"/>
              <a:t>Challenges and Goals for RDF-2019</a:t>
            </a:r>
          </a:p>
          <a:p>
            <a:r>
              <a:rPr lang="en-US" sz="2400" b="1" dirty="0"/>
              <a:t>RDF-2019 Flow Evolution</a:t>
            </a:r>
          </a:p>
          <a:p>
            <a:pPr lvl="1"/>
            <a:r>
              <a:rPr lang="en-US" sz="2000" dirty="0"/>
              <a:t>Horizontal extensions</a:t>
            </a:r>
          </a:p>
          <a:p>
            <a:pPr lvl="1"/>
            <a:r>
              <a:rPr lang="en-US" sz="2000" dirty="0"/>
              <a:t>Vertical extensions</a:t>
            </a:r>
          </a:p>
          <a:p>
            <a:r>
              <a:rPr lang="en-US" sz="2400" b="1" dirty="0">
                <a:solidFill>
                  <a:srgbClr val="FF0000"/>
                </a:solidFill>
              </a:rPr>
              <a:t>Demonstrations</a:t>
            </a:r>
          </a:p>
          <a:p>
            <a:pPr lvl="1"/>
            <a:r>
              <a:rPr lang="en-US" sz="2000" dirty="0">
                <a:solidFill>
                  <a:srgbClr val="FF0000"/>
                </a:solidFill>
              </a:rPr>
              <a:t>des_perf3 / NanGate45</a:t>
            </a:r>
          </a:p>
          <a:p>
            <a:pPr lvl="2"/>
            <a:r>
              <a:rPr lang="en-US" sz="1800" dirty="0">
                <a:solidFill>
                  <a:srgbClr val="FF0000"/>
                </a:solidFill>
              </a:rPr>
              <a:t>Global Placement / Detailed Placement / Detailed Routing</a:t>
            </a:r>
          </a:p>
          <a:p>
            <a:pPr lvl="1"/>
            <a:r>
              <a:rPr lang="en-US" sz="2000" dirty="0">
                <a:solidFill>
                  <a:srgbClr val="FF0000"/>
                </a:solidFill>
              </a:rPr>
              <a:t>des_perf3 / ASAP7 </a:t>
            </a:r>
          </a:p>
          <a:p>
            <a:pPr lvl="2"/>
            <a:r>
              <a:rPr lang="en-US" sz="1800" dirty="0">
                <a:solidFill>
                  <a:srgbClr val="FF0000"/>
                </a:solidFill>
              </a:rPr>
              <a:t>Global Placement / Detailed Placement / Global Routing</a:t>
            </a:r>
          </a:p>
          <a:p>
            <a:r>
              <a:rPr lang="en-US" sz="2400" b="1" dirty="0"/>
              <a:t>Conclusions</a:t>
            </a:r>
          </a:p>
        </p:txBody>
      </p:sp>
      <p:sp>
        <p:nvSpPr>
          <p:cNvPr id="3" name="Title 2">
            <a:extLst>
              <a:ext uri="{FF2B5EF4-FFF2-40B4-BE49-F238E27FC236}">
                <a16:creationId xmlns:a16="http://schemas.microsoft.com/office/drawing/2014/main" id="{A339DF15-EB4C-45AA-B4EC-B576E762FCB0}"/>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273601395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A8605A-B6EB-415E-9181-DABD2CC1DAFD}"/>
              </a:ext>
            </a:extLst>
          </p:cNvPr>
          <p:cNvSpPr>
            <a:spLocks noGrp="1"/>
          </p:cNvSpPr>
          <p:nvPr>
            <p:ph idx="1"/>
          </p:nvPr>
        </p:nvSpPr>
        <p:spPr>
          <a:xfrm>
            <a:off x="228601" y="838202"/>
            <a:ext cx="11781367" cy="6151878"/>
          </a:xfrm>
        </p:spPr>
        <p:txBody>
          <a:bodyPr/>
          <a:lstStyle/>
          <a:p>
            <a:r>
              <a:rPr lang="en-US" sz="2400" b="1" dirty="0"/>
              <a:t>Introduction </a:t>
            </a:r>
          </a:p>
          <a:p>
            <a:pPr lvl="1"/>
            <a:r>
              <a:rPr lang="en-US" sz="2000" dirty="0"/>
              <a:t>DATC Committee</a:t>
            </a:r>
          </a:p>
          <a:p>
            <a:pPr lvl="1"/>
            <a:r>
              <a:rPr lang="en-US" sz="2000" dirty="0"/>
              <a:t>RDF-2018 Flow</a:t>
            </a:r>
          </a:p>
          <a:p>
            <a:r>
              <a:rPr lang="en-US" sz="2400" b="1" dirty="0"/>
              <a:t>Challenges and Goals for RDF-2019</a:t>
            </a:r>
          </a:p>
          <a:p>
            <a:r>
              <a:rPr lang="en-US" sz="2400" b="1" dirty="0"/>
              <a:t>RDF-2019 Flow Evolution</a:t>
            </a:r>
          </a:p>
          <a:p>
            <a:pPr lvl="1"/>
            <a:r>
              <a:rPr lang="en-US" sz="2000" dirty="0"/>
              <a:t>Horizontal extensions</a:t>
            </a:r>
          </a:p>
          <a:p>
            <a:pPr lvl="1"/>
            <a:r>
              <a:rPr lang="en-US" sz="2000" dirty="0"/>
              <a:t>Vertical extensions</a:t>
            </a:r>
          </a:p>
          <a:p>
            <a:r>
              <a:rPr lang="en-US" sz="2400" b="1" dirty="0"/>
              <a:t>Demonstrations</a:t>
            </a:r>
          </a:p>
          <a:p>
            <a:pPr lvl="1"/>
            <a:r>
              <a:rPr lang="en-US" sz="2000" dirty="0"/>
              <a:t>des_perf3 / NanGate45</a:t>
            </a:r>
          </a:p>
          <a:p>
            <a:pPr lvl="2"/>
            <a:r>
              <a:rPr lang="en-US" sz="1800" dirty="0"/>
              <a:t>Global Placement / Detailed Placement / Detailed Routing</a:t>
            </a:r>
          </a:p>
          <a:p>
            <a:pPr lvl="1"/>
            <a:r>
              <a:rPr lang="en-US" sz="2000" dirty="0"/>
              <a:t>des_perf3 / ASAP7 </a:t>
            </a:r>
          </a:p>
          <a:p>
            <a:pPr lvl="2"/>
            <a:r>
              <a:rPr lang="en-US" sz="1800" dirty="0"/>
              <a:t>Global Placement / Detailed Placement / Global Routing</a:t>
            </a:r>
          </a:p>
          <a:p>
            <a:r>
              <a:rPr lang="en-US" sz="2400" b="1" dirty="0"/>
              <a:t>Conclusions</a:t>
            </a:r>
          </a:p>
        </p:txBody>
      </p:sp>
      <p:sp>
        <p:nvSpPr>
          <p:cNvPr id="3" name="Title 2">
            <a:extLst>
              <a:ext uri="{FF2B5EF4-FFF2-40B4-BE49-F238E27FC236}">
                <a16:creationId xmlns:a16="http://schemas.microsoft.com/office/drawing/2014/main" id="{A339DF15-EB4C-45AA-B4EC-B576E762FCB0}"/>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202505856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a:xfrm>
            <a:off x="215900" y="124143"/>
            <a:ext cx="11802533" cy="595312"/>
          </a:xfrm>
        </p:spPr>
        <p:txBody>
          <a:bodyPr/>
          <a:lstStyle/>
          <a:p>
            <a:r>
              <a:rPr lang="en-US" dirty="0"/>
              <a:t>Demonstration: des3_perf / NanGate45</a:t>
            </a:r>
          </a:p>
        </p:txBody>
      </p:sp>
      <p:sp>
        <p:nvSpPr>
          <p:cNvPr id="2" name="Oval 1">
            <a:extLst>
              <a:ext uri="{FF2B5EF4-FFF2-40B4-BE49-F238E27FC236}">
                <a16:creationId xmlns:a16="http://schemas.microsoft.com/office/drawing/2014/main" id="{01F90FC3-9E07-4D5F-8BFD-45F24CCF1790}"/>
              </a:ext>
            </a:extLst>
          </p:cNvPr>
          <p:cNvSpPr/>
          <p:nvPr/>
        </p:nvSpPr>
        <p:spPr bwMode="auto">
          <a:xfrm>
            <a:off x="3660221" y="2165072"/>
            <a:ext cx="1351935" cy="869465"/>
          </a:xfrm>
          <a:prstGeom prst="ellipse">
            <a:avLst/>
          </a:prstGeom>
          <a:solidFill>
            <a:schemeClr val="accent5">
              <a:lumMod val="20000"/>
              <a:lumOff val="80000"/>
            </a:schemeClr>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defTabSz="914400" eaLnBrk="0" fontAlgn="base" hangingPunct="0">
              <a:spcBef>
                <a:spcPct val="0"/>
              </a:spcBef>
              <a:spcAft>
                <a:spcPct val="0"/>
              </a:spcAft>
            </a:pPr>
            <a:r>
              <a:rPr lang="en-US" b="1" dirty="0" err="1">
                <a:latin typeface="Arial" panose="020B0604020202020204" pitchFamily="34" charset="0"/>
                <a:cs typeface="Arial" panose="020B0604020202020204" pitchFamily="34" charset="0"/>
              </a:rPr>
              <a:t>RePlAce</a:t>
            </a:r>
            <a:endParaRPr lang="en-US" b="1" dirty="0">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C320E026-A534-4996-B821-880A6246564A}"/>
              </a:ext>
            </a:extLst>
          </p:cNvPr>
          <p:cNvSpPr/>
          <p:nvPr/>
        </p:nvSpPr>
        <p:spPr bwMode="auto">
          <a:xfrm>
            <a:off x="5076066" y="2165072"/>
            <a:ext cx="1351935" cy="869465"/>
          </a:xfrm>
          <a:prstGeom prst="ellipse">
            <a:avLst/>
          </a:prstGeom>
          <a:solidFill>
            <a:schemeClr val="accent5">
              <a:lumMod val="20000"/>
              <a:lumOff val="80000"/>
            </a:schemeClr>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ComPLx</a:t>
            </a:r>
            <a:endPar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A8CF8B69-9EB7-4B71-9E93-E35D07064922}"/>
              </a:ext>
            </a:extLst>
          </p:cNvPr>
          <p:cNvSpPr/>
          <p:nvPr/>
        </p:nvSpPr>
        <p:spPr bwMode="auto">
          <a:xfrm>
            <a:off x="6491911" y="2165072"/>
            <a:ext cx="1351935" cy="869465"/>
          </a:xfrm>
          <a:prstGeom prst="ellipse">
            <a:avLst/>
          </a:prstGeom>
          <a:solidFill>
            <a:schemeClr val="accent5">
              <a:lumMod val="20000"/>
              <a:lumOff val="80000"/>
            </a:schemeClr>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NTUPlace3</a:t>
            </a:r>
          </a:p>
        </p:txBody>
      </p:sp>
      <p:sp>
        <p:nvSpPr>
          <p:cNvPr id="14" name="Oval 13">
            <a:extLst>
              <a:ext uri="{FF2B5EF4-FFF2-40B4-BE49-F238E27FC236}">
                <a16:creationId xmlns:a16="http://schemas.microsoft.com/office/drawing/2014/main" id="{7C69964B-0CB0-4ADA-ACC8-0433BD9CD22B}"/>
              </a:ext>
            </a:extLst>
          </p:cNvPr>
          <p:cNvSpPr/>
          <p:nvPr/>
        </p:nvSpPr>
        <p:spPr bwMode="auto">
          <a:xfrm>
            <a:off x="7907756" y="2165072"/>
            <a:ext cx="1351935" cy="869465"/>
          </a:xfrm>
          <a:prstGeom prst="ellipse">
            <a:avLst/>
          </a:prstGeom>
          <a:solidFill>
            <a:schemeClr val="accent5">
              <a:lumMod val="20000"/>
              <a:lumOff val="80000"/>
            </a:schemeClr>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Eh?Placer</a:t>
            </a:r>
            <a:endPar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62C45AEB-1804-4319-8ACE-8C45A3F0CBBF}"/>
              </a:ext>
            </a:extLst>
          </p:cNvPr>
          <p:cNvSpPr/>
          <p:nvPr/>
        </p:nvSpPr>
        <p:spPr bwMode="auto">
          <a:xfrm>
            <a:off x="9323601" y="2165072"/>
            <a:ext cx="1351935" cy="869465"/>
          </a:xfrm>
          <a:prstGeom prst="ellipse">
            <a:avLst/>
          </a:prstGeom>
          <a:solidFill>
            <a:schemeClr val="accent5">
              <a:lumMod val="20000"/>
              <a:lumOff val="80000"/>
            </a:schemeClr>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defTabSz="914400" eaLnBrk="0" fontAlgn="base" hangingPunct="0">
              <a:spcBef>
                <a:spcPct val="0"/>
              </a:spcBef>
              <a:spcAft>
                <a:spcPct val="0"/>
              </a:spcAft>
            </a:pPr>
            <a:r>
              <a:rPr lang="en-US" b="1" dirty="0" err="1">
                <a:latin typeface="Arial" panose="020B0604020202020204" pitchFamily="34" charset="0"/>
                <a:cs typeface="Arial" panose="020B0604020202020204" pitchFamily="34" charset="0"/>
              </a:rPr>
              <a:t>FZUplace</a:t>
            </a:r>
            <a:endParaRPr lang="en-US" b="1" dirty="0">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9F35D0C6-E484-431F-91F9-4F8B4D660ED6}"/>
              </a:ext>
            </a:extLst>
          </p:cNvPr>
          <p:cNvSpPr/>
          <p:nvPr/>
        </p:nvSpPr>
        <p:spPr bwMode="auto">
          <a:xfrm>
            <a:off x="6491911" y="3380891"/>
            <a:ext cx="1351935" cy="869465"/>
          </a:xfrm>
          <a:prstGeom prst="ellipse">
            <a:avLst/>
          </a:prstGeom>
          <a:solidFill>
            <a:schemeClr val="accent5">
              <a:lumMod val="20000"/>
              <a:lumOff val="80000"/>
            </a:schemeClr>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OpenDP</a:t>
            </a:r>
            <a:endPar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36E2DC5B-E48D-42C7-B786-C448AC070A40}"/>
              </a:ext>
            </a:extLst>
          </p:cNvPr>
          <p:cNvSpPr/>
          <p:nvPr/>
        </p:nvSpPr>
        <p:spPr bwMode="auto">
          <a:xfrm>
            <a:off x="6481751" y="4515430"/>
            <a:ext cx="1351935" cy="869465"/>
          </a:xfrm>
          <a:prstGeom prst="ellipse">
            <a:avLst/>
          </a:prstGeom>
          <a:solidFill>
            <a:schemeClr val="accent5">
              <a:lumMod val="20000"/>
              <a:lumOff val="80000"/>
            </a:schemeClr>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panose="020B0604020202020204" pitchFamily="34" charset="0"/>
                <a:cs typeface="Arial" panose="020B0604020202020204" pitchFamily="34" charset="0"/>
              </a:rPr>
              <a:t>FastRoute4</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-lefdef</a:t>
            </a:r>
            <a:endParaRPr kumimoji="0" 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6614748C-0B77-46E6-9D2D-EE52DFC9295E}"/>
              </a:ext>
            </a:extLst>
          </p:cNvPr>
          <p:cNvSpPr/>
          <p:nvPr/>
        </p:nvSpPr>
        <p:spPr bwMode="auto">
          <a:xfrm>
            <a:off x="6461431" y="5619489"/>
            <a:ext cx="1351935" cy="869465"/>
          </a:xfrm>
          <a:prstGeom prst="ellipse">
            <a:avLst/>
          </a:prstGeom>
          <a:solidFill>
            <a:schemeClr val="accent5">
              <a:lumMod val="20000"/>
              <a:lumOff val="80000"/>
            </a:schemeClr>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err="1">
                <a:latin typeface="Arial" panose="020B0604020202020204" pitchFamily="34" charset="0"/>
                <a:cs typeface="Arial" panose="020B0604020202020204" pitchFamily="34" charset="0"/>
              </a:rPr>
              <a:t>TritonRoute</a:t>
            </a:r>
            <a:endPar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FA0C151-26AF-4130-868C-84098D71CDA9}"/>
              </a:ext>
            </a:extLst>
          </p:cNvPr>
          <p:cNvSpPr txBox="1"/>
          <p:nvPr/>
        </p:nvSpPr>
        <p:spPr>
          <a:xfrm>
            <a:off x="629619" y="2431886"/>
            <a:ext cx="2149948"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Global Placer</a:t>
            </a:r>
          </a:p>
        </p:txBody>
      </p:sp>
      <p:sp>
        <p:nvSpPr>
          <p:cNvPr id="22" name="TextBox 21">
            <a:extLst>
              <a:ext uri="{FF2B5EF4-FFF2-40B4-BE49-F238E27FC236}">
                <a16:creationId xmlns:a16="http://schemas.microsoft.com/office/drawing/2014/main" id="{F52D7055-C61B-4C7D-B326-95F2588D4675}"/>
              </a:ext>
            </a:extLst>
          </p:cNvPr>
          <p:cNvSpPr txBox="1"/>
          <p:nvPr/>
        </p:nvSpPr>
        <p:spPr>
          <a:xfrm>
            <a:off x="629619" y="3577309"/>
            <a:ext cx="2392001"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Detailed Placer</a:t>
            </a:r>
          </a:p>
        </p:txBody>
      </p:sp>
      <p:sp>
        <p:nvSpPr>
          <p:cNvPr id="23" name="TextBox 22">
            <a:extLst>
              <a:ext uri="{FF2B5EF4-FFF2-40B4-BE49-F238E27FC236}">
                <a16:creationId xmlns:a16="http://schemas.microsoft.com/office/drawing/2014/main" id="{908F5013-8509-413A-8D64-116DA439836F}"/>
              </a:ext>
            </a:extLst>
          </p:cNvPr>
          <p:cNvSpPr txBox="1"/>
          <p:nvPr/>
        </p:nvSpPr>
        <p:spPr>
          <a:xfrm>
            <a:off x="629619" y="4722732"/>
            <a:ext cx="2217274"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Global Router</a:t>
            </a:r>
          </a:p>
        </p:txBody>
      </p:sp>
      <p:sp>
        <p:nvSpPr>
          <p:cNvPr id="24" name="TextBox 23">
            <a:extLst>
              <a:ext uri="{FF2B5EF4-FFF2-40B4-BE49-F238E27FC236}">
                <a16:creationId xmlns:a16="http://schemas.microsoft.com/office/drawing/2014/main" id="{5FA5CBF5-9DB4-4877-826F-99897F23A5C4}"/>
              </a:ext>
            </a:extLst>
          </p:cNvPr>
          <p:cNvSpPr txBox="1"/>
          <p:nvPr/>
        </p:nvSpPr>
        <p:spPr>
          <a:xfrm>
            <a:off x="629619" y="5833350"/>
            <a:ext cx="2459328"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Detailed Router</a:t>
            </a:r>
          </a:p>
        </p:txBody>
      </p:sp>
      <p:cxnSp>
        <p:nvCxnSpPr>
          <p:cNvPr id="26" name="Straight Arrow Connector 25">
            <a:extLst>
              <a:ext uri="{FF2B5EF4-FFF2-40B4-BE49-F238E27FC236}">
                <a16:creationId xmlns:a16="http://schemas.microsoft.com/office/drawing/2014/main" id="{BD67FD08-559E-4A88-88D6-64E7275F9EBE}"/>
              </a:ext>
            </a:extLst>
          </p:cNvPr>
          <p:cNvCxnSpPr>
            <a:stCxn id="2" idx="4"/>
            <a:endCxn id="16" idx="1"/>
          </p:cNvCxnSpPr>
          <p:nvPr/>
        </p:nvCxnSpPr>
        <p:spPr bwMode="auto">
          <a:xfrm>
            <a:off x="4336189" y="3034537"/>
            <a:ext cx="2353708" cy="473684"/>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6D1F607C-0724-4FA0-B587-7E5981828386}"/>
              </a:ext>
            </a:extLst>
          </p:cNvPr>
          <p:cNvCxnSpPr>
            <a:cxnSpLocks/>
            <a:stCxn id="12" idx="4"/>
          </p:cNvCxnSpPr>
          <p:nvPr/>
        </p:nvCxnSpPr>
        <p:spPr bwMode="auto">
          <a:xfrm>
            <a:off x="5752034" y="3034537"/>
            <a:ext cx="1118417" cy="376982"/>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FB8865C6-7B9B-47A4-A4AB-0D8ED2537AEC}"/>
              </a:ext>
            </a:extLst>
          </p:cNvPr>
          <p:cNvCxnSpPr>
            <a:cxnSpLocks/>
            <a:stCxn id="13" idx="4"/>
            <a:endCxn id="16" idx="0"/>
          </p:cNvCxnSpPr>
          <p:nvPr/>
        </p:nvCxnSpPr>
        <p:spPr bwMode="auto">
          <a:xfrm>
            <a:off x="7167879" y="3034537"/>
            <a:ext cx="0" cy="346354"/>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34" name="Straight Arrow Connector 33">
            <a:extLst>
              <a:ext uri="{FF2B5EF4-FFF2-40B4-BE49-F238E27FC236}">
                <a16:creationId xmlns:a16="http://schemas.microsoft.com/office/drawing/2014/main" id="{11005FCF-3311-47D1-895E-AECA69D2D5A6}"/>
              </a:ext>
            </a:extLst>
          </p:cNvPr>
          <p:cNvCxnSpPr>
            <a:cxnSpLocks/>
            <a:stCxn id="14" idx="4"/>
          </p:cNvCxnSpPr>
          <p:nvPr/>
        </p:nvCxnSpPr>
        <p:spPr bwMode="auto">
          <a:xfrm flipH="1">
            <a:off x="7416146" y="3034537"/>
            <a:ext cx="1167578" cy="378568"/>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id="{9B88B65B-F3C1-499D-8B09-3484652D12D8}"/>
              </a:ext>
            </a:extLst>
          </p:cNvPr>
          <p:cNvCxnSpPr>
            <a:cxnSpLocks/>
            <a:stCxn id="15" idx="4"/>
            <a:endCxn id="16" idx="7"/>
          </p:cNvCxnSpPr>
          <p:nvPr/>
        </p:nvCxnSpPr>
        <p:spPr bwMode="auto">
          <a:xfrm flipH="1">
            <a:off x="7645860" y="3034537"/>
            <a:ext cx="2353709" cy="473684"/>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43" name="Straight Arrow Connector 42">
            <a:extLst>
              <a:ext uri="{FF2B5EF4-FFF2-40B4-BE49-F238E27FC236}">
                <a16:creationId xmlns:a16="http://schemas.microsoft.com/office/drawing/2014/main" id="{6A62F390-21B4-4FF3-873F-DEA3242EAEB1}"/>
              </a:ext>
            </a:extLst>
          </p:cNvPr>
          <p:cNvCxnSpPr>
            <a:cxnSpLocks/>
            <a:stCxn id="16" idx="3"/>
          </p:cNvCxnSpPr>
          <p:nvPr/>
        </p:nvCxnSpPr>
        <p:spPr bwMode="auto">
          <a:xfrm>
            <a:off x="6689897" y="4123026"/>
            <a:ext cx="0" cy="499414"/>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46" name="Straight Arrow Connector 45">
            <a:extLst>
              <a:ext uri="{FF2B5EF4-FFF2-40B4-BE49-F238E27FC236}">
                <a16:creationId xmlns:a16="http://schemas.microsoft.com/office/drawing/2014/main" id="{CD4BF53A-6DF6-4CE1-B743-2D65C3078073}"/>
              </a:ext>
            </a:extLst>
          </p:cNvPr>
          <p:cNvCxnSpPr>
            <a:cxnSpLocks/>
            <a:stCxn id="16" idx="5"/>
          </p:cNvCxnSpPr>
          <p:nvPr/>
        </p:nvCxnSpPr>
        <p:spPr bwMode="auto">
          <a:xfrm>
            <a:off x="7645860" y="4123026"/>
            <a:ext cx="0" cy="499414"/>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49" name="Straight Arrow Connector 48">
            <a:extLst>
              <a:ext uri="{FF2B5EF4-FFF2-40B4-BE49-F238E27FC236}">
                <a16:creationId xmlns:a16="http://schemas.microsoft.com/office/drawing/2014/main" id="{7E1A1ACC-885E-4ED7-8C68-A056305C397A}"/>
              </a:ext>
            </a:extLst>
          </p:cNvPr>
          <p:cNvCxnSpPr>
            <a:cxnSpLocks/>
            <a:stCxn id="16" idx="4"/>
          </p:cNvCxnSpPr>
          <p:nvPr/>
        </p:nvCxnSpPr>
        <p:spPr bwMode="auto">
          <a:xfrm>
            <a:off x="7167879" y="4250356"/>
            <a:ext cx="0" cy="244754"/>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DF357117-EACB-4853-80F6-CAABEA15C77E}"/>
              </a:ext>
            </a:extLst>
          </p:cNvPr>
          <p:cNvCxnSpPr>
            <a:cxnSpLocks/>
          </p:cNvCxnSpPr>
          <p:nvPr/>
        </p:nvCxnSpPr>
        <p:spPr bwMode="auto">
          <a:xfrm>
            <a:off x="7416145" y="4231312"/>
            <a:ext cx="0" cy="283936"/>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55" name="Straight Arrow Connector 54">
            <a:extLst>
              <a:ext uri="{FF2B5EF4-FFF2-40B4-BE49-F238E27FC236}">
                <a16:creationId xmlns:a16="http://schemas.microsoft.com/office/drawing/2014/main" id="{BD481CE0-E912-47CD-AC0C-1E97FAAF9B5B}"/>
              </a:ext>
            </a:extLst>
          </p:cNvPr>
          <p:cNvCxnSpPr>
            <a:cxnSpLocks/>
          </p:cNvCxnSpPr>
          <p:nvPr/>
        </p:nvCxnSpPr>
        <p:spPr bwMode="auto">
          <a:xfrm>
            <a:off x="6909779" y="4231312"/>
            <a:ext cx="0" cy="283936"/>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58" name="Straight Arrow Connector 57">
            <a:extLst>
              <a:ext uri="{FF2B5EF4-FFF2-40B4-BE49-F238E27FC236}">
                <a16:creationId xmlns:a16="http://schemas.microsoft.com/office/drawing/2014/main" id="{2DB1381E-B2E2-4D86-BCFA-E99F7D293283}"/>
              </a:ext>
            </a:extLst>
          </p:cNvPr>
          <p:cNvCxnSpPr>
            <a:cxnSpLocks/>
          </p:cNvCxnSpPr>
          <p:nvPr/>
        </p:nvCxnSpPr>
        <p:spPr bwMode="auto">
          <a:xfrm>
            <a:off x="6669577" y="5225538"/>
            <a:ext cx="0" cy="553185"/>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59" name="Straight Arrow Connector 58">
            <a:extLst>
              <a:ext uri="{FF2B5EF4-FFF2-40B4-BE49-F238E27FC236}">
                <a16:creationId xmlns:a16="http://schemas.microsoft.com/office/drawing/2014/main" id="{E2BF47B2-5D20-451B-ABC1-0936B177A40A}"/>
              </a:ext>
            </a:extLst>
          </p:cNvPr>
          <p:cNvCxnSpPr>
            <a:cxnSpLocks/>
          </p:cNvCxnSpPr>
          <p:nvPr/>
        </p:nvCxnSpPr>
        <p:spPr bwMode="auto">
          <a:xfrm>
            <a:off x="7625540" y="5225538"/>
            <a:ext cx="0" cy="553185"/>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0" name="Straight Arrow Connector 59">
            <a:extLst>
              <a:ext uri="{FF2B5EF4-FFF2-40B4-BE49-F238E27FC236}">
                <a16:creationId xmlns:a16="http://schemas.microsoft.com/office/drawing/2014/main" id="{51503785-0313-4619-8661-09A8670C982B}"/>
              </a:ext>
            </a:extLst>
          </p:cNvPr>
          <p:cNvCxnSpPr>
            <a:cxnSpLocks/>
          </p:cNvCxnSpPr>
          <p:nvPr/>
        </p:nvCxnSpPr>
        <p:spPr bwMode="auto">
          <a:xfrm>
            <a:off x="7147559" y="5379607"/>
            <a:ext cx="0" cy="245047"/>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1" name="Straight Arrow Connector 60">
            <a:extLst>
              <a:ext uri="{FF2B5EF4-FFF2-40B4-BE49-F238E27FC236}">
                <a16:creationId xmlns:a16="http://schemas.microsoft.com/office/drawing/2014/main" id="{57EEF4A1-82B6-440F-BEEE-CCB7F5DC3CEE}"/>
              </a:ext>
            </a:extLst>
          </p:cNvPr>
          <p:cNvCxnSpPr>
            <a:cxnSpLocks/>
          </p:cNvCxnSpPr>
          <p:nvPr/>
        </p:nvCxnSpPr>
        <p:spPr bwMode="auto">
          <a:xfrm>
            <a:off x="7395825" y="5350550"/>
            <a:ext cx="0" cy="283936"/>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2" name="Straight Arrow Connector 61">
            <a:extLst>
              <a:ext uri="{FF2B5EF4-FFF2-40B4-BE49-F238E27FC236}">
                <a16:creationId xmlns:a16="http://schemas.microsoft.com/office/drawing/2014/main" id="{A7264D2D-ABFE-404A-8646-403B13C98912}"/>
              </a:ext>
            </a:extLst>
          </p:cNvPr>
          <p:cNvCxnSpPr>
            <a:cxnSpLocks/>
          </p:cNvCxnSpPr>
          <p:nvPr/>
        </p:nvCxnSpPr>
        <p:spPr bwMode="auto">
          <a:xfrm>
            <a:off x="6889459" y="5350550"/>
            <a:ext cx="0" cy="283936"/>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66" name="TextBox 65">
            <a:extLst>
              <a:ext uri="{FF2B5EF4-FFF2-40B4-BE49-F238E27FC236}">
                <a16:creationId xmlns:a16="http://schemas.microsoft.com/office/drawing/2014/main" id="{BEBDC1B3-60F4-4B36-B023-31E936D17052}"/>
              </a:ext>
            </a:extLst>
          </p:cNvPr>
          <p:cNvSpPr txBox="1"/>
          <p:nvPr/>
        </p:nvSpPr>
        <p:spPr>
          <a:xfrm>
            <a:off x="3997278" y="1091487"/>
            <a:ext cx="7053534" cy="461665"/>
          </a:xfrm>
          <a:prstGeom prst="rect">
            <a:avLst/>
          </a:prstGeom>
          <a:noFill/>
        </p:spPr>
        <p:txBody>
          <a:bodyPr wrap="none" rtlCol="0">
            <a:spAutoFit/>
          </a:bodyPr>
          <a:lstStyle/>
          <a:p>
            <a:r>
              <a:rPr lang="en-US" sz="2400" b="1" dirty="0" err="1">
                <a:solidFill>
                  <a:srgbClr val="300DFF"/>
                </a:solidFill>
              </a:rPr>
              <a:t>Floorplanned</a:t>
            </a:r>
            <a:r>
              <a:rPr lang="en-US" sz="2400" b="1" dirty="0">
                <a:solidFill>
                  <a:srgbClr val="300DFF"/>
                </a:solidFill>
              </a:rPr>
              <a:t> des3_perf.def with NanGate45</a:t>
            </a:r>
          </a:p>
        </p:txBody>
      </p:sp>
      <p:cxnSp>
        <p:nvCxnSpPr>
          <p:cNvPr id="67" name="Straight Arrow Connector 66">
            <a:extLst>
              <a:ext uri="{FF2B5EF4-FFF2-40B4-BE49-F238E27FC236}">
                <a16:creationId xmlns:a16="http://schemas.microsoft.com/office/drawing/2014/main" id="{75ACAB38-21B9-4530-BAB5-CF6615A2977C}"/>
              </a:ext>
            </a:extLst>
          </p:cNvPr>
          <p:cNvCxnSpPr>
            <a:cxnSpLocks/>
            <a:stCxn id="66" idx="2"/>
            <a:endCxn id="2" idx="0"/>
          </p:cNvCxnSpPr>
          <p:nvPr/>
        </p:nvCxnSpPr>
        <p:spPr bwMode="auto">
          <a:xfrm flipH="1">
            <a:off x="4336189" y="1553152"/>
            <a:ext cx="3187856" cy="61192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70" name="Straight Arrow Connector 69">
            <a:extLst>
              <a:ext uri="{FF2B5EF4-FFF2-40B4-BE49-F238E27FC236}">
                <a16:creationId xmlns:a16="http://schemas.microsoft.com/office/drawing/2014/main" id="{DA999B1A-BCCC-4780-8836-96B33A23B959}"/>
              </a:ext>
            </a:extLst>
          </p:cNvPr>
          <p:cNvCxnSpPr>
            <a:cxnSpLocks/>
            <a:stCxn id="66" idx="2"/>
            <a:endCxn id="12" idx="0"/>
          </p:cNvCxnSpPr>
          <p:nvPr/>
        </p:nvCxnSpPr>
        <p:spPr bwMode="auto">
          <a:xfrm flipH="1">
            <a:off x="5752034" y="1553152"/>
            <a:ext cx="1772011" cy="61192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73" name="Straight Arrow Connector 72">
            <a:extLst>
              <a:ext uri="{FF2B5EF4-FFF2-40B4-BE49-F238E27FC236}">
                <a16:creationId xmlns:a16="http://schemas.microsoft.com/office/drawing/2014/main" id="{7AF9D82D-E3B8-4417-8CFB-8B7C5F037ADE}"/>
              </a:ext>
            </a:extLst>
          </p:cNvPr>
          <p:cNvCxnSpPr>
            <a:cxnSpLocks/>
            <a:stCxn id="66" idx="2"/>
            <a:endCxn id="13" idx="0"/>
          </p:cNvCxnSpPr>
          <p:nvPr/>
        </p:nvCxnSpPr>
        <p:spPr bwMode="auto">
          <a:xfrm flipH="1">
            <a:off x="7167879" y="1553152"/>
            <a:ext cx="356166" cy="61192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76" name="Straight Arrow Connector 75">
            <a:extLst>
              <a:ext uri="{FF2B5EF4-FFF2-40B4-BE49-F238E27FC236}">
                <a16:creationId xmlns:a16="http://schemas.microsoft.com/office/drawing/2014/main" id="{71DB38BF-7DDF-4947-8962-AD0D1EA6E232}"/>
              </a:ext>
            </a:extLst>
          </p:cNvPr>
          <p:cNvCxnSpPr>
            <a:cxnSpLocks/>
            <a:stCxn id="66" idx="2"/>
            <a:endCxn id="14" idx="0"/>
          </p:cNvCxnSpPr>
          <p:nvPr/>
        </p:nvCxnSpPr>
        <p:spPr bwMode="auto">
          <a:xfrm>
            <a:off x="7524045" y="1553152"/>
            <a:ext cx="1059679" cy="61192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79" name="Straight Arrow Connector 78">
            <a:extLst>
              <a:ext uri="{FF2B5EF4-FFF2-40B4-BE49-F238E27FC236}">
                <a16:creationId xmlns:a16="http://schemas.microsoft.com/office/drawing/2014/main" id="{56EE8AB5-7A8C-4902-B187-255D7FDE25E7}"/>
              </a:ext>
            </a:extLst>
          </p:cNvPr>
          <p:cNvCxnSpPr>
            <a:cxnSpLocks/>
            <a:stCxn id="66" idx="2"/>
            <a:endCxn id="15" idx="0"/>
          </p:cNvCxnSpPr>
          <p:nvPr/>
        </p:nvCxnSpPr>
        <p:spPr bwMode="auto">
          <a:xfrm>
            <a:off x="7524045" y="1553152"/>
            <a:ext cx="2475524" cy="61192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55638362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a:xfrm>
            <a:off x="215900" y="124143"/>
            <a:ext cx="11802533" cy="595312"/>
          </a:xfrm>
        </p:spPr>
        <p:txBody>
          <a:bodyPr/>
          <a:lstStyle/>
          <a:p>
            <a:r>
              <a:rPr lang="en-US" dirty="0"/>
              <a:t>Demonstration: des3_perf / NanGate45</a:t>
            </a:r>
          </a:p>
        </p:txBody>
      </p:sp>
      <p:sp>
        <p:nvSpPr>
          <p:cNvPr id="2" name="Rectangle 1">
            <a:extLst>
              <a:ext uri="{FF2B5EF4-FFF2-40B4-BE49-F238E27FC236}">
                <a16:creationId xmlns:a16="http://schemas.microsoft.com/office/drawing/2014/main" id="{36DB6950-E4E0-4F95-B650-4B094E47819F}"/>
              </a:ext>
            </a:extLst>
          </p:cNvPr>
          <p:cNvSpPr/>
          <p:nvPr/>
        </p:nvSpPr>
        <p:spPr>
          <a:xfrm>
            <a:off x="2407641" y="3496107"/>
            <a:ext cx="7383497" cy="369332"/>
          </a:xfrm>
          <a:prstGeom prst="rect">
            <a:avLst/>
          </a:prstGeom>
        </p:spPr>
        <p:txBody>
          <a:bodyPr wrap="square">
            <a:spAutoFit/>
          </a:bodyPr>
          <a:lstStyle/>
          <a:p>
            <a:r>
              <a:rPr lang="en-US" b="1" dirty="0">
                <a:solidFill>
                  <a:srgbClr val="300DFF"/>
                </a:solidFill>
              </a:rPr>
              <a:t>Visualized Results after </a:t>
            </a:r>
            <a:r>
              <a:rPr lang="en-US" b="1" dirty="0" err="1">
                <a:solidFill>
                  <a:srgbClr val="300DFF"/>
                </a:solidFill>
              </a:rPr>
              <a:t>OpenDP</a:t>
            </a:r>
            <a:r>
              <a:rPr lang="en-US" b="1" dirty="0">
                <a:solidFill>
                  <a:srgbClr val="300DFF"/>
                </a:solidFill>
              </a:rPr>
              <a:t>.  Flip-flops are colored red</a:t>
            </a:r>
          </a:p>
        </p:txBody>
      </p:sp>
      <p:pic>
        <p:nvPicPr>
          <p:cNvPr id="5" name="Picture 4">
            <a:extLst>
              <a:ext uri="{FF2B5EF4-FFF2-40B4-BE49-F238E27FC236}">
                <a16:creationId xmlns:a16="http://schemas.microsoft.com/office/drawing/2014/main" id="{338F41D6-2A30-4EF2-A7AF-FC8FE331A47C}"/>
              </a:ext>
            </a:extLst>
          </p:cNvPr>
          <p:cNvPicPr>
            <a:picLocks noChangeAspect="1"/>
          </p:cNvPicPr>
          <p:nvPr/>
        </p:nvPicPr>
        <p:blipFill rotWithShape="1">
          <a:blip r:embed="rId3"/>
          <a:srcRect l="15827" t="15172" r="13452" b="14308"/>
          <a:stretch/>
        </p:blipFill>
        <p:spPr>
          <a:xfrm>
            <a:off x="239024" y="852720"/>
            <a:ext cx="2259225" cy="2254489"/>
          </a:xfrm>
          <a:prstGeom prst="rect">
            <a:avLst/>
          </a:prstGeom>
        </p:spPr>
      </p:pic>
      <p:pic>
        <p:nvPicPr>
          <p:cNvPr id="7" name="Picture 6">
            <a:extLst>
              <a:ext uri="{FF2B5EF4-FFF2-40B4-BE49-F238E27FC236}">
                <a16:creationId xmlns:a16="http://schemas.microsoft.com/office/drawing/2014/main" id="{47F08084-D9E2-4860-BB8B-8D40467AFF82}"/>
              </a:ext>
            </a:extLst>
          </p:cNvPr>
          <p:cNvPicPr>
            <a:picLocks noChangeAspect="1"/>
          </p:cNvPicPr>
          <p:nvPr/>
        </p:nvPicPr>
        <p:blipFill rotWithShape="1">
          <a:blip r:embed="rId4"/>
          <a:srcRect l="15603" t="15143" r="13379" b="14338"/>
          <a:stretch/>
        </p:blipFill>
        <p:spPr>
          <a:xfrm>
            <a:off x="2633821" y="852720"/>
            <a:ext cx="2268698" cy="2254489"/>
          </a:xfrm>
          <a:prstGeom prst="rect">
            <a:avLst/>
          </a:prstGeom>
        </p:spPr>
      </p:pic>
      <p:pic>
        <p:nvPicPr>
          <p:cNvPr id="8" name="Picture 7">
            <a:extLst>
              <a:ext uri="{FF2B5EF4-FFF2-40B4-BE49-F238E27FC236}">
                <a16:creationId xmlns:a16="http://schemas.microsoft.com/office/drawing/2014/main" id="{F0F4F0D9-1A11-4847-B1C5-90206701F9F7}"/>
              </a:ext>
            </a:extLst>
          </p:cNvPr>
          <p:cNvPicPr>
            <a:picLocks noChangeAspect="1"/>
          </p:cNvPicPr>
          <p:nvPr/>
        </p:nvPicPr>
        <p:blipFill rotWithShape="1">
          <a:blip r:embed="rId5"/>
          <a:srcRect l="16573" t="14815" r="13676" b="14518"/>
          <a:stretch/>
        </p:blipFill>
        <p:spPr>
          <a:xfrm>
            <a:off x="5038091" y="852720"/>
            <a:ext cx="2223570" cy="2254489"/>
          </a:xfrm>
          <a:prstGeom prst="rect">
            <a:avLst/>
          </a:prstGeom>
        </p:spPr>
      </p:pic>
      <p:pic>
        <p:nvPicPr>
          <p:cNvPr id="9" name="Picture 8">
            <a:extLst>
              <a:ext uri="{FF2B5EF4-FFF2-40B4-BE49-F238E27FC236}">
                <a16:creationId xmlns:a16="http://schemas.microsoft.com/office/drawing/2014/main" id="{002C30DA-BDA4-43C8-8690-85C182400413}"/>
              </a:ext>
            </a:extLst>
          </p:cNvPr>
          <p:cNvPicPr>
            <a:picLocks noChangeAspect="1"/>
          </p:cNvPicPr>
          <p:nvPr/>
        </p:nvPicPr>
        <p:blipFill rotWithShape="1">
          <a:blip r:embed="rId6"/>
          <a:srcRect l="16264" t="15333" r="13243" b="14444"/>
          <a:stretch/>
        </p:blipFill>
        <p:spPr>
          <a:xfrm>
            <a:off x="7397233" y="852720"/>
            <a:ext cx="2261425" cy="2254489"/>
          </a:xfrm>
          <a:prstGeom prst="rect">
            <a:avLst/>
          </a:prstGeom>
        </p:spPr>
      </p:pic>
      <p:sp>
        <p:nvSpPr>
          <p:cNvPr id="11" name="Rectangle 10">
            <a:extLst>
              <a:ext uri="{FF2B5EF4-FFF2-40B4-BE49-F238E27FC236}">
                <a16:creationId xmlns:a16="http://schemas.microsoft.com/office/drawing/2014/main" id="{35D424C2-68C1-4C3F-809B-297371AA81DC}"/>
              </a:ext>
            </a:extLst>
          </p:cNvPr>
          <p:cNvSpPr/>
          <p:nvPr/>
        </p:nvSpPr>
        <p:spPr>
          <a:xfrm>
            <a:off x="670653" y="3104020"/>
            <a:ext cx="1544012" cy="369332"/>
          </a:xfrm>
          <a:prstGeom prst="rect">
            <a:avLst/>
          </a:prstGeom>
        </p:spPr>
        <p:txBody>
          <a:bodyPr wrap="none">
            <a:spAutoFit/>
          </a:bodyPr>
          <a:lstStyle/>
          <a:p>
            <a:r>
              <a:rPr lang="en-US" b="1" dirty="0"/>
              <a:t>(a) </a:t>
            </a:r>
            <a:r>
              <a:rPr lang="en-US" b="1" dirty="0" err="1"/>
              <a:t>RePlAce</a:t>
            </a:r>
            <a:endParaRPr lang="en-US" b="1" dirty="0"/>
          </a:p>
        </p:txBody>
      </p:sp>
      <p:sp>
        <p:nvSpPr>
          <p:cNvPr id="13" name="Rectangle 12">
            <a:extLst>
              <a:ext uri="{FF2B5EF4-FFF2-40B4-BE49-F238E27FC236}">
                <a16:creationId xmlns:a16="http://schemas.microsoft.com/office/drawing/2014/main" id="{14708CE4-84E1-4D1E-85CF-234237C6516A}"/>
              </a:ext>
            </a:extLst>
          </p:cNvPr>
          <p:cNvSpPr/>
          <p:nvPr/>
        </p:nvSpPr>
        <p:spPr>
          <a:xfrm>
            <a:off x="2987476" y="3104020"/>
            <a:ext cx="1545616" cy="369332"/>
          </a:xfrm>
          <a:prstGeom prst="rect">
            <a:avLst/>
          </a:prstGeom>
        </p:spPr>
        <p:txBody>
          <a:bodyPr wrap="none">
            <a:spAutoFit/>
          </a:bodyPr>
          <a:lstStyle/>
          <a:p>
            <a:r>
              <a:rPr lang="en-US" b="1" dirty="0"/>
              <a:t>(b) </a:t>
            </a:r>
            <a:r>
              <a:rPr lang="en-US" b="1" dirty="0" err="1"/>
              <a:t>ComPLx</a:t>
            </a:r>
            <a:endParaRPr lang="en-US" b="1" dirty="0"/>
          </a:p>
        </p:txBody>
      </p:sp>
      <p:sp>
        <p:nvSpPr>
          <p:cNvPr id="14" name="Rectangle 13">
            <a:extLst>
              <a:ext uri="{FF2B5EF4-FFF2-40B4-BE49-F238E27FC236}">
                <a16:creationId xmlns:a16="http://schemas.microsoft.com/office/drawing/2014/main" id="{C1EBE14F-55E4-4A50-AED4-F1E75465677E}"/>
              </a:ext>
            </a:extLst>
          </p:cNvPr>
          <p:cNvSpPr/>
          <p:nvPr/>
        </p:nvSpPr>
        <p:spPr>
          <a:xfrm>
            <a:off x="5283251" y="3104020"/>
            <a:ext cx="1830950" cy="369332"/>
          </a:xfrm>
          <a:prstGeom prst="rect">
            <a:avLst/>
          </a:prstGeom>
        </p:spPr>
        <p:txBody>
          <a:bodyPr wrap="none">
            <a:spAutoFit/>
          </a:bodyPr>
          <a:lstStyle/>
          <a:p>
            <a:r>
              <a:rPr lang="en-US" b="1" dirty="0"/>
              <a:t>(c) NTUplace3</a:t>
            </a:r>
          </a:p>
        </p:txBody>
      </p:sp>
      <p:sp>
        <p:nvSpPr>
          <p:cNvPr id="15" name="Rectangle 14">
            <a:extLst>
              <a:ext uri="{FF2B5EF4-FFF2-40B4-BE49-F238E27FC236}">
                <a16:creationId xmlns:a16="http://schemas.microsoft.com/office/drawing/2014/main" id="{354F3128-2CAB-4C5D-A78B-DA4ECEBA2A08}"/>
              </a:ext>
            </a:extLst>
          </p:cNvPr>
          <p:cNvSpPr/>
          <p:nvPr/>
        </p:nvSpPr>
        <p:spPr>
          <a:xfrm>
            <a:off x="7691069" y="3104020"/>
            <a:ext cx="1745991" cy="369332"/>
          </a:xfrm>
          <a:prstGeom prst="rect">
            <a:avLst/>
          </a:prstGeom>
        </p:spPr>
        <p:txBody>
          <a:bodyPr wrap="none">
            <a:spAutoFit/>
          </a:bodyPr>
          <a:lstStyle/>
          <a:p>
            <a:r>
              <a:rPr lang="en-US" b="1" dirty="0"/>
              <a:t>(d) </a:t>
            </a:r>
            <a:r>
              <a:rPr lang="en-US" b="1" dirty="0" err="1"/>
              <a:t>Eh?Placer</a:t>
            </a:r>
            <a:endParaRPr lang="en-US" b="1" dirty="0"/>
          </a:p>
        </p:txBody>
      </p:sp>
      <p:sp>
        <p:nvSpPr>
          <p:cNvPr id="16" name="Rectangle 15">
            <a:extLst>
              <a:ext uri="{FF2B5EF4-FFF2-40B4-BE49-F238E27FC236}">
                <a16:creationId xmlns:a16="http://schemas.microsoft.com/office/drawing/2014/main" id="{FEEE14C3-0F8C-43E4-AB1A-9320258D942E}"/>
              </a:ext>
            </a:extLst>
          </p:cNvPr>
          <p:cNvSpPr/>
          <p:nvPr/>
        </p:nvSpPr>
        <p:spPr>
          <a:xfrm>
            <a:off x="10045364" y="3104020"/>
            <a:ext cx="1659429" cy="369332"/>
          </a:xfrm>
          <a:prstGeom prst="rect">
            <a:avLst/>
          </a:prstGeom>
        </p:spPr>
        <p:txBody>
          <a:bodyPr wrap="none">
            <a:spAutoFit/>
          </a:bodyPr>
          <a:lstStyle/>
          <a:p>
            <a:r>
              <a:rPr lang="en-US" b="1" dirty="0"/>
              <a:t>(e) </a:t>
            </a:r>
            <a:r>
              <a:rPr lang="en-US" b="1" dirty="0" err="1"/>
              <a:t>FZUplace</a:t>
            </a:r>
            <a:endParaRPr lang="en-US" b="1" dirty="0"/>
          </a:p>
        </p:txBody>
      </p:sp>
      <p:pic>
        <p:nvPicPr>
          <p:cNvPr id="12" name="Picture 11">
            <a:extLst>
              <a:ext uri="{FF2B5EF4-FFF2-40B4-BE49-F238E27FC236}">
                <a16:creationId xmlns:a16="http://schemas.microsoft.com/office/drawing/2014/main" id="{9A97F464-6C5A-4CB3-9087-C6C53ACB19FC}"/>
              </a:ext>
            </a:extLst>
          </p:cNvPr>
          <p:cNvPicPr>
            <a:picLocks noChangeAspect="1"/>
          </p:cNvPicPr>
          <p:nvPr/>
        </p:nvPicPr>
        <p:blipFill rotWithShape="1">
          <a:blip r:embed="rId7"/>
          <a:srcRect l="16401" t="14936" r="12695" b="13897"/>
          <a:stretch/>
        </p:blipFill>
        <p:spPr>
          <a:xfrm>
            <a:off x="9794229" y="852720"/>
            <a:ext cx="2244393" cy="2254489"/>
          </a:xfrm>
          <a:prstGeom prst="rect">
            <a:avLst/>
          </a:prstGeom>
        </p:spPr>
      </p:pic>
      <p:pic>
        <p:nvPicPr>
          <p:cNvPr id="17" name="Picture 16">
            <a:extLst>
              <a:ext uri="{FF2B5EF4-FFF2-40B4-BE49-F238E27FC236}">
                <a16:creationId xmlns:a16="http://schemas.microsoft.com/office/drawing/2014/main" id="{2C7E040E-8B2D-4105-8DF6-0AA5485398E0}"/>
              </a:ext>
            </a:extLst>
          </p:cNvPr>
          <p:cNvPicPr>
            <a:picLocks noChangeAspect="1"/>
          </p:cNvPicPr>
          <p:nvPr/>
        </p:nvPicPr>
        <p:blipFill rotWithShape="1">
          <a:blip r:embed="rId8"/>
          <a:srcRect l="25921" t="17037" r="32619" b="10519"/>
          <a:stretch/>
        </p:blipFill>
        <p:spPr>
          <a:xfrm>
            <a:off x="239024" y="3992914"/>
            <a:ext cx="2259225" cy="2259225"/>
          </a:xfrm>
          <a:prstGeom prst="rect">
            <a:avLst/>
          </a:prstGeom>
        </p:spPr>
      </p:pic>
      <p:pic>
        <p:nvPicPr>
          <p:cNvPr id="18" name="Picture 17">
            <a:extLst>
              <a:ext uri="{FF2B5EF4-FFF2-40B4-BE49-F238E27FC236}">
                <a16:creationId xmlns:a16="http://schemas.microsoft.com/office/drawing/2014/main" id="{5930E4EF-CF1A-4304-8B54-89B614078847}"/>
              </a:ext>
            </a:extLst>
          </p:cNvPr>
          <p:cNvPicPr>
            <a:picLocks noChangeAspect="1"/>
          </p:cNvPicPr>
          <p:nvPr/>
        </p:nvPicPr>
        <p:blipFill rotWithShape="1">
          <a:blip r:embed="rId9"/>
          <a:srcRect l="25836" t="16581" r="32365" b="10372"/>
          <a:stretch/>
        </p:blipFill>
        <p:spPr>
          <a:xfrm>
            <a:off x="2633822" y="3992914"/>
            <a:ext cx="2259226" cy="2259556"/>
          </a:xfrm>
          <a:prstGeom prst="rect">
            <a:avLst/>
          </a:prstGeom>
        </p:spPr>
      </p:pic>
      <p:sp>
        <p:nvSpPr>
          <p:cNvPr id="20" name="Rectangle 19">
            <a:extLst>
              <a:ext uri="{FF2B5EF4-FFF2-40B4-BE49-F238E27FC236}">
                <a16:creationId xmlns:a16="http://schemas.microsoft.com/office/drawing/2014/main" id="{A370DCDD-57FE-433A-BAB8-902A2A2F7F67}"/>
              </a:ext>
            </a:extLst>
          </p:cNvPr>
          <p:cNvSpPr/>
          <p:nvPr/>
        </p:nvSpPr>
        <p:spPr>
          <a:xfrm>
            <a:off x="2458801" y="6364525"/>
            <a:ext cx="7055175" cy="369332"/>
          </a:xfrm>
          <a:prstGeom prst="rect">
            <a:avLst/>
          </a:prstGeom>
        </p:spPr>
        <p:txBody>
          <a:bodyPr wrap="square">
            <a:spAutoFit/>
          </a:bodyPr>
          <a:lstStyle/>
          <a:p>
            <a:pPr algn="ctr"/>
            <a:r>
              <a:rPr lang="en-US" b="1" dirty="0">
                <a:solidFill>
                  <a:srgbClr val="300DFF"/>
                </a:solidFill>
              </a:rPr>
              <a:t>Visualized Results after FastRoute4-lefdef and </a:t>
            </a:r>
            <a:r>
              <a:rPr lang="en-US" b="1" dirty="0" err="1">
                <a:solidFill>
                  <a:srgbClr val="300DFF"/>
                </a:solidFill>
              </a:rPr>
              <a:t>TritonRoute</a:t>
            </a:r>
            <a:r>
              <a:rPr lang="en-US" b="1" dirty="0">
                <a:solidFill>
                  <a:srgbClr val="300DFF"/>
                </a:solidFill>
              </a:rPr>
              <a:t> </a:t>
            </a:r>
          </a:p>
        </p:txBody>
      </p:sp>
      <p:pic>
        <p:nvPicPr>
          <p:cNvPr id="21" name="Picture 20">
            <a:extLst>
              <a:ext uri="{FF2B5EF4-FFF2-40B4-BE49-F238E27FC236}">
                <a16:creationId xmlns:a16="http://schemas.microsoft.com/office/drawing/2014/main" id="{84991D58-49F6-4DD8-AB35-4189CC19A4A0}"/>
              </a:ext>
            </a:extLst>
          </p:cNvPr>
          <p:cNvPicPr>
            <a:picLocks noChangeAspect="1"/>
          </p:cNvPicPr>
          <p:nvPr/>
        </p:nvPicPr>
        <p:blipFill rotWithShape="1">
          <a:blip r:embed="rId10"/>
          <a:srcRect l="25751" t="16593" r="32280" b="10222"/>
          <a:stretch/>
        </p:blipFill>
        <p:spPr>
          <a:xfrm>
            <a:off x="5010525" y="3995412"/>
            <a:ext cx="2261296" cy="2256727"/>
          </a:xfrm>
          <a:prstGeom prst="rect">
            <a:avLst/>
          </a:prstGeom>
        </p:spPr>
      </p:pic>
      <p:pic>
        <p:nvPicPr>
          <p:cNvPr id="22" name="Picture 21">
            <a:extLst>
              <a:ext uri="{FF2B5EF4-FFF2-40B4-BE49-F238E27FC236}">
                <a16:creationId xmlns:a16="http://schemas.microsoft.com/office/drawing/2014/main" id="{815E8EAF-4E4D-4756-B203-290EDA5493EA}"/>
              </a:ext>
            </a:extLst>
          </p:cNvPr>
          <p:cNvPicPr>
            <a:picLocks noChangeAspect="1"/>
          </p:cNvPicPr>
          <p:nvPr/>
        </p:nvPicPr>
        <p:blipFill rotWithShape="1">
          <a:blip r:embed="rId11"/>
          <a:srcRect l="25836" t="16297" r="32450" b="10518"/>
          <a:stretch/>
        </p:blipFill>
        <p:spPr>
          <a:xfrm>
            <a:off x="7389299" y="3992914"/>
            <a:ext cx="2259226" cy="2268409"/>
          </a:xfrm>
          <a:prstGeom prst="rect">
            <a:avLst/>
          </a:prstGeom>
        </p:spPr>
      </p:pic>
      <p:pic>
        <p:nvPicPr>
          <p:cNvPr id="23" name="Picture 22">
            <a:extLst>
              <a:ext uri="{FF2B5EF4-FFF2-40B4-BE49-F238E27FC236}">
                <a16:creationId xmlns:a16="http://schemas.microsoft.com/office/drawing/2014/main" id="{F6BE5CFD-A754-4217-BFCC-1984269BA2D1}"/>
              </a:ext>
            </a:extLst>
          </p:cNvPr>
          <p:cNvPicPr>
            <a:picLocks noChangeAspect="1"/>
          </p:cNvPicPr>
          <p:nvPr/>
        </p:nvPicPr>
        <p:blipFill rotWithShape="1">
          <a:blip r:embed="rId12"/>
          <a:srcRect l="24014" t="21185" r="33806" b="12434"/>
          <a:stretch/>
        </p:blipFill>
        <p:spPr>
          <a:xfrm>
            <a:off x="9759208" y="4001741"/>
            <a:ext cx="2259225" cy="2259582"/>
          </a:xfrm>
          <a:prstGeom prst="rect">
            <a:avLst/>
          </a:prstGeom>
        </p:spPr>
      </p:pic>
    </p:spTree>
    <p:extLst>
      <p:ext uri="{BB962C8B-B14F-4D97-AF65-F5344CB8AC3E}">
        <p14:creationId xmlns:p14="http://schemas.microsoft.com/office/powerpoint/2010/main" val="353472402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a:xfrm>
            <a:off x="215900" y="124143"/>
            <a:ext cx="11802533" cy="595312"/>
          </a:xfrm>
        </p:spPr>
        <p:txBody>
          <a:bodyPr/>
          <a:lstStyle/>
          <a:p>
            <a:r>
              <a:rPr lang="en-US" dirty="0"/>
              <a:t>Demonstration: des3_perf / ASAP7</a:t>
            </a:r>
          </a:p>
        </p:txBody>
      </p:sp>
      <p:sp>
        <p:nvSpPr>
          <p:cNvPr id="2" name="Oval 1">
            <a:extLst>
              <a:ext uri="{FF2B5EF4-FFF2-40B4-BE49-F238E27FC236}">
                <a16:creationId xmlns:a16="http://schemas.microsoft.com/office/drawing/2014/main" id="{01F90FC3-9E07-4D5F-8BFD-45F24CCF1790}"/>
              </a:ext>
            </a:extLst>
          </p:cNvPr>
          <p:cNvSpPr/>
          <p:nvPr/>
        </p:nvSpPr>
        <p:spPr bwMode="auto">
          <a:xfrm>
            <a:off x="6481751" y="2165072"/>
            <a:ext cx="1351935" cy="869465"/>
          </a:xfrm>
          <a:prstGeom prst="ellipse">
            <a:avLst/>
          </a:prstGeom>
          <a:solidFill>
            <a:schemeClr val="accent5">
              <a:lumMod val="20000"/>
              <a:lumOff val="80000"/>
            </a:schemeClr>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defTabSz="914400" eaLnBrk="0" fontAlgn="base" hangingPunct="0">
              <a:spcBef>
                <a:spcPct val="0"/>
              </a:spcBef>
              <a:spcAft>
                <a:spcPct val="0"/>
              </a:spcAft>
            </a:pPr>
            <a:r>
              <a:rPr lang="en-US" dirty="0" err="1">
                <a:latin typeface="Arial" panose="020B0604020202020204" pitchFamily="34" charset="0"/>
                <a:cs typeface="Arial" panose="020B0604020202020204" pitchFamily="34" charset="0"/>
              </a:rPr>
              <a:t>RePlAce</a:t>
            </a:r>
            <a:endParaRPr lang="en-US" dirty="0">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9F35D0C6-E484-431F-91F9-4F8B4D660ED6}"/>
              </a:ext>
            </a:extLst>
          </p:cNvPr>
          <p:cNvSpPr/>
          <p:nvPr/>
        </p:nvSpPr>
        <p:spPr bwMode="auto">
          <a:xfrm>
            <a:off x="6491911" y="3380891"/>
            <a:ext cx="1351935" cy="869465"/>
          </a:xfrm>
          <a:prstGeom prst="ellipse">
            <a:avLst/>
          </a:prstGeom>
          <a:solidFill>
            <a:schemeClr val="accent5">
              <a:lumMod val="20000"/>
              <a:lumOff val="80000"/>
            </a:schemeClr>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OpenDP</a:t>
            </a:r>
            <a:endParaRPr kumimoji="0" lang="en-US" sz="18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36E2DC5B-E48D-42C7-B786-C448AC070A40}"/>
              </a:ext>
            </a:extLst>
          </p:cNvPr>
          <p:cNvSpPr/>
          <p:nvPr/>
        </p:nvSpPr>
        <p:spPr bwMode="auto">
          <a:xfrm>
            <a:off x="6481751" y="4515430"/>
            <a:ext cx="1351935" cy="869465"/>
          </a:xfrm>
          <a:prstGeom prst="ellipse">
            <a:avLst/>
          </a:prstGeom>
          <a:solidFill>
            <a:schemeClr val="accent5">
              <a:lumMod val="20000"/>
              <a:lumOff val="80000"/>
            </a:schemeClr>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NCTUgr</a:t>
            </a:r>
            <a:endParaRPr kumimoji="0" lang="en-US"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FA0C151-26AF-4130-868C-84098D71CDA9}"/>
              </a:ext>
            </a:extLst>
          </p:cNvPr>
          <p:cNvSpPr txBox="1"/>
          <p:nvPr/>
        </p:nvSpPr>
        <p:spPr>
          <a:xfrm>
            <a:off x="629619" y="2431886"/>
            <a:ext cx="2149948"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Global Placer</a:t>
            </a:r>
          </a:p>
        </p:txBody>
      </p:sp>
      <p:sp>
        <p:nvSpPr>
          <p:cNvPr id="22" name="TextBox 21">
            <a:extLst>
              <a:ext uri="{FF2B5EF4-FFF2-40B4-BE49-F238E27FC236}">
                <a16:creationId xmlns:a16="http://schemas.microsoft.com/office/drawing/2014/main" id="{F52D7055-C61B-4C7D-B326-95F2588D4675}"/>
              </a:ext>
            </a:extLst>
          </p:cNvPr>
          <p:cNvSpPr txBox="1"/>
          <p:nvPr/>
        </p:nvSpPr>
        <p:spPr>
          <a:xfrm>
            <a:off x="629619" y="3577309"/>
            <a:ext cx="2392001"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Detailed Placer</a:t>
            </a:r>
          </a:p>
        </p:txBody>
      </p:sp>
      <p:sp>
        <p:nvSpPr>
          <p:cNvPr id="23" name="TextBox 22">
            <a:extLst>
              <a:ext uri="{FF2B5EF4-FFF2-40B4-BE49-F238E27FC236}">
                <a16:creationId xmlns:a16="http://schemas.microsoft.com/office/drawing/2014/main" id="{908F5013-8509-413A-8D64-116DA439836F}"/>
              </a:ext>
            </a:extLst>
          </p:cNvPr>
          <p:cNvSpPr txBox="1"/>
          <p:nvPr/>
        </p:nvSpPr>
        <p:spPr>
          <a:xfrm>
            <a:off x="629619" y="4722732"/>
            <a:ext cx="2217274"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Global Router</a:t>
            </a:r>
          </a:p>
        </p:txBody>
      </p:sp>
      <p:cxnSp>
        <p:nvCxnSpPr>
          <p:cNvPr id="30" name="Straight Arrow Connector 29">
            <a:extLst>
              <a:ext uri="{FF2B5EF4-FFF2-40B4-BE49-F238E27FC236}">
                <a16:creationId xmlns:a16="http://schemas.microsoft.com/office/drawing/2014/main" id="{FB8865C6-7B9B-47A4-A4AB-0D8ED2537AEC}"/>
              </a:ext>
            </a:extLst>
          </p:cNvPr>
          <p:cNvCxnSpPr>
            <a:cxnSpLocks/>
            <a:endCxn id="16" idx="0"/>
          </p:cNvCxnSpPr>
          <p:nvPr/>
        </p:nvCxnSpPr>
        <p:spPr bwMode="auto">
          <a:xfrm>
            <a:off x="7167879" y="3034537"/>
            <a:ext cx="0" cy="346354"/>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66" name="TextBox 65">
            <a:extLst>
              <a:ext uri="{FF2B5EF4-FFF2-40B4-BE49-F238E27FC236}">
                <a16:creationId xmlns:a16="http://schemas.microsoft.com/office/drawing/2014/main" id="{BEBDC1B3-60F4-4B36-B023-31E936D17052}"/>
              </a:ext>
            </a:extLst>
          </p:cNvPr>
          <p:cNvSpPr txBox="1"/>
          <p:nvPr/>
        </p:nvSpPr>
        <p:spPr>
          <a:xfrm>
            <a:off x="4311245" y="1179145"/>
            <a:ext cx="5712911" cy="461665"/>
          </a:xfrm>
          <a:prstGeom prst="rect">
            <a:avLst/>
          </a:prstGeom>
          <a:noFill/>
        </p:spPr>
        <p:txBody>
          <a:bodyPr wrap="none" rtlCol="0">
            <a:spAutoFit/>
          </a:bodyPr>
          <a:lstStyle/>
          <a:p>
            <a:r>
              <a:rPr lang="en-US" sz="2400" dirty="0" err="1"/>
              <a:t>Floorplanned</a:t>
            </a:r>
            <a:r>
              <a:rPr lang="en-US" sz="2400" dirty="0"/>
              <a:t> des3_perf.def with ASAP7</a:t>
            </a:r>
          </a:p>
        </p:txBody>
      </p:sp>
      <p:cxnSp>
        <p:nvCxnSpPr>
          <p:cNvPr id="73" name="Straight Arrow Connector 72">
            <a:extLst>
              <a:ext uri="{FF2B5EF4-FFF2-40B4-BE49-F238E27FC236}">
                <a16:creationId xmlns:a16="http://schemas.microsoft.com/office/drawing/2014/main" id="{7AF9D82D-E3B8-4417-8CFB-8B7C5F037ADE}"/>
              </a:ext>
            </a:extLst>
          </p:cNvPr>
          <p:cNvCxnSpPr>
            <a:cxnSpLocks/>
            <a:stCxn id="66" idx="2"/>
            <a:endCxn id="2" idx="0"/>
          </p:cNvCxnSpPr>
          <p:nvPr/>
        </p:nvCxnSpPr>
        <p:spPr bwMode="auto">
          <a:xfrm flipH="1">
            <a:off x="7157719" y="1640810"/>
            <a:ext cx="9982" cy="524262"/>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38" name="Straight Arrow Connector 37">
            <a:extLst>
              <a:ext uri="{FF2B5EF4-FFF2-40B4-BE49-F238E27FC236}">
                <a16:creationId xmlns:a16="http://schemas.microsoft.com/office/drawing/2014/main" id="{825EED32-EF24-42F6-80CB-D5CB9DED1A49}"/>
              </a:ext>
            </a:extLst>
          </p:cNvPr>
          <p:cNvCxnSpPr>
            <a:cxnSpLocks/>
            <a:endCxn id="17" idx="0"/>
          </p:cNvCxnSpPr>
          <p:nvPr/>
        </p:nvCxnSpPr>
        <p:spPr bwMode="auto">
          <a:xfrm>
            <a:off x="7157719" y="4265723"/>
            <a:ext cx="0" cy="249707"/>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92232912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a:xfrm>
            <a:off x="215900" y="124143"/>
            <a:ext cx="11802533" cy="595312"/>
          </a:xfrm>
        </p:spPr>
        <p:txBody>
          <a:bodyPr/>
          <a:lstStyle/>
          <a:p>
            <a:r>
              <a:rPr lang="en-US" dirty="0"/>
              <a:t>Demonstration: des3_perf / ASAP7</a:t>
            </a:r>
          </a:p>
        </p:txBody>
      </p:sp>
      <p:pic>
        <p:nvPicPr>
          <p:cNvPr id="5" name="Picture 4">
            <a:extLst>
              <a:ext uri="{FF2B5EF4-FFF2-40B4-BE49-F238E27FC236}">
                <a16:creationId xmlns:a16="http://schemas.microsoft.com/office/drawing/2014/main" id="{58D3D1EF-A678-4634-85F2-A2D706AE27BE}"/>
              </a:ext>
            </a:extLst>
          </p:cNvPr>
          <p:cNvPicPr>
            <a:picLocks noChangeAspect="1"/>
          </p:cNvPicPr>
          <p:nvPr/>
        </p:nvPicPr>
        <p:blipFill>
          <a:blip r:embed="rId3"/>
          <a:stretch>
            <a:fillRect/>
          </a:stretch>
        </p:blipFill>
        <p:spPr>
          <a:xfrm>
            <a:off x="287020" y="1531143"/>
            <a:ext cx="3349935" cy="3305017"/>
          </a:xfrm>
          <a:prstGeom prst="rect">
            <a:avLst/>
          </a:prstGeom>
          <a:ln w="25400">
            <a:solidFill>
              <a:sysClr val="windowText" lastClr="000000"/>
            </a:solidFill>
          </a:ln>
        </p:spPr>
      </p:pic>
      <p:pic>
        <p:nvPicPr>
          <p:cNvPr id="6" name="Picture 5">
            <a:extLst>
              <a:ext uri="{FF2B5EF4-FFF2-40B4-BE49-F238E27FC236}">
                <a16:creationId xmlns:a16="http://schemas.microsoft.com/office/drawing/2014/main" id="{61677FD5-F7A1-447C-9811-626FE01CD6F3}"/>
              </a:ext>
            </a:extLst>
          </p:cNvPr>
          <p:cNvPicPr>
            <a:picLocks noChangeAspect="1"/>
          </p:cNvPicPr>
          <p:nvPr/>
        </p:nvPicPr>
        <p:blipFill>
          <a:blip r:embed="rId4"/>
          <a:stretch>
            <a:fillRect/>
          </a:stretch>
        </p:blipFill>
        <p:spPr>
          <a:xfrm>
            <a:off x="3780481" y="1531143"/>
            <a:ext cx="3705824" cy="3305018"/>
          </a:xfrm>
          <a:prstGeom prst="rect">
            <a:avLst/>
          </a:prstGeom>
          <a:ln w="25400">
            <a:solidFill>
              <a:sysClr val="windowText" lastClr="000000"/>
            </a:solidFill>
          </a:ln>
        </p:spPr>
      </p:pic>
      <p:pic>
        <p:nvPicPr>
          <p:cNvPr id="7" name="Picture 6">
            <a:extLst>
              <a:ext uri="{FF2B5EF4-FFF2-40B4-BE49-F238E27FC236}">
                <a16:creationId xmlns:a16="http://schemas.microsoft.com/office/drawing/2014/main" id="{A48893AD-126B-41E0-93D2-F93E1C5FB8B2}"/>
              </a:ext>
            </a:extLst>
          </p:cNvPr>
          <p:cNvPicPr>
            <a:picLocks noChangeAspect="1"/>
          </p:cNvPicPr>
          <p:nvPr/>
        </p:nvPicPr>
        <p:blipFill>
          <a:blip r:embed="rId5"/>
          <a:stretch>
            <a:fillRect/>
          </a:stretch>
        </p:blipFill>
        <p:spPr>
          <a:xfrm>
            <a:off x="7633407" y="1531143"/>
            <a:ext cx="3705823" cy="3305017"/>
          </a:xfrm>
          <a:prstGeom prst="rect">
            <a:avLst/>
          </a:prstGeom>
          <a:ln w="25400">
            <a:solidFill>
              <a:sysClr val="windowText" lastClr="000000"/>
            </a:solidFill>
          </a:ln>
        </p:spPr>
      </p:pic>
      <p:pic>
        <p:nvPicPr>
          <p:cNvPr id="8" name="Picture 7">
            <a:extLst>
              <a:ext uri="{FF2B5EF4-FFF2-40B4-BE49-F238E27FC236}">
                <a16:creationId xmlns:a16="http://schemas.microsoft.com/office/drawing/2014/main" id="{902E40A7-6B29-414D-8F00-72C149F2B1C3}"/>
              </a:ext>
            </a:extLst>
          </p:cNvPr>
          <p:cNvPicPr>
            <a:picLocks noChangeAspect="1"/>
          </p:cNvPicPr>
          <p:nvPr/>
        </p:nvPicPr>
        <p:blipFill>
          <a:blip r:embed="rId6"/>
          <a:stretch>
            <a:fillRect/>
          </a:stretch>
        </p:blipFill>
        <p:spPr>
          <a:xfrm>
            <a:off x="11435715" y="1541302"/>
            <a:ext cx="573405" cy="3359951"/>
          </a:xfrm>
          <a:prstGeom prst="rect">
            <a:avLst/>
          </a:prstGeom>
        </p:spPr>
      </p:pic>
      <p:sp>
        <p:nvSpPr>
          <p:cNvPr id="9" name="Rectangle 8">
            <a:extLst>
              <a:ext uri="{FF2B5EF4-FFF2-40B4-BE49-F238E27FC236}">
                <a16:creationId xmlns:a16="http://schemas.microsoft.com/office/drawing/2014/main" id="{2C772303-62F6-47A2-B092-FB7DD888377A}"/>
              </a:ext>
            </a:extLst>
          </p:cNvPr>
          <p:cNvSpPr/>
          <p:nvPr/>
        </p:nvSpPr>
        <p:spPr>
          <a:xfrm>
            <a:off x="621038" y="5038308"/>
            <a:ext cx="2681898" cy="646331"/>
          </a:xfrm>
          <a:prstGeom prst="rect">
            <a:avLst/>
          </a:prstGeom>
        </p:spPr>
        <p:txBody>
          <a:bodyPr wrap="square">
            <a:spAutoFit/>
          </a:bodyPr>
          <a:lstStyle/>
          <a:p>
            <a:pPr marL="342900" indent="-342900">
              <a:buAutoNum type="alphaLcParenBoth"/>
            </a:pPr>
            <a:r>
              <a:rPr lang="en-US" dirty="0"/>
              <a:t>Placement Solution (</a:t>
            </a:r>
            <a:r>
              <a:rPr lang="en-US" dirty="0" err="1"/>
              <a:t>RePlAce</a:t>
            </a:r>
            <a:r>
              <a:rPr lang="en-US" dirty="0"/>
              <a:t> + </a:t>
            </a:r>
            <a:r>
              <a:rPr lang="en-US" dirty="0" err="1"/>
              <a:t>OpenDP</a:t>
            </a:r>
            <a:r>
              <a:rPr lang="en-US" dirty="0"/>
              <a:t>)</a:t>
            </a:r>
          </a:p>
        </p:txBody>
      </p:sp>
      <p:sp>
        <p:nvSpPr>
          <p:cNvPr id="10" name="Rectangle 9">
            <a:extLst>
              <a:ext uri="{FF2B5EF4-FFF2-40B4-BE49-F238E27FC236}">
                <a16:creationId xmlns:a16="http://schemas.microsoft.com/office/drawing/2014/main" id="{FB889AE1-093A-42C5-A0F6-1D761808431C}"/>
              </a:ext>
            </a:extLst>
          </p:cNvPr>
          <p:cNvSpPr/>
          <p:nvPr/>
        </p:nvSpPr>
        <p:spPr>
          <a:xfrm>
            <a:off x="4036462" y="5027096"/>
            <a:ext cx="3193861" cy="646331"/>
          </a:xfrm>
          <a:prstGeom prst="rect">
            <a:avLst/>
          </a:prstGeom>
        </p:spPr>
        <p:txBody>
          <a:bodyPr wrap="square">
            <a:spAutoFit/>
          </a:bodyPr>
          <a:lstStyle/>
          <a:p>
            <a:r>
              <a:rPr lang="en-US" dirty="0"/>
              <a:t>(b) M5 Congestion Map of (a)</a:t>
            </a:r>
          </a:p>
          <a:p>
            <a:r>
              <a:rPr lang="en-US" dirty="0"/>
              <a:t>     (</a:t>
            </a:r>
            <a:r>
              <a:rPr lang="en-US" dirty="0" err="1"/>
              <a:t>NCTUgr</a:t>
            </a:r>
            <a:r>
              <a:rPr lang="en-US" dirty="0"/>
              <a:t>)</a:t>
            </a:r>
          </a:p>
        </p:txBody>
      </p:sp>
      <p:sp>
        <p:nvSpPr>
          <p:cNvPr id="11" name="Rectangle 10">
            <a:extLst>
              <a:ext uri="{FF2B5EF4-FFF2-40B4-BE49-F238E27FC236}">
                <a16:creationId xmlns:a16="http://schemas.microsoft.com/office/drawing/2014/main" id="{F878A958-4BC4-4F70-B7CF-4EE0D6113EFC}"/>
              </a:ext>
            </a:extLst>
          </p:cNvPr>
          <p:cNvSpPr/>
          <p:nvPr/>
        </p:nvSpPr>
        <p:spPr>
          <a:xfrm>
            <a:off x="7889387" y="5020508"/>
            <a:ext cx="3193861" cy="646331"/>
          </a:xfrm>
          <a:prstGeom prst="rect">
            <a:avLst/>
          </a:prstGeom>
        </p:spPr>
        <p:txBody>
          <a:bodyPr wrap="square">
            <a:spAutoFit/>
          </a:bodyPr>
          <a:lstStyle/>
          <a:p>
            <a:r>
              <a:rPr lang="en-US" dirty="0"/>
              <a:t>(c) M6 Congestion Map of (a)</a:t>
            </a:r>
          </a:p>
          <a:p>
            <a:r>
              <a:rPr lang="en-US" dirty="0"/>
              <a:t>     (</a:t>
            </a:r>
            <a:r>
              <a:rPr lang="en-US" dirty="0" err="1"/>
              <a:t>NCTUgr</a:t>
            </a:r>
            <a:r>
              <a:rPr lang="en-US" dirty="0"/>
              <a:t>)</a:t>
            </a:r>
          </a:p>
        </p:txBody>
      </p:sp>
    </p:spTree>
    <p:extLst>
      <p:ext uri="{BB962C8B-B14F-4D97-AF65-F5344CB8AC3E}">
        <p14:creationId xmlns:p14="http://schemas.microsoft.com/office/powerpoint/2010/main" val="259139561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A8605A-B6EB-415E-9181-DABD2CC1DAFD}"/>
              </a:ext>
            </a:extLst>
          </p:cNvPr>
          <p:cNvSpPr>
            <a:spLocks noGrp="1"/>
          </p:cNvSpPr>
          <p:nvPr>
            <p:ph idx="1"/>
          </p:nvPr>
        </p:nvSpPr>
        <p:spPr>
          <a:xfrm>
            <a:off x="228601" y="838202"/>
            <a:ext cx="11781367" cy="6151878"/>
          </a:xfrm>
        </p:spPr>
        <p:txBody>
          <a:bodyPr/>
          <a:lstStyle/>
          <a:p>
            <a:r>
              <a:rPr lang="en-US" sz="2400" b="1" dirty="0"/>
              <a:t>Introduction </a:t>
            </a:r>
          </a:p>
          <a:p>
            <a:pPr lvl="1"/>
            <a:r>
              <a:rPr lang="en-US" sz="2000" dirty="0"/>
              <a:t>DATC Committee</a:t>
            </a:r>
          </a:p>
          <a:p>
            <a:pPr lvl="1"/>
            <a:r>
              <a:rPr lang="en-US" sz="2000" dirty="0"/>
              <a:t>RDF-2018 Flow</a:t>
            </a:r>
          </a:p>
          <a:p>
            <a:r>
              <a:rPr lang="en-US" sz="2400" b="1" dirty="0"/>
              <a:t>Challenges and Goals for RDF-2019</a:t>
            </a:r>
          </a:p>
          <a:p>
            <a:r>
              <a:rPr lang="en-US" sz="2400" b="1" dirty="0"/>
              <a:t>RDF-2019 Flow Evolution</a:t>
            </a:r>
          </a:p>
          <a:p>
            <a:pPr lvl="1"/>
            <a:r>
              <a:rPr lang="en-US" sz="2000" dirty="0"/>
              <a:t>Horizontal extensions</a:t>
            </a:r>
          </a:p>
          <a:p>
            <a:pPr lvl="1"/>
            <a:r>
              <a:rPr lang="en-US" sz="2000" dirty="0"/>
              <a:t>Vertical extensions</a:t>
            </a:r>
          </a:p>
          <a:p>
            <a:r>
              <a:rPr lang="en-US" sz="2400" b="1" dirty="0"/>
              <a:t>Demonstrations</a:t>
            </a:r>
          </a:p>
          <a:p>
            <a:pPr lvl="1"/>
            <a:r>
              <a:rPr lang="en-US" sz="2000" dirty="0"/>
              <a:t>des_perf3 / NanGate45</a:t>
            </a:r>
          </a:p>
          <a:p>
            <a:pPr lvl="2"/>
            <a:r>
              <a:rPr lang="en-US" sz="1800" dirty="0"/>
              <a:t>Global Placement / Detailed Placement / Detailed Routing</a:t>
            </a:r>
          </a:p>
          <a:p>
            <a:pPr lvl="1"/>
            <a:r>
              <a:rPr lang="en-US" sz="2000" dirty="0"/>
              <a:t>des_perf3 / ASAP7 </a:t>
            </a:r>
          </a:p>
          <a:p>
            <a:pPr lvl="2"/>
            <a:r>
              <a:rPr lang="en-US" sz="1800" dirty="0"/>
              <a:t>Global Placement / Detailed Placement / Global Routing</a:t>
            </a:r>
          </a:p>
          <a:p>
            <a:r>
              <a:rPr lang="en-US" sz="2400" b="1" dirty="0">
                <a:solidFill>
                  <a:srgbClr val="FF0000"/>
                </a:solidFill>
              </a:rPr>
              <a:t>Conclusions</a:t>
            </a:r>
          </a:p>
        </p:txBody>
      </p:sp>
      <p:sp>
        <p:nvSpPr>
          <p:cNvPr id="3" name="Title 2">
            <a:extLst>
              <a:ext uri="{FF2B5EF4-FFF2-40B4-BE49-F238E27FC236}">
                <a16:creationId xmlns:a16="http://schemas.microsoft.com/office/drawing/2014/main" id="{A339DF15-EB4C-45AA-B4EC-B576E762FCB0}"/>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59664972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a:xfrm>
            <a:off x="215900" y="144463"/>
            <a:ext cx="11802533" cy="595312"/>
          </a:xfrm>
        </p:spPr>
        <p:txBody>
          <a:bodyPr/>
          <a:lstStyle/>
          <a:p>
            <a:r>
              <a:rPr lang="en-US" dirty="0"/>
              <a:t>Conclusions</a:t>
            </a:r>
          </a:p>
        </p:txBody>
      </p:sp>
      <p:sp>
        <p:nvSpPr>
          <p:cNvPr id="12" name="Content Placeholder 3">
            <a:extLst>
              <a:ext uri="{FF2B5EF4-FFF2-40B4-BE49-F238E27FC236}">
                <a16:creationId xmlns:a16="http://schemas.microsoft.com/office/drawing/2014/main" id="{FA2F5A1A-398D-42A9-B777-D56DC73A41CC}"/>
              </a:ext>
            </a:extLst>
          </p:cNvPr>
          <p:cNvSpPr>
            <a:spLocks noGrp="1"/>
          </p:cNvSpPr>
          <p:nvPr>
            <p:ph idx="1"/>
          </p:nvPr>
        </p:nvSpPr>
        <p:spPr>
          <a:xfrm>
            <a:off x="228602" y="838201"/>
            <a:ext cx="7111744" cy="5593079"/>
          </a:xfrm>
        </p:spPr>
        <p:txBody>
          <a:bodyPr/>
          <a:lstStyle/>
          <a:p>
            <a:pPr marL="174625" indent="-174625"/>
            <a:r>
              <a:rPr lang="en-US" altLang="zh-TW" sz="2600" b="1" dirty="0"/>
              <a:t>RDF2019</a:t>
            </a:r>
            <a:r>
              <a:rPr lang="en-US" altLang="zh-TW" sz="2600" dirty="0"/>
              <a:t> = </a:t>
            </a:r>
            <a:r>
              <a:rPr lang="en-US" altLang="zh-TW" sz="2600" b="1" dirty="0"/>
              <a:t>union</a:t>
            </a:r>
            <a:r>
              <a:rPr lang="en-US" altLang="zh-TW" sz="2600" dirty="0"/>
              <a:t> </a:t>
            </a:r>
            <a:r>
              <a:rPr lang="en-US" altLang="zh-TW" sz="2600" b="1" dirty="0"/>
              <a:t>of RDF2018 + </a:t>
            </a:r>
            <a:r>
              <a:rPr lang="en-US" altLang="zh-TW" sz="2600" b="1" dirty="0" err="1"/>
              <a:t>OpenROAD</a:t>
            </a:r>
            <a:r>
              <a:rPr lang="en-US" altLang="zh-TW" sz="2600" b="1" dirty="0"/>
              <a:t> tool chains, + even more tools</a:t>
            </a:r>
          </a:p>
          <a:p>
            <a:pPr marL="390625" lvl="1" indent="-174625"/>
            <a:r>
              <a:rPr lang="en-US" altLang="zh-TW" dirty="0"/>
              <a:t>Achieve horizontal and vertical extensions</a:t>
            </a:r>
          </a:p>
          <a:p>
            <a:pPr marL="390625" lvl="1" indent="-174625"/>
            <a:r>
              <a:rPr lang="en-US" altLang="zh-TW" dirty="0"/>
              <a:t>Bring academic researchers and industry practitioners closer together</a:t>
            </a:r>
          </a:p>
          <a:p>
            <a:pPr marL="390625" lvl="1" indent="-174625"/>
            <a:endParaRPr lang="en-US" altLang="zh-TW" sz="1000" dirty="0"/>
          </a:p>
          <a:p>
            <a:pPr marL="50900" indent="-174625"/>
            <a:r>
              <a:rPr lang="en-US" altLang="zh-TW" sz="2600" b="1" dirty="0"/>
              <a:t>RDF is a </a:t>
            </a:r>
            <a:r>
              <a:rPr lang="en-US" altLang="zh-TW" sz="2600" b="1" dirty="0">
                <a:solidFill>
                  <a:srgbClr val="300DFF"/>
                </a:solidFill>
              </a:rPr>
              <a:t>proper</a:t>
            </a:r>
            <a:r>
              <a:rPr lang="en-US" altLang="zh-TW" sz="2600" b="1" dirty="0"/>
              <a:t> </a:t>
            </a:r>
            <a:r>
              <a:rPr lang="en-US" altLang="zh-TW" sz="2600" b="1" dirty="0">
                <a:solidFill>
                  <a:srgbClr val="300DFF"/>
                </a:solidFill>
              </a:rPr>
              <a:t>superset</a:t>
            </a:r>
            <a:r>
              <a:rPr lang="en-US" altLang="zh-TW" sz="2600" b="1" dirty="0"/>
              <a:t> of </a:t>
            </a:r>
            <a:r>
              <a:rPr lang="en-US" altLang="zh-TW" sz="2600" b="1" dirty="0" err="1"/>
              <a:t>OpenROAD</a:t>
            </a:r>
            <a:endParaRPr lang="en-US" altLang="zh-TW" sz="2600" b="1" dirty="0"/>
          </a:p>
          <a:p>
            <a:pPr marL="390625" lvl="1" indent="-174625"/>
            <a:r>
              <a:rPr lang="en-US" altLang="zh-TW" dirty="0" err="1"/>
              <a:t>OpenROAD</a:t>
            </a:r>
            <a:r>
              <a:rPr lang="en-US" altLang="zh-TW" dirty="0"/>
              <a:t> only includes open-source</a:t>
            </a:r>
          </a:p>
          <a:p>
            <a:pPr marL="390625" lvl="1" indent="-174625"/>
            <a:r>
              <a:rPr lang="en-US" altLang="zh-TW" dirty="0"/>
              <a:t>RDF includes both open and closed source</a:t>
            </a:r>
          </a:p>
          <a:p>
            <a:pPr marL="390625" lvl="1" indent="-174625"/>
            <a:endParaRPr lang="en-US" altLang="zh-TW" sz="1000" dirty="0"/>
          </a:p>
          <a:p>
            <a:pPr marL="50900" indent="-174625"/>
            <a:r>
              <a:rPr lang="en-US" sz="2600" b="1" dirty="0"/>
              <a:t>Vision for RDF-2020+</a:t>
            </a:r>
          </a:p>
          <a:p>
            <a:pPr marL="390625" lvl="1" indent="-174625"/>
            <a:r>
              <a:rPr lang="en-US" dirty="0"/>
              <a:t>Brings researchers and practitioners closer together</a:t>
            </a:r>
          </a:p>
          <a:p>
            <a:pPr marL="390625" lvl="1" indent="-174625"/>
            <a:r>
              <a:rPr lang="en-US" dirty="0"/>
              <a:t>Enables more efficient and exciting research progress for all of us !</a:t>
            </a:r>
          </a:p>
          <a:p>
            <a:pPr marL="390625" lvl="1" indent="-174625"/>
            <a:r>
              <a:rPr lang="en-US" altLang="zh-TW" b="1" dirty="0">
                <a:solidFill>
                  <a:srgbClr val="300DFF"/>
                </a:solidFill>
              </a:rPr>
              <a:t>Please contribute to DATC / RDF efforts !</a:t>
            </a:r>
          </a:p>
          <a:p>
            <a:pPr marL="390625" lvl="1" indent="-174625"/>
            <a:endParaRPr lang="en-US" altLang="zh-TW" dirty="0"/>
          </a:p>
        </p:txBody>
      </p:sp>
      <p:grpSp>
        <p:nvGrpSpPr>
          <p:cNvPr id="154" name="Group 153">
            <a:extLst>
              <a:ext uri="{FF2B5EF4-FFF2-40B4-BE49-F238E27FC236}">
                <a16:creationId xmlns:a16="http://schemas.microsoft.com/office/drawing/2014/main" id="{97B0C3D1-FAA5-4AA1-BD56-CED951320D36}"/>
              </a:ext>
            </a:extLst>
          </p:cNvPr>
          <p:cNvGrpSpPr/>
          <p:nvPr/>
        </p:nvGrpSpPr>
        <p:grpSpPr>
          <a:xfrm>
            <a:off x="7173737" y="1011185"/>
            <a:ext cx="4652020" cy="5286236"/>
            <a:chOff x="7356599" y="1145044"/>
            <a:chExt cx="3873976" cy="4402120"/>
          </a:xfrm>
        </p:grpSpPr>
        <p:sp>
          <p:nvSpPr>
            <p:cNvPr id="107" name="Rectangle 79">
              <a:extLst>
                <a:ext uri="{FF2B5EF4-FFF2-40B4-BE49-F238E27FC236}">
                  <a16:creationId xmlns:a16="http://schemas.microsoft.com/office/drawing/2014/main" id="{CF2D3D01-FDDE-4E9E-B511-A0D4C03281CE}"/>
                </a:ext>
              </a:extLst>
            </p:cNvPr>
            <p:cNvSpPr/>
            <p:nvPr/>
          </p:nvSpPr>
          <p:spPr>
            <a:xfrm>
              <a:off x="7502628" y="3685428"/>
              <a:ext cx="1684110" cy="765615"/>
            </a:xfrm>
            <a:prstGeom prst="rect">
              <a:avLst/>
            </a:prstGeom>
            <a:solidFill>
              <a:srgbClr val="C41300">
                <a:lumMod val="20000"/>
                <a:lumOff val="80000"/>
              </a:srgbClr>
            </a:solidFill>
            <a:ln w="12700" cap="flat" cmpd="sng" algn="ctr">
              <a:solidFill>
                <a:srgbClr val="4F2683"/>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Helvetica" panose="020B0604020202020204" pitchFamily="34" charset="0"/>
                <a:ea typeface="Helvetica Neue" charset="0"/>
                <a:cs typeface="Helvetica" panose="020B0604020202020204" pitchFamily="34" charset="0"/>
              </a:endParaRPr>
            </a:p>
          </p:txBody>
        </p:sp>
        <p:sp>
          <p:nvSpPr>
            <p:cNvPr id="108" name="Rectangle 74">
              <a:extLst>
                <a:ext uri="{FF2B5EF4-FFF2-40B4-BE49-F238E27FC236}">
                  <a16:creationId xmlns:a16="http://schemas.microsoft.com/office/drawing/2014/main" id="{4BEDC339-995F-4845-A080-6B1B382BFD23}"/>
                </a:ext>
              </a:extLst>
            </p:cNvPr>
            <p:cNvSpPr/>
            <p:nvPr/>
          </p:nvSpPr>
          <p:spPr>
            <a:xfrm>
              <a:off x="7502628" y="4634001"/>
              <a:ext cx="1684110" cy="550931"/>
            </a:xfrm>
            <a:prstGeom prst="rect">
              <a:avLst/>
            </a:prstGeom>
            <a:solidFill>
              <a:srgbClr val="E2F0D8"/>
            </a:solidFill>
            <a:ln w="12700" cap="flat" cmpd="sng" algn="ctr">
              <a:solidFill>
                <a:srgbClr val="4F2683"/>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Helvetica" panose="020B0604020202020204" pitchFamily="34" charset="0"/>
                <a:ea typeface="Helvetica Neue" charset="0"/>
                <a:cs typeface="Helvetica" panose="020B0604020202020204" pitchFamily="34" charset="0"/>
              </a:endParaRPr>
            </a:p>
          </p:txBody>
        </p:sp>
        <p:sp>
          <p:nvSpPr>
            <p:cNvPr id="109" name="Rectangle 45">
              <a:extLst>
                <a:ext uri="{FF2B5EF4-FFF2-40B4-BE49-F238E27FC236}">
                  <a16:creationId xmlns:a16="http://schemas.microsoft.com/office/drawing/2014/main" id="{64D957C3-DA86-442E-ADB2-BF3AF79C54A9}"/>
                </a:ext>
              </a:extLst>
            </p:cNvPr>
            <p:cNvSpPr/>
            <p:nvPr/>
          </p:nvSpPr>
          <p:spPr>
            <a:xfrm>
              <a:off x="7502628" y="2047208"/>
              <a:ext cx="1684110" cy="246090"/>
            </a:xfrm>
            <a:prstGeom prst="rect">
              <a:avLst/>
            </a:prstGeom>
            <a:solidFill>
              <a:srgbClr val="FFE1E1"/>
            </a:solidFill>
            <a:ln w="12700" cap="flat" cmpd="sng" algn="ctr">
              <a:solidFill>
                <a:srgbClr val="4F2683"/>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Helvetica" panose="020B0604020202020204" pitchFamily="34" charset="0"/>
                <a:ea typeface="Helvetica Neue" charset="0"/>
                <a:cs typeface="Helvetica" panose="020B0604020202020204" pitchFamily="34" charset="0"/>
              </a:endParaRPr>
            </a:p>
          </p:txBody>
        </p:sp>
        <p:sp>
          <p:nvSpPr>
            <p:cNvPr id="110" name="Rectangle 47">
              <a:extLst>
                <a:ext uri="{FF2B5EF4-FFF2-40B4-BE49-F238E27FC236}">
                  <a16:creationId xmlns:a16="http://schemas.microsoft.com/office/drawing/2014/main" id="{C8E46422-EF89-4D2C-975E-7E52FE4F7495}"/>
                </a:ext>
              </a:extLst>
            </p:cNvPr>
            <p:cNvSpPr/>
            <p:nvPr/>
          </p:nvSpPr>
          <p:spPr>
            <a:xfrm>
              <a:off x="7594137" y="2088599"/>
              <a:ext cx="1504601" cy="1503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Helvetica" panose="020B0604020202020204" pitchFamily="34" charset="0"/>
                  <a:ea typeface="Helvetica Neue" charset="0"/>
                  <a:cs typeface="Helvetica" panose="020B0604020202020204" pitchFamily="34" charset="0"/>
                </a:rPr>
                <a:t>Logic synthesis</a:t>
              </a:r>
            </a:p>
          </p:txBody>
        </p:sp>
        <p:sp>
          <p:nvSpPr>
            <p:cNvPr id="111" name="TextBox 144">
              <a:extLst>
                <a:ext uri="{FF2B5EF4-FFF2-40B4-BE49-F238E27FC236}">
                  <a16:creationId xmlns:a16="http://schemas.microsoft.com/office/drawing/2014/main" id="{24A34BD7-A7AB-4D63-94CC-B88DE2FF09A2}"/>
                </a:ext>
              </a:extLst>
            </p:cNvPr>
            <p:cNvSpPr txBox="1"/>
            <p:nvPr/>
          </p:nvSpPr>
          <p:spPr>
            <a:xfrm>
              <a:off x="8377235" y="1902426"/>
              <a:ext cx="299019" cy="103802"/>
            </a:xfrm>
            <a:prstGeom prst="rect">
              <a:avLst/>
            </a:prstGeom>
            <a:noFill/>
          </p:spPr>
          <p:txBody>
            <a:bodyPr wrap="none" lIns="0" tIns="0" rIns="0" bIns="0" rtlCol="0">
              <a:spAutoFit/>
            </a:bodyPr>
            <a:lstStyle/>
            <a:p>
              <a:pPr defTabSz="914400">
                <a:lnSpc>
                  <a:spcPct val="90000"/>
                </a:lnSpc>
              </a:pPr>
              <a:r>
                <a:rPr lang="en-US" sz="900" i="1" dirty="0">
                  <a:solidFill>
                    <a:prstClr val="black"/>
                  </a:solidFill>
                  <a:latin typeface="Helvetica" panose="020B0604020202020204" pitchFamily="34" charset="0"/>
                  <a:ea typeface="Helvetica Neue" charset="0"/>
                  <a:cs typeface="Helvetica" panose="020B0604020202020204" pitchFamily="34" charset="0"/>
                </a:rPr>
                <a:t>Verilog</a:t>
              </a:r>
            </a:p>
          </p:txBody>
        </p:sp>
        <p:sp>
          <p:nvSpPr>
            <p:cNvPr id="112" name="Rectangle 80">
              <a:extLst>
                <a:ext uri="{FF2B5EF4-FFF2-40B4-BE49-F238E27FC236}">
                  <a16:creationId xmlns:a16="http://schemas.microsoft.com/office/drawing/2014/main" id="{AF97D11F-4C02-4786-BEAF-C7AF9D9D4250}"/>
                </a:ext>
              </a:extLst>
            </p:cNvPr>
            <p:cNvSpPr/>
            <p:nvPr/>
          </p:nvSpPr>
          <p:spPr>
            <a:xfrm>
              <a:off x="7589699" y="3979355"/>
              <a:ext cx="1504601" cy="1503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Helvetica" panose="020B0604020202020204" pitchFamily="34" charset="0"/>
                  <a:ea typeface="Helvetica Neue" charset="0"/>
                  <a:cs typeface="Helvetica" panose="020B0604020202020204" pitchFamily="34" charset="0"/>
                </a:rPr>
                <a:t>Gate sizing</a:t>
              </a:r>
            </a:p>
          </p:txBody>
        </p:sp>
        <p:sp>
          <p:nvSpPr>
            <p:cNvPr id="113" name="Rectangle 81">
              <a:extLst>
                <a:ext uri="{FF2B5EF4-FFF2-40B4-BE49-F238E27FC236}">
                  <a16:creationId xmlns:a16="http://schemas.microsoft.com/office/drawing/2014/main" id="{CBD2C2BD-D29A-4556-9D16-F196BEC040C5}"/>
                </a:ext>
              </a:extLst>
            </p:cNvPr>
            <p:cNvSpPr/>
            <p:nvPr/>
          </p:nvSpPr>
          <p:spPr>
            <a:xfrm>
              <a:off x="7590570" y="3724122"/>
              <a:ext cx="1504601" cy="1503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Helvetica" panose="020B0604020202020204" pitchFamily="34" charset="0"/>
                  <a:ea typeface="Helvetica Neue" charset="0"/>
                  <a:cs typeface="Helvetica" panose="020B0604020202020204" pitchFamily="34" charset="0"/>
                </a:rPr>
                <a:t>Timing analysis</a:t>
              </a:r>
            </a:p>
          </p:txBody>
        </p:sp>
        <p:sp>
          <p:nvSpPr>
            <p:cNvPr id="114" name="Rectangle 84">
              <a:extLst>
                <a:ext uri="{FF2B5EF4-FFF2-40B4-BE49-F238E27FC236}">
                  <a16:creationId xmlns:a16="http://schemas.microsoft.com/office/drawing/2014/main" id="{579E7F6C-1482-4358-8C26-B9E94073F5D6}"/>
                </a:ext>
              </a:extLst>
            </p:cNvPr>
            <p:cNvSpPr/>
            <p:nvPr/>
          </p:nvSpPr>
          <p:spPr>
            <a:xfrm>
              <a:off x="7589699" y="4245440"/>
              <a:ext cx="1504601" cy="150388"/>
            </a:xfrm>
            <a:prstGeom prst="rect">
              <a:avLst/>
            </a:prstGeom>
            <a:solidFill>
              <a:srgbClr val="FFFFFF"/>
            </a:solid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Helvetica" panose="020B0604020202020204" pitchFamily="34" charset="0"/>
                  <a:ea typeface="Helvetica Neue" charset="0"/>
                  <a:cs typeface="Helvetica" panose="020B0604020202020204" pitchFamily="34" charset="0"/>
                </a:rPr>
                <a:t>Legalization</a:t>
              </a:r>
            </a:p>
          </p:txBody>
        </p:sp>
        <p:sp>
          <p:nvSpPr>
            <p:cNvPr id="115" name="TextBox 174">
              <a:extLst>
                <a:ext uri="{FF2B5EF4-FFF2-40B4-BE49-F238E27FC236}">
                  <a16:creationId xmlns:a16="http://schemas.microsoft.com/office/drawing/2014/main" id="{A9C655C1-59E1-4B6A-B5A7-902967E71B4D}"/>
                </a:ext>
              </a:extLst>
            </p:cNvPr>
            <p:cNvSpPr txBox="1"/>
            <p:nvPr/>
          </p:nvSpPr>
          <p:spPr>
            <a:xfrm>
              <a:off x="8371770" y="3546461"/>
              <a:ext cx="891715" cy="103802"/>
            </a:xfrm>
            <a:prstGeom prst="rect">
              <a:avLst/>
            </a:prstGeom>
            <a:noFill/>
          </p:spPr>
          <p:txBody>
            <a:bodyPr wrap="none" lIns="0" tIns="0" rIns="0" bIns="0" rtlCol="0">
              <a:spAutoFit/>
            </a:bodyPr>
            <a:lstStyle/>
            <a:p>
              <a:pPr defTabSz="914400">
                <a:lnSpc>
                  <a:spcPct val="90000"/>
                </a:lnSpc>
              </a:pPr>
              <a:r>
                <a:rPr lang="en-US" sz="900" i="1" dirty="0">
                  <a:solidFill>
                    <a:prstClr val="black"/>
                  </a:solidFill>
                  <a:latin typeface="Helvetica" panose="020B0604020202020204" pitchFamily="34" charset="0"/>
                  <a:ea typeface="Helvetica Neue" charset="0"/>
                  <a:cs typeface="Helvetica" panose="020B0604020202020204" pitchFamily="34" charset="0"/>
                </a:rPr>
                <a:t>Verilog’, DEF’, SPEF</a:t>
              </a:r>
            </a:p>
          </p:txBody>
        </p:sp>
        <p:sp>
          <p:nvSpPr>
            <p:cNvPr id="116" name="Rectangle 65">
              <a:extLst>
                <a:ext uri="{FF2B5EF4-FFF2-40B4-BE49-F238E27FC236}">
                  <a16:creationId xmlns:a16="http://schemas.microsoft.com/office/drawing/2014/main" id="{92F7B466-184C-4F2E-B72F-586B3721A065}"/>
                </a:ext>
              </a:extLst>
            </p:cNvPr>
            <p:cNvSpPr/>
            <p:nvPr/>
          </p:nvSpPr>
          <p:spPr>
            <a:xfrm>
              <a:off x="7502628" y="2471773"/>
              <a:ext cx="1684110" cy="1024612"/>
            </a:xfrm>
            <a:prstGeom prst="rect">
              <a:avLst/>
            </a:prstGeom>
            <a:solidFill>
              <a:srgbClr val="DBE4F4"/>
            </a:solidFill>
            <a:ln w="12700" cap="flat" cmpd="sng" algn="ctr">
              <a:solidFill>
                <a:srgbClr val="4F2683"/>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Helvetica" panose="020B0604020202020204" pitchFamily="34" charset="0"/>
                <a:ea typeface="Helvetica Neue" charset="0"/>
                <a:cs typeface="Helvetica" panose="020B0604020202020204" pitchFamily="34" charset="0"/>
              </a:endParaRPr>
            </a:p>
          </p:txBody>
        </p:sp>
        <p:sp>
          <p:nvSpPr>
            <p:cNvPr id="117" name="Rectangle 66">
              <a:extLst>
                <a:ext uri="{FF2B5EF4-FFF2-40B4-BE49-F238E27FC236}">
                  <a16:creationId xmlns:a16="http://schemas.microsoft.com/office/drawing/2014/main" id="{CF3A0639-DC08-47EC-9F55-A0574BAF2417}"/>
                </a:ext>
              </a:extLst>
            </p:cNvPr>
            <p:cNvSpPr/>
            <p:nvPr/>
          </p:nvSpPr>
          <p:spPr>
            <a:xfrm>
              <a:off x="7594137" y="2522447"/>
              <a:ext cx="1504601" cy="1503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1" i="0" u="none" strike="noStrike" kern="0" cap="none" spc="0" normalizeH="0" baseline="0" noProof="0" dirty="0" err="1">
                  <a:ln>
                    <a:noFill/>
                  </a:ln>
                  <a:solidFill>
                    <a:prstClr val="black"/>
                  </a:solidFill>
                  <a:effectLst/>
                  <a:uLnTx/>
                  <a:uFillTx/>
                  <a:latin typeface="Helvetica" panose="020B0604020202020204" pitchFamily="34" charset="0"/>
                  <a:ea typeface="Helvetica Neue" charset="0"/>
                  <a:cs typeface="Helvetica" panose="020B0604020202020204" pitchFamily="34" charset="0"/>
                </a:rPr>
                <a:t>Floorplanning</a:t>
              </a:r>
              <a:endParaRPr kumimoji="0" lang="en-US" sz="900" b="1" i="0" u="none" strike="noStrike" kern="0" cap="none" spc="0" normalizeH="0" baseline="0" noProof="0" dirty="0">
                <a:ln>
                  <a:noFill/>
                </a:ln>
                <a:solidFill>
                  <a:prstClr val="black"/>
                </a:solidFill>
                <a:effectLst/>
                <a:uLnTx/>
                <a:uFillTx/>
                <a:latin typeface="Helvetica" panose="020B0604020202020204" pitchFamily="34" charset="0"/>
                <a:ea typeface="Helvetica Neue" charset="0"/>
                <a:cs typeface="Helvetica" panose="020B0604020202020204" pitchFamily="34" charset="0"/>
              </a:endParaRPr>
            </a:p>
          </p:txBody>
        </p:sp>
        <p:sp>
          <p:nvSpPr>
            <p:cNvPr id="118" name="Rectangle 67">
              <a:extLst>
                <a:ext uri="{FF2B5EF4-FFF2-40B4-BE49-F238E27FC236}">
                  <a16:creationId xmlns:a16="http://schemas.microsoft.com/office/drawing/2014/main" id="{E537AB7C-12C0-40F6-8AAF-C28D18CC996D}"/>
                </a:ext>
              </a:extLst>
            </p:cNvPr>
            <p:cNvSpPr/>
            <p:nvPr/>
          </p:nvSpPr>
          <p:spPr>
            <a:xfrm>
              <a:off x="7594137" y="2777678"/>
              <a:ext cx="1504601" cy="1503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1" i="0" u="none" strike="noStrike" kern="0" cap="none" spc="0" normalizeH="0" baseline="0" noProof="0">
                  <a:ln>
                    <a:noFill/>
                  </a:ln>
                  <a:solidFill>
                    <a:prstClr val="black"/>
                  </a:solidFill>
                  <a:effectLst/>
                  <a:uLnTx/>
                  <a:uFillTx/>
                  <a:latin typeface="Helvetica" panose="020B0604020202020204" pitchFamily="34" charset="0"/>
                  <a:ea typeface="Helvetica Neue" charset="0"/>
                  <a:cs typeface="Helvetica" panose="020B0604020202020204" pitchFamily="34" charset="0"/>
                </a:rPr>
                <a:t>Global placement</a:t>
              </a:r>
              <a:endParaRPr kumimoji="0" lang="en-US" sz="900" b="1" i="0" u="none" strike="noStrike" kern="0" cap="none" spc="0" normalizeH="0" baseline="0" noProof="0" dirty="0">
                <a:ln>
                  <a:noFill/>
                </a:ln>
                <a:solidFill>
                  <a:prstClr val="black"/>
                </a:solidFill>
                <a:effectLst/>
                <a:uLnTx/>
                <a:uFillTx/>
                <a:latin typeface="Helvetica" panose="020B0604020202020204" pitchFamily="34" charset="0"/>
                <a:ea typeface="Helvetica Neue" charset="0"/>
                <a:cs typeface="Helvetica" panose="020B0604020202020204" pitchFamily="34" charset="0"/>
              </a:endParaRPr>
            </a:p>
          </p:txBody>
        </p:sp>
        <p:cxnSp>
          <p:nvCxnSpPr>
            <p:cNvPr id="119" name="Straight Arrow Connector 70">
              <a:extLst>
                <a:ext uri="{FF2B5EF4-FFF2-40B4-BE49-F238E27FC236}">
                  <a16:creationId xmlns:a16="http://schemas.microsoft.com/office/drawing/2014/main" id="{ED0CCFA1-C2D5-4AE6-9C67-FEB13FCC3450}"/>
                </a:ext>
              </a:extLst>
            </p:cNvPr>
            <p:cNvCxnSpPr>
              <a:cxnSpLocks/>
              <a:stCxn id="117" idx="2"/>
              <a:endCxn id="118" idx="0"/>
            </p:cNvCxnSpPr>
            <p:nvPr/>
          </p:nvCxnSpPr>
          <p:spPr>
            <a:xfrm>
              <a:off x="8346438" y="2672837"/>
              <a:ext cx="0" cy="104842"/>
            </a:xfrm>
            <a:prstGeom prst="straightConnector1">
              <a:avLst/>
            </a:prstGeom>
            <a:noFill/>
            <a:ln w="9525" cap="flat" cmpd="sng" algn="ctr">
              <a:solidFill>
                <a:sysClr val="windowText" lastClr="000000"/>
              </a:solidFill>
              <a:prstDash val="solid"/>
              <a:tailEnd type="triangle"/>
            </a:ln>
            <a:effectLst/>
          </p:spPr>
        </p:cxnSp>
        <p:sp>
          <p:nvSpPr>
            <p:cNvPr id="120" name="Rectangle 189">
              <a:extLst>
                <a:ext uri="{FF2B5EF4-FFF2-40B4-BE49-F238E27FC236}">
                  <a16:creationId xmlns:a16="http://schemas.microsoft.com/office/drawing/2014/main" id="{0355BAD0-014F-4842-8D53-E6FE94AA987B}"/>
                </a:ext>
              </a:extLst>
            </p:cNvPr>
            <p:cNvSpPr/>
            <p:nvPr/>
          </p:nvSpPr>
          <p:spPr>
            <a:xfrm>
              <a:off x="7594137" y="3288139"/>
              <a:ext cx="1504601" cy="150388"/>
            </a:xfrm>
            <a:prstGeom prst="rect">
              <a:avLst/>
            </a:prstGeom>
            <a:solidFill>
              <a:srgbClr val="FFFFFF"/>
            </a:solid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Helvetica" panose="020B0604020202020204" pitchFamily="34" charset="0"/>
                  <a:ea typeface="Helvetica Neue" charset="0"/>
                  <a:cs typeface="Helvetica" panose="020B0604020202020204" pitchFamily="34" charset="0"/>
                </a:rPr>
                <a:t>RC extraction</a:t>
              </a:r>
            </a:p>
          </p:txBody>
        </p:sp>
        <p:cxnSp>
          <p:nvCxnSpPr>
            <p:cNvPr id="121" name="Straight Arrow Connector 192">
              <a:extLst>
                <a:ext uri="{FF2B5EF4-FFF2-40B4-BE49-F238E27FC236}">
                  <a16:creationId xmlns:a16="http://schemas.microsoft.com/office/drawing/2014/main" id="{58D19412-E095-450F-8060-E0E440791037}"/>
                </a:ext>
              </a:extLst>
            </p:cNvPr>
            <p:cNvCxnSpPr>
              <a:cxnSpLocks/>
              <a:stCxn id="130" idx="2"/>
              <a:endCxn id="120" idx="0"/>
            </p:cNvCxnSpPr>
            <p:nvPr/>
          </p:nvCxnSpPr>
          <p:spPr>
            <a:xfrm>
              <a:off x="8346438" y="3183297"/>
              <a:ext cx="0" cy="104842"/>
            </a:xfrm>
            <a:prstGeom prst="straightConnector1">
              <a:avLst/>
            </a:prstGeom>
            <a:noFill/>
            <a:ln w="9525" cap="flat" cmpd="sng" algn="ctr">
              <a:solidFill>
                <a:sysClr val="windowText" lastClr="000000"/>
              </a:solidFill>
              <a:prstDash val="solid"/>
              <a:tailEnd type="triangle"/>
            </a:ln>
            <a:effectLst/>
          </p:spPr>
        </p:cxnSp>
        <p:sp>
          <p:nvSpPr>
            <p:cNvPr id="122" name="TextBox 175">
              <a:extLst>
                <a:ext uri="{FF2B5EF4-FFF2-40B4-BE49-F238E27FC236}">
                  <a16:creationId xmlns:a16="http://schemas.microsoft.com/office/drawing/2014/main" id="{023DA76D-4AAC-4B0F-953A-A82D329FE564}"/>
                </a:ext>
              </a:extLst>
            </p:cNvPr>
            <p:cNvSpPr txBox="1"/>
            <p:nvPr/>
          </p:nvSpPr>
          <p:spPr>
            <a:xfrm>
              <a:off x="8383128" y="2337244"/>
              <a:ext cx="320377" cy="103802"/>
            </a:xfrm>
            <a:prstGeom prst="rect">
              <a:avLst/>
            </a:prstGeom>
            <a:noFill/>
          </p:spPr>
          <p:txBody>
            <a:bodyPr wrap="none" lIns="0" tIns="0" rIns="0" bIns="0" rtlCol="0">
              <a:spAutoFit/>
            </a:bodyPr>
            <a:lstStyle/>
            <a:p>
              <a:pPr defTabSz="914400">
                <a:lnSpc>
                  <a:spcPct val="90000"/>
                </a:lnSpc>
              </a:pPr>
              <a:r>
                <a:rPr lang="en-US" sz="900" i="1" dirty="0">
                  <a:solidFill>
                    <a:prstClr val="black"/>
                  </a:solidFill>
                  <a:latin typeface="Helvetica" panose="020B0604020202020204" pitchFamily="34" charset="0"/>
                  <a:ea typeface="Helvetica Neue" charset="0"/>
                  <a:cs typeface="Helvetica" panose="020B0604020202020204" pitchFamily="34" charset="0"/>
                </a:rPr>
                <a:t>Verilog’</a:t>
              </a:r>
            </a:p>
          </p:txBody>
        </p:sp>
        <p:cxnSp>
          <p:nvCxnSpPr>
            <p:cNvPr id="123" name="Straight Arrow Connector 83">
              <a:extLst>
                <a:ext uri="{FF2B5EF4-FFF2-40B4-BE49-F238E27FC236}">
                  <a16:creationId xmlns:a16="http://schemas.microsoft.com/office/drawing/2014/main" id="{D7384C0A-D776-455E-8651-568684BD9C5A}"/>
                </a:ext>
              </a:extLst>
            </p:cNvPr>
            <p:cNvCxnSpPr>
              <a:cxnSpLocks/>
              <a:stCxn id="120" idx="2"/>
              <a:endCxn id="107" idx="0"/>
            </p:cNvCxnSpPr>
            <p:nvPr/>
          </p:nvCxnSpPr>
          <p:spPr>
            <a:xfrm flipH="1">
              <a:off x="8344682" y="3438528"/>
              <a:ext cx="1755" cy="246899"/>
            </a:xfrm>
            <a:prstGeom prst="straightConnector1">
              <a:avLst/>
            </a:prstGeom>
            <a:noFill/>
            <a:ln w="9525" cap="flat" cmpd="sng" algn="ctr">
              <a:solidFill>
                <a:sysClr val="windowText" lastClr="000000"/>
              </a:solidFill>
              <a:prstDash val="solid"/>
              <a:tailEnd type="triangle"/>
            </a:ln>
            <a:effectLst/>
          </p:spPr>
        </p:cxnSp>
        <p:cxnSp>
          <p:nvCxnSpPr>
            <p:cNvPr id="124" name="Straight Arrow Connector 86">
              <a:extLst>
                <a:ext uri="{FF2B5EF4-FFF2-40B4-BE49-F238E27FC236}">
                  <a16:creationId xmlns:a16="http://schemas.microsoft.com/office/drawing/2014/main" id="{FCF3D40F-A811-4E7C-9D63-ED364226D59B}"/>
                </a:ext>
              </a:extLst>
            </p:cNvPr>
            <p:cNvCxnSpPr>
              <a:cxnSpLocks/>
              <a:stCxn id="110" idx="2"/>
              <a:endCxn id="117" idx="0"/>
            </p:cNvCxnSpPr>
            <p:nvPr/>
          </p:nvCxnSpPr>
          <p:spPr>
            <a:xfrm>
              <a:off x="8346438" y="2238988"/>
              <a:ext cx="0" cy="283459"/>
            </a:xfrm>
            <a:prstGeom prst="straightConnector1">
              <a:avLst/>
            </a:prstGeom>
            <a:noFill/>
            <a:ln w="9525" cap="flat" cmpd="sng" algn="ctr">
              <a:solidFill>
                <a:sysClr val="windowText" lastClr="000000"/>
              </a:solidFill>
              <a:prstDash val="solid"/>
              <a:tailEnd type="triangle"/>
            </a:ln>
            <a:effectLst/>
          </p:spPr>
        </p:cxnSp>
        <p:cxnSp>
          <p:nvCxnSpPr>
            <p:cNvPr id="125" name="Straight Arrow Connector 89">
              <a:extLst>
                <a:ext uri="{FF2B5EF4-FFF2-40B4-BE49-F238E27FC236}">
                  <a16:creationId xmlns:a16="http://schemas.microsoft.com/office/drawing/2014/main" id="{3E612B8D-9FE3-408A-B479-78EDDFDDCF8A}"/>
                </a:ext>
              </a:extLst>
            </p:cNvPr>
            <p:cNvCxnSpPr>
              <a:cxnSpLocks/>
              <a:stCxn id="114" idx="2"/>
              <a:endCxn id="127" idx="0"/>
            </p:cNvCxnSpPr>
            <p:nvPr/>
          </p:nvCxnSpPr>
          <p:spPr>
            <a:xfrm>
              <a:off x="8341999" y="4395830"/>
              <a:ext cx="2683" cy="290096"/>
            </a:xfrm>
            <a:prstGeom prst="straightConnector1">
              <a:avLst/>
            </a:prstGeom>
            <a:noFill/>
            <a:ln w="9525" cap="flat" cmpd="sng" algn="ctr">
              <a:solidFill>
                <a:sysClr val="windowText" lastClr="000000"/>
              </a:solidFill>
              <a:prstDash val="solid"/>
              <a:tailEnd type="triangle"/>
            </a:ln>
            <a:effectLst/>
          </p:spPr>
        </p:cxnSp>
        <p:sp>
          <p:nvSpPr>
            <p:cNvPr id="126" name="TextBox 197">
              <a:extLst>
                <a:ext uri="{FF2B5EF4-FFF2-40B4-BE49-F238E27FC236}">
                  <a16:creationId xmlns:a16="http://schemas.microsoft.com/office/drawing/2014/main" id="{2A06636B-A155-411E-97BC-FDA15B04E866}"/>
                </a:ext>
              </a:extLst>
            </p:cNvPr>
            <p:cNvSpPr txBox="1"/>
            <p:nvPr/>
          </p:nvSpPr>
          <p:spPr>
            <a:xfrm>
              <a:off x="8388807" y="4513606"/>
              <a:ext cx="630074" cy="103802"/>
            </a:xfrm>
            <a:prstGeom prst="rect">
              <a:avLst/>
            </a:prstGeom>
            <a:noFill/>
          </p:spPr>
          <p:txBody>
            <a:bodyPr wrap="none" lIns="0" tIns="0" rIns="0" bIns="0" rtlCol="0">
              <a:spAutoFit/>
            </a:bodyPr>
            <a:lstStyle/>
            <a:p>
              <a:pPr defTabSz="914400">
                <a:lnSpc>
                  <a:spcPct val="90000"/>
                </a:lnSpc>
              </a:pPr>
              <a:r>
                <a:rPr lang="en-US" sz="900" i="1" dirty="0">
                  <a:solidFill>
                    <a:prstClr val="black"/>
                  </a:solidFill>
                  <a:latin typeface="Helvetica" panose="020B0604020202020204" pitchFamily="34" charset="0"/>
                  <a:ea typeface="Helvetica Neue" charset="0"/>
                  <a:cs typeface="Helvetica" panose="020B0604020202020204" pitchFamily="34" charset="0"/>
                </a:rPr>
                <a:t>Verilog’’, DEF’’</a:t>
              </a:r>
            </a:p>
          </p:txBody>
        </p:sp>
        <p:sp>
          <p:nvSpPr>
            <p:cNvPr id="127" name="Rectangle 76">
              <a:extLst>
                <a:ext uri="{FF2B5EF4-FFF2-40B4-BE49-F238E27FC236}">
                  <a16:creationId xmlns:a16="http://schemas.microsoft.com/office/drawing/2014/main" id="{CA672FF2-A513-493A-9F22-E51E511F766F}"/>
                </a:ext>
              </a:extLst>
            </p:cNvPr>
            <p:cNvSpPr/>
            <p:nvPr/>
          </p:nvSpPr>
          <p:spPr>
            <a:xfrm>
              <a:off x="7592382" y="4685924"/>
              <a:ext cx="1504601" cy="1503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Helvetica" panose="020B0604020202020204" pitchFamily="34" charset="0"/>
                  <a:ea typeface="Helvetica Neue" charset="0"/>
                  <a:cs typeface="Helvetica" panose="020B0604020202020204" pitchFamily="34" charset="0"/>
                </a:rPr>
                <a:t>Global routing</a:t>
              </a:r>
            </a:p>
          </p:txBody>
        </p:sp>
        <p:sp>
          <p:nvSpPr>
            <p:cNvPr id="128" name="TextBox 101">
              <a:extLst>
                <a:ext uri="{FF2B5EF4-FFF2-40B4-BE49-F238E27FC236}">
                  <a16:creationId xmlns:a16="http://schemas.microsoft.com/office/drawing/2014/main" id="{F91F92F6-23FD-4B2A-859A-1913C727BAC6}"/>
                </a:ext>
              </a:extLst>
            </p:cNvPr>
            <p:cNvSpPr txBox="1"/>
            <p:nvPr/>
          </p:nvSpPr>
          <p:spPr>
            <a:xfrm>
              <a:off x="7709270" y="5302008"/>
              <a:ext cx="1270828" cy="103802"/>
            </a:xfrm>
            <a:prstGeom prst="rect">
              <a:avLst/>
            </a:prstGeom>
            <a:noFill/>
          </p:spPr>
          <p:txBody>
            <a:bodyPr wrap="none" lIns="0" tIns="0" rIns="0" bIns="0" rtlCol="0">
              <a:spAutoFit/>
            </a:bodyPr>
            <a:lstStyle/>
            <a:p>
              <a:pPr algn="ctr" defTabSz="914400">
                <a:lnSpc>
                  <a:spcPct val="90000"/>
                </a:lnSpc>
              </a:pPr>
              <a:r>
                <a:rPr lang="en-US" sz="900" b="1" dirty="0">
                  <a:solidFill>
                    <a:prstClr val="black"/>
                  </a:solidFill>
                  <a:latin typeface="Helvetica" panose="020B0604020202020204" pitchFamily="34" charset="0"/>
                  <a:ea typeface="Helvetica Neue" charset="0"/>
                  <a:cs typeface="Helvetica" panose="020B0604020202020204" pitchFamily="34" charset="0"/>
                </a:rPr>
                <a:t>Design result (Verilog, DEF)</a:t>
              </a:r>
            </a:p>
          </p:txBody>
        </p:sp>
        <p:cxnSp>
          <p:nvCxnSpPr>
            <p:cNvPr id="129" name="Straight Arrow Connector 59">
              <a:extLst>
                <a:ext uri="{FF2B5EF4-FFF2-40B4-BE49-F238E27FC236}">
                  <a16:creationId xmlns:a16="http://schemas.microsoft.com/office/drawing/2014/main" id="{75FC3986-5DC8-4FFE-8DBC-026E00EDA26B}"/>
                </a:ext>
              </a:extLst>
            </p:cNvPr>
            <p:cNvCxnSpPr>
              <a:cxnSpLocks/>
              <a:stCxn id="127" idx="2"/>
              <a:endCxn id="131" idx="0"/>
            </p:cNvCxnSpPr>
            <p:nvPr/>
          </p:nvCxnSpPr>
          <p:spPr>
            <a:xfrm>
              <a:off x="8344683" y="4836314"/>
              <a:ext cx="0" cy="138046"/>
            </a:xfrm>
            <a:prstGeom prst="straightConnector1">
              <a:avLst/>
            </a:prstGeom>
            <a:noFill/>
            <a:ln w="9525" cap="flat" cmpd="sng" algn="ctr">
              <a:solidFill>
                <a:sysClr val="windowText" lastClr="000000"/>
              </a:solidFill>
              <a:prstDash val="solid"/>
              <a:tailEnd type="triangle"/>
            </a:ln>
            <a:effectLst/>
          </p:spPr>
        </p:cxnSp>
        <p:sp>
          <p:nvSpPr>
            <p:cNvPr id="130" name="Rectangle 60">
              <a:extLst>
                <a:ext uri="{FF2B5EF4-FFF2-40B4-BE49-F238E27FC236}">
                  <a16:creationId xmlns:a16="http://schemas.microsoft.com/office/drawing/2014/main" id="{12EEC5E6-37EF-4A9F-A6C4-0169C2B65DC5}"/>
                </a:ext>
              </a:extLst>
            </p:cNvPr>
            <p:cNvSpPr/>
            <p:nvPr/>
          </p:nvSpPr>
          <p:spPr>
            <a:xfrm>
              <a:off x="7594137" y="3032909"/>
              <a:ext cx="1504601" cy="1503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Helvetica" panose="020B0604020202020204" pitchFamily="34" charset="0"/>
                  <a:ea typeface="Helvetica Neue" charset="0"/>
                  <a:cs typeface="Helvetica" panose="020B0604020202020204" pitchFamily="34" charset="0"/>
                </a:rPr>
                <a:t>Detailed placement</a:t>
              </a:r>
            </a:p>
          </p:txBody>
        </p:sp>
        <p:sp>
          <p:nvSpPr>
            <p:cNvPr id="131" name="Rectangle 87">
              <a:extLst>
                <a:ext uri="{FF2B5EF4-FFF2-40B4-BE49-F238E27FC236}">
                  <a16:creationId xmlns:a16="http://schemas.microsoft.com/office/drawing/2014/main" id="{6B06BF1D-2D4A-4812-B43D-EF763278D70D}"/>
                </a:ext>
              </a:extLst>
            </p:cNvPr>
            <p:cNvSpPr/>
            <p:nvPr/>
          </p:nvSpPr>
          <p:spPr>
            <a:xfrm>
              <a:off x="7592382" y="4974359"/>
              <a:ext cx="1504601" cy="150388"/>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Helvetica" panose="020B0604020202020204" pitchFamily="34" charset="0"/>
                  <a:ea typeface="Helvetica Neue" charset="0"/>
                  <a:cs typeface="Helvetica" panose="020B0604020202020204" pitchFamily="34" charset="0"/>
                </a:rPr>
                <a:t>Detailed routing</a:t>
              </a:r>
            </a:p>
          </p:txBody>
        </p:sp>
        <p:cxnSp>
          <p:nvCxnSpPr>
            <p:cNvPr id="132" name="Straight Arrow Connector 102">
              <a:extLst>
                <a:ext uri="{FF2B5EF4-FFF2-40B4-BE49-F238E27FC236}">
                  <a16:creationId xmlns:a16="http://schemas.microsoft.com/office/drawing/2014/main" id="{92F5E904-DB63-4D5F-9009-2BDBF5FE9C2F}"/>
                </a:ext>
              </a:extLst>
            </p:cNvPr>
            <p:cNvCxnSpPr/>
            <p:nvPr/>
          </p:nvCxnSpPr>
          <p:spPr>
            <a:xfrm>
              <a:off x="8346438" y="2928067"/>
              <a:ext cx="0" cy="104842"/>
            </a:xfrm>
            <a:prstGeom prst="straightConnector1">
              <a:avLst/>
            </a:prstGeom>
            <a:noFill/>
            <a:ln w="9525" cap="flat" cmpd="sng" algn="ctr">
              <a:solidFill>
                <a:sysClr val="windowText" lastClr="000000"/>
              </a:solidFill>
              <a:prstDash val="solid"/>
              <a:tailEnd type="triangle"/>
            </a:ln>
            <a:effectLst/>
          </p:spPr>
        </p:cxnSp>
        <p:cxnSp>
          <p:nvCxnSpPr>
            <p:cNvPr id="133" name="Straight Arrow Connector 110">
              <a:extLst>
                <a:ext uri="{FF2B5EF4-FFF2-40B4-BE49-F238E27FC236}">
                  <a16:creationId xmlns:a16="http://schemas.microsoft.com/office/drawing/2014/main" id="{9E3ADDCB-F7AF-42DD-81A4-17FA234377D7}"/>
                </a:ext>
              </a:extLst>
            </p:cNvPr>
            <p:cNvCxnSpPr/>
            <p:nvPr/>
          </p:nvCxnSpPr>
          <p:spPr>
            <a:xfrm>
              <a:off x="8346438" y="3874511"/>
              <a:ext cx="0" cy="104842"/>
            </a:xfrm>
            <a:prstGeom prst="straightConnector1">
              <a:avLst/>
            </a:prstGeom>
            <a:noFill/>
            <a:ln w="9525" cap="flat" cmpd="sng" algn="ctr">
              <a:solidFill>
                <a:sysClr val="windowText" lastClr="000000"/>
              </a:solidFill>
              <a:prstDash val="solid"/>
              <a:tailEnd type="triangle"/>
            </a:ln>
            <a:effectLst/>
          </p:spPr>
        </p:cxnSp>
        <p:cxnSp>
          <p:nvCxnSpPr>
            <p:cNvPr id="134" name="Straight Arrow Connector 111">
              <a:extLst>
                <a:ext uri="{FF2B5EF4-FFF2-40B4-BE49-F238E27FC236}">
                  <a16:creationId xmlns:a16="http://schemas.microsoft.com/office/drawing/2014/main" id="{317C7342-3DC3-4FE3-A4D9-07B8AF091B70}"/>
                </a:ext>
              </a:extLst>
            </p:cNvPr>
            <p:cNvCxnSpPr/>
            <p:nvPr/>
          </p:nvCxnSpPr>
          <p:spPr>
            <a:xfrm>
              <a:off x="8346438" y="4129742"/>
              <a:ext cx="0" cy="104842"/>
            </a:xfrm>
            <a:prstGeom prst="straightConnector1">
              <a:avLst/>
            </a:prstGeom>
            <a:noFill/>
            <a:ln w="9525" cap="flat" cmpd="sng" algn="ctr">
              <a:solidFill>
                <a:sysClr val="windowText" lastClr="000000"/>
              </a:solidFill>
              <a:prstDash val="solid"/>
              <a:tailEnd type="triangle"/>
            </a:ln>
            <a:effectLst/>
          </p:spPr>
        </p:cxnSp>
        <p:cxnSp>
          <p:nvCxnSpPr>
            <p:cNvPr id="135" name="Straight Arrow Connector 122">
              <a:extLst>
                <a:ext uri="{FF2B5EF4-FFF2-40B4-BE49-F238E27FC236}">
                  <a16:creationId xmlns:a16="http://schemas.microsoft.com/office/drawing/2014/main" id="{15EEEF3A-8A23-44FD-9A7B-81159E7A7FD8}"/>
                </a:ext>
              </a:extLst>
            </p:cNvPr>
            <p:cNvCxnSpPr>
              <a:cxnSpLocks/>
              <a:stCxn id="131" idx="2"/>
              <a:endCxn id="128" idx="0"/>
            </p:cNvCxnSpPr>
            <p:nvPr/>
          </p:nvCxnSpPr>
          <p:spPr>
            <a:xfrm>
              <a:off x="8344683" y="5124748"/>
              <a:ext cx="1" cy="177260"/>
            </a:xfrm>
            <a:prstGeom prst="straightConnector1">
              <a:avLst/>
            </a:prstGeom>
            <a:noFill/>
            <a:ln w="9525" cap="flat" cmpd="sng" algn="ctr">
              <a:solidFill>
                <a:sysClr val="windowText" lastClr="000000"/>
              </a:solidFill>
              <a:prstDash val="solid"/>
              <a:tailEnd type="triangle"/>
            </a:ln>
            <a:effectLst/>
          </p:spPr>
        </p:cxnSp>
        <p:sp>
          <p:nvSpPr>
            <p:cNvPr id="136" name="TextBox 197">
              <a:extLst>
                <a:ext uri="{FF2B5EF4-FFF2-40B4-BE49-F238E27FC236}">
                  <a16:creationId xmlns:a16="http://schemas.microsoft.com/office/drawing/2014/main" id="{1BA611AC-0704-4BFE-80D4-ED7D5BAC0368}"/>
                </a:ext>
              </a:extLst>
            </p:cNvPr>
            <p:cNvSpPr txBox="1"/>
            <p:nvPr/>
          </p:nvSpPr>
          <p:spPr>
            <a:xfrm>
              <a:off x="8385794" y="4840501"/>
              <a:ext cx="592697" cy="103802"/>
            </a:xfrm>
            <a:prstGeom prst="rect">
              <a:avLst/>
            </a:prstGeom>
            <a:noFill/>
          </p:spPr>
          <p:txBody>
            <a:bodyPr wrap="none" lIns="0" tIns="0" rIns="0" bIns="0" rtlCol="0">
              <a:spAutoFit/>
            </a:bodyPr>
            <a:lstStyle/>
            <a:p>
              <a:pPr defTabSz="914400">
                <a:lnSpc>
                  <a:spcPct val="90000"/>
                </a:lnSpc>
              </a:pPr>
              <a:r>
                <a:rPr lang="en-US" sz="900" i="1" dirty="0">
                  <a:solidFill>
                    <a:prstClr val="black"/>
                  </a:solidFill>
                  <a:latin typeface="Helvetica" panose="020B0604020202020204" pitchFamily="34" charset="0"/>
                  <a:ea typeface="Helvetica Neue" charset="0"/>
                  <a:cs typeface="Helvetica" panose="020B0604020202020204" pitchFamily="34" charset="0"/>
                </a:rPr>
                <a:t>Routing guide</a:t>
              </a:r>
            </a:p>
          </p:txBody>
        </p:sp>
        <p:sp>
          <p:nvSpPr>
            <p:cNvPr id="137" name="TextBox 136">
              <a:extLst>
                <a:ext uri="{FF2B5EF4-FFF2-40B4-BE49-F238E27FC236}">
                  <a16:creationId xmlns:a16="http://schemas.microsoft.com/office/drawing/2014/main" id="{71F9297E-9375-4F72-AC4C-5501D73C71A0}"/>
                </a:ext>
              </a:extLst>
            </p:cNvPr>
            <p:cNvSpPr txBox="1"/>
            <p:nvPr/>
          </p:nvSpPr>
          <p:spPr>
            <a:xfrm>
              <a:off x="9571265" y="2088618"/>
              <a:ext cx="1300335" cy="115335"/>
            </a:xfrm>
            <a:prstGeom prst="rect">
              <a:avLst/>
            </a:prstGeom>
            <a:noFill/>
            <a:ln w="19050">
              <a:noFill/>
            </a:ln>
          </p:spPr>
          <p:txBody>
            <a:bodyPr wrap="square" lIns="0" tIns="0" rIns="0" bIns="0" rtlCol="0">
              <a:spAutoFit/>
            </a:bodyPr>
            <a:lstStyle/>
            <a:p>
              <a:pPr defTabSz="914400"/>
              <a:r>
                <a:rPr lang="en-US" sz="900" dirty="0" err="1">
                  <a:solidFill>
                    <a:prstClr val="black"/>
                  </a:solidFill>
                  <a:latin typeface="Arial"/>
                </a:rPr>
                <a:t>Yosys+ABC</a:t>
              </a:r>
              <a:endParaRPr lang="en-US" sz="900" dirty="0">
                <a:solidFill>
                  <a:prstClr val="black"/>
                </a:solidFill>
                <a:latin typeface="Arial"/>
              </a:endParaRPr>
            </a:p>
          </p:txBody>
        </p:sp>
        <p:sp>
          <p:nvSpPr>
            <p:cNvPr id="138" name="TextBox 137">
              <a:extLst>
                <a:ext uri="{FF2B5EF4-FFF2-40B4-BE49-F238E27FC236}">
                  <a16:creationId xmlns:a16="http://schemas.microsoft.com/office/drawing/2014/main" id="{A2F9CB03-956B-42A8-A9AE-CD3C8771F1B5}"/>
                </a:ext>
              </a:extLst>
            </p:cNvPr>
            <p:cNvSpPr txBox="1"/>
            <p:nvPr/>
          </p:nvSpPr>
          <p:spPr>
            <a:xfrm>
              <a:off x="9571265" y="2394022"/>
              <a:ext cx="1440796" cy="313969"/>
            </a:xfrm>
            <a:prstGeom prst="rect">
              <a:avLst/>
            </a:prstGeom>
            <a:noFill/>
            <a:ln w="19050">
              <a:noFill/>
            </a:ln>
          </p:spPr>
          <p:txBody>
            <a:bodyPr wrap="square" lIns="0" tIns="0" rIns="0" bIns="0" rtlCol="0">
              <a:spAutoFit/>
            </a:bodyPr>
            <a:lstStyle/>
            <a:p>
              <a:pPr defTabSz="914400"/>
              <a:r>
                <a:rPr lang="en-US" sz="1050" b="1" dirty="0" err="1">
                  <a:solidFill>
                    <a:prstClr val="black"/>
                  </a:solidFill>
                  <a:latin typeface="Arial"/>
                </a:rPr>
                <a:t>TritonFP</a:t>
              </a:r>
              <a:r>
                <a:rPr lang="en-US" sz="1050" dirty="0">
                  <a:solidFill>
                    <a:prstClr val="black"/>
                  </a:solidFill>
                  <a:latin typeface="Arial"/>
                </a:rPr>
                <a:t> </a:t>
              </a:r>
              <a:r>
                <a:rPr lang="en-US" sz="700" dirty="0">
                  <a:solidFill>
                    <a:prstClr val="black"/>
                  </a:solidFill>
                  <a:latin typeface="Arial"/>
                </a:rPr>
                <a:t>= v2def (Resizer) </a:t>
              </a:r>
              <a:br>
                <a:rPr lang="en-US" sz="700" dirty="0">
                  <a:solidFill>
                    <a:prstClr val="black"/>
                  </a:solidFill>
                  <a:latin typeface="Arial"/>
                </a:rPr>
              </a:br>
              <a:r>
                <a:rPr lang="en-US" sz="700" dirty="0">
                  <a:solidFill>
                    <a:prstClr val="black"/>
                  </a:solidFill>
                  <a:latin typeface="Arial"/>
                </a:rPr>
                <a:t>      + </a:t>
              </a:r>
              <a:r>
                <a:rPr lang="en-US" sz="700" dirty="0" err="1">
                  <a:solidFill>
                    <a:prstClr val="black"/>
                  </a:solidFill>
                  <a:latin typeface="Arial"/>
                </a:rPr>
                <a:t>ioPlacer</a:t>
              </a:r>
              <a:r>
                <a:rPr lang="en-US" sz="700" dirty="0">
                  <a:solidFill>
                    <a:prstClr val="black"/>
                  </a:solidFill>
                  <a:latin typeface="Arial"/>
                </a:rPr>
                <a:t> + </a:t>
              </a:r>
              <a:r>
                <a:rPr lang="en-US" sz="700" dirty="0" err="1">
                  <a:solidFill>
                    <a:prstClr val="black"/>
                  </a:solidFill>
                  <a:latin typeface="Arial"/>
                </a:rPr>
                <a:t>RePlAce</a:t>
              </a:r>
              <a:r>
                <a:rPr lang="en-US" sz="700" dirty="0">
                  <a:solidFill>
                    <a:prstClr val="black"/>
                  </a:solidFill>
                  <a:latin typeface="Arial"/>
                </a:rPr>
                <a:t> (MS mode) </a:t>
              </a:r>
              <a:br>
                <a:rPr lang="en-US" sz="700" dirty="0">
                  <a:solidFill>
                    <a:prstClr val="black"/>
                  </a:solidFill>
                  <a:latin typeface="Arial"/>
                </a:rPr>
              </a:br>
              <a:r>
                <a:rPr lang="en-US" sz="700" dirty="0">
                  <a:solidFill>
                    <a:prstClr val="black"/>
                  </a:solidFill>
                  <a:latin typeface="Arial"/>
                </a:rPr>
                <a:t>      + </a:t>
              </a:r>
              <a:r>
                <a:rPr lang="en-US" sz="700" dirty="0" err="1">
                  <a:solidFill>
                    <a:prstClr val="black"/>
                  </a:solidFill>
                  <a:latin typeface="Arial"/>
                </a:rPr>
                <a:t>TritonMacroPlace</a:t>
              </a:r>
              <a:r>
                <a:rPr lang="en-US" sz="700" dirty="0">
                  <a:solidFill>
                    <a:prstClr val="black"/>
                  </a:solidFill>
                  <a:latin typeface="Arial"/>
                </a:rPr>
                <a:t> + </a:t>
              </a:r>
              <a:r>
                <a:rPr lang="en-US" sz="700" dirty="0" err="1">
                  <a:solidFill>
                    <a:prstClr val="black"/>
                  </a:solidFill>
                  <a:latin typeface="Arial"/>
                </a:rPr>
                <a:t>pdn</a:t>
              </a:r>
              <a:r>
                <a:rPr lang="en-US" sz="700" dirty="0">
                  <a:solidFill>
                    <a:prstClr val="black"/>
                  </a:solidFill>
                  <a:latin typeface="Arial"/>
                </a:rPr>
                <a:t> + </a:t>
              </a:r>
              <a:r>
                <a:rPr lang="en-US" sz="700" dirty="0" err="1">
                  <a:solidFill>
                    <a:prstClr val="black"/>
                  </a:solidFill>
                  <a:latin typeface="Arial"/>
                </a:rPr>
                <a:t>tapcell</a:t>
              </a:r>
              <a:endParaRPr lang="en-US" sz="1050" dirty="0">
                <a:solidFill>
                  <a:prstClr val="black"/>
                </a:solidFill>
                <a:latin typeface="Arial"/>
              </a:endParaRPr>
            </a:p>
          </p:txBody>
        </p:sp>
        <p:sp>
          <p:nvSpPr>
            <p:cNvPr id="139" name="TextBox 138">
              <a:extLst>
                <a:ext uri="{FF2B5EF4-FFF2-40B4-BE49-F238E27FC236}">
                  <a16:creationId xmlns:a16="http://schemas.microsoft.com/office/drawing/2014/main" id="{F20C2999-D8DF-4194-9976-928AEB9B4270}"/>
                </a:ext>
              </a:extLst>
            </p:cNvPr>
            <p:cNvSpPr txBox="1"/>
            <p:nvPr/>
          </p:nvSpPr>
          <p:spPr>
            <a:xfrm>
              <a:off x="9571265" y="2800833"/>
              <a:ext cx="1440796" cy="115335"/>
            </a:xfrm>
            <a:prstGeom prst="rect">
              <a:avLst/>
            </a:prstGeom>
            <a:noFill/>
            <a:ln w="19050">
              <a:noFill/>
            </a:ln>
          </p:spPr>
          <p:txBody>
            <a:bodyPr wrap="square" lIns="0" tIns="0" rIns="0" bIns="0" rtlCol="0">
              <a:spAutoFit/>
            </a:bodyPr>
            <a:lstStyle/>
            <a:p>
              <a:pPr defTabSz="914400"/>
              <a:r>
                <a:rPr lang="en-US" sz="900" dirty="0" err="1">
                  <a:solidFill>
                    <a:prstClr val="black"/>
                  </a:solidFill>
                  <a:latin typeface="Arial"/>
                </a:rPr>
                <a:t>RePlAce</a:t>
              </a:r>
              <a:r>
                <a:rPr lang="en-US" sz="900" dirty="0">
                  <a:solidFill>
                    <a:prstClr val="black"/>
                  </a:solidFill>
                  <a:latin typeface="Arial"/>
                </a:rPr>
                <a:t> + Resizer + </a:t>
              </a:r>
              <a:r>
                <a:rPr lang="en-US" sz="900" dirty="0" err="1">
                  <a:solidFill>
                    <a:prstClr val="black"/>
                  </a:solidFill>
                  <a:latin typeface="Arial"/>
                </a:rPr>
                <a:t>OpenDP</a:t>
              </a:r>
              <a:endParaRPr lang="en-US" sz="900" dirty="0">
                <a:solidFill>
                  <a:prstClr val="black"/>
                </a:solidFill>
                <a:latin typeface="Arial"/>
              </a:endParaRPr>
            </a:p>
          </p:txBody>
        </p:sp>
        <p:sp>
          <p:nvSpPr>
            <p:cNvPr id="140" name="TextBox 139">
              <a:extLst>
                <a:ext uri="{FF2B5EF4-FFF2-40B4-BE49-F238E27FC236}">
                  <a16:creationId xmlns:a16="http://schemas.microsoft.com/office/drawing/2014/main" id="{267B5A0A-DF75-49FC-98DE-8664B60A2218}"/>
                </a:ext>
              </a:extLst>
            </p:cNvPr>
            <p:cNvSpPr txBox="1"/>
            <p:nvPr/>
          </p:nvSpPr>
          <p:spPr>
            <a:xfrm>
              <a:off x="9571265" y="3037141"/>
              <a:ext cx="1133539" cy="115335"/>
            </a:xfrm>
            <a:prstGeom prst="rect">
              <a:avLst/>
            </a:prstGeom>
            <a:solidFill>
              <a:srgbClr val="F69008">
                <a:lumMod val="20000"/>
                <a:lumOff val="80000"/>
              </a:srgbClr>
            </a:solidFill>
            <a:ln w="19050">
              <a:noFill/>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err="1">
                  <a:ln>
                    <a:noFill/>
                  </a:ln>
                  <a:solidFill>
                    <a:prstClr val="black"/>
                  </a:solidFill>
                  <a:effectLst/>
                  <a:uLnTx/>
                  <a:uFillTx/>
                  <a:latin typeface="Arial"/>
                </a:rPr>
                <a:t>TritonCTS</a:t>
              </a:r>
              <a:r>
                <a:rPr kumimoji="0" lang="en-US" sz="900" b="0" i="0" u="none" strike="noStrike" kern="0" cap="none" spc="0" normalizeH="0" baseline="0" noProof="0" dirty="0">
                  <a:ln>
                    <a:noFill/>
                  </a:ln>
                  <a:solidFill>
                    <a:prstClr val="black"/>
                  </a:solidFill>
                  <a:effectLst/>
                  <a:uLnTx/>
                  <a:uFillTx/>
                  <a:latin typeface="Arial"/>
                </a:rPr>
                <a:t> + </a:t>
              </a:r>
              <a:r>
                <a:rPr kumimoji="0" lang="en-US" sz="900" b="0" i="0" u="none" strike="noStrike" kern="0" cap="none" spc="0" normalizeH="0" baseline="0" noProof="0" dirty="0" err="1">
                  <a:ln>
                    <a:noFill/>
                  </a:ln>
                  <a:solidFill>
                    <a:prstClr val="black"/>
                  </a:solidFill>
                  <a:effectLst/>
                  <a:uLnTx/>
                  <a:uFillTx/>
                  <a:latin typeface="Arial"/>
                </a:rPr>
                <a:t>OpenDP</a:t>
              </a:r>
              <a:endParaRPr kumimoji="0" lang="en-US" sz="900" b="0" i="0" u="none" strike="noStrike" kern="0" cap="none" spc="0" normalizeH="0" baseline="0" noProof="0" dirty="0">
                <a:ln>
                  <a:noFill/>
                </a:ln>
                <a:solidFill>
                  <a:prstClr val="black"/>
                </a:solidFill>
                <a:effectLst/>
                <a:uLnTx/>
                <a:uFillTx/>
                <a:latin typeface="Arial"/>
              </a:endParaRPr>
            </a:p>
          </p:txBody>
        </p:sp>
        <p:sp>
          <p:nvSpPr>
            <p:cNvPr id="141" name="TextBox 140">
              <a:extLst>
                <a:ext uri="{FF2B5EF4-FFF2-40B4-BE49-F238E27FC236}">
                  <a16:creationId xmlns:a16="http://schemas.microsoft.com/office/drawing/2014/main" id="{3E5E2B74-81D2-43A7-88F2-D54A867DB9BB}"/>
                </a:ext>
              </a:extLst>
            </p:cNvPr>
            <p:cNvSpPr txBox="1"/>
            <p:nvPr/>
          </p:nvSpPr>
          <p:spPr>
            <a:xfrm>
              <a:off x="9571265" y="3251660"/>
              <a:ext cx="1280555" cy="307562"/>
            </a:xfrm>
            <a:prstGeom prst="rect">
              <a:avLst/>
            </a:prstGeom>
            <a:noFill/>
            <a:ln w="19050">
              <a:noFill/>
            </a:ln>
          </p:spPr>
          <p:txBody>
            <a:bodyPr wrap="square" lIns="0" tIns="0" rIns="0" bIns="0" rtlCol="0">
              <a:spAutoFit/>
            </a:bodyPr>
            <a:lstStyle/>
            <a:p>
              <a:pPr defTabSz="914400"/>
              <a:r>
                <a:rPr lang="en-US" sz="800" dirty="0">
                  <a:solidFill>
                    <a:prstClr val="black"/>
                  </a:solidFill>
                  <a:latin typeface="Arial"/>
                </a:rPr>
                <a:t>(Note: </a:t>
              </a:r>
              <a:r>
                <a:rPr lang="en-US" sz="800" dirty="0" err="1">
                  <a:solidFill>
                    <a:prstClr val="black"/>
                  </a:solidFill>
                  <a:latin typeface="Arial"/>
                </a:rPr>
                <a:t>RePlAce</a:t>
              </a:r>
              <a:r>
                <a:rPr lang="en-US" sz="800" dirty="0">
                  <a:solidFill>
                    <a:prstClr val="black"/>
                  </a:solidFill>
                  <a:latin typeface="Arial"/>
                </a:rPr>
                <a:t> generates </a:t>
              </a:r>
              <a:br>
                <a:rPr lang="en-US" sz="800" dirty="0">
                  <a:solidFill>
                    <a:prstClr val="black"/>
                  </a:solidFill>
                  <a:latin typeface="Arial"/>
                </a:rPr>
              </a:br>
              <a:r>
                <a:rPr lang="en-US" sz="800" dirty="0">
                  <a:solidFill>
                    <a:prstClr val="black"/>
                  </a:solidFill>
                  <a:latin typeface="Arial"/>
                </a:rPr>
                <a:t>.</a:t>
              </a:r>
              <a:r>
                <a:rPr lang="en-US" sz="800" dirty="0" err="1">
                  <a:solidFill>
                    <a:prstClr val="black"/>
                  </a:solidFill>
                  <a:latin typeface="Arial"/>
                </a:rPr>
                <a:t>spef</a:t>
              </a:r>
              <a:r>
                <a:rPr lang="en-US" sz="800" dirty="0">
                  <a:solidFill>
                    <a:prstClr val="black"/>
                  </a:solidFill>
                  <a:latin typeface="Arial"/>
                </a:rPr>
                <a:t> for STA and TD-place)        (U. </a:t>
              </a:r>
              <a:r>
                <a:rPr lang="en-US" sz="800" dirty="0" err="1">
                  <a:solidFill>
                    <a:prstClr val="black"/>
                  </a:solidFill>
                  <a:latin typeface="Arial"/>
                </a:rPr>
                <a:t>Minn</a:t>
              </a:r>
              <a:r>
                <a:rPr lang="en-US" sz="800" dirty="0">
                  <a:solidFill>
                    <a:prstClr val="black"/>
                  </a:solidFill>
                  <a:latin typeface="Arial"/>
                </a:rPr>
                <a:t> PEX tool is pending)</a:t>
              </a:r>
            </a:p>
          </p:txBody>
        </p:sp>
        <p:sp>
          <p:nvSpPr>
            <p:cNvPr id="142" name="TextBox 141">
              <a:extLst>
                <a:ext uri="{FF2B5EF4-FFF2-40B4-BE49-F238E27FC236}">
                  <a16:creationId xmlns:a16="http://schemas.microsoft.com/office/drawing/2014/main" id="{506DD9C6-C0FF-4300-9037-4CFC050CDE5D}"/>
                </a:ext>
              </a:extLst>
            </p:cNvPr>
            <p:cNvSpPr txBox="1"/>
            <p:nvPr/>
          </p:nvSpPr>
          <p:spPr>
            <a:xfrm>
              <a:off x="9571265" y="3733081"/>
              <a:ext cx="1300335" cy="115335"/>
            </a:xfrm>
            <a:prstGeom prst="rect">
              <a:avLst/>
            </a:prstGeom>
            <a:noFill/>
            <a:ln w="19050">
              <a:noFill/>
            </a:ln>
          </p:spPr>
          <p:txBody>
            <a:bodyPr wrap="square" lIns="0" tIns="0" rIns="0" bIns="0" rtlCol="0">
              <a:spAutoFit/>
            </a:bodyPr>
            <a:lstStyle/>
            <a:p>
              <a:pPr defTabSz="914400"/>
              <a:r>
                <a:rPr lang="en-US" sz="900" dirty="0" err="1">
                  <a:solidFill>
                    <a:prstClr val="black"/>
                  </a:solidFill>
                  <a:latin typeface="Arial"/>
                </a:rPr>
                <a:t>OpenSTA</a:t>
              </a:r>
              <a:endParaRPr lang="en-US" sz="900" dirty="0">
                <a:solidFill>
                  <a:prstClr val="black"/>
                </a:solidFill>
                <a:latin typeface="Arial"/>
              </a:endParaRPr>
            </a:p>
          </p:txBody>
        </p:sp>
        <p:sp>
          <p:nvSpPr>
            <p:cNvPr id="143" name="TextBox 142">
              <a:extLst>
                <a:ext uri="{FF2B5EF4-FFF2-40B4-BE49-F238E27FC236}">
                  <a16:creationId xmlns:a16="http://schemas.microsoft.com/office/drawing/2014/main" id="{316880C0-7D8D-4EBD-91CC-ACAC6BBA883D}"/>
                </a:ext>
              </a:extLst>
            </p:cNvPr>
            <p:cNvSpPr txBox="1"/>
            <p:nvPr/>
          </p:nvSpPr>
          <p:spPr>
            <a:xfrm>
              <a:off x="9571265" y="3995825"/>
              <a:ext cx="1300335" cy="115335"/>
            </a:xfrm>
            <a:prstGeom prst="rect">
              <a:avLst/>
            </a:prstGeom>
            <a:noFill/>
            <a:ln w="19050">
              <a:noFill/>
            </a:ln>
          </p:spPr>
          <p:txBody>
            <a:bodyPr wrap="square" lIns="0" tIns="0" rIns="0" bIns="0" rtlCol="0">
              <a:spAutoFit/>
            </a:bodyPr>
            <a:lstStyle/>
            <a:p>
              <a:pPr defTabSz="914400"/>
              <a:r>
                <a:rPr lang="en-US" sz="900" dirty="0">
                  <a:solidFill>
                    <a:prstClr val="black"/>
                  </a:solidFill>
                  <a:latin typeface="Arial"/>
                </a:rPr>
                <a:t>Resizer, </a:t>
              </a:r>
              <a:r>
                <a:rPr lang="en-US" sz="900" dirty="0" err="1">
                  <a:solidFill>
                    <a:prstClr val="black"/>
                  </a:solidFill>
                  <a:latin typeface="Arial"/>
                </a:rPr>
                <a:t>TritonSizer</a:t>
              </a:r>
              <a:endParaRPr lang="en-US" sz="900" dirty="0">
                <a:solidFill>
                  <a:prstClr val="black"/>
                </a:solidFill>
                <a:latin typeface="Arial"/>
              </a:endParaRPr>
            </a:p>
          </p:txBody>
        </p:sp>
        <p:sp>
          <p:nvSpPr>
            <p:cNvPr id="144" name="TextBox 143">
              <a:extLst>
                <a:ext uri="{FF2B5EF4-FFF2-40B4-BE49-F238E27FC236}">
                  <a16:creationId xmlns:a16="http://schemas.microsoft.com/office/drawing/2014/main" id="{A44E01BA-9120-4A7D-8374-AA5BFADCF3C9}"/>
                </a:ext>
              </a:extLst>
            </p:cNvPr>
            <p:cNvSpPr txBox="1"/>
            <p:nvPr/>
          </p:nvSpPr>
          <p:spPr>
            <a:xfrm>
              <a:off x="9571265" y="4261858"/>
              <a:ext cx="1300335" cy="115335"/>
            </a:xfrm>
            <a:prstGeom prst="rect">
              <a:avLst/>
            </a:prstGeom>
            <a:noFill/>
            <a:ln w="19050">
              <a:noFill/>
            </a:ln>
          </p:spPr>
          <p:txBody>
            <a:bodyPr wrap="square" lIns="0" tIns="0" rIns="0" bIns="0" rtlCol="0">
              <a:spAutoFit/>
            </a:bodyPr>
            <a:lstStyle/>
            <a:p>
              <a:pPr defTabSz="914400"/>
              <a:r>
                <a:rPr lang="en-US" sz="900" dirty="0" err="1">
                  <a:solidFill>
                    <a:prstClr val="black"/>
                  </a:solidFill>
                  <a:latin typeface="Arial"/>
                </a:rPr>
                <a:t>OpenDP</a:t>
              </a:r>
              <a:endParaRPr lang="en-US" sz="900" dirty="0">
                <a:solidFill>
                  <a:prstClr val="black"/>
                </a:solidFill>
                <a:latin typeface="Arial"/>
              </a:endParaRPr>
            </a:p>
          </p:txBody>
        </p:sp>
        <p:sp>
          <p:nvSpPr>
            <p:cNvPr id="145" name="TextBox 144">
              <a:extLst>
                <a:ext uri="{FF2B5EF4-FFF2-40B4-BE49-F238E27FC236}">
                  <a16:creationId xmlns:a16="http://schemas.microsoft.com/office/drawing/2014/main" id="{6377B449-2E0F-4271-8506-FC5BF4CC532D}"/>
                </a:ext>
              </a:extLst>
            </p:cNvPr>
            <p:cNvSpPr txBox="1"/>
            <p:nvPr/>
          </p:nvSpPr>
          <p:spPr>
            <a:xfrm>
              <a:off x="9571265" y="4672949"/>
              <a:ext cx="1300335" cy="115335"/>
            </a:xfrm>
            <a:prstGeom prst="rect">
              <a:avLst/>
            </a:prstGeom>
            <a:noFill/>
            <a:ln w="19050">
              <a:noFill/>
            </a:ln>
          </p:spPr>
          <p:txBody>
            <a:bodyPr wrap="square" lIns="0" tIns="0" rIns="0" bIns="0" rtlCol="0">
              <a:spAutoFit/>
            </a:bodyPr>
            <a:lstStyle/>
            <a:p>
              <a:pPr defTabSz="914400"/>
              <a:r>
                <a:rPr lang="en-US" sz="900" dirty="0">
                  <a:solidFill>
                    <a:prstClr val="black"/>
                  </a:solidFill>
                  <a:latin typeface="Arial"/>
                </a:rPr>
                <a:t>FastRoute4-lefdef</a:t>
              </a:r>
            </a:p>
          </p:txBody>
        </p:sp>
        <p:sp>
          <p:nvSpPr>
            <p:cNvPr id="146" name="TextBox 145">
              <a:extLst>
                <a:ext uri="{FF2B5EF4-FFF2-40B4-BE49-F238E27FC236}">
                  <a16:creationId xmlns:a16="http://schemas.microsoft.com/office/drawing/2014/main" id="{3B5E2CB4-D454-4DD5-9739-2646AFA611A4}"/>
                </a:ext>
              </a:extLst>
            </p:cNvPr>
            <p:cNvSpPr txBox="1"/>
            <p:nvPr/>
          </p:nvSpPr>
          <p:spPr>
            <a:xfrm>
              <a:off x="9571265" y="4974378"/>
              <a:ext cx="1300335" cy="115335"/>
            </a:xfrm>
            <a:prstGeom prst="rect">
              <a:avLst/>
            </a:prstGeom>
            <a:noFill/>
            <a:ln w="19050">
              <a:noFill/>
            </a:ln>
          </p:spPr>
          <p:txBody>
            <a:bodyPr wrap="square" lIns="0" tIns="0" rIns="0" bIns="0" rtlCol="0">
              <a:spAutoFit/>
            </a:bodyPr>
            <a:lstStyle/>
            <a:p>
              <a:pPr defTabSz="914400"/>
              <a:r>
                <a:rPr lang="en-US" sz="900" dirty="0" err="1">
                  <a:solidFill>
                    <a:prstClr val="black"/>
                  </a:solidFill>
                  <a:latin typeface="Arial"/>
                </a:rPr>
                <a:t>TritonRoute</a:t>
              </a:r>
              <a:endParaRPr lang="en-US" sz="900" dirty="0">
                <a:solidFill>
                  <a:prstClr val="black"/>
                </a:solidFill>
                <a:latin typeface="Arial"/>
              </a:endParaRPr>
            </a:p>
          </p:txBody>
        </p:sp>
        <p:sp>
          <p:nvSpPr>
            <p:cNvPr id="147" name="TextBox 146">
              <a:extLst>
                <a:ext uri="{FF2B5EF4-FFF2-40B4-BE49-F238E27FC236}">
                  <a16:creationId xmlns:a16="http://schemas.microsoft.com/office/drawing/2014/main" id="{ABD38A1D-6E41-4FBA-85B8-1FA9550804C9}"/>
                </a:ext>
              </a:extLst>
            </p:cNvPr>
            <p:cNvSpPr txBox="1"/>
            <p:nvPr/>
          </p:nvSpPr>
          <p:spPr>
            <a:xfrm>
              <a:off x="9571265" y="5257981"/>
              <a:ext cx="1309513" cy="115335"/>
            </a:xfrm>
            <a:prstGeom prst="rect">
              <a:avLst/>
            </a:prstGeom>
            <a:solidFill>
              <a:srgbClr val="F69008">
                <a:lumMod val="20000"/>
                <a:lumOff val="80000"/>
              </a:srgbClr>
            </a:solidFill>
            <a:ln w="19050">
              <a:noFill/>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a:rPr>
                <a:t>(</a:t>
              </a:r>
              <a:r>
                <a:rPr kumimoji="0" lang="en-US" sz="900" b="1" i="0" u="none" strike="noStrike" kern="0" cap="none" spc="0" normalizeH="0" baseline="0" noProof="0" dirty="0">
                  <a:ln>
                    <a:noFill/>
                  </a:ln>
                  <a:solidFill>
                    <a:prstClr val="black"/>
                  </a:solidFill>
                  <a:effectLst/>
                  <a:uLnTx/>
                  <a:uFillTx/>
                  <a:latin typeface="Arial"/>
                </a:rPr>
                <a:t>DEF to GDS = Magic8.2</a:t>
              </a:r>
              <a:r>
                <a:rPr kumimoji="0" lang="en-US" sz="900" b="0" i="0" u="none" strike="noStrike" kern="0" cap="none" spc="0" normalizeH="0" baseline="0" noProof="0" dirty="0">
                  <a:ln>
                    <a:noFill/>
                  </a:ln>
                  <a:solidFill>
                    <a:prstClr val="black"/>
                  </a:solidFill>
                  <a:effectLst/>
                  <a:uLnTx/>
                  <a:uFillTx/>
                  <a:latin typeface="Arial"/>
                  <a:sym typeface="Wingdings" panose="05000000000000000000" pitchFamily="2" charset="2"/>
                </a:rPr>
                <a:t>)</a:t>
              </a:r>
              <a:endParaRPr kumimoji="0" lang="en-US" sz="900" b="0" i="0" u="none" strike="noStrike" kern="0" cap="none" spc="0" normalizeH="0" baseline="0" noProof="0" dirty="0">
                <a:ln>
                  <a:noFill/>
                </a:ln>
                <a:solidFill>
                  <a:prstClr val="black"/>
                </a:solidFill>
                <a:effectLst/>
                <a:uLnTx/>
                <a:uFillTx/>
                <a:latin typeface="Arial"/>
              </a:endParaRPr>
            </a:p>
          </p:txBody>
        </p:sp>
        <p:sp>
          <p:nvSpPr>
            <p:cNvPr id="148" name="Rectangle 147">
              <a:extLst>
                <a:ext uri="{FF2B5EF4-FFF2-40B4-BE49-F238E27FC236}">
                  <a16:creationId xmlns:a16="http://schemas.microsoft.com/office/drawing/2014/main" id="{4A2021A7-6AFE-468C-B0C3-A3D4CBB52F5A}"/>
                </a:ext>
              </a:extLst>
            </p:cNvPr>
            <p:cNvSpPr/>
            <p:nvPr/>
          </p:nvSpPr>
          <p:spPr>
            <a:xfrm>
              <a:off x="9419508" y="1571000"/>
              <a:ext cx="1730598" cy="3911735"/>
            </a:xfrm>
            <a:prstGeom prst="rect">
              <a:avLst/>
            </a:prstGeom>
            <a:noFill/>
            <a:ln w="19050" cap="flat" cmpd="sng" algn="ctr">
              <a:solidFill>
                <a:srgbClr val="C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Arial"/>
                <a:ea typeface="+mn-ea"/>
                <a:cs typeface="+mn-cs"/>
              </a:endParaRPr>
            </a:p>
          </p:txBody>
        </p:sp>
        <p:sp>
          <p:nvSpPr>
            <p:cNvPr id="149" name="Rectangle 148">
              <a:extLst>
                <a:ext uri="{FF2B5EF4-FFF2-40B4-BE49-F238E27FC236}">
                  <a16:creationId xmlns:a16="http://schemas.microsoft.com/office/drawing/2014/main" id="{B2683238-4A49-4F42-B207-375B2F416EA4}"/>
                </a:ext>
              </a:extLst>
            </p:cNvPr>
            <p:cNvSpPr/>
            <p:nvPr/>
          </p:nvSpPr>
          <p:spPr>
            <a:xfrm>
              <a:off x="7405690" y="1571000"/>
              <a:ext cx="1974420" cy="3911736"/>
            </a:xfrm>
            <a:prstGeom prst="rect">
              <a:avLst/>
            </a:prstGeom>
            <a:noFill/>
            <a:ln w="19050" cap="flat" cmpd="sng" algn="ctr">
              <a:solidFill>
                <a:srgbClr val="4F2683"/>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Arial"/>
                <a:ea typeface="+mn-ea"/>
                <a:cs typeface="+mn-cs"/>
              </a:endParaRPr>
            </a:p>
          </p:txBody>
        </p:sp>
        <p:sp>
          <p:nvSpPr>
            <p:cNvPr id="150" name="TextBox 149">
              <a:extLst>
                <a:ext uri="{FF2B5EF4-FFF2-40B4-BE49-F238E27FC236}">
                  <a16:creationId xmlns:a16="http://schemas.microsoft.com/office/drawing/2014/main" id="{3B6AEDC4-C337-4EC9-9678-B1BF944A5817}"/>
                </a:ext>
              </a:extLst>
            </p:cNvPr>
            <p:cNvSpPr txBox="1"/>
            <p:nvPr/>
          </p:nvSpPr>
          <p:spPr>
            <a:xfrm>
              <a:off x="8648600" y="1145044"/>
              <a:ext cx="1419177" cy="384452"/>
            </a:xfrm>
            <a:prstGeom prst="rect">
              <a:avLst/>
            </a:prstGeom>
            <a:noFill/>
          </p:spPr>
          <p:txBody>
            <a:bodyPr wrap="square" rtlCol="0">
              <a:spAutoFit/>
            </a:bodyPr>
            <a:lstStyle/>
            <a:p>
              <a:pPr defTabSz="914400"/>
              <a:r>
                <a:rPr lang="en-US" sz="2400" dirty="0">
                  <a:solidFill>
                    <a:srgbClr val="0072AC"/>
                  </a:solidFill>
                  <a:latin typeface="Arial"/>
                </a:rPr>
                <a:t>RDF-2019</a:t>
              </a:r>
            </a:p>
          </p:txBody>
        </p:sp>
        <p:sp>
          <p:nvSpPr>
            <p:cNvPr id="151" name="Rectangle 150">
              <a:extLst>
                <a:ext uri="{FF2B5EF4-FFF2-40B4-BE49-F238E27FC236}">
                  <a16:creationId xmlns:a16="http://schemas.microsoft.com/office/drawing/2014/main" id="{A678452D-D3D2-4332-85CE-05676097A606}"/>
                </a:ext>
              </a:extLst>
            </p:cNvPr>
            <p:cNvSpPr/>
            <p:nvPr/>
          </p:nvSpPr>
          <p:spPr>
            <a:xfrm>
              <a:off x="7356599" y="1145046"/>
              <a:ext cx="3873976" cy="4402118"/>
            </a:xfrm>
            <a:prstGeom prst="rect">
              <a:avLst/>
            </a:prstGeom>
            <a:no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72AC"/>
                </a:solidFill>
                <a:effectLst/>
                <a:uLnTx/>
                <a:uFillTx/>
                <a:latin typeface="Arial"/>
                <a:ea typeface="+mn-ea"/>
                <a:cs typeface="+mn-cs"/>
              </a:endParaRPr>
            </a:p>
          </p:txBody>
        </p:sp>
        <p:sp>
          <p:nvSpPr>
            <p:cNvPr id="152" name="TextBox 151">
              <a:extLst>
                <a:ext uri="{FF2B5EF4-FFF2-40B4-BE49-F238E27FC236}">
                  <a16:creationId xmlns:a16="http://schemas.microsoft.com/office/drawing/2014/main" id="{74725CD6-B096-45C2-9379-FFD20F7BD800}"/>
                </a:ext>
              </a:extLst>
            </p:cNvPr>
            <p:cNvSpPr txBox="1"/>
            <p:nvPr/>
          </p:nvSpPr>
          <p:spPr>
            <a:xfrm>
              <a:off x="9711991" y="1590051"/>
              <a:ext cx="1222091" cy="281931"/>
            </a:xfrm>
            <a:prstGeom prst="rect">
              <a:avLst/>
            </a:prstGeom>
            <a:noFill/>
          </p:spPr>
          <p:txBody>
            <a:bodyPr wrap="square" rtlCol="0">
              <a:spAutoFit/>
            </a:bodyPr>
            <a:lstStyle/>
            <a:p>
              <a:pPr algn="ctr" defTabSz="914400"/>
              <a:r>
                <a:rPr lang="en-US" sz="1600" dirty="0" err="1">
                  <a:solidFill>
                    <a:srgbClr val="C00000"/>
                  </a:solidFill>
                  <a:latin typeface="Arial"/>
                </a:rPr>
                <a:t>OpenROAD</a:t>
              </a:r>
              <a:endParaRPr lang="en-US" sz="1600" dirty="0">
                <a:solidFill>
                  <a:srgbClr val="C00000"/>
                </a:solidFill>
                <a:latin typeface="Arial"/>
              </a:endParaRPr>
            </a:p>
          </p:txBody>
        </p:sp>
        <p:sp>
          <p:nvSpPr>
            <p:cNvPr id="153" name="TextBox 152">
              <a:extLst>
                <a:ext uri="{FF2B5EF4-FFF2-40B4-BE49-F238E27FC236}">
                  <a16:creationId xmlns:a16="http://schemas.microsoft.com/office/drawing/2014/main" id="{42382B14-8177-46A2-8BA4-21F0E5C57167}"/>
                </a:ext>
              </a:extLst>
            </p:cNvPr>
            <p:cNvSpPr txBox="1"/>
            <p:nvPr/>
          </p:nvSpPr>
          <p:spPr>
            <a:xfrm>
              <a:off x="7760724" y="1597419"/>
              <a:ext cx="1222091" cy="281931"/>
            </a:xfrm>
            <a:prstGeom prst="rect">
              <a:avLst/>
            </a:prstGeom>
            <a:noFill/>
          </p:spPr>
          <p:txBody>
            <a:bodyPr wrap="square" rtlCol="0">
              <a:spAutoFit/>
            </a:bodyPr>
            <a:lstStyle/>
            <a:p>
              <a:pPr algn="ctr" defTabSz="914400"/>
              <a:r>
                <a:rPr lang="en-US" sz="1600" dirty="0">
                  <a:solidFill>
                    <a:srgbClr val="4F2683">
                      <a:lumMod val="75000"/>
                    </a:srgbClr>
                  </a:solidFill>
                  <a:latin typeface="Arial"/>
                </a:rPr>
                <a:t>RDF-2018</a:t>
              </a:r>
            </a:p>
          </p:txBody>
        </p:sp>
      </p:grpSp>
    </p:spTree>
    <p:extLst>
      <p:ext uri="{BB962C8B-B14F-4D97-AF65-F5344CB8AC3E}">
        <p14:creationId xmlns:p14="http://schemas.microsoft.com/office/powerpoint/2010/main" val="1307791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animEffect transition="in" filter="fade">
                                      <p:cBhvr>
                                        <p:cTn id="7" dur="500"/>
                                        <p:tgtEl>
                                          <p:spTgt spid="1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5" end="5"/>
                                            </p:txEl>
                                          </p:spTgt>
                                        </p:tgtEl>
                                        <p:attrNameLst>
                                          <p:attrName>style.visibility</p:attrName>
                                        </p:attrNameLst>
                                      </p:cBhvr>
                                      <p:to>
                                        <p:strVal val="visible"/>
                                      </p:to>
                                    </p:set>
                                    <p:animEffect transition="in" filter="fade">
                                      <p:cBhvr>
                                        <p:cTn id="10" dur="500"/>
                                        <p:tgtEl>
                                          <p:spTgt spid="12">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xEl>
                                              <p:pRg st="6" end="6"/>
                                            </p:txEl>
                                          </p:spTgt>
                                        </p:tgtEl>
                                        <p:attrNameLst>
                                          <p:attrName>style.visibility</p:attrName>
                                        </p:attrNameLst>
                                      </p:cBhvr>
                                      <p:to>
                                        <p:strVal val="visible"/>
                                      </p:to>
                                    </p:set>
                                    <p:animEffect transition="in" filter="fade">
                                      <p:cBhvr>
                                        <p:cTn id="13" dur="500"/>
                                        <p:tgtEl>
                                          <p:spTgt spid="12">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xEl>
                                              <p:pRg st="8" end="8"/>
                                            </p:txEl>
                                          </p:spTgt>
                                        </p:tgtEl>
                                        <p:attrNameLst>
                                          <p:attrName>style.visibility</p:attrName>
                                        </p:attrNameLst>
                                      </p:cBhvr>
                                      <p:to>
                                        <p:strVal val="visible"/>
                                      </p:to>
                                    </p:set>
                                    <p:animEffect transition="in" filter="fade">
                                      <p:cBhvr>
                                        <p:cTn id="18" dur="500"/>
                                        <p:tgtEl>
                                          <p:spTgt spid="12">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xEl>
                                              <p:pRg st="9" end="9"/>
                                            </p:txEl>
                                          </p:spTgt>
                                        </p:tgtEl>
                                        <p:attrNameLst>
                                          <p:attrName>style.visibility</p:attrName>
                                        </p:attrNameLst>
                                      </p:cBhvr>
                                      <p:to>
                                        <p:strVal val="visible"/>
                                      </p:to>
                                    </p:set>
                                    <p:animEffect transition="in" filter="fade">
                                      <p:cBhvr>
                                        <p:cTn id="21" dur="500"/>
                                        <p:tgtEl>
                                          <p:spTgt spid="12">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xEl>
                                              <p:pRg st="10" end="10"/>
                                            </p:txEl>
                                          </p:spTgt>
                                        </p:tgtEl>
                                        <p:attrNameLst>
                                          <p:attrName>style.visibility</p:attrName>
                                        </p:attrNameLst>
                                      </p:cBhvr>
                                      <p:to>
                                        <p:strVal val="visible"/>
                                      </p:to>
                                    </p:set>
                                    <p:animEffect transition="in" filter="fade">
                                      <p:cBhvr>
                                        <p:cTn id="24" dur="500"/>
                                        <p:tgtEl>
                                          <p:spTgt spid="12">
                                            <p:txEl>
                                              <p:pRg st="10" end="1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xEl>
                                              <p:pRg st="11" end="11"/>
                                            </p:txEl>
                                          </p:spTgt>
                                        </p:tgtEl>
                                        <p:attrNameLst>
                                          <p:attrName>style.visibility</p:attrName>
                                        </p:attrNameLst>
                                      </p:cBhvr>
                                      <p:to>
                                        <p:strVal val="visible"/>
                                      </p:to>
                                    </p:set>
                                    <p:animEffect transition="in" filter="fade">
                                      <p:cBhvr>
                                        <p:cTn id="27" dur="500"/>
                                        <p:tgtEl>
                                          <p:spTgt spid="1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a:xfrm>
            <a:off x="215900" y="144463"/>
            <a:ext cx="11802533" cy="595312"/>
          </a:xfrm>
        </p:spPr>
        <p:txBody>
          <a:bodyPr/>
          <a:lstStyle/>
          <a:p>
            <a:r>
              <a:rPr lang="en-US" dirty="0"/>
              <a:t>Acknowledgments</a:t>
            </a:r>
          </a:p>
        </p:txBody>
      </p:sp>
      <p:sp>
        <p:nvSpPr>
          <p:cNvPr id="12" name="Content Placeholder 3">
            <a:extLst>
              <a:ext uri="{FF2B5EF4-FFF2-40B4-BE49-F238E27FC236}">
                <a16:creationId xmlns:a16="http://schemas.microsoft.com/office/drawing/2014/main" id="{FA2F5A1A-398D-42A9-B777-D56DC73A41CC}"/>
              </a:ext>
            </a:extLst>
          </p:cNvPr>
          <p:cNvSpPr>
            <a:spLocks noGrp="1"/>
          </p:cNvSpPr>
          <p:nvPr>
            <p:ph idx="1"/>
          </p:nvPr>
        </p:nvSpPr>
        <p:spPr>
          <a:xfrm>
            <a:off x="228601" y="838201"/>
            <a:ext cx="11963399" cy="5593079"/>
          </a:xfrm>
        </p:spPr>
        <p:txBody>
          <a:bodyPr/>
          <a:lstStyle/>
          <a:p>
            <a:pPr marL="174625" indent="-174625">
              <a:lnSpc>
                <a:spcPct val="110000"/>
              </a:lnSpc>
              <a:spcAft>
                <a:spcPts val="1500"/>
              </a:spcAft>
            </a:pPr>
            <a:r>
              <a:rPr lang="en-US" dirty="0"/>
              <a:t>This work was supported by </a:t>
            </a:r>
            <a:r>
              <a:rPr lang="en-US" b="1" dirty="0"/>
              <a:t>IEEE CEDA Design Automation Technical Committee (DATC).</a:t>
            </a:r>
            <a:endParaRPr lang="en-US" altLang="zh-TW" b="1" dirty="0"/>
          </a:p>
          <a:p>
            <a:pPr marL="174625" indent="-174625">
              <a:lnSpc>
                <a:spcPct val="110000"/>
              </a:lnSpc>
              <a:spcAft>
                <a:spcPts val="1500"/>
              </a:spcAft>
            </a:pPr>
            <a:r>
              <a:rPr lang="en-US" dirty="0"/>
              <a:t>We thank </a:t>
            </a:r>
            <a:r>
              <a:rPr lang="en-US" b="1" dirty="0"/>
              <a:t>the </a:t>
            </a:r>
            <a:r>
              <a:rPr lang="en-US" b="1" dirty="0" err="1"/>
              <a:t>OpenROAD</a:t>
            </a:r>
            <a:r>
              <a:rPr lang="en-US" b="1" dirty="0"/>
              <a:t> project team </a:t>
            </a:r>
            <a:r>
              <a:rPr lang="en-US" dirty="0"/>
              <a:t>for contributions and support for RDF-2019.</a:t>
            </a:r>
            <a:endParaRPr lang="en-US" altLang="zh-TW" dirty="0"/>
          </a:p>
          <a:p>
            <a:pPr marL="174625" indent="-174625">
              <a:lnSpc>
                <a:spcPct val="110000"/>
              </a:lnSpc>
              <a:spcAft>
                <a:spcPts val="1500"/>
              </a:spcAft>
            </a:pPr>
            <a:r>
              <a:rPr lang="en-US" dirty="0"/>
              <a:t>We thank </a:t>
            </a:r>
            <a:r>
              <a:rPr lang="en-US" b="1" dirty="0"/>
              <a:t>Myung-</a:t>
            </a:r>
            <a:r>
              <a:rPr lang="en-US" b="1" dirty="0" err="1"/>
              <a:t>Chul</a:t>
            </a:r>
            <a:r>
              <a:rPr lang="en-US" b="1" dirty="0"/>
              <a:t> Kim </a:t>
            </a:r>
            <a:r>
              <a:rPr lang="en-US" dirty="0"/>
              <a:t>of IBM and </a:t>
            </a:r>
            <a:r>
              <a:rPr lang="en-US" b="1" dirty="0"/>
              <a:t>Igor Markov </a:t>
            </a:r>
            <a:r>
              <a:rPr lang="en-US" dirty="0"/>
              <a:t>of University of Michigan (current: Facebook) for their generosity in providing the </a:t>
            </a:r>
            <a:r>
              <a:rPr lang="en-US" dirty="0" err="1"/>
              <a:t>ComPLx</a:t>
            </a:r>
            <a:r>
              <a:rPr lang="en-US" dirty="0"/>
              <a:t> placer binary.</a:t>
            </a:r>
          </a:p>
          <a:p>
            <a:pPr marL="174625" indent="-174625">
              <a:lnSpc>
                <a:spcPct val="110000"/>
              </a:lnSpc>
              <a:spcAft>
                <a:spcPts val="1500"/>
              </a:spcAft>
            </a:pPr>
            <a:r>
              <a:rPr lang="en-US" dirty="0"/>
              <a:t>We thank </a:t>
            </a:r>
            <a:r>
              <a:rPr lang="en-US" b="1" dirty="0"/>
              <a:t>Shinichi Nishizawa</a:t>
            </a:r>
            <a:r>
              <a:rPr lang="en-US" dirty="0"/>
              <a:t> of Fukuoka University and </a:t>
            </a:r>
            <a:r>
              <a:rPr lang="en-US" b="1" dirty="0"/>
              <a:t>Hidetoshi Onodera </a:t>
            </a:r>
            <a:r>
              <a:rPr lang="en-US" dirty="0"/>
              <a:t>of Kyoto University for supporting </a:t>
            </a:r>
            <a:r>
              <a:rPr lang="en-US" dirty="0" err="1"/>
              <a:t>NCTUcell</a:t>
            </a:r>
            <a:r>
              <a:rPr lang="en-US" dirty="0"/>
              <a:t> release under RDF-2019. </a:t>
            </a:r>
            <a:endParaRPr lang="en-US" altLang="zh-TW" dirty="0"/>
          </a:p>
        </p:txBody>
      </p:sp>
    </p:spTree>
    <p:extLst>
      <p:ext uri="{BB962C8B-B14F-4D97-AF65-F5344CB8AC3E}">
        <p14:creationId xmlns:p14="http://schemas.microsoft.com/office/powerpoint/2010/main" val="294419567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D03B85-90E8-436A-AB2F-D9E79B2B594C}"/>
              </a:ext>
            </a:extLst>
          </p:cNvPr>
          <p:cNvSpPr>
            <a:spLocks noGrp="1"/>
          </p:cNvSpPr>
          <p:nvPr>
            <p:ph type="title"/>
          </p:nvPr>
        </p:nvSpPr>
        <p:spPr>
          <a:xfrm>
            <a:off x="914400" y="3586478"/>
            <a:ext cx="10363200" cy="1362075"/>
          </a:xfrm>
        </p:spPr>
        <p:txBody>
          <a:bodyPr/>
          <a:lstStyle/>
          <a:p>
            <a:r>
              <a:rPr lang="en-US" dirty="0"/>
              <a:t>Thank you!</a:t>
            </a:r>
          </a:p>
        </p:txBody>
      </p:sp>
      <p:sp>
        <p:nvSpPr>
          <p:cNvPr id="6" name="Content Placeholder 3">
            <a:extLst>
              <a:ext uri="{FF2B5EF4-FFF2-40B4-BE49-F238E27FC236}">
                <a16:creationId xmlns:a16="http://schemas.microsoft.com/office/drawing/2014/main" id="{919D24B0-88A4-4FB7-A67E-597EF3BF75B5}"/>
              </a:ext>
            </a:extLst>
          </p:cNvPr>
          <p:cNvSpPr txBox="1">
            <a:spLocks/>
          </p:cNvSpPr>
          <p:nvPr/>
        </p:nvSpPr>
        <p:spPr bwMode="auto">
          <a:xfrm>
            <a:off x="457200" y="4513385"/>
            <a:ext cx="11336694" cy="559757"/>
          </a:xfrm>
          <a:prstGeom prst="rect">
            <a:avLst/>
          </a:prstGeom>
          <a:solidFill>
            <a:srgbClr val="FFFF00"/>
          </a:solidFill>
          <a:ln w="9525">
            <a:noFill/>
            <a:miter lim="800000"/>
            <a:headEnd/>
            <a:tailEnd/>
          </a:ln>
        </p:spPr>
        <p:txBody>
          <a:bodyPr vert="horz" wrap="square" lIns="92075" tIns="46038" rIns="92075" bIns="46038" numCol="1" anchor="b" anchorCtr="0" compatLnSpc="1">
            <a:prstTxWarp prst="textNoShape">
              <a:avLst/>
            </a:prstTxWarp>
          </a:bodyPr>
          <a:lstStyle>
            <a:lvl1pPr marL="0" indent="0" algn="l" rtl="0" eaLnBrk="1" fontAlgn="base" hangingPunct="1">
              <a:lnSpc>
                <a:spcPct val="85000"/>
              </a:lnSpc>
              <a:spcBef>
                <a:spcPct val="30000"/>
              </a:spcBef>
              <a:spcAft>
                <a:spcPct val="0"/>
              </a:spcAft>
              <a:buClr>
                <a:srgbClr val="C00000"/>
              </a:buClr>
              <a:buNone/>
              <a:defRPr sz="2000">
                <a:solidFill>
                  <a:schemeClr val="tx1"/>
                </a:solidFill>
                <a:latin typeface="Arial" panose="020B0604020202020204" pitchFamily="34" charset="0"/>
                <a:ea typeface="+mn-ea"/>
                <a:cs typeface="Arial" pitchFamily="34" charset="0"/>
              </a:defRPr>
            </a:lvl1pPr>
            <a:lvl2pPr marL="457200" indent="0" algn="l" rtl="0" eaLnBrk="1" fontAlgn="base" hangingPunct="1">
              <a:lnSpc>
                <a:spcPct val="85000"/>
              </a:lnSpc>
              <a:spcBef>
                <a:spcPct val="30000"/>
              </a:spcBef>
              <a:spcAft>
                <a:spcPct val="0"/>
              </a:spcAft>
              <a:buClr>
                <a:srgbClr val="C00000"/>
              </a:buClr>
              <a:buNone/>
              <a:defRPr sz="1800">
                <a:solidFill>
                  <a:schemeClr val="tx1"/>
                </a:solidFill>
                <a:latin typeface="Arial" panose="020B0604020202020204" pitchFamily="34" charset="0"/>
                <a:cs typeface="Arial" pitchFamily="34" charset="0"/>
              </a:defRPr>
            </a:lvl2pPr>
            <a:lvl3pPr marL="914400" indent="0" algn="l" rtl="0" eaLnBrk="1" fontAlgn="base" hangingPunct="1">
              <a:lnSpc>
                <a:spcPct val="85000"/>
              </a:lnSpc>
              <a:spcBef>
                <a:spcPct val="30000"/>
              </a:spcBef>
              <a:spcAft>
                <a:spcPct val="0"/>
              </a:spcAft>
              <a:buClr>
                <a:srgbClr val="C00000"/>
              </a:buClr>
              <a:buNone/>
              <a:defRPr sz="1600">
                <a:solidFill>
                  <a:schemeClr val="tx1"/>
                </a:solidFill>
                <a:latin typeface="Arial" panose="020B0604020202020204" pitchFamily="34" charset="0"/>
                <a:cs typeface="Arial" pitchFamily="34" charset="0"/>
              </a:defRPr>
            </a:lvl3pPr>
            <a:lvl4pPr marL="1371600" indent="0" algn="l" rtl="0" eaLnBrk="1" fontAlgn="base" hangingPunct="1">
              <a:spcBef>
                <a:spcPct val="20000"/>
              </a:spcBef>
              <a:spcAft>
                <a:spcPct val="0"/>
              </a:spcAft>
              <a:buClr>
                <a:srgbClr val="FF3300"/>
              </a:buClr>
              <a:buSzPct val="50000"/>
              <a:buFont typeface="Monotype Sorts"/>
              <a:buNone/>
              <a:defRPr sz="1400">
                <a:solidFill>
                  <a:schemeClr val="tx1"/>
                </a:solidFill>
                <a:latin typeface="Arial Narrow" pitchFamily="34" charset="0"/>
                <a:cs typeface="Arial" charset="0"/>
              </a:defRPr>
            </a:lvl4pPr>
            <a:lvl5pPr marL="1828800" indent="0" algn="l" rtl="0" eaLnBrk="1" fontAlgn="base" hangingPunct="1">
              <a:spcBef>
                <a:spcPct val="20000"/>
              </a:spcBef>
              <a:spcAft>
                <a:spcPct val="0"/>
              </a:spcAft>
              <a:buNone/>
              <a:defRPr sz="1400">
                <a:solidFill>
                  <a:schemeClr val="tx1"/>
                </a:solidFill>
                <a:latin typeface="Arial Narrow" pitchFamily="34" charset="0"/>
                <a:cs typeface="Arial" charset="0"/>
              </a:defRPr>
            </a:lvl5pPr>
            <a:lvl6pPr marL="2286000" indent="0" algn="l" rtl="0" eaLnBrk="1" fontAlgn="base" hangingPunct="1">
              <a:spcBef>
                <a:spcPct val="20000"/>
              </a:spcBef>
              <a:spcAft>
                <a:spcPct val="0"/>
              </a:spcAft>
              <a:buNone/>
              <a:defRPr sz="1400">
                <a:solidFill>
                  <a:schemeClr val="tx1"/>
                </a:solidFill>
                <a:latin typeface="Arial Narrow" pitchFamily="34" charset="0"/>
              </a:defRPr>
            </a:lvl6pPr>
            <a:lvl7pPr marL="2743200" indent="0" algn="l" rtl="0" eaLnBrk="1" fontAlgn="base" hangingPunct="1">
              <a:spcBef>
                <a:spcPct val="20000"/>
              </a:spcBef>
              <a:spcAft>
                <a:spcPct val="0"/>
              </a:spcAft>
              <a:buNone/>
              <a:defRPr sz="1400">
                <a:solidFill>
                  <a:schemeClr val="tx1"/>
                </a:solidFill>
                <a:latin typeface="Arial Narrow" pitchFamily="34" charset="0"/>
              </a:defRPr>
            </a:lvl7pPr>
            <a:lvl8pPr marL="3200400" indent="0" algn="l" rtl="0" eaLnBrk="1" fontAlgn="base" hangingPunct="1">
              <a:spcBef>
                <a:spcPct val="20000"/>
              </a:spcBef>
              <a:spcAft>
                <a:spcPct val="0"/>
              </a:spcAft>
              <a:buNone/>
              <a:defRPr sz="1400">
                <a:solidFill>
                  <a:schemeClr val="tx1"/>
                </a:solidFill>
                <a:latin typeface="Arial Narrow" pitchFamily="34" charset="0"/>
              </a:defRPr>
            </a:lvl8pPr>
            <a:lvl9pPr marL="3657600" indent="0" algn="l" rtl="0" eaLnBrk="1" fontAlgn="base" hangingPunct="1">
              <a:spcBef>
                <a:spcPct val="20000"/>
              </a:spcBef>
              <a:spcAft>
                <a:spcPct val="0"/>
              </a:spcAft>
              <a:buNone/>
              <a:defRPr sz="1400">
                <a:solidFill>
                  <a:schemeClr val="tx1"/>
                </a:solidFill>
                <a:latin typeface="Arial Narrow" pitchFamily="34" charset="0"/>
              </a:defRPr>
            </a:lvl9pPr>
          </a:lstStyle>
          <a:p>
            <a:pPr marL="174625" indent="-174625" defTabSz="914400">
              <a:lnSpc>
                <a:spcPct val="110000"/>
              </a:lnSpc>
              <a:spcAft>
                <a:spcPts val="1500"/>
              </a:spcAft>
            </a:pPr>
            <a:r>
              <a:rPr lang="en-US" sz="3200" b="1" kern="0" dirty="0"/>
              <a:t>GitHub Link : </a:t>
            </a:r>
            <a:r>
              <a:rPr lang="en-US" sz="3200" b="1" kern="0" dirty="0">
                <a:hlinkClick r:id="rId3"/>
              </a:rPr>
              <a:t>https://github.com/ieee-ceda-datc/RDF-2019</a:t>
            </a:r>
            <a:endParaRPr lang="en-US" sz="3200" b="1" kern="0" dirty="0"/>
          </a:p>
        </p:txBody>
      </p:sp>
    </p:spTree>
    <p:extLst>
      <p:ext uri="{BB962C8B-B14F-4D97-AF65-F5344CB8AC3E}">
        <p14:creationId xmlns:p14="http://schemas.microsoft.com/office/powerpoint/2010/main" val="244883826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D03B85-90E8-436A-AB2F-D9E79B2B594C}"/>
              </a:ext>
            </a:extLst>
          </p:cNvPr>
          <p:cNvSpPr>
            <a:spLocks noGrp="1"/>
          </p:cNvSpPr>
          <p:nvPr>
            <p:ph type="title"/>
          </p:nvPr>
        </p:nvSpPr>
        <p:spPr/>
        <p:txBody>
          <a:bodyPr/>
          <a:lstStyle/>
          <a:p>
            <a:r>
              <a:rPr lang="en-US" dirty="0"/>
              <a:t>BACKUP</a:t>
            </a:r>
          </a:p>
        </p:txBody>
      </p:sp>
      <p:sp>
        <p:nvSpPr>
          <p:cNvPr id="5" name="Text Placeholder 4">
            <a:extLst>
              <a:ext uri="{FF2B5EF4-FFF2-40B4-BE49-F238E27FC236}">
                <a16:creationId xmlns:a16="http://schemas.microsoft.com/office/drawing/2014/main" id="{E7A4D0A2-335A-4C65-B595-1ADB1C8F41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1566539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a:xfrm>
            <a:off x="215900" y="144463"/>
            <a:ext cx="11802533" cy="595312"/>
          </a:xfrm>
        </p:spPr>
        <p:txBody>
          <a:bodyPr/>
          <a:lstStyle/>
          <a:p>
            <a:r>
              <a:rPr lang="en-US" dirty="0"/>
              <a:t>BSG </a:t>
            </a:r>
            <a:r>
              <a:rPr lang="en-US" dirty="0" err="1"/>
              <a:t>Fakeram</a:t>
            </a:r>
            <a:r>
              <a:rPr lang="en-US" dirty="0"/>
              <a:t> Flow Diagram</a:t>
            </a:r>
          </a:p>
        </p:txBody>
      </p:sp>
      <p:pic>
        <p:nvPicPr>
          <p:cNvPr id="35" name="Picture 34">
            <a:extLst>
              <a:ext uri="{FF2B5EF4-FFF2-40B4-BE49-F238E27FC236}">
                <a16:creationId xmlns:a16="http://schemas.microsoft.com/office/drawing/2014/main" id="{C0F36B26-3BB7-4673-8C6F-4198645F21F4}"/>
              </a:ext>
            </a:extLst>
          </p:cNvPr>
          <p:cNvPicPr>
            <a:picLocks noChangeAspect="1"/>
          </p:cNvPicPr>
          <p:nvPr/>
        </p:nvPicPr>
        <p:blipFill>
          <a:blip r:embed="rId3"/>
          <a:stretch>
            <a:fillRect/>
          </a:stretch>
        </p:blipFill>
        <p:spPr>
          <a:xfrm>
            <a:off x="9635246" y="46037"/>
            <a:ext cx="2474627" cy="572699"/>
          </a:xfrm>
          <a:prstGeom prst="rect">
            <a:avLst/>
          </a:prstGeom>
        </p:spPr>
      </p:pic>
      <p:pic>
        <p:nvPicPr>
          <p:cNvPr id="36" name="Picture 35">
            <a:extLst>
              <a:ext uri="{FF2B5EF4-FFF2-40B4-BE49-F238E27FC236}">
                <a16:creationId xmlns:a16="http://schemas.microsoft.com/office/drawing/2014/main" id="{0F9CFD66-919A-4DA6-BA14-EB800E2A98B9}"/>
              </a:ext>
            </a:extLst>
          </p:cNvPr>
          <p:cNvPicPr>
            <a:picLocks noChangeAspect="1"/>
          </p:cNvPicPr>
          <p:nvPr/>
        </p:nvPicPr>
        <p:blipFill>
          <a:blip r:embed="rId4"/>
          <a:stretch>
            <a:fillRect/>
          </a:stretch>
        </p:blipFill>
        <p:spPr>
          <a:xfrm>
            <a:off x="8782247" y="51276"/>
            <a:ext cx="801180" cy="576011"/>
          </a:xfrm>
          <a:prstGeom prst="rect">
            <a:avLst/>
          </a:prstGeom>
        </p:spPr>
      </p:pic>
      <p:grpSp>
        <p:nvGrpSpPr>
          <p:cNvPr id="2" name="Group 1">
            <a:extLst>
              <a:ext uri="{FF2B5EF4-FFF2-40B4-BE49-F238E27FC236}">
                <a16:creationId xmlns:a16="http://schemas.microsoft.com/office/drawing/2014/main" id="{D0C66A77-1DDA-4DE4-B809-9E3F207F96DF}"/>
              </a:ext>
            </a:extLst>
          </p:cNvPr>
          <p:cNvGrpSpPr/>
          <p:nvPr/>
        </p:nvGrpSpPr>
        <p:grpSpPr>
          <a:xfrm>
            <a:off x="199401" y="854732"/>
            <a:ext cx="11699467" cy="5556228"/>
            <a:chOff x="219721" y="742972"/>
            <a:chExt cx="8820853" cy="4189137"/>
          </a:xfrm>
        </p:grpSpPr>
        <p:sp>
          <p:nvSpPr>
            <p:cNvPr id="37" name="Google Shape;62;p14">
              <a:extLst>
                <a:ext uri="{FF2B5EF4-FFF2-40B4-BE49-F238E27FC236}">
                  <a16:creationId xmlns:a16="http://schemas.microsoft.com/office/drawing/2014/main" id="{88705593-5E05-406F-BF3A-0A3651A3E04D}"/>
                </a:ext>
              </a:extLst>
            </p:cNvPr>
            <p:cNvSpPr/>
            <p:nvPr/>
          </p:nvSpPr>
          <p:spPr>
            <a:xfrm>
              <a:off x="2329738" y="999925"/>
              <a:ext cx="3975900" cy="3899100"/>
            </a:xfrm>
            <a:prstGeom prst="rect">
              <a:avLst/>
            </a:prstGeom>
            <a:solidFill>
              <a:srgbClr val="FFE599"/>
            </a:solidFill>
            <a:ln w="2857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b="1" i="1" u="sng" dirty="0">
                  <a:solidFill>
                    <a:schemeClr val="dk1"/>
                  </a:solidFill>
                </a:rPr>
                <a:t>BSG </a:t>
              </a:r>
              <a:r>
                <a:rPr lang="en" sz="2000" b="1" i="1" u="sng" dirty="0" err="1">
                  <a:solidFill>
                    <a:schemeClr val="dk1"/>
                  </a:solidFill>
                </a:rPr>
                <a:t>Fakeram</a:t>
              </a:r>
              <a:endParaRPr sz="2000" b="1" i="1" u="sng" dirty="0">
                <a:solidFill>
                  <a:schemeClr val="dk1"/>
                </a:solidFill>
              </a:endParaRPr>
            </a:p>
          </p:txBody>
        </p:sp>
        <p:grpSp>
          <p:nvGrpSpPr>
            <p:cNvPr id="38" name="Google Shape;63;p14">
              <a:extLst>
                <a:ext uri="{FF2B5EF4-FFF2-40B4-BE49-F238E27FC236}">
                  <a16:creationId xmlns:a16="http://schemas.microsoft.com/office/drawing/2014/main" id="{BC09969D-53BB-4432-B6A7-A69BD947EB9B}"/>
                </a:ext>
              </a:extLst>
            </p:cNvPr>
            <p:cNvGrpSpPr/>
            <p:nvPr/>
          </p:nvGrpSpPr>
          <p:grpSpPr>
            <a:xfrm>
              <a:off x="3706791" y="2396230"/>
              <a:ext cx="1314440" cy="2535879"/>
              <a:chOff x="2885938" y="2425225"/>
              <a:chExt cx="1375225" cy="2506800"/>
            </a:xfrm>
          </p:grpSpPr>
          <p:sp>
            <p:nvSpPr>
              <p:cNvPr id="39" name="Google Shape;64;p14">
                <a:extLst>
                  <a:ext uri="{FF2B5EF4-FFF2-40B4-BE49-F238E27FC236}">
                    <a16:creationId xmlns:a16="http://schemas.microsoft.com/office/drawing/2014/main" id="{9314D030-B5E9-4D5E-A368-9B7DE2CF8BC7}"/>
                  </a:ext>
                </a:extLst>
              </p:cNvPr>
              <p:cNvSpPr/>
              <p:nvPr/>
            </p:nvSpPr>
            <p:spPr>
              <a:xfrm>
                <a:off x="2894463" y="2425225"/>
                <a:ext cx="1358400" cy="2506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65;p14">
                <a:extLst>
                  <a:ext uri="{FF2B5EF4-FFF2-40B4-BE49-F238E27FC236}">
                    <a16:creationId xmlns:a16="http://schemas.microsoft.com/office/drawing/2014/main" id="{22BA9CA3-7F89-4836-B4AE-1700A8F651DF}"/>
                  </a:ext>
                </a:extLst>
              </p:cNvPr>
              <p:cNvCxnSpPr/>
              <p:nvPr/>
            </p:nvCxnSpPr>
            <p:spPr>
              <a:xfrm>
                <a:off x="2885938" y="2427425"/>
                <a:ext cx="0" cy="2483700"/>
              </a:xfrm>
              <a:prstGeom prst="straightConnector1">
                <a:avLst/>
              </a:prstGeom>
              <a:noFill/>
              <a:ln w="28575" cap="flat" cmpd="sng">
                <a:solidFill>
                  <a:schemeClr val="dk2"/>
                </a:solidFill>
                <a:prstDash val="solid"/>
                <a:round/>
                <a:headEnd type="none" w="med" len="med"/>
                <a:tailEnd type="none" w="med" len="med"/>
              </a:ln>
            </p:spPr>
          </p:cxnSp>
          <p:cxnSp>
            <p:nvCxnSpPr>
              <p:cNvPr id="41" name="Google Shape;66;p14">
                <a:extLst>
                  <a:ext uri="{FF2B5EF4-FFF2-40B4-BE49-F238E27FC236}">
                    <a16:creationId xmlns:a16="http://schemas.microsoft.com/office/drawing/2014/main" id="{230D1384-F839-40AB-8F76-0129CCAF5EA5}"/>
                  </a:ext>
                </a:extLst>
              </p:cNvPr>
              <p:cNvCxnSpPr/>
              <p:nvPr/>
            </p:nvCxnSpPr>
            <p:spPr>
              <a:xfrm>
                <a:off x="4253763" y="2427425"/>
                <a:ext cx="0" cy="2485500"/>
              </a:xfrm>
              <a:prstGeom prst="straightConnector1">
                <a:avLst/>
              </a:prstGeom>
              <a:noFill/>
              <a:ln w="28575" cap="flat" cmpd="sng">
                <a:solidFill>
                  <a:schemeClr val="dk2"/>
                </a:solidFill>
                <a:prstDash val="solid"/>
                <a:round/>
                <a:headEnd type="none" w="med" len="med"/>
                <a:tailEnd type="none" w="med" len="med"/>
              </a:ln>
            </p:spPr>
          </p:cxnSp>
          <p:cxnSp>
            <p:nvCxnSpPr>
              <p:cNvPr id="42" name="Google Shape;67;p14">
                <a:extLst>
                  <a:ext uri="{FF2B5EF4-FFF2-40B4-BE49-F238E27FC236}">
                    <a16:creationId xmlns:a16="http://schemas.microsoft.com/office/drawing/2014/main" id="{CC223972-1889-48F0-B941-58D2CA1A2F9F}"/>
                  </a:ext>
                </a:extLst>
              </p:cNvPr>
              <p:cNvCxnSpPr/>
              <p:nvPr/>
            </p:nvCxnSpPr>
            <p:spPr>
              <a:xfrm>
                <a:off x="2887163" y="2425225"/>
                <a:ext cx="1374000" cy="0"/>
              </a:xfrm>
              <a:prstGeom prst="straightConnector1">
                <a:avLst/>
              </a:prstGeom>
              <a:noFill/>
              <a:ln w="28575" cap="flat" cmpd="sng">
                <a:solidFill>
                  <a:schemeClr val="dk2"/>
                </a:solidFill>
                <a:prstDash val="solid"/>
                <a:round/>
                <a:headEnd type="none" w="med" len="med"/>
                <a:tailEnd type="none" w="med" len="med"/>
              </a:ln>
            </p:spPr>
          </p:cxnSp>
        </p:grpSp>
        <p:sp>
          <p:nvSpPr>
            <p:cNvPr id="43" name="Google Shape;68;p14">
              <a:extLst>
                <a:ext uri="{FF2B5EF4-FFF2-40B4-BE49-F238E27FC236}">
                  <a16:creationId xmlns:a16="http://schemas.microsoft.com/office/drawing/2014/main" id="{70C5A3A5-C5CE-443A-B15D-E6EFFC798C07}"/>
                </a:ext>
              </a:extLst>
            </p:cNvPr>
            <p:cNvSpPr/>
            <p:nvPr/>
          </p:nvSpPr>
          <p:spPr>
            <a:xfrm>
              <a:off x="3878600" y="2632650"/>
              <a:ext cx="996000" cy="2200800"/>
            </a:xfrm>
            <a:prstGeom prst="roundRect">
              <a:avLst>
                <a:gd name="adj" fmla="val 16667"/>
              </a:avLst>
            </a:prstGeom>
            <a:solidFill>
              <a:srgbClr val="EFEFE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i="1"/>
                <a:t>CACTI</a:t>
              </a:r>
              <a:endParaRPr i="1"/>
            </a:p>
          </p:txBody>
        </p:sp>
        <p:pic>
          <p:nvPicPr>
            <p:cNvPr id="44" name="Google Shape;70;p14">
              <a:extLst>
                <a:ext uri="{FF2B5EF4-FFF2-40B4-BE49-F238E27FC236}">
                  <a16:creationId xmlns:a16="http://schemas.microsoft.com/office/drawing/2014/main" id="{AA16375B-64FB-428D-B27E-C44D36AE4644}"/>
                </a:ext>
              </a:extLst>
            </p:cNvPr>
            <p:cNvPicPr preferRelativeResize="0"/>
            <p:nvPr/>
          </p:nvPicPr>
          <p:blipFill>
            <a:blip r:embed="rId5">
              <a:alphaModFix/>
            </a:blip>
            <a:stretch>
              <a:fillRect/>
            </a:stretch>
          </p:blipFill>
          <p:spPr>
            <a:xfrm>
              <a:off x="6629566" y="742972"/>
              <a:ext cx="1917261" cy="1823034"/>
            </a:xfrm>
            <a:prstGeom prst="rect">
              <a:avLst/>
            </a:prstGeom>
            <a:noFill/>
            <a:ln w="28575" cap="flat" cmpd="sng">
              <a:solidFill>
                <a:srgbClr val="434343"/>
              </a:solidFill>
              <a:prstDash val="solid"/>
              <a:round/>
              <a:headEnd type="none" w="sm" len="sm"/>
              <a:tailEnd type="none" w="sm" len="sm"/>
            </a:ln>
          </p:spPr>
        </p:pic>
        <p:pic>
          <p:nvPicPr>
            <p:cNvPr id="45" name="Google Shape;71;p14">
              <a:extLst>
                <a:ext uri="{FF2B5EF4-FFF2-40B4-BE49-F238E27FC236}">
                  <a16:creationId xmlns:a16="http://schemas.microsoft.com/office/drawing/2014/main" id="{904D5E1A-7C13-4B3A-B3F8-93DCFEA51210}"/>
                </a:ext>
              </a:extLst>
            </p:cNvPr>
            <p:cNvPicPr preferRelativeResize="0"/>
            <p:nvPr/>
          </p:nvPicPr>
          <p:blipFill rotWithShape="1">
            <a:blip r:embed="rId6">
              <a:alphaModFix/>
            </a:blip>
            <a:srcRect b="44503"/>
            <a:stretch/>
          </p:blipFill>
          <p:spPr>
            <a:xfrm>
              <a:off x="6863942" y="1867400"/>
              <a:ext cx="1917261" cy="1869872"/>
            </a:xfrm>
            <a:prstGeom prst="rect">
              <a:avLst/>
            </a:prstGeom>
            <a:noFill/>
            <a:ln w="28575" cap="flat" cmpd="sng">
              <a:solidFill>
                <a:schemeClr val="dk2"/>
              </a:solidFill>
              <a:prstDash val="solid"/>
              <a:round/>
              <a:headEnd type="none" w="sm" len="sm"/>
              <a:tailEnd type="none" w="sm" len="sm"/>
            </a:ln>
          </p:spPr>
        </p:pic>
        <p:pic>
          <p:nvPicPr>
            <p:cNvPr id="46" name="Google Shape;72;p14">
              <a:extLst>
                <a:ext uri="{FF2B5EF4-FFF2-40B4-BE49-F238E27FC236}">
                  <a16:creationId xmlns:a16="http://schemas.microsoft.com/office/drawing/2014/main" id="{A14B12B0-2DAA-4D9A-B6A7-F55C1CA23040}"/>
                </a:ext>
              </a:extLst>
            </p:cNvPr>
            <p:cNvPicPr preferRelativeResize="0"/>
            <p:nvPr/>
          </p:nvPicPr>
          <p:blipFill rotWithShape="1">
            <a:blip r:embed="rId7">
              <a:alphaModFix/>
            </a:blip>
            <a:srcRect l="29243" t="13024" r="37551" b="55644"/>
            <a:stretch/>
          </p:blipFill>
          <p:spPr>
            <a:xfrm>
              <a:off x="7123314" y="3069978"/>
              <a:ext cx="1917260" cy="1862046"/>
            </a:xfrm>
            <a:prstGeom prst="rect">
              <a:avLst/>
            </a:prstGeom>
            <a:noFill/>
            <a:ln w="28575" cap="flat" cmpd="sng">
              <a:solidFill>
                <a:srgbClr val="434343"/>
              </a:solidFill>
              <a:prstDash val="solid"/>
              <a:round/>
              <a:headEnd type="none" w="sm" len="sm"/>
              <a:tailEnd type="none" w="sm" len="sm"/>
            </a:ln>
          </p:spPr>
        </p:pic>
        <p:sp>
          <p:nvSpPr>
            <p:cNvPr id="47" name="Google Shape;73;p14">
              <a:extLst>
                <a:ext uri="{FF2B5EF4-FFF2-40B4-BE49-F238E27FC236}">
                  <a16:creationId xmlns:a16="http://schemas.microsoft.com/office/drawing/2014/main" id="{6C17A0A8-1807-44EA-8461-9F0F95C5C5C7}"/>
                </a:ext>
              </a:extLst>
            </p:cNvPr>
            <p:cNvSpPr/>
            <p:nvPr/>
          </p:nvSpPr>
          <p:spPr>
            <a:xfrm>
              <a:off x="5252512" y="2691750"/>
              <a:ext cx="944097" cy="881700"/>
            </a:xfrm>
            <a:prstGeom prst="roundRect">
              <a:avLst>
                <a:gd name="adj" fmla="val 16667"/>
              </a:avLst>
            </a:prstGeom>
            <a:solidFill>
              <a:srgbClr val="FFF2CC"/>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b="1" dirty="0"/>
                <a:t>Liberty</a:t>
              </a:r>
              <a:endParaRPr b="1" dirty="0"/>
            </a:p>
            <a:p>
              <a:pPr marL="0" lvl="0" indent="0" algn="ctr" rtl="0">
                <a:spcBef>
                  <a:spcPts val="0"/>
                </a:spcBef>
                <a:spcAft>
                  <a:spcPts val="0"/>
                </a:spcAft>
                <a:buClr>
                  <a:schemeClr val="dk1"/>
                </a:buClr>
                <a:buSzPts val="1100"/>
                <a:buFont typeface="Arial"/>
                <a:buNone/>
              </a:pPr>
              <a:r>
                <a:rPr lang="en" b="1" dirty="0"/>
                <a:t>Gen.</a:t>
              </a:r>
              <a:endParaRPr b="1" dirty="0"/>
            </a:p>
            <a:p>
              <a:pPr marL="0" lvl="0" indent="0" algn="ctr" rtl="0">
                <a:spcBef>
                  <a:spcPts val="0"/>
                </a:spcBef>
                <a:spcAft>
                  <a:spcPts val="0"/>
                </a:spcAft>
                <a:buClr>
                  <a:schemeClr val="dk1"/>
                </a:buClr>
                <a:buSzPts val="1100"/>
                <a:buFont typeface="Arial"/>
                <a:buNone/>
              </a:pPr>
              <a:r>
                <a:rPr lang="en" b="1" dirty="0"/>
                <a:t>(.lib)</a:t>
              </a:r>
              <a:endParaRPr b="1" dirty="0"/>
            </a:p>
          </p:txBody>
        </p:sp>
        <p:sp>
          <p:nvSpPr>
            <p:cNvPr id="48" name="Google Shape;74;p14">
              <a:extLst>
                <a:ext uri="{FF2B5EF4-FFF2-40B4-BE49-F238E27FC236}">
                  <a16:creationId xmlns:a16="http://schemas.microsoft.com/office/drawing/2014/main" id="{5D6899F7-1865-42FD-B78D-4B11E05639A6}"/>
                </a:ext>
              </a:extLst>
            </p:cNvPr>
            <p:cNvSpPr/>
            <p:nvPr/>
          </p:nvSpPr>
          <p:spPr>
            <a:xfrm>
              <a:off x="5252512" y="3678525"/>
              <a:ext cx="944091" cy="881700"/>
            </a:xfrm>
            <a:prstGeom prst="roundRect">
              <a:avLst>
                <a:gd name="adj" fmla="val 16667"/>
              </a:avLst>
            </a:prstGeom>
            <a:solidFill>
              <a:srgbClr val="FFF2CC"/>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LEF</a:t>
              </a:r>
              <a:endParaRPr b="1"/>
            </a:p>
            <a:p>
              <a:pPr marL="0" lvl="0" indent="0" algn="ctr" rtl="0">
                <a:spcBef>
                  <a:spcPts val="0"/>
                </a:spcBef>
                <a:spcAft>
                  <a:spcPts val="0"/>
                </a:spcAft>
                <a:buNone/>
              </a:pPr>
              <a:r>
                <a:rPr lang="en" b="1"/>
                <a:t>Gen.</a:t>
              </a:r>
              <a:endParaRPr b="1"/>
            </a:p>
            <a:p>
              <a:pPr marL="0" lvl="0" indent="0" algn="ctr" rtl="0">
                <a:spcBef>
                  <a:spcPts val="0"/>
                </a:spcBef>
                <a:spcAft>
                  <a:spcPts val="0"/>
                </a:spcAft>
                <a:buNone/>
              </a:pPr>
              <a:r>
                <a:rPr lang="en" b="1"/>
                <a:t>(.lef)</a:t>
              </a:r>
              <a:endParaRPr b="1"/>
            </a:p>
          </p:txBody>
        </p:sp>
        <p:sp>
          <p:nvSpPr>
            <p:cNvPr id="49" name="Google Shape;75;p14">
              <a:extLst>
                <a:ext uri="{FF2B5EF4-FFF2-40B4-BE49-F238E27FC236}">
                  <a16:creationId xmlns:a16="http://schemas.microsoft.com/office/drawing/2014/main" id="{A91FA040-7885-4B13-8738-98FFE6C05659}"/>
                </a:ext>
              </a:extLst>
            </p:cNvPr>
            <p:cNvSpPr/>
            <p:nvPr/>
          </p:nvSpPr>
          <p:spPr>
            <a:xfrm>
              <a:off x="5252512" y="1447975"/>
              <a:ext cx="944114" cy="881700"/>
            </a:xfrm>
            <a:prstGeom prst="roundRect">
              <a:avLst>
                <a:gd name="adj" fmla="val 16667"/>
              </a:avLst>
            </a:prstGeom>
            <a:solidFill>
              <a:srgbClr val="FFF2CC"/>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t>Verilog</a:t>
              </a:r>
              <a:endParaRPr b="1" dirty="0"/>
            </a:p>
            <a:p>
              <a:pPr marL="0" lvl="0" indent="0" algn="ctr" rtl="0">
                <a:spcBef>
                  <a:spcPts val="0"/>
                </a:spcBef>
                <a:spcAft>
                  <a:spcPts val="0"/>
                </a:spcAft>
                <a:buNone/>
              </a:pPr>
              <a:r>
                <a:rPr lang="en" b="1" dirty="0"/>
                <a:t>Gen. (.v)</a:t>
              </a:r>
              <a:endParaRPr b="1" dirty="0"/>
            </a:p>
          </p:txBody>
        </p:sp>
        <p:sp>
          <p:nvSpPr>
            <p:cNvPr id="50" name="Google Shape;76;p14">
              <a:extLst>
                <a:ext uri="{FF2B5EF4-FFF2-40B4-BE49-F238E27FC236}">
                  <a16:creationId xmlns:a16="http://schemas.microsoft.com/office/drawing/2014/main" id="{6B3AA217-B16F-421A-B775-86F2A36E2333}"/>
                </a:ext>
              </a:extLst>
            </p:cNvPr>
            <p:cNvSpPr/>
            <p:nvPr/>
          </p:nvSpPr>
          <p:spPr>
            <a:xfrm>
              <a:off x="219721" y="1468150"/>
              <a:ext cx="1929453" cy="2853594"/>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i="1" u="sng" dirty="0" err="1">
                  <a:latin typeface="Consolas"/>
                  <a:ea typeface="Consolas"/>
                  <a:cs typeface="Consolas"/>
                  <a:sym typeface="Consolas"/>
                </a:rPr>
                <a:t>ram_config.json</a:t>
              </a:r>
              <a:endParaRPr sz="1000" i="1" u="sng" dirty="0">
                <a:latin typeface="Consolas"/>
                <a:ea typeface="Consolas"/>
                <a:cs typeface="Consolas"/>
                <a:sym typeface="Consolas"/>
              </a:endParaRPr>
            </a:p>
            <a:p>
              <a:pPr marL="0" lvl="0" indent="0" algn="l" rtl="0">
                <a:spcBef>
                  <a:spcPts val="0"/>
                </a:spcBef>
                <a:spcAft>
                  <a:spcPts val="0"/>
                </a:spcAft>
                <a:buNone/>
              </a:pPr>
              <a:r>
                <a:rPr lang="en" sz="1000" dirty="0">
                  <a:latin typeface="Consolas"/>
                  <a:ea typeface="Consolas"/>
                  <a:cs typeface="Consolas"/>
                  <a:sym typeface="Consolas"/>
                </a:rPr>
                <a:t>{</a:t>
              </a:r>
              <a:endParaRPr sz="1000" dirty="0">
                <a:latin typeface="Consolas"/>
                <a:ea typeface="Consolas"/>
                <a:cs typeface="Consolas"/>
                <a:sym typeface="Consolas"/>
              </a:endParaRPr>
            </a:p>
            <a:p>
              <a:pPr marL="0" lvl="0" indent="0" algn="l" rtl="0">
                <a:spcBef>
                  <a:spcPts val="0"/>
                </a:spcBef>
                <a:spcAft>
                  <a:spcPts val="0"/>
                </a:spcAft>
                <a:buNone/>
              </a:pPr>
              <a:r>
                <a:rPr lang="en" sz="1000" dirty="0">
                  <a:latin typeface="Consolas"/>
                  <a:ea typeface="Consolas"/>
                  <a:cs typeface="Consolas"/>
                  <a:sym typeface="Consolas"/>
                </a:rPr>
                <a:t>  "</a:t>
              </a:r>
              <a:r>
                <a:rPr lang="en" sz="1000" dirty="0" err="1">
                  <a:latin typeface="Consolas"/>
                  <a:ea typeface="Consolas"/>
                  <a:cs typeface="Consolas"/>
                  <a:sym typeface="Consolas"/>
                </a:rPr>
                <a:t>tech_nm</a:t>
              </a:r>
              <a:r>
                <a:rPr lang="en" sz="1000" dirty="0">
                  <a:latin typeface="Consolas"/>
                  <a:ea typeface="Consolas"/>
                  <a:cs typeface="Consolas"/>
                  <a:sym typeface="Consolas"/>
                </a:rPr>
                <a:t>":     45,</a:t>
              </a:r>
              <a:endParaRPr sz="1000" dirty="0">
                <a:latin typeface="Consolas"/>
                <a:ea typeface="Consolas"/>
                <a:cs typeface="Consolas"/>
                <a:sym typeface="Consolas"/>
              </a:endParaRPr>
            </a:p>
            <a:p>
              <a:pPr marL="0" lvl="0" indent="0" algn="l" rtl="0">
                <a:spcBef>
                  <a:spcPts val="0"/>
                </a:spcBef>
                <a:spcAft>
                  <a:spcPts val="0"/>
                </a:spcAft>
                <a:buNone/>
              </a:pPr>
              <a:r>
                <a:rPr lang="en" sz="1000" dirty="0">
                  <a:latin typeface="Consolas"/>
                  <a:ea typeface="Consolas"/>
                  <a:cs typeface="Consolas"/>
                  <a:sym typeface="Consolas"/>
                </a:rPr>
                <a:t>  "</a:t>
              </a:r>
              <a:r>
                <a:rPr lang="en" sz="1000" dirty="0" err="1">
                  <a:latin typeface="Consolas"/>
                  <a:ea typeface="Consolas"/>
                  <a:cs typeface="Consolas"/>
                  <a:sym typeface="Consolas"/>
                </a:rPr>
                <a:t>pinWidth_nm</a:t>
              </a:r>
              <a:r>
                <a:rPr lang="en" sz="1000" dirty="0">
                  <a:latin typeface="Consolas"/>
                  <a:ea typeface="Consolas"/>
                  <a:cs typeface="Consolas"/>
                  <a:sym typeface="Consolas"/>
                </a:rPr>
                <a:t>": 70,</a:t>
              </a:r>
              <a:endParaRPr sz="1000" dirty="0">
                <a:latin typeface="Consolas"/>
                <a:ea typeface="Consolas"/>
                <a:cs typeface="Consolas"/>
                <a:sym typeface="Consolas"/>
              </a:endParaRPr>
            </a:p>
            <a:p>
              <a:pPr marL="0" lvl="0" indent="0" algn="l" rtl="0">
                <a:spcBef>
                  <a:spcPts val="0"/>
                </a:spcBef>
                <a:spcAft>
                  <a:spcPts val="0"/>
                </a:spcAft>
                <a:buNone/>
              </a:pPr>
              <a:r>
                <a:rPr lang="en" sz="1000" dirty="0">
                  <a:latin typeface="Consolas"/>
                  <a:ea typeface="Consolas"/>
                  <a:cs typeface="Consolas"/>
                  <a:sym typeface="Consolas"/>
                </a:rPr>
                <a:t>  "</a:t>
              </a:r>
              <a:r>
                <a:rPr lang="en" sz="1000" dirty="0" err="1">
                  <a:latin typeface="Consolas"/>
                  <a:ea typeface="Consolas"/>
                  <a:cs typeface="Consolas"/>
                  <a:sym typeface="Consolas"/>
                </a:rPr>
                <a:t>pinPitch_nm</a:t>
              </a:r>
              <a:r>
                <a:rPr lang="en" sz="1000" dirty="0">
                  <a:latin typeface="Consolas"/>
                  <a:ea typeface="Consolas"/>
                  <a:cs typeface="Consolas"/>
                  <a:sym typeface="Consolas"/>
                </a:rPr>
                <a:t>": 140,</a:t>
              </a:r>
              <a:endParaRPr sz="1000" dirty="0">
                <a:latin typeface="Consolas"/>
                <a:ea typeface="Consolas"/>
                <a:cs typeface="Consolas"/>
                <a:sym typeface="Consolas"/>
              </a:endParaRPr>
            </a:p>
            <a:p>
              <a:pPr marL="0" lvl="0" indent="0" algn="l" rtl="0">
                <a:spcBef>
                  <a:spcPts val="0"/>
                </a:spcBef>
                <a:spcAft>
                  <a:spcPts val="0"/>
                </a:spcAft>
                <a:buNone/>
              </a:pPr>
              <a:r>
                <a:rPr lang="en" sz="1000" dirty="0">
                  <a:latin typeface="Consolas"/>
                  <a:ea typeface="Consolas"/>
                  <a:cs typeface="Consolas"/>
                  <a:sym typeface="Consolas"/>
                </a:rPr>
                <a:t>  "</a:t>
              </a:r>
              <a:r>
                <a:rPr lang="en" sz="1000" dirty="0" err="1">
                  <a:latin typeface="Consolas"/>
                  <a:ea typeface="Consolas"/>
                  <a:cs typeface="Consolas"/>
                  <a:sym typeface="Consolas"/>
                </a:rPr>
                <a:t>metalPrefix</a:t>
              </a:r>
              <a:r>
                <a:rPr lang="en" sz="1000" dirty="0">
                  <a:latin typeface="Consolas"/>
                  <a:ea typeface="Consolas"/>
                  <a:cs typeface="Consolas"/>
                  <a:sym typeface="Consolas"/>
                </a:rPr>
                <a:t>": "metal",</a:t>
              </a:r>
              <a:endParaRPr sz="1000" dirty="0">
                <a:latin typeface="Consolas"/>
                <a:ea typeface="Consolas"/>
                <a:cs typeface="Consolas"/>
                <a:sym typeface="Consolas"/>
              </a:endParaRPr>
            </a:p>
            <a:p>
              <a:pPr marL="0" lvl="0" indent="0" algn="l" rtl="0">
                <a:spcBef>
                  <a:spcPts val="0"/>
                </a:spcBef>
                <a:spcAft>
                  <a:spcPts val="0"/>
                </a:spcAft>
                <a:buNone/>
              </a:pPr>
              <a:r>
                <a:rPr lang="en" sz="1000" dirty="0">
                  <a:latin typeface="Consolas"/>
                  <a:ea typeface="Consolas"/>
                  <a:cs typeface="Consolas"/>
                  <a:sym typeface="Consolas"/>
                </a:rPr>
                <a:t>  "voltage": 1.1,</a:t>
              </a:r>
            </a:p>
            <a:p>
              <a:pPr lvl="0"/>
              <a:r>
                <a:rPr lang="en" sz="1000" dirty="0">
                  <a:latin typeface="Consolas"/>
                  <a:ea typeface="Consolas"/>
                  <a:cs typeface="Consolas"/>
                  <a:sym typeface="Consolas"/>
                </a:rPr>
                <a:t>  "</a:t>
              </a:r>
              <a:r>
                <a:rPr lang="en" sz="1000" dirty="0" err="1">
                  <a:latin typeface="Consolas"/>
                  <a:ea typeface="Consolas"/>
                  <a:cs typeface="Consolas"/>
                  <a:sym typeface="Consolas"/>
                </a:rPr>
                <a:t>flipPins</a:t>
              </a:r>
              <a:r>
                <a:rPr lang="en" sz="1000" dirty="0">
                  <a:latin typeface="Consolas"/>
                  <a:ea typeface="Consolas"/>
                  <a:cs typeface="Consolas"/>
                  <a:sym typeface="Consolas"/>
                </a:rPr>
                <a:t>": true,</a:t>
              </a:r>
              <a:endParaRPr sz="1000" dirty="0">
                <a:latin typeface="Consolas"/>
                <a:ea typeface="Consolas"/>
                <a:cs typeface="Consolas"/>
                <a:sym typeface="Consolas"/>
              </a:endParaRPr>
            </a:p>
            <a:p>
              <a:pPr marL="0" lvl="0" indent="0" algn="l" rtl="0">
                <a:spcBef>
                  <a:spcPts val="0"/>
                </a:spcBef>
                <a:spcAft>
                  <a:spcPts val="0"/>
                </a:spcAft>
                <a:buNone/>
              </a:pPr>
              <a:r>
                <a:rPr lang="en" sz="1000" dirty="0">
                  <a:latin typeface="Consolas"/>
                  <a:ea typeface="Consolas"/>
                  <a:cs typeface="Consolas"/>
                  <a:sym typeface="Consolas"/>
                </a:rPr>
                <a:t>  "</a:t>
              </a:r>
              <a:r>
                <a:rPr lang="en" sz="1000" dirty="0" err="1">
                  <a:latin typeface="Consolas"/>
                  <a:ea typeface="Consolas"/>
                  <a:cs typeface="Consolas"/>
                  <a:sym typeface="Consolas"/>
                </a:rPr>
                <a:t>srams</a:t>
              </a:r>
              <a:r>
                <a:rPr lang="en" sz="1000" dirty="0">
                  <a:latin typeface="Consolas"/>
                  <a:ea typeface="Consolas"/>
                  <a:cs typeface="Consolas"/>
                  <a:sym typeface="Consolas"/>
                </a:rPr>
                <a:t>": [</a:t>
              </a:r>
              <a:endParaRPr sz="1000" dirty="0">
                <a:latin typeface="Consolas"/>
                <a:ea typeface="Consolas"/>
                <a:cs typeface="Consolas"/>
                <a:sym typeface="Consolas"/>
              </a:endParaRPr>
            </a:p>
            <a:p>
              <a:pPr marL="0" lvl="0" indent="0" algn="l" rtl="0">
                <a:spcBef>
                  <a:spcPts val="0"/>
                </a:spcBef>
                <a:spcAft>
                  <a:spcPts val="0"/>
                </a:spcAft>
                <a:buNone/>
              </a:pPr>
              <a:r>
                <a:rPr lang="en" sz="1000" dirty="0">
                  <a:latin typeface="Consolas"/>
                  <a:ea typeface="Consolas"/>
                  <a:cs typeface="Consolas"/>
                  <a:sym typeface="Consolas"/>
                </a:rPr>
                <a:t>    {"name": "</a:t>
              </a:r>
              <a:r>
                <a:rPr lang="en" sz="1000" dirty="0" err="1">
                  <a:latin typeface="Consolas"/>
                  <a:ea typeface="Consolas"/>
                  <a:cs typeface="Consolas"/>
                  <a:sym typeface="Consolas"/>
                </a:rPr>
                <a:t>myram</a:t>
              </a:r>
              <a:r>
                <a:rPr lang="en" sz="1000" dirty="0">
                  <a:latin typeface="Consolas"/>
                  <a:ea typeface="Consolas"/>
                  <a:cs typeface="Consolas"/>
                  <a:sym typeface="Consolas"/>
                </a:rPr>
                <a:t>",</a:t>
              </a:r>
              <a:endParaRPr sz="1000" dirty="0">
                <a:latin typeface="Consolas"/>
                <a:ea typeface="Consolas"/>
                <a:cs typeface="Consolas"/>
                <a:sym typeface="Consolas"/>
              </a:endParaRPr>
            </a:p>
            <a:p>
              <a:pPr marL="0" lvl="0" indent="0" algn="l" rtl="0">
                <a:spcBef>
                  <a:spcPts val="0"/>
                </a:spcBef>
                <a:spcAft>
                  <a:spcPts val="0"/>
                </a:spcAft>
                <a:buNone/>
              </a:pPr>
              <a:r>
                <a:rPr lang="en" sz="1000" dirty="0">
                  <a:latin typeface="Consolas"/>
                  <a:ea typeface="Consolas"/>
                  <a:cs typeface="Consolas"/>
                  <a:sym typeface="Consolas"/>
                </a:rPr>
                <a:t>     "width": 96,</a:t>
              </a:r>
              <a:endParaRPr sz="1000" dirty="0">
                <a:latin typeface="Consolas"/>
                <a:ea typeface="Consolas"/>
                <a:cs typeface="Consolas"/>
                <a:sym typeface="Consolas"/>
              </a:endParaRPr>
            </a:p>
            <a:p>
              <a:pPr marL="0" lvl="0" indent="0" algn="l" rtl="0">
                <a:spcBef>
                  <a:spcPts val="0"/>
                </a:spcBef>
                <a:spcAft>
                  <a:spcPts val="0"/>
                </a:spcAft>
                <a:buNone/>
              </a:pPr>
              <a:r>
                <a:rPr lang="en" sz="1000" dirty="0">
                  <a:latin typeface="Consolas"/>
                  <a:ea typeface="Consolas"/>
                  <a:cs typeface="Consolas"/>
                  <a:sym typeface="Consolas"/>
                </a:rPr>
                <a:t>     "depth": 64,</a:t>
              </a:r>
              <a:endParaRPr sz="1000" dirty="0">
                <a:latin typeface="Consolas"/>
                <a:ea typeface="Consolas"/>
                <a:cs typeface="Consolas"/>
                <a:sym typeface="Consolas"/>
              </a:endParaRPr>
            </a:p>
            <a:p>
              <a:pPr marL="0" lvl="0" indent="0" algn="l" rtl="0">
                <a:spcBef>
                  <a:spcPts val="0"/>
                </a:spcBef>
                <a:spcAft>
                  <a:spcPts val="0"/>
                </a:spcAft>
                <a:buNone/>
              </a:pPr>
              <a:r>
                <a:rPr lang="en" sz="1000" dirty="0">
                  <a:latin typeface="Consolas"/>
                  <a:ea typeface="Consolas"/>
                  <a:cs typeface="Consolas"/>
                  <a:sym typeface="Consolas"/>
                </a:rPr>
                <a:t>     "banks": 1</a:t>
              </a:r>
              <a:endParaRPr sz="1000" dirty="0">
                <a:latin typeface="Consolas"/>
                <a:ea typeface="Consolas"/>
                <a:cs typeface="Consolas"/>
                <a:sym typeface="Consolas"/>
              </a:endParaRPr>
            </a:p>
            <a:p>
              <a:pPr marL="0" lvl="0" indent="0" algn="l" rtl="0">
                <a:spcBef>
                  <a:spcPts val="0"/>
                </a:spcBef>
                <a:spcAft>
                  <a:spcPts val="0"/>
                </a:spcAft>
                <a:buNone/>
              </a:pPr>
              <a:r>
                <a:rPr lang="en" sz="1000" dirty="0">
                  <a:latin typeface="Consolas"/>
                  <a:ea typeface="Consolas"/>
                  <a:cs typeface="Consolas"/>
                  <a:sym typeface="Consolas"/>
                </a:rPr>
                <a:t>    },</a:t>
              </a:r>
              <a:endParaRPr sz="1000" dirty="0">
                <a:latin typeface="Consolas"/>
                <a:ea typeface="Consolas"/>
                <a:cs typeface="Consolas"/>
                <a:sym typeface="Consolas"/>
              </a:endParaRPr>
            </a:p>
            <a:p>
              <a:pPr marL="0" lvl="0" indent="0" algn="l" rtl="0">
                <a:spcBef>
                  <a:spcPts val="0"/>
                </a:spcBef>
                <a:spcAft>
                  <a:spcPts val="0"/>
                </a:spcAft>
                <a:buNone/>
              </a:pPr>
              <a:r>
                <a:rPr lang="en" sz="1000" dirty="0">
                  <a:latin typeface="Consolas"/>
                  <a:ea typeface="Consolas"/>
                  <a:cs typeface="Consolas"/>
                  <a:sym typeface="Consolas"/>
                </a:rPr>
                <a:t>    { ... },</a:t>
              </a:r>
              <a:endParaRPr sz="1000" dirty="0">
                <a:latin typeface="Consolas"/>
                <a:ea typeface="Consolas"/>
                <a:cs typeface="Consolas"/>
                <a:sym typeface="Consolas"/>
              </a:endParaRPr>
            </a:p>
            <a:p>
              <a:pPr marL="0" lvl="0" indent="0" algn="l" rtl="0">
                <a:spcBef>
                  <a:spcPts val="0"/>
                </a:spcBef>
                <a:spcAft>
                  <a:spcPts val="0"/>
                </a:spcAft>
                <a:buNone/>
              </a:pPr>
              <a:r>
                <a:rPr lang="en" sz="1000" dirty="0">
                  <a:latin typeface="Consolas"/>
                  <a:ea typeface="Consolas"/>
                  <a:cs typeface="Consolas"/>
                  <a:sym typeface="Consolas"/>
                </a:rPr>
                <a:t>    { ... }</a:t>
              </a:r>
              <a:endParaRPr sz="1000" dirty="0">
                <a:latin typeface="Consolas"/>
                <a:ea typeface="Consolas"/>
                <a:cs typeface="Consolas"/>
                <a:sym typeface="Consolas"/>
              </a:endParaRPr>
            </a:p>
            <a:p>
              <a:pPr marL="0" lvl="0" indent="0" algn="l" rtl="0">
                <a:spcBef>
                  <a:spcPts val="0"/>
                </a:spcBef>
                <a:spcAft>
                  <a:spcPts val="0"/>
                </a:spcAft>
                <a:buNone/>
              </a:pPr>
              <a:r>
                <a:rPr lang="en" sz="1000" dirty="0">
                  <a:latin typeface="Consolas"/>
                  <a:ea typeface="Consolas"/>
                  <a:cs typeface="Consolas"/>
                  <a:sym typeface="Consolas"/>
                </a:rPr>
                <a:t>  ]</a:t>
              </a:r>
              <a:endParaRPr sz="1000" dirty="0">
                <a:latin typeface="Consolas"/>
                <a:ea typeface="Consolas"/>
                <a:cs typeface="Consolas"/>
                <a:sym typeface="Consolas"/>
              </a:endParaRPr>
            </a:p>
            <a:p>
              <a:pPr marL="0" lvl="0" indent="0" algn="l" rtl="0">
                <a:spcBef>
                  <a:spcPts val="0"/>
                </a:spcBef>
                <a:spcAft>
                  <a:spcPts val="0"/>
                </a:spcAft>
                <a:buNone/>
              </a:pPr>
              <a:r>
                <a:rPr lang="en" sz="1000" dirty="0">
                  <a:latin typeface="Consolas"/>
                  <a:ea typeface="Consolas"/>
                  <a:cs typeface="Consolas"/>
                  <a:sym typeface="Consolas"/>
                </a:rPr>
                <a:t>}</a:t>
              </a:r>
              <a:endParaRPr sz="1000" dirty="0">
                <a:latin typeface="Consolas"/>
                <a:ea typeface="Consolas"/>
                <a:cs typeface="Consolas"/>
                <a:sym typeface="Consolas"/>
              </a:endParaRPr>
            </a:p>
          </p:txBody>
        </p:sp>
        <p:cxnSp>
          <p:nvCxnSpPr>
            <p:cNvPr id="51" name="Google Shape;77;p14">
              <a:extLst>
                <a:ext uri="{FF2B5EF4-FFF2-40B4-BE49-F238E27FC236}">
                  <a16:creationId xmlns:a16="http://schemas.microsoft.com/office/drawing/2014/main" id="{FD289255-2F51-499D-9FCA-036A817BD746}"/>
                </a:ext>
              </a:extLst>
            </p:cNvPr>
            <p:cNvCxnSpPr>
              <a:cxnSpLocks/>
              <a:stCxn id="49" idx="3"/>
              <a:endCxn id="44" idx="1"/>
            </p:cNvCxnSpPr>
            <p:nvPr/>
          </p:nvCxnSpPr>
          <p:spPr>
            <a:xfrm flipV="1">
              <a:off x="6196626" y="1654489"/>
              <a:ext cx="432940" cy="234336"/>
            </a:xfrm>
            <a:prstGeom prst="curvedConnector3">
              <a:avLst>
                <a:gd name="adj1" fmla="val 50000"/>
              </a:avLst>
            </a:prstGeom>
            <a:noFill/>
            <a:ln w="28575" cap="flat" cmpd="sng">
              <a:solidFill>
                <a:schemeClr val="dk2"/>
              </a:solidFill>
              <a:prstDash val="solid"/>
              <a:round/>
              <a:headEnd type="none" w="med" len="med"/>
              <a:tailEnd type="triangle" w="med" len="med"/>
            </a:ln>
          </p:spPr>
        </p:cxnSp>
        <p:cxnSp>
          <p:nvCxnSpPr>
            <p:cNvPr id="52" name="Google Shape;78;p14">
              <a:extLst>
                <a:ext uri="{FF2B5EF4-FFF2-40B4-BE49-F238E27FC236}">
                  <a16:creationId xmlns:a16="http://schemas.microsoft.com/office/drawing/2014/main" id="{8BD0499F-9B6A-4953-A065-5F716ED23CD4}"/>
                </a:ext>
              </a:extLst>
            </p:cNvPr>
            <p:cNvCxnSpPr>
              <a:cxnSpLocks/>
              <a:stCxn id="47" idx="3"/>
              <a:endCxn id="45" idx="1"/>
            </p:cNvCxnSpPr>
            <p:nvPr/>
          </p:nvCxnSpPr>
          <p:spPr>
            <a:xfrm flipV="1">
              <a:off x="6196609" y="2802336"/>
              <a:ext cx="667333" cy="330264"/>
            </a:xfrm>
            <a:prstGeom prst="curvedConnector3">
              <a:avLst>
                <a:gd name="adj1" fmla="val 50000"/>
              </a:avLst>
            </a:prstGeom>
            <a:noFill/>
            <a:ln w="28575" cap="flat" cmpd="sng">
              <a:solidFill>
                <a:schemeClr val="dk2"/>
              </a:solidFill>
              <a:prstDash val="solid"/>
              <a:round/>
              <a:headEnd type="none" w="med" len="med"/>
              <a:tailEnd type="triangle" w="med" len="med"/>
            </a:ln>
          </p:spPr>
        </p:cxnSp>
        <p:cxnSp>
          <p:nvCxnSpPr>
            <p:cNvPr id="53" name="Google Shape;79;p14">
              <a:extLst>
                <a:ext uri="{FF2B5EF4-FFF2-40B4-BE49-F238E27FC236}">
                  <a16:creationId xmlns:a16="http://schemas.microsoft.com/office/drawing/2014/main" id="{BD83F1D1-8843-48F6-BA71-32DC86F65BD4}"/>
                </a:ext>
              </a:extLst>
            </p:cNvPr>
            <p:cNvCxnSpPr>
              <a:cxnSpLocks/>
              <a:stCxn id="48" idx="3"/>
              <a:endCxn id="46" idx="1"/>
            </p:cNvCxnSpPr>
            <p:nvPr/>
          </p:nvCxnSpPr>
          <p:spPr>
            <a:xfrm flipV="1">
              <a:off x="6196603" y="4001001"/>
              <a:ext cx="926711" cy="118374"/>
            </a:xfrm>
            <a:prstGeom prst="curvedConnector3">
              <a:avLst>
                <a:gd name="adj1" fmla="val 50000"/>
              </a:avLst>
            </a:prstGeom>
            <a:noFill/>
            <a:ln w="28575" cap="flat" cmpd="sng">
              <a:solidFill>
                <a:schemeClr val="dk2"/>
              </a:solidFill>
              <a:prstDash val="solid"/>
              <a:round/>
              <a:headEnd type="none" w="med" len="med"/>
              <a:tailEnd type="triangle" w="med" len="med"/>
            </a:ln>
          </p:spPr>
        </p:cxnSp>
        <p:sp>
          <p:nvSpPr>
            <p:cNvPr id="54" name="Google Shape;80;p14">
              <a:extLst>
                <a:ext uri="{FF2B5EF4-FFF2-40B4-BE49-F238E27FC236}">
                  <a16:creationId xmlns:a16="http://schemas.microsoft.com/office/drawing/2014/main" id="{6FA25621-7813-46B5-AA1D-8498251FF902}"/>
                </a:ext>
              </a:extLst>
            </p:cNvPr>
            <p:cNvSpPr/>
            <p:nvPr/>
          </p:nvSpPr>
          <p:spPr>
            <a:xfrm>
              <a:off x="1954875" y="1751850"/>
              <a:ext cx="2135400" cy="987900"/>
            </a:xfrm>
            <a:prstGeom prst="downArrowCallout">
              <a:avLst>
                <a:gd name="adj1" fmla="val 22664"/>
                <a:gd name="adj2" fmla="val 20655"/>
                <a:gd name="adj3" fmla="val 22712"/>
                <a:gd name="adj4" fmla="val 24220"/>
              </a:avLst>
            </a:prstGeom>
            <a:solidFill>
              <a:srgbClr val="C9DAF8"/>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1;p14">
              <a:extLst>
                <a:ext uri="{FF2B5EF4-FFF2-40B4-BE49-F238E27FC236}">
                  <a16:creationId xmlns:a16="http://schemas.microsoft.com/office/drawing/2014/main" id="{9B32C88D-FB87-4283-8862-8FEFEFF54F18}"/>
                </a:ext>
              </a:extLst>
            </p:cNvPr>
            <p:cNvSpPr/>
            <p:nvPr/>
          </p:nvSpPr>
          <p:spPr>
            <a:xfrm>
              <a:off x="3545525" y="1633150"/>
              <a:ext cx="1651200" cy="476700"/>
            </a:xfrm>
            <a:prstGeom prst="rightArrow">
              <a:avLst>
                <a:gd name="adj1" fmla="val 50000"/>
                <a:gd name="adj2" fmla="val 50000"/>
              </a:avLst>
            </a:prstGeom>
            <a:solidFill>
              <a:srgbClr val="C9DAF8"/>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2;p14">
              <a:extLst>
                <a:ext uri="{FF2B5EF4-FFF2-40B4-BE49-F238E27FC236}">
                  <a16:creationId xmlns:a16="http://schemas.microsoft.com/office/drawing/2014/main" id="{B24420DB-8CF7-4E01-8E2B-2EE9B6A41CCC}"/>
                </a:ext>
              </a:extLst>
            </p:cNvPr>
            <p:cNvSpPr/>
            <p:nvPr/>
          </p:nvSpPr>
          <p:spPr>
            <a:xfrm>
              <a:off x="2450133" y="4119375"/>
              <a:ext cx="1147767" cy="653100"/>
            </a:xfrm>
            <a:prstGeom prst="roundRect">
              <a:avLst>
                <a:gd name="adj" fmla="val 16667"/>
              </a:avLst>
            </a:prstGeom>
            <a:solidFill>
              <a:srgbClr val="FFF2CC"/>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t>CACTI</a:t>
              </a:r>
              <a:endParaRPr b="1" dirty="0"/>
            </a:p>
            <a:p>
              <a:pPr marL="0" lvl="0" indent="0" algn="ctr" rtl="0">
                <a:spcBef>
                  <a:spcPts val="0"/>
                </a:spcBef>
                <a:spcAft>
                  <a:spcPts val="0"/>
                </a:spcAft>
                <a:buNone/>
              </a:pPr>
              <a:r>
                <a:rPr lang="en" b="1" dirty="0"/>
                <a:t>Template</a:t>
              </a:r>
              <a:endParaRPr b="1" dirty="0"/>
            </a:p>
          </p:txBody>
        </p:sp>
        <p:sp>
          <p:nvSpPr>
            <p:cNvPr id="57" name="Google Shape;83;p14">
              <a:extLst>
                <a:ext uri="{FF2B5EF4-FFF2-40B4-BE49-F238E27FC236}">
                  <a16:creationId xmlns:a16="http://schemas.microsoft.com/office/drawing/2014/main" id="{1CEB7874-E58D-43BB-A462-B05D6ED7B35C}"/>
                </a:ext>
              </a:extLst>
            </p:cNvPr>
            <p:cNvSpPr/>
            <p:nvPr/>
          </p:nvSpPr>
          <p:spPr>
            <a:xfrm>
              <a:off x="4783980" y="2856600"/>
              <a:ext cx="428400" cy="552000"/>
            </a:xfrm>
            <a:prstGeom prst="rightArrow">
              <a:avLst>
                <a:gd name="adj1" fmla="val 50000"/>
                <a:gd name="adj2" fmla="val 32108"/>
              </a:avLst>
            </a:prstGeom>
            <a:solidFill>
              <a:srgbClr val="C9DAF8"/>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4;p14">
              <a:extLst>
                <a:ext uri="{FF2B5EF4-FFF2-40B4-BE49-F238E27FC236}">
                  <a16:creationId xmlns:a16="http://schemas.microsoft.com/office/drawing/2014/main" id="{03591989-93CB-4BF3-8EF2-1B639B3ADF7B}"/>
                </a:ext>
              </a:extLst>
            </p:cNvPr>
            <p:cNvSpPr/>
            <p:nvPr/>
          </p:nvSpPr>
          <p:spPr>
            <a:xfrm>
              <a:off x="4783975" y="3843375"/>
              <a:ext cx="428400" cy="552000"/>
            </a:xfrm>
            <a:prstGeom prst="rightArrow">
              <a:avLst>
                <a:gd name="adj1" fmla="val 50000"/>
                <a:gd name="adj2" fmla="val 32107"/>
              </a:avLst>
            </a:prstGeom>
            <a:solidFill>
              <a:srgbClr val="C9DAF8"/>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5;p14">
              <a:extLst>
                <a:ext uri="{FF2B5EF4-FFF2-40B4-BE49-F238E27FC236}">
                  <a16:creationId xmlns:a16="http://schemas.microsoft.com/office/drawing/2014/main" id="{5579D103-DF13-40EA-B31B-BB17B6CE5862}"/>
                </a:ext>
              </a:extLst>
            </p:cNvPr>
            <p:cNvSpPr/>
            <p:nvPr/>
          </p:nvSpPr>
          <p:spPr>
            <a:xfrm>
              <a:off x="3509325" y="2926700"/>
              <a:ext cx="428400" cy="552000"/>
            </a:xfrm>
            <a:prstGeom prst="rightArrow">
              <a:avLst>
                <a:gd name="adj1" fmla="val 50000"/>
                <a:gd name="adj2" fmla="val 29722"/>
              </a:avLst>
            </a:prstGeom>
            <a:solidFill>
              <a:srgbClr val="C9DAF8"/>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p14">
              <a:extLst>
                <a:ext uri="{FF2B5EF4-FFF2-40B4-BE49-F238E27FC236}">
                  <a16:creationId xmlns:a16="http://schemas.microsoft.com/office/drawing/2014/main" id="{6E5EBCF7-BF5E-4D9F-B38B-E636699AC175}"/>
                </a:ext>
              </a:extLst>
            </p:cNvPr>
            <p:cNvSpPr/>
            <p:nvPr/>
          </p:nvSpPr>
          <p:spPr>
            <a:xfrm>
              <a:off x="2652125" y="2794938"/>
              <a:ext cx="778500" cy="778500"/>
            </a:xfrm>
            <a:prstGeom prst="ellipse">
              <a:avLst/>
            </a:prstGeom>
            <a:solidFill>
              <a:srgbClr val="D9EAD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p14">
              <a:extLst>
                <a:ext uri="{FF2B5EF4-FFF2-40B4-BE49-F238E27FC236}">
                  <a16:creationId xmlns:a16="http://schemas.microsoft.com/office/drawing/2014/main" id="{B8E653EF-2A3D-41B5-AF61-7D5670E174F2}"/>
                </a:ext>
              </a:extLst>
            </p:cNvPr>
            <p:cNvSpPr/>
            <p:nvPr/>
          </p:nvSpPr>
          <p:spPr>
            <a:xfrm>
              <a:off x="2765375" y="2921444"/>
              <a:ext cx="552000" cy="552000"/>
            </a:xfrm>
            <a:prstGeom prst="mathPlus">
              <a:avLst>
                <a:gd name="adj1" fmla="val 23520"/>
              </a:avLst>
            </a:prstGeom>
            <a:solidFill>
              <a:srgbClr val="D9EAD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8;p14">
              <a:extLst>
                <a:ext uri="{FF2B5EF4-FFF2-40B4-BE49-F238E27FC236}">
                  <a16:creationId xmlns:a16="http://schemas.microsoft.com/office/drawing/2014/main" id="{322741DB-0CC3-439A-923B-130D9012E693}"/>
                </a:ext>
              </a:extLst>
            </p:cNvPr>
            <p:cNvSpPr/>
            <p:nvPr/>
          </p:nvSpPr>
          <p:spPr>
            <a:xfrm rot="-5400000">
              <a:off x="2831775" y="3585425"/>
              <a:ext cx="381600" cy="552000"/>
            </a:xfrm>
            <a:prstGeom prst="rightArrow">
              <a:avLst>
                <a:gd name="adj1" fmla="val 50000"/>
                <a:gd name="adj2" fmla="val 40029"/>
              </a:avLst>
            </a:prstGeom>
            <a:solidFill>
              <a:srgbClr val="C9DAF8"/>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9;p14">
              <a:extLst>
                <a:ext uri="{FF2B5EF4-FFF2-40B4-BE49-F238E27FC236}">
                  <a16:creationId xmlns:a16="http://schemas.microsoft.com/office/drawing/2014/main" id="{820A98E8-8C02-4C59-B914-C157E9BA74A2}"/>
                </a:ext>
              </a:extLst>
            </p:cNvPr>
            <p:cNvSpPr/>
            <p:nvPr/>
          </p:nvSpPr>
          <p:spPr>
            <a:xfrm>
              <a:off x="3509325" y="1766125"/>
              <a:ext cx="78000" cy="210000"/>
            </a:xfrm>
            <a:prstGeom prst="rect">
              <a:avLst/>
            </a:prstGeom>
            <a:solidFill>
              <a:srgbClr val="C9DAF8"/>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 name="Google Shape;90;p14">
              <a:extLst>
                <a:ext uri="{FF2B5EF4-FFF2-40B4-BE49-F238E27FC236}">
                  <a16:creationId xmlns:a16="http://schemas.microsoft.com/office/drawing/2014/main" id="{D9399BE4-D5C8-4C29-BDFE-571ACB558C85}"/>
                </a:ext>
              </a:extLst>
            </p:cNvPr>
            <p:cNvSpPr txBox="1"/>
            <p:nvPr/>
          </p:nvSpPr>
          <p:spPr>
            <a:xfrm>
              <a:off x="473025" y="999925"/>
              <a:ext cx="1379100" cy="47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i="1" u="sng" dirty="0"/>
                <a:t>User Input</a:t>
              </a:r>
              <a:endParaRPr sz="1800" b="1" i="1" u="sng" dirty="0"/>
            </a:p>
          </p:txBody>
        </p:sp>
      </p:grpSp>
    </p:spTree>
    <p:extLst>
      <p:ext uri="{BB962C8B-B14F-4D97-AF65-F5344CB8AC3E}">
        <p14:creationId xmlns:p14="http://schemas.microsoft.com/office/powerpoint/2010/main" val="167129474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A8605A-B6EB-415E-9181-DABD2CC1DAFD}"/>
              </a:ext>
            </a:extLst>
          </p:cNvPr>
          <p:cNvSpPr>
            <a:spLocks noGrp="1"/>
          </p:cNvSpPr>
          <p:nvPr>
            <p:ph idx="1"/>
          </p:nvPr>
        </p:nvSpPr>
        <p:spPr>
          <a:xfrm>
            <a:off x="228601" y="838202"/>
            <a:ext cx="11781367" cy="6151878"/>
          </a:xfrm>
        </p:spPr>
        <p:txBody>
          <a:bodyPr/>
          <a:lstStyle/>
          <a:p>
            <a:r>
              <a:rPr lang="en-US" sz="2400" b="1" dirty="0">
                <a:solidFill>
                  <a:srgbClr val="FF0000"/>
                </a:solidFill>
              </a:rPr>
              <a:t>Introduction </a:t>
            </a:r>
          </a:p>
          <a:p>
            <a:pPr lvl="1"/>
            <a:r>
              <a:rPr lang="en-US" sz="2000" dirty="0">
                <a:solidFill>
                  <a:srgbClr val="FF0000"/>
                </a:solidFill>
              </a:rPr>
              <a:t>DATC Committee</a:t>
            </a:r>
          </a:p>
          <a:p>
            <a:pPr lvl="1"/>
            <a:r>
              <a:rPr lang="en-US" sz="2000" dirty="0">
                <a:solidFill>
                  <a:srgbClr val="FF0000"/>
                </a:solidFill>
              </a:rPr>
              <a:t>RDF-2018 Flow</a:t>
            </a:r>
          </a:p>
          <a:p>
            <a:r>
              <a:rPr lang="en-US" sz="2400" b="1" dirty="0">
                <a:solidFill>
                  <a:srgbClr val="FF0000"/>
                </a:solidFill>
              </a:rPr>
              <a:t>Challenges and Goals for RDF-2019</a:t>
            </a:r>
          </a:p>
          <a:p>
            <a:r>
              <a:rPr lang="en-US" sz="2400" b="1" dirty="0"/>
              <a:t>RDF-2019 Flow Evolution</a:t>
            </a:r>
          </a:p>
          <a:p>
            <a:pPr lvl="1"/>
            <a:r>
              <a:rPr lang="en-US" sz="2000" dirty="0"/>
              <a:t>Horizontal extensions</a:t>
            </a:r>
          </a:p>
          <a:p>
            <a:pPr lvl="1"/>
            <a:r>
              <a:rPr lang="en-US" sz="2000" dirty="0"/>
              <a:t>Vertical extensions</a:t>
            </a:r>
          </a:p>
          <a:p>
            <a:r>
              <a:rPr lang="en-US" sz="2400" b="1" dirty="0"/>
              <a:t>Demonstrations</a:t>
            </a:r>
          </a:p>
          <a:p>
            <a:pPr lvl="1"/>
            <a:r>
              <a:rPr lang="en-US" sz="2000" dirty="0"/>
              <a:t>des_perf3 / NanGate45</a:t>
            </a:r>
          </a:p>
          <a:p>
            <a:pPr lvl="2"/>
            <a:r>
              <a:rPr lang="en-US" sz="1800" dirty="0"/>
              <a:t>Global Placement / Detailed Placement / Detailed Routing</a:t>
            </a:r>
          </a:p>
          <a:p>
            <a:pPr lvl="1"/>
            <a:r>
              <a:rPr lang="en-US" sz="2000" dirty="0"/>
              <a:t>des_perf3 / ASAP7 </a:t>
            </a:r>
          </a:p>
          <a:p>
            <a:pPr lvl="2"/>
            <a:r>
              <a:rPr lang="en-US" sz="1800" dirty="0"/>
              <a:t>Global Placement / Detailed Placement / Global Routing</a:t>
            </a:r>
          </a:p>
          <a:p>
            <a:r>
              <a:rPr lang="en-US" sz="2400" b="1" dirty="0"/>
              <a:t>Conclusions</a:t>
            </a:r>
          </a:p>
        </p:txBody>
      </p:sp>
      <p:sp>
        <p:nvSpPr>
          <p:cNvPr id="3" name="Title 2">
            <a:extLst>
              <a:ext uri="{FF2B5EF4-FFF2-40B4-BE49-F238E27FC236}">
                <a16:creationId xmlns:a16="http://schemas.microsoft.com/office/drawing/2014/main" id="{A339DF15-EB4C-45AA-B4EC-B576E762FCB0}"/>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8469238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a:xfrm>
            <a:off x="215900" y="144463"/>
            <a:ext cx="11802533" cy="595312"/>
          </a:xfrm>
        </p:spPr>
        <p:txBody>
          <a:bodyPr/>
          <a:lstStyle/>
          <a:p>
            <a:r>
              <a:rPr lang="en-US" dirty="0"/>
              <a:t>RDF-2019 Flow Evolution – Vertical</a:t>
            </a:r>
          </a:p>
        </p:txBody>
      </p:sp>
      <p:sp>
        <p:nvSpPr>
          <p:cNvPr id="202" name="TextBox 201">
            <a:extLst>
              <a:ext uri="{FF2B5EF4-FFF2-40B4-BE49-F238E27FC236}">
                <a16:creationId xmlns:a16="http://schemas.microsoft.com/office/drawing/2014/main" id="{CB2BFFC2-1781-4B72-BBD5-5F8EF768642D}"/>
              </a:ext>
            </a:extLst>
          </p:cNvPr>
          <p:cNvSpPr txBox="1"/>
          <p:nvPr/>
        </p:nvSpPr>
        <p:spPr>
          <a:xfrm>
            <a:off x="9006333" y="1232714"/>
            <a:ext cx="1744739" cy="307777"/>
          </a:xfrm>
          <a:prstGeom prst="rect">
            <a:avLst/>
          </a:prstGeom>
          <a:noFill/>
        </p:spPr>
        <p:txBody>
          <a:bodyPr wrap="square" rtlCol="0">
            <a:spAutoFit/>
          </a:bodyPr>
          <a:lstStyle/>
          <a:p>
            <a:pPr defTabSz="914400"/>
            <a:r>
              <a:rPr lang="en-US" sz="1400" dirty="0" err="1">
                <a:solidFill>
                  <a:prstClr val="black"/>
                </a:solidFill>
                <a:latin typeface="Arial"/>
              </a:rPr>
              <a:t>Yosys+ABC</a:t>
            </a:r>
            <a:endParaRPr lang="en-US" sz="1400" dirty="0">
              <a:solidFill>
                <a:prstClr val="black"/>
              </a:solidFill>
              <a:latin typeface="Arial"/>
            </a:endParaRPr>
          </a:p>
        </p:txBody>
      </p:sp>
      <p:sp>
        <p:nvSpPr>
          <p:cNvPr id="203" name="TextBox 202">
            <a:extLst>
              <a:ext uri="{FF2B5EF4-FFF2-40B4-BE49-F238E27FC236}">
                <a16:creationId xmlns:a16="http://schemas.microsoft.com/office/drawing/2014/main" id="{1261E77E-B4BD-436B-A5D2-BC15A0204199}"/>
              </a:ext>
            </a:extLst>
          </p:cNvPr>
          <p:cNvSpPr txBox="1"/>
          <p:nvPr/>
        </p:nvSpPr>
        <p:spPr>
          <a:xfrm>
            <a:off x="9009291" y="1585527"/>
            <a:ext cx="2499359" cy="615553"/>
          </a:xfrm>
          <a:prstGeom prst="rect">
            <a:avLst/>
          </a:prstGeom>
          <a:noFill/>
        </p:spPr>
        <p:txBody>
          <a:bodyPr wrap="square" rtlCol="0">
            <a:spAutoFit/>
          </a:bodyPr>
          <a:lstStyle/>
          <a:p>
            <a:pPr defTabSz="914400"/>
            <a:r>
              <a:rPr lang="en-US" sz="1400" dirty="0" err="1">
                <a:solidFill>
                  <a:prstClr val="black"/>
                </a:solidFill>
                <a:latin typeface="Arial"/>
              </a:rPr>
              <a:t>TritonFP</a:t>
            </a:r>
            <a:r>
              <a:rPr lang="en-US" sz="1400" dirty="0">
                <a:solidFill>
                  <a:prstClr val="black"/>
                </a:solidFill>
                <a:latin typeface="Arial"/>
              </a:rPr>
              <a:t> </a:t>
            </a:r>
            <a:r>
              <a:rPr lang="en-US" sz="1000" dirty="0">
                <a:solidFill>
                  <a:prstClr val="black"/>
                </a:solidFill>
                <a:latin typeface="Arial"/>
              </a:rPr>
              <a:t>: v2def (Resizer) + </a:t>
            </a:r>
            <a:r>
              <a:rPr lang="en-US" sz="1000" dirty="0" err="1">
                <a:solidFill>
                  <a:prstClr val="black"/>
                </a:solidFill>
                <a:latin typeface="Arial"/>
              </a:rPr>
              <a:t>ioPlacer</a:t>
            </a:r>
            <a:r>
              <a:rPr lang="en-US" sz="1000" dirty="0">
                <a:solidFill>
                  <a:prstClr val="black"/>
                </a:solidFill>
                <a:latin typeface="Arial"/>
              </a:rPr>
              <a:t> + </a:t>
            </a:r>
            <a:r>
              <a:rPr lang="en-US" sz="1000" dirty="0" err="1">
                <a:solidFill>
                  <a:prstClr val="black"/>
                </a:solidFill>
                <a:latin typeface="Arial"/>
              </a:rPr>
              <a:t>RePlAce</a:t>
            </a:r>
            <a:r>
              <a:rPr lang="en-US" sz="1000" dirty="0">
                <a:solidFill>
                  <a:prstClr val="black"/>
                </a:solidFill>
                <a:latin typeface="Arial"/>
              </a:rPr>
              <a:t> (MS mode) + </a:t>
            </a:r>
            <a:r>
              <a:rPr lang="en-US" sz="1000" dirty="0" err="1">
                <a:solidFill>
                  <a:prstClr val="black"/>
                </a:solidFill>
                <a:latin typeface="Arial"/>
              </a:rPr>
              <a:t>TritonMacroPlace</a:t>
            </a:r>
            <a:r>
              <a:rPr lang="en-US" sz="1000" dirty="0">
                <a:solidFill>
                  <a:prstClr val="black"/>
                </a:solidFill>
                <a:latin typeface="Arial"/>
              </a:rPr>
              <a:t> + </a:t>
            </a:r>
            <a:r>
              <a:rPr lang="en-US" sz="1000" dirty="0" err="1">
                <a:solidFill>
                  <a:prstClr val="black"/>
                </a:solidFill>
                <a:latin typeface="Arial"/>
              </a:rPr>
              <a:t>pdn</a:t>
            </a:r>
            <a:r>
              <a:rPr lang="en-US" sz="1000" dirty="0">
                <a:solidFill>
                  <a:prstClr val="black"/>
                </a:solidFill>
                <a:latin typeface="Arial"/>
              </a:rPr>
              <a:t> + </a:t>
            </a:r>
            <a:r>
              <a:rPr lang="en-US" sz="1000" dirty="0" err="1">
                <a:solidFill>
                  <a:prstClr val="black"/>
                </a:solidFill>
                <a:latin typeface="Arial"/>
              </a:rPr>
              <a:t>tapcell</a:t>
            </a:r>
            <a:endParaRPr lang="en-US" sz="1000" dirty="0">
              <a:solidFill>
                <a:prstClr val="black"/>
              </a:solidFill>
              <a:latin typeface="Arial"/>
            </a:endParaRPr>
          </a:p>
        </p:txBody>
      </p:sp>
      <p:sp>
        <p:nvSpPr>
          <p:cNvPr id="204" name="TextBox 203">
            <a:extLst>
              <a:ext uri="{FF2B5EF4-FFF2-40B4-BE49-F238E27FC236}">
                <a16:creationId xmlns:a16="http://schemas.microsoft.com/office/drawing/2014/main" id="{50FE6AEE-52D5-47BA-83BE-D8CCCFA07E1E}"/>
              </a:ext>
            </a:extLst>
          </p:cNvPr>
          <p:cNvSpPr txBox="1"/>
          <p:nvPr/>
        </p:nvSpPr>
        <p:spPr>
          <a:xfrm>
            <a:off x="9024250" y="2238472"/>
            <a:ext cx="2665354" cy="307777"/>
          </a:xfrm>
          <a:prstGeom prst="rect">
            <a:avLst/>
          </a:prstGeom>
          <a:noFill/>
        </p:spPr>
        <p:txBody>
          <a:bodyPr wrap="square" rtlCol="0">
            <a:spAutoFit/>
          </a:bodyPr>
          <a:lstStyle/>
          <a:p>
            <a:pPr defTabSz="914400"/>
            <a:r>
              <a:rPr lang="en-US" sz="1400" dirty="0" err="1">
                <a:solidFill>
                  <a:prstClr val="black"/>
                </a:solidFill>
                <a:latin typeface="Arial"/>
              </a:rPr>
              <a:t>RePlAce</a:t>
            </a:r>
            <a:r>
              <a:rPr lang="en-US" sz="1400" dirty="0">
                <a:solidFill>
                  <a:prstClr val="black"/>
                </a:solidFill>
                <a:latin typeface="Arial"/>
              </a:rPr>
              <a:t> + Resizer + </a:t>
            </a:r>
            <a:r>
              <a:rPr lang="en-US" sz="1400" dirty="0" err="1">
                <a:solidFill>
                  <a:prstClr val="black"/>
                </a:solidFill>
                <a:latin typeface="Arial"/>
              </a:rPr>
              <a:t>OpenDP</a:t>
            </a:r>
            <a:endParaRPr lang="en-US" sz="1400" dirty="0">
              <a:solidFill>
                <a:prstClr val="black"/>
              </a:solidFill>
              <a:latin typeface="Arial"/>
            </a:endParaRPr>
          </a:p>
        </p:txBody>
      </p:sp>
      <p:sp>
        <p:nvSpPr>
          <p:cNvPr id="205" name="TextBox 204">
            <a:extLst>
              <a:ext uri="{FF2B5EF4-FFF2-40B4-BE49-F238E27FC236}">
                <a16:creationId xmlns:a16="http://schemas.microsoft.com/office/drawing/2014/main" id="{A995C39A-C313-48BB-8DF4-A8A174AB3482}"/>
              </a:ext>
            </a:extLst>
          </p:cNvPr>
          <p:cNvSpPr txBox="1"/>
          <p:nvPr/>
        </p:nvSpPr>
        <p:spPr>
          <a:xfrm>
            <a:off x="9018924" y="4154465"/>
            <a:ext cx="1744739"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err="1">
                <a:ln>
                  <a:noFill/>
                </a:ln>
                <a:solidFill>
                  <a:prstClr val="black"/>
                </a:solidFill>
                <a:effectLst/>
                <a:uLnTx/>
                <a:uFillTx/>
                <a:latin typeface="Arial"/>
              </a:rPr>
              <a:t>TritonCTS</a:t>
            </a:r>
            <a:r>
              <a:rPr kumimoji="0" lang="en-US" sz="1400" i="0" u="none" strike="noStrike" kern="0" cap="none" spc="0" normalizeH="0" baseline="0" noProof="0" dirty="0">
                <a:ln>
                  <a:noFill/>
                </a:ln>
                <a:solidFill>
                  <a:prstClr val="black"/>
                </a:solidFill>
                <a:effectLst/>
                <a:uLnTx/>
                <a:uFillTx/>
                <a:latin typeface="Arial"/>
              </a:rPr>
              <a:t> + </a:t>
            </a:r>
            <a:r>
              <a:rPr kumimoji="0" lang="en-US" sz="1100" i="0" u="none" strike="noStrike" kern="0" cap="none" spc="0" normalizeH="0" baseline="0" noProof="0" dirty="0" err="1">
                <a:ln>
                  <a:noFill/>
                </a:ln>
                <a:solidFill>
                  <a:prstClr val="black"/>
                </a:solidFill>
                <a:effectLst/>
                <a:uLnTx/>
                <a:uFillTx/>
                <a:latin typeface="Arial"/>
              </a:rPr>
              <a:t>OpenDP</a:t>
            </a:r>
            <a:endParaRPr kumimoji="0" lang="en-US" sz="1400" i="0" u="none" strike="noStrike" kern="0" cap="none" spc="0" normalizeH="0" baseline="0" noProof="0" dirty="0">
              <a:ln>
                <a:noFill/>
              </a:ln>
              <a:solidFill>
                <a:prstClr val="black"/>
              </a:solidFill>
              <a:effectLst/>
              <a:uLnTx/>
              <a:uFillTx/>
              <a:latin typeface="Arial"/>
            </a:endParaRPr>
          </a:p>
        </p:txBody>
      </p:sp>
      <p:sp>
        <p:nvSpPr>
          <p:cNvPr id="207" name="TextBox 206">
            <a:extLst>
              <a:ext uri="{FF2B5EF4-FFF2-40B4-BE49-F238E27FC236}">
                <a16:creationId xmlns:a16="http://schemas.microsoft.com/office/drawing/2014/main" id="{8D72F4DE-A1DB-4FD0-A4F9-BA59DDC7EF29}"/>
              </a:ext>
            </a:extLst>
          </p:cNvPr>
          <p:cNvSpPr txBox="1"/>
          <p:nvPr/>
        </p:nvSpPr>
        <p:spPr>
          <a:xfrm>
            <a:off x="9018924" y="3179296"/>
            <a:ext cx="2476609" cy="307777"/>
          </a:xfrm>
          <a:prstGeom prst="rect">
            <a:avLst/>
          </a:prstGeom>
          <a:noFill/>
        </p:spPr>
        <p:txBody>
          <a:bodyPr wrap="square" rtlCol="0">
            <a:spAutoFit/>
          </a:bodyPr>
          <a:lstStyle/>
          <a:p>
            <a:pPr defTabSz="914400"/>
            <a:r>
              <a:rPr lang="en-US" sz="1400" dirty="0" err="1">
                <a:solidFill>
                  <a:prstClr val="black"/>
                </a:solidFill>
                <a:latin typeface="Arial"/>
              </a:rPr>
              <a:t>OpenSTA</a:t>
            </a:r>
            <a:r>
              <a:rPr lang="en-US" sz="1400" dirty="0">
                <a:solidFill>
                  <a:prstClr val="black"/>
                </a:solidFill>
                <a:latin typeface="Arial"/>
              </a:rPr>
              <a:t> </a:t>
            </a:r>
            <a:r>
              <a:rPr lang="en-US" sz="1000" dirty="0">
                <a:solidFill>
                  <a:prstClr val="black"/>
                </a:solidFill>
                <a:latin typeface="Arial"/>
              </a:rPr>
              <a:t>+ SPEF from placed DEF</a:t>
            </a:r>
          </a:p>
        </p:txBody>
      </p:sp>
      <p:sp>
        <p:nvSpPr>
          <p:cNvPr id="208" name="TextBox 207">
            <a:extLst>
              <a:ext uri="{FF2B5EF4-FFF2-40B4-BE49-F238E27FC236}">
                <a16:creationId xmlns:a16="http://schemas.microsoft.com/office/drawing/2014/main" id="{6884C60A-6F08-4ABF-9BED-8CADC2D550DA}"/>
              </a:ext>
            </a:extLst>
          </p:cNvPr>
          <p:cNvSpPr txBox="1"/>
          <p:nvPr/>
        </p:nvSpPr>
        <p:spPr>
          <a:xfrm>
            <a:off x="9014904" y="3665045"/>
            <a:ext cx="1744739" cy="307777"/>
          </a:xfrm>
          <a:prstGeom prst="rect">
            <a:avLst/>
          </a:prstGeom>
          <a:noFill/>
        </p:spPr>
        <p:txBody>
          <a:bodyPr wrap="square" rtlCol="0">
            <a:spAutoFit/>
          </a:bodyPr>
          <a:lstStyle/>
          <a:p>
            <a:pPr defTabSz="914400"/>
            <a:r>
              <a:rPr lang="en-US" sz="1400" dirty="0">
                <a:solidFill>
                  <a:prstClr val="black"/>
                </a:solidFill>
                <a:latin typeface="Arial"/>
              </a:rPr>
              <a:t>Resizer, </a:t>
            </a:r>
            <a:r>
              <a:rPr lang="en-US" sz="1400" dirty="0" err="1">
                <a:solidFill>
                  <a:prstClr val="black"/>
                </a:solidFill>
                <a:latin typeface="Arial"/>
              </a:rPr>
              <a:t>TritonSizer</a:t>
            </a:r>
            <a:endParaRPr lang="en-US" sz="1400" dirty="0">
              <a:solidFill>
                <a:prstClr val="black"/>
              </a:solidFill>
              <a:latin typeface="Arial"/>
            </a:endParaRPr>
          </a:p>
        </p:txBody>
      </p:sp>
      <p:sp>
        <p:nvSpPr>
          <p:cNvPr id="209" name="TextBox 208">
            <a:extLst>
              <a:ext uri="{FF2B5EF4-FFF2-40B4-BE49-F238E27FC236}">
                <a16:creationId xmlns:a16="http://schemas.microsoft.com/office/drawing/2014/main" id="{437AA9E3-1AB4-4CDF-8BE5-EBDA442650E0}"/>
              </a:ext>
            </a:extLst>
          </p:cNvPr>
          <p:cNvSpPr txBox="1"/>
          <p:nvPr/>
        </p:nvSpPr>
        <p:spPr>
          <a:xfrm>
            <a:off x="9018924" y="2670941"/>
            <a:ext cx="1744739" cy="307777"/>
          </a:xfrm>
          <a:prstGeom prst="rect">
            <a:avLst/>
          </a:prstGeom>
          <a:noFill/>
        </p:spPr>
        <p:txBody>
          <a:bodyPr wrap="square" rtlCol="0">
            <a:spAutoFit/>
          </a:bodyPr>
          <a:lstStyle/>
          <a:p>
            <a:pPr defTabSz="914400"/>
            <a:r>
              <a:rPr lang="en-US" sz="1400" dirty="0" err="1">
                <a:solidFill>
                  <a:prstClr val="black"/>
                </a:solidFill>
                <a:latin typeface="Arial"/>
              </a:rPr>
              <a:t>OpenDP</a:t>
            </a:r>
            <a:endParaRPr lang="en-US" sz="1400" dirty="0">
              <a:solidFill>
                <a:prstClr val="black"/>
              </a:solidFill>
              <a:latin typeface="Arial"/>
            </a:endParaRPr>
          </a:p>
        </p:txBody>
      </p:sp>
      <p:sp>
        <p:nvSpPr>
          <p:cNvPr id="210" name="TextBox 209">
            <a:extLst>
              <a:ext uri="{FF2B5EF4-FFF2-40B4-BE49-F238E27FC236}">
                <a16:creationId xmlns:a16="http://schemas.microsoft.com/office/drawing/2014/main" id="{15E68AA5-B0EF-44D8-909F-6C40CF1B6833}"/>
              </a:ext>
            </a:extLst>
          </p:cNvPr>
          <p:cNvSpPr txBox="1"/>
          <p:nvPr/>
        </p:nvSpPr>
        <p:spPr>
          <a:xfrm>
            <a:off x="9024250" y="4643885"/>
            <a:ext cx="1744739" cy="307777"/>
          </a:xfrm>
          <a:prstGeom prst="rect">
            <a:avLst/>
          </a:prstGeom>
          <a:noFill/>
        </p:spPr>
        <p:txBody>
          <a:bodyPr wrap="square" rtlCol="0">
            <a:spAutoFit/>
          </a:bodyPr>
          <a:lstStyle/>
          <a:p>
            <a:pPr defTabSz="914400"/>
            <a:r>
              <a:rPr lang="en-US" sz="1400" dirty="0">
                <a:solidFill>
                  <a:prstClr val="black"/>
                </a:solidFill>
                <a:latin typeface="Arial"/>
              </a:rPr>
              <a:t>FastRoute4-lefdef</a:t>
            </a:r>
          </a:p>
        </p:txBody>
      </p:sp>
      <p:sp>
        <p:nvSpPr>
          <p:cNvPr id="211" name="TextBox 210">
            <a:extLst>
              <a:ext uri="{FF2B5EF4-FFF2-40B4-BE49-F238E27FC236}">
                <a16:creationId xmlns:a16="http://schemas.microsoft.com/office/drawing/2014/main" id="{0596C1C0-5B16-4EE8-A797-B6138F8C474F}"/>
              </a:ext>
            </a:extLst>
          </p:cNvPr>
          <p:cNvSpPr txBox="1"/>
          <p:nvPr/>
        </p:nvSpPr>
        <p:spPr>
          <a:xfrm>
            <a:off x="9024250" y="5136039"/>
            <a:ext cx="1744739" cy="307777"/>
          </a:xfrm>
          <a:prstGeom prst="rect">
            <a:avLst/>
          </a:prstGeom>
          <a:noFill/>
        </p:spPr>
        <p:txBody>
          <a:bodyPr wrap="square" rtlCol="0">
            <a:spAutoFit/>
          </a:bodyPr>
          <a:lstStyle/>
          <a:p>
            <a:pPr defTabSz="914400"/>
            <a:r>
              <a:rPr lang="en-US" sz="1400" dirty="0" err="1">
                <a:solidFill>
                  <a:prstClr val="black"/>
                </a:solidFill>
                <a:latin typeface="Arial"/>
              </a:rPr>
              <a:t>TritonRoute</a:t>
            </a:r>
            <a:endParaRPr lang="en-US" sz="1400" dirty="0">
              <a:solidFill>
                <a:prstClr val="black"/>
              </a:solidFill>
              <a:latin typeface="Arial"/>
            </a:endParaRPr>
          </a:p>
        </p:txBody>
      </p:sp>
      <p:sp>
        <p:nvSpPr>
          <p:cNvPr id="212" name="TextBox 211">
            <a:extLst>
              <a:ext uri="{FF2B5EF4-FFF2-40B4-BE49-F238E27FC236}">
                <a16:creationId xmlns:a16="http://schemas.microsoft.com/office/drawing/2014/main" id="{9A29867A-C120-4128-92EF-59ABFE4DB85C}"/>
              </a:ext>
            </a:extLst>
          </p:cNvPr>
          <p:cNvSpPr txBox="1"/>
          <p:nvPr/>
        </p:nvSpPr>
        <p:spPr>
          <a:xfrm>
            <a:off x="9026176" y="6128954"/>
            <a:ext cx="202895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a:rPr>
              <a:t>Magic8.2</a:t>
            </a:r>
          </a:p>
        </p:txBody>
      </p:sp>
      <p:grpSp>
        <p:nvGrpSpPr>
          <p:cNvPr id="7" name="Group 6">
            <a:extLst>
              <a:ext uri="{FF2B5EF4-FFF2-40B4-BE49-F238E27FC236}">
                <a16:creationId xmlns:a16="http://schemas.microsoft.com/office/drawing/2014/main" id="{4A98E424-B02B-4329-AC5F-D899B14DA91A}"/>
              </a:ext>
            </a:extLst>
          </p:cNvPr>
          <p:cNvGrpSpPr/>
          <p:nvPr/>
        </p:nvGrpSpPr>
        <p:grpSpPr>
          <a:xfrm>
            <a:off x="6242715" y="1222554"/>
            <a:ext cx="2364288" cy="5214832"/>
            <a:chOff x="612585" y="991799"/>
            <a:chExt cx="2577175" cy="5635273"/>
          </a:xfrm>
        </p:grpSpPr>
        <p:sp>
          <p:nvSpPr>
            <p:cNvPr id="59" name="Rectangle 47">
              <a:extLst>
                <a:ext uri="{FF2B5EF4-FFF2-40B4-BE49-F238E27FC236}">
                  <a16:creationId xmlns:a16="http://schemas.microsoft.com/office/drawing/2014/main" id="{E25836FA-F0FC-4FE1-A96B-55D237F01D7F}"/>
                </a:ext>
              </a:extLst>
            </p:cNvPr>
            <p:cNvSpPr/>
            <p:nvPr/>
          </p:nvSpPr>
          <p:spPr>
            <a:xfrm>
              <a:off x="612588" y="991799"/>
              <a:ext cx="2577167" cy="349018"/>
            </a:xfrm>
            <a:prstGeom prst="rect">
              <a:avLst/>
            </a:prstGeom>
            <a:solidFill>
              <a:schemeClr val="accent5">
                <a:lumMod val="20000"/>
                <a:lumOff val="80000"/>
              </a:scheme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Logic synthesis (RTL)</a:t>
              </a:r>
            </a:p>
          </p:txBody>
        </p:sp>
        <p:sp>
          <p:nvSpPr>
            <p:cNvPr id="61" name="Rectangle 47">
              <a:extLst>
                <a:ext uri="{FF2B5EF4-FFF2-40B4-BE49-F238E27FC236}">
                  <a16:creationId xmlns:a16="http://schemas.microsoft.com/office/drawing/2014/main" id="{A8B76557-1889-4D55-B3DE-63DC10C3AE44}"/>
                </a:ext>
              </a:extLst>
            </p:cNvPr>
            <p:cNvSpPr/>
            <p:nvPr/>
          </p:nvSpPr>
          <p:spPr>
            <a:xfrm>
              <a:off x="612592" y="2049051"/>
              <a:ext cx="2577167" cy="34901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Global Placement</a:t>
              </a:r>
            </a:p>
          </p:txBody>
        </p:sp>
        <p:sp>
          <p:nvSpPr>
            <p:cNvPr id="62" name="Rectangle 47">
              <a:extLst>
                <a:ext uri="{FF2B5EF4-FFF2-40B4-BE49-F238E27FC236}">
                  <a16:creationId xmlns:a16="http://schemas.microsoft.com/office/drawing/2014/main" id="{1C09F70A-4C93-4A3D-AC1A-7F2AC9540582}"/>
                </a:ext>
              </a:extLst>
            </p:cNvPr>
            <p:cNvSpPr/>
            <p:nvPr/>
          </p:nvSpPr>
          <p:spPr>
            <a:xfrm>
              <a:off x="612591" y="2577677"/>
              <a:ext cx="2577167" cy="34901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Detailed Placement</a:t>
              </a:r>
            </a:p>
          </p:txBody>
        </p:sp>
        <p:sp>
          <p:nvSpPr>
            <p:cNvPr id="63" name="Rectangle 47">
              <a:extLst>
                <a:ext uri="{FF2B5EF4-FFF2-40B4-BE49-F238E27FC236}">
                  <a16:creationId xmlns:a16="http://schemas.microsoft.com/office/drawing/2014/main" id="{2112C32A-98D4-46A6-BDBE-A5F912B0DF83}"/>
                </a:ext>
              </a:extLst>
            </p:cNvPr>
            <p:cNvSpPr/>
            <p:nvPr/>
          </p:nvSpPr>
          <p:spPr>
            <a:xfrm>
              <a:off x="612591" y="3106302"/>
              <a:ext cx="2577167" cy="34901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RC Extraction / STA</a:t>
              </a:r>
            </a:p>
          </p:txBody>
        </p:sp>
        <p:sp>
          <p:nvSpPr>
            <p:cNvPr id="65" name="Rectangle 47">
              <a:extLst>
                <a:ext uri="{FF2B5EF4-FFF2-40B4-BE49-F238E27FC236}">
                  <a16:creationId xmlns:a16="http://schemas.microsoft.com/office/drawing/2014/main" id="{7EB82553-9200-4DFA-96B2-A4D64807974C}"/>
                </a:ext>
              </a:extLst>
            </p:cNvPr>
            <p:cNvSpPr/>
            <p:nvPr/>
          </p:nvSpPr>
          <p:spPr>
            <a:xfrm>
              <a:off x="612593" y="3634927"/>
              <a:ext cx="2577167" cy="34901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Gate Sizing</a:t>
              </a:r>
            </a:p>
          </p:txBody>
        </p:sp>
        <p:sp>
          <p:nvSpPr>
            <p:cNvPr id="67" name="Rectangle 47">
              <a:extLst>
                <a:ext uri="{FF2B5EF4-FFF2-40B4-BE49-F238E27FC236}">
                  <a16:creationId xmlns:a16="http://schemas.microsoft.com/office/drawing/2014/main" id="{07B048A1-5497-4869-9A5C-69B4ACF22F8F}"/>
                </a:ext>
              </a:extLst>
            </p:cNvPr>
            <p:cNvSpPr/>
            <p:nvPr/>
          </p:nvSpPr>
          <p:spPr>
            <a:xfrm>
              <a:off x="612593" y="4692179"/>
              <a:ext cx="2577167" cy="34901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Global Routing</a:t>
              </a:r>
            </a:p>
          </p:txBody>
        </p:sp>
        <p:sp>
          <p:nvSpPr>
            <p:cNvPr id="68" name="Rectangle 47">
              <a:extLst>
                <a:ext uri="{FF2B5EF4-FFF2-40B4-BE49-F238E27FC236}">
                  <a16:creationId xmlns:a16="http://schemas.microsoft.com/office/drawing/2014/main" id="{B903C461-AB75-4CEA-92CF-9030CE520E5E}"/>
                </a:ext>
              </a:extLst>
            </p:cNvPr>
            <p:cNvSpPr/>
            <p:nvPr/>
          </p:nvSpPr>
          <p:spPr>
            <a:xfrm>
              <a:off x="612593" y="5220805"/>
              <a:ext cx="2577167" cy="34901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Detailed Routing</a:t>
              </a:r>
            </a:p>
          </p:txBody>
        </p:sp>
        <p:sp>
          <p:nvSpPr>
            <p:cNvPr id="69" name="Rectangle 47">
              <a:extLst>
                <a:ext uri="{FF2B5EF4-FFF2-40B4-BE49-F238E27FC236}">
                  <a16:creationId xmlns:a16="http://schemas.microsoft.com/office/drawing/2014/main" id="{9974B7AA-9E9D-4513-9364-3039F1AA328A}"/>
                </a:ext>
              </a:extLst>
            </p:cNvPr>
            <p:cNvSpPr/>
            <p:nvPr/>
          </p:nvSpPr>
          <p:spPr>
            <a:xfrm>
              <a:off x="612587" y="1520425"/>
              <a:ext cx="2577167" cy="349018"/>
            </a:xfrm>
            <a:prstGeom prst="rect">
              <a:avLst/>
            </a:prstGeom>
            <a:solidFill>
              <a:schemeClr val="accent5">
                <a:lumMod val="20000"/>
                <a:lumOff val="80000"/>
              </a:scheme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err="1">
                  <a:ln>
                    <a:noFill/>
                  </a:ln>
                  <a:solidFill>
                    <a:prstClr val="black"/>
                  </a:solidFill>
                  <a:effectLst/>
                  <a:uLnTx/>
                  <a:uFillTx/>
                  <a:latin typeface="Arial" panose="020B0604020202020204" pitchFamily="34" charset="0"/>
                  <a:ea typeface="Helvetica Neue" charset="0"/>
                  <a:cs typeface="Arial" panose="020B0604020202020204" pitchFamily="34" charset="0"/>
                </a:rPr>
                <a:t>Floorplanning</a:t>
              </a:r>
              <a:endPar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endParaRPr>
            </a:p>
          </p:txBody>
        </p:sp>
        <p:sp>
          <p:nvSpPr>
            <p:cNvPr id="70" name="Rectangle 47">
              <a:extLst>
                <a:ext uri="{FF2B5EF4-FFF2-40B4-BE49-F238E27FC236}">
                  <a16:creationId xmlns:a16="http://schemas.microsoft.com/office/drawing/2014/main" id="{0436B4A6-063B-4435-822F-F0BB59AF7ED3}"/>
                </a:ext>
              </a:extLst>
            </p:cNvPr>
            <p:cNvSpPr/>
            <p:nvPr/>
          </p:nvSpPr>
          <p:spPr>
            <a:xfrm>
              <a:off x="612586" y="4163553"/>
              <a:ext cx="2577167" cy="349018"/>
            </a:xfrm>
            <a:prstGeom prst="rect">
              <a:avLst/>
            </a:prstGeom>
            <a:solidFill>
              <a:schemeClr val="accent5">
                <a:lumMod val="20000"/>
                <a:lumOff val="80000"/>
              </a:scheme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Clock Tree Synthesis</a:t>
              </a:r>
            </a:p>
          </p:txBody>
        </p:sp>
        <p:sp>
          <p:nvSpPr>
            <p:cNvPr id="72" name="Rectangle 47">
              <a:extLst>
                <a:ext uri="{FF2B5EF4-FFF2-40B4-BE49-F238E27FC236}">
                  <a16:creationId xmlns:a16="http://schemas.microsoft.com/office/drawing/2014/main" id="{0BF481B5-AB21-4893-8C4F-E5D62E5C0942}"/>
                </a:ext>
              </a:extLst>
            </p:cNvPr>
            <p:cNvSpPr/>
            <p:nvPr/>
          </p:nvSpPr>
          <p:spPr>
            <a:xfrm>
              <a:off x="612585" y="5749431"/>
              <a:ext cx="2577167" cy="349018"/>
            </a:xfrm>
            <a:prstGeom prst="rect">
              <a:avLst/>
            </a:prstGeom>
            <a:solidFill>
              <a:schemeClr val="accent5">
                <a:lumMod val="20000"/>
                <a:lumOff val="80000"/>
              </a:scheme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RC Extraction / STA</a:t>
              </a:r>
            </a:p>
          </p:txBody>
        </p:sp>
        <p:sp>
          <p:nvSpPr>
            <p:cNvPr id="73" name="Rectangle 47">
              <a:extLst>
                <a:ext uri="{FF2B5EF4-FFF2-40B4-BE49-F238E27FC236}">
                  <a16:creationId xmlns:a16="http://schemas.microsoft.com/office/drawing/2014/main" id="{561C39F6-E9B0-4C5E-964F-224462282CA8}"/>
                </a:ext>
              </a:extLst>
            </p:cNvPr>
            <p:cNvSpPr/>
            <p:nvPr/>
          </p:nvSpPr>
          <p:spPr>
            <a:xfrm>
              <a:off x="612593" y="6278054"/>
              <a:ext cx="2577167" cy="349018"/>
            </a:xfrm>
            <a:prstGeom prst="rect">
              <a:avLst/>
            </a:prstGeom>
            <a:solidFill>
              <a:schemeClr val="accent5">
                <a:lumMod val="20000"/>
                <a:lumOff val="80000"/>
              </a:scheme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GDSII </a:t>
              </a:r>
              <a:r>
                <a:rPr kumimoji="0" lang="en-US" sz="1400" i="0" u="none" strike="noStrike" kern="0" cap="none" spc="0" normalizeH="0" baseline="0" noProof="0" dirty="0" err="1">
                  <a:ln>
                    <a:noFill/>
                  </a:ln>
                  <a:solidFill>
                    <a:prstClr val="black"/>
                  </a:solidFill>
                  <a:effectLst/>
                  <a:uLnTx/>
                  <a:uFillTx/>
                  <a:latin typeface="Arial" panose="020B0604020202020204" pitchFamily="34" charset="0"/>
                  <a:ea typeface="Helvetica Neue" charset="0"/>
                  <a:cs typeface="Arial" panose="020B0604020202020204" pitchFamily="34" charset="0"/>
                </a:rPr>
                <a:t>Streamout</a:t>
              </a:r>
              <a:endPar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endParaRPr>
            </a:p>
          </p:txBody>
        </p:sp>
      </p:grpSp>
      <p:sp>
        <p:nvSpPr>
          <p:cNvPr id="8" name="Rectangle 7">
            <a:extLst>
              <a:ext uri="{FF2B5EF4-FFF2-40B4-BE49-F238E27FC236}">
                <a16:creationId xmlns:a16="http://schemas.microsoft.com/office/drawing/2014/main" id="{EFF4F655-CCD7-4983-9749-B686B20C5BD1}"/>
              </a:ext>
            </a:extLst>
          </p:cNvPr>
          <p:cNvSpPr/>
          <p:nvPr/>
        </p:nvSpPr>
        <p:spPr bwMode="auto">
          <a:xfrm>
            <a:off x="9006332" y="1222554"/>
            <a:ext cx="2693431" cy="5267218"/>
          </a:xfrm>
          <a:prstGeom prst="rect">
            <a:avLst/>
          </a:prstGeom>
          <a:noFill/>
          <a:ln w="1905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lang="en-US" sz="1600" dirty="0">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9146F8CE-94ED-45C4-BD85-215525C38604}"/>
              </a:ext>
            </a:extLst>
          </p:cNvPr>
          <p:cNvSpPr txBox="1"/>
          <p:nvPr/>
        </p:nvSpPr>
        <p:spPr>
          <a:xfrm>
            <a:off x="9032041" y="5650361"/>
            <a:ext cx="2476609" cy="307777"/>
          </a:xfrm>
          <a:prstGeom prst="rect">
            <a:avLst/>
          </a:prstGeom>
          <a:noFill/>
        </p:spPr>
        <p:txBody>
          <a:bodyPr wrap="square" rtlCol="0">
            <a:spAutoFit/>
          </a:bodyPr>
          <a:lstStyle/>
          <a:p>
            <a:pPr defTabSz="914400"/>
            <a:r>
              <a:rPr lang="en-US" sz="1400" dirty="0" err="1">
                <a:solidFill>
                  <a:prstClr val="black"/>
                </a:solidFill>
                <a:latin typeface="Arial"/>
              </a:rPr>
              <a:t>OpenSTA</a:t>
            </a:r>
            <a:r>
              <a:rPr lang="en-US" sz="1400" dirty="0">
                <a:solidFill>
                  <a:prstClr val="black"/>
                </a:solidFill>
                <a:latin typeface="Arial"/>
              </a:rPr>
              <a:t> </a:t>
            </a:r>
            <a:r>
              <a:rPr lang="en-US" sz="1000" dirty="0">
                <a:solidFill>
                  <a:prstClr val="black"/>
                </a:solidFill>
                <a:latin typeface="Arial"/>
              </a:rPr>
              <a:t>+ SPEF from routed DEF</a:t>
            </a:r>
          </a:p>
        </p:txBody>
      </p:sp>
      <p:sp>
        <p:nvSpPr>
          <p:cNvPr id="78" name="Rectangle 47">
            <a:extLst>
              <a:ext uri="{FF2B5EF4-FFF2-40B4-BE49-F238E27FC236}">
                <a16:creationId xmlns:a16="http://schemas.microsoft.com/office/drawing/2014/main" id="{DB0D4342-815F-4C64-BE1B-597F6607F8A8}"/>
              </a:ext>
            </a:extLst>
          </p:cNvPr>
          <p:cNvSpPr/>
          <p:nvPr/>
        </p:nvSpPr>
        <p:spPr>
          <a:xfrm>
            <a:off x="1819313" y="2003486"/>
            <a:ext cx="2364281" cy="520418"/>
          </a:xfrm>
          <a:prstGeom prst="rect">
            <a:avLst/>
          </a:prstGeom>
          <a:solidFill>
            <a:schemeClr val="bg1"/>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Logic synthesis </a:t>
            </a:r>
            <a:b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b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(Gate-level)</a:t>
            </a:r>
          </a:p>
        </p:txBody>
      </p:sp>
      <p:sp>
        <p:nvSpPr>
          <p:cNvPr id="79" name="Rectangle 47">
            <a:extLst>
              <a:ext uri="{FF2B5EF4-FFF2-40B4-BE49-F238E27FC236}">
                <a16:creationId xmlns:a16="http://schemas.microsoft.com/office/drawing/2014/main" id="{EFA42495-FAA0-4ED6-85A0-0C3F1A69AEF8}"/>
              </a:ext>
            </a:extLst>
          </p:cNvPr>
          <p:cNvSpPr/>
          <p:nvPr/>
        </p:nvSpPr>
        <p:spPr>
          <a:xfrm>
            <a:off x="1827935" y="2690114"/>
            <a:ext cx="2364281" cy="322978"/>
          </a:xfrm>
          <a:prstGeom prst="rect">
            <a:avLst/>
          </a:prstGeom>
          <a:solidFill>
            <a:schemeClr val="bg1"/>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Global Placement</a:t>
            </a:r>
          </a:p>
        </p:txBody>
      </p:sp>
      <p:sp>
        <p:nvSpPr>
          <p:cNvPr id="80" name="Rectangle 47">
            <a:extLst>
              <a:ext uri="{FF2B5EF4-FFF2-40B4-BE49-F238E27FC236}">
                <a16:creationId xmlns:a16="http://schemas.microsoft.com/office/drawing/2014/main" id="{528BDBE5-A979-43C7-93BE-472011B0CD98}"/>
              </a:ext>
            </a:extLst>
          </p:cNvPr>
          <p:cNvSpPr/>
          <p:nvPr/>
        </p:nvSpPr>
        <p:spPr>
          <a:xfrm>
            <a:off x="1827935" y="3179300"/>
            <a:ext cx="2364281" cy="322978"/>
          </a:xfrm>
          <a:prstGeom prst="rect">
            <a:avLst/>
          </a:prstGeom>
          <a:solidFill>
            <a:schemeClr val="bg1"/>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Detailed Placement</a:t>
            </a:r>
          </a:p>
        </p:txBody>
      </p:sp>
      <p:sp>
        <p:nvSpPr>
          <p:cNvPr id="81" name="Rectangle 47">
            <a:extLst>
              <a:ext uri="{FF2B5EF4-FFF2-40B4-BE49-F238E27FC236}">
                <a16:creationId xmlns:a16="http://schemas.microsoft.com/office/drawing/2014/main" id="{DDCDA981-DC87-415B-B435-452CBD57AF33}"/>
              </a:ext>
            </a:extLst>
          </p:cNvPr>
          <p:cNvSpPr/>
          <p:nvPr/>
        </p:nvSpPr>
        <p:spPr>
          <a:xfrm>
            <a:off x="1827935" y="3668484"/>
            <a:ext cx="2364281" cy="322978"/>
          </a:xfrm>
          <a:prstGeom prst="rect">
            <a:avLst/>
          </a:prstGeom>
          <a:solidFill>
            <a:schemeClr val="bg1"/>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RC Extraction / STA</a:t>
            </a:r>
          </a:p>
        </p:txBody>
      </p:sp>
      <p:sp>
        <p:nvSpPr>
          <p:cNvPr id="82" name="Rectangle 47">
            <a:extLst>
              <a:ext uri="{FF2B5EF4-FFF2-40B4-BE49-F238E27FC236}">
                <a16:creationId xmlns:a16="http://schemas.microsoft.com/office/drawing/2014/main" id="{9C021450-C2DD-4749-A9E1-46CB7A3329B2}"/>
              </a:ext>
            </a:extLst>
          </p:cNvPr>
          <p:cNvSpPr/>
          <p:nvPr/>
        </p:nvSpPr>
        <p:spPr>
          <a:xfrm>
            <a:off x="1827936" y="4157669"/>
            <a:ext cx="2364281" cy="322978"/>
          </a:xfrm>
          <a:prstGeom prst="rect">
            <a:avLst/>
          </a:prstGeom>
          <a:solidFill>
            <a:schemeClr val="bg1"/>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Gate Sizing</a:t>
            </a:r>
          </a:p>
        </p:txBody>
      </p:sp>
      <p:sp>
        <p:nvSpPr>
          <p:cNvPr id="83" name="Rectangle 47">
            <a:extLst>
              <a:ext uri="{FF2B5EF4-FFF2-40B4-BE49-F238E27FC236}">
                <a16:creationId xmlns:a16="http://schemas.microsoft.com/office/drawing/2014/main" id="{DBC2360A-867E-4F56-8231-8F1C6BE66A90}"/>
              </a:ext>
            </a:extLst>
          </p:cNvPr>
          <p:cNvSpPr/>
          <p:nvPr/>
        </p:nvSpPr>
        <p:spPr>
          <a:xfrm>
            <a:off x="1827936" y="4652881"/>
            <a:ext cx="2364281" cy="322978"/>
          </a:xfrm>
          <a:prstGeom prst="rect">
            <a:avLst/>
          </a:prstGeom>
          <a:solidFill>
            <a:schemeClr val="bg1"/>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Global Routing</a:t>
            </a:r>
          </a:p>
        </p:txBody>
      </p:sp>
      <p:sp>
        <p:nvSpPr>
          <p:cNvPr id="84" name="Rectangle 47">
            <a:extLst>
              <a:ext uri="{FF2B5EF4-FFF2-40B4-BE49-F238E27FC236}">
                <a16:creationId xmlns:a16="http://schemas.microsoft.com/office/drawing/2014/main" id="{D3FADE0A-D5B0-437F-9BC6-1B22C321FE73}"/>
              </a:ext>
            </a:extLst>
          </p:cNvPr>
          <p:cNvSpPr/>
          <p:nvPr/>
        </p:nvSpPr>
        <p:spPr>
          <a:xfrm>
            <a:off x="1827936" y="5142067"/>
            <a:ext cx="2364281" cy="322978"/>
          </a:xfrm>
          <a:prstGeom prst="rect">
            <a:avLst/>
          </a:prstGeom>
          <a:solidFill>
            <a:schemeClr val="bg1"/>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black"/>
                </a:solidFill>
                <a:effectLst/>
                <a:uLnTx/>
                <a:uFillTx/>
                <a:latin typeface="Arial" panose="020B0604020202020204" pitchFamily="34" charset="0"/>
                <a:ea typeface="Helvetica Neue" charset="0"/>
                <a:cs typeface="Arial" panose="020B0604020202020204" pitchFamily="34" charset="0"/>
              </a:rPr>
              <a:t>Detailed Routing</a:t>
            </a:r>
          </a:p>
        </p:txBody>
      </p:sp>
      <p:sp>
        <p:nvSpPr>
          <p:cNvPr id="9" name="Arrow: Right 8">
            <a:extLst>
              <a:ext uri="{FF2B5EF4-FFF2-40B4-BE49-F238E27FC236}">
                <a16:creationId xmlns:a16="http://schemas.microsoft.com/office/drawing/2014/main" id="{238D7D17-7999-481D-96F4-7F6B61B595F9}"/>
              </a:ext>
            </a:extLst>
          </p:cNvPr>
          <p:cNvSpPr/>
          <p:nvPr/>
        </p:nvSpPr>
        <p:spPr bwMode="auto">
          <a:xfrm>
            <a:off x="4825234" y="3491828"/>
            <a:ext cx="811876" cy="728669"/>
          </a:xfrm>
          <a:prstGeom prst="rightArrow">
            <a:avLst/>
          </a:prstGeom>
          <a:solidFill>
            <a:schemeClr val="tx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35" name="TextBox 34">
            <a:extLst>
              <a:ext uri="{FF2B5EF4-FFF2-40B4-BE49-F238E27FC236}">
                <a16:creationId xmlns:a16="http://schemas.microsoft.com/office/drawing/2014/main" id="{DDA90279-4CE3-4DC7-A2A7-A2A2BCEC884B}"/>
              </a:ext>
            </a:extLst>
          </p:cNvPr>
          <p:cNvSpPr txBox="1"/>
          <p:nvPr/>
        </p:nvSpPr>
        <p:spPr>
          <a:xfrm>
            <a:off x="6603233" y="745517"/>
            <a:ext cx="1704203" cy="461665"/>
          </a:xfrm>
          <a:prstGeom prst="rect">
            <a:avLst/>
          </a:prstGeom>
          <a:noFill/>
        </p:spPr>
        <p:txBody>
          <a:bodyPr wrap="square" rtlCol="0">
            <a:spAutoFit/>
          </a:bodyPr>
          <a:lstStyle/>
          <a:p>
            <a:pPr algn="ctr" defTabSz="914400"/>
            <a:r>
              <a:rPr lang="en-US" sz="2400" dirty="0">
                <a:solidFill>
                  <a:srgbClr val="0072AC"/>
                </a:solidFill>
                <a:latin typeface="Arial"/>
              </a:rPr>
              <a:t>RDF-2019</a:t>
            </a:r>
          </a:p>
        </p:txBody>
      </p:sp>
      <p:sp>
        <p:nvSpPr>
          <p:cNvPr id="36" name="TextBox 35">
            <a:extLst>
              <a:ext uri="{FF2B5EF4-FFF2-40B4-BE49-F238E27FC236}">
                <a16:creationId xmlns:a16="http://schemas.microsoft.com/office/drawing/2014/main" id="{8FCC0C09-327F-4690-9CF9-6686924BDE30}"/>
              </a:ext>
            </a:extLst>
          </p:cNvPr>
          <p:cNvSpPr txBox="1"/>
          <p:nvPr/>
        </p:nvSpPr>
        <p:spPr>
          <a:xfrm>
            <a:off x="2198613" y="1485598"/>
            <a:ext cx="1704203" cy="461665"/>
          </a:xfrm>
          <a:prstGeom prst="rect">
            <a:avLst/>
          </a:prstGeom>
          <a:noFill/>
        </p:spPr>
        <p:txBody>
          <a:bodyPr wrap="square" rtlCol="0">
            <a:spAutoFit/>
          </a:bodyPr>
          <a:lstStyle/>
          <a:p>
            <a:pPr defTabSz="914400"/>
            <a:r>
              <a:rPr lang="en-US" sz="2400" dirty="0">
                <a:solidFill>
                  <a:srgbClr val="0072AC"/>
                </a:solidFill>
                <a:latin typeface="Arial"/>
              </a:rPr>
              <a:t>RDF-2018</a:t>
            </a:r>
          </a:p>
        </p:txBody>
      </p:sp>
      <p:sp>
        <p:nvSpPr>
          <p:cNvPr id="37" name="TextBox 36">
            <a:extLst>
              <a:ext uri="{FF2B5EF4-FFF2-40B4-BE49-F238E27FC236}">
                <a16:creationId xmlns:a16="http://schemas.microsoft.com/office/drawing/2014/main" id="{B08F1745-A7E9-4599-BB75-FB4E8383B730}"/>
              </a:ext>
            </a:extLst>
          </p:cNvPr>
          <p:cNvSpPr txBox="1"/>
          <p:nvPr/>
        </p:nvSpPr>
        <p:spPr>
          <a:xfrm>
            <a:off x="9325273" y="735489"/>
            <a:ext cx="1994588" cy="461665"/>
          </a:xfrm>
          <a:prstGeom prst="rect">
            <a:avLst/>
          </a:prstGeom>
          <a:noFill/>
        </p:spPr>
        <p:txBody>
          <a:bodyPr wrap="square" rtlCol="0">
            <a:spAutoFit/>
          </a:bodyPr>
          <a:lstStyle/>
          <a:p>
            <a:pPr algn="ctr" defTabSz="914400"/>
            <a:r>
              <a:rPr lang="en-US" sz="2400" dirty="0" err="1">
                <a:solidFill>
                  <a:srgbClr val="0072AC"/>
                </a:solidFill>
                <a:latin typeface="Arial"/>
              </a:rPr>
              <a:t>OpenROAD</a:t>
            </a:r>
            <a:endParaRPr lang="en-US" sz="2400" dirty="0">
              <a:solidFill>
                <a:srgbClr val="0072AC"/>
              </a:solidFill>
              <a:latin typeface="Arial"/>
            </a:endParaRPr>
          </a:p>
        </p:txBody>
      </p:sp>
    </p:spTree>
    <p:extLst>
      <p:ext uri="{BB962C8B-B14F-4D97-AF65-F5344CB8AC3E}">
        <p14:creationId xmlns:p14="http://schemas.microsoft.com/office/powerpoint/2010/main" val="38814732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5188B4-964C-4A18-AFED-0174F7ABD17C}"/>
              </a:ext>
            </a:extLst>
          </p:cNvPr>
          <p:cNvSpPr>
            <a:spLocks noGrp="1"/>
          </p:cNvSpPr>
          <p:nvPr>
            <p:ph type="title"/>
          </p:nvPr>
        </p:nvSpPr>
        <p:spPr/>
        <p:txBody>
          <a:bodyPr/>
          <a:lstStyle/>
          <a:p>
            <a:r>
              <a:rPr lang="en-US" dirty="0">
                <a:solidFill>
                  <a:srgbClr val="FF0000"/>
                </a:solidFill>
              </a:rPr>
              <a:t>D</a:t>
            </a:r>
            <a:r>
              <a:rPr lang="en-US" dirty="0"/>
              <a:t>esign </a:t>
            </a:r>
            <a:r>
              <a:rPr lang="en-US" dirty="0">
                <a:solidFill>
                  <a:srgbClr val="FF0000"/>
                </a:solidFill>
              </a:rPr>
              <a:t>A</a:t>
            </a:r>
            <a:r>
              <a:rPr lang="en-US" dirty="0"/>
              <a:t>utomation </a:t>
            </a:r>
            <a:r>
              <a:rPr lang="en-US" dirty="0">
                <a:solidFill>
                  <a:srgbClr val="FF0000"/>
                </a:solidFill>
              </a:rPr>
              <a:t>T</a:t>
            </a:r>
            <a:r>
              <a:rPr lang="en-US" dirty="0"/>
              <a:t>echnical </a:t>
            </a:r>
            <a:r>
              <a:rPr lang="en-US" dirty="0">
                <a:solidFill>
                  <a:srgbClr val="FF0000"/>
                </a:solidFill>
              </a:rPr>
              <a:t>C</a:t>
            </a:r>
            <a:r>
              <a:rPr lang="en-US" dirty="0"/>
              <a:t>ommittee (DATC)</a:t>
            </a:r>
          </a:p>
        </p:txBody>
      </p:sp>
      <p:sp>
        <p:nvSpPr>
          <p:cNvPr id="2" name="Content Placeholder 1">
            <a:extLst>
              <a:ext uri="{FF2B5EF4-FFF2-40B4-BE49-F238E27FC236}">
                <a16:creationId xmlns:a16="http://schemas.microsoft.com/office/drawing/2014/main" id="{5642F945-BCDE-4A39-8A18-118BFFAE9224}"/>
              </a:ext>
            </a:extLst>
          </p:cNvPr>
          <p:cNvSpPr>
            <a:spLocks noGrp="1"/>
          </p:cNvSpPr>
          <p:nvPr>
            <p:ph sz="half" idx="1"/>
          </p:nvPr>
        </p:nvSpPr>
        <p:spPr>
          <a:xfrm>
            <a:off x="228601" y="801688"/>
            <a:ext cx="11717593" cy="2915920"/>
          </a:xfrm>
        </p:spPr>
        <p:txBody>
          <a:bodyPr/>
          <a:lstStyle/>
          <a:p>
            <a:r>
              <a:rPr lang="en-US" dirty="0"/>
              <a:t>A technical committee of IEEE CEDA</a:t>
            </a:r>
          </a:p>
          <a:p>
            <a:pPr lvl="1"/>
            <a:r>
              <a:rPr lang="en-US" altLang="zh-TW" dirty="0"/>
              <a:t>Provide a forum for discussing strategies and issues in design automation</a:t>
            </a:r>
            <a:endParaRPr lang="en-US" dirty="0"/>
          </a:p>
          <a:p>
            <a:r>
              <a:rPr lang="en-US" dirty="0"/>
              <a:t>Task: Robust Design Flow Database</a:t>
            </a:r>
          </a:p>
          <a:p>
            <a:pPr lvl="1"/>
            <a:r>
              <a:rPr lang="en-US" dirty="0"/>
              <a:t>Academic version reference design flow</a:t>
            </a:r>
          </a:p>
          <a:p>
            <a:pPr lvl="1"/>
            <a:r>
              <a:rPr lang="en-US" dirty="0">
                <a:solidFill>
                  <a:srgbClr val="300DFF"/>
                </a:solidFill>
              </a:rPr>
              <a:t>Free!</a:t>
            </a:r>
            <a:r>
              <a:rPr lang="en-US" dirty="0"/>
              <a:t> for academic and noncommercial research</a:t>
            </a:r>
          </a:p>
          <a:p>
            <a:r>
              <a:rPr lang="en-US" dirty="0"/>
              <a:t>Organization</a:t>
            </a:r>
          </a:p>
        </p:txBody>
      </p:sp>
      <p:graphicFrame>
        <p:nvGraphicFramePr>
          <p:cNvPr id="25" name="內容版面配置區 5">
            <a:extLst>
              <a:ext uri="{FF2B5EF4-FFF2-40B4-BE49-F238E27FC236}">
                <a16:creationId xmlns:a16="http://schemas.microsoft.com/office/drawing/2014/main" id="{E96D66AC-6F40-4C67-980D-1B2EDD5D7F95}"/>
              </a:ext>
            </a:extLst>
          </p:cNvPr>
          <p:cNvGraphicFramePr>
            <a:graphicFrameLocks/>
          </p:cNvGraphicFramePr>
          <p:nvPr>
            <p:extLst>
              <p:ext uri="{D42A27DB-BD31-4B8C-83A1-F6EECF244321}">
                <p14:modId xmlns:p14="http://schemas.microsoft.com/office/powerpoint/2010/main" val="8502929"/>
              </p:ext>
            </p:extLst>
          </p:nvPr>
        </p:nvGraphicFramePr>
        <p:xfrm>
          <a:off x="1014924" y="3570729"/>
          <a:ext cx="10502491" cy="2915920"/>
        </p:xfrm>
        <a:graphic>
          <a:graphicData uri="http://schemas.openxmlformats.org/drawingml/2006/table">
            <a:tbl>
              <a:tblPr firstRow="1" bandRow="1">
                <a:tableStyleId>{69012ECD-51FC-41F1-AA8D-1B2483CD663E}</a:tableStyleId>
              </a:tblPr>
              <a:tblGrid>
                <a:gridCol w="2979007">
                  <a:extLst>
                    <a:ext uri="{9D8B030D-6E8A-4147-A177-3AD203B41FA5}">
                      <a16:colId xmlns:a16="http://schemas.microsoft.com/office/drawing/2014/main" val="20000"/>
                    </a:ext>
                  </a:extLst>
                </a:gridCol>
                <a:gridCol w="4961903">
                  <a:extLst>
                    <a:ext uri="{9D8B030D-6E8A-4147-A177-3AD203B41FA5}">
                      <a16:colId xmlns:a16="http://schemas.microsoft.com/office/drawing/2014/main" val="20002"/>
                    </a:ext>
                  </a:extLst>
                </a:gridCol>
                <a:gridCol w="2561581">
                  <a:extLst>
                    <a:ext uri="{9D8B030D-6E8A-4147-A177-3AD203B41FA5}">
                      <a16:colId xmlns:a16="http://schemas.microsoft.com/office/drawing/2014/main" val="20003"/>
                    </a:ext>
                  </a:extLst>
                </a:gridCol>
              </a:tblGrid>
              <a:tr h="416560">
                <a:tc>
                  <a:txBody>
                    <a:bodyPr/>
                    <a:lstStyle/>
                    <a:p>
                      <a:r>
                        <a:rPr lang="en-US" altLang="zh-TW" sz="2100" dirty="0">
                          <a:latin typeface="+mj-lt"/>
                          <a:cs typeface="Times New Roman" panose="02020603050405020304" pitchFamily="18" charset="0"/>
                        </a:rPr>
                        <a:t>Name</a:t>
                      </a:r>
                      <a:endParaRPr lang="zh-TW" altLang="en-US" sz="2100" dirty="0">
                        <a:latin typeface="+mj-lt"/>
                        <a:cs typeface="Times New Roman" panose="02020603050405020304" pitchFamily="18" charset="0"/>
                      </a:endParaRPr>
                    </a:p>
                  </a:txBody>
                  <a:tcPr>
                    <a:lnL w="12700" cap="flat" cmpd="sng" algn="ctr">
                      <a:solidFill>
                        <a:srgbClr val="008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solidFill>
                      <a:srgbClr val="008000"/>
                    </a:solidFill>
                  </a:tcPr>
                </a:tc>
                <a:tc>
                  <a:txBody>
                    <a:bodyPr/>
                    <a:lstStyle/>
                    <a:p>
                      <a:r>
                        <a:rPr lang="en-US" altLang="zh-TW" sz="2100" dirty="0">
                          <a:latin typeface="+mj-lt"/>
                          <a:cs typeface="Times New Roman" panose="02020603050405020304" pitchFamily="18" charset="0"/>
                        </a:rPr>
                        <a:t>Affiliation</a:t>
                      </a:r>
                      <a:endParaRPr lang="zh-TW" altLang="en-US" sz="2100" dirty="0">
                        <a:latin typeface="+mj-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solidFill>
                      <a:srgbClr val="008000"/>
                    </a:solidFill>
                  </a:tcPr>
                </a:tc>
                <a:tc>
                  <a:txBody>
                    <a:bodyPr/>
                    <a:lstStyle/>
                    <a:p>
                      <a:r>
                        <a:rPr lang="en-US" altLang="zh-TW" sz="2100" dirty="0">
                          <a:latin typeface="+mj-lt"/>
                          <a:cs typeface="Times New Roman" panose="02020603050405020304" pitchFamily="18" charset="0"/>
                        </a:rPr>
                        <a:t>Role</a:t>
                      </a:r>
                      <a:endParaRPr lang="zh-TW" altLang="en-US" sz="2100" dirty="0">
                        <a:latin typeface="+mj-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solidFill>
                      <a:srgbClr val="008000"/>
                    </a:solidFill>
                  </a:tcPr>
                </a:tc>
                <a:extLst>
                  <a:ext uri="{0D108BD9-81ED-4DB2-BD59-A6C34878D82A}">
                    <a16:rowId xmlns:a16="http://schemas.microsoft.com/office/drawing/2014/main" val="10000"/>
                  </a:ext>
                </a:extLst>
              </a:tr>
              <a:tr h="416560">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zh-TW" sz="2100" b="1" dirty="0">
                          <a:latin typeface="+mj-lt"/>
                          <a:cs typeface="Times New Roman" panose="02020603050405020304" pitchFamily="18" charset="0"/>
                        </a:rPr>
                        <a:t>Iris Hui-Ru </a:t>
                      </a:r>
                      <a:r>
                        <a:rPr lang="en-US" altLang="zh-TW" sz="2100" b="1" kern="1200" dirty="0">
                          <a:solidFill>
                            <a:schemeClr val="tx1"/>
                          </a:solidFill>
                          <a:latin typeface="+mn-lt"/>
                          <a:ea typeface="+mn-ea"/>
                          <a:cs typeface="Times New Roman" panose="02020603050405020304" pitchFamily="18" charset="0"/>
                        </a:rPr>
                        <a:t>Jiang</a:t>
                      </a:r>
                      <a:endParaRPr lang="zh-TW" altLang="en-US" sz="2100" b="1" kern="1200" dirty="0">
                        <a:solidFill>
                          <a:schemeClr val="tx1"/>
                        </a:solidFill>
                        <a:latin typeface="+mn-lt"/>
                        <a:ea typeface="+mn-ea"/>
                        <a:cs typeface="Times New Roman" panose="02020603050405020304" pitchFamily="18" charset="0"/>
                      </a:endParaRPr>
                    </a:p>
                  </a:txBody>
                  <a:tcPr>
                    <a:lnL w="12700" cap="flat" cmpd="sng" algn="ctr">
                      <a:solidFill>
                        <a:srgbClr val="008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100" b="1" dirty="0">
                          <a:latin typeface="+mj-lt"/>
                          <a:cs typeface="Times New Roman" panose="02020603050405020304" pitchFamily="18" charset="0"/>
                        </a:rPr>
                        <a:t>National Taiwan Univ., Taiwan</a:t>
                      </a:r>
                      <a:endParaRPr lang="zh-TW" altLang="en-US" sz="2100" b="1" dirty="0">
                        <a:latin typeface="+mj-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100" b="1" dirty="0">
                          <a:latin typeface="+mj-lt"/>
                          <a:cs typeface="Times New Roman" panose="02020603050405020304" pitchFamily="18" charset="0"/>
                        </a:rPr>
                        <a:t>Chair</a:t>
                      </a:r>
                      <a:r>
                        <a:rPr lang="en-US" altLang="zh-TW" sz="2100" dirty="0">
                          <a:latin typeface="+mj-lt"/>
                          <a:cs typeface="Times New Roman" panose="02020603050405020304" pitchFamily="18" charset="0"/>
                        </a:rPr>
                        <a:t> / Timer</a:t>
                      </a:r>
                      <a:endParaRPr lang="zh-TW" altLang="en-US" sz="2100" dirty="0">
                        <a:latin typeface="+mj-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16560">
                <a:tc>
                  <a:txBody>
                    <a:bodyPr/>
                    <a:lstStyle/>
                    <a:p>
                      <a:r>
                        <a:rPr lang="en-US" altLang="zh-TW" sz="2100" dirty="0">
                          <a:latin typeface="+mj-lt"/>
                          <a:cs typeface="Times New Roman" panose="02020603050405020304" pitchFamily="18" charset="0"/>
                        </a:rPr>
                        <a:t>Victor N. </a:t>
                      </a:r>
                      <a:r>
                        <a:rPr lang="en-US" altLang="zh-TW" sz="2100" kern="1200" dirty="0" err="1">
                          <a:solidFill>
                            <a:srgbClr val="222222"/>
                          </a:solidFill>
                          <a:latin typeface="+mn-lt"/>
                          <a:ea typeface="+mn-ea"/>
                          <a:cs typeface="Times New Roman" panose="02020603050405020304" pitchFamily="18" charset="0"/>
                        </a:rPr>
                        <a:t>Kravets</a:t>
                      </a:r>
                      <a:endParaRPr lang="zh-TW" altLang="en-US" sz="2100" dirty="0">
                        <a:latin typeface="+mj-lt"/>
                        <a:cs typeface="Times New Roman" panose="02020603050405020304" pitchFamily="18" charset="0"/>
                      </a:endParaRPr>
                    </a:p>
                  </a:txBody>
                  <a:tcPr>
                    <a:lnL w="12700" cap="flat" cmpd="sng" algn="ctr">
                      <a:solidFill>
                        <a:srgbClr val="008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100" dirty="0">
                          <a:latin typeface="+mj-lt"/>
                          <a:cs typeface="Times New Roman" panose="02020603050405020304" pitchFamily="18" charset="0"/>
                        </a:rPr>
                        <a:t>IBM, USA</a:t>
                      </a:r>
                      <a:endParaRPr lang="zh-TW" altLang="en-US" sz="2100" dirty="0">
                        <a:latin typeface="+mj-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100" dirty="0">
                          <a:latin typeface="+mj-lt"/>
                          <a:cs typeface="Times New Roman" panose="02020603050405020304" pitchFamily="18" charset="0"/>
                        </a:rPr>
                        <a:t>Logic synthesis</a:t>
                      </a:r>
                      <a:endParaRPr lang="zh-TW" altLang="en-US" sz="2100" dirty="0">
                        <a:latin typeface="+mj-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16560">
                <a:tc>
                  <a:txBody>
                    <a:bodyPr/>
                    <a:lstStyle/>
                    <a:p>
                      <a:r>
                        <a:rPr lang="en-US" altLang="zh-TW" sz="2100" dirty="0">
                          <a:latin typeface="+mj-lt"/>
                          <a:cs typeface="Times New Roman" panose="02020603050405020304" pitchFamily="18" charset="0"/>
                        </a:rPr>
                        <a:t>Jianli </a:t>
                      </a:r>
                      <a:r>
                        <a:rPr lang="en-US" altLang="zh-TW" sz="2100" kern="1200" dirty="0">
                          <a:solidFill>
                            <a:schemeClr val="tx1"/>
                          </a:solidFill>
                          <a:latin typeface="+mn-lt"/>
                          <a:ea typeface="+mn-ea"/>
                          <a:cs typeface="Times New Roman" panose="02020603050405020304" pitchFamily="18" charset="0"/>
                        </a:rPr>
                        <a:t>Chen</a:t>
                      </a:r>
                      <a:endParaRPr lang="zh-TW" altLang="en-US" sz="2100" dirty="0">
                        <a:latin typeface="+mj-lt"/>
                        <a:cs typeface="Times New Roman" panose="02020603050405020304" pitchFamily="18" charset="0"/>
                      </a:endParaRPr>
                    </a:p>
                  </a:txBody>
                  <a:tcPr>
                    <a:lnL w="12700" cap="flat" cmpd="sng" algn="ctr">
                      <a:solidFill>
                        <a:srgbClr val="008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100" dirty="0">
                          <a:latin typeface="+mj-lt"/>
                          <a:cs typeface="Times New Roman" panose="02020603050405020304" pitchFamily="18" charset="0"/>
                        </a:rPr>
                        <a:t>Fuzhou Univ., China</a:t>
                      </a:r>
                      <a:endParaRPr lang="zh-TW" altLang="en-US" sz="2100" dirty="0">
                        <a:latin typeface="+mj-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100" dirty="0">
                          <a:latin typeface="+mj-lt"/>
                          <a:cs typeface="Times New Roman" panose="02020603050405020304" pitchFamily="18" charset="0"/>
                        </a:rPr>
                        <a:t>Placement</a:t>
                      </a:r>
                      <a:endParaRPr lang="zh-TW" altLang="en-US" sz="2100" dirty="0">
                        <a:latin typeface="+mj-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16560">
                <a:tc>
                  <a:txBody>
                    <a:bodyPr/>
                    <a:lstStyle/>
                    <a:p>
                      <a:r>
                        <a:rPr lang="en-US" altLang="zh-TW" sz="2100" dirty="0" err="1">
                          <a:latin typeface="+mj-lt"/>
                          <a:cs typeface="Times New Roman" panose="02020603050405020304" pitchFamily="18" charset="0"/>
                        </a:rPr>
                        <a:t>Yih</a:t>
                      </a:r>
                      <a:r>
                        <a:rPr lang="en-US" altLang="zh-TW" sz="2100" dirty="0">
                          <a:latin typeface="+mj-lt"/>
                          <a:cs typeface="Times New Roman" panose="02020603050405020304" pitchFamily="18" charset="0"/>
                        </a:rPr>
                        <a:t>-Lang </a:t>
                      </a:r>
                      <a:r>
                        <a:rPr lang="en-US" altLang="zh-TW" sz="2100" kern="1200" dirty="0">
                          <a:solidFill>
                            <a:schemeClr val="tx1"/>
                          </a:solidFill>
                          <a:latin typeface="+mn-lt"/>
                          <a:ea typeface="+mn-ea"/>
                          <a:cs typeface="Times New Roman" panose="02020603050405020304" pitchFamily="18" charset="0"/>
                        </a:rPr>
                        <a:t>Li</a:t>
                      </a:r>
                      <a:endParaRPr lang="zh-TW" altLang="en-US" sz="2100" dirty="0">
                        <a:latin typeface="+mj-lt"/>
                        <a:cs typeface="Times New Roman" panose="02020603050405020304" pitchFamily="18" charset="0"/>
                      </a:endParaRPr>
                    </a:p>
                  </a:txBody>
                  <a:tcPr>
                    <a:lnL w="12700" cap="flat" cmpd="sng" algn="ctr">
                      <a:solidFill>
                        <a:srgbClr val="008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100" dirty="0">
                          <a:latin typeface="+mj-lt"/>
                          <a:cs typeface="Times New Roman" panose="02020603050405020304" pitchFamily="18" charset="0"/>
                        </a:rPr>
                        <a:t>National </a:t>
                      </a:r>
                      <a:r>
                        <a:rPr lang="en-US" altLang="zh-TW" sz="2100" dirty="0" err="1">
                          <a:latin typeface="+mj-lt"/>
                          <a:cs typeface="Times New Roman" panose="02020603050405020304" pitchFamily="18" charset="0"/>
                        </a:rPr>
                        <a:t>Chiao</a:t>
                      </a:r>
                      <a:r>
                        <a:rPr lang="en-US" altLang="zh-TW" sz="2100" dirty="0">
                          <a:latin typeface="+mj-lt"/>
                          <a:cs typeface="Times New Roman" panose="02020603050405020304" pitchFamily="18" charset="0"/>
                        </a:rPr>
                        <a:t> Tung Univ., Taiwan</a:t>
                      </a:r>
                      <a:endParaRPr lang="zh-TW" altLang="en-US" sz="2100" dirty="0">
                        <a:latin typeface="+mj-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100" dirty="0">
                          <a:latin typeface="+mj-lt"/>
                          <a:cs typeface="Times New Roman" panose="02020603050405020304" pitchFamily="18" charset="0"/>
                        </a:rPr>
                        <a:t>Routing</a:t>
                      </a:r>
                      <a:endParaRPr lang="zh-TW" altLang="en-US" sz="2100" dirty="0">
                        <a:latin typeface="+mj-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16560">
                <a:tc>
                  <a:txBody>
                    <a:bodyPr/>
                    <a:lstStyle/>
                    <a:p>
                      <a:r>
                        <a:rPr lang="en-US" altLang="zh-TW" sz="2100" dirty="0" err="1">
                          <a:latin typeface="+mj-lt"/>
                          <a:cs typeface="Times New Roman" panose="02020603050405020304" pitchFamily="18" charset="0"/>
                        </a:rPr>
                        <a:t>Jinwook</a:t>
                      </a:r>
                      <a:r>
                        <a:rPr lang="en-US" altLang="zh-TW" sz="2100" dirty="0">
                          <a:latin typeface="+mj-lt"/>
                          <a:cs typeface="Times New Roman" panose="02020603050405020304" pitchFamily="18" charset="0"/>
                        </a:rPr>
                        <a:t> </a:t>
                      </a:r>
                      <a:r>
                        <a:rPr lang="en-US" altLang="zh-TW" sz="2100" kern="1200" dirty="0">
                          <a:solidFill>
                            <a:schemeClr val="tx1"/>
                          </a:solidFill>
                          <a:latin typeface="+mn-lt"/>
                          <a:ea typeface="+mn-ea"/>
                          <a:cs typeface="Times New Roman" panose="02020603050405020304" pitchFamily="18" charset="0"/>
                        </a:rPr>
                        <a:t>Jung</a:t>
                      </a:r>
                      <a:endParaRPr lang="zh-TW" altLang="en-US" sz="2100" dirty="0">
                        <a:latin typeface="+mj-lt"/>
                        <a:cs typeface="Times New Roman" panose="02020603050405020304" pitchFamily="18" charset="0"/>
                      </a:endParaRPr>
                    </a:p>
                  </a:txBody>
                  <a:tcPr>
                    <a:lnL w="12700" cap="flat" cmpd="sng" algn="ctr">
                      <a:solidFill>
                        <a:srgbClr val="008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100" dirty="0">
                          <a:latin typeface="+mj-lt"/>
                          <a:cs typeface="Times New Roman" panose="02020603050405020304" pitchFamily="18" charset="0"/>
                        </a:rPr>
                        <a:t>IBM</a:t>
                      </a:r>
                      <a:r>
                        <a:rPr lang="en-US" altLang="zh-TW" sz="2100">
                          <a:latin typeface="+mj-lt"/>
                          <a:cs typeface="Times New Roman" panose="02020603050405020304" pitchFamily="18" charset="0"/>
                        </a:rPr>
                        <a:t>, USA</a:t>
                      </a:r>
                      <a:endParaRPr lang="zh-TW" altLang="en-US" sz="2100" dirty="0">
                        <a:latin typeface="+mj-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100" dirty="0">
                          <a:latin typeface="+mj-lt"/>
                          <a:cs typeface="Times New Roman" panose="02020603050405020304" pitchFamily="18" charset="0"/>
                        </a:rPr>
                        <a:t>Integration</a:t>
                      </a:r>
                      <a:endParaRPr lang="zh-TW" altLang="en-US" sz="2100" dirty="0">
                        <a:latin typeface="+mj-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157237"/>
                  </a:ext>
                </a:extLst>
              </a:tr>
              <a:tr h="416560">
                <a:tc>
                  <a:txBody>
                    <a:bodyPr/>
                    <a:lstStyle/>
                    <a:p>
                      <a:r>
                        <a:rPr lang="en-US" altLang="zh-TW" sz="2100" dirty="0">
                          <a:latin typeface="+mj-lt"/>
                          <a:cs typeface="Times New Roman" panose="02020603050405020304" pitchFamily="18" charset="0"/>
                        </a:rPr>
                        <a:t>Andrew B. </a:t>
                      </a:r>
                      <a:r>
                        <a:rPr lang="en-US" altLang="zh-TW" sz="2100" kern="1200" dirty="0" err="1">
                          <a:solidFill>
                            <a:schemeClr val="tx1"/>
                          </a:solidFill>
                          <a:latin typeface="+mn-lt"/>
                          <a:ea typeface="+mn-ea"/>
                          <a:cs typeface="Times New Roman" panose="02020603050405020304" pitchFamily="18" charset="0"/>
                        </a:rPr>
                        <a:t>Kahng</a:t>
                      </a:r>
                      <a:endParaRPr lang="zh-TW" altLang="en-US" sz="2100" dirty="0">
                        <a:latin typeface="+mj-lt"/>
                        <a:cs typeface="Times New Roman" panose="02020603050405020304" pitchFamily="18" charset="0"/>
                      </a:endParaRPr>
                    </a:p>
                  </a:txBody>
                  <a:tcPr>
                    <a:lnL w="12700" cap="flat" cmpd="sng" algn="ctr">
                      <a:solidFill>
                        <a:srgbClr val="008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100" dirty="0">
                          <a:latin typeface="+mj-lt"/>
                          <a:cs typeface="Times New Roman" panose="02020603050405020304" pitchFamily="18" charset="0"/>
                        </a:rPr>
                        <a:t>UC San Diego, USA</a:t>
                      </a:r>
                      <a:endParaRPr lang="zh-TW" altLang="en-US" sz="2100" dirty="0">
                        <a:latin typeface="+mj-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100" dirty="0">
                          <a:latin typeface="+mj-lt"/>
                          <a:cs typeface="Times New Roman" panose="02020603050405020304" pitchFamily="18" charset="0"/>
                        </a:rPr>
                        <a:t>Vice chair / Flow</a:t>
                      </a:r>
                      <a:endParaRPr lang="zh-TW" altLang="en-US" sz="2100" dirty="0">
                        <a:latin typeface="+mj-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5" name="文字方塊 6">
            <a:extLst>
              <a:ext uri="{FF2B5EF4-FFF2-40B4-BE49-F238E27FC236}">
                <a16:creationId xmlns:a16="http://schemas.microsoft.com/office/drawing/2014/main" id="{57174D27-EC9B-4DF9-95F9-352A0F2D2337}"/>
              </a:ext>
            </a:extLst>
          </p:cNvPr>
          <p:cNvSpPr txBox="1"/>
          <p:nvPr/>
        </p:nvSpPr>
        <p:spPr>
          <a:xfrm rot="19966444">
            <a:off x="437264" y="6229992"/>
            <a:ext cx="604653" cy="307777"/>
          </a:xfrm>
          <a:prstGeom prst="rect">
            <a:avLst/>
          </a:prstGeom>
          <a:noFill/>
        </p:spPr>
        <p:txBody>
          <a:bodyPr wrap="none" rtlCol="0">
            <a:spAutoFit/>
          </a:bodyPr>
          <a:lstStyle/>
          <a:p>
            <a:r>
              <a:rPr lang="en-US" altLang="zh-TW" sz="1400" b="1" dirty="0">
                <a:solidFill>
                  <a:srgbClr val="C00000"/>
                </a:solidFill>
                <a:latin typeface="Arial" panose="020B0604020202020204" pitchFamily="34" charset="0"/>
                <a:cs typeface="Arial" panose="020B0604020202020204" pitchFamily="34" charset="0"/>
              </a:rPr>
              <a:t>NEW</a:t>
            </a:r>
            <a:endParaRPr lang="zh-TW" altLang="en-US" sz="1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939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a:xfrm>
            <a:off x="70832" y="118707"/>
            <a:ext cx="11973357" cy="595312"/>
          </a:xfrm>
        </p:spPr>
        <p:txBody>
          <a:bodyPr/>
          <a:lstStyle/>
          <a:p>
            <a:r>
              <a:rPr lang="en-US" dirty="0">
                <a:solidFill>
                  <a:srgbClr val="FF0000"/>
                </a:solidFill>
              </a:rPr>
              <a:t>R</a:t>
            </a:r>
            <a:r>
              <a:rPr lang="en-US" dirty="0"/>
              <a:t>obust </a:t>
            </a:r>
            <a:r>
              <a:rPr lang="en-US" dirty="0">
                <a:solidFill>
                  <a:srgbClr val="FF0000"/>
                </a:solidFill>
              </a:rPr>
              <a:t>D</a:t>
            </a:r>
            <a:r>
              <a:rPr lang="en-US" dirty="0"/>
              <a:t>esign </a:t>
            </a:r>
            <a:r>
              <a:rPr lang="en-US" dirty="0">
                <a:solidFill>
                  <a:srgbClr val="FF0000"/>
                </a:solidFill>
              </a:rPr>
              <a:t>F</a:t>
            </a:r>
            <a:r>
              <a:rPr lang="en-US" dirty="0"/>
              <a:t>low (RDF): Initiated 2016, Last Updated 2018</a:t>
            </a:r>
          </a:p>
        </p:txBody>
      </p:sp>
      <p:sp>
        <p:nvSpPr>
          <p:cNvPr id="6" name="Content Placeholder 5">
            <a:extLst>
              <a:ext uri="{FF2B5EF4-FFF2-40B4-BE49-F238E27FC236}">
                <a16:creationId xmlns:a16="http://schemas.microsoft.com/office/drawing/2014/main" id="{59638561-5D94-48FE-9CF0-8D0D7BBE8792}"/>
              </a:ext>
            </a:extLst>
          </p:cNvPr>
          <p:cNvSpPr>
            <a:spLocks noGrp="1"/>
          </p:cNvSpPr>
          <p:nvPr>
            <p:ph idx="1"/>
          </p:nvPr>
        </p:nvSpPr>
        <p:spPr>
          <a:xfrm>
            <a:off x="228602" y="838201"/>
            <a:ext cx="6763870" cy="5562601"/>
          </a:xfrm>
        </p:spPr>
        <p:txBody>
          <a:bodyPr/>
          <a:lstStyle/>
          <a:p>
            <a:pPr>
              <a:lnSpc>
                <a:spcPct val="100000"/>
              </a:lnSpc>
            </a:pPr>
            <a:r>
              <a:rPr lang="en-US" dirty="0"/>
              <a:t>From logic synthesis to detailed routing</a:t>
            </a:r>
          </a:p>
          <a:p>
            <a:pPr>
              <a:lnSpc>
                <a:spcPct val="100000"/>
              </a:lnSpc>
            </a:pPr>
            <a:r>
              <a:rPr lang="en-US" dirty="0">
                <a:solidFill>
                  <a:srgbClr val="FF0000"/>
                </a:solidFill>
              </a:rPr>
              <a:t>Build upon outstanding contest-winning academic tools</a:t>
            </a:r>
          </a:p>
          <a:p>
            <a:pPr>
              <a:lnSpc>
                <a:spcPct val="100000"/>
              </a:lnSpc>
            </a:pPr>
            <a:r>
              <a:rPr lang="en-US" dirty="0"/>
              <a:t>Trigger design flow and cross-stage optimization research via various EDA tools developed from academia.</a:t>
            </a:r>
          </a:p>
          <a:p>
            <a:r>
              <a:rPr lang="en-US" dirty="0"/>
              <a:t>Standard industrial formats</a:t>
            </a:r>
          </a:p>
          <a:p>
            <a:pPr marL="347663" lvl="1" indent="0">
              <a:lnSpc>
                <a:spcPct val="110000"/>
              </a:lnSpc>
              <a:buNone/>
            </a:pPr>
            <a:r>
              <a:rPr lang="en-US" dirty="0"/>
              <a:t>1. A circuit in a structural </a:t>
            </a:r>
            <a:r>
              <a:rPr lang="en-US" b="1" dirty="0"/>
              <a:t>Verilog</a:t>
            </a:r>
            <a:br>
              <a:rPr lang="en-US" dirty="0"/>
            </a:br>
            <a:r>
              <a:rPr lang="en-US" dirty="0"/>
              <a:t>2. Cell timing library in </a:t>
            </a:r>
            <a:r>
              <a:rPr lang="en-US" b="1" dirty="0"/>
              <a:t>Liberty</a:t>
            </a:r>
            <a:br>
              <a:rPr lang="en-US" dirty="0"/>
            </a:br>
            <a:r>
              <a:rPr lang="en-US" dirty="0"/>
              <a:t>3. Cell technology library in </a:t>
            </a:r>
            <a:r>
              <a:rPr lang="en-US" b="1" dirty="0"/>
              <a:t>LEF</a:t>
            </a:r>
            <a:br>
              <a:rPr lang="en-US" dirty="0"/>
            </a:br>
            <a:r>
              <a:rPr lang="en-US" dirty="0"/>
              <a:t>4. Placement in </a:t>
            </a:r>
            <a:r>
              <a:rPr lang="en-US" b="1" dirty="0"/>
              <a:t>DEF</a:t>
            </a:r>
            <a:br>
              <a:rPr lang="en-US" dirty="0"/>
            </a:br>
            <a:r>
              <a:rPr lang="en-US" dirty="0"/>
              <a:t>5. RC parasitic in </a:t>
            </a:r>
            <a:r>
              <a:rPr lang="en-US" b="1" dirty="0"/>
              <a:t>SPEF</a:t>
            </a:r>
            <a:br>
              <a:rPr lang="en-US" dirty="0"/>
            </a:br>
            <a:r>
              <a:rPr lang="en-US" dirty="0"/>
              <a:t>6. Timing constraints in </a:t>
            </a:r>
            <a:r>
              <a:rPr lang="en-US" b="1" dirty="0"/>
              <a:t>SDC</a:t>
            </a:r>
            <a:endParaRPr lang="en-US" dirty="0"/>
          </a:p>
        </p:txBody>
      </p:sp>
      <p:grpSp>
        <p:nvGrpSpPr>
          <p:cNvPr id="50" name="群組 4">
            <a:extLst>
              <a:ext uri="{FF2B5EF4-FFF2-40B4-BE49-F238E27FC236}">
                <a16:creationId xmlns:a16="http://schemas.microsoft.com/office/drawing/2014/main" id="{78C4E6D4-96E9-48A8-BD10-653383C46006}"/>
              </a:ext>
            </a:extLst>
          </p:cNvPr>
          <p:cNvGrpSpPr/>
          <p:nvPr/>
        </p:nvGrpSpPr>
        <p:grpSpPr>
          <a:xfrm>
            <a:off x="7000347" y="811494"/>
            <a:ext cx="4291174" cy="5859608"/>
            <a:chOff x="2921992" y="-21898"/>
            <a:chExt cx="2939465" cy="3829342"/>
          </a:xfrm>
        </p:grpSpPr>
        <p:sp>
          <p:nvSpPr>
            <p:cNvPr id="51" name="Rectangle 45">
              <a:extLst>
                <a:ext uri="{FF2B5EF4-FFF2-40B4-BE49-F238E27FC236}">
                  <a16:creationId xmlns:a16="http://schemas.microsoft.com/office/drawing/2014/main" id="{32E55D49-B765-4C3C-A168-7C0C288F1D03}"/>
                </a:ext>
              </a:extLst>
            </p:cNvPr>
            <p:cNvSpPr/>
            <p:nvPr/>
          </p:nvSpPr>
          <p:spPr>
            <a:xfrm>
              <a:off x="4160428" y="473675"/>
              <a:ext cx="1701029" cy="738562"/>
            </a:xfrm>
            <a:prstGeom prst="rect">
              <a:avLst/>
            </a:prstGeom>
            <a:solidFill>
              <a:srgbClr val="FFE1E1"/>
            </a:solidFill>
            <a:ln w="25400" cap="flat" cmpd="sng" algn="ctr">
              <a:noFill/>
              <a:prstDash val="solid"/>
            </a:ln>
            <a:effectLst>
              <a:outerShdw blurRad="50800" dist="762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Helvetica Neue" charset="0"/>
                <a:ea typeface="Helvetica Neue" charset="0"/>
                <a:cs typeface="Helvetica Neue" charset="0"/>
              </a:endParaRPr>
            </a:p>
          </p:txBody>
        </p:sp>
        <p:sp>
          <p:nvSpPr>
            <p:cNvPr id="52" name="Rectangle 46">
              <a:extLst>
                <a:ext uri="{FF2B5EF4-FFF2-40B4-BE49-F238E27FC236}">
                  <a16:creationId xmlns:a16="http://schemas.microsoft.com/office/drawing/2014/main" id="{F9CDB0D7-70D5-4F3B-9E0C-5AD69BF54670}"/>
                </a:ext>
              </a:extLst>
            </p:cNvPr>
            <p:cNvSpPr/>
            <p:nvPr/>
          </p:nvSpPr>
          <p:spPr>
            <a:xfrm>
              <a:off x="4252857" y="516761"/>
              <a:ext cx="1519716" cy="145075"/>
            </a:xfrm>
            <a:prstGeom prst="rect">
              <a:avLst/>
            </a:prstGeom>
            <a:solidFill>
              <a:srgbClr val="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Helvetica Neue" charset="0"/>
                  <a:ea typeface="Helvetica Neue" charset="0"/>
                  <a:cs typeface="Helvetica Neue" charset="0"/>
                </a:rPr>
                <a:t>Verilog to BLIF</a:t>
              </a:r>
            </a:p>
          </p:txBody>
        </p:sp>
        <p:sp>
          <p:nvSpPr>
            <p:cNvPr id="53" name="Rectangle 47">
              <a:extLst>
                <a:ext uri="{FF2B5EF4-FFF2-40B4-BE49-F238E27FC236}">
                  <a16:creationId xmlns:a16="http://schemas.microsoft.com/office/drawing/2014/main" id="{DA4DE88E-B84B-4BC4-9F2D-D0B5B268622F}"/>
                </a:ext>
              </a:extLst>
            </p:cNvPr>
            <p:cNvSpPr/>
            <p:nvPr/>
          </p:nvSpPr>
          <p:spPr>
            <a:xfrm>
              <a:off x="4252857" y="773110"/>
              <a:ext cx="1519716" cy="14507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Helvetica Neue" charset="0"/>
                  <a:ea typeface="Helvetica Neue" charset="0"/>
                  <a:cs typeface="Helvetica Neue" charset="0"/>
                </a:rPr>
                <a:t>Logic synthesis</a:t>
              </a:r>
            </a:p>
          </p:txBody>
        </p:sp>
        <p:sp>
          <p:nvSpPr>
            <p:cNvPr id="54" name="TextBox 54">
              <a:extLst>
                <a:ext uri="{FF2B5EF4-FFF2-40B4-BE49-F238E27FC236}">
                  <a16:creationId xmlns:a16="http://schemas.microsoft.com/office/drawing/2014/main" id="{7F6D29D4-F483-4324-8924-A21AF001E7D4}"/>
                </a:ext>
              </a:extLst>
            </p:cNvPr>
            <p:cNvSpPr txBox="1"/>
            <p:nvPr/>
          </p:nvSpPr>
          <p:spPr>
            <a:xfrm>
              <a:off x="5049774" y="667303"/>
              <a:ext cx="185949" cy="14362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Helvetica Neue" charset="0"/>
                  <a:ea typeface="Helvetica Neue" charset="0"/>
                  <a:cs typeface="Helvetica Neue" charset="0"/>
                </a:rPr>
                <a:t>.</a:t>
              </a:r>
              <a:r>
                <a:rPr kumimoji="0" lang="en-US" sz="1400" b="0" i="0" u="none" strike="noStrike" kern="0" cap="none" spc="0" normalizeH="0" baseline="0" noProof="0" dirty="0" err="1">
                  <a:ln>
                    <a:noFill/>
                  </a:ln>
                  <a:solidFill>
                    <a:prstClr val="black"/>
                  </a:solidFill>
                  <a:effectLst/>
                  <a:uLnTx/>
                  <a:uFillTx/>
                  <a:latin typeface="Helvetica Neue" charset="0"/>
                  <a:ea typeface="Helvetica Neue" charset="0"/>
                  <a:cs typeface="Helvetica Neue" charset="0"/>
                </a:rPr>
                <a:t>blif</a:t>
              </a:r>
              <a:endParaRPr kumimoji="0" lang="en-US" sz="1400" b="0" i="0" u="none" strike="noStrike" kern="0" cap="none" spc="0" normalizeH="0" baseline="0" noProof="0" dirty="0">
                <a:ln>
                  <a:noFill/>
                </a:ln>
                <a:solidFill>
                  <a:prstClr val="black"/>
                </a:solidFill>
                <a:effectLst/>
                <a:uLnTx/>
                <a:uFillTx/>
                <a:latin typeface="Helvetica Neue" charset="0"/>
                <a:ea typeface="Helvetica Neue" charset="0"/>
                <a:cs typeface="Helvetica Neue" charset="0"/>
              </a:endParaRPr>
            </a:p>
          </p:txBody>
        </p:sp>
        <p:sp>
          <p:nvSpPr>
            <p:cNvPr id="55" name="Rectangle 55">
              <a:extLst>
                <a:ext uri="{FF2B5EF4-FFF2-40B4-BE49-F238E27FC236}">
                  <a16:creationId xmlns:a16="http://schemas.microsoft.com/office/drawing/2014/main" id="{66F7F6FE-CFD8-49B8-BF8A-D00BF1C86C9C}"/>
                </a:ext>
              </a:extLst>
            </p:cNvPr>
            <p:cNvSpPr/>
            <p:nvPr/>
          </p:nvSpPr>
          <p:spPr>
            <a:xfrm>
              <a:off x="4252856" y="1030448"/>
              <a:ext cx="1519716" cy="145075"/>
            </a:xfrm>
            <a:prstGeom prst="rect">
              <a:avLst/>
            </a:prstGeom>
            <a:solidFill>
              <a:srgbClr val="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Helvetica Neue" charset="0"/>
                  <a:ea typeface="Helvetica Neue" charset="0"/>
                  <a:cs typeface="Helvetica Neue" charset="0"/>
                </a:rPr>
                <a:t>Flip-flop mapping</a:t>
              </a:r>
            </a:p>
          </p:txBody>
        </p:sp>
        <p:cxnSp>
          <p:nvCxnSpPr>
            <p:cNvPr id="56" name="Straight Arrow Connector 57">
              <a:extLst>
                <a:ext uri="{FF2B5EF4-FFF2-40B4-BE49-F238E27FC236}">
                  <a16:creationId xmlns:a16="http://schemas.microsoft.com/office/drawing/2014/main" id="{A51CBCD5-EEAA-4170-98A1-DB6646237C42}"/>
                </a:ext>
              </a:extLst>
            </p:cNvPr>
            <p:cNvCxnSpPr>
              <a:stCxn id="52" idx="2"/>
              <a:endCxn id="53" idx="0"/>
            </p:cNvCxnSpPr>
            <p:nvPr/>
          </p:nvCxnSpPr>
          <p:spPr>
            <a:xfrm>
              <a:off x="5012715" y="661836"/>
              <a:ext cx="0" cy="111274"/>
            </a:xfrm>
            <a:prstGeom prst="straightConnector1">
              <a:avLst/>
            </a:prstGeom>
            <a:noFill/>
            <a:ln w="9525" cap="flat" cmpd="sng" algn="ctr">
              <a:solidFill>
                <a:sysClr val="windowText" lastClr="000000"/>
              </a:solidFill>
              <a:prstDash val="solid"/>
              <a:tailEnd type="triangle"/>
            </a:ln>
            <a:effectLst/>
          </p:spPr>
        </p:cxnSp>
        <p:cxnSp>
          <p:nvCxnSpPr>
            <p:cNvPr id="57" name="Straight Arrow Connector 62">
              <a:extLst>
                <a:ext uri="{FF2B5EF4-FFF2-40B4-BE49-F238E27FC236}">
                  <a16:creationId xmlns:a16="http://schemas.microsoft.com/office/drawing/2014/main" id="{29E9A165-2E3A-4104-935D-D9D9FB2B6F22}"/>
                </a:ext>
              </a:extLst>
            </p:cNvPr>
            <p:cNvCxnSpPr>
              <a:stCxn id="53" idx="2"/>
              <a:endCxn id="55" idx="0"/>
            </p:cNvCxnSpPr>
            <p:nvPr/>
          </p:nvCxnSpPr>
          <p:spPr>
            <a:xfrm flipH="1">
              <a:off x="5012714" y="918185"/>
              <a:ext cx="1" cy="112264"/>
            </a:xfrm>
            <a:prstGeom prst="straightConnector1">
              <a:avLst/>
            </a:prstGeom>
            <a:noFill/>
            <a:ln w="9525" cap="flat" cmpd="sng" algn="ctr">
              <a:solidFill>
                <a:sysClr val="windowText" lastClr="000000"/>
              </a:solidFill>
              <a:prstDash val="solid"/>
              <a:tailEnd type="triangle"/>
            </a:ln>
            <a:effectLst/>
          </p:spPr>
        </p:cxnSp>
        <p:sp>
          <p:nvSpPr>
            <p:cNvPr id="58" name="TextBox 63">
              <a:extLst>
                <a:ext uri="{FF2B5EF4-FFF2-40B4-BE49-F238E27FC236}">
                  <a16:creationId xmlns:a16="http://schemas.microsoft.com/office/drawing/2014/main" id="{FDD63AA1-0706-44C7-AE3C-D9CD9ED36252}"/>
                </a:ext>
              </a:extLst>
            </p:cNvPr>
            <p:cNvSpPr txBox="1"/>
            <p:nvPr/>
          </p:nvSpPr>
          <p:spPr>
            <a:xfrm>
              <a:off x="5049774" y="929649"/>
              <a:ext cx="92975" cy="14362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Helvetica Neue" charset="0"/>
                  <a:ea typeface="Helvetica Neue" charset="0"/>
                  <a:cs typeface="Helvetica Neue" charset="0"/>
                </a:rPr>
                <a:t>.v</a:t>
              </a:r>
            </a:p>
          </p:txBody>
        </p:sp>
        <p:cxnSp>
          <p:nvCxnSpPr>
            <p:cNvPr id="59" name="Elbow Connector 131">
              <a:extLst>
                <a:ext uri="{FF2B5EF4-FFF2-40B4-BE49-F238E27FC236}">
                  <a16:creationId xmlns:a16="http://schemas.microsoft.com/office/drawing/2014/main" id="{5B0316FF-BF2F-4B71-BEC4-0E0002AEB313}"/>
                </a:ext>
              </a:extLst>
            </p:cNvPr>
            <p:cNvCxnSpPr>
              <a:stCxn id="63" idx="3"/>
              <a:endCxn id="66" idx="1"/>
            </p:cNvCxnSpPr>
            <p:nvPr/>
          </p:nvCxnSpPr>
          <p:spPr>
            <a:xfrm rot="16200000" flipH="1">
              <a:off x="2781534" y="1283121"/>
              <a:ext cx="2015486" cy="742302"/>
            </a:xfrm>
            <a:prstGeom prst="bentConnector2">
              <a:avLst/>
            </a:prstGeom>
            <a:noFill/>
            <a:ln w="9525" cap="flat" cmpd="sng" algn="ctr">
              <a:solidFill>
                <a:sysClr val="windowText" lastClr="000000"/>
              </a:solidFill>
              <a:prstDash val="solid"/>
              <a:tailEnd type="triangle"/>
            </a:ln>
            <a:effectLst/>
          </p:spPr>
        </p:cxnSp>
        <p:cxnSp>
          <p:nvCxnSpPr>
            <p:cNvPr id="60" name="Elbow Connector 134">
              <a:extLst>
                <a:ext uri="{FF2B5EF4-FFF2-40B4-BE49-F238E27FC236}">
                  <a16:creationId xmlns:a16="http://schemas.microsoft.com/office/drawing/2014/main" id="{040D38B0-E9AB-4E11-A925-9C9704D97A42}"/>
                </a:ext>
              </a:extLst>
            </p:cNvPr>
            <p:cNvCxnSpPr>
              <a:stCxn id="63" idx="4"/>
              <a:endCxn id="51" idx="0"/>
            </p:cNvCxnSpPr>
            <p:nvPr/>
          </p:nvCxnSpPr>
          <p:spPr>
            <a:xfrm>
              <a:off x="3914259" y="381253"/>
              <a:ext cx="1096683" cy="92422"/>
            </a:xfrm>
            <a:prstGeom prst="bentConnector2">
              <a:avLst/>
            </a:prstGeom>
            <a:noFill/>
            <a:ln w="9525" cap="flat" cmpd="sng" algn="ctr">
              <a:solidFill>
                <a:sysClr val="windowText" lastClr="000000"/>
              </a:solidFill>
              <a:prstDash val="solid"/>
              <a:tailEnd type="triangle"/>
            </a:ln>
            <a:effectLst/>
          </p:spPr>
        </p:cxnSp>
        <p:cxnSp>
          <p:nvCxnSpPr>
            <p:cNvPr id="61" name="Elbow Connector 137">
              <a:extLst>
                <a:ext uri="{FF2B5EF4-FFF2-40B4-BE49-F238E27FC236}">
                  <a16:creationId xmlns:a16="http://schemas.microsoft.com/office/drawing/2014/main" id="{83884D27-A5BD-4CA8-AA49-9E45F5F60FF4}"/>
                </a:ext>
              </a:extLst>
            </p:cNvPr>
            <p:cNvCxnSpPr>
              <a:stCxn id="63" idx="3"/>
              <a:endCxn id="73" idx="1"/>
            </p:cNvCxnSpPr>
            <p:nvPr/>
          </p:nvCxnSpPr>
          <p:spPr>
            <a:xfrm rot="16200000" flipH="1">
              <a:off x="3236299" y="828356"/>
              <a:ext cx="1105957" cy="742302"/>
            </a:xfrm>
            <a:prstGeom prst="bentConnector2">
              <a:avLst/>
            </a:prstGeom>
            <a:noFill/>
            <a:ln w="9525" cap="flat" cmpd="sng" algn="ctr">
              <a:solidFill>
                <a:sysClr val="windowText" lastClr="000000"/>
              </a:solidFill>
              <a:prstDash val="solid"/>
              <a:tailEnd type="triangle"/>
            </a:ln>
            <a:effectLst/>
          </p:spPr>
        </p:cxnSp>
        <p:sp>
          <p:nvSpPr>
            <p:cNvPr id="62" name="TextBox 144">
              <a:extLst>
                <a:ext uri="{FF2B5EF4-FFF2-40B4-BE49-F238E27FC236}">
                  <a16:creationId xmlns:a16="http://schemas.microsoft.com/office/drawing/2014/main" id="{E8B2220E-401A-400F-A3A3-8F3155651E56}"/>
                </a:ext>
              </a:extLst>
            </p:cNvPr>
            <p:cNvSpPr txBox="1"/>
            <p:nvPr/>
          </p:nvSpPr>
          <p:spPr>
            <a:xfrm>
              <a:off x="4672235" y="245812"/>
              <a:ext cx="367451" cy="14362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black"/>
                  </a:solidFill>
                  <a:effectLst/>
                  <a:uLnTx/>
                  <a:uFillTx/>
                  <a:latin typeface="Helvetica Neue" charset="0"/>
                  <a:ea typeface="Helvetica Neue" charset="0"/>
                  <a:cs typeface="Helvetica Neue" charset="0"/>
                </a:rPr>
                <a:t>Verilog</a:t>
              </a:r>
            </a:p>
          </p:txBody>
        </p:sp>
        <p:sp>
          <p:nvSpPr>
            <p:cNvPr id="63" name="Can 97">
              <a:extLst>
                <a:ext uri="{FF2B5EF4-FFF2-40B4-BE49-F238E27FC236}">
                  <a16:creationId xmlns:a16="http://schemas.microsoft.com/office/drawing/2014/main" id="{3ABB4738-669F-4F5B-B893-8F7FA8C033FD}"/>
                </a:ext>
              </a:extLst>
            </p:cNvPr>
            <p:cNvSpPr/>
            <p:nvPr/>
          </p:nvSpPr>
          <p:spPr>
            <a:xfrm>
              <a:off x="2921992" y="115978"/>
              <a:ext cx="992267" cy="530551"/>
            </a:xfrm>
            <a:prstGeom prst="can">
              <a:avLst>
                <a:gd name="adj" fmla="val 15044"/>
              </a:avLst>
            </a:prstGeom>
            <a:solidFill>
              <a:srgbClr val="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Helvetica Neue" charset="0"/>
                  <a:ea typeface="Helvetica Neue" charset="0"/>
                  <a:cs typeface="Helvetica Neue" charset="0"/>
                </a:rPr>
                <a:t>Liberty, DEF/LEF,</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Helvetica Neue" charset="0"/>
                  <a:ea typeface="Helvetica Neue" charset="0"/>
                  <a:cs typeface="Helvetica Neue" charset="0"/>
                </a:rPr>
                <a:t>Verilog, SDC</a:t>
              </a:r>
            </a:p>
          </p:txBody>
        </p:sp>
        <p:sp>
          <p:nvSpPr>
            <p:cNvPr id="64" name="TextBox 154">
              <a:extLst>
                <a:ext uri="{FF2B5EF4-FFF2-40B4-BE49-F238E27FC236}">
                  <a16:creationId xmlns:a16="http://schemas.microsoft.com/office/drawing/2014/main" id="{073CA806-17C9-4B74-8385-659654CF58F3}"/>
                </a:ext>
              </a:extLst>
            </p:cNvPr>
            <p:cNvSpPr txBox="1"/>
            <p:nvPr/>
          </p:nvSpPr>
          <p:spPr>
            <a:xfrm>
              <a:off x="3029781" y="-21898"/>
              <a:ext cx="835699" cy="143629"/>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Helvetica Neue" charset="0"/>
                  <a:ea typeface="Helvetica Neue" charset="0"/>
                  <a:cs typeface="Helvetica Neue" charset="0"/>
                </a:rPr>
                <a:t>Design Library</a:t>
              </a:r>
            </a:p>
          </p:txBody>
        </p:sp>
        <p:cxnSp>
          <p:nvCxnSpPr>
            <p:cNvPr id="65" name="Elbow Connector 161">
              <a:extLst>
                <a:ext uri="{FF2B5EF4-FFF2-40B4-BE49-F238E27FC236}">
                  <a16:creationId xmlns:a16="http://schemas.microsoft.com/office/drawing/2014/main" id="{22958A43-A662-41B5-96EF-95845D049DD5}"/>
                </a:ext>
              </a:extLst>
            </p:cNvPr>
            <p:cNvCxnSpPr>
              <a:stCxn id="63" idx="3"/>
              <a:endCxn id="51" idx="1"/>
            </p:cNvCxnSpPr>
            <p:nvPr/>
          </p:nvCxnSpPr>
          <p:spPr>
            <a:xfrm rot="16200000" flipH="1">
              <a:off x="3691064" y="373591"/>
              <a:ext cx="196427" cy="742302"/>
            </a:xfrm>
            <a:prstGeom prst="bentConnector2">
              <a:avLst/>
            </a:prstGeom>
            <a:noFill/>
            <a:ln w="9525" cap="flat" cmpd="sng" algn="ctr">
              <a:solidFill>
                <a:sysClr val="windowText" lastClr="000000"/>
              </a:solidFill>
              <a:prstDash val="solid"/>
              <a:tailEnd type="triangle"/>
            </a:ln>
            <a:effectLst/>
          </p:spPr>
        </p:cxnSp>
        <p:sp>
          <p:nvSpPr>
            <p:cNvPr id="66" name="Rectangle 79">
              <a:extLst>
                <a:ext uri="{FF2B5EF4-FFF2-40B4-BE49-F238E27FC236}">
                  <a16:creationId xmlns:a16="http://schemas.microsoft.com/office/drawing/2014/main" id="{8E2603E5-865E-4785-A915-46EDFEB15560}"/>
                </a:ext>
              </a:extLst>
            </p:cNvPr>
            <p:cNvSpPr/>
            <p:nvPr/>
          </p:nvSpPr>
          <p:spPr>
            <a:xfrm>
              <a:off x="4160428" y="2292734"/>
              <a:ext cx="1701029" cy="738562"/>
            </a:xfrm>
            <a:prstGeom prst="rect">
              <a:avLst/>
            </a:prstGeom>
            <a:solidFill>
              <a:srgbClr val="FFFFCC"/>
            </a:solidFill>
            <a:ln w="25400" cap="flat" cmpd="sng" algn="ctr">
              <a:noFill/>
              <a:prstDash val="solid"/>
            </a:ln>
            <a:effectLst>
              <a:outerShdw blurRad="50800" dist="762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Helvetica Neue" charset="0"/>
                <a:ea typeface="Helvetica Neue" charset="0"/>
                <a:cs typeface="Helvetica Neue" charset="0"/>
              </a:endParaRPr>
            </a:p>
          </p:txBody>
        </p:sp>
        <p:sp>
          <p:nvSpPr>
            <p:cNvPr id="67" name="Rectangle 80">
              <a:extLst>
                <a:ext uri="{FF2B5EF4-FFF2-40B4-BE49-F238E27FC236}">
                  <a16:creationId xmlns:a16="http://schemas.microsoft.com/office/drawing/2014/main" id="{444426B8-B0E3-49AB-8119-493C179C36BE}"/>
                </a:ext>
              </a:extLst>
            </p:cNvPr>
            <p:cNvSpPr/>
            <p:nvPr/>
          </p:nvSpPr>
          <p:spPr>
            <a:xfrm>
              <a:off x="4248374" y="2586745"/>
              <a:ext cx="1519716" cy="14507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Helvetica Neue" charset="0"/>
                  <a:ea typeface="Helvetica Neue" charset="0"/>
                  <a:cs typeface="Helvetica Neue" charset="0"/>
                </a:rPr>
                <a:t>Gate sizing</a:t>
              </a:r>
            </a:p>
          </p:txBody>
        </p:sp>
        <p:sp>
          <p:nvSpPr>
            <p:cNvPr id="68" name="Rectangle 81">
              <a:extLst>
                <a:ext uri="{FF2B5EF4-FFF2-40B4-BE49-F238E27FC236}">
                  <a16:creationId xmlns:a16="http://schemas.microsoft.com/office/drawing/2014/main" id="{B002E537-1119-44A6-B097-4CFCBB1437D6}"/>
                </a:ext>
              </a:extLst>
            </p:cNvPr>
            <p:cNvSpPr/>
            <p:nvPr/>
          </p:nvSpPr>
          <p:spPr>
            <a:xfrm>
              <a:off x="4249254" y="2330061"/>
              <a:ext cx="1519716" cy="14507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Helvetica Neue" charset="0"/>
                  <a:ea typeface="Helvetica Neue" charset="0"/>
                  <a:cs typeface="Helvetica Neue" charset="0"/>
                </a:rPr>
                <a:t>Timing analysis</a:t>
              </a:r>
            </a:p>
          </p:txBody>
        </p:sp>
        <p:cxnSp>
          <p:nvCxnSpPr>
            <p:cNvPr id="69" name="Straight Arrow Connector 82">
              <a:extLst>
                <a:ext uri="{FF2B5EF4-FFF2-40B4-BE49-F238E27FC236}">
                  <a16:creationId xmlns:a16="http://schemas.microsoft.com/office/drawing/2014/main" id="{E523AFC0-AB7F-4CF8-B5B1-6FBFAC3F6E93}"/>
                </a:ext>
              </a:extLst>
            </p:cNvPr>
            <p:cNvCxnSpPr>
              <a:stCxn id="68" idx="2"/>
              <a:endCxn id="67" idx="0"/>
            </p:cNvCxnSpPr>
            <p:nvPr/>
          </p:nvCxnSpPr>
          <p:spPr>
            <a:xfrm flipH="1">
              <a:off x="5008232" y="2475136"/>
              <a:ext cx="880" cy="111609"/>
            </a:xfrm>
            <a:prstGeom prst="straightConnector1">
              <a:avLst/>
            </a:prstGeom>
            <a:noFill/>
            <a:ln w="9525" cap="flat" cmpd="sng" algn="ctr">
              <a:solidFill>
                <a:sysClr val="windowText" lastClr="000000"/>
              </a:solidFill>
              <a:prstDash val="solid"/>
              <a:tailEnd type="triangle"/>
            </a:ln>
            <a:effectLst/>
          </p:spPr>
        </p:cxnSp>
        <p:sp>
          <p:nvSpPr>
            <p:cNvPr id="70" name="Rectangle 84">
              <a:extLst>
                <a:ext uri="{FF2B5EF4-FFF2-40B4-BE49-F238E27FC236}">
                  <a16:creationId xmlns:a16="http://schemas.microsoft.com/office/drawing/2014/main" id="{5CD629E5-E8D5-4C5C-8F56-9478216EDB64}"/>
                </a:ext>
              </a:extLst>
            </p:cNvPr>
            <p:cNvSpPr/>
            <p:nvPr/>
          </p:nvSpPr>
          <p:spPr>
            <a:xfrm>
              <a:off x="4248374" y="2843428"/>
              <a:ext cx="1519716" cy="145075"/>
            </a:xfrm>
            <a:prstGeom prst="rect">
              <a:avLst/>
            </a:prstGeom>
            <a:solidFill>
              <a:srgbClr val="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Helvetica Neue" charset="0"/>
                  <a:ea typeface="Helvetica Neue" charset="0"/>
                  <a:cs typeface="Helvetica Neue" charset="0"/>
                </a:rPr>
                <a:t>Legalization</a:t>
              </a:r>
            </a:p>
          </p:txBody>
        </p:sp>
        <p:cxnSp>
          <p:nvCxnSpPr>
            <p:cNvPr id="71" name="Straight Arrow Connector 85">
              <a:extLst>
                <a:ext uri="{FF2B5EF4-FFF2-40B4-BE49-F238E27FC236}">
                  <a16:creationId xmlns:a16="http://schemas.microsoft.com/office/drawing/2014/main" id="{6A91C4FF-245F-4D11-915C-CB259D9E767D}"/>
                </a:ext>
              </a:extLst>
            </p:cNvPr>
            <p:cNvCxnSpPr>
              <a:stCxn id="67" idx="2"/>
              <a:endCxn id="70" idx="0"/>
            </p:cNvCxnSpPr>
            <p:nvPr/>
          </p:nvCxnSpPr>
          <p:spPr>
            <a:xfrm>
              <a:off x="5008232" y="2731819"/>
              <a:ext cx="0" cy="111609"/>
            </a:xfrm>
            <a:prstGeom prst="straightConnector1">
              <a:avLst/>
            </a:prstGeom>
            <a:noFill/>
            <a:ln w="9525" cap="flat" cmpd="sng" algn="ctr">
              <a:solidFill>
                <a:sysClr val="windowText" lastClr="000000"/>
              </a:solidFill>
              <a:prstDash val="solid"/>
              <a:tailEnd type="triangle"/>
            </a:ln>
            <a:effectLst/>
          </p:spPr>
        </p:cxnSp>
        <p:sp>
          <p:nvSpPr>
            <p:cNvPr id="72" name="TextBox 174">
              <a:extLst>
                <a:ext uri="{FF2B5EF4-FFF2-40B4-BE49-F238E27FC236}">
                  <a16:creationId xmlns:a16="http://schemas.microsoft.com/office/drawing/2014/main" id="{4F760A84-79D8-4832-96A2-90D00E04DAA4}"/>
                </a:ext>
              </a:extLst>
            </p:cNvPr>
            <p:cNvSpPr txBox="1"/>
            <p:nvPr/>
          </p:nvSpPr>
          <p:spPr>
            <a:xfrm>
              <a:off x="3756300" y="2152426"/>
              <a:ext cx="1105901" cy="14362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black"/>
                  </a:solidFill>
                  <a:effectLst/>
                  <a:uLnTx/>
                  <a:uFillTx/>
                  <a:latin typeface="Helvetica Neue" charset="0"/>
                  <a:ea typeface="Helvetica Neue" charset="0"/>
                  <a:cs typeface="Helvetica Neue" charset="0"/>
                </a:rPr>
                <a:t>Verilog’, DEF’, SPEF</a:t>
              </a:r>
            </a:p>
          </p:txBody>
        </p:sp>
        <p:sp>
          <p:nvSpPr>
            <p:cNvPr id="73" name="Rectangle 65">
              <a:extLst>
                <a:ext uri="{FF2B5EF4-FFF2-40B4-BE49-F238E27FC236}">
                  <a16:creationId xmlns:a16="http://schemas.microsoft.com/office/drawing/2014/main" id="{4CEC2ECA-1CF4-441E-8AB4-4191A08C762D}"/>
                </a:ext>
              </a:extLst>
            </p:cNvPr>
            <p:cNvSpPr/>
            <p:nvPr/>
          </p:nvSpPr>
          <p:spPr>
            <a:xfrm>
              <a:off x="4160428" y="1383205"/>
              <a:ext cx="1701029" cy="738562"/>
            </a:xfrm>
            <a:prstGeom prst="rect">
              <a:avLst/>
            </a:prstGeom>
            <a:solidFill>
              <a:srgbClr val="DBE4F4"/>
            </a:solidFill>
            <a:ln w="25400" cap="flat" cmpd="sng" algn="ctr">
              <a:noFill/>
              <a:prstDash val="solid"/>
            </a:ln>
            <a:effectLst>
              <a:outerShdw blurRad="50800" dist="762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Helvetica Neue" charset="0"/>
                <a:ea typeface="Helvetica Neue" charset="0"/>
                <a:cs typeface="Helvetica Neue" charset="0"/>
              </a:endParaRPr>
            </a:p>
          </p:txBody>
        </p:sp>
        <p:sp>
          <p:nvSpPr>
            <p:cNvPr id="74" name="Rectangle 66">
              <a:extLst>
                <a:ext uri="{FF2B5EF4-FFF2-40B4-BE49-F238E27FC236}">
                  <a16:creationId xmlns:a16="http://schemas.microsoft.com/office/drawing/2014/main" id="{F606C068-319A-47BA-8514-0998C20AA3F2}"/>
                </a:ext>
              </a:extLst>
            </p:cNvPr>
            <p:cNvSpPr/>
            <p:nvPr/>
          </p:nvSpPr>
          <p:spPr>
            <a:xfrm>
              <a:off x="4252857" y="1421619"/>
              <a:ext cx="1519716" cy="14507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prstClr val="black"/>
                  </a:solidFill>
                  <a:effectLst/>
                  <a:uLnTx/>
                  <a:uFillTx/>
                  <a:latin typeface="Helvetica Neue" charset="0"/>
                  <a:ea typeface="Helvetica Neue" charset="0"/>
                  <a:cs typeface="Helvetica Neue" charset="0"/>
                </a:rPr>
                <a:t>Floorplanning</a:t>
              </a:r>
              <a:endParaRPr kumimoji="0" lang="en-US" sz="1400" b="1" i="0" u="none" strike="noStrike" kern="0" cap="none" spc="0" normalizeH="0" baseline="0" noProof="0" dirty="0">
                <a:ln>
                  <a:noFill/>
                </a:ln>
                <a:solidFill>
                  <a:prstClr val="black"/>
                </a:solidFill>
                <a:effectLst/>
                <a:uLnTx/>
                <a:uFillTx/>
                <a:latin typeface="Helvetica Neue" charset="0"/>
                <a:ea typeface="Helvetica Neue" charset="0"/>
                <a:cs typeface="Helvetica Neue" charset="0"/>
              </a:endParaRPr>
            </a:p>
          </p:txBody>
        </p:sp>
        <p:sp>
          <p:nvSpPr>
            <p:cNvPr id="75" name="Rectangle 67">
              <a:extLst>
                <a:ext uri="{FF2B5EF4-FFF2-40B4-BE49-F238E27FC236}">
                  <a16:creationId xmlns:a16="http://schemas.microsoft.com/office/drawing/2014/main" id="{9163EF1D-8D4A-45FD-BBB4-40F97D72B974}"/>
                </a:ext>
              </a:extLst>
            </p:cNvPr>
            <p:cNvSpPr/>
            <p:nvPr/>
          </p:nvSpPr>
          <p:spPr>
            <a:xfrm>
              <a:off x="4252857" y="1677968"/>
              <a:ext cx="1519716" cy="14507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Helvetica Neue" charset="0"/>
                  <a:ea typeface="Helvetica Neue" charset="0"/>
                  <a:cs typeface="Helvetica Neue" charset="0"/>
                </a:rPr>
                <a:t>Placement</a:t>
              </a:r>
            </a:p>
          </p:txBody>
        </p:sp>
        <p:cxnSp>
          <p:nvCxnSpPr>
            <p:cNvPr id="76" name="Straight Arrow Connector 70">
              <a:extLst>
                <a:ext uri="{FF2B5EF4-FFF2-40B4-BE49-F238E27FC236}">
                  <a16:creationId xmlns:a16="http://schemas.microsoft.com/office/drawing/2014/main" id="{621636E5-B857-406E-8463-B4C99EFAA671}"/>
                </a:ext>
              </a:extLst>
            </p:cNvPr>
            <p:cNvCxnSpPr>
              <a:stCxn id="74" idx="2"/>
              <a:endCxn id="75" idx="0"/>
            </p:cNvCxnSpPr>
            <p:nvPr/>
          </p:nvCxnSpPr>
          <p:spPr>
            <a:xfrm>
              <a:off x="5012715" y="1566694"/>
              <a:ext cx="0" cy="111274"/>
            </a:xfrm>
            <a:prstGeom prst="straightConnector1">
              <a:avLst/>
            </a:prstGeom>
            <a:noFill/>
            <a:ln w="9525" cap="flat" cmpd="sng" algn="ctr">
              <a:solidFill>
                <a:sysClr val="windowText" lastClr="000000"/>
              </a:solidFill>
              <a:prstDash val="solid"/>
              <a:tailEnd type="triangle"/>
            </a:ln>
            <a:effectLst/>
          </p:spPr>
        </p:cxnSp>
        <p:sp>
          <p:nvSpPr>
            <p:cNvPr id="77" name="Rectangle 189">
              <a:extLst>
                <a:ext uri="{FF2B5EF4-FFF2-40B4-BE49-F238E27FC236}">
                  <a16:creationId xmlns:a16="http://schemas.microsoft.com/office/drawing/2014/main" id="{3FF62374-E283-4483-BCF1-1DED357E9C85}"/>
                </a:ext>
              </a:extLst>
            </p:cNvPr>
            <p:cNvSpPr/>
            <p:nvPr/>
          </p:nvSpPr>
          <p:spPr>
            <a:xfrm>
              <a:off x="4252857" y="1936018"/>
              <a:ext cx="1519716" cy="145075"/>
            </a:xfrm>
            <a:prstGeom prst="rect">
              <a:avLst/>
            </a:prstGeom>
            <a:solidFill>
              <a:srgbClr val="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Helvetica Neue" charset="0"/>
                  <a:ea typeface="Helvetica Neue" charset="0"/>
                  <a:cs typeface="Helvetica Neue" charset="0"/>
                </a:rPr>
                <a:t>RC extraction</a:t>
              </a:r>
            </a:p>
          </p:txBody>
        </p:sp>
        <p:cxnSp>
          <p:nvCxnSpPr>
            <p:cNvPr id="78" name="Straight Arrow Connector 192">
              <a:extLst>
                <a:ext uri="{FF2B5EF4-FFF2-40B4-BE49-F238E27FC236}">
                  <a16:creationId xmlns:a16="http://schemas.microsoft.com/office/drawing/2014/main" id="{2B331E9D-A95C-4F44-B2AD-79E2DA8A7C5C}"/>
                </a:ext>
              </a:extLst>
            </p:cNvPr>
            <p:cNvCxnSpPr>
              <a:stCxn id="75" idx="2"/>
              <a:endCxn id="77" idx="0"/>
            </p:cNvCxnSpPr>
            <p:nvPr/>
          </p:nvCxnSpPr>
          <p:spPr>
            <a:xfrm>
              <a:off x="5012715" y="1823043"/>
              <a:ext cx="0" cy="112975"/>
            </a:xfrm>
            <a:prstGeom prst="straightConnector1">
              <a:avLst/>
            </a:prstGeom>
            <a:noFill/>
            <a:ln w="9525" cap="flat" cmpd="sng" algn="ctr">
              <a:solidFill>
                <a:sysClr val="windowText" lastClr="000000"/>
              </a:solidFill>
              <a:prstDash val="solid"/>
              <a:tailEnd type="triangle"/>
            </a:ln>
            <a:effectLst/>
          </p:spPr>
        </p:cxnSp>
        <p:sp>
          <p:nvSpPr>
            <p:cNvPr id="79" name="TextBox 175">
              <a:extLst>
                <a:ext uri="{FF2B5EF4-FFF2-40B4-BE49-F238E27FC236}">
                  <a16:creationId xmlns:a16="http://schemas.microsoft.com/office/drawing/2014/main" id="{C0E2EE5B-EEAC-49BD-A717-C8BC1B5BD8DD}"/>
                </a:ext>
              </a:extLst>
            </p:cNvPr>
            <p:cNvSpPr txBox="1"/>
            <p:nvPr/>
          </p:nvSpPr>
          <p:spPr>
            <a:xfrm>
              <a:off x="5049774" y="1278776"/>
              <a:ext cx="394168" cy="14362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black"/>
                  </a:solidFill>
                  <a:effectLst/>
                  <a:uLnTx/>
                  <a:uFillTx/>
                  <a:latin typeface="Helvetica Neue" charset="0"/>
                  <a:ea typeface="Helvetica Neue" charset="0"/>
                  <a:cs typeface="Helvetica Neue" charset="0"/>
                </a:rPr>
                <a:t>Verilog’</a:t>
              </a:r>
            </a:p>
          </p:txBody>
        </p:sp>
        <p:cxnSp>
          <p:nvCxnSpPr>
            <p:cNvPr id="80" name="Elbow Connector 56">
              <a:extLst>
                <a:ext uri="{FF2B5EF4-FFF2-40B4-BE49-F238E27FC236}">
                  <a16:creationId xmlns:a16="http://schemas.microsoft.com/office/drawing/2014/main" id="{00449316-2F2E-45E1-BC2D-DB6AB6C35345}"/>
                </a:ext>
              </a:extLst>
            </p:cNvPr>
            <p:cNvCxnSpPr>
              <a:stCxn id="63" idx="3"/>
              <a:endCxn id="85" idx="1"/>
            </p:cNvCxnSpPr>
            <p:nvPr/>
          </p:nvCxnSpPr>
          <p:spPr>
            <a:xfrm rot="16200000" flipH="1">
              <a:off x="2437592" y="1627063"/>
              <a:ext cx="2703371" cy="742302"/>
            </a:xfrm>
            <a:prstGeom prst="bentConnector2">
              <a:avLst/>
            </a:prstGeom>
            <a:noFill/>
            <a:ln w="9525" cap="flat" cmpd="sng" algn="ctr">
              <a:solidFill>
                <a:sysClr val="windowText" lastClr="000000"/>
              </a:solidFill>
              <a:prstDash val="solid"/>
              <a:tailEnd type="triangle"/>
            </a:ln>
            <a:effectLst/>
          </p:spPr>
        </p:cxnSp>
        <p:cxnSp>
          <p:nvCxnSpPr>
            <p:cNvPr id="81" name="Straight Arrow Connector 83">
              <a:extLst>
                <a:ext uri="{FF2B5EF4-FFF2-40B4-BE49-F238E27FC236}">
                  <a16:creationId xmlns:a16="http://schemas.microsoft.com/office/drawing/2014/main" id="{7891AEAB-E34B-4AF3-8242-36A996F3EEF7}"/>
                </a:ext>
              </a:extLst>
            </p:cNvPr>
            <p:cNvCxnSpPr>
              <a:stCxn id="73" idx="2"/>
              <a:endCxn id="66" idx="0"/>
            </p:cNvCxnSpPr>
            <p:nvPr/>
          </p:nvCxnSpPr>
          <p:spPr>
            <a:xfrm>
              <a:off x="5010943" y="2121766"/>
              <a:ext cx="0" cy="170968"/>
            </a:xfrm>
            <a:prstGeom prst="straightConnector1">
              <a:avLst/>
            </a:prstGeom>
            <a:noFill/>
            <a:ln w="9525" cap="flat" cmpd="sng" algn="ctr">
              <a:solidFill>
                <a:sysClr val="windowText" lastClr="000000"/>
              </a:solidFill>
              <a:prstDash val="solid"/>
              <a:tailEnd type="triangle"/>
            </a:ln>
            <a:effectLst/>
          </p:spPr>
        </p:cxnSp>
        <p:cxnSp>
          <p:nvCxnSpPr>
            <p:cNvPr id="82" name="Straight Arrow Connector 86">
              <a:extLst>
                <a:ext uri="{FF2B5EF4-FFF2-40B4-BE49-F238E27FC236}">
                  <a16:creationId xmlns:a16="http://schemas.microsoft.com/office/drawing/2014/main" id="{4F76FB66-96B4-4A62-8F02-48E5AF75565E}"/>
                </a:ext>
              </a:extLst>
            </p:cNvPr>
            <p:cNvCxnSpPr>
              <a:stCxn id="51" idx="2"/>
              <a:endCxn id="73" idx="0"/>
            </p:cNvCxnSpPr>
            <p:nvPr/>
          </p:nvCxnSpPr>
          <p:spPr>
            <a:xfrm>
              <a:off x="5010943" y="1212237"/>
              <a:ext cx="0" cy="170968"/>
            </a:xfrm>
            <a:prstGeom prst="straightConnector1">
              <a:avLst/>
            </a:prstGeom>
            <a:noFill/>
            <a:ln w="9525" cap="flat" cmpd="sng" algn="ctr">
              <a:solidFill>
                <a:sysClr val="windowText" lastClr="000000"/>
              </a:solidFill>
              <a:prstDash val="solid"/>
              <a:tailEnd type="triangle"/>
            </a:ln>
            <a:effectLst/>
          </p:spPr>
        </p:cxnSp>
        <p:cxnSp>
          <p:nvCxnSpPr>
            <p:cNvPr id="83" name="Straight Arrow Connector 89">
              <a:extLst>
                <a:ext uri="{FF2B5EF4-FFF2-40B4-BE49-F238E27FC236}">
                  <a16:creationId xmlns:a16="http://schemas.microsoft.com/office/drawing/2014/main" id="{9244F190-0109-406E-A68F-25EC73ECEBBA}"/>
                </a:ext>
              </a:extLst>
            </p:cNvPr>
            <p:cNvCxnSpPr>
              <a:stCxn id="66" idx="2"/>
              <a:endCxn id="85" idx="0"/>
            </p:cNvCxnSpPr>
            <p:nvPr/>
          </p:nvCxnSpPr>
          <p:spPr>
            <a:xfrm>
              <a:off x="5010943" y="3031296"/>
              <a:ext cx="0" cy="170968"/>
            </a:xfrm>
            <a:prstGeom prst="straightConnector1">
              <a:avLst/>
            </a:prstGeom>
            <a:noFill/>
            <a:ln w="9525" cap="flat" cmpd="sng" algn="ctr">
              <a:solidFill>
                <a:sysClr val="windowText" lastClr="000000"/>
              </a:solidFill>
              <a:prstDash val="solid"/>
              <a:tailEnd type="triangle"/>
            </a:ln>
            <a:effectLst/>
          </p:spPr>
        </p:cxnSp>
        <p:sp>
          <p:nvSpPr>
            <p:cNvPr id="84" name="TextBox 197">
              <a:extLst>
                <a:ext uri="{FF2B5EF4-FFF2-40B4-BE49-F238E27FC236}">
                  <a16:creationId xmlns:a16="http://schemas.microsoft.com/office/drawing/2014/main" id="{472F3A1E-E276-4062-BEF6-4EE23D15C724}"/>
                </a:ext>
              </a:extLst>
            </p:cNvPr>
            <p:cNvSpPr txBox="1"/>
            <p:nvPr/>
          </p:nvSpPr>
          <p:spPr>
            <a:xfrm>
              <a:off x="5049774" y="3064527"/>
              <a:ext cx="771066" cy="14362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black"/>
                  </a:solidFill>
                  <a:effectLst/>
                  <a:uLnTx/>
                  <a:uFillTx/>
                  <a:latin typeface="Helvetica Neue" charset="0"/>
                  <a:ea typeface="Helvetica Neue" charset="0"/>
                  <a:cs typeface="Helvetica Neue" charset="0"/>
                </a:rPr>
                <a:t>Verilog’’, DEF’’</a:t>
              </a:r>
            </a:p>
          </p:txBody>
        </p:sp>
        <p:sp>
          <p:nvSpPr>
            <p:cNvPr id="85" name="Rectangle 74">
              <a:extLst>
                <a:ext uri="{FF2B5EF4-FFF2-40B4-BE49-F238E27FC236}">
                  <a16:creationId xmlns:a16="http://schemas.microsoft.com/office/drawing/2014/main" id="{AC0E9146-CEA5-4F61-AAC4-9FF311FCD781}"/>
                </a:ext>
              </a:extLst>
            </p:cNvPr>
            <p:cNvSpPr/>
            <p:nvPr/>
          </p:nvSpPr>
          <p:spPr>
            <a:xfrm>
              <a:off x="4160428" y="3202264"/>
              <a:ext cx="1701029" cy="295271"/>
            </a:xfrm>
            <a:prstGeom prst="rect">
              <a:avLst/>
            </a:prstGeom>
            <a:solidFill>
              <a:srgbClr val="E2F0D8"/>
            </a:solidFill>
            <a:ln w="25400" cap="flat" cmpd="sng" algn="ctr">
              <a:noFill/>
              <a:prstDash val="solid"/>
            </a:ln>
            <a:effectLst>
              <a:outerShdw blurRad="50800" dist="762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Helvetica Neue" charset="0"/>
                <a:ea typeface="Helvetica Neue" charset="0"/>
                <a:cs typeface="Helvetica Neue" charset="0"/>
              </a:endParaRPr>
            </a:p>
          </p:txBody>
        </p:sp>
        <p:sp>
          <p:nvSpPr>
            <p:cNvPr id="86" name="Rectangle 76">
              <a:extLst>
                <a:ext uri="{FF2B5EF4-FFF2-40B4-BE49-F238E27FC236}">
                  <a16:creationId xmlns:a16="http://schemas.microsoft.com/office/drawing/2014/main" id="{337DB166-6982-4E2B-BDCF-12E6B37064A5}"/>
                </a:ext>
              </a:extLst>
            </p:cNvPr>
            <p:cNvSpPr/>
            <p:nvPr/>
          </p:nvSpPr>
          <p:spPr>
            <a:xfrm>
              <a:off x="4251085" y="3250799"/>
              <a:ext cx="1519716" cy="14507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Helvetica Neue" charset="0"/>
                  <a:ea typeface="Helvetica Neue" charset="0"/>
                  <a:cs typeface="Helvetica Neue" charset="0"/>
                </a:rPr>
                <a:t>Global routing</a:t>
              </a:r>
            </a:p>
          </p:txBody>
        </p:sp>
        <p:sp>
          <p:nvSpPr>
            <p:cNvPr id="87" name="TextBox 101">
              <a:extLst>
                <a:ext uri="{FF2B5EF4-FFF2-40B4-BE49-F238E27FC236}">
                  <a16:creationId xmlns:a16="http://schemas.microsoft.com/office/drawing/2014/main" id="{5F2D45BF-F85D-4CD5-99B1-DE359D057F94}"/>
                </a:ext>
              </a:extLst>
            </p:cNvPr>
            <p:cNvSpPr txBox="1"/>
            <p:nvPr/>
          </p:nvSpPr>
          <p:spPr>
            <a:xfrm>
              <a:off x="4638168" y="3663815"/>
              <a:ext cx="755549" cy="143629"/>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Helvetica Neue" charset="0"/>
                  <a:ea typeface="Helvetica Neue" charset="0"/>
                  <a:cs typeface="Helvetica Neue" charset="0"/>
                </a:rPr>
                <a:t>Design result</a:t>
              </a:r>
            </a:p>
          </p:txBody>
        </p:sp>
        <p:sp>
          <p:nvSpPr>
            <p:cNvPr id="88" name="TextBox 103">
              <a:extLst>
                <a:ext uri="{FF2B5EF4-FFF2-40B4-BE49-F238E27FC236}">
                  <a16:creationId xmlns:a16="http://schemas.microsoft.com/office/drawing/2014/main" id="{96CC981A-BF9A-4A4E-A037-034A4AACF473}"/>
                </a:ext>
              </a:extLst>
            </p:cNvPr>
            <p:cNvSpPr txBox="1"/>
            <p:nvPr/>
          </p:nvSpPr>
          <p:spPr>
            <a:xfrm>
              <a:off x="3562185" y="3207249"/>
              <a:ext cx="491587" cy="14362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black"/>
                  </a:solidFill>
                  <a:effectLst/>
                  <a:uLnTx/>
                  <a:uFillTx/>
                  <a:latin typeface="Helvetica Neue" charset="0"/>
                  <a:ea typeface="Helvetica Neue" charset="0"/>
                  <a:cs typeface="Helvetica Neue" charset="0"/>
                </a:rPr>
                <a:t>LEF/DEF</a:t>
              </a:r>
            </a:p>
          </p:txBody>
        </p:sp>
        <p:sp>
          <p:nvSpPr>
            <p:cNvPr id="89" name="TextBox 104">
              <a:extLst>
                <a:ext uri="{FF2B5EF4-FFF2-40B4-BE49-F238E27FC236}">
                  <a16:creationId xmlns:a16="http://schemas.microsoft.com/office/drawing/2014/main" id="{6ED91D4C-0CAA-474C-A94E-0A37D17E8B71}"/>
                </a:ext>
              </a:extLst>
            </p:cNvPr>
            <p:cNvSpPr txBox="1"/>
            <p:nvPr/>
          </p:nvSpPr>
          <p:spPr>
            <a:xfrm>
              <a:off x="3480080" y="2511275"/>
              <a:ext cx="668645" cy="14362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black"/>
                  </a:solidFill>
                  <a:effectLst/>
                  <a:uLnTx/>
                  <a:uFillTx/>
                  <a:latin typeface="Helvetica Neue" charset="0"/>
                  <a:ea typeface="Helvetica Neue" charset="0"/>
                  <a:cs typeface="Helvetica Neue" charset="0"/>
                </a:rPr>
                <a:t>Liberty, SDC</a:t>
              </a:r>
            </a:p>
          </p:txBody>
        </p:sp>
        <p:sp>
          <p:nvSpPr>
            <p:cNvPr id="90" name="TextBox 105">
              <a:extLst>
                <a:ext uri="{FF2B5EF4-FFF2-40B4-BE49-F238E27FC236}">
                  <a16:creationId xmlns:a16="http://schemas.microsoft.com/office/drawing/2014/main" id="{7D1E3B9D-8773-4CFC-9A9C-7F8DAB54CDAE}"/>
                </a:ext>
              </a:extLst>
            </p:cNvPr>
            <p:cNvSpPr txBox="1"/>
            <p:nvPr/>
          </p:nvSpPr>
          <p:spPr>
            <a:xfrm>
              <a:off x="3562185" y="1611193"/>
              <a:ext cx="491587" cy="14362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black"/>
                  </a:solidFill>
                  <a:effectLst/>
                  <a:uLnTx/>
                  <a:uFillTx/>
                  <a:latin typeface="Helvetica Neue" charset="0"/>
                  <a:ea typeface="Helvetica Neue" charset="0"/>
                  <a:cs typeface="Helvetica Neue" charset="0"/>
                </a:rPr>
                <a:t>LEF/DEF</a:t>
              </a:r>
            </a:p>
          </p:txBody>
        </p:sp>
        <p:sp>
          <p:nvSpPr>
            <p:cNvPr id="91" name="TextBox 106">
              <a:extLst>
                <a:ext uri="{FF2B5EF4-FFF2-40B4-BE49-F238E27FC236}">
                  <a16:creationId xmlns:a16="http://schemas.microsoft.com/office/drawing/2014/main" id="{4925B155-97A1-4B19-97B9-B882AAFAFFA3}"/>
                </a:ext>
              </a:extLst>
            </p:cNvPr>
            <p:cNvSpPr txBox="1"/>
            <p:nvPr/>
          </p:nvSpPr>
          <p:spPr>
            <a:xfrm>
              <a:off x="3609210" y="703599"/>
              <a:ext cx="358004" cy="14362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black"/>
                  </a:solidFill>
                  <a:effectLst/>
                  <a:uLnTx/>
                  <a:uFillTx/>
                  <a:latin typeface="Helvetica Neue" charset="0"/>
                  <a:ea typeface="Helvetica Neue" charset="0"/>
                  <a:cs typeface="Helvetica Neue" charset="0"/>
                </a:rPr>
                <a:t>Liberty</a:t>
              </a:r>
            </a:p>
          </p:txBody>
        </p:sp>
        <p:cxnSp>
          <p:nvCxnSpPr>
            <p:cNvPr id="92" name="Straight Arrow Connector 59">
              <a:extLst>
                <a:ext uri="{FF2B5EF4-FFF2-40B4-BE49-F238E27FC236}">
                  <a16:creationId xmlns:a16="http://schemas.microsoft.com/office/drawing/2014/main" id="{C0D33085-5045-476E-A4C2-EE2C61CDAB4A}"/>
                </a:ext>
              </a:extLst>
            </p:cNvPr>
            <p:cNvCxnSpPr/>
            <p:nvPr/>
          </p:nvCxnSpPr>
          <p:spPr>
            <a:xfrm flipH="1">
              <a:off x="5010943" y="3552789"/>
              <a:ext cx="0" cy="105509"/>
            </a:xfrm>
            <a:prstGeom prst="straightConnector1">
              <a:avLst/>
            </a:prstGeom>
            <a:noFill/>
            <a:ln w="9525" cap="flat" cmpd="sng" algn="ctr">
              <a:solidFill>
                <a:sysClr val="windowText" lastClr="000000"/>
              </a:solidFill>
              <a:prstDash val="solid"/>
              <a:tailEnd type="triangle"/>
            </a:ln>
            <a:effectLst/>
          </p:spPr>
        </p:cxnSp>
      </p:grpSp>
    </p:spTree>
    <p:extLst>
      <p:ext uri="{BB962C8B-B14F-4D97-AF65-F5344CB8AC3E}">
        <p14:creationId xmlns:p14="http://schemas.microsoft.com/office/powerpoint/2010/main" val="3895795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fade">
                                      <p:cBhvr>
                                        <p:cTn id="2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9638561-5D94-48FE-9CF0-8D0D7BBE8792}"/>
              </a:ext>
            </a:extLst>
          </p:cNvPr>
          <p:cNvSpPr>
            <a:spLocks noGrp="1"/>
          </p:cNvSpPr>
          <p:nvPr>
            <p:ph idx="1"/>
          </p:nvPr>
        </p:nvSpPr>
        <p:spPr>
          <a:xfrm>
            <a:off x="228601" y="838201"/>
            <a:ext cx="11790361" cy="5562601"/>
          </a:xfrm>
        </p:spPr>
        <p:txBody>
          <a:bodyPr/>
          <a:lstStyle/>
          <a:p>
            <a:pPr>
              <a:lnSpc>
                <a:spcPct val="100000"/>
              </a:lnSpc>
            </a:pPr>
            <a:r>
              <a:rPr lang="en-US" sz="2400" b="1" dirty="0"/>
              <a:t>Chaining of academic contest-winning tools can leave gaps </a:t>
            </a:r>
            <a:r>
              <a:rPr lang="en-US" sz="2400" dirty="0"/>
              <a:t>that preclude research on flow-scale or cross-stage optimizations</a:t>
            </a:r>
          </a:p>
          <a:p>
            <a:pPr marL="705485" lvl="1" indent="-365760">
              <a:lnSpc>
                <a:spcPct val="100000"/>
              </a:lnSpc>
              <a:buFont typeface="Arial" panose="020B0604020202020204" pitchFamily="34" charset="0"/>
              <a:buChar char="•"/>
            </a:pPr>
            <a:r>
              <a:rPr lang="en-US" sz="2000" dirty="0"/>
              <a:t>RDF-2018 flow does not provide floorplan DEF generation, I/O placement, macro placement, clock tree synthesis, and generation of SPEF from placed or routed DEF</a:t>
            </a:r>
          </a:p>
          <a:p>
            <a:pPr>
              <a:lnSpc>
                <a:spcPct val="100000"/>
              </a:lnSpc>
            </a:pPr>
            <a:r>
              <a:rPr lang="en-US" sz="2400" b="1" dirty="0"/>
              <a:t>Closed-source binaries cannot be updated</a:t>
            </a:r>
          </a:p>
          <a:p>
            <a:pPr lvl="1">
              <a:lnSpc>
                <a:spcPct val="100000"/>
              </a:lnSpc>
            </a:pPr>
            <a:r>
              <a:rPr lang="en-US" sz="2000" dirty="0"/>
              <a:t>Also, tools with “no commercial use” typically cannot be opened by industry collaborators</a:t>
            </a:r>
          </a:p>
          <a:p>
            <a:pPr>
              <a:lnSpc>
                <a:spcPct val="100000"/>
              </a:lnSpc>
            </a:pPr>
            <a:r>
              <a:rPr lang="en-US" sz="2400" b="1" dirty="0"/>
              <a:t>Often, academic contests out of necessity use testcases that embody strong simplifications to data models and/or industry formats</a:t>
            </a:r>
          </a:p>
          <a:p>
            <a:pPr marL="705485" lvl="1" indent="-365760">
              <a:lnSpc>
                <a:spcPct val="100000"/>
              </a:lnSpc>
              <a:buFont typeface="Arial" panose="020B0604020202020204" pitchFamily="34" charset="0"/>
              <a:buChar char="•"/>
            </a:pPr>
            <a:r>
              <a:rPr lang="en-US" sz="2000" dirty="0"/>
              <a:t>These simplifications (e.g., translating Bookshelf variant to LEF/DEF) can live on for many years</a:t>
            </a:r>
          </a:p>
          <a:p>
            <a:pPr marL="705485" lvl="1" indent="-365760">
              <a:lnSpc>
                <a:spcPct val="100000"/>
              </a:lnSpc>
              <a:buFont typeface="Arial" panose="020B0604020202020204" pitchFamily="34" charset="0"/>
              <a:buChar char="•"/>
            </a:pPr>
            <a:r>
              <a:rPr lang="en-US" sz="2000" dirty="0"/>
              <a:t>Keeps academic research in a kind of </a:t>
            </a:r>
            <a:r>
              <a:rPr lang="en-US" sz="2000" b="1" dirty="0"/>
              <a:t>parallel universe </a:t>
            </a:r>
            <a:r>
              <a:rPr lang="en-US" sz="2000" dirty="0"/>
              <a:t>of</a:t>
            </a:r>
            <a:r>
              <a:rPr lang="en-US" sz="2000" b="1" dirty="0"/>
              <a:t> “translated” (or, “interpreted”), </a:t>
            </a:r>
            <a:r>
              <a:rPr lang="en-US" sz="2000" dirty="0"/>
              <a:t>as opposed to </a:t>
            </a:r>
            <a:r>
              <a:rPr lang="en-US" sz="2000" b="1" dirty="0"/>
              <a:t>“standard”</a:t>
            </a:r>
            <a:r>
              <a:rPr lang="en-US" sz="2000" dirty="0"/>
              <a:t>, industry formats and testcases. </a:t>
            </a:r>
          </a:p>
          <a:p>
            <a:pPr marL="705485" lvl="1" indent="-365760">
              <a:lnSpc>
                <a:spcPct val="100000"/>
              </a:lnSpc>
              <a:buFont typeface="Arial" panose="020B0604020202020204" pitchFamily="34" charset="0"/>
              <a:buChar char="•"/>
            </a:pPr>
            <a:r>
              <a:rPr lang="en-US" sz="2000" dirty="0"/>
              <a:t>Tools developed in this parallel universe are often unable to accept real-world designs and </a:t>
            </a:r>
            <a:r>
              <a:rPr lang="en-US" sz="2000" dirty="0" err="1"/>
              <a:t>enablements</a:t>
            </a:r>
            <a:endParaRPr lang="en-US" sz="2000" dirty="0"/>
          </a:p>
          <a:p>
            <a:pPr marL="365760" indent="-365760">
              <a:lnSpc>
                <a:spcPct val="100000"/>
              </a:lnSpc>
              <a:buAutoNum type="arabicPeriod"/>
            </a:pPr>
            <a:endParaRPr lang="en-US" sz="2400" dirty="0"/>
          </a:p>
        </p:txBody>
      </p:sp>
      <p:sp>
        <p:nvSpPr>
          <p:cNvPr id="93" name="Title 2">
            <a:extLst>
              <a:ext uri="{FF2B5EF4-FFF2-40B4-BE49-F238E27FC236}">
                <a16:creationId xmlns:a16="http://schemas.microsoft.com/office/drawing/2014/main" id="{E5F29C53-DFB3-4AC1-A00D-FB8C8488C7B3}"/>
              </a:ext>
            </a:extLst>
          </p:cNvPr>
          <p:cNvSpPr>
            <a:spLocks noGrp="1"/>
          </p:cNvSpPr>
          <p:nvPr>
            <p:ph type="title"/>
          </p:nvPr>
        </p:nvSpPr>
        <p:spPr>
          <a:xfrm>
            <a:off x="215900" y="144463"/>
            <a:ext cx="11803063" cy="595312"/>
          </a:xfrm>
        </p:spPr>
        <p:txBody>
          <a:bodyPr/>
          <a:lstStyle/>
          <a:p>
            <a:r>
              <a:rPr lang="en-US" dirty="0"/>
              <a:t>RDF-2018: Challenges to </a:t>
            </a:r>
            <a:r>
              <a:rPr lang="en-US" dirty="0">
                <a:solidFill>
                  <a:srgbClr val="FF0000"/>
                </a:solidFill>
              </a:rPr>
              <a:t>Impact</a:t>
            </a:r>
            <a:r>
              <a:rPr lang="en-US" dirty="0"/>
              <a:t> and </a:t>
            </a:r>
            <a:r>
              <a:rPr lang="en-US" dirty="0">
                <a:solidFill>
                  <a:srgbClr val="FF0000"/>
                </a:solidFill>
              </a:rPr>
              <a:t>Benefit</a:t>
            </a:r>
          </a:p>
        </p:txBody>
      </p:sp>
    </p:spTree>
    <p:extLst>
      <p:ext uri="{BB962C8B-B14F-4D97-AF65-F5344CB8AC3E}">
        <p14:creationId xmlns:p14="http://schemas.microsoft.com/office/powerpoint/2010/main" val="36805095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500"/>
                                        <p:tgtEl>
                                          <p:spTgt spid="6">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a:xfrm>
            <a:off x="215900" y="144463"/>
            <a:ext cx="11802533" cy="595312"/>
          </a:xfrm>
        </p:spPr>
        <p:txBody>
          <a:bodyPr/>
          <a:lstStyle/>
          <a:p>
            <a:r>
              <a:rPr lang="en-US" dirty="0"/>
              <a:t>Contributions of New RDF-2019</a:t>
            </a:r>
          </a:p>
        </p:txBody>
      </p:sp>
      <p:sp>
        <p:nvSpPr>
          <p:cNvPr id="12" name="Content Placeholder 3">
            <a:extLst>
              <a:ext uri="{FF2B5EF4-FFF2-40B4-BE49-F238E27FC236}">
                <a16:creationId xmlns:a16="http://schemas.microsoft.com/office/drawing/2014/main" id="{FA2F5A1A-398D-42A9-B777-D56DC73A41CC}"/>
              </a:ext>
            </a:extLst>
          </p:cNvPr>
          <p:cNvSpPr>
            <a:spLocks noGrp="1"/>
          </p:cNvSpPr>
          <p:nvPr>
            <p:ph idx="1"/>
          </p:nvPr>
        </p:nvSpPr>
        <p:spPr>
          <a:xfrm>
            <a:off x="228601" y="838201"/>
            <a:ext cx="11963399" cy="5593079"/>
          </a:xfrm>
        </p:spPr>
        <p:txBody>
          <a:bodyPr/>
          <a:lstStyle/>
          <a:p>
            <a:pPr marL="174625" indent="-174625"/>
            <a:r>
              <a:rPr lang="en-US" altLang="zh-TW" dirty="0"/>
              <a:t>We extend RDF-2019 from RDF-2018, both </a:t>
            </a:r>
            <a:r>
              <a:rPr lang="en-US" altLang="zh-TW" b="1" dirty="0"/>
              <a:t>horizontally </a:t>
            </a:r>
            <a:r>
              <a:rPr lang="en-US" altLang="zh-TW" dirty="0"/>
              <a:t>and </a:t>
            </a:r>
            <a:r>
              <a:rPr lang="en-US" altLang="zh-TW" b="1" dirty="0"/>
              <a:t>vertically</a:t>
            </a:r>
          </a:p>
          <a:p>
            <a:pPr marL="514350" lvl="1" indent="-174625"/>
            <a:r>
              <a:rPr lang="en-US" altLang="zh-TW" dirty="0"/>
              <a:t>Horizontal Extension: Include more tools of a given type</a:t>
            </a:r>
          </a:p>
          <a:p>
            <a:pPr marL="514350" lvl="1" indent="-174625"/>
            <a:r>
              <a:rPr lang="en-US" altLang="zh-TW" dirty="0"/>
              <a:t>Vertical Extension: Fill in gaps of the RTL-to-GDS flow</a:t>
            </a:r>
          </a:p>
          <a:p>
            <a:pPr marL="174625" indent="-174625"/>
            <a:endParaRPr lang="en-US" altLang="zh-TW" dirty="0"/>
          </a:p>
          <a:p>
            <a:pPr marL="174625" indent="-174625"/>
            <a:r>
              <a:rPr lang="en-US" altLang="zh-TW" dirty="0"/>
              <a:t>RDF-2019 now embraces </a:t>
            </a:r>
            <a:r>
              <a:rPr lang="en-US" altLang="zh-TW" b="1" dirty="0"/>
              <a:t>two flavors of academic tool flows</a:t>
            </a:r>
          </a:p>
          <a:p>
            <a:pPr marL="514350" lvl="1" indent="-174625"/>
            <a:r>
              <a:rPr lang="en-US" altLang="zh-TW" dirty="0"/>
              <a:t>Flows with genealogy in academic contests that use “translated / interpreted” industry formats (e.g., subsets of LEF/DEF recast in Bookshelf format variants)</a:t>
            </a:r>
          </a:p>
          <a:p>
            <a:pPr marL="514350" lvl="1" indent="-174625"/>
            <a:r>
              <a:rPr lang="en-US" altLang="zh-TW" dirty="0"/>
              <a:t>Flows that attempt to support “standard” industry formats </a:t>
            </a:r>
          </a:p>
          <a:p>
            <a:pPr marL="0" indent="0">
              <a:buNone/>
            </a:pPr>
            <a:endParaRPr lang="en-US" altLang="zh-TW" dirty="0"/>
          </a:p>
        </p:txBody>
      </p:sp>
    </p:spTree>
    <p:extLst>
      <p:ext uri="{BB962C8B-B14F-4D97-AF65-F5344CB8AC3E}">
        <p14:creationId xmlns:p14="http://schemas.microsoft.com/office/powerpoint/2010/main" val="759680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animEffect transition="in" filter="fade">
                                      <p:cBhvr>
                                        <p:cTn id="7" dur="500"/>
                                        <p:tgtEl>
                                          <p:spTgt spid="1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5" end="5"/>
                                            </p:txEl>
                                          </p:spTgt>
                                        </p:tgtEl>
                                        <p:attrNameLst>
                                          <p:attrName>style.visibility</p:attrName>
                                        </p:attrNameLst>
                                      </p:cBhvr>
                                      <p:to>
                                        <p:strVal val="visible"/>
                                      </p:to>
                                    </p:set>
                                    <p:animEffect transition="in" filter="fade">
                                      <p:cBhvr>
                                        <p:cTn id="10" dur="500"/>
                                        <p:tgtEl>
                                          <p:spTgt spid="12">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xEl>
                                              <p:pRg st="6" end="6"/>
                                            </p:txEl>
                                          </p:spTgt>
                                        </p:tgtEl>
                                        <p:attrNameLst>
                                          <p:attrName>style.visibility</p:attrName>
                                        </p:attrNameLst>
                                      </p:cBhvr>
                                      <p:to>
                                        <p:strVal val="visible"/>
                                      </p:to>
                                    </p:set>
                                    <p:animEffect transition="in" filter="fade">
                                      <p:cBhvr>
                                        <p:cTn id="13"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A8605A-B6EB-415E-9181-DABD2CC1DAFD}"/>
              </a:ext>
            </a:extLst>
          </p:cNvPr>
          <p:cNvSpPr>
            <a:spLocks noGrp="1"/>
          </p:cNvSpPr>
          <p:nvPr>
            <p:ph idx="1"/>
          </p:nvPr>
        </p:nvSpPr>
        <p:spPr>
          <a:xfrm>
            <a:off x="228601" y="838202"/>
            <a:ext cx="11781367" cy="6151878"/>
          </a:xfrm>
        </p:spPr>
        <p:txBody>
          <a:bodyPr/>
          <a:lstStyle/>
          <a:p>
            <a:r>
              <a:rPr lang="en-US" sz="2400" b="1" dirty="0"/>
              <a:t>Introduction </a:t>
            </a:r>
          </a:p>
          <a:p>
            <a:pPr lvl="1"/>
            <a:r>
              <a:rPr lang="en-US" sz="2000" dirty="0"/>
              <a:t>DATC Committee</a:t>
            </a:r>
          </a:p>
          <a:p>
            <a:pPr lvl="1"/>
            <a:r>
              <a:rPr lang="en-US" sz="2000" dirty="0"/>
              <a:t>RDF-2018 Flow</a:t>
            </a:r>
          </a:p>
          <a:p>
            <a:r>
              <a:rPr lang="en-US" sz="2400" b="1" dirty="0"/>
              <a:t>Challenges and Goals for RDF-2019</a:t>
            </a:r>
          </a:p>
          <a:p>
            <a:r>
              <a:rPr lang="en-US" sz="2400" b="1" dirty="0">
                <a:solidFill>
                  <a:srgbClr val="FF0000"/>
                </a:solidFill>
              </a:rPr>
              <a:t>RDF-2019 Flow Evolution</a:t>
            </a:r>
          </a:p>
          <a:p>
            <a:pPr lvl="1"/>
            <a:r>
              <a:rPr lang="en-US" sz="2000" dirty="0">
                <a:solidFill>
                  <a:srgbClr val="FF0000"/>
                </a:solidFill>
              </a:rPr>
              <a:t>Horizontal extensions</a:t>
            </a:r>
          </a:p>
          <a:p>
            <a:pPr lvl="1"/>
            <a:r>
              <a:rPr lang="en-US" sz="2000" dirty="0">
                <a:solidFill>
                  <a:srgbClr val="FF0000"/>
                </a:solidFill>
              </a:rPr>
              <a:t>Vertical extensions</a:t>
            </a:r>
          </a:p>
          <a:p>
            <a:r>
              <a:rPr lang="en-US" sz="2400" b="1" dirty="0"/>
              <a:t>Demonstrations</a:t>
            </a:r>
          </a:p>
          <a:p>
            <a:pPr lvl="1"/>
            <a:r>
              <a:rPr lang="en-US" sz="2000" dirty="0"/>
              <a:t>des_perf3 / NanGate45</a:t>
            </a:r>
          </a:p>
          <a:p>
            <a:pPr lvl="2"/>
            <a:r>
              <a:rPr lang="en-US" sz="1800" dirty="0"/>
              <a:t>Global Placement / Detailed Placement / Detailed Routing</a:t>
            </a:r>
          </a:p>
          <a:p>
            <a:pPr lvl="1"/>
            <a:r>
              <a:rPr lang="en-US" sz="2000" dirty="0"/>
              <a:t>des_perf3 / ASAP7 </a:t>
            </a:r>
          </a:p>
          <a:p>
            <a:pPr lvl="2"/>
            <a:r>
              <a:rPr lang="en-US" sz="1800" dirty="0"/>
              <a:t>Global Placement / Detailed Placement / Global Routing</a:t>
            </a:r>
          </a:p>
          <a:p>
            <a:r>
              <a:rPr lang="en-US" sz="2400" b="1" dirty="0"/>
              <a:t>Conclusions</a:t>
            </a:r>
          </a:p>
        </p:txBody>
      </p:sp>
      <p:sp>
        <p:nvSpPr>
          <p:cNvPr id="3" name="Title 2">
            <a:extLst>
              <a:ext uri="{FF2B5EF4-FFF2-40B4-BE49-F238E27FC236}">
                <a16:creationId xmlns:a16="http://schemas.microsoft.com/office/drawing/2014/main" id="{A339DF15-EB4C-45AA-B4EC-B576E762FCB0}"/>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64543699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p:txBody>
          <a:bodyPr/>
          <a:lstStyle/>
          <a:p>
            <a:r>
              <a:rPr lang="en-US" dirty="0"/>
              <a:t>RDF-2019 Flow Evolution – Horizontal Extensions</a:t>
            </a:r>
          </a:p>
        </p:txBody>
      </p:sp>
      <p:sp>
        <p:nvSpPr>
          <p:cNvPr id="49" name="內容版面配置區 2">
            <a:extLst>
              <a:ext uri="{FF2B5EF4-FFF2-40B4-BE49-F238E27FC236}">
                <a16:creationId xmlns:a16="http://schemas.microsoft.com/office/drawing/2014/main" id="{1D581E65-772C-4125-8189-4CE6D639010E}"/>
              </a:ext>
            </a:extLst>
          </p:cNvPr>
          <p:cNvSpPr txBox="1">
            <a:spLocks/>
          </p:cNvSpPr>
          <p:nvPr/>
        </p:nvSpPr>
        <p:spPr>
          <a:xfrm>
            <a:off x="215900" y="1110356"/>
            <a:ext cx="6144260" cy="4472821"/>
          </a:xfrm>
          <a:prstGeom prst="rect">
            <a:avLst/>
          </a:prstGeom>
        </p:spPr>
        <p:txBody>
          <a:bodyPr vert="horz" lIns="91440" tIns="45720" rIns="91440" bIns="45720" rtlCol="0">
            <a:normAutofit/>
          </a:bodyPr>
          <a:lstStyle>
            <a:lvl1pPr marL="285750" indent="-285750" algn="l" defTabSz="342900" rtl="0" eaLnBrk="1" latinLnBrk="0" hangingPunct="1">
              <a:spcBef>
                <a:spcPts val="750"/>
              </a:spcBef>
              <a:spcAft>
                <a:spcPts val="0"/>
              </a:spcAft>
              <a:buClr>
                <a:schemeClr val="accent2">
                  <a:lumMod val="75000"/>
                </a:schemeClr>
              </a:buClr>
              <a:buSzPct val="90000"/>
              <a:buFont typeface="Arial"/>
              <a:buChar char="•"/>
              <a:defRPr sz="1800" kern="1200">
                <a:solidFill>
                  <a:schemeClr val="tx1"/>
                </a:solidFill>
                <a:latin typeface="+mn-lt"/>
                <a:ea typeface="+mn-ea"/>
                <a:cs typeface="Arial"/>
              </a:defRPr>
            </a:lvl1pPr>
            <a:lvl2pPr marL="628650" indent="-285750" algn="l" defTabSz="342900" rtl="0" eaLnBrk="1" latinLnBrk="0" hangingPunct="1">
              <a:spcBef>
                <a:spcPts val="750"/>
              </a:spcBef>
              <a:spcAft>
                <a:spcPts val="0"/>
              </a:spcAft>
              <a:buClr>
                <a:schemeClr val="accent2">
                  <a:lumMod val="75000"/>
                </a:schemeClr>
              </a:buClr>
              <a:buSzPct val="90000"/>
              <a:buFont typeface="Arial"/>
              <a:buChar char="•"/>
              <a:defRPr sz="1500" kern="1200">
                <a:solidFill>
                  <a:schemeClr val="tx1"/>
                </a:solidFill>
                <a:latin typeface="+mn-lt"/>
                <a:ea typeface="+mn-ea"/>
                <a:cs typeface="Arial"/>
              </a:defRPr>
            </a:lvl2pPr>
            <a:lvl3pPr marL="971550" indent="-285750" algn="l" defTabSz="342900" rtl="0" eaLnBrk="1" latinLnBrk="0" hangingPunct="1">
              <a:spcBef>
                <a:spcPts val="750"/>
              </a:spcBef>
              <a:spcAft>
                <a:spcPts val="0"/>
              </a:spcAft>
              <a:buClr>
                <a:schemeClr val="accent2">
                  <a:lumMod val="75000"/>
                </a:schemeClr>
              </a:buClr>
              <a:buSzPct val="90000"/>
              <a:buFont typeface="Arial"/>
              <a:buChar char="•"/>
              <a:defRPr sz="1400" kern="1200" baseline="0">
                <a:solidFill>
                  <a:schemeClr val="tx1"/>
                </a:solidFill>
                <a:latin typeface="+mn-lt"/>
                <a:ea typeface="+mn-ea"/>
                <a:cs typeface="Arial"/>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California FB"/>
                <a:ea typeface="+mn-ea"/>
                <a:cs typeface="California FB"/>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California FB"/>
                <a:ea typeface="+mn-ea"/>
                <a:cs typeface="California FB"/>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r>
              <a:rPr lang="en-US" altLang="zh-TW" sz="2400" dirty="0">
                <a:latin typeface="Arial" panose="020B0604020202020204" pitchFamily="34" charset="0"/>
                <a:cs typeface="Arial" panose="020B0604020202020204" pitchFamily="34" charset="0"/>
              </a:rPr>
              <a:t>Benchmarks:</a:t>
            </a:r>
          </a:p>
          <a:p>
            <a:pPr lvl="1"/>
            <a:r>
              <a:rPr lang="en-US" altLang="zh-TW" sz="2000" dirty="0">
                <a:latin typeface="Arial" panose="020B0604020202020204" pitchFamily="34" charset="0"/>
                <a:cs typeface="Arial" panose="020B0604020202020204" pitchFamily="34" charset="0"/>
              </a:rPr>
              <a:t>2017 TAU Contest, IWLS 2005 Benchmarks </a:t>
            </a:r>
            <a:br>
              <a:rPr lang="en-US" altLang="zh-TW" sz="2000" dirty="0">
                <a:latin typeface="Arial" panose="020B0604020202020204" pitchFamily="34" charset="0"/>
                <a:cs typeface="Arial" panose="020B0604020202020204" pitchFamily="34" charset="0"/>
              </a:rPr>
            </a:br>
            <a:endParaRPr lang="zh-TW" altLang="zh-TW" sz="2000" dirty="0">
              <a:solidFill>
                <a:srgbClr val="300DFF"/>
              </a:solidFill>
              <a:latin typeface="Arial" panose="020B0604020202020204" pitchFamily="34" charset="0"/>
              <a:cs typeface="Arial" panose="020B0604020202020204" pitchFamily="34" charset="0"/>
            </a:endParaRPr>
          </a:p>
          <a:p>
            <a:r>
              <a:rPr lang="en-US" altLang="zh-TW" sz="2400" dirty="0">
                <a:latin typeface="Arial" panose="020B0604020202020204" pitchFamily="34" charset="0"/>
                <a:cs typeface="Arial" panose="020B0604020202020204" pitchFamily="34" charset="0"/>
              </a:rPr>
              <a:t>Logic synthesis 1</a:t>
            </a:r>
            <a:endParaRPr lang="en-US" altLang="zh-TW" sz="2400" i="1" dirty="0">
              <a:latin typeface="Arial" panose="020B0604020202020204" pitchFamily="34" charset="0"/>
              <a:cs typeface="Arial" panose="020B0604020202020204" pitchFamily="34" charset="0"/>
            </a:endParaRPr>
          </a:p>
          <a:p>
            <a:pPr lvl="1"/>
            <a:r>
              <a:rPr lang="en-US" altLang="zh-TW" sz="2000" dirty="0">
                <a:latin typeface="Arial" panose="020B0604020202020204" pitchFamily="34" charset="0"/>
                <a:cs typeface="Arial" panose="020B0604020202020204" pitchFamily="34" charset="0"/>
              </a:rPr>
              <a:t>ABC</a:t>
            </a:r>
            <a:endParaRPr lang="zh-TW" altLang="zh-TW" sz="2000" dirty="0">
              <a:solidFill>
                <a:srgbClr val="0000FF"/>
              </a:solidFill>
              <a:latin typeface="Arial" panose="020B0604020202020204" pitchFamily="34" charset="0"/>
              <a:cs typeface="Arial" panose="020B0604020202020204" pitchFamily="34" charset="0"/>
            </a:endParaRPr>
          </a:p>
          <a:p>
            <a:r>
              <a:rPr lang="en-US" altLang="zh-TW" sz="2400" dirty="0">
                <a:latin typeface="Arial" panose="020B0604020202020204" pitchFamily="34" charset="0"/>
                <a:cs typeface="Arial" panose="020B0604020202020204" pitchFamily="34" charset="0"/>
              </a:rPr>
              <a:t>Global placers:</a:t>
            </a:r>
            <a:r>
              <a:rPr lang="zh-TW" altLang="en-US" sz="2400" dirty="0">
                <a:latin typeface="Arial" panose="020B0604020202020204" pitchFamily="34" charset="0"/>
                <a:cs typeface="Arial" panose="020B0604020202020204" pitchFamily="34" charset="0"/>
              </a:rPr>
              <a:t> </a:t>
            </a:r>
            <a:r>
              <a:rPr lang="en-US" altLang="zh-TW" sz="2400" dirty="0">
                <a:latin typeface="Arial" panose="020B0604020202020204" pitchFamily="34" charset="0"/>
                <a:cs typeface="Arial" panose="020B0604020202020204" pitchFamily="34" charset="0"/>
              </a:rPr>
              <a:t>6 </a:t>
            </a:r>
            <a:endParaRPr lang="en-US" altLang="zh-TW" sz="2400" i="1" dirty="0">
              <a:latin typeface="Arial" panose="020B0604020202020204" pitchFamily="34" charset="0"/>
              <a:cs typeface="Arial" panose="020B0604020202020204" pitchFamily="34" charset="0"/>
            </a:endParaRPr>
          </a:p>
          <a:p>
            <a:pPr lvl="1"/>
            <a:r>
              <a:rPr lang="en-US" altLang="zh-TW" sz="2000" dirty="0">
                <a:latin typeface="Arial" panose="020B0604020202020204" pitchFamily="34" charset="0"/>
                <a:cs typeface="Arial" panose="020B0604020202020204" pitchFamily="34" charset="0"/>
              </a:rPr>
              <a:t>NTUPlace3, </a:t>
            </a:r>
            <a:r>
              <a:rPr lang="en-US" altLang="zh-TW" sz="2000" dirty="0" err="1">
                <a:latin typeface="Arial" panose="020B0604020202020204" pitchFamily="34" charset="0"/>
                <a:cs typeface="Arial" panose="020B0604020202020204" pitchFamily="34" charset="0"/>
              </a:rPr>
              <a:t>ComPLx</a:t>
            </a:r>
            <a:r>
              <a:rPr lang="en-US" altLang="zh-TW" sz="2000" dirty="0">
                <a:latin typeface="Arial" panose="020B0604020202020204" pitchFamily="34" charset="0"/>
                <a:cs typeface="Arial" panose="020B0604020202020204" pitchFamily="34" charset="0"/>
              </a:rPr>
              <a:t>, mPL5/6, Capo, FastPlace3-GP, </a:t>
            </a:r>
            <a:r>
              <a:rPr lang="en-US" altLang="zh-TW" sz="2000" dirty="0" err="1">
                <a:latin typeface="Arial" panose="020B0604020202020204" pitchFamily="34" charset="0"/>
                <a:cs typeface="Arial" panose="020B0604020202020204" pitchFamily="34" charset="0"/>
              </a:rPr>
              <a:t>Eh?Placer</a:t>
            </a:r>
            <a:br>
              <a:rPr lang="en-US" altLang="zh-TW" sz="2000" dirty="0">
                <a:latin typeface="Arial" panose="020B0604020202020204" pitchFamily="34" charset="0"/>
                <a:cs typeface="Arial" panose="020B0604020202020204" pitchFamily="34" charset="0"/>
              </a:rPr>
            </a:br>
            <a:endParaRPr lang="en-US" altLang="zh-TW" sz="2000" dirty="0">
              <a:solidFill>
                <a:srgbClr val="0000FF"/>
              </a:solidFill>
              <a:latin typeface="Arial" panose="020B0604020202020204" pitchFamily="34" charset="0"/>
              <a:cs typeface="Arial" panose="020B0604020202020204" pitchFamily="34" charset="0"/>
            </a:endParaRPr>
          </a:p>
          <a:p>
            <a:r>
              <a:rPr lang="en-US" altLang="zh-TW" sz="2400" dirty="0">
                <a:latin typeface="Arial" panose="020B0604020202020204" pitchFamily="34" charset="0"/>
                <a:cs typeface="Arial" panose="020B0604020202020204" pitchFamily="34" charset="0"/>
              </a:rPr>
              <a:t>Detailed placers: 2 </a:t>
            </a:r>
            <a:endParaRPr lang="en-US" altLang="zh-TW" sz="2400" i="1" dirty="0">
              <a:latin typeface="Arial" panose="020B0604020202020204" pitchFamily="34" charset="0"/>
              <a:cs typeface="Arial" panose="020B0604020202020204" pitchFamily="34" charset="0"/>
            </a:endParaRPr>
          </a:p>
          <a:p>
            <a:pPr lvl="1"/>
            <a:r>
              <a:rPr lang="en-US" altLang="zh-TW" sz="2000" dirty="0">
                <a:latin typeface="Arial" panose="020B0604020202020204" pitchFamily="34" charset="0"/>
                <a:cs typeface="Arial" panose="020B0604020202020204" pitchFamily="34" charset="0"/>
              </a:rPr>
              <a:t>FastPlace3-DP, MCHL-T</a:t>
            </a:r>
            <a:endParaRPr lang="en-US" altLang="zh-TW" sz="2000" dirty="0">
              <a:solidFill>
                <a:srgbClr val="0000FF"/>
              </a:solidFill>
              <a:latin typeface="Arial" panose="020B0604020202020204" pitchFamily="34" charset="0"/>
              <a:cs typeface="Arial" panose="020B0604020202020204" pitchFamily="34" charset="0"/>
            </a:endParaRPr>
          </a:p>
        </p:txBody>
      </p:sp>
      <p:sp>
        <p:nvSpPr>
          <p:cNvPr id="93" name="內容版面配置區 2">
            <a:extLst>
              <a:ext uri="{FF2B5EF4-FFF2-40B4-BE49-F238E27FC236}">
                <a16:creationId xmlns:a16="http://schemas.microsoft.com/office/drawing/2014/main" id="{657B9A8A-738B-41A7-8555-C76C4050B325}"/>
              </a:ext>
            </a:extLst>
          </p:cNvPr>
          <p:cNvSpPr txBox="1">
            <a:spLocks/>
          </p:cNvSpPr>
          <p:nvPr/>
        </p:nvSpPr>
        <p:spPr>
          <a:xfrm>
            <a:off x="6360160" y="1110356"/>
            <a:ext cx="5447475" cy="4848225"/>
          </a:xfrm>
          <a:prstGeom prst="rect">
            <a:avLst/>
          </a:prstGeom>
        </p:spPr>
        <p:txBody>
          <a:bodyPr vert="horz" lIns="91440" tIns="45720" rIns="91440" bIns="45720" rtlCol="0">
            <a:normAutofit fontScale="92500" lnSpcReduction="10000"/>
          </a:bodyPr>
          <a:lstStyle>
            <a:lvl1pPr marL="285750" indent="-285750" algn="l" defTabSz="342900" rtl="0" eaLnBrk="1" latinLnBrk="0" hangingPunct="1">
              <a:spcBef>
                <a:spcPts val="750"/>
              </a:spcBef>
              <a:spcAft>
                <a:spcPts val="0"/>
              </a:spcAft>
              <a:buClr>
                <a:schemeClr val="accent2">
                  <a:lumMod val="75000"/>
                </a:schemeClr>
              </a:buClr>
              <a:buSzPct val="90000"/>
              <a:buFont typeface="Arial"/>
              <a:buChar char="•"/>
              <a:defRPr sz="1800" kern="1200">
                <a:solidFill>
                  <a:schemeClr val="tx1"/>
                </a:solidFill>
                <a:latin typeface="+mn-lt"/>
                <a:ea typeface="+mn-ea"/>
                <a:cs typeface="Arial"/>
              </a:defRPr>
            </a:lvl1pPr>
            <a:lvl2pPr marL="628650" indent="-285750" algn="l" defTabSz="342900" rtl="0" eaLnBrk="1" latinLnBrk="0" hangingPunct="1">
              <a:spcBef>
                <a:spcPts val="750"/>
              </a:spcBef>
              <a:spcAft>
                <a:spcPts val="0"/>
              </a:spcAft>
              <a:buClr>
                <a:schemeClr val="accent2">
                  <a:lumMod val="75000"/>
                </a:schemeClr>
              </a:buClr>
              <a:buSzPct val="90000"/>
              <a:buFont typeface="Arial"/>
              <a:buChar char="•"/>
              <a:defRPr sz="1500" kern="1200">
                <a:solidFill>
                  <a:schemeClr val="tx1"/>
                </a:solidFill>
                <a:latin typeface="+mn-lt"/>
                <a:ea typeface="+mn-ea"/>
                <a:cs typeface="Arial"/>
              </a:defRPr>
            </a:lvl2pPr>
            <a:lvl3pPr marL="971550" indent="-285750" algn="l" defTabSz="342900" rtl="0" eaLnBrk="1" latinLnBrk="0" hangingPunct="1">
              <a:spcBef>
                <a:spcPts val="750"/>
              </a:spcBef>
              <a:spcAft>
                <a:spcPts val="0"/>
              </a:spcAft>
              <a:buClr>
                <a:schemeClr val="accent2">
                  <a:lumMod val="75000"/>
                </a:schemeClr>
              </a:buClr>
              <a:buSzPct val="90000"/>
              <a:buFont typeface="Arial"/>
              <a:buChar char="•"/>
              <a:defRPr sz="1400" kern="1200" baseline="0">
                <a:solidFill>
                  <a:schemeClr val="tx1"/>
                </a:solidFill>
                <a:latin typeface="+mn-lt"/>
                <a:ea typeface="+mn-ea"/>
                <a:cs typeface="Arial"/>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California FB"/>
                <a:ea typeface="+mn-ea"/>
                <a:cs typeface="California FB"/>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California FB"/>
                <a:ea typeface="+mn-ea"/>
                <a:cs typeface="California FB"/>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r>
              <a:rPr lang="en-US" altLang="zh-TW" sz="2400" dirty="0">
                <a:latin typeface="Arial" panose="020B0604020202020204" pitchFamily="34" charset="0"/>
                <a:cs typeface="Arial" panose="020B0604020202020204" pitchFamily="34" charset="0"/>
              </a:rPr>
              <a:t>Global routers: 3 </a:t>
            </a:r>
            <a:endParaRPr lang="en-US" altLang="zh-TW" sz="2400" i="1" dirty="0">
              <a:latin typeface="Arial" panose="020B0604020202020204" pitchFamily="34" charset="0"/>
              <a:cs typeface="Arial" panose="020B0604020202020204" pitchFamily="34" charset="0"/>
            </a:endParaRPr>
          </a:p>
          <a:p>
            <a:pPr lvl="1"/>
            <a:r>
              <a:rPr lang="en-US" altLang="zh-TW" sz="2000" dirty="0" err="1">
                <a:latin typeface="Arial" panose="020B0604020202020204" pitchFamily="34" charset="0"/>
                <a:cs typeface="Arial" panose="020B0604020202020204" pitchFamily="34" charset="0"/>
              </a:rPr>
              <a:t>NCTUgr</a:t>
            </a:r>
            <a:r>
              <a:rPr lang="en-US" altLang="zh-TW" sz="2000" dirty="0">
                <a:latin typeface="Arial" panose="020B0604020202020204" pitchFamily="34" charset="0"/>
                <a:cs typeface="Arial" panose="020B0604020202020204" pitchFamily="34" charset="0"/>
              </a:rPr>
              <a:t>, FastRoute4.1, BFG-R</a:t>
            </a:r>
            <a:r>
              <a:rPr lang="en-US" altLang="zh-TW" sz="2000" dirty="0">
                <a:solidFill>
                  <a:srgbClr val="0000FF"/>
                </a:solidFill>
                <a:latin typeface="Arial" panose="020B0604020202020204" pitchFamily="34" charset="0"/>
                <a:cs typeface="Arial" panose="020B0604020202020204" pitchFamily="34" charset="0"/>
              </a:rPr>
              <a:t>,</a:t>
            </a:r>
            <a:r>
              <a:rPr lang="en-US" altLang="zh-TW" sz="2000" dirty="0">
                <a:latin typeface="Arial" panose="020B0604020202020204" pitchFamily="34" charset="0"/>
                <a:cs typeface="Arial" panose="020B0604020202020204" pitchFamily="34" charset="0"/>
              </a:rPr>
              <a:t> </a:t>
            </a:r>
            <a:br>
              <a:rPr lang="en-US" altLang="zh-TW" sz="2000" dirty="0">
                <a:latin typeface="Arial" panose="020B0604020202020204" pitchFamily="34" charset="0"/>
                <a:cs typeface="Arial" panose="020B0604020202020204" pitchFamily="34" charset="0"/>
              </a:rPr>
            </a:br>
            <a:endParaRPr lang="en-US" altLang="zh-TW" sz="2000" dirty="0">
              <a:solidFill>
                <a:srgbClr val="0000FF"/>
              </a:solidFill>
              <a:latin typeface="Arial" panose="020B0604020202020204" pitchFamily="34" charset="0"/>
              <a:cs typeface="Arial" panose="020B0604020202020204" pitchFamily="34" charset="0"/>
            </a:endParaRPr>
          </a:p>
          <a:p>
            <a:r>
              <a:rPr lang="en-US" altLang="zh-TW" sz="2600" dirty="0">
                <a:latin typeface="Arial" panose="020B0604020202020204" pitchFamily="34" charset="0"/>
                <a:cs typeface="Arial" panose="020B0604020202020204" pitchFamily="34" charset="0"/>
              </a:rPr>
              <a:t>Detailed router: 1 </a:t>
            </a:r>
            <a:endParaRPr lang="en-US" altLang="zh-TW" sz="2600" b="1" i="1" dirty="0">
              <a:solidFill>
                <a:srgbClr val="C00000"/>
              </a:solidFill>
              <a:latin typeface="Arial" panose="020B0604020202020204" pitchFamily="34" charset="0"/>
              <a:cs typeface="Arial" panose="020B0604020202020204" pitchFamily="34" charset="0"/>
            </a:endParaRPr>
          </a:p>
          <a:p>
            <a:pPr lvl="1"/>
            <a:r>
              <a:rPr lang="en-US" altLang="zh-TW" sz="2000" dirty="0" err="1">
                <a:latin typeface="Arial" panose="020B0604020202020204" pitchFamily="34" charset="0"/>
                <a:cs typeface="Arial" panose="020B0604020202020204" pitchFamily="34" charset="0"/>
              </a:rPr>
              <a:t>NCTUdr</a:t>
            </a:r>
            <a:endParaRPr lang="en-US" altLang="zh-TW" sz="2000" dirty="0">
              <a:solidFill>
                <a:srgbClr val="0000FF"/>
              </a:solidFill>
              <a:latin typeface="Arial" panose="020B0604020202020204" pitchFamily="34" charset="0"/>
              <a:cs typeface="Arial" panose="020B0604020202020204" pitchFamily="34" charset="0"/>
            </a:endParaRPr>
          </a:p>
          <a:p>
            <a:r>
              <a:rPr lang="en-US" altLang="zh-TW" sz="2400" dirty="0">
                <a:latin typeface="Arial" panose="020B0604020202020204" pitchFamily="34" charset="0"/>
                <a:cs typeface="Arial" panose="020B0604020202020204" pitchFamily="34" charset="0"/>
              </a:rPr>
              <a:t>Gate sizers: 2 </a:t>
            </a:r>
            <a:endParaRPr lang="en-US" altLang="zh-TW" sz="2400" i="1" dirty="0">
              <a:latin typeface="Arial" panose="020B0604020202020204" pitchFamily="34" charset="0"/>
              <a:cs typeface="Arial" panose="020B0604020202020204" pitchFamily="34" charset="0"/>
            </a:endParaRPr>
          </a:p>
          <a:p>
            <a:pPr lvl="1"/>
            <a:r>
              <a:rPr lang="en-US" altLang="zh-TW" sz="2000" dirty="0" err="1">
                <a:latin typeface="Arial" panose="020B0604020202020204" pitchFamily="34" charset="0"/>
                <a:cs typeface="Arial" panose="020B0604020202020204" pitchFamily="34" charset="0"/>
              </a:rPr>
              <a:t>USizer</a:t>
            </a:r>
            <a:r>
              <a:rPr lang="en-US" altLang="zh-TW" sz="2000" dirty="0">
                <a:latin typeface="Arial" panose="020B0604020202020204" pitchFamily="34" charset="0"/>
                <a:cs typeface="Arial" panose="020B0604020202020204" pitchFamily="34" charset="0"/>
              </a:rPr>
              <a:t> 2013, </a:t>
            </a:r>
            <a:r>
              <a:rPr lang="en-US" altLang="zh-TW" sz="2000" dirty="0" err="1">
                <a:latin typeface="Arial" panose="020B0604020202020204" pitchFamily="34" charset="0"/>
                <a:cs typeface="Arial" panose="020B0604020202020204" pitchFamily="34" charset="0"/>
              </a:rPr>
              <a:t>USizer</a:t>
            </a:r>
            <a:r>
              <a:rPr lang="en-US" altLang="zh-TW" sz="2000" dirty="0">
                <a:latin typeface="Arial" panose="020B0604020202020204" pitchFamily="34" charset="0"/>
                <a:cs typeface="Arial" panose="020B0604020202020204" pitchFamily="34" charset="0"/>
              </a:rPr>
              <a:t> 2012</a:t>
            </a:r>
            <a:br>
              <a:rPr lang="en-US" altLang="zh-TW" sz="2000" dirty="0">
                <a:latin typeface="Arial" panose="020B0604020202020204" pitchFamily="34" charset="0"/>
                <a:cs typeface="Arial" panose="020B0604020202020204" pitchFamily="34" charset="0"/>
              </a:rPr>
            </a:br>
            <a:endParaRPr lang="en-US" altLang="zh-TW" sz="2000" dirty="0">
              <a:solidFill>
                <a:srgbClr val="0000FF"/>
              </a:solidFill>
              <a:latin typeface="Arial" panose="020B0604020202020204" pitchFamily="34" charset="0"/>
              <a:cs typeface="Arial" panose="020B0604020202020204" pitchFamily="34" charset="0"/>
            </a:endParaRPr>
          </a:p>
          <a:p>
            <a:r>
              <a:rPr lang="en-US" altLang="zh-TW" sz="2400" dirty="0">
                <a:latin typeface="Arial" panose="020B0604020202020204" pitchFamily="34" charset="0"/>
                <a:cs typeface="Arial" panose="020B0604020202020204" pitchFamily="34" charset="0"/>
              </a:rPr>
              <a:t>Timers: 2 </a:t>
            </a:r>
            <a:endParaRPr lang="en-US" altLang="zh-TW" sz="2400" i="1" dirty="0">
              <a:latin typeface="Arial" panose="020B0604020202020204" pitchFamily="34" charset="0"/>
              <a:cs typeface="Arial" panose="020B0604020202020204" pitchFamily="34" charset="0"/>
            </a:endParaRPr>
          </a:p>
          <a:p>
            <a:pPr lvl="1"/>
            <a:r>
              <a:rPr lang="en-US" altLang="zh-TW" sz="2000" dirty="0">
                <a:latin typeface="Arial" panose="020B0604020202020204" pitchFamily="34" charset="0"/>
                <a:cs typeface="Arial" panose="020B0604020202020204" pitchFamily="34" charset="0"/>
              </a:rPr>
              <a:t>Open Timer, iTimerC2.0</a:t>
            </a:r>
            <a:endParaRPr lang="en-US" altLang="zh-TW" sz="2000" dirty="0">
              <a:solidFill>
                <a:srgbClr val="0000FF"/>
              </a:solidFill>
              <a:latin typeface="Arial" panose="020B0604020202020204" pitchFamily="34" charset="0"/>
              <a:cs typeface="Arial" panose="020B0604020202020204" pitchFamily="34" charset="0"/>
            </a:endParaRPr>
          </a:p>
          <a:p>
            <a:r>
              <a:rPr lang="en-US" altLang="zh-TW" sz="2400" dirty="0">
                <a:latin typeface="Arial" panose="020B0604020202020204" pitchFamily="34" charset="0"/>
                <a:cs typeface="Arial" panose="020B0604020202020204" pitchFamily="34" charset="0"/>
              </a:rPr>
              <a:t>Cell libraries: 2 </a:t>
            </a:r>
            <a:endParaRPr lang="en-US" altLang="zh-TW" sz="2400" i="1" dirty="0">
              <a:latin typeface="Arial" panose="020B0604020202020204" pitchFamily="34" charset="0"/>
              <a:cs typeface="Arial" panose="020B0604020202020204" pitchFamily="34" charset="0"/>
            </a:endParaRPr>
          </a:p>
          <a:p>
            <a:pPr lvl="1"/>
            <a:r>
              <a:rPr lang="en-US" altLang="zh-TW" sz="2000" dirty="0">
                <a:latin typeface="Arial" panose="020B0604020202020204" pitchFamily="34" charset="0"/>
                <a:cs typeface="Arial" panose="020B0604020202020204" pitchFamily="34" charset="0"/>
              </a:rPr>
              <a:t>ISPD 2012/2013 Contests, ASAP 7nm library</a:t>
            </a:r>
            <a:endParaRPr lang="zh-TW"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569211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1_ABKGROU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srcPresentation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gsrcPresentationTemplate 1">
        <a:dk1>
          <a:srgbClr val="0033CC"/>
        </a:dk1>
        <a:lt1>
          <a:srgbClr val="99FFFF"/>
        </a:lt1>
        <a:dk2>
          <a:srgbClr val="000000"/>
        </a:dk2>
        <a:lt2>
          <a:srgbClr val="000000"/>
        </a:lt2>
        <a:accent1>
          <a:srgbClr val="00B8A5"/>
        </a:accent1>
        <a:accent2>
          <a:srgbClr val="2C005E"/>
        </a:accent2>
        <a:accent3>
          <a:srgbClr val="CAFFFF"/>
        </a:accent3>
        <a:accent4>
          <a:srgbClr val="002AAE"/>
        </a:accent4>
        <a:accent5>
          <a:srgbClr val="AAD8CF"/>
        </a:accent5>
        <a:accent6>
          <a:srgbClr val="270054"/>
        </a:accent6>
        <a:hlink>
          <a:srgbClr val="4C82FF"/>
        </a:hlink>
        <a:folHlink>
          <a:srgbClr val="FFB833"/>
        </a:folHlink>
      </a:clrScheme>
      <a:clrMap bg1="lt1" tx1="dk1" bg2="lt2" tx2="dk2" accent1="accent1" accent2="accent2" accent3="accent3" accent4="accent4" accent5="accent5" accent6="accent6" hlink="hlink" folHlink="folHlink"/>
    </a:extraClrScheme>
    <a:extraClrScheme>
      <a:clrScheme name="gsrcPresentationTemplate 2">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srcPresentationTemplate 3">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gsrcPresentationTemplate 4">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srcPresentationTemplate 5">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srcPresentationTemplate 6">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srcPresentationTemplate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gsrcPresentationTemplate 8">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43716</TotalTime>
  <Words>4004</Words>
  <Application>Microsoft Office PowerPoint</Application>
  <PresentationFormat>Widescreen</PresentationFormat>
  <Paragraphs>636</Paragraphs>
  <Slides>30</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Arial Narrow</vt:lpstr>
      <vt:lpstr>Calibri</vt:lpstr>
      <vt:lpstr>Cambria Math</vt:lpstr>
      <vt:lpstr>Consolas</vt:lpstr>
      <vt:lpstr>Helvetica</vt:lpstr>
      <vt:lpstr>Helvetica Neue</vt:lpstr>
      <vt:lpstr>Monotype Sorts</vt:lpstr>
      <vt:lpstr>Tahoma</vt:lpstr>
      <vt:lpstr>1_ABKGROUP</vt:lpstr>
      <vt:lpstr>DATC RDF-2019: Towards a Complete Academic Reference Design Flow</vt:lpstr>
      <vt:lpstr>Outline</vt:lpstr>
      <vt:lpstr>Outline</vt:lpstr>
      <vt:lpstr>Design Automation Technical Committee (DATC)</vt:lpstr>
      <vt:lpstr>Robust Design Flow (RDF): Initiated 2016, Last Updated 2018</vt:lpstr>
      <vt:lpstr>RDF-2018: Challenges to Impact and Benefit</vt:lpstr>
      <vt:lpstr>Contributions of New RDF-2019</vt:lpstr>
      <vt:lpstr>Outline</vt:lpstr>
      <vt:lpstr>RDF-2019 Flow Evolution – Horizontal Extensions</vt:lpstr>
      <vt:lpstr>RDF-2019 Flow Evolution – Horizontal Extensions</vt:lpstr>
      <vt:lpstr>Dr. CU</vt:lpstr>
      <vt:lpstr>FZUplace</vt:lpstr>
      <vt:lpstr>NCTUcell @ ASAP 7nm PDK</vt:lpstr>
      <vt:lpstr>RDF-2019 Flow Evolution – Vertical Extensions</vt:lpstr>
      <vt:lpstr>OpenROAD Project: Open-Source Flow from RTL to GDS</vt:lpstr>
      <vt:lpstr>From OpenROAD: TritonFP</vt:lpstr>
      <vt:lpstr>From Community: BSG Fakeram</vt:lpstr>
      <vt:lpstr>RDF-2019 Flow Evolution – Summary</vt:lpstr>
      <vt:lpstr>Outline</vt:lpstr>
      <vt:lpstr>Demonstration: des3_perf / NanGate45</vt:lpstr>
      <vt:lpstr>Demonstration: des3_perf / NanGate45</vt:lpstr>
      <vt:lpstr>Demonstration: des3_perf / ASAP7</vt:lpstr>
      <vt:lpstr>Demonstration: des3_perf / ASAP7</vt:lpstr>
      <vt:lpstr>Outline</vt:lpstr>
      <vt:lpstr>Conclusions</vt:lpstr>
      <vt:lpstr>Acknowledgments</vt:lpstr>
      <vt:lpstr>Thank you!</vt:lpstr>
      <vt:lpstr>BACKUP</vt:lpstr>
      <vt:lpstr>BSG Fakeram Flow Diagram</vt:lpstr>
      <vt:lpstr>RDF-2019 Flow Evolution – Vertical</vt:lpstr>
    </vt:vector>
  </TitlesOfParts>
  <Company>UCSD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TritonRoute</dc:title>
  <dc:creator>Lutong Wang</dc:creator>
  <cp:lastModifiedBy>Kahng, Andrew</cp:lastModifiedBy>
  <cp:revision>3073</cp:revision>
  <cp:lastPrinted>2019-11-02T22:30:38Z</cp:lastPrinted>
  <dcterms:created xsi:type="dcterms:W3CDTF">2013-05-15T05:21:47Z</dcterms:created>
  <dcterms:modified xsi:type="dcterms:W3CDTF">2019-11-04T19:44:22Z</dcterms:modified>
</cp:coreProperties>
</file>