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jpeg"/>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33"/>
  </p:notesMasterIdLst>
  <p:sldIdLst>
    <p:sldId id="256" r:id="rId2"/>
    <p:sldId id="277" r:id="rId3"/>
    <p:sldId id="561" r:id="rId4"/>
    <p:sldId id="318" r:id="rId5"/>
    <p:sldId id="298" r:id="rId6"/>
    <p:sldId id="299" r:id="rId7"/>
    <p:sldId id="316" r:id="rId8"/>
    <p:sldId id="300" r:id="rId9"/>
    <p:sldId id="296" r:id="rId10"/>
    <p:sldId id="261" r:id="rId11"/>
    <p:sldId id="559" r:id="rId12"/>
    <p:sldId id="554" r:id="rId13"/>
    <p:sldId id="301" r:id="rId14"/>
    <p:sldId id="302" r:id="rId15"/>
    <p:sldId id="284" r:id="rId16"/>
    <p:sldId id="264" r:id="rId17"/>
    <p:sldId id="308" r:id="rId18"/>
    <p:sldId id="286" r:id="rId19"/>
    <p:sldId id="305" r:id="rId20"/>
    <p:sldId id="285" r:id="rId21"/>
    <p:sldId id="263" r:id="rId22"/>
    <p:sldId id="306" r:id="rId23"/>
    <p:sldId id="267" r:id="rId24"/>
    <p:sldId id="311" r:id="rId25"/>
    <p:sldId id="310" r:id="rId26"/>
    <p:sldId id="265" r:id="rId27"/>
    <p:sldId id="309" r:id="rId28"/>
    <p:sldId id="288" r:id="rId29"/>
    <p:sldId id="313" r:id="rId30"/>
    <p:sldId id="272" r:id="rId31"/>
    <p:sldId id="276" r:id="rId32"/>
  </p:sldIdLst>
  <p:sldSz cx="9144000" cy="5143500" type="screen16x9"/>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5441" autoAdjust="0"/>
  </p:normalViewPr>
  <p:slideViewPr>
    <p:cSldViewPr snapToGrid="0" snapToObjects="1">
      <p:cViewPr varScale="1">
        <p:scale>
          <a:sx n="85" d="100"/>
          <a:sy n="85" d="100"/>
        </p:scale>
        <p:origin x="1517"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69880AB4-8734-4E0D-9698-E6D915CB7233}" type="datetimeFigureOut">
              <a:rPr lang="en-US" smtClean="0"/>
              <a:t>11/10/2019</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84466B49-490B-4056-8BF0-AF26610DC622}" type="slidenum">
              <a:rPr lang="en-US" smtClean="0"/>
              <a:t>‹#›</a:t>
            </a:fld>
            <a:endParaRPr lang="en-US"/>
          </a:p>
        </p:txBody>
      </p:sp>
    </p:spTree>
    <p:extLst>
      <p:ext uri="{BB962C8B-B14F-4D97-AF65-F5344CB8AC3E}">
        <p14:creationId xmlns:p14="http://schemas.microsoft.com/office/powerpoint/2010/main" val="115363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and thank you for the introduction. I am really honored to be among so many distinguished speakers in today’s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will introduce a research project called “</a:t>
            </a:r>
            <a:r>
              <a:rPr lang="en-US" sz="1200" dirty="0">
                <a:solidFill>
                  <a:schemeClr val="tx1">
                    <a:lumMod val="85000"/>
                    <a:lumOff val="15000"/>
                  </a:schemeClr>
                </a:solidFill>
              </a:rPr>
              <a:t>Support Vector Machine Learning for Gas Field Ion Source Trimer Health Monitoring in Helium-Neon Ion Beam Microscopy”.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This project is in affiliation with Carl Zeiss SMT, Pleasanton, CA.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I am Hsin-Yu (Desmond) Liu, 2</a:t>
            </a:r>
            <a:r>
              <a:rPr lang="en-US" sz="1200" baseline="30000" dirty="0">
                <a:solidFill>
                  <a:schemeClr val="tx1">
                    <a:lumMod val="85000"/>
                    <a:lumOff val="15000"/>
                  </a:schemeClr>
                </a:solidFill>
              </a:rPr>
              <a:t>nd</a:t>
            </a:r>
            <a:r>
              <a:rPr lang="en-US" sz="1200" dirty="0">
                <a:solidFill>
                  <a:schemeClr val="tx1">
                    <a:lumMod val="85000"/>
                    <a:lumOff val="15000"/>
                  </a:schemeClr>
                </a:solidFill>
              </a:rPr>
              <a:t> year PhD student in the Electrical and Computer Engineering department, University California, San Diego.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My advisor is Professor Andrew </a:t>
            </a:r>
            <a:r>
              <a:rPr lang="en-US" sz="1200" dirty="0" err="1">
                <a:solidFill>
                  <a:schemeClr val="tx1">
                    <a:lumMod val="85000"/>
                    <a:lumOff val="15000"/>
                  </a:schemeClr>
                </a:solidFill>
              </a:rPr>
              <a:t>Kahng</a:t>
            </a:r>
            <a:r>
              <a:rPr lang="en-US" sz="1200" dirty="0">
                <a:solidFill>
                  <a:schemeClr val="tx1">
                    <a:lumMod val="85000"/>
                    <a:lumOff val="15000"/>
                  </a:schemeClr>
                </a:solidFill>
              </a:rPr>
              <a:t>. </a:t>
            </a:r>
            <a:r>
              <a:rPr lang="en-US" sz="1200" b="1" dirty="0">
                <a:solidFill>
                  <a:schemeClr val="tx1">
                    <a:lumMod val="85000"/>
                    <a:lumOff val="15000"/>
                  </a:schemeClr>
                </a:solidFill>
              </a:rPr>
              <a:t>[CLICK]</a:t>
            </a:r>
            <a:endParaRPr lang="en-US" b="1" dirty="0"/>
          </a:p>
        </p:txBody>
      </p:sp>
      <p:sp>
        <p:nvSpPr>
          <p:cNvPr id="4" name="Slide Number Placeholder 3"/>
          <p:cNvSpPr>
            <a:spLocks noGrp="1"/>
          </p:cNvSpPr>
          <p:nvPr>
            <p:ph type="sldNum" sz="quarter" idx="5"/>
          </p:nvPr>
        </p:nvSpPr>
        <p:spPr/>
        <p:txBody>
          <a:bodyPr/>
          <a:lstStyle/>
          <a:p>
            <a:fld id="{84466B49-490B-4056-8BF0-AF26610DC622}" type="slidenum">
              <a:rPr lang="en-US" smtClean="0"/>
              <a:t>1</a:t>
            </a:fld>
            <a:endParaRPr lang="en-US"/>
          </a:p>
        </p:txBody>
      </p:sp>
    </p:spTree>
    <p:extLst>
      <p:ext uri="{BB962C8B-B14F-4D97-AF65-F5344CB8AC3E}">
        <p14:creationId xmlns:p14="http://schemas.microsoft.com/office/powerpoint/2010/main" val="391622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Next, I will go through the data preparation techniques we used in this work.</a:t>
            </a:r>
            <a:br>
              <a:rPr lang="en-US" dirty="0"/>
            </a:br>
            <a:r>
              <a:rPr lang="en-US" dirty="0"/>
              <a:t>Data preparation is an important step in machine learning applications.</a:t>
            </a:r>
          </a:p>
          <a:p>
            <a:pPr marL="0" indent="0">
              <a:buFont typeface="Arial" panose="020B0604020202020204" pitchFamily="34" charset="0"/>
              <a:buNone/>
            </a:pPr>
            <a:r>
              <a:rPr lang="en-US" dirty="0"/>
              <a:t>It not only makes prediction more accurate, but also reduces the computation cost of training and testing.</a:t>
            </a:r>
            <a:br>
              <a:rPr lang="en-US" dirty="0"/>
            </a:br>
            <a:r>
              <a:rPr lang="en-US" dirty="0"/>
              <a:t>In supervised learning classification problems, every data point is labeled with a class tag. </a:t>
            </a:r>
          </a:p>
          <a:p>
            <a:pPr marL="0" indent="0">
              <a:buFont typeface="Arial" panose="020B0604020202020204" pitchFamily="34" charset="0"/>
              <a:buNone/>
            </a:pPr>
            <a:r>
              <a:rPr lang="en-US" dirty="0"/>
              <a:t>In our work it is “</a:t>
            </a:r>
            <a:r>
              <a:rPr lang="en-US" i="1" dirty="0"/>
              <a:t>Healthy</a:t>
            </a:r>
            <a:r>
              <a:rPr lang="en-US" dirty="0"/>
              <a:t>” and “</a:t>
            </a:r>
            <a:r>
              <a:rPr lang="en-US" i="1" dirty="0"/>
              <a:t>Unhealthy</a:t>
            </a:r>
            <a:r>
              <a:rPr lang="en-US" dirty="0"/>
              <a:t>” trimers. </a:t>
            </a:r>
            <a:br>
              <a:rPr lang="en-US" dirty="0"/>
            </a:br>
            <a:r>
              <a:rPr lang="en-US" dirty="0"/>
              <a:t>On the right-hand-side, image (A) shows an example of a “</a:t>
            </a:r>
            <a:r>
              <a:rPr lang="en-US" i="1" dirty="0"/>
              <a:t>Healthy</a:t>
            </a:r>
            <a:r>
              <a:rPr lang="en-US" dirty="0"/>
              <a:t>” trimer which consists of the first layer of atoms with a triangular shape, and image (B) is an example of a second layer atomic structure  which could lead to an unacceptable imaging quality.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10</a:t>
            </a:fld>
            <a:endParaRPr lang="en-US"/>
          </a:p>
        </p:txBody>
      </p:sp>
    </p:spTree>
    <p:extLst>
      <p:ext uri="{BB962C8B-B14F-4D97-AF65-F5344CB8AC3E}">
        <p14:creationId xmlns:p14="http://schemas.microsoft.com/office/powerpoint/2010/main" val="40369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trimer on the left with the green check is a good example of a “</a:t>
            </a:r>
            <a:r>
              <a:rPr lang="en-US" i="1" dirty="0"/>
              <a:t>Healthy</a:t>
            </a:r>
            <a:r>
              <a:rPr lang="en-US" dirty="0"/>
              <a:t>” trimer. </a:t>
            </a:r>
          </a:p>
          <a:p>
            <a:r>
              <a:rPr lang="en-US" dirty="0"/>
              <a:t>The images on the right are cases where the trimer atoms have been etched away, labeled as “</a:t>
            </a:r>
            <a:r>
              <a:rPr lang="en-US" i="1" dirty="0"/>
              <a:t>Unhealthy</a:t>
            </a:r>
            <a:r>
              <a:rPr lang="en-US" dirty="0"/>
              <a:t>” trimers in our work. </a:t>
            </a:r>
          </a:p>
          <a:p>
            <a:r>
              <a:rPr lang="en-US" b="1" dirty="0"/>
              <a:t>These Unhealthy configurations are what would be recognized in a REACTIVE maintenance use case.</a:t>
            </a:r>
          </a:p>
          <a:p>
            <a:endParaRPr lang="en-US" b="1" dirty="0"/>
          </a:p>
          <a:p>
            <a:r>
              <a:rPr lang="en-US" b="1" dirty="0"/>
              <a:t>[CLICK]</a:t>
            </a:r>
          </a:p>
        </p:txBody>
      </p:sp>
      <p:sp>
        <p:nvSpPr>
          <p:cNvPr id="4" name="Slide Number Placeholder 3"/>
          <p:cNvSpPr>
            <a:spLocks noGrp="1"/>
          </p:cNvSpPr>
          <p:nvPr>
            <p:ph type="sldNum" sz="quarter" idx="5"/>
          </p:nvPr>
        </p:nvSpPr>
        <p:spPr/>
        <p:txBody>
          <a:bodyPr/>
          <a:lstStyle/>
          <a:p>
            <a:fld id="{96762D18-1155-4BE5-9277-8830E140CA7D}" type="slidenum">
              <a:rPr lang="en-US" smtClean="0"/>
              <a:t>11</a:t>
            </a:fld>
            <a:endParaRPr lang="en-US"/>
          </a:p>
        </p:txBody>
      </p:sp>
    </p:spTree>
    <p:extLst>
      <p:ext uri="{BB962C8B-B14F-4D97-AF65-F5344CB8AC3E}">
        <p14:creationId xmlns:p14="http://schemas.microsoft.com/office/powerpoint/2010/main" val="157392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 </a:t>
            </a:r>
            <a:r>
              <a:rPr lang="en-US" b="1" dirty="0"/>
              <a:t>PREDICTIVE </a:t>
            </a:r>
            <a:r>
              <a:rPr lang="en-US" b="0" dirty="0"/>
              <a:t>maintenance use case, shown here, we could observe that trimer is present, </a:t>
            </a:r>
            <a:r>
              <a:rPr lang="en-US" sz="1200" dirty="0">
                <a:latin typeface="Calibri" panose="020F0502020204030204" pitchFamily="34" charset="0"/>
                <a:cs typeface="Calibri" panose="020F0502020204030204" pitchFamily="34" charset="0"/>
              </a:rPr>
              <a:t>but a contaminant atom is creeping towards the apex of the tip. So, these images would also be labeled as “</a:t>
            </a:r>
            <a:r>
              <a:rPr lang="en-US" sz="1200" i="1" dirty="0">
                <a:latin typeface="Calibri" panose="020F0502020204030204" pitchFamily="34" charset="0"/>
                <a:cs typeface="Calibri" panose="020F0502020204030204" pitchFamily="34" charset="0"/>
              </a:rPr>
              <a:t>Unhealthy</a:t>
            </a:r>
            <a:r>
              <a:rPr lang="en-US" sz="1200" dirty="0">
                <a:latin typeface="Calibri" panose="020F0502020204030204" pitchFamily="34" charset="0"/>
                <a:cs typeface="Calibri" panose="020F0502020204030204" pitchFamily="34" charset="0"/>
              </a:rPr>
              <a:t>”.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12</a:t>
            </a:fld>
            <a:endParaRPr lang="en-US"/>
          </a:p>
        </p:txBody>
      </p:sp>
    </p:spTree>
    <p:extLst>
      <p:ext uri="{BB962C8B-B14F-4D97-AF65-F5344CB8AC3E}">
        <p14:creationId xmlns:p14="http://schemas.microsoft.com/office/powerpoint/2010/main" val="342402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remove unnecessary information in the images, </a:t>
            </a:r>
            <a:r>
              <a:rPr lang="en-US" b="1" dirty="0"/>
              <a:t>pre-processing steps </a:t>
            </a:r>
            <a:r>
              <a:rPr lang="en-US" dirty="0"/>
              <a:t>are important.</a:t>
            </a:r>
          </a:p>
          <a:p>
            <a:r>
              <a:rPr lang="en-US" dirty="0"/>
              <a:t>We use </a:t>
            </a:r>
            <a:r>
              <a:rPr lang="en-US" b="1" dirty="0"/>
              <a:t>cropping</a:t>
            </a:r>
            <a:r>
              <a:rPr lang="en-US" dirty="0"/>
              <a:t> to reduce the dimensionality in the images, which also reduces the computation cost for our model.</a:t>
            </a:r>
            <a:br>
              <a:rPr lang="en-US" dirty="0"/>
            </a:br>
            <a:r>
              <a:rPr lang="en-US" dirty="0"/>
              <a:t>Also, </a:t>
            </a:r>
            <a:r>
              <a:rPr lang="en-US" b="1" dirty="0"/>
              <a:t>down-sampling</a:t>
            </a:r>
            <a:r>
              <a:rPr lang="en-US" dirty="0"/>
              <a:t> is a technique to avoid the “</a:t>
            </a:r>
            <a:r>
              <a:rPr lang="en-US" i="1" dirty="0"/>
              <a:t>Curse of Dimensionality</a:t>
            </a:r>
            <a:r>
              <a:rPr lang="en-US" dirty="0"/>
              <a:t>” phenomena which we will explain later. </a:t>
            </a:r>
          </a:p>
          <a:p>
            <a:r>
              <a:rPr lang="en-US" dirty="0"/>
              <a:t>We down-sample our image in half on both axes:  the original data size is 512 by 512, and after this pre-processing it is 256 by 256. </a:t>
            </a:r>
            <a:br>
              <a:rPr lang="en-US" dirty="0"/>
            </a:br>
            <a:endParaRPr lang="en-US" dirty="0"/>
          </a:p>
          <a:p>
            <a:r>
              <a:rPr lang="en-US" dirty="0"/>
              <a:t>This kind of technique is also called “</a:t>
            </a:r>
            <a:r>
              <a:rPr lang="en-US" i="1" dirty="0"/>
              <a:t>feature extraction</a:t>
            </a:r>
            <a:r>
              <a:rPr lang="en-US" dirty="0"/>
              <a:t>” in Machine Learning research. </a:t>
            </a:r>
            <a:r>
              <a:rPr lang="en-US" b="1" dirty="0"/>
              <a:t>[CLICK]   </a:t>
            </a:r>
          </a:p>
        </p:txBody>
      </p:sp>
      <p:sp>
        <p:nvSpPr>
          <p:cNvPr id="4" name="Slide Number Placeholder 3"/>
          <p:cNvSpPr>
            <a:spLocks noGrp="1"/>
          </p:cNvSpPr>
          <p:nvPr>
            <p:ph type="sldNum" sz="quarter" idx="5"/>
          </p:nvPr>
        </p:nvSpPr>
        <p:spPr/>
        <p:txBody>
          <a:bodyPr/>
          <a:lstStyle/>
          <a:p>
            <a:fld id="{84466B49-490B-4056-8BF0-AF26610DC622}" type="slidenum">
              <a:rPr lang="en-US" smtClean="0"/>
              <a:t>13</a:t>
            </a:fld>
            <a:endParaRPr lang="en-US"/>
          </a:p>
        </p:txBody>
      </p:sp>
    </p:spTree>
    <p:extLst>
      <p:ext uri="{BB962C8B-B14F-4D97-AF65-F5344CB8AC3E}">
        <p14:creationId xmlns:p14="http://schemas.microsoft.com/office/powerpoint/2010/main" val="265569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augmentation is very important when you have a relatively small amount of data. </a:t>
            </a:r>
          </a:p>
          <a:p>
            <a:r>
              <a:rPr lang="en-US" dirty="0"/>
              <a:t>It is a common saying in Machine Learning that “It is not who has the best algorithm that wins, it is who has the most data.” </a:t>
            </a:r>
          </a:p>
          <a:p>
            <a:r>
              <a:rPr lang="en-US" dirty="0"/>
              <a:t>This figure on the right indicates that for different machine learning algorithms, when the amount of data is large, almost every model reaches the same accuracy.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14</a:t>
            </a:fld>
            <a:endParaRPr lang="en-US"/>
          </a:p>
        </p:txBody>
      </p:sp>
    </p:spTree>
    <p:extLst>
      <p:ext uri="{BB962C8B-B14F-4D97-AF65-F5344CB8AC3E}">
        <p14:creationId xmlns:p14="http://schemas.microsoft.com/office/powerpoint/2010/main" val="94786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t>
            </a:r>
            <a:r>
              <a:rPr lang="en-US" b="1" i="1" dirty="0"/>
              <a:t>The Curse of Dimensionality</a:t>
            </a:r>
            <a:r>
              <a:rPr lang="en-US" b="1" dirty="0"/>
              <a:t>”, </a:t>
            </a:r>
            <a:r>
              <a:rPr lang="en-US" dirty="0"/>
              <a:t>also called Hughes Phenomenon, is the phenomenon that as </a:t>
            </a:r>
            <a:r>
              <a:rPr lang="en-US" sz="1200" dirty="0"/>
              <a:t>the number of features increases,</a:t>
            </a:r>
          </a:p>
          <a:p>
            <a:pPr marL="0" indent="0">
              <a:buFont typeface="Arial" panose="020B0604020202020204" pitchFamily="34" charset="0"/>
              <a:buNone/>
            </a:pPr>
            <a:r>
              <a:rPr lang="en-US" sz="1200" dirty="0"/>
              <a:t>the classifier’s performance increases as well until we reach some optimal number of features. </a:t>
            </a:r>
          </a:p>
          <a:p>
            <a:pPr marL="0" indent="0">
              <a:buFont typeface="Arial" panose="020B0604020202020204" pitchFamily="34" charset="0"/>
              <a:buNone/>
            </a:pPr>
            <a:r>
              <a:rPr lang="en-US" sz="1200" dirty="0"/>
              <a:t>Adding more features based on the same size of the training set will then degrade the classifier’s performance. </a:t>
            </a:r>
            <a:r>
              <a:rPr lang="en-US" sz="1200" b="1" dirty="0"/>
              <a:t>[CLICK]</a:t>
            </a:r>
            <a:endParaRPr lang="en-US" b="1" dirty="0"/>
          </a:p>
        </p:txBody>
      </p:sp>
      <p:sp>
        <p:nvSpPr>
          <p:cNvPr id="4" name="Slide Number Placeholder 3"/>
          <p:cNvSpPr>
            <a:spLocks noGrp="1"/>
          </p:cNvSpPr>
          <p:nvPr>
            <p:ph type="sldNum" sz="quarter" idx="5"/>
          </p:nvPr>
        </p:nvSpPr>
        <p:spPr/>
        <p:txBody>
          <a:bodyPr/>
          <a:lstStyle/>
          <a:p>
            <a:fld id="{84466B49-490B-4056-8BF0-AF26610DC622}" type="slidenum">
              <a:rPr lang="en-US" smtClean="0"/>
              <a:t>15</a:t>
            </a:fld>
            <a:endParaRPr lang="en-US"/>
          </a:p>
        </p:txBody>
      </p:sp>
    </p:spTree>
    <p:extLst>
      <p:ext uri="{BB962C8B-B14F-4D97-AF65-F5344CB8AC3E}">
        <p14:creationId xmlns:p14="http://schemas.microsoft.com/office/powerpoint/2010/main" val="415300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Cross-Validation is a common technique to validate the machine learning model performance.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K-fold cross-validation is the most common method used in different applications. </a:t>
            </a:r>
          </a:p>
          <a:p>
            <a:pPr marL="0" indent="0">
              <a:buFont typeface="Arial" panose="020B0604020202020204" pitchFamily="34" charset="0"/>
              <a:buNone/>
            </a:pPr>
            <a:r>
              <a:rPr lang="en-US" sz="1200" dirty="0"/>
              <a:t>In K-Fold Cross Validation we split our data into </a:t>
            </a:r>
            <a:r>
              <a:rPr lang="en-US" sz="1200" b="1" dirty="0"/>
              <a:t>K</a:t>
            </a:r>
            <a:r>
              <a:rPr lang="en-US" sz="1200" dirty="0"/>
              <a:t> different subsets (or folds). </a:t>
            </a:r>
          </a:p>
          <a:p>
            <a:pPr marL="0" indent="0">
              <a:buFont typeface="Arial" panose="020B0604020202020204" pitchFamily="34" charset="0"/>
              <a:buNone/>
            </a:pPr>
            <a:r>
              <a:rPr lang="en-US" sz="1200" dirty="0"/>
              <a:t>We then use </a:t>
            </a:r>
            <a:r>
              <a:rPr lang="en-US" sz="1200" b="1" dirty="0"/>
              <a:t>(K-1) </a:t>
            </a:r>
            <a:r>
              <a:rPr lang="en-US" sz="1200" dirty="0"/>
              <a:t>subsets to </a:t>
            </a:r>
            <a:r>
              <a:rPr lang="en-US" sz="1200" b="1" dirty="0"/>
              <a:t>train</a:t>
            </a:r>
            <a:r>
              <a:rPr lang="en-US" sz="1200" dirty="0"/>
              <a:t> our data and leave the last subset (or the last fold) as </a:t>
            </a:r>
            <a:r>
              <a:rPr lang="en-US" sz="1200" b="1" dirty="0"/>
              <a:t>test</a:t>
            </a:r>
            <a:r>
              <a:rPr lang="en-US" sz="1200" dirty="0"/>
              <a:t> data. We average the model’s performance against each of the folds and then finalize our model. </a:t>
            </a:r>
          </a:p>
          <a:p>
            <a:pPr marL="0" indent="0">
              <a:buFont typeface="Arial" panose="020B0604020202020204" pitchFamily="34" charset="0"/>
              <a:buNone/>
            </a:pPr>
            <a:r>
              <a:rPr lang="en-US" sz="1200" dirty="0"/>
              <a:t>After that we test it against the test set. </a:t>
            </a:r>
            <a:r>
              <a:rPr lang="en-US" b="1" dirty="0"/>
              <a:t>[CLICK]</a:t>
            </a:r>
            <a:endParaRPr lang="en-US" sz="1200" dirty="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4466B49-490B-4056-8BF0-AF26610DC622}" type="slidenum">
              <a:rPr lang="en-US" smtClean="0"/>
              <a:t>16</a:t>
            </a:fld>
            <a:endParaRPr lang="en-US"/>
          </a:p>
        </p:txBody>
      </p:sp>
    </p:spTree>
    <p:extLst>
      <p:ext uri="{BB962C8B-B14F-4D97-AF65-F5344CB8AC3E}">
        <p14:creationId xmlns:p14="http://schemas.microsoft.com/office/powerpoint/2010/main" val="59647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Leave-One-Out cross-validation </a:t>
            </a:r>
            <a:r>
              <a:rPr lang="en-US" sz="1200" b="0" i="0" u="none" strike="noStrike" kern="1200" baseline="0" dirty="0">
                <a:solidFill>
                  <a:schemeClr val="tx1"/>
                </a:solidFill>
                <a:latin typeface="+mn-lt"/>
                <a:ea typeface="+mn-ea"/>
                <a:cs typeface="+mn-cs"/>
              </a:rPr>
              <a:t>(LOOCV) is K-fold Cross-Validation </a:t>
            </a:r>
            <a:r>
              <a:rPr lang="en-US" sz="1200" b="1" i="0" u="none" strike="noStrike" kern="1200" baseline="0" dirty="0">
                <a:solidFill>
                  <a:schemeClr val="tx1"/>
                </a:solidFill>
                <a:latin typeface="+mn-lt"/>
                <a:ea typeface="+mn-ea"/>
                <a:cs typeface="+mn-cs"/>
              </a:rPr>
              <a:t>pushed to the extreme where K is equal to N </a:t>
            </a:r>
            <a:r>
              <a:rPr lang="en-US" sz="1200" b="0" i="0" u="none" strike="noStrike" kern="1200" baseline="0" dirty="0">
                <a:solidFill>
                  <a:schemeClr val="tx1"/>
                </a:solidFill>
                <a:latin typeface="+mn-lt"/>
                <a:ea typeface="+mn-ea"/>
                <a:cs typeface="+mn-cs"/>
              </a:rPr>
              <a:t>(the number of the entire amount of data 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Model accuracy is increased compared to K-Fold Cross-Validation since each data point is </a:t>
            </a:r>
            <a:r>
              <a:rPr lang="en-US" sz="1200" b="1" dirty="0"/>
              <a:t>used as test data that based on remaining (N-1) data points used as training set.</a:t>
            </a:r>
            <a:r>
              <a:rPr lang="en-US" sz="1200" dirty="0"/>
              <a:t> </a:t>
            </a:r>
            <a:r>
              <a:rPr lang="en-US" sz="1200"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17</a:t>
            </a:fld>
            <a:endParaRPr lang="en-US"/>
          </a:p>
        </p:txBody>
      </p:sp>
    </p:spTree>
    <p:extLst>
      <p:ext uri="{BB962C8B-B14F-4D97-AF65-F5344CB8AC3E}">
        <p14:creationId xmlns:p14="http://schemas.microsoft.com/office/powerpoint/2010/main" val="32065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all these cross-validation methods, we also use ensemble model to validate if our model makes the best decision compared with others. </a:t>
            </a:r>
          </a:p>
          <a:p>
            <a:r>
              <a:rPr lang="en-US" dirty="0"/>
              <a:t>We use a “</a:t>
            </a:r>
            <a:r>
              <a:rPr lang="en-US" i="1" dirty="0"/>
              <a:t>soft</a:t>
            </a:r>
            <a:r>
              <a:rPr lang="en-US" dirty="0"/>
              <a:t>” voting classifier which votes according to the highest probability that </a:t>
            </a:r>
            <a:r>
              <a:rPr lang="en-US" b="1" dirty="0"/>
              <a:t>multiple</a:t>
            </a:r>
            <a:r>
              <a:rPr lang="en-US" dirty="0"/>
              <a:t> models conclude.</a:t>
            </a:r>
          </a:p>
          <a:p>
            <a:r>
              <a:rPr lang="en-US" dirty="0"/>
              <a:t>In our work we used different kernel functions (Linear, RBF, Polynomial and Sigmoid) of the SVM algorithm since it best fits our problem. </a:t>
            </a:r>
          </a:p>
          <a:p>
            <a:r>
              <a:rPr lang="en-US" dirty="0"/>
              <a:t>The result we get is similar to our original model which shows that our original model is making a precise prediction.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18</a:t>
            </a:fld>
            <a:endParaRPr lang="en-US"/>
          </a:p>
        </p:txBody>
      </p:sp>
    </p:spTree>
    <p:extLst>
      <p:ext uri="{BB962C8B-B14F-4D97-AF65-F5344CB8AC3E}">
        <p14:creationId xmlns:p14="http://schemas.microsoft.com/office/powerpoint/2010/main" val="322544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introduce our experimental setup and our results.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19</a:t>
            </a:fld>
            <a:endParaRPr lang="en-US"/>
          </a:p>
        </p:txBody>
      </p:sp>
    </p:spTree>
    <p:extLst>
      <p:ext uri="{BB962C8B-B14F-4D97-AF65-F5344CB8AC3E}">
        <p14:creationId xmlns:p14="http://schemas.microsoft.com/office/powerpoint/2010/main" val="26590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five sections of my talk: Background, Problem Statement, Challenges and Techniques, Experimental Setup and Results, and Conclusion.</a:t>
            </a:r>
            <a:br>
              <a:rPr lang="en-US" dirty="0"/>
            </a:br>
            <a:r>
              <a:rPr lang="en-US" dirty="0"/>
              <a:t>First, I will go through the background to explain why this problem is important, and how do machine learning methodologies help us to achieve acceptable classification results for monitoring the healthiness of trimer source for imaging.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2</a:t>
            </a:fld>
            <a:endParaRPr lang="en-US"/>
          </a:p>
        </p:txBody>
      </p:sp>
    </p:spTree>
    <p:extLst>
      <p:ext uri="{BB962C8B-B14F-4D97-AF65-F5344CB8AC3E}">
        <p14:creationId xmlns:p14="http://schemas.microsoft.com/office/powerpoint/2010/main" val="334172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on the left-hand-side shows the flow chart of our experiments. </a:t>
            </a:r>
          </a:p>
          <a:p>
            <a:r>
              <a:rPr lang="en-US" dirty="0"/>
              <a:t>The input image data has original dimensions </a:t>
            </a:r>
            <a:r>
              <a:rPr lang="en-US" b="1" dirty="0"/>
              <a:t>512 by 560</a:t>
            </a:r>
            <a:r>
              <a:rPr lang="en-US" dirty="0"/>
              <a:t>.</a:t>
            </a:r>
          </a:p>
          <a:p>
            <a:r>
              <a:rPr lang="en-US" dirty="0"/>
              <a:t>First, after cropping and down-sampling, the dimension of each image is now 256 by 256. </a:t>
            </a:r>
          </a:p>
          <a:p>
            <a:r>
              <a:rPr lang="en-US" dirty="0"/>
              <a:t>Second, we apply data augmentation, in order to avoid overfitting and curse of dimensionality, our data is expanded by 21 times of original data set. </a:t>
            </a:r>
          </a:p>
          <a:p>
            <a:r>
              <a:rPr lang="en-US" dirty="0"/>
              <a:t>Then we feed all data into our SVM model with different methodologies to make sure the robustness of our model. </a:t>
            </a:r>
          </a:p>
          <a:p>
            <a:r>
              <a:rPr lang="en-US" dirty="0"/>
              <a:t>Finally to enable instruction and analysis regarding this model, we do sensitivity check and list the number of support vectors to diagnose the result from data augmentation.</a:t>
            </a:r>
          </a:p>
          <a:p>
            <a:r>
              <a:rPr lang="en-US" dirty="0"/>
              <a:t>We also give instruction on how to extract data which would least cause incorrect prediction from the model.</a:t>
            </a:r>
            <a:r>
              <a:rPr lang="en-US" b="1" dirty="0"/>
              <a:t> [CLICK]</a:t>
            </a:r>
          </a:p>
          <a:p>
            <a:endParaRPr lang="en-US" b="1" dirty="0"/>
          </a:p>
          <a:p>
            <a:endParaRPr lang="en-US" b="1" dirty="0"/>
          </a:p>
          <a:p>
            <a:r>
              <a:rPr lang="en-US" b="1" dirty="0"/>
              <a:t>*** Was it 512 x 560 or 512 x 512 ??? *** </a:t>
            </a:r>
          </a:p>
        </p:txBody>
      </p:sp>
      <p:sp>
        <p:nvSpPr>
          <p:cNvPr id="4" name="Slide Number Placeholder 3"/>
          <p:cNvSpPr>
            <a:spLocks noGrp="1"/>
          </p:cNvSpPr>
          <p:nvPr>
            <p:ph type="sldNum" sz="quarter" idx="5"/>
          </p:nvPr>
        </p:nvSpPr>
        <p:spPr/>
        <p:txBody>
          <a:bodyPr/>
          <a:lstStyle/>
          <a:p>
            <a:fld id="{84466B49-490B-4056-8BF0-AF26610DC622}" type="slidenum">
              <a:rPr lang="en-US" smtClean="0"/>
              <a:t>20</a:t>
            </a:fld>
            <a:endParaRPr lang="en-US"/>
          </a:p>
        </p:txBody>
      </p:sp>
    </p:spTree>
    <p:extLst>
      <p:ext uri="{BB962C8B-B14F-4D97-AF65-F5344CB8AC3E}">
        <p14:creationId xmlns:p14="http://schemas.microsoft.com/office/powerpoint/2010/main" val="71281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a support vector machine is that it is </a:t>
            </a:r>
            <a:r>
              <a:rPr lang="en-US" sz="1200" dirty="0">
                <a:latin typeface="NimbusRomNo9L-Regu"/>
              </a:rPr>
              <a:t>a machine learning algorithm designed to solve binary classification problems with high dimensional covariates and small amount of data samples. </a:t>
            </a:r>
            <a:r>
              <a:rPr lang="en-US" sz="1200" b="1" dirty="0">
                <a:latin typeface="NimbusRomNo9L-Regu"/>
              </a:rPr>
              <a:t>[CLICK]</a:t>
            </a:r>
            <a:r>
              <a:rPr lang="en-US" sz="1200" dirty="0">
                <a:latin typeface="NimbusRomNo9L-Regu"/>
              </a:rPr>
              <a:t> </a:t>
            </a:r>
          </a:p>
          <a:p>
            <a:r>
              <a:rPr lang="en-US" sz="1200" dirty="0">
                <a:latin typeface="NimbusRomNo9L-Regu"/>
              </a:rPr>
              <a:t>These properties of the SVM approach perfectly match our problem. </a:t>
            </a:r>
          </a:p>
          <a:p>
            <a:r>
              <a:rPr lang="en-US" sz="1200" dirty="0">
                <a:latin typeface="NimbusRomNo9L-Regu"/>
              </a:rPr>
              <a:t>By maximizing the distance between the hyperplanes, the model could best predict two classes.</a:t>
            </a:r>
          </a:p>
          <a:p>
            <a:r>
              <a:rPr lang="en-US" sz="1200" dirty="0">
                <a:latin typeface="NimbusRomNo9L-Regu"/>
              </a:rPr>
              <a:t>In our work these classes are the “</a:t>
            </a:r>
            <a:r>
              <a:rPr lang="en-US" sz="1200" i="1" dirty="0">
                <a:latin typeface="NimbusRomNo9L-Regu"/>
              </a:rPr>
              <a:t>Healthy</a:t>
            </a:r>
            <a:r>
              <a:rPr lang="en-US" sz="1200" dirty="0">
                <a:latin typeface="NimbusRomNo9L-Regu"/>
              </a:rPr>
              <a:t>” and “</a:t>
            </a:r>
            <a:r>
              <a:rPr lang="en-US" sz="1200" i="1" dirty="0">
                <a:latin typeface="NimbusRomNo9L-Regu"/>
              </a:rPr>
              <a:t>Unhealthy</a:t>
            </a:r>
            <a:r>
              <a:rPr lang="en-US" sz="1200" dirty="0">
                <a:latin typeface="NimbusRomNo9L-Regu"/>
              </a:rPr>
              <a:t>” trimer images. </a:t>
            </a:r>
            <a:r>
              <a:rPr lang="en-US" sz="1200" b="1" dirty="0">
                <a:latin typeface="NimbusRomNo9L-Regu"/>
              </a:rPr>
              <a:t>[CLICK]</a:t>
            </a:r>
            <a:endParaRPr lang="en-US" b="1" dirty="0"/>
          </a:p>
        </p:txBody>
      </p:sp>
      <p:sp>
        <p:nvSpPr>
          <p:cNvPr id="4" name="Slide Number Placeholder 3"/>
          <p:cNvSpPr>
            <a:spLocks noGrp="1"/>
          </p:cNvSpPr>
          <p:nvPr>
            <p:ph type="sldNum" sz="quarter" idx="5"/>
          </p:nvPr>
        </p:nvSpPr>
        <p:spPr/>
        <p:txBody>
          <a:bodyPr/>
          <a:lstStyle/>
          <a:p>
            <a:fld id="{84466B49-490B-4056-8BF0-AF26610DC622}" type="slidenum">
              <a:rPr lang="en-US" smtClean="0"/>
              <a:t>21</a:t>
            </a:fld>
            <a:endParaRPr lang="en-US"/>
          </a:p>
        </p:txBody>
      </p:sp>
    </p:spTree>
    <p:extLst>
      <p:ext uri="{BB962C8B-B14F-4D97-AF65-F5344CB8AC3E}">
        <p14:creationId xmlns:p14="http://schemas.microsoft.com/office/powerpoint/2010/main" val="401236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1200" dirty="0">
                <a:latin typeface="NimbusRomNo9L-Regu"/>
              </a:rPr>
              <a:t>SVM determines an optimal hyperplane that separates the training data with maximal margin. </a:t>
            </a:r>
          </a:p>
          <a:p>
            <a:pPr marL="285750" indent="-285750"/>
            <a:r>
              <a:rPr lang="en-US" sz="1200" dirty="0">
                <a:latin typeface="NimbusRomNo9L-Regu"/>
              </a:rPr>
              <a:t>Again, this is well-matched to our problem, which has comparatively small amount of data with high dimensionality. </a:t>
            </a:r>
            <a:r>
              <a:rPr lang="en-US" sz="1200" b="1" dirty="0">
                <a:latin typeface="NimbusRomNo9L-Regu"/>
              </a:rPr>
              <a:t>[CLICK]</a:t>
            </a:r>
            <a:endParaRPr lang="en-US" sz="1200" b="1" dirty="0"/>
          </a:p>
          <a:p>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22</a:t>
            </a:fld>
            <a:endParaRPr lang="en-US"/>
          </a:p>
        </p:txBody>
      </p:sp>
    </p:spTree>
    <p:extLst>
      <p:ext uri="{BB962C8B-B14F-4D97-AF65-F5344CB8AC3E}">
        <p14:creationId xmlns:p14="http://schemas.microsoft.com/office/powerpoint/2010/main" val="21387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model performance of K-Fold cross-validation. </a:t>
            </a:r>
            <a:br>
              <a:rPr lang="en-US" dirty="0"/>
            </a:br>
            <a:r>
              <a:rPr lang="en-US" dirty="0"/>
              <a:t>Confusion matrix on the left-hand-side and the classification report on the right-hand-side are common metrics for Machine Learning classification problems. </a:t>
            </a:r>
            <a:br>
              <a:rPr lang="en-US" dirty="0"/>
            </a:br>
            <a:r>
              <a:rPr lang="en-US" dirty="0"/>
              <a:t>In our notation, for the  confusion matrix the x-axis is the </a:t>
            </a:r>
            <a:r>
              <a:rPr lang="en-US" b="1" dirty="0"/>
              <a:t>predicted</a:t>
            </a:r>
            <a:r>
              <a:rPr lang="en-US" dirty="0"/>
              <a:t> class and the y-axis is the </a:t>
            </a:r>
            <a:r>
              <a:rPr lang="en-US" b="1" dirty="0"/>
              <a:t>actual</a:t>
            </a:r>
            <a:r>
              <a:rPr lang="en-US" dirty="0"/>
              <a:t> class. </a:t>
            </a:r>
            <a:br>
              <a:rPr lang="en-US" dirty="0"/>
            </a:br>
            <a:r>
              <a:rPr lang="en-US" dirty="0"/>
              <a:t>In the classification report, </a:t>
            </a:r>
            <a:r>
              <a:rPr lang="en-US" sz="1200" dirty="0">
                <a:latin typeface="NimbusRomNo9L-Regu"/>
              </a:rPr>
              <a:t>the precision is measuring the ability of the classifier to not mislabel a negative sample as being positive.</a:t>
            </a:r>
            <a:endParaRPr lang="en-US" dirty="0"/>
          </a:p>
          <a:p>
            <a:r>
              <a:rPr lang="en-US" dirty="0"/>
              <a:t>The precision of both classes is higher than 97%. </a:t>
            </a:r>
          </a:p>
          <a:p>
            <a:r>
              <a:rPr lang="en-US" dirty="0"/>
              <a:t>This exceeds our original model performance goal of 90% precision when we first started the project.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23</a:t>
            </a:fld>
            <a:endParaRPr lang="en-US"/>
          </a:p>
        </p:txBody>
      </p:sp>
    </p:spTree>
    <p:extLst>
      <p:ext uri="{BB962C8B-B14F-4D97-AF65-F5344CB8AC3E}">
        <p14:creationId xmlns:p14="http://schemas.microsoft.com/office/powerpoint/2010/main" val="197966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implement the leave-one-out cross-validation, the result indicates that there is a slight improvement compared with K-fold cross-validation. </a:t>
            </a:r>
          </a:p>
          <a:p>
            <a:r>
              <a:rPr lang="en-US" dirty="0"/>
              <a:t>This is expected since every point is tested based on the other (N-1) data points.  However, the tradeoff is higher computation cost.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24</a:t>
            </a:fld>
            <a:endParaRPr lang="en-US"/>
          </a:p>
        </p:txBody>
      </p:sp>
    </p:spTree>
    <p:extLst>
      <p:ext uri="{BB962C8B-B14F-4D97-AF65-F5344CB8AC3E}">
        <p14:creationId xmlns:p14="http://schemas.microsoft.com/office/powerpoint/2010/main" val="3585566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model performance of </a:t>
            </a:r>
            <a:r>
              <a:rPr lang="en-US" b="1" dirty="0"/>
              <a:t>the ensemble model. T</a:t>
            </a:r>
            <a:r>
              <a:rPr lang="en-US" dirty="0"/>
              <a:t>he precision is around 95%, which is even lower than our original model.</a:t>
            </a:r>
            <a:br>
              <a:rPr lang="en-US" dirty="0"/>
            </a:br>
            <a:r>
              <a:rPr lang="en-US" dirty="0"/>
              <a:t>It means that our original model makes a better decision on each data point tested than the other models combined.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25</a:t>
            </a:fld>
            <a:endParaRPr lang="en-US"/>
          </a:p>
        </p:txBody>
      </p:sp>
    </p:spTree>
    <p:extLst>
      <p:ext uri="{BB962C8B-B14F-4D97-AF65-F5344CB8AC3E}">
        <p14:creationId xmlns:p14="http://schemas.microsoft.com/office/powerpoint/2010/main" val="306397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Originally, our model training encountered memory error after data augmentation was applied.</a:t>
            </a:r>
            <a:br>
              <a:rPr lang="en-US" dirty="0"/>
            </a:br>
            <a:r>
              <a:rPr lang="en-US" altLang="zh-TW" dirty="0"/>
              <a:t>However, we used</a:t>
            </a:r>
            <a:r>
              <a:rPr lang="en-US" dirty="0"/>
              <a:t> “LIBLinear” solver to resolve this problem, so that we could feed all 15K data into our model without getting memory errors. </a:t>
            </a:r>
          </a:p>
          <a:p>
            <a:pPr marL="0" indent="0">
              <a:buFont typeface="Arial" panose="020B0604020202020204" pitchFamily="34" charset="0"/>
              <a:buNone/>
            </a:pPr>
            <a:r>
              <a:rPr lang="en-US" dirty="0"/>
              <a:t>We did our data augmentation in four different attributes. </a:t>
            </a:r>
          </a:p>
          <a:p>
            <a:pPr marL="0" indent="0">
              <a:buFont typeface="Arial" panose="020B0604020202020204" pitchFamily="34" charset="0"/>
              <a:buNone/>
            </a:pPr>
            <a:r>
              <a:rPr lang="en-US" dirty="0"/>
              <a:t>All numbers of data sorted by attributes are listed in the table shown here. </a:t>
            </a:r>
          </a:p>
          <a:p>
            <a:pPr marL="0" indent="0">
              <a:buFont typeface="Arial" panose="020B0604020202020204" pitchFamily="34" charset="0"/>
              <a:buNone/>
            </a:pPr>
            <a:r>
              <a:rPr lang="en-US" dirty="0"/>
              <a:t>All of our dataset is split into train/test data with a fixed ratio of 70% to 30% </a:t>
            </a:r>
            <a:r>
              <a:rPr lang="en-US" b="1" dirty="0"/>
              <a:t>[CLICK] </a:t>
            </a:r>
          </a:p>
          <a:p>
            <a:pPr marL="0" indent="0">
              <a:buFont typeface="Arial" panose="020B0604020202020204" pitchFamily="34" charset="0"/>
              <a:buNone/>
            </a:pPr>
            <a:r>
              <a:rPr lang="en-US" b="0" dirty="0"/>
              <a:t>If train/test ratio is too high, it may lead to overfitting.  On the other hand, if the ratio is too low, there is a tendency to underfit the model.</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26</a:t>
            </a:fld>
            <a:endParaRPr lang="en-US"/>
          </a:p>
        </p:txBody>
      </p:sp>
    </p:spTree>
    <p:extLst>
      <p:ext uri="{BB962C8B-B14F-4D97-AF65-F5344CB8AC3E}">
        <p14:creationId xmlns:p14="http://schemas.microsoft.com/office/powerpoint/2010/main" val="215531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put </a:t>
            </a:r>
            <a:r>
              <a:rPr lang="en-US" b="1" dirty="0"/>
              <a:t>all the augmented data </a:t>
            </a:r>
            <a:r>
              <a:rPr lang="en-US" dirty="0"/>
              <a:t>into training. </a:t>
            </a:r>
          </a:p>
          <a:p>
            <a:r>
              <a:rPr lang="en-US" dirty="0"/>
              <a:t>We could still get a very high precision in both classes with at least 95% precision. </a:t>
            </a:r>
          </a:p>
          <a:p>
            <a:r>
              <a:rPr lang="en-US" dirty="0"/>
              <a:t>This shows our model is “GENERALIZED” enough to deal with unseen data.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27</a:t>
            </a:fld>
            <a:endParaRPr lang="en-US"/>
          </a:p>
        </p:txBody>
      </p:sp>
    </p:spTree>
    <p:extLst>
      <p:ext uri="{BB962C8B-B14F-4D97-AF65-F5344CB8AC3E}">
        <p14:creationId xmlns:p14="http://schemas.microsoft.com/office/powerpoint/2010/main" val="3139511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diagnose which attribute variation affects the judgment of our model most, we categorized falsely predicted data by their augmented attribute. </a:t>
            </a:r>
          </a:p>
          <a:p>
            <a:r>
              <a:rPr lang="en-US" sz="1200" b="0" i="0" u="none" strike="noStrike" kern="1200" baseline="0" dirty="0">
                <a:solidFill>
                  <a:schemeClr val="tx1"/>
                </a:solidFill>
                <a:latin typeface="+mn-lt"/>
                <a:ea typeface="+mn-ea"/>
                <a:cs typeface="+mn-cs"/>
              </a:rPr>
              <a:t>The sensitivities of these attributes were then ranked as: parameter 3,  2, 1, and 4.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To keep these attributes as secret recipes in our experiments, we will not reveal which methodologies we are using. </a:t>
            </a:r>
          </a:p>
          <a:p>
            <a:r>
              <a:rPr lang="en-US" sz="1200" b="0" i="0" u="none" strike="noStrike" kern="1200" baseline="0" dirty="0">
                <a:solidFill>
                  <a:schemeClr val="tx1"/>
                </a:solidFill>
                <a:latin typeface="+mn-lt"/>
                <a:ea typeface="+mn-ea"/>
                <a:cs typeface="+mn-cs"/>
              </a:rPr>
              <a:t>The result indicates that we should avoid extracting data with attribute 3 varied in the data augmentation, so that the model will end up with a better prediction precision. </a:t>
            </a:r>
            <a:r>
              <a:rPr lang="en-US" sz="1200" b="1" i="0" u="none" strike="noStrike" kern="1200" baseline="0" dirty="0">
                <a:solidFill>
                  <a:schemeClr val="tx1"/>
                </a:solidFill>
                <a:latin typeface="+mn-lt"/>
                <a:ea typeface="+mn-ea"/>
                <a:cs typeface="+mn-cs"/>
              </a:rPr>
              <a:t>[CLICK]</a:t>
            </a:r>
            <a:endParaRPr lang="en-US" b="1" dirty="0"/>
          </a:p>
        </p:txBody>
      </p:sp>
      <p:sp>
        <p:nvSpPr>
          <p:cNvPr id="4" name="Slide Number Placeholder 3"/>
          <p:cNvSpPr>
            <a:spLocks noGrp="1"/>
          </p:cNvSpPr>
          <p:nvPr>
            <p:ph type="sldNum" sz="quarter" idx="5"/>
          </p:nvPr>
        </p:nvSpPr>
        <p:spPr/>
        <p:txBody>
          <a:bodyPr/>
          <a:lstStyle/>
          <a:p>
            <a:fld id="{84466B49-490B-4056-8BF0-AF26610DC622}" type="slidenum">
              <a:rPr lang="en-US" smtClean="0"/>
              <a:t>28</a:t>
            </a:fld>
            <a:endParaRPr lang="en-US"/>
          </a:p>
        </p:txBody>
      </p:sp>
    </p:spTree>
    <p:extLst>
      <p:ext uri="{BB962C8B-B14F-4D97-AF65-F5344CB8AC3E}">
        <p14:creationId xmlns:p14="http://schemas.microsoft.com/office/powerpoint/2010/main" val="232793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my talk is the conclusion which wraps up our research and gives some thoughts on future works.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29</a:t>
            </a:fld>
            <a:endParaRPr lang="en-US"/>
          </a:p>
        </p:txBody>
      </p:sp>
    </p:spTree>
    <p:extLst>
      <p:ext uri="{BB962C8B-B14F-4D97-AF65-F5344CB8AC3E}">
        <p14:creationId xmlns:p14="http://schemas.microsoft.com/office/powerpoint/2010/main" val="133460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data is extracted by the Carl Zeiss ORION NanoFab Platform.</a:t>
            </a:r>
          </a:p>
          <a:p>
            <a:r>
              <a:rPr lang="en-US" b="0" dirty="0"/>
              <a:t>It is a powerful apparatus which is capable of implementing high resolution imaging tasks, and 3D nanofabrication of sub-10nm structures.</a:t>
            </a:r>
          </a:p>
          <a:p>
            <a:r>
              <a:rPr lang="en-US" b="0" dirty="0"/>
              <a:t>And, it is the only platform to offer this unique combination of three different ion beams. </a:t>
            </a:r>
            <a:r>
              <a:rPr lang="en-US" b="1" dirty="0"/>
              <a:t>[CLICK]</a:t>
            </a:r>
            <a:endParaRPr lang="en-US" dirty="0"/>
          </a:p>
          <a:p>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3</a:t>
            </a:fld>
            <a:endParaRPr lang="en-US"/>
          </a:p>
        </p:txBody>
      </p:sp>
    </p:spTree>
    <p:extLst>
      <p:ext uri="{BB962C8B-B14F-4D97-AF65-F5344CB8AC3E}">
        <p14:creationId xmlns:p14="http://schemas.microsoft.com/office/powerpoint/2010/main" val="4142027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In this work, we have proposed the first machine-learning-based support vector machine image classifier for helium-neon ion beam microscope GFIS trimer healthiness monitoring. </a:t>
            </a:r>
          </a:p>
          <a:p>
            <a:pPr>
              <a:buFont typeface="Wingdings" panose="05000000000000000000" pitchFamily="2" charset="2"/>
              <a:buNone/>
            </a:pPr>
            <a:r>
              <a:rPr lang="en-US" sz="1200" dirty="0"/>
              <a:t>We achieve high accuracy over 95% for both the healthy and unhealthy image classes.</a:t>
            </a:r>
          </a:p>
          <a:p>
            <a:pPr>
              <a:buFont typeface="Wingdings" panose="05000000000000000000" pitchFamily="2" charset="2"/>
              <a:buChar char="Ø"/>
            </a:pPr>
            <a:endParaRPr lang="en-US" sz="12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latin typeface="+mn-lt"/>
                <a:ea typeface="+mn-ea"/>
                <a:cs typeface="+mn-cs"/>
              </a:rPr>
              <a:t>For image based predictive maintenance, data acquisition time may limit the amount of data used for training, so we implement data augmentation to enhance the robustness of our model to deal with unseen data. </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And, based on our experiments, we found that SVM performs better than deep learning methodologies. </a:t>
            </a:r>
            <a:r>
              <a:rPr lang="en-US" sz="1200" b="1" dirty="0"/>
              <a:t>[CLICK]</a:t>
            </a:r>
          </a:p>
          <a:p>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30</a:t>
            </a:fld>
            <a:endParaRPr lang="en-US"/>
          </a:p>
        </p:txBody>
      </p:sp>
    </p:spTree>
    <p:extLst>
      <p:ext uri="{BB962C8B-B14F-4D97-AF65-F5344CB8AC3E}">
        <p14:creationId xmlns:p14="http://schemas.microsoft.com/office/powerpoint/2010/main" val="2368621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very much to everyone for your attention.  Any comments and questions are welcome. </a:t>
            </a:r>
            <a:r>
              <a:rPr lang="en-US" b="1" dirty="0"/>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31</a:t>
            </a:fld>
            <a:endParaRPr lang="en-US"/>
          </a:p>
        </p:txBody>
      </p:sp>
    </p:spTree>
    <p:extLst>
      <p:ext uri="{BB962C8B-B14F-4D97-AF65-F5344CB8AC3E}">
        <p14:creationId xmlns:p14="http://schemas.microsoft.com/office/powerpoint/2010/main" val="202484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images show that for a polymer structure with different imaging apparatuses, as the Rayleigh Criterion depicts, resolution is dependent on wavelength (smaller is better). </a:t>
            </a:r>
            <a:r>
              <a:rPr lang="en-US" b="1" dirty="0"/>
              <a:t>[CLICK] </a:t>
            </a:r>
          </a:p>
          <a:p>
            <a:r>
              <a:rPr lang="en-US" dirty="0"/>
              <a:t>HIM shows a better resolution compared to traditional SEM.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4</a:t>
            </a:fld>
            <a:endParaRPr lang="en-US"/>
          </a:p>
        </p:txBody>
      </p:sp>
    </p:spTree>
    <p:extLst>
      <p:ext uri="{BB962C8B-B14F-4D97-AF65-F5344CB8AC3E}">
        <p14:creationId xmlns:p14="http://schemas.microsoft.com/office/powerpoint/2010/main" val="1073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nano-tip structure shown on the left-hand-side image is called a “trimer”. </a:t>
            </a:r>
          </a:p>
          <a:p>
            <a:r>
              <a:rPr lang="en-US" dirty="0"/>
              <a:t>A trimer is a stable configuration of exactly three atoms at the apex of the tip. It is formed via a repeatable in-situ process. </a:t>
            </a:r>
            <a:br>
              <a:rPr lang="en-US" dirty="0"/>
            </a:br>
            <a:r>
              <a:rPr lang="en-US" dirty="0"/>
              <a:t>Our goal in this research is to automatically identify if the current trimer is in a stable and healthy stage. </a:t>
            </a:r>
            <a:br>
              <a:rPr lang="en-US" dirty="0"/>
            </a:br>
            <a:r>
              <a:rPr lang="en-US" dirty="0"/>
              <a:t>This would provide a </a:t>
            </a:r>
            <a:r>
              <a:rPr lang="en-US" b="0" dirty="0">
                <a:solidFill>
                  <a:srgbClr val="FF0000"/>
                </a:solidFill>
                <a:highlight>
                  <a:srgbClr val="FFFF00"/>
                </a:highlight>
              </a:rPr>
              <a:t>consistently</a:t>
            </a:r>
            <a:r>
              <a:rPr lang="en-US" b="1" dirty="0">
                <a:solidFill>
                  <a:srgbClr val="FF0000"/>
                </a:solidFill>
                <a:highlight>
                  <a:srgbClr val="FFFF00"/>
                </a:highlight>
              </a:rPr>
              <a:t> </a:t>
            </a:r>
            <a:r>
              <a:rPr lang="en-US" dirty="0"/>
              <a:t>high imaging quality through machine learning techniques without human intervention.</a:t>
            </a:r>
          </a:p>
          <a:p>
            <a:r>
              <a:rPr lang="en-US" dirty="0"/>
              <a:t>Typically the trimer health checking operation is done periodically by experienced operators. </a:t>
            </a:r>
            <a:r>
              <a:rPr lang="en-US" sz="1200" b="1" dirty="0">
                <a:solidFill>
                  <a:srgbClr val="0070C0"/>
                </a:solidFill>
                <a:latin typeface="Arial"/>
              </a:rPr>
              <a:t>[CLICK]</a:t>
            </a:r>
            <a:endParaRPr lang="en-US" dirty="0"/>
          </a:p>
        </p:txBody>
      </p:sp>
      <p:sp>
        <p:nvSpPr>
          <p:cNvPr id="4" name="Slide Number Placeholder 3"/>
          <p:cNvSpPr>
            <a:spLocks noGrp="1"/>
          </p:cNvSpPr>
          <p:nvPr>
            <p:ph type="sldNum" sz="quarter" idx="5"/>
          </p:nvPr>
        </p:nvSpPr>
        <p:spPr/>
        <p:txBody>
          <a:bodyPr/>
          <a:lstStyle/>
          <a:p>
            <a:fld id="{84466B49-490B-4056-8BF0-AF26610DC622}" type="slidenum">
              <a:rPr lang="en-US" smtClean="0"/>
              <a:t>5</a:t>
            </a:fld>
            <a:endParaRPr lang="en-US"/>
          </a:p>
        </p:txBody>
      </p:sp>
    </p:spTree>
    <p:extLst>
      <p:ext uri="{BB962C8B-B14F-4D97-AF65-F5344CB8AC3E}">
        <p14:creationId xmlns:p14="http://schemas.microsoft.com/office/powerpoint/2010/main" val="335734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go through the details of the problem statement to describe in-detail what are the inputs, outputs, objective, and methodology we use for this problem.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6</a:t>
            </a:fld>
            <a:endParaRPr lang="en-US"/>
          </a:p>
        </p:txBody>
      </p:sp>
    </p:spTree>
    <p:extLst>
      <p:ext uri="{BB962C8B-B14F-4D97-AF65-F5344CB8AC3E}">
        <p14:creationId xmlns:p14="http://schemas.microsoft.com/office/powerpoint/2010/main" val="16241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experiments, the input is a data set of machine-captured GFIS images. </a:t>
            </a:r>
            <a:r>
              <a:rPr lang="en-US" b="1" dirty="0"/>
              <a:t>[CLICK]</a:t>
            </a:r>
            <a:r>
              <a:rPr lang="en-US" dirty="0"/>
              <a:t>   They are labeled as “</a:t>
            </a:r>
            <a:r>
              <a:rPr lang="en-US" i="1" dirty="0"/>
              <a:t>Healthy</a:t>
            </a:r>
            <a:r>
              <a:rPr lang="en-US" dirty="0"/>
              <a:t>” or “</a:t>
            </a:r>
            <a:r>
              <a:rPr lang="en-US" i="1" dirty="0"/>
              <a:t>Unhealthy</a:t>
            </a:r>
            <a:r>
              <a:rPr lang="en-US" dirty="0"/>
              <a:t>” by experts. </a:t>
            </a:r>
            <a:r>
              <a:rPr lang="en-US" b="1" dirty="0"/>
              <a:t>[CLICK]</a:t>
            </a:r>
            <a:br>
              <a:rPr lang="en-US" b="1" dirty="0"/>
            </a:br>
            <a:r>
              <a:rPr lang="en-US" b="0" dirty="0"/>
              <a:t>We develop a machine learning model which classifies if the images are: “</a:t>
            </a:r>
            <a:r>
              <a:rPr lang="en-US" b="0" i="1" dirty="0"/>
              <a:t>Healthy</a:t>
            </a:r>
            <a:r>
              <a:rPr lang="en-US" b="0" dirty="0"/>
              <a:t>” or “</a:t>
            </a:r>
            <a:r>
              <a:rPr lang="en-US" b="0" i="1" dirty="0"/>
              <a:t>Unhealthy</a:t>
            </a:r>
            <a:r>
              <a:rPr lang="en-US" b="0" dirty="0"/>
              <a:t>”.</a:t>
            </a:r>
          </a:p>
          <a:p>
            <a:r>
              <a:rPr lang="en-US" b="0" dirty="0"/>
              <a:t>This modeling process involves steps of data pre-processing, data augmentation, model training, train/test split, cross-validation, hyper-parameter optimization, and so on, which I will go through in detail later. </a:t>
            </a:r>
            <a:r>
              <a:rPr lang="en-US" b="1" dirty="0"/>
              <a:t>[CLICK] </a:t>
            </a:r>
            <a:r>
              <a:rPr lang="en-US" b="0" dirty="0"/>
              <a:t>Finally, the trained model would give us a high accuracy prediction result on test data. </a:t>
            </a:r>
            <a:r>
              <a:rPr lang="en-US" b="1" dirty="0"/>
              <a:t>[CLICK]</a:t>
            </a:r>
            <a:br>
              <a:rPr lang="en-US" b="1" dirty="0"/>
            </a:br>
            <a:r>
              <a:rPr lang="en-US" b="0" dirty="0"/>
              <a:t>Again: Our objective is to improve the</a:t>
            </a:r>
            <a:r>
              <a:rPr lang="en-US" b="1" dirty="0"/>
              <a:t> </a:t>
            </a:r>
            <a:r>
              <a:rPr lang="en-US" dirty="0">
                <a:latin typeface="Calibri" panose="020F0502020204030204" pitchFamily="34" charset="0"/>
                <a:cs typeface="Calibri" panose="020F0502020204030204" pitchFamily="34" charset="0"/>
              </a:rPr>
              <a:t>repeatability and stability of the NanoFab HIM, and to automate trimer source monitoring to improve its predictive maintenance performance. </a:t>
            </a:r>
            <a:r>
              <a:rPr lang="en-US" b="1" dirty="0"/>
              <a:t>[CLICK]</a:t>
            </a:r>
            <a:br>
              <a:rPr lang="en-US" b="1" dirty="0"/>
            </a:br>
            <a:endParaRPr lang="en-US" b="0" dirty="0"/>
          </a:p>
        </p:txBody>
      </p:sp>
      <p:sp>
        <p:nvSpPr>
          <p:cNvPr id="4" name="Slide Number Placeholder 3"/>
          <p:cNvSpPr>
            <a:spLocks noGrp="1"/>
          </p:cNvSpPr>
          <p:nvPr>
            <p:ph type="sldNum" sz="quarter" idx="5"/>
          </p:nvPr>
        </p:nvSpPr>
        <p:spPr/>
        <p:txBody>
          <a:bodyPr/>
          <a:lstStyle/>
          <a:p>
            <a:fld id="{84466B49-490B-4056-8BF0-AF26610DC622}" type="slidenum">
              <a:rPr lang="en-US" smtClean="0"/>
              <a:t>7</a:t>
            </a:fld>
            <a:endParaRPr lang="en-US"/>
          </a:p>
        </p:txBody>
      </p:sp>
    </p:spTree>
    <p:extLst>
      <p:ext uri="{BB962C8B-B14F-4D97-AF65-F5344CB8AC3E}">
        <p14:creationId xmlns:p14="http://schemas.microsoft.com/office/powerpoint/2010/main" val="83517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the challenges and corresponding techniques we used for solving this problem.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8</a:t>
            </a:fld>
            <a:endParaRPr lang="en-US"/>
          </a:p>
        </p:txBody>
      </p:sp>
    </p:spTree>
    <p:extLst>
      <p:ext uri="{BB962C8B-B14F-4D97-AF65-F5344CB8AC3E}">
        <p14:creationId xmlns:p14="http://schemas.microsoft.com/office/powerpoint/2010/main" val="401283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may ask: “Why do you use Support Vector Machine” algorithm instead of CNN, DNN, or other deep learning techniques? </a:t>
            </a:r>
          </a:p>
          <a:p>
            <a:r>
              <a:rPr lang="en-US" dirty="0"/>
              <a:t>We have studied convolutional neural network modeling, or CNN, in early stages of our project.</a:t>
            </a:r>
          </a:p>
          <a:p>
            <a:r>
              <a:rPr lang="en-US" dirty="0"/>
              <a:t>However it does not show a better result, which is to say accuracy, than SVM classifier. </a:t>
            </a:r>
          </a:p>
          <a:p>
            <a:r>
              <a:rPr lang="en-US" dirty="0"/>
              <a:t>We’ve validated several CNN architectures, such as DNN, MLP, and the award-winning structure VGG16, sweeping several hyper-parameters. </a:t>
            </a:r>
          </a:p>
          <a:p>
            <a:r>
              <a:rPr lang="en-US" dirty="0"/>
              <a:t>However CNN is vulnerable of overfitting especially when the amount of data set is small. </a:t>
            </a:r>
            <a:r>
              <a:rPr lang="en-US" b="1" dirty="0"/>
              <a:t>[CLICK] </a:t>
            </a:r>
          </a:p>
          <a:p>
            <a:r>
              <a:rPr lang="en-US" b="0" dirty="0"/>
              <a:t>Overfitting indicates that your model is not “</a:t>
            </a:r>
            <a:r>
              <a:rPr lang="en-US" b="0" i="1" dirty="0"/>
              <a:t>generalized</a:t>
            </a:r>
            <a:r>
              <a:rPr lang="en-US" b="0" dirty="0"/>
              <a:t>” enough to predict unseen data. </a:t>
            </a:r>
            <a:r>
              <a:rPr lang="en-US" b="1" dirty="0"/>
              <a:t>[CLICK]</a:t>
            </a:r>
          </a:p>
        </p:txBody>
      </p:sp>
      <p:sp>
        <p:nvSpPr>
          <p:cNvPr id="4" name="Slide Number Placeholder 3"/>
          <p:cNvSpPr>
            <a:spLocks noGrp="1"/>
          </p:cNvSpPr>
          <p:nvPr>
            <p:ph type="sldNum" sz="quarter" idx="5"/>
          </p:nvPr>
        </p:nvSpPr>
        <p:spPr/>
        <p:txBody>
          <a:bodyPr/>
          <a:lstStyle/>
          <a:p>
            <a:fld id="{84466B49-490B-4056-8BF0-AF26610DC622}" type="slidenum">
              <a:rPr lang="en-US" smtClean="0"/>
              <a:t>9</a:t>
            </a:fld>
            <a:endParaRPr lang="en-US"/>
          </a:p>
        </p:txBody>
      </p:sp>
    </p:spTree>
    <p:extLst>
      <p:ext uri="{BB962C8B-B14F-4D97-AF65-F5344CB8AC3E}">
        <p14:creationId xmlns:p14="http://schemas.microsoft.com/office/powerpoint/2010/main" val="23982807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4800600" y="2343150"/>
            <a:ext cx="4038600" cy="857250"/>
          </a:xfrm>
          <a:prstGeom prst="rect">
            <a:avLst/>
          </a:prstGeom>
          <a:noFill/>
          <a:ln w="9525" algn="ctr">
            <a:noFill/>
            <a:miter lim="800000"/>
            <a:headEnd/>
            <a:tailEnd/>
          </a:ln>
          <a:effectLst/>
        </p:spPr>
        <p:txBody>
          <a:bodyPr anchor="ctr"/>
          <a:lstStyle/>
          <a:p>
            <a:pPr algn="r">
              <a:spcBef>
                <a:spcPct val="0"/>
              </a:spcBef>
              <a:buFontTx/>
              <a:buNone/>
              <a:defRPr/>
            </a:pPr>
            <a:endParaRPr lang="en-US" sz="1125" b="1" i="0" dirty="0">
              <a:effectLst/>
              <a:latin typeface="Arial" pitchFamily="34" charset="0"/>
            </a:endParaRPr>
          </a:p>
        </p:txBody>
      </p:sp>
      <p:sp>
        <p:nvSpPr>
          <p:cNvPr id="13" name="Content Placeholder 3"/>
          <p:cNvSpPr>
            <a:spLocks noGrp="1"/>
          </p:cNvSpPr>
          <p:nvPr>
            <p:ph sz="half" idx="2" hasCustomPrompt="1"/>
          </p:nvPr>
        </p:nvSpPr>
        <p:spPr>
          <a:xfrm>
            <a:off x="762000" y="1714500"/>
            <a:ext cx="7620000" cy="1257300"/>
          </a:xfrm>
          <a:prstGeom prst="rect">
            <a:avLst/>
          </a:prstGeom>
        </p:spPr>
        <p:txBody>
          <a:bodyPr anchor="ctr" anchorCtr="0"/>
          <a:lstStyle>
            <a:lvl1pPr algn="ctr">
              <a:buNone/>
              <a:defRPr sz="1575" b="1">
                <a:latin typeface="Arial Narrow" panose="020B0606020202030204" pitchFamily="34" charset="0"/>
                <a:cs typeface="Arial" pitchFamily="34" charset="0"/>
              </a:defRPr>
            </a:lvl1pPr>
            <a:lvl2pPr>
              <a:defRPr sz="1350" b="1">
                <a:latin typeface="Arial" pitchFamily="34" charset="0"/>
                <a:cs typeface="Arial" pitchFamily="34" charset="0"/>
              </a:defRPr>
            </a:lvl2pPr>
            <a:lvl3pPr>
              <a:defRPr sz="1125" b="1">
                <a:latin typeface="Arial" pitchFamily="34" charset="0"/>
                <a:cs typeface="Arial" pitchFamily="34" charset="0"/>
              </a:defRPr>
            </a:lvl3pPr>
            <a:lvl4pPr>
              <a:defRPr sz="1013" b="1">
                <a:latin typeface="Arial" pitchFamily="34" charset="0"/>
                <a:cs typeface="Arial" pitchFamily="34" charset="0"/>
              </a:defRPr>
            </a:lvl4pPr>
            <a:lvl5pPr>
              <a:defRPr sz="900" b="1">
                <a:latin typeface="Arial" pitchFamily="34" charset="0"/>
                <a:cs typeface="Arial" pitchFamily="34" charset="0"/>
              </a:defRPr>
            </a:lvl5pPr>
            <a:lvl6pPr>
              <a:defRPr sz="1013"/>
            </a:lvl6pPr>
            <a:lvl7pPr>
              <a:defRPr sz="1013"/>
            </a:lvl7pPr>
            <a:lvl8pPr>
              <a:defRPr sz="1013"/>
            </a:lvl8pPr>
            <a:lvl9pPr>
              <a:defRPr sz="1013"/>
            </a:lvl9pPr>
          </a:lstStyle>
          <a:p>
            <a:pPr lvl="0"/>
            <a:r>
              <a:rPr lang="en-US" dirty="0"/>
              <a:t>Click to edit Briefing Title</a:t>
            </a:r>
          </a:p>
        </p:txBody>
      </p:sp>
      <p:sp>
        <p:nvSpPr>
          <p:cNvPr id="14" name="Content Placeholder 3"/>
          <p:cNvSpPr>
            <a:spLocks noGrp="1"/>
          </p:cNvSpPr>
          <p:nvPr>
            <p:ph sz="half" idx="10" hasCustomPrompt="1"/>
          </p:nvPr>
        </p:nvSpPr>
        <p:spPr>
          <a:xfrm>
            <a:off x="762000" y="2971800"/>
            <a:ext cx="7620000" cy="400050"/>
          </a:xfrm>
          <a:prstGeom prst="rect">
            <a:avLst/>
          </a:prstGeom>
        </p:spPr>
        <p:txBody>
          <a:bodyPr anchor="ctr" anchorCtr="0"/>
          <a:lstStyle>
            <a:lvl1pPr algn="ctr">
              <a:buNone/>
              <a:defRPr sz="1125" b="1">
                <a:latin typeface="Arial Narrow" panose="020B0606020202030204" pitchFamily="34" charset="0"/>
                <a:cs typeface="Arial" pitchFamily="34" charset="0"/>
              </a:defRPr>
            </a:lvl1pPr>
            <a:lvl2pPr>
              <a:defRPr sz="1350" b="1">
                <a:latin typeface="Arial" pitchFamily="34" charset="0"/>
                <a:cs typeface="Arial" pitchFamily="34" charset="0"/>
              </a:defRPr>
            </a:lvl2pPr>
            <a:lvl3pPr>
              <a:defRPr sz="1125" b="1">
                <a:latin typeface="Arial" pitchFamily="34" charset="0"/>
                <a:cs typeface="Arial" pitchFamily="34" charset="0"/>
              </a:defRPr>
            </a:lvl3pPr>
            <a:lvl4pPr>
              <a:defRPr sz="1013" b="1">
                <a:latin typeface="Arial" pitchFamily="34" charset="0"/>
                <a:cs typeface="Arial" pitchFamily="34" charset="0"/>
              </a:defRPr>
            </a:lvl4pPr>
            <a:lvl5pPr>
              <a:defRPr sz="900" b="1">
                <a:latin typeface="Arial" pitchFamily="34" charset="0"/>
                <a:cs typeface="Arial" pitchFamily="34" charset="0"/>
              </a:defRPr>
            </a:lvl5pPr>
            <a:lvl6pPr>
              <a:defRPr sz="1013"/>
            </a:lvl6pPr>
            <a:lvl7pPr>
              <a:defRPr sz="1013"/>
            </a:lvl7pPr>
            <a:lvl8pPr>
              <a:defRPr sz="1013"/>
            </a:lvl8pPr>
            <a:lvl9pPr>
              <a:defRPr sz="1013"/>
            </a:lvl9pPr>
          </a:lstStyle>
          <a:p>
            <a:pPr lvl="0"/>
            <a:r>
              <a:rPr lang="en-US" dirty="0"/>
              <a:t>Click to edit Date: DD MMM YYYY</a:t>
            </a:r>
          </a:p>
        </p:txBody>
      </p:sp>
      <p:sp>
        <p:nvSpPr>
          <p:cNvPr id="19" name="Rectangle 18"/>
          <p:cNvSpPr>
            <a:spLocks noChangeArrowheads="1"/>
          </p:cNvSpPr>
          <p:nvPr/>
        </p:nvSpPr>
        <p:spPr bwMode="auto">
          <a:xfrm>
            <a:off x="1468121" y="545629"/>
            <a:ext cx="6207761" cy="50783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2700" b="1" dirty="0">
                <a:solidFill>
                  <a:srgbClr val="002060"/>
                </a:solidFill>
                <a:latin typeface="Arial Narrow" panose="020B0606020202030204" pitchFamily="34" charset="0"/>
              </a:rPr>
              <a:t>DAC 2019</a:t>
            </a:r>
          </a:p>
        </p:txBody>
      </p:sp>
      <p:grpSp>
        <p:nvGrpSpPr>
          <p:cNvPr id="11" name="Group 10">
            <a:extLst>
              <a:ext uri="{FF2B5EF4-FFF2-40B4-BE49-F238E27FC236}">
                <a16:creationId xmlns:a16="http://schemas.microsoft.com/office/drawing/2014/main" id="{0082721B-1E9D-4B34-B554-1759132F152D}"/>
              </a:ext>
            </a:extLst>
          </p:cNvPr>
          <p:cNvGrpSpPr>
            <a:grpSpLocks noChangeAspect="1"/>
          </p:cNvGrpSpPr>
          <p:nvPr/>
        </p:nvGrpSpPr>
        <p:grpSpPr>
          <a:xfrm>
            <a:off x="1496334" y="3886201"/>
            <a:ext cx="6124733" cy="685799"/>
            <a:chOff x="3053193" y="977659"/>
            <a:chExt cx="3642924" cy="407906"/>
          </a:xfrm>
        </p:grpSpPr>
        <p:pic>
          <p:nvPicPr>
            <p:cNvPr id="16" name="그림 16">
              <a:extLst>
                <a:ext uri="{FF2B5EF4-FFF2-40B4-BE49-F238E27FC236}">
                  <a16:creationId xmlns:a16="http://schemas.microsoft.com/office/drawing/2014/main" id="{9BD1B1FE-D2D3-4B1D-8D22-1D69D766E7BB}"/>
                </a:ext>
              </a:extLst>
            </p:cNvPr>
            <p:cNvPicPr>
              <a:picLocks noChangeAspect="1"/>
            </p:cNvPicPr>
            <p:nvPr/>
          </p:nvPicPr>
          <p:blipFill>
            <a:blip r:embed="rId2"/>
            <a:stretch>
              <a:fillRect/>
            </a:stretch>
          </p:blipFill>
          <p:spPr>
            <a:xfrm>
              <a:off x="4337390" y="1055258"/>
              <a:ext cx="551317" cy="245030"/>
            </a:xfrm>
            <a:prstGeom prst="rect">
              <a:avLst/>
            </a:prstGeom>
          </p:spPr>
        </p:pic>
        <p:pic>
          <p:nvPicPr>
            <p:cNvPr id="17" name="그림 5">
              <a:extLst>
                <a:ext uri="{FF2B5EF4-FFF2-40B4-BE49-F238E27FC236}">
                  <a16:creationId xmlns:a16="http://schemas.microsoft.com/office/drawing/2014/main" id="{ADD8B607-CFDA-4A83-9370-33DBC164E998}"/>
                </a:ext>
              </a:extLst>
            </p:cNvPr>
            <p:cNvPicPr>
              <a:picLocks noChangeAspect="1"/>
            </p:cNvPicPr>
            <p:nvPr/>
          </p:nvPicPr>
          <p:blipFill>
            <a:blip r:embed="rId3"/>
            <a:stretch>
              <a:fillRect/>
            </a:stretch>
          </p:blipFill>
          <p:spPr>
            <a:xfrm>
              <a:off x="5344361" y="1004373"/>
              <a:ext cx="348541" cy="374359"/>
            </a:xfrm>
            <a:prstGeom prst="rect">
              <a:avLst/>
            </a:prstGeom>
          </p:spPr>
        </p:pic>
        <p:pic>
          <p:nvPicPr>
            <p:cNvPr id="20" name="그림 3">
              <a:extLst>
                <a:ext uri="{FF2B5EF4-FFF2-40B4-BE49-F238E27FC236}">
                  <a16:creationId xmlns:a16="http://schemas.microsoft.com/office/drawing/2014/main" id="{6A3DE4B2-75AE-4258-9D5A-729609F0622D}"/>
                </a:ext>
              </a:extLst>
            </p:cNvPr>
            <p:cNvPicPr>
              <a:picLocks noChangeAspect="1"/>
            </p:cNvPicPr>
            <p:nvPr/>
          </p:nvPicPr>
          <p:blipFill>
            <a:blip r:embed="rId4"/>
            <a:stretch>
              <a:fillRect/>
            </a:stretch>
          </p:blipFill>
          <p:spPr>
            <a:xfrm>
              <a:off x="4905805" y="1013465"/>
              <a:ext cx="330812" cy="364424"/>
            </a:xfrm>
            <a:prstGeom prst="rect">
              <a:avLst/>
            </a:prstGeom>
          </p:spPr>
        </p:pic>
        <p:pic>
          <p:nvPicPr>
            <p:cNvPr id="21" name="그림 1">
              <a:extLst>
                <a:ext uri="{FF2B5EF4-FFF2-40B4-BE49-F238E27FC236}">
                  <a16:creationId xmlns:a16="http://schemas.microsoft.com/office/drawing/2014/main" id="{C12174D2-F585-4267-9477-8729022D904D}"/>
                </a:ext>
              </a:extLst>
            </p:cNvPr>
            <p:cNvPicPr>
              <a:picLocks noChangeAspect="1"/>
            </p:cNvPicPr>
            <p:nvPr/>
          </p:nvPicPr>
          <p:blipFill>
            <a:blip r:embed="rId5"/>
            <a:stretch>
              <a:fillRect/>
            </a:stretch>
          </p:blipFill>
          <p:spPr>
            <a:xfrm>
              <a:off x="3531412" y="1077590"/>
              <a:ext cx="788881" cy="228636"/>
            </a:xfrm>
            <a:prstGeom prst="rect">
              <a:avLst/>
            </a:prstGeom>
          </p:spPr>
        </p:pic>
        <p:pic>
          <p:nvPicPr>
            <p:cNvPr id="22" name="Picture 4" descr="UCSDa1">
              <a:extLst>
                <a:ext uri="{FF2B5EF4-FFF2-40B4-BE49-F238E27FC236}">
                  <a16:creationId xmlns:a16="http://schemas.microsoft.com/office/drawing/2014/main" id="{D656324B-633F-403B-BB87-F8104A01EA75}"/>
                </a:ext>
              </a:extLst>
            </p:cNvPr>
            <p:cNvPicPr>
              <a:picLocks noChangeAspect="1" noChangeArrowheads="1"/>
            </p:cNvPicPr>
            <p:nvPr/>
          </p:nvPicPr>
          <p:blipFill>
            <a:blip r:embed="rId6" cstate="print"/>
            <a:srcRect/>
            <a:stretch>
              <a:fillRect/>
            </a:stretch>
          </p:blipFill>
          <p:spPr bwMode="auto">
            <a:xfrm>
              <a:off x="3053193" y="1015677"/>
              <a:ext cx="457200" cy="369888"/>
            </a:xfrm>
            <a:prstGeom prst="rect">
              <a:avLst/>
            </a:prstGeom>
            <a:noFill/>
            <a:ln w="9525">
              <a:noFill/>
              <a:miter lim="800000"/>
              <a:headEnd/>
              <a:tailEnd/>
            </a:ln>
          </p:spPr>
        </p:pic>
        <p:pic>
          <p:nvPicPr>
            <p:cNvPr id="23" name="그림 8">
              <a:extLst>
                <a:ext uri="{FF2B5EF4-FFF2-40B4-BE49-F238E27FC236}">
                  <a16:creationId xmlns:a16="http://schemas.microsoft.com/office/drawing/2014/main" id="{AE5561F7-585B-44DA-B2D4-2A0C2958C97D}"/>
                </a:ext>
              </a:extLst>
            </p:cNvPr>
            <p:cNvPicPr>
              <a:picLocks noChangeAspect="1"/>
            </p:cNvPicPr>
            <p:nvPr/>
          </p:nvPicPr>
          <p:blipFill>
            <a:blip r:embed="rId7"/>
            <a:stretch>
              <a:fillRect/>
            </a:stretch>
          </p:blipFill>
          <p:spPr>
            <a:xfrm>
              <a:off x="5723439" y="996425"/>
              <a:ext cx="555700" cy="372672"/>
            </a:xfrm>
            <a:prstGeom prst="rect">
              <a:avLst/>
            </a:prstGeom>
          </p:spPr>
        </p:pic>
        <p:pic>
          <p:nvPicPr>
            <p:cNvPr id="24" name="그림 9">
              <a:extLst>
                <a:ext uri="{FF2B5EF4-FFF2-40B4-BE49-F238E27FC236}">
                  <a16:creationId xmlns:a16="http://schemas.microsoft.com/office/drawing/2014/main" id="{AE1077B0-B8C8-4190-AFC8-58AAA385E45C}"/>
                </a:ext>
              </a:extLst>
            </p:cNvPr>
            <p:cNvPicPr>
              <a:picLocks noChangeAspect="1"/>
            </p:cNvPicPr>
            <p:nvPr/>
          </p:nvPicPr>
          <p:blipFill>
            <a:blip r:embed="rId8"/>
            <a:stretch>
              <a:fillRect/>
            </a:stretch>
          </p:blipFill>
          <p:spPr>
            <a:xfrm>
              <a:off x="6317969" y="977659"/>
              <a:ext cx="378148" cy="400230"/>
            </a:xfrm>
            <a:prstGeom prst="rect">
              <a:avLst/>
            </a:prstGeom>
          </p:spPr>
        </p:pic>
      </p:grpSp>
    </p:spTree>
    <p:extLst>
      <p:ext uri="{BB962C8B-B14F-4D97-AF65-F5344CB8AC3E}">
        <p14:creationId xmlns:p14="http://schemas.microsoft.com/office/powerpoint/2010/main" val="37636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4" name="Title 1"/>
          <p:cNvSpPr>
            <a:spLocks noGrp="1"/>
          </p:cNvSpPr>
          <p:nvPr>
            <p:ph type="title"/>
          </p:nvPr>
        </p:nvSpPr>
        <p:spPr>
          <a:xfrm>
            <a:off x="457200" y="2171701"/>
            <a:ext cx="8229600" cy="809269"/>
          </a:xfrm>
        </p:spPr>
        <p:txBody>
          <a:bodyPr/>
          <a:lstStyle/>
          <a:p>
            <a:r>
              <a:rPr lang="en-US"/>
              <a:t>Click to edit Master title style</a:t>
            </a:r>
          </a:p>
        </p:txBody>
      </p:sp>
    </p:spTree>
    <p:extLst>
      <p:ext uri="{BB962C8B-B14F-4D97-AF65-F5344CB8AC3E}">
        <p14:creationId xmlns:p14="http://schemas.microsoft.com/office/powerpoint/2010/main" val="283540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914401"/>
            <a:ext cx="5111750" cy="388619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28803"/>
            <a:ext cx="3008313" cy="2971799"/>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382659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6668"/>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914400"/>
            <a:ext cx="5486400" cy="28575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1792288" y="4251722"/>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12869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3"/>
          <p:cNvSpPr>
            <a:spLocks noChangeArrowheads="1"/>
          </p:cNvSpPr>
          <p:nvPr/>
        </p:nvSpPr>
        <p:spPr bwMode="auto">
          <a:xfrm>
            <a:off x="0" y="809272"/>
            <a:ext cx="9144000" cy="34289"/>
          </a:xfrm>
          <a:prstGeom prst="rect">
            <a:avLst/>
          </a:prstGeom>
          <a:solidFill>
            <a:srgbClr val="000099"/>
          </a:solidFill>
          <a:ln w="9525">
            <a:noFill/>
            <a:miter lim="800000"/>
            <a:headEnd/>
            <a:tailEnd/>
          </a:ln>
          <a:effectLst/>
        </p:spPr>
        <p:txBody>
          <a:bodyPr anchor="ctr" anchorCtr="1"/>
          <a:lstStyle/>
          <a:p>
            <a:pPr algn="ctr"/>
            <a:endParaRPr lang="en-US" sz="1013" dirty="0"/>
          </a:p>
        </p:txBody>
      </p:sp>
    </p:spTree>
    <p:extLst>
      <p:ext uri="{BB962C8B-B14F-4D97-AF65-F5344CB8AC3E}">
        <p14:creationId xmlns:p14="http://schemas.microsoft.com/office/powerpoint/2010/main" val="142957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425178"/>
            <a:ext cx="7772400" cy="857250"/>
          </a:xfrm>
        </p:spPr>
        <p:txBody>
          <a:bodyPr/>
          <a:lstStyle>
            <a:lvl1pPr algn="ctr">
              <a:defRPr sz="3000">
                <a:solidFill>
                  <a:schemeClr val="tx2"/>
                </a:solidFill>
              </a:defRPr>
            </a:lvl1pPr>
          </a:lstStyle>
          <a:p>
            <a:r>
              <a:rPr lang="en-US" altLang="ko-KR"/>
              <a:t>Click to edit Master title style</a:t>
            </a:r>
            <a:endParaRPr lang="en-US" altLang="ko-KR" dirty="0"/>
          </a:p>
        </p:txBody>
      </p:sp>
      <p:sp>
        <p:nvSpPr>
          <p:cNvPr id="959491" name="Rectangle 3"/>
          <p:cNvSpPr>
            <a:spLocks noGrp="1" noChangeArrowheads="1"/>
          </p:cNvSpPr>
          <p:nvPr>
            <p:ph type="subTitle" idx="1"/>
          </p:nvPr>
        </p:nvSpPr>
        <p:spPr>
          <a:xfrm>
            <a:off x="1276350" y="3143250"/>
            <a:ext cx="6400800" cy="1314450"/>
          </a:xfrm>
        </p:spPr>
        <p:txBody>
          <a:bodyPr/>
          <a:lstStyle>
            <a:lvl1pPr marL="0" indent="0" algn="ctr">
              <a:lnSpc>
                <a:spcPct val="95000"/>
              </a:lnSpc>
              <a:buFontTx/>
              <a:buNone/>
              <a:defRPr sz="1800" b="1"/>
            </a:lvl1pPr>
          </a:lstStyle>
          <a:p>
            <a:r>
              <a:rPr lang="en-US" altLang="ko-KR"/>
              <a:t>Click to edit Master subtitle style</a:t>
            </a:r>
            <a:endParaRPr lang="en-US" altLang="ko-KR" dirty="0"/>
          </a:p>
        </p:txBody>
      </p:sp>
    </p:spTree>
    <p:extLst>
      <p:ext uri="{BB962C8B-B14F-4D97-AF65-F5344CB8AC3E}">
        <p14:creationId xmlns:p14="http://schemas.microsoft.com/office/powerpoint/2010/main" val="35363985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500" y="1016814"/>
            <a:ext cx="8471002" cy="3615910"/>
          </a:xfrm>
          <a:prstGeom prst="rect">
            <a:avLst/>
          </a:prstGeom>
        </p:spPr>
        <p:txBody>
          <a:bodyPr wrap="square">
            <a:normAutofit/>
          </a:bodyPr>
          <a:lstStyle>
            <a:lvl1pPr>
              <a:defRPr sz="1800" b="1"/>
            </a:lvl1pPr>
            <a:lvl2pPr>
              <a:defRPr sz="1500" b="1"/>
            </a:lvl2pPr>
            <a:lvl3pPr>
              <a:defRPr sz="1500" b="1"/>
            </a:lvl3pPr>
            <a:lvl4pPr>
              <a:defRPr sz="1500" b="1"/>
            </a:lvl4pPr>
            <a:lvl5pPr>
              <a:defRPr sz="1500" b="1"/>
            </a:lvl5pPr>
            <a:lvl6pPr marL="1414463" marR="0"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sz="1500" b="1"/>
            </a:lvl6pPr>
            <a:lvl7pPr>
              <a:defRPr sz="1500" b="1"/>
            </a:lvl7pPr>
            <a:lvl8pPr>
              <a:defRPr sz="1500" b="1"/>
            </a:lvl8pPr>
            <a:lvl9pPr>
              <a:defRPr sz="15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414463" marR="0" lvl="5" indent="-128588" algn="l" defTabSz="514350" rtl="0" eaLnBrk="1" fontAlgn="auto" latinLnBrk="0" hangingPunct="1">
              <a:lnSpc>
                <a:spcPct val="90000"/>
              </a:lnSpc>
              <a:spcBef>
                <a:spcPts val="281"/>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8"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501" y="4767264"/>
            <a:ext cx="2349551" cy="273844"/>
          </a:xfrm>
          <a:prstGeom prst="rect">
            <a:avLst/>
          </a:prstGeom>
        </p:spPr>
        <p:txBody>
          <a:bodyPr anchor="b"/>
          <a:lstStyle>
            <a:lvl1pPr>
              <a:defRPr sz="900"/>
            </a:lvl1pPr>
          </a:lstStyle>
          <a:p>
            <a:fld id="{0ED3EBB0-A79B-8E45-BFC8-A16469F10A19}" type="datetimeFigureOut">
              <a:rPr lang="en-US" smtClean="0"/>
              <a:t>11/10/2019</a:t>
            </a:fld>
            <a:endParaRPr lang="en-US"/>
          </a:p>
        </p:txBody>
      </p:sp>
      <p:sp>
        <p:nvSpPr>
          <p:cNvPr id="33" name="Footer Placeholder 32"/>
          <p:cNvSpPr>
            <a:spLocks noGrp="1"/>
          </p:cNvSpPr>
          <p:nvPr>
            <p:ph type="ftr" sz="quarter" idx="11"/>
          </p:nvPr>
        </p:nvSpPr>
        <p:spPr>
          <a:xfrm>
            <a:off x="3028950" y="4767264"/>
            <a:ext cx="3086100" cy="273844"/>
          </a:xfrm>
          <a:prstGeom prst="rect">
            <a:avLst/>
          </a:prstGeom>
        </p:spPr>
        <p:txBody>
          <a:bodyPr anchor="b"/>
          <a:lstStyle>
            <a:lvl1pPr algn="ctr">
              <a:defRPr sz="900"/>
            </a:lvl1pPr>
          </a:lstStyle>
          <a:p>
            <a:endParaRPr lang="en-US"/>
          </a:p>
        </p:txBody>
      </p:sp>
      <p:sp>
        <p:nvSpPr>
          <p:cNvPr id="34" name="Slide Number Placeholder 33"/>
          <p:cNvSpPr>
            <a:spLocks noGrp="1"/>
          </p:cNvSpPr>
          <p:nvPr>
            <p:ph type="sldNum" sz="quarter" idx="12"/>
          </p:nvPr>
        </p:nvSpPr>
        <p:spPr>
          <a:xfrm>
            <a:off x="6457951" y="4767264"/>
            <a:ext cx="2349551" cy="273844"/>
          </a:xfrm>
          <a:prstGeom prst="rect">
            <a:avLst/>
          </a:prstGeom>
        </p:spPr>
        <p:txBody>
          <a:bodyPr anchor="b"/>
          <a:lstStyle>
            <a:lvl1pPr algn="r">
              <a:defRPr sz="900"/>
            </a:lvl1pPr>
          </a:lstStyle>
          <a:p>
            <a:fld id="{7091F11F-0FE4-6242-A3DE-6EC71B97E2F7}" type="slidenum">
              <a:rPr lang="en-US" smtClean="0"/>
              <a:t>‹#›</a:t>
            </a:fld>
            <a:endParaRPr lang="en-US"/>
          </a:p>
        </p:txBody>
      </p:sp>
    </p:spTree>
    <p:extLst>
      <p:ext uri="{BB962C8B-B14F-4D97-AF65-F5344CB8AC3E}">
        <p14:creationId xmlns:p14="http://schemas.microsoft.com/office/powerpoint/2010/main" val="328218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1" y="628651"/>
            <a:ext cx="8836025" cy="4171951"/>
          </a:xfrm>
        </p:spPr>
        <p:txBody>
          <a:bodyPr/>
          <a:lstStyle>
            <a:lvl1pPr>
              <a:buClr>
                <a:srgbClr val="C00000"/>
              </a:buClr>
              <a:defRPr>
                <a:latin typeface="Arial" panose="020B0604020202020204" pitchFamily="34" charset="0"/>
                <a:cs typeface="Arial" panose="020B0604020202020204" pitchFamily="34" charset="0"/>
              </a:defRPr>
            </a:lvl1pPr>
            <a:lvl2pPr marL="427435" indent="-166688">
              <a:buClr>
                <a:srgbClr val="C00000"/>
              </a:buClr>
              <a:defRPr>
                <a:latin typeface="Arial" panose="020B0604020202020204" pitchFamily="34" charset="0"/>
                <a:cs typeface="Arial" panose="020B0604020202020204" pitchFamily="34" charset="0"/>
              </a:defRPr>
            </a:lvl2pPr>
            <a:lvl3pPr marL="602456" indent="-172641">
              <a:buClr>
                <a:srgbClr val="C00000"/>
              </a:buClr>
              <a:defRPr>
                <a:latin typeface="Arial" panose="020B0604020202020204" pitchFamily="34" charset="0"/>
                <a:cs typeface="Arial" panose="020B0604020202020204" pitchFamily="34" charset="0"/>
              </a:defRPr>
            </a:lvl3pPr>
            <a:lvl4pPr marL="769144" indent="-166688">
              <a:buClr>
                <a:srgbClr val="C00000"/>
              </a:buClr>
              <a:buFont typeface="Arial" pitchFamily="34" charset="0"/>
              <a:buChar char="•"/>
              <a:defRPr>
                <a:latin typeface="Arial" panose="020B0604020202020204" pitchFamily="34" charset="0"/>
                <a:cs typeface="Arial" panose="020B0604020202020204" pitchFamily="34" charset="0"/>
              </a:defRPr>
            </a:lvl4pPr>
            <a:lvl5pPr marL="941785" indent="-172641">
              <a:defRPr>
                <a:latin typeface="Arial" panose="020B0604020202020204" pitchFamily="34" charset="0"/>
                <a:cs typeface="Arial" panose="020B0604020202020204" pitchFamily="34" charset="0"/>
              </a:defRPr>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9059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543800" cy="809269"/>
          </a:xfrm>
        </p:spPr>
        <p:txBody>
          <a:bodyPr>
            <a:normAutofit/>
          </a:bodyPr>
          <a:lstStyle>
            <a:lvl1pPr algn="l">
              <a:defRPr sz="2400" b="0">
                <a:solidFill>
                  <a:srgbClr val="00206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6768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744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82"/>
            <a:ext cx="7543800" cy="809269"/>
          </a:xfrm>
        </p:spPr>
        <p:txBody>
          <a:bodyPr>
            <a:normAutofit/>
          </a:bodyPr>
          <a:lstStyle>
            <a:lvl1pPr algn="l">
              <a:defRPr sz="2400" b="0">
                <a:solidFill>
                  <a:srgbClr val="00206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028702"/>
            <a:ext cx="4038600" cy="377189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28702"/>
            <a:ext cx="4038600" cy="377189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28703"/>
            <a:ext cx="4038600" cy="188594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28701"/>
            <a:ext cx="4038600" cy="188594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457200" y="2971802"/>
            <a:ext cx="4038600" cy="188594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648200" y="2971800"/>
            <a:ext cx="4038600" cy="1885949"/>
          </a:xfrm>
        </p:spPr>
        <p:txBody>
          <a:bodyPr>
            <a:normAutofit/>
          </a:bodyPr>
          <a:lstStyle>
            <a:lvl1pPr>
              <a:defRPr sz="2100"/>
            </a:lvl1pPr>
            <a:lvl2pPr>
              <a:defRPr sz="1800"/>
            </a:lvl2pPr>
            <a:lvl3pPr>
              <a:defRPr sz="1350"/>
            </a:lvl3pPr>
            <a:lvl4pPr>
              <a:defRPr sz="1200"/>
            </a:lvl4pPr>
            <a:lvl5pPr>
              <a:defRPr sz="12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394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00353"/>
            <a:ext cx="8229600" cy="17942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1028701"/>
            <a:ext cx="8229600" cy="17716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51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28700"/>
            <a:ext cx="4040188" cy="47982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506073"/>
            <a:ext cx="4040188" cy="3294529"/>
          </a:xfrm>
        </p:spPr>
        <p:txBody>
          <a:bodyPr>
            <a:normAutofit/>
          </a:bodyPr>
          <a:lstStyle>
            <a:lvl1pPr>
              <a:defRPr sz="1800"/>
            </a:lvl1pPr>
            <a:lvl2pPr>
              <a:defRPr sz="1350"/>
            </a:lvl2pPr>
            <a:lvl3pPr>
              <a:defRPr sz="12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028700"/>
            <a:ext cx="4041775" cy="47982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1506073"/>
            <a:ext cx="4041775" cy="3294529"/>
          </a:xfrm>
        </p:spPr>
        <p:txBody>
          <a:bodyPr>
            <a:normAutofit/>
          </a:bodyPr>
          <a:lstStyle>
            <a:lvl1pPr>
              <a:defRPr sz="1800"/>
            </a:lvl1pPr>
            <a:lvl2pPr>
              <a:defRPr sz="1350"/>
            </a:lvl2pPr>
            <a:lvl3pPr>
              <a:defRPr sz="12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12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171700"/>
            <a:ext cx="8229600" cy="857250"/>
          </a:xfrm>
          <a:prstGeom prst="rect">
            <a:avLst/>
          </a:prstGeom>
        </p:spPr>
        <p:txBody>
          <a:bodyPr anchor="ctr" anchorCtr="0">
            <a:normAutofit/>
          </a:bodyPr>
          <a:lstStyle>
            <a:lvl1pPr>
              <a:defRPr sz="1125" b="1" baseline="0">
                <a:latin typeface="Arial Narrow" panose="020B0606020202030204" pitchFamily="34" charset="0"/>
                <a:cs typeface="Arial" pitchFamily="34" charset="0"/>
              </a:defRPr>
            </a:lvl1pPr>
          </a:lstStyle>
          <a:p>
            <a:r>
              <a:rPr lang="en-US" dirty="0"/>
              <a:t>[Intentionally Left Blank]</a:t>
            </a:r>
          </a:p>
        </p:txBody>
      </p:sp>
    </p:spTree>
    <p:extLst>
      <p:ext uri="{BB962C8B-B14F-4D97-AF65-F5344CB8AC3E}">
        <p14:creationId xmlns:p14="http://schemas.microsoft.com/office/powerpoint/2010/main" val="248360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3"/>
            <a:ext cx="7543800" cy="8092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758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Box 49"/>
          <p:cNvSpPr txBox="1">
            <a:spLocks noChangeArrowheads="1"/>
          </p:cNvSpPr>
          <p:nvPr/>
        </p:nvSpPr>
        <p:spPr bwMode="auto">
          <a:xfrm>
            <a:off x="7315200" y="4921292"/>
            <a:ext cx="1828800" cy="213585"/>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788" b="0">
                <a:latin typeface="Arial Narrow" panose="020B0606020202030204" pitchFamily="34" charset="0"/>
                <a:cs typeface="Arial" pitchFamily="34" charset="0"/>
              </a:rPr>
              <a:pPr algn="r">
                <a:spcBef>
                  <a:spcPct val="50000"/>
                </a:spcBef>
              </a:pPr>
              <a:t>‹#›</a:t>
            </a:fld>
            <a:endParaRPr lang="en-US" sz="788" b="0" dirty="0">
              <a:latin typeface="Arial Narrow" panose="020B0606020202030204" pitchFamily="34" charset="0"/>
              <a:cs typeface="Arial" pitchFamily="34" charset="0"/>
            </a:endParaRPr>
          </a:p>
        </p:txBody>
      </p:sp>
      <p:cxnSp>
        <p:nvCxnSpPr>
          <p:cNvPr id="17" name="AutoShape 7"/>
          <p:cNvCxnSpPr>
            <a:cxnSpLocks noChangeShapeType="1"/>
          </p:cNvCxnSpPr>
          <p:nvPr/>
        </p:nvCxnSpPr>
        <p:spPr bwMode="auto">
          <a:xfrm>
            <a:off x="0" y="830355"/>
            <a:ext cx="9144000" cy="0"/>
          </a:xfrm>
          <a:prstGeom prst="straightConnector1">
            <a:avLst/>
          </a:prstGeom>
          <a:noFill/>
          <a:ln w="38100">
            <a:solidFill>
              <a:schemeClr val="accent1"/>
            </a:solidFill>
            <a:round/>
            <a:headEnd/>
            <a:tailEnd/>
          </a:ln>
        </p:spPr>
      </p:cxnSp>
    </p:spTree>
    <p:extLst>
      <p:ext uri="{BB962C8B-B14F-4D97-AF65-F5344CB8AC3E}">
        <p14:creationId xmlns:p14="http://schemas.microsoft.com/office/powerpoint/2010/main" val="7492255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ctr" defTabSz="514350" rtl="0" eaLnBrk="1" latinLnBrk="0" hangingPunct="1">
        <a:spcBef>
          <a:spcPct val="0"/>
        </a:spcBef>
        <a:buNone/>
        <a:defRPr sz="2475" b="1" kern="1200">
          <a:solidFill>
            <a:srgbClr val="A90101"/>
          </a:solidFill>
          <a:latin typeface="Arial Narrow" panose="020B0606020202030204" pitchFamily="34" charset="0"/>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2100" kern="1200">
          <a:solidFill>
            <a:schemeClr val="tx1"/>
          </a:solidFill>
          <a:latin typeface="Arial Narrow" panose="020B0606020202030204" pitchFamily="34" charset="0"/>
          <a:ea typeface="+mn-ea"/>
          <a:cs typeface="+mn-cs"/>
        </a:defRPr>
      </a:lvl1pPr>
      <a:lvl2pPr marL="417910" indent="-160735" algn="l" defTabSz="51435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642938" indent="-128588" algn="l" defTabSz="514350" rtl="0" eaLnBrk="1" latinLnBrk="0" hangingPunct="1">
        <a:spcBef>
          <a:spcPct val="20000"/>
        </a:spcBef>
        <a:buFont typeface="Arial" panose="020B0604020202020204" pitchFamily="34" charset="0"/>
        <a:buChar char="•"/>
        <a:defRPr sz="1500" kern="1200">
          <a:solidFill>
            <a:schemeClr val="tx1"/>
          </a:solidFill>
          <a:latin typeface="Arial Narrow" panose="020B0606020202030204" pitchFamily="34" charset="0"/>
          <a:ea typeface="+mn-ea"/>
          <a:cs typeface="+mn-cs"/>
        </a:defRPr>
      </a:lvl3pPr>
      <a:lvl4pPr marL="900113" indent="-128588" algn="l" defTabSz="51435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4pPr>
      <a:lvl5pPr marL="1157288" indent="-128588" algn="l" defTabSz="51435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tif"/><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tif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delivery.acm.org/10.1145/1080000/1073017/p26-banko.pdf?ip=137.110.55.172&amp;id=1073017&amp;acc=OPEN&amp;key=CA367851C7E3CE77.30F2CC1B2E6C2B37.4D4702B0C3E38B35.6D218144511F3437&amp;__acm__=1569298433_caa8354b98d0deaf3dd6ac306a2209c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visiondummy.com/2014/04/curse-dimensionality-affect-classifi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amitkaps/the-power-of-ensembles-in-machine-lear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8845" y="206526"/>
            <a:ext cx="8386310" cy="1059242"/>
          </a:xfrm>
        </p:spPr>
        <p:txBody>
          <a:bodyPr anchor="b">
            <a:normAutofit fontScale="90000"/>
          </a:bodyPr>
          <a:lstStyle/>
          <a:p>
            <a:r>
              <a:rPr lang="en-US" sz="3300" dirty="0">
                <a:solidFill>
                  <a:schemeClr val="tx1">
                    <a:lumMod val="85000"/>
                    <a:lumOff val="15000"/>
                  </a:schemeClr>
                </a:solidFill>
                <a:latin typeface="Calibri" panose="020F0502020204030204" pitchFamily="34" charset="0"/>
                <a:cs typeface="Calibri" panose="020F0502020204030204" pitchFamily="34" charset="0"/>
              </a:rPr>
              <a:t>SVM Learning for GFIS Trimer Health Monitoring </a:t>
            </a:r>
            <a:br>
              <a:rPr lang="en-US" sz="3300" dirty="0">
                <a:solidFill>
                  <a:schemeClr val="tx1">
                    <a:lumMod val="85000"/>
                    <a:lumOff val="15000"/>
                  </a:schemeClr>
                </a:solidFill>
                <a:latin typeface="Calibri" panose="020F0502020204030204" pitchFamily="34" charset="0"/>
                <a:cs typeface="Calibri" panose="020F0502020204030204" pitchFamily="34" charset="0"/>
              </a:rPr>
            </a:br>
            <a:r>
              <a:rPr lang="en-US" sz="3300" dirty="0">
                <a:solidFill>
                  <a:schemeClr val="tx1">
                    <a:lumMod val="85000"/>
                    <a:lumOff val="15000"/>
                  </a:schemeClr>
                </a:solidFill>
                <a:latin typeface="Calibri" panose="020F0502020204030204" pitchFamily="34" charset="0"/>
                <a:cs typeface="Calibri" panose="020F0502020204030204" pitchFamily="34" charset="0"/>
              </a:rPr>
              <a:t>in Helium-Neon Ion Beam Microscopy</a:t>
            </a:r>
          </a:p>
        </p:txBody>
      </p:sp>
      <p:sp>
        <p:nvSpPr>
          <p:cNvPr id="3" name="Subtitle 2"/>
          <p:cNvSpPr>
            <a:spLocks noGrp="1"/>
          </p:cNvSpPr>
          <p:nvPr>
            <p:ph type="subTitle" idx="1"/>
          </p:nvPr>
        </p:nvSpPr>
        <p:spPr>
          <a:xfrm>
            <a:off x="3716923" y="1602412"/>
            <a:ext cx="5346173" cy="2520023"/>
          </a:xfrm>
        </p:spPr>
        <p:txBody>
          <a:bodyPr anchor="t">
            <a:noAutofit/>
          </a:bodyPr>
          <a:lstStyle/>
          <a:p>
            <a:r>
              <a:rPr lang="en-US" sz="2000" b="0" dirty="0">
                <a:latin typeface="Calibri" panose="020F0502020204030204" pitchFamily="34" charset="0"/>
                <a:cs typeface="Calibri" panose="020F0502020204030204" pitchFamily="34" charset="0"/>
              </a:rPr>
              <a:t>Prof. Andrew B. </a:t>
            </a:r>
            <a:r>
              <a:rPr lang="en-US" sz="2000" b="0" dirty="0" err="1">
                <a:latin typeface="Calibri" panose="020F0502020204030204" pitchFamily="34" charset="0"/>
                <a:cs typeface="Calibri" panose="020F0502020204030204" pitchFamily="34" charset="0"/>
              </a:rPr>
              <a:t>Kahng</a:t>
            </a:r>
            <a:r>
              <a:rPr lang="en-US" sz="2000" b="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Hsin-Yu Liu, M.S.E.E.</a:t>
            </a:r>
            <a:r>
              <a:rPr lang="en-US" sz="2000" b="0" dirty="0">
                <a:latin typeface="Calibri" panose="020F0502020204030204" pitchFamily="34" charset="0"/>
                <a:cs typeface="Calibri" panose="020F0502020204030204" pitchFamily="34" charset="0"/>
              </a:rPr>
              <a:t>‡, </a:t>
            </a:r>
          </a:p>
          <a:p>
            <a:r>
              <a:rPr lang="en-US" sz="2000" b="0" dirty="0">
                <a:latin typeface="Calibri" panose="020F0502020204030204" pitchFamily="34" charset="0"/>
                <a:cs typeface="Calibri" panose="020F0502020204030204" pitchFamily="34" charset="0"/>
              </a:rPr>
              <a:t>Chris Park, M.Sc.+, Ramani </a:t>
            </a:r>
            <a:r>
              <a:rPr lang="en-US" sz="2000" b="0" dirty="0" err="1">
                <a:latin typeface="Calibri" panose="020F0502020204030204" pitchFamily="34" charset="0"/>
                <a:cs typeface="Calibri" panose="020F0502020204030204" pitchFamily="34" charset="0"/>
              </a:rPr>
              <a:t>Pichumani</a:t>
            </a:r>
            <a:r>
              <a:rPr lang="en-US" sz="2000" b="0" dirty="0">
                <a:latin typeface="Calibri" panose="020F0502020204030204" pitchFamily="34" charset="0"/>
                <a:cs typeface="Calibri" panose="020F0502020204030204" pitchFamily="34" charset="0"/>
              </a:rPr>
              <a:t>, Ph.D.+, and </a:t>
            </a:r>
          </a:p>
          <a:p>
            <a:r>
              <a:rPr lang="en-US" sz="2000" b="0" dirty="0">
                <a:latin typeface="Calibri" panose="020F0502020204030204" pitchFamily="34" charset="0"/>
                <a:cs typeface="Calibri" panose="020F0502020204030204" pitchFamily="34" charset="0"/>
              </a:rPr>
              <a:t>Prof. Lawrence Saul†</a:t>
            </a:r>
          </a:p>
          <a:p>
            <a:endParaRPr lang="en-US" sz="2000" b="0" dirty="0">
              <a:latin typeface="Calibri" panose="020F0502020204030204" pitchFamily="34" charset="0"/>
              <a:cs typeface="Calibri" panose="020F0502020204030204" pitchFamily="34" charset="0"/>
            </a:endParaRPr>
          </a:p>
          <a:p>
            <a:r>
              <a:rPr lang="en-US" sz="1600" b="0" dirty="0">
                <a:latin typeface="Calibri" panose="020F0502020204030204" pitchFamily="34" charset="0"/>
                <a:cs typeface="Calibri" panose="020F0502020204030204" pitchFamily="34" charset="0"/>
              </a:rPr>
              <a:t>†CSE and ‡ECE Departments, UC San Diego </a:t>
            </a:r>
          </a:p>
          <a:p>
            <a:r>
              <a:rPr lang="en-US" sz="1600" b="0" dirty="0">
                <a:latin typeface="Calibri" panose="020F0502020204030204" pitchFamily="34" charset="0"/>
                <a:cs typeface="Calibri" panose="020F0502020204030204" pitchFamily="34" charset="0"/>
              </a:rPr>
              <a:t>in affiliation with +Carl Zeiss SMT Inc., Pleasanton, CA.</a:t>
            </a:r>
            <a:endParaRPr lang="en-US" sz="16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177E13A-075C-47C4-86C4-C0E905E45707}"/>
              </a:ext>
            </a:extLst>
          </p:cNvPr>
          <p:cNvPicPr>
            <a:picLocks noChangeAspect="1"/>
          </p:cNvPicPr>
          <p:nvPr/>
        </p:nvPicPr>
        <p:blipFill>
          <a:blip r:embed="rId3"/>
          <a:stretch>
            <a:fillRect/>
          </a:stretch>
        </p:blipFill>
        <p:spPr>
          <a:xfrm>
            <a:off x="200185" y="1817544"/>
            <a:ext cx="1658101" cy="1508411"/>
          </a:xfrm>
          <a:prstGeom prst="rect">
            <a:avLst/>
          </a:prstGeom>
        </p:spPr>
      </p:pic>
      <p:sp>
        <p:nvSpPr>
          <p:cNvPr id="4" name="TextBox 3"/>
          <p:cNvSpPr txBox="1"/>
          <p:nvPr/>
        </p:nvSpPr>
        <p:spPr>
          <a:xfrm>
            <a:off x="3283687" y="4707451"/>
            <a:ext cx="2576626" cy="307777"/>
          </a:xfrm>
          <a:prstGeom prst="rect">
            <a:avLst/>
          </a:prstGeom>
          <a:noFill/>
        </p:spPr>
        <p:txBody>
          <a:bodyPr wrap="square" rtlCol="0">
            <a:spAutoFit/>
          </a:bodyPr>
          <a:lstStyle/>
          <a:p>
            <a:pPr>
              <a:spcAft>
                <a:spcPts val="600"/>
              </a:spcAft>
            </a:pPr>
            <a:r>
              <a:rPr lang="en-US" sz="1400" dirty="0">
                <a:latin typeface="Calibri" panose="020F0502020204030204" pitchFamily="34" charset="0"/>
                <a:cs typeface="Calibri" panose="020F0502020204030204" pitchFamily="34" charset="0"/>
              </a:rPr>
              <a:t>APC Conference 2019 - 19035</a:t>
            </a:r>
          </a:p>
        </p:txBody>
      </p:sp>
      <p:pic>
        <p:nvPicPr>
          <p:cNvPr id="6" name="Picture 5">
            <a:extLst>
              <a:ext uri="{FF2B5EF4-FFF2-40B4-BE49-F238E27FC236}">
                <a16:creationId xmlns:a16="http://schemas.microsoft.com/office/drawing/2014/main" id="{D81AAF3E-9286-4EAE-A362-5A7D7DD3853E}"/>
              </a:ext>
            </a:extLst>
          </p:cNvPr>
          <p:cNvPicPr>
            <a:picLocks noChangeAspect="1"/>
          </p:cNvPicPr>
          <p:nvPr/>
        </p:nvPicPr>
        <p:blipFill>
          <a:blip r:embed="rId4"/>
          <a:stretch>
            <a:fillRect/>
          </a:stretch>
        </p:blipFill>
        <p:spPr>
          <a:xfrm>
            <a:off x="1923056" y="1817544"/>
            <a:ext cx="1531903" cy="1505672"/>
          </a:xfrm>
          <a:prstGeom prst="rect">
            <a:avLst/>
          </a:prstGeom>
        </p:spPr>
      </p:pic>
    </p:spTree>
    <p:extLst>
      <p:ext uri="{BB962C8B-B14F-4D97-AF65-F5344CB8AC3E}">
        <p14:creationId xmlns:p14="http://schemas.microsoft.com/office/powerpoint/2010/main" val="6543962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32E20F-6787-47D4-8D86-39CB473A5FA4}"/>
              </a:ext>
            </a:extLst>
          </p:cNvPr>
          <p:cNvSpPr>
            <a:spLocks noGrp="1"/>
          </p:cNvSpPr>
          <p:nvPr>
            <p:ph type="title"/>
          </p:nvPr>
        </p:nvSpPr>
        <p:spPr/>
        <p:txBody>
          <a:bodyPr>
            <a:normAutofit/>
          </a:bodyPr>
          <a:lstStyle/>
          <a:p>
            <a:r>
              <a:rPr lang="en-US" sz="3200" dirty="0"/>
              <a:t>Data Preparation</a:t>
            </a:r>
          </a:p>
        </p:txBody>
      </p:sp>
      <p:grpSp>
        <p:nvGrpSpPr>
          <p:cNvPr id="11" name="Group 10">
            <a:extLst>
              <a:ext uri="{FF2B5EF4-FFF2-40B4-BE49-F238E27FC236}">
                <a16:creationId xmlns:a16="http://schemas.microsoft.com/office/drawing/2014/main" id="{30276165-09B6-4B82-8055-2F7EADC408EF}"/>
              </a:ext>
            </a:extLst>
          </p:cNvPr>
          <p:cNvGrpSpPr/>
          <p:nvPr/>
        </p:nvGrpSpPr>
        <p:grpSpPr>
          <a:xfrm>
            <a:off x="155121" y="43363"/>
            <a:ext cx="8860753" cy="237490"/>
            <a:chOff x="155121" y="727813"/>
            <a:chExt cx="8860753" cy="237490"/>
          </a:xfrm>
        </p:grpSpPr>
        <p:sp>
          <p:nvSpPr>
            <p:cNvPr id="12" name="Arrow: Chevron 11">
              <a:extLst>
                <a:ext uri="{FF2B5EF4-FFF2-40B4-BE49-F238E27FC236}">
                  <a16:creationId xmlns:a16="http://schemas.microsoft.com/office/drawing/2014/main" id="{2595F5E1-266D-4265-9777-2B3E7FC27944}"/>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3" name="Arrow: Chevron 12">
              <a:extLst>
                <a:ext uri="{FF2B5EF4-FFF2-40B4-BE49-F238E27FC236}">
                  <a16:creationId xmlns:a16="http://schemas.microsoft.com/office/drawing/2014/main" id="{E3830D25-82FD-4FA8-A089-CEBE82578B51}"/>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4" name="Arrow: Chevron 13">
              <a:extLst>
                <a:ext uri="{FF2B5EF4-FFF2-40B4-BE49-F238E27FC236}">
                  <a16:creationId xmlns:a16="http://schemas.microsoft.com/office/drawing/2014/main" id="{1236C986-6BB5-4321-9C24-367D9CD95239}"/>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5" name="Arrow: Chevron 14">
              <a:extLst>
                <a:ext uri="{FF2B5EF4-FFF2-40B4-BE49-F238E27FC236}">
                  <a16:creationId xmlns:a16="http://schemas.microsoft.com/office/drawing/2014/main" id="{D44CC75B-92A9-4498-B61B-004A7BD3DABB}"/>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6" name="Arrow: Chevron 15">
              <a:extLst>
                <a:ext uri="{FF2B5EF4-FFF2-40B4-BE49-F238E27FC236}">
                  <a16:creationId xmlns:a16="http://schemas.microsoft.com/office/drawing/2014/main" id="{D1462713-1EB2-42EE-911B-EA1A5CFB768E}"/>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grpSp>
        <p:nvGrpSpPr>
          <p:cNvPr id="3" name="Group 2">
            <a:extLst>
              <a:ext uri="{FF2B5EF4-FFF2-40B4-BE49-F238E27FC236}">
                <a16:creationId xmlns:a16="http://schemas.microsoft.com/office/drawing/2014/main" id="{AEE334F0-B39C-426C-A203-4400D400C5C8}"/>
              </a:ext>
            </a:extLst>
          </p:cNvPr>
          <p:cNvGrpSpPr/>
          <p:nvPr/>
        </p:nvGrpSpPr>
        <p:grpSpPr>
          <a:xfrm>
            <a:off x="702957" y="1028848"/>
            <a:ext cx="7646597" cy="3706741"/>
            <a:chOff x="702957" y="1028848"/>
            <a:chExt cx="7646597" cy="3706741"/>
          </a:xfrm>
        </p:grpSpPr>
        <p:grpSp>
          <p:nvGrpSpPr>
            <p:cNvPr id="63" name="Group 62">
              <a:extLst>
                <a:ext uri="{FF2B5EF4-FFF2-40B4-BE49-F238E27FC236}">
                  <a16:creationId xmlns:a16="http://schemas.microsoft.com/office/drawing/2014/main" id="{8BB82978-4985-4FF5-8794-64B3762221D6}"/>
                </a:ext>
              </a:extLst>
            </p:cNvPr>
            <p:cNvGrpSpPr/>
            <p:nvPr/>
          </p:nvGrpSpPr>
          <p:grpSpPr>
            <a:xfrm>
              <a:off x="702957" y="1028848"/>
              <a:ext cx="7646597" cy="3706741"/>
              <a:chOff x="184567" y="354530"/>
              <a:chExt cx="5278880" cy="2720973"/>
            </a:xfrm>
          </p:grpSpPr>
          <p:grpSp>
            <p:nvGrpSpPr>
              <p:cNvPr id="61" name="Group 60">
                <a:extLst>
                  <a:ext uri="{FF2B5EF4-FFF2-40B4-BE49-F238E27FC236}">
                    <a16:creationId xmlns:a16="http://schemas.microsoft.com/office/drawing/2014/main" id="{7F3AB0ED-DA99-4EDF-90FF-330C43C0AB16}"/>
                  </a:ext>
                </a:extLst>
              </p:cNvPr>
              <p:cNvGrpSpPr/>
              <p:nvPr/>
            </p:nvGrpSpPr>
            <p:grpSpPr>
              <a:xfrm>
                <a:off x="184567" y="411359"/>
                <a:ext cx="2402911" cy="2664144"/>
                <a:chOff x="184567" y="68888"/>
                <a:chExt cx="2402911" cy="2664144"/>
              </a:xfrm>
            </p:grpSpPr>
            <p:sp>
              <p:nvSpPr>
                <p:cNvPr id="19" name="Freeform: Shape 18">
                  <a:extLst>
                    <a:ext uri="{FF2B5EF4-FFF2-40B4-BE49-F238E27FC236}">
                      <a16:creationId xmlns:a16="http://schemas.microsoft.com/office/drawing/2014/main" id="{5D082715-44E0-420A-A364-39DF5CCEF0A8}"/>
                    </a:ext>
                  </a:extLst>
                </p:cNvPr>
                <p:cNvSpPr/>
                <p:nvPr/>
              </p:nvSpPr>
              <p:spPr>
                <a:xfrm>
                  <a:off x="184567" y="68888"/>
                  <a:ext cx="2402911" cy="518400"/>
                </a:xfrm>
                <a:custGeom>
                  <a:avLst/>
                  <a:gdLst>
                    <a:gd name="connsiteX0" fmla="*/ 0 w 2490043"/>
                    <a:gd name="connsiteY0" fmla="*/ 0 h 518400"/>
                    <a:gd name="connsiteX1" fmla="*/ 2490043 w 2490043"/>
                    <a:gd name="connsiteY1" fmla="*/ 0 h 518400"/>
                    <a:gd name="connsiteX2" fmla="*/ 2490043 w 2490043"/>
                    <a:gd name="connsiteY2" fmla="*/ 518400 h 518400"/>
                    <a:gd name="connsiteX3" fmla="*/ 0 w 2490043"/>
                    <a:gd name="connsiteY3" fmla="*/ 518400 h 518400"/>
                    <a:gd name="connsiteX4" fmla="*/ 0 w 24900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518400">
                      <a:moveTo>
                        <a:pt x="0" y="0"/>
                      </a:moveTo>
                      <a:lnTo>
                        <a:pt x="2490043" y="0"/>
                      </a:lnTo>
                      <a:lnTo>
                        <a:pt x="2490043" y="518400"/>
                      </a:lnTo>
                      <a:lnTo>
                        <a:pt x="0" y="5184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dirty="0">
                      <a:solidFill>
                        <a:schemeClr val="tx1"/>
                      </a:solidFill>
                    </a:rPr>
                    <a:t>Labeling: </a:t>
                  </a:r>
                  <a:endParaRPr lang="en-US" sz="2400" kern="1200" dirty="0">
                    <a:solidFill>
                      <a:schemeClr val="tx1"/>
                    </a:solidFill>
                  </a:endParaRPr>
                </a:p>
              </p:txBody>
            </p:sp>
            <p:sp>
              <p:nvSpPr>
                <p:cNvPr id="20" name="Freeform: Shape 19">
                  <a:extLst>
                    <a:ext uri="{FF2B5EF4-FFF2-40B4-BE49-F238E27FC236}">
                      <a16:creationId xmlns:a16="http://schemas.microsoft.com/office/drawing/2014/main" id="{12E2E3F8-4C2E-4D84-98E6-4BF3A0BB6EC3}"/>
                    </a:ext>
                  </a:extLst>
                </p:cNvPr>
                <p:cNvSpPr/>
                <p:nvPr/>
              </p:nvSpPr>
              <p:spPr>
                <a:xfrm>
                  <a:off x="184567" y="587289"/>
                  <a:ext cx="2402910" cy="2145743"/>
                </a:xfrm>
                <a:custGeom>
                  <a:avLst/>
                  <a:gdLst>
                    <a:gd name="connsiteX0" fmla="*/ 0 w 2490043"/>
                    <a:gd name="connsiteY0" fmla="*/ 0 h 1704644"/>
                    <a:gd name="connsiteX1" fmla="*/ 2490043 w 2490043"/>
                    <a:gd name="connsiteY1" fmla="*/ 0 h 1704644"/>
                    <a:gd name="connsiteX2" fmla="*/ 2490043 w 2490043"/>
                    <a:gd name="connsiteY2" fmla="*/ 1704644 h 1704644"/>
                    <a:gd name="connsiteX3" fmla="*/ 0 w 2490043"/>
                    <a:gd name="connsiteY3" fmla="*/ 1704644 h 1704644"/>
                    <a:gd name="connsiteX4" fmla="*/ 0 w 2490043"/>
                    <a:gd name="connsiteY4" fmla="*/ 0 h 170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1704644">
                      <a:moveTo>
                        <a:pt x="0" y="0"/>
                      </a:moveTo>
                      <a:lnTo>
                        <a:pt x="2490043" y="0"/>
                      </a:lnTo>
                      <a:lnTo>
                        <a:pt x="2490043" y="1704644"/>
                      </a:lnTo>
                      <a:lnTo>
                        <a:pt x="0" y="1704644"/>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2000" kern="1200" dirty="0">
                      <a:solidFill>
                        <a:schemeClr val="tx1"/>
                      </a:solidFill>
                    </a:rPr>
                    <a:t>Label the data with classes:</a:t>
                  </a:r>
                </a:p>
                <a:p>
                  <a:pPr marL="628650" lvl="2" indent="-171450" defTabSz="800100">
                    <a:lnSpc>
                      <a:spcPct val="90000"/>
                    </a:lnSpc>
                    <a:spcBef>
                      <a:spcPct val="0"/>
                    </a:spcBef>
                    <a:spcAft>
                      <a:spcPct val="15000"/>
                    </a:spcAft>
                    <a:buChar char="•"/>
                  </a:pPr>
                  <a:r>
                    <a:rPr lang="en-US" sz="2000" kern="1200" dirty="0">
                      <a:solidFill>
                        <a:schemeClr val="tx1"/>
                      </a:solidFill>
                    </a:rPr>
                    <a:t>“</a:t>
                  </a:r>
                  <a:r>
                    <a:rPr lang="en-US" sz="2000" i="1" kern="1200" dirty="0">
                      <a:solidFill>
                        <a:schemeClr val="tx1"/>
                      </a:solidFill>
                    </a:rPr>
                    <a:t>Healthy</a:t>
                  </a:r>
                  <a:r>
                    <a:rPr lang="en-US" sz="2000" kern="1200" dirty="0">
                      <a:solidFill>
                        <a:schemeClr val="tx1"/>
                      </a:solidFill>
                    </a:rPr>
                    <a:t>” or “</a:t>
                  </a:r>
                  <a:r>
                    <a:rPr lang="en-US" sz="2000" i="1" kern="1200" dirty="0">
                      <a:solidFill>
                        <a:schemeClr val="tx1"/>
                      </a:solidFill>
                    </a:rPr>
                    <a:t>Unhealthy</a:t>
                  </a:r>
                  <a:r>
                    <a:rPr lang="en-US" sz="2000" kern="1200" dirty="0">
                      <a:solidFill>
                        <a:schemeClr val="tx1"/>
                      </a:solidFill>
                    </a:rPr>
                    <a:t>”</a:t>
                  </a:r>
                </a:p>
                <a:p>
                  <a:pPr marL="171450" lvl="1" indent="-171450" algn="l" defTabSz="800100">
                    <a:lnSpc>
                      <a:spcPct val="90000"/>
                    </a:lnSpc>
                    <a:spcBef>
                      <a:spcPct val="0"/>
                    </a:spcBef>
                    <a:spcAft>
                      <a:spcPct val="15000"/>
                    </a:spcAft>
                    <a:buChar char="•"/>
                  </a:pPr>
                  <a:endParaRPr lang="en-US" sz="2000" kern="1200" dirty="0">
                    <a:solidFill>
                      <a:schemeClr val="tx1"/>
                    </a:solidFill>
                  </a:endParaRPr>
                </a:p>
                <a:p>
                  <a:pPr marL="171450" lvl="1" indent="-171450" algn="l" defTabSz="800100">
                    <a:lnSpc>
                      <a:spcPct val="90000"/>
                    </a:lnSpc>
                    <a:spcBef>
                      <a:spcPct val="0"/>
                    </a:spcBef>
                    <a:spcAft>
                      <a:spcPct val="15000"/>
                    </a:spcAft>
                    <a:buChar char="•"/>
                  </a:pPr>
                  <a:r>
                    <a:rPr lang="en-US" sz="2000" kern="1200" dirty="0">
                      <a:solidFill>
                        <a:schemeClr val="tx1"/>
                      </a:solidFill>
                    </a:rPr>
                    <a:t>Labeled by experts with domain knowledge</a:t>
                  </a:r>
                </a:p>
                <a:p>
                  <a:pPr marL="171450" lvl="1" indent="-171450" algn="l" defTabSz="800100">
                    <a:lnSpc>
                      <a:spcPct val="90000"/>
                    </a:lnSpc>
                    <a:spcBef>
                      <a:spcPct val="0"/>
                    </a:spcBef>
                    <a:spcAft>
                      <a:spcPct val="15000"/>
                    </a:spcAft>
                    <a:buChar char="•"/>
                  </a:pPr>
                  <a:endParaRPr lang="en-US" sz="2000" kern="1200" dirty="0">
                    <a:solidFill>
                      <a:schemeClr val="tx1"/>
                    </a:solidFill>
                  </a:endParaRPr>
                </a:p>
                <a:p>
                  <a:pPr marL="171450" lvl="1" indent="-171450" algn="l" defTabSz="800100">
                    <a:lnSpc>
                      <a:spcPct val="90000"/>
                    </a:lnSpc>
                    <a:spcBef>
                      <a:spcPct val="0"/>
                    </a:spcBef>
                    <a:spcAft>
                      <a:spcPct val="15000"/>
                    </a:spcAft>
                    <a:buChar char="•"/>
                  </a:pPr>
                  <a:r>
                    <a:rPr lang="en-US" sz="2000" dirty="0">
                      <a:solidFill>
                        <a:schemeClr val="tx1"/>
                      </a:solidFill>
                    </a:rPr>
                    <a:t>The label is also called</a:t>
                  </a:r>
                </a:p>
                <a:p>
                  <a:pPr marL="0" lvl="1" algn="l" defTabSz="800100">
                    <a:lnSpc>
                      <a:spcPct val="90000"/>
                    </a:lnSpc>
                    <a:spcBef>
                      <a:spcPct val="0"/>
                    </a:spcBef>
                    <a:spcAft>
                      <a:spcPct val="15000"/>
                    </a:spcAft>
                  </a:pPr>
                  <a:r>
                    <a:rPr lang="en-US" sz="2000" i="1" dirty="0">
                      <a:solidFill>
                        <a:schemeClr val="tx1"/>
                      </a:solidFill>
                    </a:rPr>
                    <a:t>  “response variable”</a:t>
                  </a:r>
                  <a:r>
                    <a:rPr lang="en-US" sz="2000" dirty="0">
                      <a:solidFill>
                        <a:schemeClr val="tx1"/>
                      </a:solidFill>
                    </a:rPr>
                    <a:t> in ML</a:t>
                  </a:r>
                  <a:endParaRPr lang="en-US" sz="2000" kern="1200" dirty="0">
                    <a:solidFill>
                      <a:schemeClr val="tx1"/>
                    </a:solidFill>
                  </a:endParaRPr>
                </a:p>
              </p:txBody>
            </p:sp>
          </p:grpSp>
          <p:grpSp>
            <p:nvGrpSpPr>
              <p:cNvPr id="46" name="Group 45">
                <a:extLst>
                  <a:ext uri="{FF2B5EF4-FFF2-40B4-BE49-F238E27FC236}">
                    <a16:creationId xmlns:a16="http://schemas.microsoft.com/office/drawing/2014/main" id="{F99C4EBA-0569-4249-A7DD-21AC58AEAD73}"/>
                  </a:ext>
                </a:extLst>
              </p:cNvPr>
              <p:cNvGrpSpPr/>
              <p:nvPr/>
            </p:nvGrpSpPr>
            <p:grpSpPr>
              <a:xfrm>
                <a:off x="2827204" y="354530"/>
                <a:ext cx="2636243" cy="2720973"/>
                <a:chOff x="3824736" y="-82709"/>
                <a:chExt cx="2636243" cy="2720973"/>
              </a:xfrm>
            </p:grpSpPr>
            <p:pic>
              <p:nvPicPr>
                <p:cNvPr id="47" name="Picture 46">
                  <a:extLst>
                    <a:ext uri="{FF2B5EF4-FFF2-40B4-BE49-F238E27FC236}">
                      <a16:creationId xmlns:a16="http://schemas.microsoft.com/office/drawing/2014/main" id="{9CDD2F69-C312-41C4-B2DA-0BDC681440B8}"/>
                    </a:ext>
                  </a:extLst>
                </p:cNvPr>
                <p:cNvPicPr>
                  <a:picLocks noChangeAspect="1"/>
                </p:cNvPicPr>
                <p:nvPr/>
              </p:nvPicPr>
              <p:blipFill rotWithShape="1">
                <a:blip r:embed="rId3"/>
                <a:srcRect b="11573"/>
                <a:stretch/>
              </p:blipFill>
              <p:spPr>
                <a:xfrm>
                  <a:off x="3824736" y="-82709"/>
                  <a:ext cx="2636243" cy="2022688"/>
                </a:xfrm>
                <a:prstGeom prst="rect">
                  <a:avLst/>
                </a:prstGeom>
              </p:spPr>
            </p:pic>
            <p:sp>
              <p:nvSpPr>
                <p:cNvPr id="48" name="TextBox 47">
                  <a:extLst>
                    <a:ext uri="{FF2B5EF4-FFF2-40B4-BE49-F238E27FC236}">
                      <a16:creationId xmlns:a16="http://schemas.microsoft.com/office/drawing/2014/main" id="{05809F64-7475-4E87-8362-7709ACEA79FC}"/>
                    </a:ext>
                  </a:extLst>
                </p:cNvPr>
                <p:cNvSpPr txBox="1"/>
                <p:nvPr/>
              </p:nvSpPr>
              <p:spPr>
                <a:xfrm>
                  <a:off x="4269097" y="2299374"/>
                  <a:ext cx="1747520" cy="338890"/>
                </a:xfrm>
                <a:prstGeom prst="rect">
                  <a:avLst/>
                </a:prstGeom>
                <a:noFill/>
              </p:spPr>
              <p:txBody>
                <a:bodyPr wrap="square" rtlCol="0">
                  <a:spAutoFit/>
                </a:bodyPr>
                <a:lstStyle/>
                <a:p>
                  <a:pPr algn="ctr"/>
                  <a:r>
                    <a:rPr lang="zh-TW" altLang="en-US" sz="2400" dirty="0"/>
                    <a:t> </a:t>
                  </a:r>
                  <a:r>
                    <a:rPr lang="en-US" altLang="zh-TW" sz="2400" dirty="0"/>
                    <a:t>Data Labeling</a:t>
                  </a:r>
                  <a:endParaRPr lang="en-US" sz="2400" dirty="0"/>
                </a:p>
              </p:txBody>
            </p:sp>
          </p:grpSp>
        </p:grpSp>
        <p:sp>
          <p:nvSpPr>
            <p:cNvPr id="2" name="Rectangle 1">
              <a:extLst>
                <a:ext uri="{FF2B5EF4-FFF2-40B4-BE49-F238E27FC236}">
                  <a16:creationId xmlns:a16="http://schemas.microsoft.com/office/drawing/2014/main" id="{DE75B65F-B2A5-454D-8116-0978D995CF72}"/>
                </a:ext>
              </a:extLst>
            </p:cNvPr>
            <p:cNvSpPr/>
            <p:nvPr/>
          </p:nvSpPr>
          <p:spPr>
            <a:xfrm>
              <a:off x="6120787" y="3169588"/>
              <a:ext cx="148281" cy="25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633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D002-C609-4330-90F0-2487BCC6BA75}"/>
              </a:ext>
            </a:extLst>
          </p:cNvPr>
          <p:cNvSpPr>
            <a:spLocks noGrp="1"/>
          </p:cNvSpPr>
          <p:nvPr>
            <p:ph type="title"/>
          </p:nvPr>
        </p:nvSpPr>
        <p:spPr>
          <a:xfrm>
            <a:off x="0" y="73614"/>
            <a:ext cx="9044300" cy="994172"/>
          </a:xfrm>
        </p:spPr>
        <p:txBody>
          <a:bodyPr>
            <a:normAutofit/>
          </a:bodyPr>
          <a:lstStyle/>
          <a:p>
            <a:pPr algn="l"/>
            <a:r>
              <a:rPr lang="en-US" sz="3200" b="0" dirty="0">
                <a:solidFill>
                  <a:srgbClr val="002060"/>
                </a:solidFill>
                <a:latin typeface="Calibri" panose="020F0502020204030204" pitchFamily="34" charset="0"/>
                <a:cs typeface="Calibri" panose="020F0502020204030204" pitchFamily="34" charset="0"/>
              </a:rPr>
              <a:t>Reactive maintenance use case</a:t>
            </a:r>
          </a:p>
        </p:txBody>
      </p:sp>
      <p:pic>
        <p:nvPicPr>
          <p:cNvPr id="8" name="Picture 7">
            <a:extLst>
              <a:ext uri="{FF2B5EF4-FFF2-40B4-BE49-F238E27FC236}">
                <a16:creationId xmlns:a16="http://schemas.microsoft.com/office/drawing/2014/main" id="{B809153A-B4F8-4457-9553-C014B0163859}"/>
              </a:ext>
            </a:extLst>
          </p:cNvPr>
          <p:cNvPicPr>
            <a:picLocks noChangeAspect="1"/>
          </p:cNvPicPr>
          <p:nvPr/>
        </p:nvPicPr>
        <p:blipFill rotWithShape="1">
          <a:blip r:embed="rId3">
            <a:extLst>
              <a:ext uri="{28A0092B-C50C-407E-A947-70E740481C1C}">
                <a14:useLocalDpi xmlns:a14="http://schemas.microsoft.com/office/drawing/2010/main" val="0"/>
              </a:ext>
            </a:extLst>
          </a:blip>
          <a:srcRect l="26577" t="19297" r="22454" b="37357"/>
          <a:stretch/>
        </p:blipFill>
        <p:spPr>
          <a:xfrm>
            <a:off x="479986" y="1628774"/>
            <a:ext cx="2511887" cy="2336006"/>
          </a:xfrm>
          <a:prstGeom prst="rect">
            <a:avLst/>
          </a:prstGeom>
        </p:spPr>
      </p:pic>
      <p:sp>
        <p:nvSpPr>
          <p:cNvPr id="17" name="TextBox 16">
            <a:extLst>
              <a:ext uri="{FF2B5EF4-FFF2-40B4-BE49-F238E27FC236}">
                <a16:creationId xmlns:a16="http://schemas.microsoft.com/office/drawing/2014/main" id="{960C27B3-99BF-4069-B0B9-87C11AE208E3}"/>
              </a:ext>
            </a:extLst>
          </p:cNvPr>
          <p:cNvSpPr txBox="1"/>
          <p:nvPr/>
        </p:nvSpPr>
        <p:spPr>
          <a:xfrm>
            <a:off x="479986" y="1628773"/>
            <a:ext cx="685800" cy="300082"/>
          </a:xfrm>
          <a:prstGeom prst="rect">
            <a:avLst/>
          </a:prstGeom>
          <a:noFill/>
        </p:spPr>
        <p:txBody>
          <a:bodyPr wrap="square" rtlCol="0">
            <a:spAutoFit/>
          </a:bodyPr>
          <a:lstStyle/>
          <a:p>
            <a:r>
              <a:rPr lang="en-US" sz="1350">
                <a:solidFill>
                  <a:srgbClr val="00B050"/>
                </a:solidFill>
                <a:latin typeface="Arial Narrow" panose="020B0606020202030204" pitchFamily="34" charset="0"/>
              </a:rPr>
              <a:t>✔</a:t>
            </a:r>
            <a:endParaRPr lang="en-US" sz="1350" dirty="0">
              <a:solidFill>
                <a:srgbClr val="00B050"/>
              </a:solidFill>
              <a:latin typeface="Arial Narrow" panose="020B0606020202030204" pitchFamily="34" charset="0"/>
            </a:endParaRPr>
          </a:p>
        </p:txBody>
      </p:sp>
      <p:grpSp>
        <p:nvGrpSpPr>
          <p:cNvPr id="4" name="Group 3">
            <a:extLst>
              <a:ext uri="{FF2B5EF4-FFF2-40B4-BE49-F238E27FC236}">
                <a16:creationId xmlns:a16="http://schemas.microsoft.com/office/drawing/2014/main" id="{41786152-CD33-40BC-A8D1-BC551E8870E8}"/>
              </a:ext>
            </a:extLst>
          </p:cNvPr>
          <p:cNvGrpSpPr/>
          <p:nvPr/>
        </p:nvGrpSpPr>
        <p:grpSpPr>
          <a:xfrm>
            <a:off x="4561736" y="938429"/>
            <a:ext cx="3739742" cy="3647751"/>
            <a:chOff x="4345950" y="1039413"/>
            <a:chExt cx="4040813" cy="4022116"/>
          </a:xfrm>
        </p:grpSpPr>
        <p:pic>
          <p:nvPicPr>
            <p:cNvPr id="26" name="Picture 25">
              <a:extLst>
                <a:ext uri="{FF2B5EF4-FFF2-40B4-BE49-F238E27FC236}">
                  <a16:creationId xmlns:a16="http://schemas.microsoft.com/office/drawing/2014/main" id="{552EC9BA-6A86-40AE-95F2-D0AED5E5E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950" y="1039413"/>
              <a:ext cx="1971676" cy="1971676"/>
            </a:xfrm>
            <a:prstGeom prst="rect">
              <a:avLst/>
            </a:prstGeom>
          </p:spPr>
        </p:pic>
        <p:pic>
          <p:nvPicPr>
            <p:cNvPr id="5" name="Picture 4">
              <a:extLst>
                <a:ext uri="{FF2B5EF4-FFF2-40B4-BE49-F238E27FC236}">
                  <a16:creationId xmlns:a16="http://schemas.microsoft.com/office/drawing/2014/main" id="{90FB3DD6-C9CD-4BD4-BBAA-88EDEF5CD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952" y="3086099"/>
              <a:ext cx="1971675" cy="1971675"/>
            </a:xfrm>
            <a:prstGeom prst="rect">
              <a:avLst/>
            </a:prstGeom>
          </p:spPr>
        </p:pic>
        <p:pic>
          <p:nvPicPr>
            <p:cNvPr id="10" name="Picture 9">
              <a:extLst>
                <a:ext uri="{FF2B5EF4-FFF2-40B4-BE49-F238E27FC236}">
                  <a16:creationId xmlns:a16="http://schemas.microsoft.com/office/drawing/2014/main" id="{9839BEE9-393D-45DD-BB2B-1B4B83CBCB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5089" y="1049533"/>
              <a:ext cx="1971674" cy="1971674"/>
            </a:xfrm>
            <a:prstGeom prst="rect">
              <a:avLst/>
            </a:prstGeom>
          </p:spPr>
        </p:pic>
        <p:pic>
          <p:nvPicPr>
            <p:cNvPr id="16" name="Picture 15">
              <a:extLst>
                <a:ext uri="{FF2B5EF4-FFF2-40B4-BE49-F238E27FC236}">
                  <a16:creationId xmlns:a16="http://schemas.microsoft.com/office/drawing/2014/main" id="{E3241F59-8D04-4585-96EC-00F409D0BD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5089" y="3086099"/>
              <a:ext cx="1971674" cy="1975430"/>
            </a:xfrm>
            <a:prstGeom prst="rect">
              <a:avLst/>
            </a:prstGeom>
          </p:spPr>
        </p:pic>
        <p:sp>
          <p:nvSpPr>
            <p:cNvPr id="18" name="Rectangle 17">
              <a:extLst>
                <a:ext uri="{FF2B5EF4-FFF2-40B4-BE49-F238E27FC236}">
                  <a16:creationId xmlns:a16="http://schemas.microsoft.com/office/drawing/2014/main" id="{961C16E6-58F7-4FB0-9073-C93861BA125E}"/>
                </a:ext>
              </a:extLst>
            </p:cNvPr>
            <p:cNvSpPr/>
            <p:nvPr/>
          </p:nvSpPr>
          <p:spPr>
            <a:xfrm>
              <a:off x="4382251" y="1090613"/>
              <a:ext cx="379499" cy="323165"/>
            </a:xfrm>
            <a:prstGeom prst="rect">
              <a:avLst/>
            </a:prstGeom>
          </p:spPr>
          <p:txBody>
            <a:bodyPr wrap="square">
              <a:spAutoFit/>
            </a:bodyPr>
            <a:lstStyle/>
            <a:p>
              <a:r>
                <a:rPr lang="en-US" sz="1500" dirty="0">
                  <a:solidFill>
                    <a:srgbClr val="FF0000"/>
                  </a:solidFill>
                  <a:latin typeface="Arial Narrow" panose="020B0606020202030204" pitchFamily="34" charset="0"/>
                </a:rPr>
                <a:t>✘</a:t>
              </a:r>
            </a:p>
          </p:txBody>
        </p:sp>
        <p:sp>
          <p:nvSpPr>
            <p:cNvPr id="19" name="Rectangle 18">
              <a:extLst>
                <a:ext uri="{FF2B5EF4-FFF2-40B4-BE49-F238E27FC236}">
                  <a16:creationId xmlns:a16="http://schemas.microsoft.com/office/drawing/2014/main" id="{183A5B64-79A9-4559-90FE-377E48F6848D}"/>
                </a:ext>
              </a:extLst>
            </p:cNvPr>
            <p:cNvSpPr/>
            <p:nvPr/>
          </p:nvSpPr>
          <p:spPr>
            <a:xfrm>
              <a:off x="6467380" y="1090613"/>
              <a:ext cx="379499" cy="323165"/>
            </a:xfrm>
            <a:prstGeom prst="rect">
              <a:avLst/>
            </a:prstGeom>
          </p:spPr>
          <p:txBody>
            <a:bodyPr wrap="square">
              <a:spAutoFit/>
            </a:bodyPr>
            <a:lstStyle/>
            <a:p>
              <a:r>
                <a:rPr lang="en-US" sz="1500" dirty="0">
                  <a:solidFill>
                    <a:srgbClr val="FF0000"/>
                  </a:solidFill>
                  <a:latin typeface="Arial Narrow" panose="020B0606020202030204" pitchFamily="34" charset="0"/>
                </a:rPr>
                <a:t>✘</a:t>
              </a:r>
            </a:p>
          </p:txBody>
        </p:sp>
        <p:sp>
          <p:nvSpPr>
            <p:cNvPr id="20" name="Rectangle 19">
              <a:extLst>
                <a:ext uri="{FF2B5EF4-FFF2-40B4-BE49-F238E27FC236}">
                  <a16:creationId xmlns:a16="http://schemas.microsoft.com/office/drawing/2014/main" id="{65AC9869-F669-4AB4-A6DB-F6A89B6784E5}"/>
                </a:ext>
              </a:extLst>
            </p:cNvPr>
            <p:cNvSpPr/>
            <p:nvPr/>
          </p:nvSpPr>
          <p:spPr>
            <a:xfrm>
              <a:off x="4382251" y="3098277"/>
              <a:ext cx="379499" cy="323165"/>
            </a:xfrm>
            <a:prstGeom prst="rect">
              <a:avLst/>
            </a:prstGeom>
          </p:spPr>
          <p:txBody>
            <a:bodyPr wrap="square">
              <a:spAutoFit/>
            </a:bodyPr>
            <a:lstStyle/>
            <a:p>
              <a:r>
                <a:rPr lang="en-US" sz="1500" dirty="0">
                  <a:solidFill>
                    <a:srgbClr val="FF0000"/>
                  </a:solidFill>
                  <a:latin typeface="Arial Narrow" panose="020B0606020202030204" pitchFamily="34" charset="0"/>
                </a:rPr>
                <a:t>✘</a:t>
              </a:r>
            </a:p>
          </p:txBody>
        </p:sp>
        <p:sp>
          <p:nvSpPr>
            <p:cNvPr id="21" name="Rectangle 20">
              <a:extLst>
                <a:ext uri="{FF2B5EF4-FFF2-40B4-BE49-F238E27FC236}">
                  <a16:creationId xmlns:a16="http://schemas.microsoft.com/office/drawing/2014/main" id="{73FFD181-4834-4A93-B26A-B41A5B03EAF6}"/>
                </a:ext>
              </a:extLst>
            </p:cNvPr>
            <p:cNvSpPr/>
            <p:nvPr/>
          </p:nvSpPr>
          <p:spPr>
            <a:xfrm>
              <a:off x="6467380" y="3098277"/>
              <a:ext cx="379499" cy="323165"/>
            </a:xfrm>
            <a:prstGeom prst="rect">
              <a:avLst/>
            </a:prstGeom>
          </p:spPr>
          <p:txBody>
            <a:bodyPr wrap="square">
              <a:spAutoFit/>
            </a:bodyPr>
            <a:lstStyle/>
            <a:p>
              <a:r>
                <a:rPr lang="en-US" sz="1500" dirty="0">
                  <a:solidFill>
                    <a:srgbClr val="FF0000"/>
                  </a:solidFill>
                  <a:latin typeface="Arial Narrow" panose="020B0606020202030204" pitchFamily="34" charset="0"/>
                </a:rPr>
                <a:t>✘</a:t>
              </a:r>
            </a:p>
          </p:txBody>
        </p:sp>
        <p:sp>
          <p:nvSpPr>
            <p:cNvPr id="22" name="TextBox 21">
              <a:extLst>
                <a:ext uri="{FF2B5EF4-FFF2-40B4-BE49-F238E27FC236}">
                  <a16:creationId xmlns:a16="http://schemas.microsoft.com/office/drawing/2014/main" id="{F37B5827-C585-4E34-9699-22B378570FE3}"/>
                </a:ext>
              </a:extLst>
            </p:cNvPr>
            <p:cNvSpPr txBox="1"/>
            <p:nvPr/>
          </p:nvSpPr>
          <p:spPr>
            <a:xfrm>
              <a:off x="5015813" y="2663158"/>
              <a:ext cx="611065" cy="300082"/>
            </a:xfrm>
            <a:prstGeom prst="rect">
              <a:avLst/>
            </a:prstGeom>
            <a:noFill/>
          </p:spPr>
          <p:txBody>
            <a:bodyPr wrap="none" rtlCol="0">
              <a:spAutoFit/>
            </a:bodyPr>
            <a:lstStyle/>
            <a:p>
              <a:r>
                <a:rPr lang="en-US" sz="1350" dirty="0">
                  <a:solidFill>
                    <a:schemeClr val="bg1"/>
                  </a:solidFill>
                  <a:latin typeface="Arial Narrow" panose="020B0606020202030204" pitchFamily="34" charset="0"/>
                </a:rPr>
                <a:t>Hollow</a:t>
              </a:r>
            </a:p>
          </p:txBody>
        </p:sp>
        <p:sp>
          <p:nvSpPr>
            <p:cNvPr id="23" name="TextBox 22">
              <a:extLst>
                <a:ext uri="{FF2B5EF4-FFF2-40B4-BE49-F238E27FC236}">
                  <a16:creationId xmlns:a16="http://schemas.microsoft.com/office/drawing/2014/main" id="{412C95E3-0689-40AC-9BE3-4F537B2258A0}"/>
                </a:ext>
              </a:extLst>
            </p:cNvPr>
            <p:cNvSpPr txBox="1"/>
            <p:nvPr/>
          </p:nvSpPr>
          <p:spPr>
            <a:xfrm>
              <a:off x="7115872" y="2685596"/>
              <a:ext cx="562975" cy="300082"/>
            </a:xfrm>
            <a:prstGeom prst="rect">
              <a:avLst/>
            </a:prstGeom>
            <a:noFill/>
          </p:spPr>
          <p:txBody>
            <a:bodyPr wrap="none" rtlCol="0">
              <a:spAutoFit/>
            </a:bodyPr>
            <a:lstStyle/>
            <a:p>
              <a:r>
                <a:rPr lang="en-US" sz="1350" dirty="0">
                  <a:solidFill>
                    <a:schemeClr val="bg1"/>
                  </a:solidFill>
                  <a:latin typeface="Arial Narrow" panose="020B0606020202030204" pitchFamily="34" charset="0"/>
                </a:rPr>
                <a:t>Dimer</a:t>
              </a:r>
            </a:p>
          </p:txBody>
        </p:sp>
        <p:sp>
          <p:nvSpPr>
            <p:cNvPr id="24" name="TextBox 23">
              <a:extLst>
                <a:ext uri="{FF2B5EF4-FFF2-40B4-BE49-F238E27FC236}">
                  <a16:creationId xmlns:a16="http://schemas.microsoft.com/office/drawing/2014/main" id="{4355E33D-ACA4-431F-95B7-707A98D9FFFE}"/>
                </a:ext>
              </a:extLst>
            </p:cNvPr>
            <p:cNvSpPr txBox="1"/>
            <p:nvPr/>
          </p:nvSpPr>
          <p:spPr>
            <a:xfrm>
              <a:off x="4930052" y="4740161"/>
              <a:ext cx="782587" cy="300082"/>
            </a:xfrm>
            <a:prstGeom prst="rect">
              <a:avLst/>
            </a:prstGeom>
            <a:noFill/>
          </p:spPr>
          <p:txBody>
            <a:bodyPr wrap="none" rtlCol="0">
              <a:spAutoFit/>
            </a:bodyPr>
            <a:lstStyle/>
            <a:p>
              <a:r>
                <a:rPr lang="en-US" sz="1350" dirty="0">
                  <a:solidFill>
                    <a:schemeClr val="bg1"/>
                  </a:solidFill>
                  <a:latin typeface="Arial Narrow" panose="020B0606020202030204" pitchFamily="34" charset="0"/>
                </a:rPr>
                <a:t>Monomer</a:t>
              </a:r>
            </a:p>
          </p:txBody>
        </p:sp>
        <p:sp>
          <p:nvSpPr>
            <p:cNvPr id="25" name="TextBox 24">
              <a:extLst>
                <a:ext uri="{FF2B5EF4-FFF2-40B4-BE49-F238E27FC236}">
                  <a16:creationId xmlns:a16="http://schemas.microsoft.com/office/drawing/2014/main" id="{5373E9DB-2112-43A1-9C24-382DC80412C6}"/>
                </a:ext>
              </a:extLst>
            </p:cNvPr>
            <p:cNvSpPr txBox="1"/>
            <p:nvPr/>
          </p:nvSpPr>
          <p:spPr>
            <a:xfrm>
              <a:off x="6989235" y="4751213"/>
              <a:ext cx="816249" cy="300082"/>
            </a:xfrm>
            <a:prstGeom prst="rect">
              <a:avLst/>
            </a:prstGeom>
            <a:noFill/>
          </p:spPr>
          <p:txBody>
            <a:bodyPr wrap="none" rtlCol="0">
              <a:spAutoFit/>
            </a:bodyPr>
            <a:lstStyle/>
            <a:p>
              <a:r>
                <a:rPr lang="en-US" sz="1350" dirty="0">
                  <a:solidFill>
                    <a:schemeClr val="bg1"/>
                  </a:solidFill>
                  <a:latin typeface="Arial Narrow" panose="020B0606020202030204" pitchFamily="34" charset="0"/>
                </a:rPr>
                <a:t>Next shelf</a:t>
              </a:r>
            </a:p>
          </p:txBody>
        </p:sp>
      </p:grpSp>
      <p:grpSp>
        <p:nvGrpSpPr>
          <p:cNvPr id="27" name="Group 26">
            <a:extLst>
              <a:ext uri="{FF2B5EF4-FFF2-40B4-BE49-F238E27FC236}">
                <a16:creationId xmlns:a16="http://schemas.microsoft.com/office/drawing/2014/main" id="{5CC0E27F-1C3B-431D-8018-F5BB9C0D7C71}"/>
              </a:ext>
            </a:extLst>
          </p:cNvPr>
          <p:cNvGrpSpPr/>
          <p:nvPr/>
        </p:nvGrpSpPr>
        <p:grpSpPr>
          <a:xfrm>
            <a:off x="155121" y="43363"/>
            <a:ext cx="8860753" cy="237490"/>
            <a:chOff x="155121" y="727813"/>
            <a:chExt cx="8860753" cy="237490"/>
          </a:xfrm>
        </p:grpSpPr>
        <p:sp>
          <p:nvSpPr>
            <p:cNvPr id="28" name="Arrow: Chevron 27">
              <a:extLst>
                <a:ext uri="{FF2B5EF4-FFF2-40B4-BE49-F238E27FC236}">
                  <a16:creationId xmlns:a16="http://schemas.microsoft.com/office/drawing/2014/main" id="{61DAD87B-87C9-4CF1-89C2-450803BBE493}"/>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29" name="Arrow: Chevron 28">
              <a:extLst>
                <a:ext uri="{FF2B5EF4-FFF2-40B4-BE49-F238E27FC236}">
                  <a16:creationId xmlns:a16="http://schemas.microsoft.com/office/drawing/2014/main" id="{6EDE6D16-CFCE-4F7F-94B3-3493FEF2B3F9}"/>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30" name="Arrow: Chevron 29">
              <a:extLst>
                <a:ext uri="{FF2B5EF4-FFF2-40B4-BE49-F238E27FC236}">
                  <a16:creationId xmlns:a16="http://schemas.microsoft.com/office/drawing/2014/main" id="{CAC69658-249C-4F58-A181-5B5765B50585}"/>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31" name="Arrow: Chevron 30">
              <a:extLst>
                <a:ext uri="{FF2B5EF4-FFF2-40B4-BE49-F238E27FC236}">
                  <a16:creationId xmlns:a16="http://schemas.microsoft.com/office/drawing/2014/main" id="{7BC27C6C-94BB-40C9-84BF-E07974DC7AA7}"/>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32" name="Arrow: Chevron 31">
              <a:extLst>
                <a:ext uri="{FF2B5EF4-FFF2-40B4-BE49-F238E27FC236}">
                  <a16:creationId xmlns:a16="http://schemas.microsoft.com/office/drawing/2014/main" id="{C2D3D1FA-C5FA-4CAE-81F6-C89EB01FB608}"/>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
        <p:nvSpPr>
          <p:cNvPr id="3" name="Rectangle 2">
            <a:extLst>
              <a:ext uri="{FF2B5EF4-FFF2-40B4-BE49-F238E27FC236}">
                <a16:creationId xmlns:a16="http://schemas.microsoft.com/office/drawing/2014/main" id="{D105DBBE-2980-41B0-A4F5-C103B69118EB}"/>
              </a:ext>
            </a:extLst>
          </p:cNvPr>
          <p:cNvSpPr/>
          <p:nvPr/>
        </p:nvSpPr>
        <p:spPr>
          <a:xfrm>
            <a:off x="4410919" y="4599944"/>
            <a:ext cx="4131580" cy="400110"/>
          </a:xfrm>
          <a:prstGeom prst="rect">
            <a:avLst/>
          </a:prstGeom>
        </p:spPr>
        <p:txBody>
          <a:bodyPr wrap="none">
            <a:spAutoFit/>
          </a:bodyPr>
          <a:lstStyle/>
          <a:p>
            <a:r>
              <a:rPr lang="en-US" sz="2000" dirty="0">
                <a:latin typeface="Calibri" panose="020F0502020204030204" pitchFamily="34" charset="0"/>
                <a:cs typeface="Calibri" panose="020F0502020204030204" pitchFamily="34" charset="0"/>
              </a:rPr>
              <a:t>Trimer atoms have been etched away </a:t>
            </a:r>
            <a:endParaRPr lang="en-US" sz="2000" dirty="0"/>
          </a:p>
        </p:txBody>
      </p:sp>
    </p:spTree>
    <p:extLst>
      <p:ext uri="{BB962C8B-B14F-4D97-AF65-F5344CB8AC3E}">
        <p14:creationId xmlns:p14="http://schemas.microsoft.com/office/powerpoint/2010/main" val="8938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D002-C609-4330-90F0-2487BCC6BA75}"/>
              </a:ext>
            </a:extLst>
          </p:cNvPr>
          <p:cNvSpPr>
            <a:spLocks noGrp="1"/>
          </p:cNvSpPr>
          <p:nvPr>
            <p:ph type="title"/>
          </p:nvPr>
        </p:nvSpPr>
        <p:spPr>
          <a:xfrm>
            <a:off x="366132" y="162653"/>
            <a:ext cx="8181340" cy="809269"/>
          </a:xfrm>
        </p:spPr>
        <p:txBody>
          <a:bodyPr vert="horz" lIns="91440" tIns="45720" rIns="91440" bIns="45720" rtlCol="0" anchor="ctr">
            <a:normAutofit/>
          </a:bodyPr>
          <a:lstStyle/>
          <a:p>
            <a:pPr algn="l"/>
            <a:r>
              <a:rPr lang="en-US" sz="3200" b="0" dirty="0">
                <a:solidFill>
                  <a:srgbClr val="002060"/>
                </a:solidFill>
                <a:latin typeface="Calibri" panose="020F0502020204030204" pitchFamily="34" charset="0"/>
                <a:cs typeface="Calibri" panose="020F0502020204030204" pitchFamily="34" charset="0"/>
              </a:rPr>
              <a:t>Predictive maintenance use case</a:t>
            </a:r>
          </a:p>
        </p:txBody>
      </p:sp>
      <p:sp>
        <p:nvSpPr>
          <p:cNvPr id="3" name="AutoShape 2" descr="https://bl3301files.storage.live.com/y4ppkOjKy-izY0WIUq8mRc6YpkWOs4HgmTpd4bT7okgD3lBoCeeh54_nQWqrz7Ql3r0ONzaUFJWhC0hnxY7nlZbPE9DYj9J0WUpuKtj9Bnpr3Imie_R0ucm5szcYvmRzJxFwRoXd1mzMR_DAEB_bY9GQzUk2XG2uGaXyvsNfKFYDCrKjisSFhchexiBtPvO_7Kz/image00038.tiff?psid=1&amp;width=512&amp;height=512&amp;cropMode=center">
            <a:extLst>
              <a:ext uri="{FF2B5EF4-FFF2-40B4-BE49-F238E27FC236}">
                <a16:creationId xmlns:a16="http://schemas.microsoft.com/office/drawing/2014/main" id="{0254FB37-A17A-47A7-9AAA-544839987983}"/>
              </a:ext>
            </a:extLst>
          </p:cNvPr>
          <p:cNvSpPr>
            <a:spLocks noChangeAspect="1" noChangeArrowheads="1"/>
          </p:cNvSpPr>
          <p:nvPr/>
        </p:nvSpPr>
        <p:spPr bwMode="auto">
          <a:xfrm>
            <a:off x="4457700" y="210804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7" name="Picture 6">
            <a:extLst>
              <a:ext uri="{FF2B5EF4-FFF2-40B4-BE49-F238E27FC236}">
                <a16:creationId xmlns:a16="http://schemas.microsoft.com/office/drawing/2014/main" id="{5B1F1AA5-B577-40DE-AC4F-B00C46C85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06" y="918612"/>
            <a:ext cx="3657600" cy="3657600"/>
          </a:xfrm>
          <a:prstGeom prst="rect">
            <a:avLst/>
          </a:prstGeom>
        </p:spPr>
      </p:pic>
      <p:pic>
        <p:nvPicPr>
          <p:cNvPr id="9" name="Picture 8">
            <a:extLst>
              <a:ext uri="{FF2B5EF4-FFF2-40B4-BE49-F238E27FC236}">
                <a16:creationId xmlns:a16="http://schemas.microsoft.com/office/drawing/2014/main" id="{11433E36-CFB7-4DB6-8BBE-A91399739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918612"/>
            <a:ext cx="3657600" cy="3657600"/>
          </a:xfrm>
          <a:prstGeom prst="rect">
            <a:avLst/>
          </a:prstGeom>
        </p:spPr>
      </p:pic>
      <p:cxnSp>
        <p:nvCxnSpPr>
          <p:cNvPr id="11" name="Straight Arrow Connector 10">
            <a:extLst>
              <a:ext uri="{FF2B5EF4-FFF2-40B4-BE49-F238E27FC236}">
                <a16:creationId xmlns:a16="http://schemas.microsoft.com/office/drawing/2014/main" id="{B4EBC57F-3473-470B-84C9-F9B7C0BDA2D3}"/>
              </a:ext>
            </a:extLst>
          </p:cNvPr>
          <p:cNvCxnSpPr/>
          <p:nvPr/>
        </p:nvCxnSpPr>
        <p:spPr>
          <a:xfrm flipV="1">
            <a:off x="1853804" y="1268656"/>
            <a:ext cx="404803" cy="117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BEB491-4F24-468E-BDA3-419756F67DE0}"/>
              </a:ext>
            </a:extLst>
          </p:cNvPr>
          <p:cNvCxnSpPr>
            <a:cxnSpLocks/>
          </p:cNvCxnSpPr>
          <p:nvPr/>
        </p:nvCxnSpPr>
        <p:spPr>
          <a:xfrm flipH="1">
            <a:off x="7352100" y="2719729"/>
            <a:ext cx="491738" cy="767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F2A2ECE-3F1E-4FDE-BAE4-981A0429A321}"/>
              </a:ext>
            </a:extLst>
          </p:cNvPr>
          <p:cNvGrpSpPr/>
          <p:nvPr/>
        </p:nvGrpSpPr>
        <p:grpSpPr>
          <a:xfrm>
            <a:off x="155121" y="43363"/>
            <a:ext cx="8860753" cy="237490"/>
            <a:chOff x="155121" y="727813"/>
            <a:chExt cx="8860753" cy="237490"/>
          </a:xfrm>
        </p:grpSpPr>
        <p:sp>
          <p:nvSpPr>
            <p:cNvPr id="10" name="Arrow: Chevron 9">
              <a:extLst>
                <a:ext uri="{FF2B5EF4-FFF2-40B4-BE49-F238E27FC236}">
                  <a16:creationId xmlns:a16="http://schemas.microsoft.com/office/drawing/2014/main" id="{58FC9FC0-E3A1-49CD-A905-3CFA49387587}"/>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3" name="Arrow: Chevron 12">
              <a:extLst>
                <a:ext uri="{FF2B5EF4-FFF2-40B4-BE49-F238E27FC236}">
                  <a16:creationId xmlns:a16="http://schemas.microsoft.com/office/drawing/2014/main" id="{E0F1CED7-EC80-4EF4-8095-290CDAAEC218}"/>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4" name="Arrow: Chevron 13">
              <a:extLst>
                <a:ext uri="{FF2B5EF4-FFF2-40B4-BE49-F238E27FC236}">
                  <a16:creationId xmlns:a16="http://schemas.microsoft.com/office/drawing/2014/main" id="{29439AF2-A2D1-4CB7-AB85-E7A5410DCB1D}"/>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5" name="Arrow: Chevron 14">
              <a:extLst>
                <a:ext uri="{FF2B5EF4-FFF2-40B4-BE49-F238E27FC236}">
                  <a16:creationId xmlns:a16="http://schemas.microsoft.com/office/drawing/2014/main" id="{CA5855C6-0CED-4331-BF05-9CAEA67FD48A}"/>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6" name="Arrow: Chevron 15">
              <a:extLst>
                <a:ext uri="{FF2B5EF4-FFF2-40B4-BE49-F238E27FC236}">
                  <a16:creationId xmlns:a16="http://schemas.microsoft.com/office/drawing/2014/main" id="{4B84F97C-9F2A-4374-9B7B-1E93B00F5B68}"/>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
        <p:nvSpPr>
          <p:cNvPr id="6" name="Rectangle 5">
            <a:extLst>
              <a:ext uri="{FF2B5EF4-FFF2-40B4-BE49-F238E27FC236}">
                <a16:creationId xmlns:a16="http://schemas.microsoft.com/office/drawing/2014/main" id="{45C1D6CD-5B21-43A1-B30A-E1FABCD53078}"/>
              </a:ext>
            </a:extLst>
          </p:cNvPr>
          <p:cNvSpPr/>
          <p:nvPr/>
        </p:nvSpPr>
        <p:spPr>
          <a:xfrm>
            <a:off x="801286" y="4611515"/>
            <a:ext cx="7529604" cy="400110"/>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Trimer is present, but contaminant atom is creeping towards tip apex</a:t>
            </a:r>
            <a:endParaRPr lang="en-US" sz="2000" dirty="0"/>
          </a:p>
        </p:txBody>
      </p:sp>
    </p:spTree>
    <p:extLst>
      <p:ext uri="{BB962C8B-B14F-4D97-AF65-F5344CB8AC3E}">
        <p14:creationId xmlns:p14="http://schemas.microsoft.com/office/powerpoint/2010/main" val="65568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DE5A-F5E0-4C36-96FB-4B8946F54CD1}"/>
              </a:ext>
            </a:extLst>
          </p:cNvPr>
          <p:cNvSpPr>
            <a:spLocks noGrp="1"/>
          </p:cNvSpPr>
          <p:nvPr>
            <p:ph type="title"/>
          </p:nvPr>
        </p:nvSpPr>
        <p:spPr/>
        <p:txBody>
          <a:bodyPr>
            <a:normAutofit/>
          </a:bodyPr>
          <a:lstStyle/>
          <a:p>
            <a:r>
              <a:rPr lang="en-US" sz="3200" dirty="0"/>
              <a:t>Image Pre-processing</a:t>
            </a:r>
          </a:p>
        </p:txBody>
      </p:sp>
      <p:sp>
        <p:nvSpPr>
          <p:cNvPr id="5" name="Freeform: Shape 4">
            <a:extLst>
              <a:ext uri="{FF2B5EF4-FFF2-40B4-BE49-F238E27FC236}">
                <a16:creationId xmlns:a16="http://schemas.microsoft.com/office/drawing/2014/main" id="{36F4B590-0C6D-45D7-97C5-FA12BC24509D}"/>
              </a:ext>
            </a:extLst>
          </p:cNvPr>
          <p:cNvSpPr/>
          <p:nvPr/>
        </p:nvSpPr>
        <p:spPr>
          <a:xfrm>
            <a:off x="194921" y="1115498"/>
            <a:ext cx="4099173" cy="765419"/>
          </a:xfrm>
          <a:custGeom>
            <a:avLst/>
            <a:gdLst>
              <a:gd name="connsiteX0" fmla="*/ 0 w 2490043"/>
              <a:gd name="connsiteY0" fmla="*/ 0 h 518400"/>
              <a:gd name="connsiteX1" fmla="*/ 2490043 w 2490043"/>
              <a:gd name="connsiteY1" fmla="*/ 0 h 518400"/>
              <a:gd name="connsiteX2" fmla="*/ 2490043 w 2490043"/>
              <a:gd name="connsiteY2" fmla="*/ 518400 h 518400"/>
              <a:gd name="connsiteX3" fmla="*/ 0 w 2490043"/>
              <a:gd name="connsiteY3" fmla="*/ 518400 h 518400"/>
              <a:gd name="connsiteX4" fmla="*/ 0 w 24900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518400">
                <a:moveTo>
                  <a:pt x="0" y="0"/>
                </a:moveTo>
                <a:lnTo>
                  <a:pt x="2490043" y="0"/>
                </a:lnTo>
                <a:lnTo>
                  <a:pt x="2490043" y="518400"/>
                </a:lnTo>
                <a:lnTo>
                  <a:pt x="0" y="518400"/>
                </a:lnTo>
                <a:lnTo>
                  <a:pt x="0" y="0"/>
                </a:lnTo>
                <a:close/>
              </a:path>
            </a:pathLst>
          </a:custGeom>
        </p:spPr>
        <p:style>
          <a:lnRef idx="2">
            <a:schemeClr val="accent5">
              <a:hueOff val="1178392"/>
              <a:satOff val="-5635"/>
              <a:lumOff val="6177"/>
              <a:alphaOff val="0"/>
            </a:schemeClr>
          </a:lnRef>
          <a:fillRef idx="1">
            <a:schemeClr val="accent5">
              <a:hueOff val="1178392"/>
              <a:satOff val="-5635"/>
              <a:lumOff val="6177"/>
              <a:alphaOff val="0"/>
            </a:schemeClr>
          </a:fillRef>
          <a:effectRef idx="0">
            <a:schemeClr val="accent5">
              <a:hueOff val="1178392"/>
              <a:satOff val="-5635"/>
              <a:lumOff val="6177"/>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dirty="0">
                <a:solidFill>
                  <a:schemeClr val="tx1"/>
                </a:solidFill>
              </a:rPr>
              <a:t>Image Pre-processing:</a:t>
            </a:r>
            <a:endParaRPr lang="en-US" sz="2400" kern="1200" dirty="0">
              <a:solidFill>
                <a:schemeClr val="tx1"/>
              </a:solidFill>
            </a:endParaRPr>
          </a:p>
        </p:txBody>
      </p:sp>
      <p:sp>
        <p:nvSpPr>
          <p:cNvPr id="6" name="Freeform: Shape 5">
            <a:extLst>
              <a:ext uri="{FF2B5EF4-FFF2-40B4-BE49-F238E27FC236}">
                <a16:creationId xmlns:a16="http://schemas.microsoft.com/office/drawing/2014/main" id="{14576B17-536D-4E98-94A1-1A61907EF561}"/>
              </a:ext>
            </a:extLst>
          </p:cNvPr>
          <p:cNvSpPr/>
          <p:nvPr/>
        </p:nvSpPr>
        <p:spPr>
          <a:xfrm>
            <a:off x="194920" y="1880917"/>
            <a:ext cx="4099174" cy="2947441"/>
          </a:xfrm>
          <a:custGeom>
            <a:avLst/>
            <a:gdLst>
              <a:gd name="connsiteX0" fmla="*/ 0 w 2490043"/>
              <a:gd name="connsiteY0" fmla="*/ 0 h 1704644"/>
              <a:gd name="connsiteX1" fmla="*/ 2490043 w 2490043"/>
              <a:gd name="connsiteY1" fmla="*/ 0 h 1704644"/>
              <a:gd name="connsiteX2" fmla="*/ 2490043 w 2490043"/>
              <a:gd name="connsiteY2" fmla="*/ 1704644 h 1704644"/>
              <a:gd name="connsiteX3" fmla="*/ 0 w 2490043"/>
              <a:gd name="connsiteY3" fmla="*/ 1704644 h 1704644"/>
              <a:gd name="connsiteX4" fmla="*/ 0 w 2490043"/>
              <a:gd name="connsiteY4" fmla="*/ 0 h 170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1704644">
                <a:moveTo>
                  <a:pt x="0" y="0"/>
                </a:moveTo>
                <a:lnTo>
                  <a:pt x="2490043" y="0"/>
                </a:lnTo>
                <a:lnTo>
                  <a:pt x="2490043" y="1704644"/>
                </a:lnTo>
                <a:lnTo>
                  <a:pt x="0" y="1704644"/>
                </a:lnTo>
                <a:lnTo>
                  <a:pt x="0" y="0"/>
                </a:lnTo>
                <a:close/>
              </a:path>
            </a:pathLst>
          </a:custGeom>
        </p:spPr>
        <p:style>
          <a:lnRef idx="2">
            <a:schemeClr val="accent5">
              <a:tint val="40000"/>
              <a:alpha val="90000"/>
              <a:hueOff val="1302675"/>
              <a:satOff val="2398"/>
              <a:lumOff val="1062"/>
              <a:alphaOff val="0"/>
            </a:schemeClr>
          </a:lnRef>
          <a:fillRef idx="1">
            <a:schemeClr val="accent5">
              <a:tint val="40000"/>
              <a:alpha val="90000"/>
              <a:hueOff val="1302675"/>
              <a:satOff val="2398"/>
              <a:lumOff val="1062"/>
              <a:alphaOff val="0"/>
            </a:schemeClr>
          </a:fillRef>
          <a:effectRef idx="0">
            <a:schemeClr val="accent5">
              <a:tint val="40000"/>
              <a:alpha val="90000"/>
              <a:hueOff val="1302675"/>
              <a:satOff val="2398"/>
              <a:lumOff val="1062"/>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2000" kern="1200" dirty="0">
                <a:solidFill>
                  <a:schemeClr val="tx1"/>
                </a:solidFill>
              </a:rPr>
              <a:t>Cropping – </a:t>
            </a:r>
          </a:p>
          <a:p>
            <a:pPr marL="342900" lvl="2" indent="-171450" algn="l" defTabSz="800100">
              <a:lnSpc>
                <a:spcPct val="90000"/>
              </a:lnSpc>
              <a:spcBef>
                <a:spcPct val="0"/>
              </a:spcBef>
              <a:spcAft>
                <a:spcPct val="15000"/>
              </a:spcAft>
              <a:buChar char="•"/>
            </a:pPr>
            <a:r>
              <a:rPr lang="en-US" sz="2000" kern="1200" dirty="0">
                <a:solidFill>
                  <a:schemeClr val="tx1"/>
                </a:solidFill>
              </a:rPr>
              <a:t>Remove unnecessary dimensions (the parameter setup of machine)</a:t>
            </a:r>
          </a:p>
          <a:p>
            <a:pPr marL="342900" lvl="2" indent="-171450" algn="l" defTabSz="800100">
              <a:lnSpc>
                <a:spcPct val="90000"/>
              </a:lnSpc>
              <a:spcBef>
                <a:spcPct val="0"/>
              </a:spcBef>
              <a:spcAft>
                <a:spcPct val="15000"/>
              </a:spcAft>
              <a:buChar char="•"/>
            </a:pPr>
            <a:endParaRPr lang="en-US" sz="2000" kern="1200" dirty="0">
              <a:solidFill>
                <a:schemeClr val="tx1"/>
              </a:solidFill>
            </a:endParaRPr>
          </a:p>
          <a:p>
            <a:pPr marL="171450" lvl="1" indent="-171450" algn="l" defTabSz="800100">
              <a:lnSpc>
                <a:spcPct val="90000"/>
              </a:lnSpc>
              <a:spcBef>
                <a:spcPct val="0"/>
              </a:spcBef>
              <a:spcAft>
                <a:spcPct val="15000"/>
              </a:spcAft>
              <a:buChar char="•"/>
            </a:pPr>
            <a:r>
              <a:rPr lang="en-US" sz="2000" kern="1200" dirty="0">
                <a:solidFill>
                  <a:schemeClr val="tx1"/>
                </a:solidFill>
              </a:rPr>
              <a:t>Down-sampling – </a:t>
            </a:r>
          </a:p>
          <a:p>
            <a:pPr marL="342900" lvl="2" indent="-171450" algn="l" defTabSz="800100">
              <a:lnSpc>
                <a:spcPct val="90000"/>
              </a:lnSpc>
              <a:spcBef>
                <a:spcPct val="0"/>
              </a:spcBef>
              <a:spcAft>
                <a:spcPct val="15000"/>
              </a:spcAft>
              <a:buChar char="•"/>
            </a:pPr>
            <a:r>
              <a:rPr lang="en-US" sz="2000" kern="1200" dirty="0">
                <a:solidFill>
                  <a:schemeClr val="tx1"/>
                </a:solidFill>
              </a:rPr>
              <a:t>Avoid “</a:t>
            </a:r>
            <a:r>
              <a:rPr lang="en-US" sz="2000" i="1" kern="1200" dirty="0">
                <a:solidFill>
                  <a:schemeClr val="tx1"/>
                </a:solidFill>
              </a:rPr>
              <a:t>Curse of Dimensionality</a:t>
            </a:r>
            <a:r>
              <a:rPr lang="en-US" sz="2000" kern="1200" dirty="0">
                <a:solidFill>
                  <a:schemeClr val="tx1"/>
                </a:solidFill>
              </a:rPr>
              <a:t>”, </a:t>
            </a:r>
          </a:p>
          <a:p>
            <a:pPr marL="342900" lvl="2" indent="-171450" algn="l" defTabSz="800100">
              <a:lnSpc>
                <a:spcPct val="90000"/>
              </a:lnSpc>
              <a:spcBef>
                <a:spcPct val="0"/>
              </a:spcBef>
              <a:spcAft>
                <a:spcPct val="15000"/>
              </a:spcAft>
              <a:buChar char="•"/>
            </a:pPr>
            <a:r>
              <a:rPr lang="en-US" sz="2000" kern="1200" dirty="0">
                <a:solidFill>
                  <a:schemeClr val="tx1"/>
                </a:solidFill>
              </a:rPr>
              <a:t>Dimension reduction is applied</a:t>
            </a:r>
          </a:p>
        </p:txBody>
      </p:sp>
      <p:grpSp>
        <p:nvGrpSpPr>
          <p:cNvPr id="7" name="Group 6">
            <a:extLst>
              <a:ext uri="{FF2B5EF4-FFF2-40B4-BE49-F238E27FC236}">
                <a16:creationId xmlns:a16="http://schemas.microsoft.com/office/drawing/2014/main" id="{91215640-8ABB-411F-BEBC-F425914677AA}"/>
              </a:ext>
            </a:extLst>
          </p:cNvPr>
          <p:cNvGrpSpPr/>
          <p:nvPr/>
        </p:nvGrpSpPr>
        <p:grpSpPr>
          <a:xfrm>
            <a:off x="4768813" y="1146033"/>
            <a:ext cx="3000213" cy="2043978"/>
            <a:chOff x="9266051" y="2649357"/>
            <a:chExt cx="2440464" cy="1720330"/>
          </a:xfrm>
        </p:grpSpPr>
        <p:pic>
          <p:nvPicPr>
            <p:cNvPr id="8" name="Picture 7">
              <a:extLst>
                <a:ext uri="{FF2B5EF4-FFF2-40B4-BE49-F238E27FC236}">
                  <a16:creationId xmlns:a16="http://schemas.microsoft.com/office/drawing/2014/main" id="{570D6C11-4890-48D4-879D-FB2DB5E408B5}"/>
                </a:ext>
              </a:extLst>
            </p:cNvPr>
            <p:cNvPicPr>
              <a:picLocks noChangeAspect="1"/>
            </p:cNvPicPr>
            <p:nvPr/>
          </p:nvPicPr>
          <p:blipFill>
            <a:blip r:embed="rId3"/>
            <a:stretch>
              <a:fillRect/>
            </a:stretch>
          </p:blipFill>
          <p:spPr>
            <a:xfrm>
              <a:off x="9266051" y="2649357"/>
              <a:ext cx="2440464" cy="1258665"/>
            </a:xfrm>
            <a:prstGeom prst="rect">
              <a:avLst/>
            </a:prstGeom>
          </p:spPr>
        </p:pic>
        <p:sp>
          <p:nvSpPr>
            <p:cNvPr id="9" name="TextBox 8">
              <a:extLst>
                <a:ext uri="{FF2B5EF4-FFF2-40B4-BE49-F238E27FC236}">
                  <a16:creationId xmlns:a16="http://schemas.microsoft.com/office/drawing/2014/main" id="{A21CFC89-343F-4643-80F6-DEFE7094B6C5}"/>
                </a:ext>
              </a:extLst>
            </p:cNvPr>
            <p:cNvSpPr txBox="1"/>
            <p:nvPr/>
          </p:nvSpPr>
          <p:spPr>
            <a:xfrm>
              <a:off x="9724708" y="3908022"/>
              <a:ext cx="1747520" cy="461665"/>
            </a:xfrm>
            <a:prstGeom prst="rect">
              <a:avLst/>
            </a:prstGeom>
            <a:noFill/>
          </p:spPr>
          <p:txBody>
            <a:bodyPr wrap="square" rtlCol="0">
              <a:spAutoFit/>
            </a:bodyPr>
            <a:lstStyle/>
            <a:p>
              <a:pPr algn="ctr"/>
              <a:r>
                <a:rPr lang="en-US" altLang="zh-TW" sz="2400" dirty="0"/>
                <a:t>Cropping</a:t>
              </a:r>
              <a:endParaRPr lang="en-US" sz="2400" dirty="0"/>
            </a:p>
          </p:txBody>
        </p:sp>
      </p:grpSp>
      <p:pic>
        <p:nvPicPr>
          <p:cNvPr id="10" name="Picture 9">
            <a:extLst>
              <a:ext uri="{FF2B5EF4-FFF2-40B4-BE49-F238E27FC236}">
                <a16:creationId xmlns:a16="http://schemas.microsoft.com/office/drawing/2014/main" id="{9369861D-E88B-4508-84C9-2B18F50F2FE0}"/>
              </a:ext>
            </a:extLst>
          </p:cNvPr>
          <p:cNvPicPr>
            <a:picLocks noChangeAspect="1"/>
          </p:cNvPicPr>
          <p:nvPr/>
        </p:nvPicPr>
        <p:blipFill>
          <a:blip r:embed="rId4"/>
          <a:stretch>
            <a:fillRect/>
          </a:stretch>
        </p:blipFill>
        <p:spPr>
          <a:xfrm>
            <a:off x="5015997" y="3422934"/>
            <a:ext cx="1257300" cy="1181100"/>
          </a:xfrm>
          <a:prstGeom prst="rect">
            <a:avLst/>
          </a:prstGeom>
        </p:spPr>
      </p:pic>
      <p:pic>
        <p:nvPicPr>
          <p:cNvPr id="11" name="Picture 10">
            <a:extLst>
              <a:ext uri="{FF2B5EF4-FFF2-40B4-BE49-F238E27FC236}">
                <a16:creationId xmlns:a16="http://schemas.microsoft.com/office/drawing/2014/main" id="{800F509A-2495-4D19-B1C8-C642E9270E65}"/>
              </a:ext>
            </a:extLst>
          </p:cNvPr>
          <p:cNvPicPr>
            <a:picLocks noChangeAspect="1"/>
          </p:cNvPicPr>
          <p:nvPr/>
        </p:nvPicPr>
        <p:blipFill>
          <a:blip r:embed="rId4"/>
          <a:stretch>
            <a:fillRect/>
          </a:stretch>
        </p:blipFill>
        <p:spPr>
          <a:xfrm>
            <a:off x="6704782" y="3742536"/>
            <a:ext cx="722682" cy="678883"/>
          </a:xfrm>
          <a:prstGeom prst="rect">
            <a:avLst/>
          </a:prstGeom>
        </p:spPr>
      </p:pic>
      <p:sp>
        <p:nvSpPr>
          <p:cNvPr id="12" name="TextBox 11">
            <a:extLst>
              <a:ext uri="{FF2B5EF4-FFF2-40B4-BE49-F238E27FC236}">
                <a16:creationId xmlns:a16="http://schemas.microsoft.com/office/drawing/2014/main" id="{8637DE6C-6095-47D6-92F4-345D4AA7838A}"/>
              </a:ext>
            </a:extLst>
          </p:cNvPr>
          <p:cNvSpPr txBox="1"/>
          <p:nvPr/>
        </p:nvSpPr>
        <p:spPr>
          <a:xfrm>
            <a:off x="5279145" y="4597525"/>
            <a:ext cx="2441258" cy="461665"/>
          </a:xfrm>
          <a:prstGeom prst="rect">
            <a:avLst/>
          </a:prstGeom>
          <a:noFill/>
        </p:spPr>
        <p:txBody>
          <a:bodyPr wrap="square" rtlCol="0">
            <a:spAutoFit/>
          </a:bodyPr>
          <a:lstStyle/>
          <a:p>
            <a:pPr algn="ctr"/>
            <a:r>
              <a:rPr lang="en-US" altLang="zh-TW" sz="2400" dirty="0"/>
              <a:t>Down-sampling</a:t>
            </a:r>
            <a:endParaRPr lang="en-US" sz="2400" dirty="0"/>
          </a:p>
        </p:txBody>
      </p:sp>
      <p:sp>
        <p:nvSpPr>
          <p:cNvPr id="13" name="TextBox 12">
            <a:extLst>
              <a:ext uri="{FF2B5EF4-FFF2-40B4-BE49-F238E27FC236}">
                <a16:creationId xmlns:a16="http://schemas.microsoft.com/office/drawing/2014/main" id="{BDB2B9A3-4F5C-41AF-BA6A-9F39DFBF5D00}"/>
              </a:ext>
            </a:extLst>
          </p:cNvPr>
          <p:cNvSpPr txBox="1"/>
          <p:nvPr/>
        </p:nvSpPr>
        <p:spPr>
          <a:xfrm>
            <a:off x="5097545" y="821608"/>
            <a:ext cx="1133574" cy="369332"/>
          </a:xfrm>
          <a:prstGeom prst="rect">
            <a:avLst/>
          </a:prstGeom>
          <a:noFill/>
        </p:spPr>
        <p:txBody>
          <a:bodyPr wrap="square" rtlCol="0">
            <a:spAutoFit/>
          </a:bodyPr>
          <a:lstStyle/>
          <a:p>
            <a:r>
              <a:rPr lang="en-US" dirty="0">
                <a:solidFill>
                  <a:srgbClr val="0070C0"/>
                </a:solidFill>
              </a:rPr>
              <a:t>512 x 560</a:t>
            </a:r>
          </a:p>
        </p:txBody>
      </p:sp>
      <p:sp>
        <p:nvSpPr>
          <p:cNvPr id="14" name="TextBox 13">
            <a:extLst>
              <a:ext uri="{FF2B5EF4-FFF2-40B4-BE49-F238E27FC236}">
                <a16:creationId xmlns:a16="http://schemas.microsoft.com/office/drawing/2014/main" id="{402A98FE-393E-4807-9836-9DA0F3E5B17E}"/>
              </a:ext>
            </a:extLst>
          </p:cNvPr>
          <p:cNvSpPr txBox="1"/>
          <p:nvPr/>
        </p:nvSpPr>
        <p:spPr>
          <a:xfrm>
            <a:off x="6472434" y="829914"/>
            <a:ext cx="1133573" cy="369332"/>
          </a:xfrm>
          <a:prstGeom prst="rect">
            <a:avLst/>
          </a:prstGeom>
          <a:noFill/>
        </p:spPr>
        <p:txBody>
          <a:bodyPr wrap="square" rtlCol="0">
            <a:spAutoFit/>
          </a:bodyPr>
          <a:lstStyle/>
          <a:p>
            <a:r>
              <a:rPr lang="en-US" dirty="0">
                <a:solidFill>
                  <a:srgbClr val="0070C0"/>
                </a:solidFill>
              </a:rPr>
              <a:t>512 x 512</a:t>
            </a:r>
          </a:p>
        </p:txBody>
      </p:sp>
      <p:sp>
        <p:nvSpPr>
          <p:cNvPr id="15" name="Rectangle 14">
            <a:extLst>
              <a:ext uri="{FF2B5EF4-FFF2-40B4-BE49-F238E27FC236}">
                <a16:creationId xmlns:a16="http://schemas.microsoft.com/office/drawing/2014/main" id="{656B7615-4AB8-4A87-8BE0-37704C7C6238}"/>
              </a:ext>
            </a:extLst>
          </p:cNvPr>
          <p:cNvSpPr/>
          <p:nvPr/>
        </p:nvSpPr>
        <p:spPr>
          <a:xfrm>
            <a:off x="7874125" y="925618"/>
            <a:ext cx="1087157" cy="369332"/>
          </a:xfrm>
          <a:prstGeom prst="rect">
            <a:avLst/>
          </a:prstGeom>
        </p:spPr>
        <p:txBody>
          <a:bodyPr wrap="none">
            <a:spAutoFit/>
          </a:bodyPr>
          <a:lstStyle/>
          <a:p>
            <a:r>
              <a:rPr lang="en-US" dirty="0"/>
              <a:t>Unit: pixel</a:t>
            </a:r>
            <a:r>
              <a:rPr lang="en-US" baseline="30000" dirty="0"/>
              <a:t>2</a:t>
            </a:r>
          </a:p>
        </p:txBody>
      </p:sp>
      <p:sp>
        <p:nvSpPr>
          <p:cNvPr id="16" name="TextBox 15">
            <a:extLst>
              <a:ext uri="{FF2B5EF4-FFF2-40B4-BE49-F238E27FC236}">
                <a16:creationId xmlns:a16="http://schemas.microsoft.com/office/drawing/2014/main" id="{B6BF423A-3572-4F88-BDAA-82FDEAFAD935}"/>
              </a:ext>
            </a:extLst>
          </p:cNvPr>
          <p:cNvSpPr txBox="1"/>
          <p:nvPr/>
        </p:nvSpPr>
        <p:spPr>
          <a:xfrm>
            <a:off x="5127521" y="3201362"/>
            <a:ext cx="1176347" cy="369332"/>
          </a:xfrm>
          <a:prstGeom prst="rect">
            <a:avLst/>
          </a:prstGeom>
          <a:noFill/>
        </p:spPr>
        <p:txBody>
          <a:bodyPr wrap="square" rtlCol="0">
            <a:spAutoFit/>
          </a:bodyPr>
          <a:lstStyle/>
          <a:p>
            <a:r>
              <a:rPr lang="en-US" dirty="0">
                <a:solidFill>
                  <a:srgbClr val="0070C0"/>
                </a:solidFill>
              </a:rPr>
              <a:t>512 x 512</a:t>
            </a:r>
          </a:p>
        </p:txBody>
      </p:sp>
      <p:sp>
        <p:nvSpPr>
          <p:cNvPr id="17" name="TextBox 16">
            <a:extLst>
              <a:ext uri="{FF2B5EF4-FFF2-40B4-BE49-F238E27FC236}">
                <a16:creationId xmlns:a16="http://schemas.microsoft.com/office/drawing/2014/main" id="{E01CBE11-50BC-4AA9-9F54-D7094C8226F4}"/>
              </a:ext>
            </a:extLst>
          </p:cNvPr>
          <p:cNvSpPr txBox="1"/>
          <p:nvPr/>
        </p:nvSpPr>
        <p:spPr>
          <a:xfrm>
            <a:off x="6584633" y="3201362"/>
            <a:ext cx="1189890" cy="369332"/>
          </a:xfrm>
          <a:prstGeom prst="rect">
            <a:avLst/>
          </a:prstGeom>
          <a:noFill/>
        </p:spPr>
        <p:txBody>
          <a:bodyPr wrap="square" rtlCol="0">
            <a:spAutoFit/>
          </a:bodyPr>
          <a:lstStyle/>
          <a:p>
            <a:r>
              <a:rPr lang="en-US" dirty="0">
                <a:solidFill>
                  <a:srgbClr val="0070C0"/>
                </a:solidFill>
              </a:rPr>
              <a:t>256 x 256</a:t>
            </a:r>
          </a:p>
        </p:txBody>
      </p:sp>
      <p:grpSp>
        <p:nvGrpSpPr>
          <p:cNvPr id="31" name="Group 30">
            <a:extLst>
              <a:ext uri="{FF2B5EF4-FFF2-40B4-BE49-F238E27FC236}">
                <a16:creationId xmlns:a16="http://schemas.microsoft.com/office/drawing/2014/main" id="{E41792A0-1BA4-42D3-A414-0E4618A71275}"/>
              </a:ext>
            </a:extLst>
          </p:cNvPr>
          <p:cNvGrpSpPr/>
          <p:nvPr/>
        </p:nvGrpSpPr>
        <p:grpSpPr>
          <a:xfrm>
            <a:off x="155121" y="43363"/>
            <a:ext cx="8860753" cy="237490"/>
            <a:chOff x="155121" y="727813"/>
            <a:chExt cx="8860753" cy="237490"/>
          </a:xfrm>
        </p:grpSpPr>
        <p:sp>
          <p:nvSpPr>
            <p:cNvPr id="32" name="Arrow: Chevron 31">
              <a:extLst>
                <a:ext uri="{FF2B5EF4-FFF2-40B4-BE49-F238E27FC236}">
                  <a16:creationId xmlns:a16="http://schemas.microsoft.com/office/drawing/2014/main" id="{BCC73777-679A-468B-B483-1A72CD658CD4}"/>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33" name="Arrow: Chevron 32">
              <a:extLst>
                <a:ext uri="{FF2B5EF4-FFF2-40B4-BE49-F238E27FC236}">
                  <a16:creationId xmlns:a16="http://schemas.microsoft.com/office/drawing/2014/main" id="{45B0ED3B-1CF7-4B64-8822-B26A598BD8C0}"/>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34" name="Arrow: Chevron 33">
              <a:extLst>
                <a:ext uri="{FF2B5EF4-FFF2-40B4-BE49-F238E27FC236}">
                  <a16:creationId xmlns:a16="http://schemas.microsoft.com/office/drawing/2014/main" id="{F948E91D-CDAE-4952-A7F2-2EAA44B5DB17}"/>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35" name="Arrow: Chevron 34">
              <a:extLst>
                <a:ext uri="{FF2B5EF4-FFF2-40B4-BE49-F238E27FC236}">
                  <a16:creationId xmlns:a16="http://schemas.microsoft.com/office/drawing/2014/main" id="{1AB17B3D-8D02-4919-97E8-E54F85DF9B21}"/>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36" name="Arrow: Chevron 35">
              <a:extLst>
                <a:ext uri="{FF2B5EF4-FFF2-40B4-BE49-F238E27FC236}">
                  <a16:creationId xmlns:a16="http://schemas.microsoft.com/office/drawing/2014/main" id="{83F220A7-2A2B-4766-B5DB-D9FD500BC96E}"/>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177103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CB28-8BB2-4636-AA9E-B8353BF3BAA7}"/>
              </a:ext>
            </a:extLst>
          </p:cNvPr>
          <p:cNvSpPr>
            <a:spLocks noGrp="1"/>
          </p:cNvSpPr>
          <p:nvPr>
            <p:ph type="title"/>
          </p:nvPr>
        </p:nvSpPr>
        <p:spPr/>
        <p:txBody>
          <a:bodyPr>
            <a:normAutofit/>
          </a:bodyPr>
          <a:lstStyle/>
          <a:p>
            <a:r>
              <a:rPr lang="en-US" sz="3200" dirty="0"/>
              <a:t>Data Augmentation</a:t>
            </a:r>
          </a:p>
        </p:txBody>
      </p:sp>
      <p:grpSp>
        <p:nvGrpSpPr>
          <p:cNvPr id="4" name="Group 3">
            <a:extLst>
              <a:ext uri="{FF2B5EF4-FFF2-40B4-BE49-F238E27FC236}">
                <a16:creationId xmlns:a16="http://schemas.microsoft.com/office/drawing/2014/main" id="{4052EE36-D6FE-4AD5-B6AD-D9D65826BD34}"/>
              </a:ext>
            </a:extLst>
          </p:cNvPr>
          <p:cNvGrpSpPr/>
          <p:nvPr/>
        </p:nvGrpSpPr>
        <p:grpSpPr>
          <a:xfrm>
            <a:off x="785039" y="951567"/>
            <a:ext cx="7815101" cy="3556362"/>
            <a:chOff x="5998851" y="262866"/>
            <a:chExt cx="5683363" cy="2786296"/>
          </a:xfrm>
        </p:grpSpPr>
        <p:grpSp>
          <p:nvGrpSpPr>
            <p:cNvPr id="5" name="Group 4">
              <a:extLst>
                <a:ext uri="{FF2B5EF4-FFF2-40B4-BE49-F238E27FC236}">
                  <a16:creationId xmlns:a16="http://schemas.microsoft.com/office/drawing/2014/main" id="{E5C074A5-1450-421A-B93E-26684B6B2A88}"/>
                </a:ext>
              </a:extLst>
            </p:cNvPr>
            <p:cNvGrpSpPr/>
            <p:nvPr/>
          </p:nvGrpSpPr>
          <p:grpSpPr>
            <a:xfrm>
              <a:off x="5998851" y="864291"/>
              <a:ext cx="2148967" cy="1358713"/>
              <a:chOff x="5998851" y="864291"/>
              <a:chExt cx="2148967" cy="1358713"/>
            </a:xfrm>
          </p:grpSpPr>
          <p:sp>
            <p:nvSpPr>
              <p:cNvPr id="9" name="Freeform: Shape 8">
                <a:extLst>
                  <a:ext uri="{FF2B5EF4-FFF2-40B4-BE49-F238E27FC236}">
                    <a16:creationId xmlns:a16="http://schemas.microsoft.com/office/drawing/2014/main" id="{7742B92C-463C-4C3C-B9BE-38FCAF214BF3}"/>
                  </a:ext>
                </a:extLst>
              </p:cNvPr>
              <p:cNvSpPr/>
              <p:nvPr/>
            </p:nvSpPr>
            <p:spPr>
              <a:xfrm>
                <a:off x="5998851" y="864291"/>
                <a:ext cx="2148966" cy="518400"/>
              </a:xfrm>
              <a:custGeom>
                <a:avLst/>
                <a:gdLst>
                  <a:gd name="connsiteX0" fmla="*/ 0 w 2490043"/>
                  <a:gd name="connsiteY0" fmla="*/ 0 h 518400"/>
                  <a:gd name="connsiteX1" fmla="*/ 2490043 w 2490043"/>
                  <a:gd name="connsiteY1" fmla="*/ 0 h 518400"/>
                  <a:gd name="connsiteX2" fmla="*/ 2490043 w 2490043"/>
                  <a:gd name="connsiteY2" fmla="*/ 518400 h 518400"/>
                  <a:gd name="connsiteX3" fmla="*/ 0 w 2490043"/>
                  <a:gd name="connsiteY3" fmla="*/ 518400 h 518400"/>
                  <a:gd name="connsiteX4" fmla="*/ 0 w 2490043"/>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518400">
                    <a:moveTo>
                      <a:pt x="0" y="0"/>
                    </a:moveTo>
                    <a:lnTo>
                      <a:pt x="2490043" y="0"/>
                    </a:lnTo>
                    <a:lnTo>
                      <a:pt x="2490043" y="518400"/>
                    </a:lnTo>
                    <a:lnTo>
                      <a:pt x="0" y="518400"/>
                    </a:lnTo>
                    <a:lnTo>
                      <a:pt x="0" y="0"/>
                    </a:lnTo>
                    <a:close/>
                  </a:path>
                </a:pathLst>
              </a:custGeom>
            </p:spPr>
            <p:style>
              <a:lnRef idx="2">
                <a:schemeClr val="accent5">
                  <a:hueOff val="2356783"/>
                  <a:satOff val="-11270"/>
                  <a:lumOff val="12353"/>
                  <a:alphaOff val="0"/>
                </a:schemeClr>
              </a:lnRef>
              <a:fillRef idx="1">
                <a:schemeClr val="accent5">
                  <a:hueOff val="2356783"/>
                  <a:satOff val="-11270"/>
                  <a:lumOff val="12353"/>
                  <a:alphaOff val="0"/>
                </a:schemeClr>
              </a:fillRef>
              <a:effectRef idx="0">
                <a:schemeClr val="accent5">
                  <a:hueOff val="2356783"/>
                  <a:satOff val="-11270"/>
                  <a:lumOff val="12353"/>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dirty="0">
                    <a:solidFill>
                      <a:schemeClr val="tx1"/>
                    </a:solidFill>
                  </a:rPr>
                  <a:t>Data Augmentation:</a:t>
                </a:r>
                <a:endParaRPr lang="en-US" sz="2400" kern="1200" dirty="0">
                  <a:solidFill>
                    <a:schemeClr val="tx1"/>
                  </a:solidFill>
                </a:endParaRPr>
              </a:p>
            </p:txBody>
          </p:sp>
          <p:sp>
            <p:nvSpPr>
              <p:cNvPr id="10" name="Freeform: Shape 9">
                <a:extLst>
                  <a:ext uri="{FF2B5EF4-FFF2-40B4-BE49-F238E27FC236}">
                    <a16:creationId xmlns:a16="http://schemas.microsoft.com/office/drawing/2014/main" id="{E81B58FF-920A-426F-A1B3-89AF0438366F}"/>
                  </a:ext>
                </a:extLst>
              </p:cNvPr>
              <p:cNvSpPr/>
              <p:nvPr/>
            </p:nvSpPr>
            <p:spPr>
              <a:xfrm>
                <a:off x="5998851" y="1382691"/>
                <a:ext cx="2148967" cy="840313"/>
              </a:xfrm>
              <a:custGeom>
                <a:avLst/>
                <a:gdLst>
                  <a:gd name="connsiteX0" fmla="*/ 0 w 2490043"/>
                  <a:gd name="connsiteY0" fmla="*/ 0 h 1704644"/>
                  <a:gd name="connsiteX1" fmla="*/ 2490043 w 2490043"/>
                  <a:gd name="connsiteY1" fmla="*/ 0 h 1704644"/>
                  <a:gd name="connsiteX2" fmla="*/ 2490043 w 2490043"/>
                  <a:gd name="connsiteY2" fmla="*/ 1704644 h 1704644"/>
                  <a:gd name="connsiteX3" fmla="*/ 0 w 2490043"/>
                  <a:gd name="connsiteY3" fmla="*/ 1704644 h 1704644"/>
                  <a:gd name="connsiteX4" fmla="*/ 0 w 2490043"/>
                  <a:gd name="connsiteY4" fmla="*/ 0 h 170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043" h="1704644">
                    <a:moveTo>
                      <a:pt x="0" y="0"/>
                    </a:moveTo>
                    <a:lnTo>
                      <a:pt x="2490043" y="0"/>
                    </a:lnTo>
                    <a:lnTo>
                      <a:pt x="2490043" y="1704644"/>
                    </a:lnTo>
                    <a:lnTo>
                      <a:pt x="0" y="1704644"/>
                    </a:lnTo>
                    <a:lnTo>
                      <a:pt x="0" y="0"/>
                    </a:lnTo>
                    <a:close/>
                  </a:path>
                </a:pathLst>
              </a:custGeom>
            </p:spPr>
            <p:style>
              <a:lnRef idx="2">
                <a:schemeClr val="accent5">
                  <a:tint val="40000"/>
                  <a:alpha val="90000"/>
                  <a:hueOff val="2605351"/>
                  <a:satOff val="4796"/>
                  <a:lumOff val="2125"/>
                  <a:alphaOff val="0"/>
                </a:schemeClr>
              </a:lnRef>
              <a:fillRef idx="1">
                <a:schemeClr val="accent5">
                  <a:tint val="40000"/>
                  <a:alpha val="90000"/>
                  <a:hueOff val="2605351"/>
                  <a:satOff val="4796"/>
                  <a:lumOff val="2125"/>
                  <a:alphaOff val="0"/>
                </a:schemeClr>
              </a:fillRef>
              <a:effectRef idx="0">
                <a:schemeClr val="accent5">
                  <a:tint val="40000"/>
                  <a:alpha val="90000"/>
                  <a:hueOff val="2605351"/>
                  <a:satOff val="4796"/>
                  <a:lumOff val="2125"/>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r>
                  <a:rPr lang="en-US" sz="2000" dirty="0">
                    <a:solidFill>
                      <a:schemeClr val="tx1"/>
                    </a:solidFill>
                  </a:rPr>
                  <a:t>“It’s</a:t>
                </a:r>
                <a:r>
                  <a:rPr lang="zh-TW" altLang="en-US" sz="2000" dirty="0">
                    <a:solidFill>
                      <a:schemeClr val="tx1"/>
                    </a:solidFill>
                  </a:rPr>
                  <a:t> </a:t>
                </a:r>
                <a:r>
                  <a:rPr lang="en-US" sz="2000" dirty="0">
                    <a:solidFill>
                      <a:schemeClr val="tx1"/>
                    </a:solidFill>
                  </a:rPr>
                  <a:t>not</a:t>
                </a:r>
                <a:r>
                  <a:rPr lang="zh-TW" altLang="en-US" sz="2000" dirty="0">
                    <a:solidFill>
                      <a:schemeClr val="tx1"/>
                    </a:solidFill>
                  </a:rPr>
                  <a:t> </a:t>
                </a:r>
                <a:r>
                  <a:rPr lang="en-US" sz="2000" dirty="0">
                    <a:solidFill>
                      <a:schemeClr val="tx1"/>
                    </a:solidFill>
                  </a:rPr>
                  <a:t>who</a:t>
                </a:r>
                <a:r>
                  <a:rPr lang="zh-TW" altLang="en-US" sz="2000" dirty="0">
                    <a:solidFill>
                      <a:schemeClr val="tx1"/>
                    </a:solidFill>
                  </a:rPr>
                  <a:t> </a:t>
                </a:r>
                <a:r>
                  <a:rPr lang="en-US" sz="2000" dirty="0">
                    <a:solidFill>
                      <a:schemeClr val="tx1"/>
                    </a:solidFill>
                  </a:rPr>
                  <a:t>has</a:t>
                </a:r>
                <a:r>
                  <a:rPr lang="zh-TW" altLang="en-US" sz="2000" dirty="0">
                    <a:solidFill>
                      <a:schemeClr val="tx1"/>
                    </a:solidFill>
                  </a:rPr>
                  <a:t> </a:t>
                </a:r>
                <a:r>
                  <a:rPr lang="en-US" sz="2000" dirty="0">
                    <a:solidFill>
                      <a:schemeClr val="tx1"/>
                    </a:solidFill>
                  </a:rPr>
                  <a:t>the</a:t>
                </a:r>
                <a:r>
                  <a:rPr lang="zh-TW" altLang="en-US" sz="2000" dirty="0">
                    <a:solidFill>
                      <a:schemeClr val="tx1"/>
                    </a:solidFill>
                  </a:rPr>
                  <a:t> </a:t>
                </a:r>
                <a:r>
                  <a:rPr lang="en-US" sz="2000" dirty="0">
                    <a:solidFill>
                      <a:schemeClr val="tx1"/>
                    </a:solidFill>
                  </a:rPr>
                  <a:t>best algorithm</a:t>
                </a:r>
                <a:r>
                  <a:rPr lang="zh-TW" altLang="en-US" sz="2000" dirty="0">
                    <a:solidFill>
                      <a:schemeClr val="tx1"/>
                    </a:solidFill>
                  </a:rPr>
                  <a:t> </a:t>
                </a:r>
                <a:r>
                  <a:rPr lang="en-US" sz="2000" dirty="0">
                    <a:solidFill>
                      <a:schemeClr val="tx1"/>
                    </a:solidFill>
                  </a:rPr>
                  <a:t>that</a:t>
                </a:r>
                <a:r>
                  <a:rPr lang="zh-TW" altLang="en-US" sz="2000" dirty="0">
                    <a:solidFill>
                      <a:schemeClr val="tx1"/>
                    </a:solidFill>
                  </a:rPr>
                  <a:t> </a:t>
                </a:r>
                <a:r>
                  <a:rPr lang="en-US" sz="2000" dirty="0">
                    <a:solidFill>
                      <a:schemeClr val="tx1"/>
                    </a:solidFill>
                  </a:rPr>
                  <a:t>wins.</a:t>
                </a:r>
                <a:r>
                  <a:rPr lang="zh-TW" altLang="en-US" sz="2000" dirty="0">
                    <a:solidFill>
                      <a:schemeClr val="tx1"/>
                    </a:solidFill>
                  </a:rPr>
                  <a:t> </a:t>
                </a:r>
                <a:r>
                  <a:rPr lang="en-US" sz="2000" dirty="0">
                    <a:solidFill>
                      <a:schemeClr val="tx1"/>
                    </a:solidFill>
                  </a:rPr>
                  <a:t>It’s who</a:t>
                </a:r>
                <a:r>
                  <a:rPr lang="zh-TW" altLang="en-US" sz="2000" dirty="0">
                    <a:solidFill>
                      <a:schemeClr val="tx1"/>
                    </a:solidFill>
                  </a:rPr>
                  <a:t> </a:t>
                </a:r>
                <a:r>
                  <a:rPr lang="en-US" sz="2000" dirty="0">
                    <a:solidFill>
                      <a:schemeClr val="tx1"/>
                    </a:solidFill>
                  </a:rPr>
                  <a:t>has</a:t>
                </a:r>
                <a:r>
                  <a:rPr lang="zh-TW" altLang="en-US" sz="2000" dirty="0">
                    <a:solidFill>
                      <a:schemeClr val="tx1"/>
                    </a:solidFill>
                  </a:rPr>
                  <a:t> </a:t>
                </a:r>
                <a:r>
                  <a:rPr lang="en-US" sz="2000" dirty="0">
                    <a:solidFill>
                      <a:schemeClr val="tx1"/>
                    </a:solidFill>
                  </a:rPr>
                  <a:t>the</a:t>
                </a:r>
                <a:r>
                  <a:rPr lang="zh-TW" altLang="en-US" sz="2000" dirty="0">
                    <a:solidFill>
                      <a:schemeClr val="tx1"/>
                    </a:solidFill>
                  </a:rPr>
                  <a:t> </a:t>
                </a:r>
                <a:r>
                  <a:rPr lang="en-US" sz="2000" dirty="0">
                    <a:solidFill>
                      <a:schemeClr val="tx1"/>
                    </a:solidFill>
                  </a:rPr>
                  <a:t>most</a:t>
                </a:r>
                <a:r>
                  <a:rPr lang="zh-TW" altLang="en-US" sz="2000" dirty="0">
                    <a:solidFill>
                      <a:schemeClr val="tx1"/>
                    </a:solidFill>
                  </a:rPr>
                  <a:t> </a:t>
                </a:r>
                <a:r>
                  <a:rPr lang="en-US" sz="2000" dirty="0">
                    <a:solidFill>
                      <a:schemeClr val="tx1"/>
                    </a:solidFill>
                  </a:rPr>
                  <a:t>data.”</a:t>
                </a:r>
                <a:endParaRPr lang="en-US" sz="2000" kern="1200" dirty="0">
                  <a:solidFill>
                    <a:schemeClr val="tx1"/>
                  </a:solidFill>
                </a:endParaRPr>
              </a:p>
            </p:txBody>
          </p:sp>
        </p:grpSp>
        <p:grpSp>
          <p:nvGrpSpPr>
            <p:cNvPr id="6" name="Group 5">
              <a:extLst>
                <a:ext uri="{FF2B5EF4-FFF2-40B4-BE49-F238E27FC236}">
                  <a16:creationId xmlns:a16="http://schemas.microsoft.com/office/drawing/2014/main" id="{AE53A17B-CC8C-489B-984B-4D62FB760F72}"/>
                </a:ext>
              </a:extLst>
            </p:cNvPr>
            <p:cNvGrpSpPr/>
            <p:nvPr/>
          </p:nvGrpSpPr>
          <p:grpSpPr>
            <a:xfrm>
              <a:off x="8826724" y="262866"/>
              <a:ext cx="2855490" cy="2786296"/>
              <a:chOff x="-1772302" y="31713"/>
              <a:chExt cx="2855490" cy="2786296"/>
            </a:xfrm>
          </p:grpSpPr>
          <p:pic>
            <p:nvPicPr>
              <p:cNvPr id="7" name="Content Placeholder 3">
                <a:extLst>
                  <a:ext uri="{FF2B5EF4-FFF2-40B4-BE49-F238E27FC236}">
                    <a16:creationId xmlns:a16="http://schemas.microsoft.com/office/drawing/2014/main" id="{5A4C22E6-F240-4524-AFBC-601F76CB09CC}"/>
                  </a:ext>
                </a:extLst>
              </p:cNvPr>
              <p:cNvPicPr>
                <a:picLocks noChangeAspect="1"/>
              </p:cNvPicPr>
              <p:nvPr/>
            </p:nvPicPr>
            <p:blipFill>
              <a:blip r:embed="rId3"/>
              <a:stretch>
                <a:fillRect/>
              </a:stretch>
            </p:blipFill>
            <p:spPr>
              <a:xfrm>
                <a:off x="-1772302" y="31713"/>
                <a:ext cx="2795618" cy="2538723"/>
              </a:xfrm>
              <a:prstGeom prst="rect">
                <a:avLst/>
              </a:prstGeom>
            </p:spPr>
          </p:pic>
          <p:sp>
            <p:nvSpPr>
              <p:cNvPr id="8" name="TextBox 7">
                <a:extLst>
                  <a:ext uri="{FF2B5EF4-FFF2-40B4-BE49-F238E27FC236}">
                    <a16:creationId xmlns:a16="http://schemas.microsoft.com/office/drawing/2014/main" id="{33BEF87A-7710-48B3-9FF0-51F06FE5B087}"/>
                  </a:ext>
                </a:extLst>
              </p:cNvPr>
              <p:cNvSpPr txBox="1"/>
              <p:nvPr/>
            </p:nvSpPr>
            <p:spPr>
              <a:xfrm>
                <a:off x="-1581103" y="2504536"/>
                <a:ext cx="2664291" cy="313473"/>
              </a:xfrm>
              <a:prstGeom prst="rect">
                <a:avLst/>
              </a:prstGeom>
              <a:noFill/>
            </p:spPr>
            <p:txBody>
              <a:bodyPr wrap="square" rtlCol="0">
                <a:spAutoFit/>
              </a:bodyPr>
              <a:lstStyle/>
              <a:p>
                <a:pPr algn="ctr"/>
                <a:r>
                  <a:rPr lang="en-US" altLang="zh-TW" sz="2000" dirty="0"/>
                  <a:t>Why Data Augmentation?</a:t>
                </a:r>
                <a:endParaRPr lang="en-US" sz="2000" dirty="0"/>
              </a:p>
            </p:txBody>
          </p:sp>
        </p:grpSp>
      </p:grpSp>
      <p:sp>
        <p:nvSpPr>
          <p:cNvPr id="11" name="Rectangle 10">
            <a:extLst>
              <a:ext uri="{FF2B5EF4-FFF2-40B4-BE49-F238E27FC236}">
                <a16:creationId xmlns:a16="http://schemas.microsoft.com/office/drawing/2014/main" id="{91BDF57A-3F68-4941-B1AC-FCEA84DF9593}"/>
              </a:ext>
            </a:extLst>
          </p:cNvPr>
          <p:cNvSpPr/>
          <p:nvPr/>
        </p:nvSpPr>
        <p:spPr>
          <a:xfrm>
            <a:off x="2854364" y="4577429"/>
            <a:ext cx="2917850" cy="369332"/>
          </a:xfrm>
          <a:prstGeom prst="rect">
            <a:avLst/>
          </a:prstGeom>
        </p:spPr>
        <p:txBody>
          <a:bodyPr wrap="none">
            <a:spAutoFit/>
          </a:bodyPr>
          <a:lstStyle/>
          <a:p>
            <a:r>
              <a:rPr lang="en-US" dirty="0"/>
              <a:t>Source: </a:t>
            </a:r>
            <a:r>
              <a:rPr lang="en-US" dirty="0" err="1">
                <a:hlinkClick r:id="rId4">
                  <a:extLst>
                    <a:ext uri="{A12FA001-AC4F-418D-AE19-62706E023703}">
                      <ahyp:hlinkClr xmlns:ahyp="http://schemas.microsoft.com/office/drawing/2018/hyperlinkcolor" val="tx"/>
                    </a:ext>
                  </a:extLst>
                </a:hlinkClick>
              </a:rPr>
              <a:t>Banko</a:t>
            </a:r>
            <a:r>
              <a:rPr lang="en-US" dirty="0">
                <a:hlinkClick r:id="rId4">
                  <a:extLst>
                    <a:ext uri="{A12FA001-AC4F-418D-AE19-62706E023703}">
                      <ahyp:hlinkClr xmlns:ahyp="http://schemas.microsoft.com/office/drawing/2018/hyperlinkcolor" val="tx"/>
                    </a:ext>
                  </a:extLst>
                </a:hlinkClick>
              </a:rPr>
              <a:t> and Brill, 2001</a:t>
            </a:r>
            <a:endParaRPr lang="en-US" dirty="0"/>
          </a:p>
        </p:txBody>
      </p:sp>
      <p:grpSp>
        <p:nvGrpSpPr>
          <p:cNvPr id="25" name="Group 24">
            <a:extLst>
              <a:ext uri="{FF2B5EF4-FFF2-40B4-BE49-F238E27FC236}">
                <a16:creationId xmlns:a16="http://schemas.microsoft.com/office/drawing/2014/main" id="{E3EA13E4-D866-466B-9F0C-E8ECFB48A4BC}"/>
              </a:ext>
            </a:extLst>
          </p:cNvPr>
          <p:cNvGrpSpPr/>
          <p:nvPr/>
        </p:nvGrpSpPr>
        <p:grpSpPr>
          <a:xfrm>
            <a:off x="155121" y="43363"/>
            <a:ext cx="8860753" cy="237490"/>
            <a:chOff x="155121" y="727813"/>
            <a:chExt cx="8860753" cy="237490"/>
          </a:xfrm>
        </p:grpSpPr>
        <p:sp>
          <p:nvSpPr>
            <p:cNvPr id="26" name="Arrow: Chevron 25">
              <a:extLst>
                <a:ext uri="{FF2B5EF4-FFF2-40B4-BE49-F238E27FC236}">
                  <a16:creationId xmlns:a16="http://schemas.microsoft.com/office/drawing/2014/main" id="{0059E287-444E-419F-AFE6-DD15E029EB3C}"/>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27" name="Arrow: Chevron 26">
              <a:extLst>
                <a:ext uri="{FF2B5EF4-FFF2-40B4-BE49-F238E27FC236}">
                  <a16:creationId xmlns:a16="http://schemas.microsoft.com/office/drawing/2014/main" id="{E1AA6744-0FCB-4CCB-B4B1-D4245FD79FBC}"/>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28" name="Arrow: Chevron 27">
              <a:extLst>
                <a:ext uri="{FF2B5EF4-FFF2-40B4-BE49-F238E27FC236}">
                  <a16:creationId xmlns:a16="http://schemas.microsoft.com/office/drawing/2014/main" id="{23E17FA9-48A1-4923-BCBE-69A187E3A657}"/>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29" name="Arrow: Chevron 28">
              <a:extLst>
                <a:ext uri="{FF2B5EF4-FFF2-40B4-BE49-F238E27FC236}">
                  <a16:creationId xmlns:a16="http://schemas.microsoft.com/office/drawing/2014/main" id="{8468D513-D823-4E43-80DE-0785262E5AA8}"/>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30" name="Arrow: Chevron 29">
              <a:extLst>
                <a:ext uri="{FF2B5EF4-FFF2-40B4-BE49-F238E27FC236}">
                  <a16:creationId xmlns:a16="http://schemas.microsoft.com/office/drawing/2014/main" id="{42F0006C-3F48-4575-8293-B1DFEE08722E}"/>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41952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92B2-1FEB-4C43-BFD4-ED1DEA28EBD1}"/>
              </a:ext>
            </a:extLst>
          </p:cNvPr>
          <p:cNvSpPr>
            <a:spLocks noGrp="1"/>
          </p:cNvSpPr>
          <p:nvPr>
            <p:ph type="title"/>
          </p:nvPr>
        </p:nvSpPr>
        <p:spPr>
          <a:xfrm>
            <a:off x="342900" y="3720102"/>
            <a:ext cx="5829300" cy="1097280"/>
          </a:xfrm>
        </p:spPr>
        <p:txBody>
          <a:bodyPr vert="horz" lIns="91440" tIns="45720" rIns="91440" bIns="45720" rtlCol="0" anchor="ctr">
            <a:normAutofit fontScale="90000"/>
          </a:bodyPr>
          <a:lstStyle/>
          <a:p>
            <a:pPr algn="r" defTabSz="914400"/>
            <a:r>
              <a:rPr lang="en-US" sz="5000" kern="1200" cap="all" spc="200" baseline="0">
                <a:solidFill>
                  <a:srgbClr val="FFFFFF"/>
                </a:solidFill>
                <a:latin typeface="+mj-lt"/>
                <a:ea typeface="+mj-ea"/>
                <a:cs typeface="+mj-cs"/>
              </a:rPr>
              <a:t>Curse of Dimensionality</a:t>
            </a:r>
          </a:p>
        </p:txBody>
      </p:sp>
      <p:sp>
        <p:nvSpPr>
          <p:cNvPr id="33" name="Rectangle 32">
            <a:extLst>
              <a:ext uri="{FF2B5EF4-FFF2-40B4-BE49-F238E27FC236}">
                <a16:creationId xmlns:a16="http://schemas.microsoft.com/office/drawing/2014/main" id="{7881282F-1989-41B1-AD94-1902D1ED8444}"/>
              </a:ext>
            </a:extLst>
          </p:cNvPr>
          <p:cNvSpPr/>
          <p:nvPr/>
        </p:nvSpPr>
        <p:spPr>
          <a:xfrm>
            <a:off x="1851660" y="4817908"/>
            <a:ext cx="6062472" cy="276999"/>
          </a:xfrm>
          <a:prstGeom prst="rect">
            <a:avLst/>
          </a:prstGeom>
        </p:spPr>
        <p:txBody>
          <a:bodyPr wrap="square">
            <a:spAutoFit/>
          </a:bodyPr>
          <a:lstStyle/>
          <a:p>
            <a:r>
              <a:rPr lang="en-US" sz="1200" dirty="0"/>
              <a:t>Source: </a:t>
            </a:r>
            <a:r>
              <a:rPr lang="en-US" sz="1200" dirty="0">
                <a:hlinkClick r:id="rId3"/>
              </a:rPr>
              <a:t>https://www.visiondummy.com/2014/04/curse-dimensionality-affect-classification/</a:t>
            </a:r>
            <a:endParaRPr lang="en-US" sz="1200" dirty="0"/>
          </a:p>
        </p:txBody>
      </p:sp>
      <p:grpSp>
        <p:nvGrpSpPr>
          <p:cNvPr id="21" name="Group 20">
            <a:extLst>
              <a:ext uri="{FF2B5EF4-FFF2-40B4-BE49-F238E27FC236}">
                <a16:creationId xmlns:a16="http://schemas.microsoft.com/office/drawing/2014/main" id="{35A12E2C-3129-4ACE-9430-2111DE3FCDF2}"/>
              </a:ext>
            </a:extLst>
          </p:cNvPr>
          <p:cNvGrpSpPr/>
          <p:nvPr/>
        </p:nvGrpSpPr>
        <p:grpSpPr>
          <a:xfrm>
            <a:off x="342900" y="1077601"/>
            <a:ext cx="8585669" cy="3303126"/>
            <a:chOff x="342900" y="-19679"/>
            <a:chExt cx="8585669" cy="3303126"/>
          </a:xfrm>
        </p:grpSpPr>
        <p:sp>
          <p:nvSpPr>
            <p:cNvPr id="17" name="TextBox 16">
              <a:extLst>
                <a:ext uri="{FF2B5EF4-FFF2-40B4-BE49-F238E27FC236}">
                  <a16:creationId xmlns:a16="http://schemas.microsoft.com/office/drawing/2014/main" id="{4EA397C9-C64B-4513-B2FD-C197D82587DE}"/>
                </a:ext>
              </a:extLst>
            </p:cNvPr>
            <p:cNvSpPr txBox="1"/>
            <p:nvPr/>
          </p:nvSpPr>
          <p:spPr>
            <a:xfrm>
              <a:off x="890270" y="-19679"/>
              <a:ext cx="2958514" cy="1097280"/>
            </a:xfrm>
            <a:prstGeom prst="rect">
              <a:avLst/>
            </a:prstGeom>
          </p:spPr>
          <p:txBody>
            <a:bodyPr vert="horz" lIns="91440" tIns="45720" rIns="91440" bIns="45720" rtlCol="0" anchor="ctr">
              <a:normAutofit/>
            </a:bodyPr>
            <a:lstStyle/>
            <a:p>
              <a:pPr defTabSz="914400" fontAlgn="base">
                <a:spcAft>
                  <a:spcPts val="200"/>
                </a:spcAft>
                <a:buClr>
                  <a:schemeClr val="accent1"/>
                </a:buClr>
                <a:buSzPct val="100000"/>
              </a:pPr>
              <a:r>
                <a:rPr lang="en-US" sz="2400" b="1" dirty="0"/>
                <a:t>Hughes Phenomenon</a:t>
              </a:r>
            </a:p>
          </p:txBody>
        </p:sp>
        <p:pic>
          <p:nvPicPr>
            <p:cNvPr id="16" name="Content Placeholder 3">
              <a:extLst>
                <a:ext uri="{FF2B5EF4-FFF2-40B4-BE49-F238E27FC236}">
                  <a16:creationId xmlns:a16="http://schemas.microsoft.com/office/drawing/2014/main" id="{8FD7C332-A227-4CDA-A80B-714BCCE24A7D}"/>
                </a:ext>
              </a:extLst>
            </p:cNvPr>
            <p:cNvPicPr>
              <a:picLocks noChangeAspect="1"/>
            </p:cNvPicPr>
            <p:nvPr/>
          </p:nvPicPr>
          <p:blipFill>
            <a:blip r:embed="rId4"/>
            <a:stretch>
              <a:fillRect/>
            </a:stretch>
          </p:blipFill>
          <p:spPr>
            <a:xfrm>
              <a:off x="342900" y="803605"/>
              <a:ext cx="3800524" cy="2479842"/>
            </a:xfrm>
            <a:prstGeom prst="rect">
              <a:avLst/>
            </a:prstGeom>
          </p:spPr>
        </p:pic>
        <p:sp>
          <p:nvSpPr>
            <p:cNvPr id="20" name="Rectangle 19">
              <a:extLst>
                <a:ext uri="{FF2B5EF4-FFF2-40B4-BE49-F238E27FC236}">
                  <a16:creationId xmlns:a16="http://schemas.microsoft.com/office/drawing/2014/main" id="{950D5C79-4615-4766-A87A-B02D1F9D7710}"/>
                </a:ext>
              </a:extLst>
            </p:cNvPr>
            <p:cNvSpPr/>
            <p:nvPr/>
          </p:nvSpPr>
          <p:spPr>
            <a:xfrm>
              <a:off x="4356569" y="587853"/>
              <a:ext cx="4572000" cy="2554545"/>
            </a:xfrm>
            <a:prstGeom prst="rect">
              <a:avLst/>
            </a:prstGeom>
          </p:spPr>
          <p:txBody>
            <a:bodyPr>
              <a:spAutoFit/>
            </a:bodyPr>
            <a:lstStyle/>
            <a:p>
              <a:pPr marL="171450" lvl="0" indent="-171450" defTabSz="914400">
                <a:buFont typeface="Arial" panose="020B0604020202020204" pitchFamily="34" charset="0"/>
                <a:buChar char="•"/>
                <a:defRPr/>
              </a:pPr>
              <a:r>
                <a:rPr lang="en-US" sz="2000" dirty="0"/>
                <a:t>As the number of features increases, the classifier’s performance increases as well until we reach the optimal number of features</a:t>
              </a:r>
            </a:p>
            <a:p>
              <a:pPr marL="171450" lvl="0" indent="-171450" defTabSz="914400">
                <a:buFont typeface="Arial" panose="020B0604020202020204" pitchFamily="34" charset="0"/>
                <a:buChar char="•"/>
                <a:defRPr/>
              </a:pPr>
              <a:endParaRPr lang="en-US" sz="2000" dirty="0"/>
            </a:p>
            <a:p>
              <a:pPr marL="171450" lvl="0" indent="-171450" defTabSz="914400">
                <a:buFont typeface="Arial" panose="020B0604020202020204" pitchFamily="34" charset="0"/>
                <a:buChar char="•"/>
                <a:defRPr/>
              </a:pPr>
              <a:r>
                <a:rPr lang="en-US" sz="2000" dirty="0"/>
                <a:t>Adding more features based on the same size as the training set will then degrade the classifier’s performance</a:t>
              </a:r>
            </a:p>
          </p:txBody>
        </p:sp>
      </p:grpSp>
      <p:sp>
        <p:nvSpPr>
          <p:cNvPr id="27" name="Title 1">
            <a:extLst>
              <a:ext uri="{FF2B5EF4-FFF2-40B4-BE49-F238E27FC236}">
                <a16:creationId xmlns:a16="http://schemas.microsoft.com/office/drawing/2014/main" id="{D6745953-C251-4DBC-9AB8-36DBC5BDE2C7}"/>
              </a:ext>
            </a:extLst>
          </p:cNvPr>
          <p:cNvSpPr txBox="1">
            <a:spLocks/>
          </p:cNvSpPr>
          <p:nvPr/>
        </p:nvSpPr>
        <p:spPr>
          <a:xfrm>
            <a:off x="250372" y="182007"/>
            <a:ext cx="7543800" cy="809269"/>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“The Curse of Dimensionality”</a:t>
            </a:r>
          </a:p>
        </p:txBody>
      </p:sp>
      <p:grpSp>
        <p:nvGrpSpPr>
          <p:cNvPr id="18" name="Group 17">
            <a:extLst>
              <a:ext uri="{FF2B5EF4-FFF2-40B4-BE49-F238E27FC236}">
                <a16:creationId xmlns:a16="http://schemas.microsoft.com/office/drawing/2014/main" id="{74A3D4BB-E021-4DB1-9573-08E0E8E6E08D}"/>
              </a:ext>
            </a:extLst>
          </p:cNvPr>
          <p:cNvGrpSpPr/>
          <p:nvPr/>
        </p:nvGrpSpPr>
        <p:grpSpPr>
          <a:xfrm>
            <a:off x="155121" y="43363"/>
            <a:ext cx="8860753" cy="237490"/>
            <a:chOff x="155121" y="727813"/>
            <a:chExt cx="8860753" cy="237490"/>
          </a:xfrm>
        </p:grpSpPr>
        <p:sp>
          <p:nvSpPr>
            <p:cNvPr id="19" name="Arrow: Chevron 18">
              <a:extLst>
                <a:ext uri="{FF2B5EF4-FFF2-40B4-BE49-F238E27FC236}">
                  <a16:creationId xmlns:a16="http://schemas.microsoft.com/office/drawing/2014/main" id="{8365E1A2-FEDF-46A7-928B-C8739ED378C0}"/>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22" name="Arrow: Chevron 21">
              <a:extLst>
                <a:ext uri="{FF2B5EF4-FFF2-40B4-BE49-F238E27FC236}">
                  <a16:creationId xmlns:a16="http://schemas.microsoft.com/office/drawing/2014/main" id="{3B3D1861-D59F-4D77-BF18-2C2D6DEA5BCC}"/>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23" name="Arrow: Chevron 22">
              <a:extLst>
                <a:ext uri="{FF2B5EF4-FFF2-40B4-BE49-F238E27FC236}">
                  <a16:creationId xmlns:a16="http://schemas.microsoft.com/office/drawing/2014/main" id="{3C484714-F749-4360-9376-649F61F74761}"/>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24" name="Arrow: Chevron 23">
              <a:extLst>
                <a:ext uri="{FF2B5EF4-FFF2-40B4-BE49-F238E27FC236}">
                  <a16:creationId xmlns:a16="http://schemas.microsoft.com/office/drawing/2014/main" id="{5BD4EE47-A018-4A46-865C-4B534031392E}"/>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25" name="Arrow: Chevron 24">
              <a:extLst>
                <a:ext uri="{FF2B5EF4-FFF2-40B4-BE49-F238E27FC236}">
                  <a16:creationId xmlns:a16="http://schemas.microsoft.com/office/drawing/2014/main" id="{EB5F35B7-6408-4119-A871-3AD298CCCF6E}"/>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165449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4530-22EA-4E73-A5AB-C462E3EBF7CD}"/>
              </a:ext>
            </a:extLst>
          </p:cNvPr>
          <p:cNvSpPr>
            <a:spLocks noGrp="1"/>
          </p:cNvSpPr>
          <p:nvPr>
            <p:ph type="title"/>
          </p:nvPr>
        </p:nvSpPr>
        <p:spPr>
          <a:xfrm>
            <a:off x="768096" y="3683864"/>
            <a:ext cx="7290054" cy="1124712"/>
          </a:xfrm>
        </p:spPr>
        <p:txBody>
          <a:bodyPr>
            <a:normAutofit/>
          </a:bodyPr>
          <a:lstStyle/>
          <a:p>
            <a:r>
              <a:rPr lang="en-US">
                <a:solidFill>
                  <a:srgbClr val="FFFFFF"/>
                </a:solidFill>
              </a:rPr>
              <a:t>Cross-Validation</a:t>
            </a:r>
            <a:br>
              <a:rPr lang="en-US">
                <a:solidFill>
                  <a:srgbClr val="FFFFFF"/>
                </a:solidFill>
              </a:rPr>
            </a:br>
            <a:r>
              <a:rPr lang="en-US">
                <a:solidFill>
                  <a:srgbClr val="FFFFFF"/>
                </a:solidFill>
              </a:rPr>
              <a:t>K-Fold and Leave-One-Out</a:t>
            </a:r>
          </a:p>
        </p:txBody>
      </p:sp>
      <p:pic>
        <p:nvPicPr>
          <p:cNvPr id="12" name="Content Placeholder 3">
            <a:extLst>
              <a:ext uri="{FF2B5EF4-FFF2-40B4-BE49-F238E27FC236}">
                <a16:creationId xmlns:a16="http://schemas.microsoft.com/office/drawing/2014/main" id="{72F58CBB-D60A-487C-9434-0C05B449983F}"/>
              </a:ext>
            </a:extLst>
          </p:cNvPr>
          <p:cNvPicPr>
            <a:picLocks noGrp="1" noChangeAspect="1"/>
          </p:cNvPicPr>
          <p:nvPr>
            <p:ph idx="1"/>
          </p:nvPr>
        </p:nvPicPr>
        <p:blipFill>
          <a:blip r:embed="rId3"/>
          <a:stretch>
            <a:fillRect/>
          </a:stretch>
        </p:blipFill>
        <p:spPr>
          <a:xfrm>
            <a:off x="9066" y="1326230"/>
            <a:ext cx="4415342" cy="1926034"/>
          </a:xfrm>
          <a:prstGeom prst="rect">
            <a:avLst/>
          </a:prstGeom>
        </p:spPr>
      </p:pic>
      <p:pic>
        <p:nvPicPr>
          <p:cNvPr id="14" name="Picture 13">
            <a:extLst>
              <a:ext uri="{FF2B5EF4-FFF2-40B4-BE49-F238E27FC236}">
                <a16:creationId xmlns:a16="http://schemas.microsoft.com/office/drawing/2014/main" id="{66CACDE4-92B5-4540-A245-76EE419784CB}"/>
              </a:ext>
            </a:extLst>
          </p:cNvPr>
          <p:cNvPicPr>
            <a:picLocks noChangeAspect="1"/>
          </p:cNvPicPr>
          <p:nvPr/>
        </p:nvPicPr>
        <p:blipFill>
          <a:blip r:embed="rId4"/>
          <a:stretch>
            <a:fillRect/>
          </a:stretch>
        </p:blipFill>
        <p:spPr>
          <a:xfrm>
            <a:off x="943231" y="3319756"/>
            <a:ext cx="2514600" cy="581025"/>
          </a:xfrm>
          <a:prstGeom prst="rect">
            <a:avLst/>
          </a:prstGeom>
        </p:spPr>
      </p:pic>
      <p:sp>
        <p:nvSpPr>
          <p:cNvPr id="3" name="TextBox 2">
            <a:extLst>
              <a:ext uri="{FF2B5EF4-FFF2-40B4-BE49-F238E27FC236}">
                <a16:creationId xmlns:a16="http://schemas.microsoft.com/office/drawing/2014/main" id="{9DC6B462-2F8C-405A-8B0A-20D3B5F92E0B}"/>
              </a:ext>
            </a:extLst>
          </p:cNvPr>
          <p:cNvSpPr txBox="1"/>
          <p:nvPr/>
        </p:nvSpPr>
        <p:spPr>
          <a:xfrm>
            <a:off x="351790" y="4035765"/>
            <a:ext cx="3729895" cy="400110"/>
          </a:xfrm>
          <a:prstGeom prst="rect">
            <a:avLst/>
          </a:prstGeom>
          <a:noFill/>
        </p:spPr>
        <p:txBody>
          <a:bodyPr wrap="square" rtlCol="0">
            <a:spAutoFit/>
          </a:bodyPr>
          <a:lstStyle/>
          <a:p>
            <a:pPr algn="ctr"/>
            <a:r>
              <a:rPr lang="en-US" sz="2000" dirty="0"/>
              <a:t>K-Fold Cross-Validation</a:t>
            </a:r>
          </a:p>
        </p:txBody>
      </p:sp>
      <p:sp>
        <p:nvSpPr>
          <p:cNvPr id="5" name="TextBox 4">
            <a:extLst>
              <a:ext uri="{FF2B5EF4-FFF2-40B4-BE49-F238E27FC236}">
                <a16:creationId xmlns:a16="http://schemas.microsoft.com/office/drawing/2014/main" id="{59E945C4-E53C-4E6B-A1A8-D2EEE206F8F8}"/>
              </a:ext>
            </a:extLst>
          </p:cNvPr>
          <p:cNvSpPr txBox="1"/>
          <p:nvPr/>
        </p:nvSpPr>
        <p:spPr>
          <a:xfrm>
            <a:off x="4380247" y="1573553"/>
            <a:ext cx="4537407"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In K-Folds Cross Validation data is split into k different subsets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use (k-1) subsets to train our data and leave the last subset as test data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Averaging the model against each of the folds and then finalize our model, after that we test it against the test set</a:t>
            </a:r>
          </a:p>
        </p:txBody>
      </p:sp>
      <p:sp>
        <p:nvSpPr>
          <p:cNvPr id="19" name="Title 1">
            <a:extLst>
              <a:ext uri="{FF2B5EF4-FFF2-40B4-BE49-F238E27FC236}">
                <a16:creationId xmlns:a16="http://schemas.microsoft.com/office/drawing/2014/main" id="{65C5E1B0-4E83-41BD-A150-CADFBD906D91}"/>
              </a:ext>
            </a:extLst>
          </p:cNvPr>
          <p:cNvSpPr txBox="1">
            <a:spLocks/>
          </p:cNvSpPr>
          <p:nvPr/>
        </p:nvSpPr>
        <p:spPr>
          <a:xfrm>
            <a:off x="457200" y="171450"/>
            <a:ext cx="7543800" cy="809269"/>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K-Fold Cross-Validation (K-Fold CV)</a:t>
            </a:r>
          </a:p>
        </p:txBody>
      </p:sp>
      <p:grpSp>
        <p:nvGrpSpPr>
          <p:cNvPr id="9" name="Group 8">
            <a:extLst>
              <a:ext uri="{FF2B5EF4-FFF2-40B4-BE49-F238E27FC236}">
                <a16:creationId xmlns:a16="http://schemas.microsoft.com/office/drawing/2014/main" id="{577F113D-FA55-41B0-8AC4-0C0CD5375006}"/>
              </a:ext>
            </a:extLst>
          </p:cNvPr>
          <p:cNvGrpSpPr/>
          <p:nvPr/>
        </p:nvGrpSpPr>
        <p:grpSpPr>
          <a:xfrm>
            <a:off x="155121" y="43363"/>
            <a:ext cx="8860753" cy="237490"/>
            <a:chOff x="155121" y="727813"/>
            <a:chExt cx="8860753" cy="237490"/>
          </a:xfrm>
        </p:grpSpPr>
        <p:sp>
          <p:nvSpPr>
            <p:cNvPr id="10" name="Arrow: Chevron 9">
              <a:extLst>
                <a:ext uri="{FF2B5EF4-FFF2-40B4-BE49-F238E27FC236}">
                  <a16:creationId xmlns:a16="http://schemas.microsoft.com/office/drawing/2014/main" id="{579C3224-A2B9-408E-8441-BF83F81097DA}"/>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1" name="Arrow: Chevron 10">
              <a:extLst>
                <a:ext uri="{FF2B5EF4-FFF2-40B4-BE49-F238E27FC236}">
                  <a16:creationId xmlns:a16="http://schemas.microsoft.com/office/drawing/2014/main" id="{9348C5BD-E0F3-4097-858F-44F20B3C212F}"/>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3" name="Arrow: Chevron 12">
              <a:extLst>
                <a:ext uri="{FF2B5EF4-FFF2-40B4-BE49-F238E27FC236}">
                  <a16:creationId xmlns:a16="http://schemas.microsoft.com/office/drawing/2014/main" id="{DF74BA76-370C-4E9B-98F9-414E497E4041}"/>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5" name="Arrow: Chevron 14">
              <a:extLst>
                <a:ext uri="{FF2B5EF4-FFF2-40B4-BE49-F238E27FC236}">
                  <a16:creationId xmlns:a16="http://schemas.microsoft.com/office/drawing/2014/main" id="{FE616ECC-686F-4928-81FE-EA2361A00C58}"/>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6" name="Arrow: Chevron 15">
              <a:extLst>
                <a:ext uri="{FF2B5EF4-FFF2-40B4-BE49-F238E27FC236}">
                  <a16:creationId xmlns:a16="http://schemas.microsoft.com/office/drawing/2014/main" id="{185D9094-D872-4516-89AA-CF9C3EABAE43}"/>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68540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F948-545B-4CA9-8DAD-331EDB2ADE57}"/>
              </a:ext>
            </a:extLst>
          </p:cNvPr>
          <p:cNvSpPr>
            <a:spLocks noGrp="1"/>
          </p:cNvSpPr>
          <p:nvPr>
            <p:ph type="title"/>
          </p:nvPr>
        </p:nvSpPr>
        <p:spPr>
          <a:xfrm>
            <a:off x="457200" y="171450"/>
            <a:ext cx="8209280" cy="809269"/>
          </a:xfrm>
        </p:spPr>
        <p:txBody>
          <a:bodyPr>
            <a:normAutofit/>
          </a:bodyPr>
          <a:lstStyle/>
          <a:p>
            <a:r>
              <a:rPr lang="en-US" sz="3200" dirty="0"/>
              <a:t>Leave-One-Out Cross-Validation (LOOCV)</a:t>
            </a:r>
          </a:p>
        </p:txBody>
      </p:sp>
      <p:grpSp>
        <p:nvGrpSpPr>
          <p:cNvPr id="4" name="Group 3">
            <a:extLst>
              <a:ext uri="{FF2B5EF4-FFF2-40B4-BE49-F238E27FC236}">
                <a16:creationId xmlns:a16="http://schemas.microsoft.com/office/drawing/2014/main" id="{BD55DDAB-119F-496F-A1B1-F63CAFDFD9F7}"/>
              </a:ext>
            </a:extLst>
          </p:cNvPr>
          <p:cNvGrpSpPr/>
          <p:nvPr/>
        </p:nvGrpSpPr>
        <p:grpSpPr>
          <a:xfrm>
            <a:off x="-149113" y="1372053"/>
            <a:ext cx="9032501" cy="2862322"/>
            <a:chOff x="3660998" y="3078754"/>
            <a:chExt cx="8090794" cy="2576825"/>
          </a:xfrm>
        </p:grpSpPr>
        <p:pic>
          <p:nvPicPr>
            <p:cNvPr id="5" name="Picture 4">
              <a:extLst>
                <a:ext uri="{FF2B5EF4-FFF2-40B4-BE49-F238E27FC236}">
                  <a16:creationId xmlns:a16="http://schemas.microsoft.com/office/drawing/2014/main" id="{A1609A43-76C1-4E84-99D3-93FBE37CE085}"/>
                </a:ext>
              </a:extLst>
            </p:cNvPr>
            <p:cNvPicPr>
              <a:picLocks noChangeAspect="1"/>
            </p:cNvPicPr>
            <p:nvPr/>
          </p:nvPicPr>
          <p:blipFill>
            <a:blip r:embed="rId3"/>
            <a:stretch>
              <a:fillRect/>
            </a:stretch>
          </p:blipFill>
          <p:spPr>
            <a:xfrm>
              <a:off x="3987293" y="3188105"/>
              <a:ext cx="2870534" cy="1836991"/>
            </a:xfrm>
            <a:prstGeom prst="rect">
              <a:avLst/>
            </a:prstGeom>
          </p:spPr>
        </p:pic>
        <p:sp>
          <p:nvSpPr>
            <p:cNvPr id="6" name="TextBox 5">
              <a:extLst>
                <a:ext uri="{FF2B5EF4-FFF2-40B4-BE49-F238E27FC236}">
                  <a16:creationId xmlns:a16="http://schemas.microsoft.com/office/drawing/2014/main" id="{BB73EA77-ACFF-45F9-95F3-0E158FB4D3CB}"/>
                </a:ext>
              </a:extLst>
            </p:cNvPr>
            <p:cNvSpPr txBox="1"/>
            <p:nvPr/>
          </p:nvSpPr>
          <p:spPr>
            <a:xfrm>
              <a:off x="3660998" y="5088886"/>
              <a:ext cx="3729895" cy="360202"/>
            </a:xfrm>
            <a:prstGeom prst="rect">
              <a:avLst/>
            </a:prstGeom>
            <a:noFill/>
          </p:spPr>
          <p:txBody>
            <a:bodyPr wrap="square" rtlCol="0">
              <a:spAutoFit/>
            </a:bodyPr>
            <a:lstStyle/>
            <a:p>
              <a:pPr algn="ctr"/>
              <a:r>
                <a:rPr lang="en-US" sz="2000" dirty="0"/>
                <a:t>Leave-One-Out Cross-Validation</a:t>
              </a:r>
            </a:p>
          </p:txBody>
        </p:sp>
        <p:sp>
          <p:nvSpPr>
            <p:cNvPr id="7" name="Rectangle 6">
              <a:extLst>
                <a:ext uri="{FF2B5EF4-FFF2-40B4-BE49-F238E27FC236}">
                  <a16:creationId xmlns:a16="http://schemas.microsoft.com/office/drawing/2014/main" id="{6DBAE4D1-7B9E-4A99-888B-D6CD49516A5D}"/>
                </a:ext>
              </a:extLst>
            </p:cNvPr>
            <p:cNvSpPr/>
            <p:nvPr/>
          </p:nvSpPr>
          <p:spPr>
            <a:xfrm>
              <a:off x="7321336" y="3078754"/>
              <a:ext cx="4430456" cy="2576825"/>
            </a:xfrm>
            <a:prstGeom prst="rect">
              <a:avLst/>
            </a:prstGeom>
          </p:spPr>
          <p:txBody>
            <a:bodyPr wrap="square">
              <a:spAutoFit/>
            </a:bodyPr>
            <a:lstStyle/>
            <a:p>
              <a:pPr marL="342900" indent="-342900">
                <a:buFont typeface="Arial" panose="020B0604020202020204" pitchFamily="34" charset="0"/>
                <a:buChar char="•"/>
              </a:pPr>
              <a:r>
                <a:rPr lang="en-US" sz="2000" dirty="0"/>
                <a:t>Leave-One-Out Cross-Validation is K-fold CV pushed to the extreme where K is equal to N (N is the number of data of the entire data set)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Model accuracy is increased compared to K-Fold CV since each data point is tested based on remaining (N-1) data points as training set</a:t>
              </a:r>
            </a:p>
          </p:txBody>
        </p:sp>
      </p:grpSp>
      <p:grpSp>
        <p:nvGrpSpPr>
          <p:cNvPr id="9" name="Group 8">
            <a:extLst>
              <a:ext uri="{FF2B5EF4-FFF2-40B4-BE49-F238E27FC236}">
                <a16:creationId xmlns:a16="http://schemas.microsoft.com/office/drawing/2014/main" id="{B2807B2E-885D-4755-865A-AB549FCD390E}"/>
              </a:ext>
            </a:extLst>
          </p:cNvPr>
          <p:cNvGrpSpPr/>
          <p:nvPr/>
        </p:nvGrpSpPr>
        <p:grpSpPr>
          <a:xfrm>
            <a:off x="155121" y="43363"/>
            <a:ext cx="8860753" cy="237490"/>
            <a:chOff x="155121" y="727813"/>
            <a:chExt cx="8860753" cy="237490"/>
          </a:xfrm>
        </p:grpSpPr>
        <p:sp>
          <p:nvSpPr>
            <p:cNvPr id="10" name="Arrow: Chevron 9">
              <a:extLst>
                <a:ext uri="{FF2B5EF4-FFF2-40B4-BE49-F238E27FC236}">
                  <a16:creationId xmlns:a16="http://schemas.microsoft.com/office/drawing/2014/main" id="{FB3D29A9-BA5E-4BFA-B0A6-3BD302D2F688}"/>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1" name="Arrow: Chevron 10">
              <a:extLst>
                <a:ext uri="{FF2B5EF4-FFF2-40B4-BE49-F238E27FC236}">
                  <a16:creationId xmlns:a16="http://schemas.microsoft.com/office/drawing/2014/main" id="{5E5B59A8-B3CE-48FF-8A51-AF7160A1CE01}"/>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2" name="Arrow: Chevron 11">
              <a:extLst>
                <a:ext uri="{FF2B5EF4-FFF2-40B4-BE49-F238E27FC236}">
                  <a16:creationId xmlns:a16="http://schemas.microsoft.com/office/drawing/2014/main" id="{025A7913-64FE-48FC-AA05-2E5E69B498A0}"/>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3" name="Arrow: Chevron 12">
              <a:extLst>
                <a:ext uri="{FF2B5EF4-FFF2-40B4-BE49-F238E27FC236}">
                  <a16:creationId xmlns:a16="http://schemas.microsoft.com/office/drawing/2014/main" id="{E4FC59EE-A74D-4853-91F5-ECC9F010BE63}"/>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4" name="Arrow: Chevron 13">
              <a:extLst>
                <a:ext uri="{FF2B5EF4-FFF2-40B4-BE49-F238E27FC236}">
                  <a16:creationId xmlns:a16="http://schemas.microsoft.com/office/drawing/2014/main" id="{BDA65AD1-894D-44F5-A8BD-D81246E956B7}"/>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257671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A41E-E6E1-4778-9F36-E1F3385E72B2}"/>
              </a:ext>
            </a:extLst>
          </p:cNvPr>
          <p:cNvSpPr>
            <a:spLocks noGrp="1"/>
          </p:cNvSpPr>
          <p:nvPr>
            <p:ph type="title"/>
          </p:nvPr>
        </p:nvSpPr>
        <p:spPr>
          <a:xfrm>
            <a:off x="768096" y="3683864"/>
            <a:ext cx="7290054" cy="1124712"/>
          </a:xfrm>
        </p:spPr>
        <p:txBody>
          <a:bodyPr>
            <a:normAutofit/>
          </a:bodyPr>
          <a:lstStyle/>
          <a:p>
            <a:r>
              <a:rPr lang="en-US">
                <a:solidFill>
                  <a:srgbClr val="FFFFFF"/>
                </a:solidFill>
              </a:rPr>
              <a:t>Ensemble Model</a:t>
            </a:r>
          </a:p>
        </p:txBody>
      </p:sp>
      <p:sp>
        <p:nvSpPr>
          <p:cNvPr id="12" name="TextBox 11">
            <a:extLst>
              <a:ext uri="{FF2B5EF4-FFF2-40B4-BE49-F238E27FC236}">
                <a16:creationId xmlns:a16="http://schemas.microsoft.com/office/drawing/2014/main" id="{3D277BA3-B029-4D46-95F0-9C1444BFE50F}"/>
              </a:ext>
            </a:extLst>
          </p:cNvPr>
          <p:cNvSpPr txBox="1"/>
          <p:nvPr/>
        </p:nvSpPr>
        <p:spPr>
          <a:xfrm>
            <a:off x="1595629" y="4660522"/>
            <a:ext cx="6099048" cy="276999"/>
          </a:xfrm>
          <a:prstGeom prst="rect">
            <a:avLst/>
          </a:prstGeom>
          <a:noFill/>
        </p:spPr>
        <p:txBody>
          <a:bodyPr wrap="square" rtlCol="0">
            <a:spAutoFit/>
          </a:bodyPr>
          <a:lstStyle/>
          <a:p>
            <a:r>
              <a:rPr lang="en-US" sz="1200" dirty="0"/>
              <a:t>Source: </a:t>
            </a:r>
            <a:r>
              <a:rPr lang="en-US" sz="1200" dirty="0">
                <a:hlinkClick r:id="rId3"/>
              </a:rPr>
              <a:t>https://www.slideshare.net/amitkaps/the-power-of-ensembles-in-machine-learning</a:t>
            </a:r>
            <a:endParaRPr lang="en-US" sz="1200" dirty="0"/>
          </a:p>
        </p:txBody>
      </p:sp>
      <p:pic>
        <p:nvPicPr>
          <p:cNvPr id="14" name="Picture 13">
            <a:extLst>
              <a:ext uri="{FF2B5EF4-FFF2-40B4-BE49-F238E27FC236}">
                <a16:creationId xmlns:a16="http://schemas.microsoft.com/office/drawing/2014/main" id="{D8718820-327E-42DA-B771-ECD119BA5A9D}"/>
              </a:ext>
            </a:extLst>
          </p:cNvPr>
          <p:cNvPicPr>
            <a:picLocks noChangeAspect="1"/>
          </p:cNvPicPr>
          <p:nvPr/>
        </p:nvPicPr>
        <p:blipFill>
          <a:blip r:embed="rId4"/>
          <a:stretch>
            <a:fillRect/>
          </a:stretch>
        </p:blipFill>
        <p:spPr>
          <a:xfrm>
            <a:off x="465772" y="3226017"/>
            <a:ext cx="3974782" cy="1143990"/>
          </a:xfrm>
          <a:prstGeom prst="rect">
            <a:avLst/>
          </a:prstGeom>
        </p:spPr>
      </p:pic>
      <p:pic>
        <p:nvPicPr>
          <p:cNvPr id="16" name="Picture 15">
            <a:extLst>
              <a:ext uri="{FF2B5EF4-FFF2-40B4-BE49-F238E27FC236}">
                <a16:creationId xmlns:a16="http://schemas.microsoft.com/office/drawing/2014/main" id="{F454B41F-1AAF-4B11-B0BE-300E43D395C5}"/>
              </a:ext>
            </a:extLst>
          </p:cNvPr>
          <p:cNvPicPr>
            <a:picLocks noChangeAspect="1"/>
          </p:cNvPicPr>
          <p:nvPr/>
        </p:nvPicPr>
        <p:blipFill>
          <a:blip r:embed="rId5"/>
          <a:stretch>
            <a:fillRect/>
          </a:stretch>
        </p:blipFill>
        <p:spPr>
          <a:xfrm>
            <a:off x="457200" y="970783"/>
            <a:ext cx="3490983" cy="2159889"/>
          </a:xfrm>
          <a:prstGeom prst="rect">
            <a:avLst/>
          </a:prstGeom>
        </p:spPr>
      </p:pic>
      <p:sp>
        <p:nvSpPr>
          <p:cNvPr id="17" name="Rectangle 16">
            <a:extLst>
              <a:ext uri="{FF2B5EF4-FFF2-40B4-BE49-F238E27FC236}">
                <a16:creationId xmlns:a16="http://schemas.microsoft.com/office/drawing/2014/main" id="{32224B67-245A-46CB-AC0D-28432E13275A}"/>
              </a:ext>
            </a:extLst>
          </p:cNvPr>
          <p:cNvSpPr/>
          <p:nvPr/>
        </p:nvSpPr>
        <p:spPr>
          <a:xfrm>
            <a:off x="4555468" y="1106266"/>
            <a:ext cx="4572000" cy="2246769"/>
          </a:xfrm>
          <a:prstGeom prst="rect">
            <a:avLst/>
          </a:prstGeom>
        </p:spPr>
        <p:txBody>
          <a:bodyPr>
            <a:spAutoFit/>
          </a:bodyPr>
          <a:lstStyle/>
          <a:p>
            <a:pPr marL="285750" indent="-285750">
              <a:buFont typeface="Arial" panose="020B0604020202020204" pitchFamily="34" charset="0"/>
              <a:buChar char="•"/>
            </a:pPr>
            <a:r>
              <a:rPr lang="en-US" sz="2000" dirty="0">
                <a:latin typeface="+mj-lt"/>
              </a:rPr>
              <a:t>Ensemble Model: Obtain decisions based on multiple models instead of single one</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Models used to build ensemble model: </a:t>
            </a:r>
            <a:r>
              <a:rPr lang="en-US" sz="2000" b="1" dirty="0">
                <a:latin typeface="+mj-lt"/>
              </a:rPr>
              <a:t>Linear</a:t>
            </a:r>
            <a:r>
              <a:rPr lang="en-US" sz="2000" dirty="0">
                <a:latin typeface="+mj-lt"/>
              </a:rPr>
              <a:t>, RBF (Radial-Basis Function), Polynomial and Sigmoid</a:t>
            </a:r>
          </a:p>
        </p:txBody>
      </p:sp>
      <p:sp>
        <p:nvSpPr>
          <p:cNvPr id="18" name="Title 1">
            <a:extLst>
              <a:ext uri="{FF2B5EF4-FFF2-40B4-BE49-F238E27FC236}">
                <a16:creationId xmlns:a16="http://schemas.microsoft.com/office/drawing/2014/main" id="{58F22046-6CDC-4140-8DB0-E1F9514DF90C}"/>
              </a:ext>
            </a:extLst>
          </p:cNvPr>
          <p:cNvSpPr txBox="1">
            <a:spLocks/>
          </p:cNvSpPr>
          <p:nvPr/>
        </p:nvSpPr>
        <p:spPr>
          <a:xfrm>
            <a:off x="457200" y="171450"/>
            <a:ext cx="8209280" cy="809269"/>
          </a:xfrm>
          <a:prstGeom prst="rect">
            <a:avLst/>
          </a:prstGeom>
        </p:spPr>
        <p:txBody>
          <a:bodyPr vert="horz" lIns="91440" tIns="45720" rIns="91440" bIns="45720" rtlCol="0" anchor="ctr">
            <a:normAutofit fontScale="97500"/>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Ensemble Model</a:t>
            </a:r>
          </a:p>
        </p:txBody>
      </p:sp>
      <p:grpSp>
        <p:nvGrpSpPr>
          <p:cNvPr id="10" name="Group 9">
            <a:extLst>
              <a:ext uri="{FF2B5EF4-FFF2-40B4-BE49-F238E27FC236}">
                <a16:creationId xmlns:a16="http://schemas.microsoft.com/office/drawing/2014/main" id="{DC000E5F-677B-4D06-A320-F8E231177D00}"/>
              </a:ext>
            </a:extLst>
          </p:cNvPr>
          <p:cNvGrpSpPr/>
          <p:nvPr/>
        </p:nvGrpSpPr>
        <p:grpSpPr>
          <a:xfrm>
            <a:off x="155121" y="43363"/>
            <a:ext cx="8860753" cy="237490"/>
            <a:chOff x="155121" y="727813"/>
            <a:chExt cx="8860753" cy="237490"/>
          </a:xfrm>
        </p:grpSpPr>
        <p:sp>
          <p:nvSpPr>
            <p:cNvPr id="11" name="Arrow: Chevron 10">
              <a:extLst>
                <a:ext uri="{FF2B5EF4-FFF2-40B4-BE49-F238E27FC236}">
                  <a16:creationId xmlns:a16="http://schemas.microsoft.com/office/drawing/2014/main" id="{90C1960F-35E8-44D3-B9E8-761D9B529BC2}"/>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3" name="Arrow: Chevron 12">
              <a:extLst>
                <a:ext uri="{FF2B5EF4-FFF2-40B4-BE49-F238E27FC236}">
                  <a16:creationId xmlns:a16="http://schemas.microsoft.com/office/drawing/2014/main" id="{12273450-60B7-4DA9-8B2B-1380F82F0B6C}"/>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5" name="Arrow: Chevron 14">
              <a:extLst>
                <a:ext uri="{FF2B5EF4-FFF2-40B4-BE49-F238E27FC236}">
                  <a16:creationId xmlns:a16="http://schemas.microsoft.com/office/drawing/2014/main" id="{A01E9193-0409-414C-A852-95143E49E33C}"/>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9" name="Arrow: Chevron 18">
              <a:extLst>
                <a:ext uri="{FF2B5EF4-FFF2-40B4-BE49-F238E27FC236}">
                  <a16:creationId xmlns:a16="http://schemas.microsoft.com/office/drawing/2014/main" id="{287D7217-B3B0-4714-9CE9-459078134C00}"/>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20" name="Arrow: Chevron 19">
              <a:extLst>
                <a:ext uri="{FF2B5EF4-FFF2-40B4-BE49-F238E27FC236}">
                  <a16:creationId xmlns:a16="http://schemas.microsoft.com/office/drawing/2014/main" id="{19106C5B-C2D4-4BFC-A226-4B853B203FB3}"/>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16515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D9A82B-89B2-449D-851D-57E3C44CB8AD}"/>
              </a:ext>
            </a:extLst>
          </p:cNvPr>
          <p:cNvSpPr>
            <a:spLocks noGrp="1"/>
          </p:cNvSpPr>
          <p:nvPr>
            <p:ph type="title"/>
          </p:nvPr>
        </p:nvSpPr>
        <p:spPr>
          <a:xfrm>
            <a:off x="136188" y="95094"/>
            <a:ext cx="8871626" cy="577902"/>
          </a:xfrm>
          <a:prstGeom prst="rect">
            <a:avLst/>
          </a:prstGeom>
        </p:spPr>
        <p:txBody>
          <a:bodyPr vert="horz" wrap="none" lIns="91440" tIns="45720" rIns="91440" bIns="45720" rtlCol="0" anchor="ctr">
            <a:normAutofit/>
          </a:bodyPr>
          <a:lstStyle/>
          <a:p>
            <a:pPr defTabSz="914400"/>
            <a:r>
              <a:rPr lang="en-US" sz="2800" kern="1200" cap="all" spc="100" baseline="0" dirty="0"/>
              <a:t>Outline</a:t>
            </a:r>
          </a:p>
        </p:txBody>
      </p:sp>
      <p:grpSp>
        <p:nvGrpSpPr>
          <p:cNvPr id="2" name="Group 1">
            <a:extLst>
              <a:ext uri="{FF2B5EF4-FFF2-40B4-BE49-F238E27FC236}">
                <a16:creationId xmlns:a16="http://schemas.microsoft.com/office/drawing/2014/main" id="{9E97A850-3732-4713-A1FC-5DBC56237A13}"/>
              </a:ext>
            </a:extLst>
          </p:cNvPr>
          <p:cNvGrpSpPr/>
          <p:nvPr/>
        </p:nvGrpSpPr>
        <p:grpSpPr>
          <a:xfrm>
            <a:off x="336500" y="1017255"/>
            <a:ext cx="8471002" cy="3615468"/>
            <a:chOff x="336500" y="1017255"/>
            <a:chExt cx="8471002" cy="3615468"/>
          </a:xfrm>
        </p:grpSpPr>
        <p:sp>
          <p:nvSpPr>
            <p:cNvPr id="3" name="Straight Connector 2">
              <a:extLst>
                <a:ext uri="{FF2B5EF4-FFF2-40B4-BE49-F238E27FC236}">
                  <a16:creationId xmlns:a16="http://schemas.microsoft.com/office/drawing/2014/main" id="{13675799-7156-4662-81BB-E57AF1D633A9}"/>
                </a:ext>
              </a:extLst>
            </p:cNvPr>
            <p:cNvSpPr/>
            <p:nvPr/>
          </p:nvSpPr>
          <p:spPr>
            <a:xfrm>
              <a:off x="336500" y="1017255"/>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6B66F0E-12B1-416E-9DC2-274A2ED102C1}"/>
                </a:ext>
              </a:extLst>
            </p:cNvPr>
            <p:cNvSpPr/>
            <p:nvPr/>
          </p:nvSpPr>
          <p:spPr>
            <a:xfrm>
              <a:off x="336500" y="1017255"/>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rPr>
                <a:t>Background</a:t>
              </a:r>
            </a:p>
          </p:txBody>
        </p:sp>
        <p:sp>
          <p:nvSpPr>
            <p:cNvPr id="5" name="Straight Connector 4">
              <a:extLst>
                <a:ext uri="{FF2B5EF4-FFF2-40B4-BE49-F238E27FC236}">
                  <a16:creationId xmlns:a16="http://schemas.microsoft.com/office/drawing/2014/main" id="{77FE4013-4505-4BB5-8493-FA2416CD1631}"/>
                </a:ext>
              </a:extLst>
            </p:cNvPr>
            <p:cNvSpPr/>
            <p:nvPr/>
          </p:nvSpPr>
          <p:spPr>
            <a:xfrm>
              <a:off x="336500" y="1740260"/>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AD745D74-1C47-4052-AC24-9C9700793202}"/>
                </a:ext>
              </a:extLst>
            </p:cNvPr>
            <p:cNvSpPr/>
            <p:nvPr/>
          </p:nvSpPr>
          <p:spPr>
            <a:xfrm>
              <a:off x="336500" y="1740260"/>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rPr>
                <a:t>Problem Statement</a:t>
              </a:r>
            </a:p>
          </p:txBody>
        </p:sp>
        <p:sp>
          <p:nvSpPr>
            <p:cNvPr id="8" name="Straight Connector 7">
              <a:extLst>
                <a:ext uri="{FF2B5EF4-FFF2-40B4-BE49-F238E27FC236}">
                  <a16:creationId xmlns:a16="http://schemas.microsoft.com/office/drawing/2014/main" id="{FDA3D0EB-5D93-4E13-9753-96E99DB4906D}"/>
                </a:ext>
              </a:extLst>
            </p:cNvPr>
            <p:cNvSpPr/>
            <p:nvPr/>
          </p:nvSpPr>
          <p:spPr>
            <a:xfrm>
              <a:off x="336500" y="2463266"/>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79E46C2-A511-4334-9093-054D138DE47B}"/>
                </a:ext>
              </a:extLst>
            </p:cNvPr>
            <p:cNvSpPr/>
            <p:nvPr/>
          </p:nvSpPr>
          <p:spPr>
            <a:xfrm>
              <a:off x="336500" y="2463266"/>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rPr>
                <a:t>Challenges and Techniques</a:t>
              </a:r>
            </a:p>
          </p:txBody>
        </p:sp>
        <p:sp>
          <p:nvSpPr>
            <p:cNvPr id="11" name="Straight Connector 10">
              <a:extLst>
                <a:ext uri="{FF2B5EF4-FFF2-40B4-BE49-F238E27FC236}">
                  <a16:creationId xmlns:a16="http://schemas.microsoft.com/office/drawing/2014/main" id="{D0A773DE-9836-4C17-8DB5-5C4FD295EA69}"/>
                </a:ext>
              </a:extLst>
            </p:cNvPr>
            <p:cNvSpPr/>
            <p:nvPr/>
          </p:nvSpPr>
          <p:spPr>
            <a:xfrm>
              <a:off x="336500" y="3186271"/>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0BE912F-4429-43FC-828F-26FDFF4D9E2F}"/>
                </a:ext>
              </a:extLst>
            </p:cNvPr>
            <p:cNvSpPr/>
            <p:nvPr/>
          </p:nvSpPr>
          <p:spPr>
            <a:xfrm>
              <a:off x="336500" y="3186271"/>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rgbClr val="FF0000"/>
                  </a:solidFill>
                </a:rPr>
                <a:t>Experimental Setup and Results</a:t>
              </a:r>
            </a:p>
          </p:txBody>
        </p:sp>
        <p:sp>
          <p:nvSpPr>
            <p:cNvPr id="13" name="Straight Connector 12">
              <a:extLst>
                <a:ext uri="{FF2B5EF4-FFF2-40B4-BE49-F238E27FC236}">
                  <a16:creationId xmlns:a16="http://schemas.microsoft.com/office/drawing/2014/main" id="{F9C80EEB-E615-40F0-98E3-176ED2312FD8}"/>
                </a:ext>
              </a:extLst>
            </p:cNvPr>
            <p:cNvSpPr/>
            <p:nvPr/>
          </p:nvSpPr>
          <p:spPr>
            <a:xfrm>
              <a:off x="336500" y="3909277"/>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CFAD7B9-F6EE-45EA-AFDB-1A1D83D92F9D}"/>
                </a:ext>
              </a:extLst>
            </p:cNvPr>
            <p:cNvSpPr/>
            <p:nvPr/>
          </p:nvSpPr>
          <p:spPr>
            <a:xfrm>
              <a:off x="336500" y="3909718"/>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t>Conclusions</a:t>
              </a:r>
            </a:p>
          </p:txBody>
        </p:sp>
      </p:grpSp>
    </p:spTree>
    <p:extLst>
      <p:ext uri="{BB962C8B-B14F-4D97-AF65-F5344CB8AC3E}">
        <p14:creationId xmlns:p14="http://schemas.microsoft.com/office/powerpoint/2010/main" val="385042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D9A82B-89B2-449D-851D-57E3C44CB8AD}"/>
              </a:ext>
            </a:extLst>
          </p:cNvPr>
          <p:cNvSpPr>
            <a:spLocks noGrp="1"/>
          </p:cNvSpPr>
          <p:nvPr>
            <p:ph type="title"/>
          </p:nvPr>
        </p:nvSpPr>
        <p:spPr>
          <a:xfrm>
            <a:off x="136187" y="221826"/>
            <a:ext cx="8871626" cy="577902"/>
          </a:xfrm>
          <a:prstGeom prst="rect">
            <a:avLst/>
          </a:prstGeom>
        </p:spPr>
        <p:txBody>
          <a:bodyPr vert="horz" wrap="none" lIns="91440" tIns="45720" rIns="91440" bIns="45720" rtlCol="0" anchor="ctr">
            <a:normAutofit/>
          </a:bodyPr>
          <a:lstStyle/>
          <a:p>
            <a:pPr defTabSz="914400"/>
            <a:r>
              <a:rPr lang="en-US" sz="2800" kern="1200" cap="all" spc="100" baseline="0" dirty="0">
                <a:latin typeface="Calibri" panose="020F0502020204030204" pitchFamily="34" charset="0"/>
                <a:cs typeface="Calibri" panose="020F0502020204030204" pitchFamily="34" charset="0"/>
              </a:rPr>
              <a:t>Outline</a:t>
            </a:r>
          </a:p>
        </p:txBody>
      </p:sp>
      <p:grpSp>
        <p:nvGrpSpPr>
          <p:cNvPr id="2" name="Group 1">
            <a:extLst>
              <a:ext uri="{FF2B5EF4-FFF2-40B4-BE49-F238E27FC236}">
                <a16:creationId xmlns:a16="http://schemas.microsoft.com/office/drawing/2014/main" id="{9E97A850-3732-4713-A1FC-5DBC56237A13}"/>
              </a:ext>
            </a:extLst>
          </p:cNvPr>
          <p:cNvGrpSpPr/>
          <p:nvPr/>
        </p:nvGrpSpPr>
        <p:grpSpPr>
          <a:xfrm>
            <a:off x="336500" y="1017255"/>
            <a:ext cx="8471002" cy="3615468"/>
            <a:chOff x="336500" y="1017255"/>
            <a:chExt cx="8471002" cy="3615468"/>
          </a:xfrm>
        </p:grpSpPr>
        <p:sp>
          <p:nvSpPr>
            <p:cNvPr id="3" name="Straight Connector 2">
              <a:extLst>
                <a:ext uri="{FF2B5EF4-FFF2-40B4-BE49-F238E27FC236}">
                  <a16:creationId xmlns:a16="http://schemas.microsoft.com/office/drawing/2014/main" id="{13675799-7156-4662-81BB-E57AF1D633A9}"/>
                </a:ext>
              </a:extLst>
            </p:cNvPr>
            <p:cNvSpPr/>
            <p:nvPr/>
          </p:nvSpPr>
          <p:spPr>
            <a:xfrm>
              <a:off x="336500" y="1017255"/>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6B66F0E-12B1-416E-9DC2-274A2ED102C1}"/>
                </a:ext>
              </a:extLst>
            </p:cNvPr>
            <p:cNvSpPr/>
            <p:nvPr/>
          </p:nvSpPr>
          <p:spPr>
            <a:xfrm>
              <a:off x="336500" y="1017255"/>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rgbClr val="FF0000"/>
                  </a:solidFill>
                  <a:latin typeface="Calibri" panose="020F0502020204030204" pitchFamily="34" charset="0"/>
                  <a:cs typeface="Calibri" panose="020F0502020204030204" pitchFamily="34" charset="0"/>
                </a:rPr>
                <a:t>Background</a:t>
              </a:r>
            </a:p>
          </p:txBody>
        </p:sp>
        <p:sp>
          <p:nvSpPr>
            <p:cNvPr id="5" name="Straight Connector 4">
              <a:extLst>
                <a:ext uri="{FF2B5EF4-FFF2-40B4-BE49-F238E27FC236}">
                  <a16:creationId xmlns:a16="http://schemas.microsoft.com/office/drawing/2014/main" id="{77FE4013-4505-4BB5-8493-FA2416CD1631}"/>
                </a:ext>
              </a:extLst>
            </p:cNvPr>
            <p:cNvSpPr/>
            <p:nvPr/>
          </p:nvSpPr>
          <p:spPr>
            <a:xfrm>
              <a:off x="336500" y="1740260"/>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AD745D74-1C47-4052-AC24-9C9700793202}"/>
                </a:ext>
              </a:extLst>
            </p:cNvPr>
            <p:cNvSpPr/>
            <p:nvPr/>
          </p:nvSpPr>
          <p:spPr>
            <a:xfrm>
              <a:off x="336500" y="1740260"/>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Problem Statement</a:t>
              </a:r>
            </a:p>
          </p:txBody>
        </p:sp>
        <p:sp>
          <p:nvSpPr>
            <p:cNvPr id="8" name="Straight Connector 7">
              <a:extLst>
                <a:ext uri="{FF2B5EF4-FFF2-40B4-BE49-F238E27FC236}">
                  <a16:creationId xmlns:a16="http://schemas.microsoft.com/office/drawing/2014/main" id="{FDA3D0EB-5D93-4E13-9753-96E99DB4906D}"/>
                </a:ext>
              </a:extLst>
            </p:cNvPr>
            <p:cNvSpPr/>
            <p:nvPr/>
          </p:nvSpPr>
          <p:spPr>
            <a:xfrm>
              <a:off x="336500" y="2463266"/>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79E46C2-A511-4334-9093-054D138DE47B}"/>
                </a:ext>
              </a:extLst>
            </p:cNvPr>
            <p:cNvSpPr/>
            <p:nvPr/>
          </p:nvSpPr>
          <p:spPr>
            <a:xfrm>
              <a:off x="336500" y="2463266"/>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Challenges and Techniques</a:t>
              </a:r>
            </a:p>
          </p:txBody>
        </p:sp>
        <p:sp>
          <p:nvSpPr>
            <p:cNvPr id="11" name="Straight Connector 10">
              <a:extLst>
                <a:ext uri="{FF2B5EF4-FFF2-40B4-BE49-F238E27FC236}">
                  <a16:creationId xmlns:a16="http://schemas.microsoft.com/office/drawing/2014/main" id="{D0A773DE-9836-4C17-8DB5-5C4FD295EA69}"/>
                </a:ext>
              </a:extLst>
            </p:cNvPr>
            <p:cNvSpPr/>
            <p:nvPr/>
          </p:nvSpPr>
          <p:spPr>
            <a:xfrm>
              <a:off x="336500" y="3186271"/>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0BE912F-4429-43FC-828F-26FDFF4D9E2F}"/>
                </a:ext>
              </a:extLst>
            </p:cNvPr>
            <p:cNvSpPr/>
            <p:nvPr/>
          </p:nvSpPr>
          <p:spPr>
            <a:xfrm>
              <a:off x="336500" y="3186271"/>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Experimental Setup and Results</a:t>
              </a:r>
            </a:p>
          </p:txBody>
        </p:sp>
        <p:sp>
          <p:nvSpPr>
            <p:cNvPr id="13" name="Straight Connector 12">
              <a:extLst>
                <a:ext uri="{FF2B5EF4-FFF2-40B4-BE49-F238E27FC236}">
                  <a16:creationId xmlns:a16="http://schemas.microsoft.com/office/drawing/2014/main" id="{F9C80EEB-E615-40F0-98E3-176ED2312FD8}"/>
                </a:ext>
              </a:extLst>
            </p:cNvPr>
            <p:cNvSpPr/>
            <p:nvPr/>
          </p:nvSpPr>
          <p:spPr>
            <a:xfrm>
              <a:off x="336500" y="3909277"/>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CFAD7B9-F6EE-45EA-AFDB-1A1D83D92F9D}"/>
                </a:ext>
              </a:extLst>
            </p:cNvPr>
            <p:cNvSpPr/>
            <p:nvPr/>
          </p:nvSpPr>
          <p:spPr>
            <a:xfrm>
              <a:off x="336500" y="3909718"/>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Conclusions</a:t>
              </a:r>
            </a:p>
          </p:txBody>
        </p:sp>
      </p:grpSp>
    </p:spTree>
    <p:extLst>
      <p:ext uri="{BB962C8B-B14F-4D97-AF65-F5344CB8AC3E}">
        <p14:creationId xmlns:p14="http://schemas.microsoft.com/office/powerpoint/2010/main" val="267741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E0F8FB1-7976-4B0F-94DF-662D26B1386B}"/>
              </a:ext>
            </a:extLst>
          </p:cNvPr>
          <p:cNvSpPr>
            <a:spLocks noGrp="1"/>
          </p:cNvSpPr>
          <p:nvPr>
            <p:ph idx="1"/>
          </p:nvPr>
        </p:nvSpPr>
        <p:spPr>
          <a:xfrm>
            <a:off x="5432612" y="1918343"/>
            <a:ext cx="3711388" cy="2034804"/>
          </a:xfrm>
        </p:spPr>
        <p:txBody>
          <a:bodyPr>
            <a:noAutofit/>
          </a:bodyPr>
          <a:lstStyle/>
          <a:p>
            <a:r>
              <a:rPr lang="en-US" sz="2000" dirty="0">
                <a:latin typeface="+mj-lt"/>
              </a:rPr>
              <a:t>To ensure the robustness and generalization of our models, we implement image pre-processing, data augmentation, model optimization and diagnosis for our models</a:t>
            </a:r>
            <a:endParaRPr lang="en-US" sz="2000" dirty="0">
              <a:solidFill>
                <a:srgbClr val="FFFFFF"/>
              </a:solidFill>
              <a:latin typeface="+mj-lt"/>
            </a:endParaRPr>
          </a:p>
        </p:txBody>
      </p:sp>
      <p:sp>
        <p:nvSpPr>
          <p:cNvPr id="7" name="Title 1">
            <a:extLst>
              <a:ext uri="{FF2B5EF4-FFF2-40B4-BE49-F238E27FC236}">
                <a16:creationId xmlns:a16="http://schemas.microsoft.com/office/drawing/2014/main" id="{9C4502DA-BDF2-4537-8323-0B7173A7B2D8}"/>
              </a:ext>
            </a:extLst>
          </p:cNvPr>
          <p:cNvSpPr txBox="1">
            <a:spLocks/>
          </p:cNvSpPr>
          <p:nvPr/>
        </p:nvSpPr>
        <p:spPr>
          <a:xfrm>
            <a:off x="457200" y="171450"/>
            <a:ext cx="7543800" cy="809269"/>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Experimental Setup and Results</a:t>
            </a:r>
          </a:p>
        </p:txBody>
      </p:sp>
      <p:grpSp>
        <p:nvGrpSpPr>
          <p:cNvPr id="6" name="Group 5">
            <a:extLst>
              <a:ext uri="{FF2B5EF4-FFF2-40B4-BE49-F238E27FC236}">
                <a16:creationId xmlns:a16="http://schemas.microsoft.com/office/drawing/2014/main" id="{EF243A9F-3713-48A0-B05B-313B3663A90C}"/>
              </a:ext>
            </a:extLst>
          </p:cNvPr>
          <p:cNvGrpSpPr/>
          <p:nvPr/>
        </p:nvGrpSpPr>
        <p:grpSpPr>
          <a:xfrm>
            <a:off x="155121" y="43363"/>
            <a:ext cx="8860753" cy="237490"/>
            <a:chOff x="155121" y="727813"/>
            <a:chExt cx="8860753" cy="237490"/>
          </a:xfrm>
        </p:grpSpPr>
        <p:sp>
          <p:nvSpPr>
            <p:cNvPr id="10" name="Arrow: Chevron 9">
              <a:extLst>
                <a:ext uri="{FF2B5EF4-FFF2-40B4-BE49-F238E27FC236}">
                  <a16:creationId xmlns:a16="http://schemas.microsoft.com/office/drawing/2014/main" id="{B146E5DB-B207-4559-877B-B66545EF0F2C}"/>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1" name="Arrow: Chevron 10">
              <a:extLst>
                <a:ext uri="{FF2B5EF4-FFF2-40B4-BE49-F238E27FC236}">
                  <a16:creationId xmlns:a16="http://schemas.microsoft.com/office/drawing/2014/main" id="{8B94C1AA-183F-427B-916D-153D71383C32}"/>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2" name="Arrow: Chevron 11">
              <a:extLst>
                <a:ext uri="{FF2B5EF4-FFF2-40B4-BE49-F238E27FC236}">
                  <a16:creationId xmlns:a16="http://schemas.microsoft.com/office/drawing/2014/main" id="{7BEB9FE0-DFC4-47F6-9E07-4F497035685E}"/>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3" name="Arrow: Chevron 12">
              <a:extLst>
                <a:ext uri="{FF2B5EF4-FFF2-40B4-BE49-F238E27FC236}">
                  <a16:creationId xmlns:a16="http://schemas.microsoft.com/office/drawing/2014/main" id="{CABEC8DC-5E3D-481C-9CBA-8E878390E53C}"/>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4" name="Arrow: Chevron 13">
              <a:extLst>
                <a:ext uri="{FF2B5EF4-FFF2-40B4-BE49-F238E27FC236}">
                  <a16:creationId xmlns:a16="http://schemas.microsoft.com/office/drawing/2014/main" id="{6AFDEC9C-56F6-4A6B-84D8-56137EB7FC8F}"/>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pic>
        <p:nvPicPr>
          <p:cNvPr id="281" name="Picture 280">
            <a:extLst>
              <a:ext uri="{FF2B5EF4-FFF2-40B4-BE49-F238E27FC236}">
                <a16:creationId xmlns:a16="http://schemas.microsoft.com/office/drawing/2014/main" id="{C9E4AFAF-A5D8-4E53-A93D-7B93D9D3FC52}"/>
              </a:ext>
            </a:extLst>
          </p:cNvPr>
          <p:cNvPicPr>
            <a:picLocks noChangeAspect="1"/>
          </p:cNvPicPr>
          <p:nvPr/>
        </p:nvPicPr>
        <p:blipFill>
          <a:blip r:embed="rId3"/>
          <a:stretch>
            <a:fillRect/>
          </a:stretch>
        </p:blipFill>
        <p:spPr>
          <a:xfrm>
            <a:off x="155121" y="1236485"/>
            <a:ext cx="5180493" cy="3457435"/>
          </a:xfrm>
          <a:prstGeom prst="rect">
            <a:avLst/>
          </a:prstGeom>
        </p:spPr>
      </p:pic>
    </p:spTree>
    <p:extLst>
      <p:ext uri="{BB962C8B-B14F-4D97-AF65-F5344CB8AC3E}">
        <p14:creationId xmlns:p14="http://schemas.microsoft.com/office/powerpoint/2010/main" val="312337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7208-09AA-468F-BC13-8C24736BC3FB}"/>
              </a:ext>
            </a:extLst>
          </p:cNvPr>
          <p:cNvSpPr>
            <a:spLocks noGrp="1"/>
          </p:cNvSpPr>
          <p:nvPr>
            <p:ph type="title"/>
          </p:nvPr>
        </p:nvSpPr>
        <p:spPr>
          <a:xfrm>
            <a:off x="768096" y="3683864"/>
            <a:ext cx="7290054" cy="1124712"/>
          </a:xfrm>
        </p:spPr>
        <p:txBody>
          <a:bodyPr>
            <a:normAutofit/>
          </a:bodyPr>
          <a:lstStyle/>
          <a:p>
            <a:r>
              <a:rPr lang="en-US" dirty="0">
                <a:solidFill>
                  <a:srgbClr val="FFFFFF"/>
                </a:solidFill>
              </a:rPr>
              <a:t>Support Vector Machine (SVM)</a:t>
            </a:r>
          </a:p>
        </p:txBody>
      </p:sp>
      <p:pic>
        <p:nvPicPr>
          <p:cNvPr id="16" name="Picture 15">
            <a:extLst>
              <a:ext uri="{FF2B5EF4-FFF2-40B4-BE49-F238E27FC236}">
                <a16:creationId xmlns:a16="http://schemas.microsoft.com/office/drawing/2014/main" id="{45031ABD-33D2-4A4E-B3AF-A9F09694EDAE}"/>
              </a:ext>
            </a:extLst>
          </p:cNvPr>
          <p:cNvPicPr>
            <a:picLocks noChangeAspect="1"/>
          </p:cNvPicPr>
          <p:nvPr/>
        </p:nvPicPr>
        <p:blipFill>
          <a:blip r:embed="rId3"/>
          <a:stretch>
            <a:fillRect/>
          </a:stretch>
        </p:blipFill>
        <p:spPr>
          <a:xfrm>
            <a:off x="435455" y="1494636"/>
            <a:ext cx="3148068" cy="3069363"/>
          </a:xfrm>
          <a:prstGeom prst="rect">
            <a:avLst/>
          </a:prstGeom>
        </p:spPr>
      </p:pic>
      <p:sp>
        <p:nvSpPr>
          <p:cNvPr id="3" name="Rectangle 2">
            <a:extLst>
              <a:ext uri="{FF2B5EF4-FFF2-40B4-BE49-F238E27FC236}">
                <a16:creationId xmlns:a16="http://schemas.microsoft.com/office/drawing/2014/main" id="{4D0515A4-490B-4E05-B38A-0B7153231F8B}"/>
              </a:ext>
            </a:extLst>
          </p:cNvPr>
          <p:cNvSpPr/>
          <p:nvPr/>
        </p:nvSpPr>
        <p:spPr>
          <a:xfrm>
            <a:off x="4204398" y="2052648"/>
            <a:ext cx="4411853" cy="1631216"/>
          </a:xfrm>
          <a:prstGeom prst="rect">
            <a:avLst/>
          </a:prstGeom>
        </p:spPr>
        <p:txBody>
          <a:bodyPr wrap="square">
            <a:spAutoFit/>
          </a:bodyPr>
          <a:lstStyle/>
          <a:p>
            <a:pPr marL="285750" indent="-285750">
              <a:buFont typeface="Arial" panose="020B0604020202020204" pitchFamily="34" charset="0"/>
              <a:buChar char="•"/>
            </a:pPr>
            <a:r>
              <a:rPr lang="en-US" sz="2000" dirty="0">
                <a:latin typeface="NimbusRomNo9L-Regu"/>
              </a:rPr>
              <a:t>A Support Vector Machine (SVM) is a ML algorithm designed to solve binary classification problems with high dimensional covariates and small amount of data samples</a:t>
            </a:r>
            <a:endParaRPr lang="en-US" sz="2000" dirty="0"/>
          </a:p>
        </p:txBody>
      </p:sp>
      <p:sp>
        <p:nvSpPr>
          <p:cNvPr id="9" name="Title 1">
            <a:extLst>
              <a:ext uri="{FF2B5EF4-FFF2-40B4-BE49-F238E27FC236}">
                <a16:creationId xmlns:a16="http://schemas.microsoft.com/office/drawing/2014/main" id="{5F58486E-CA70-44C6-BEAF-8D4F5EC54732}"/>
              </a:ext>
            </a:extLst>
          </p:cNvPr>
          <p:cNvSpPr txBox="1">
            <a:spLocks/>
          </p:cNvSpPr>
          <p:nvPr/>
        </p:nvSpPr>
        <p:spPr>
          <a:xfrm>
            <a:off x="457200" y="171450"/>
            <a:ext cx="8290560" cy="809269"/>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Support Vector Machine (SVM)</a:t>
            </a:r>
          </a:p>
        </p:txBody>
      </p:sp>
      <p:sp>
        <p:nvSpPr>
          <p:cNvPr id="4" name="TextBox 3">
            <a:extLst>
              <a:ext uri="{FF2B5EF4-FFF2-40B4-BE49-F238E27FC236}">
                <a16:creationId xmlns:a16="http://schemas.microsoft.com/office/drawing/2014/main" id="{F6899F68-87B3-493B-9265-CE2957107F21}"/>
              </a:ext>
            </a:extLst>
          </p:cNvPr>
          <p:cNvSpPr txBox="1"/>
          <p:nvPr/>
        </p:nvSpPr>
        <p:spPr>
          <a:xfrm>
            <a:off x="1571466" y="4215402"/>
            <a:ext cx="2767842" cy="461665"/>
          </a:xfrm>
          <a:prstGeom prst="rect">
            <a:avLst/>
          </a:prstGeom>
          <a:noFill/>
        </p:spPr>
        <p:txBody>
          <a:bodyPr wrap="square" rtlCol="0">
            <a:spAutoFit/>
          </a:bodyPr>
          <a:lstStyle/>
          <a:p>
            <a:r>
              <a:rPr lang="en-US" sz="2400" b="1" dirty="0">
                <a:solidFill>
                  <a:srgbClr val="92D050"/>
                </a:solidFill>
              </a:rPr>
              <a:t>“Healthy” Trimers</a:t>
            </a:r>
          </a:p>
        </p:txBody>
      </p:sp>
      <p:sp>
        <p:nvSpPr>
          <p:cNvPr id="11" name="TextBox 10">
            <a:extLst>
              <a:ext uri="{FF2B5EF4-FFF2-40B4-BE49-F238E27FC236}">
                <a16:creationId xmlns:a16="http://schemas.microsoft.com/office/drawing/2014/main" id="{DD54BF07-DF66-4B90-A33E-5D1B3329D5B1}"/>
              </a:ext>
            </a:extLst>
          </p:cNvPr>
          <p:cNvSpPr txBox="1"/>
          <p:nvPr/>
        </p:nvSpPr>
        <p:spPr>
          <a:xfrm>
            <a:off x="172403" y="1122803"/>
            <a:ext cx="3023735" cy="461665"/>
          </a:xfrm>
          <a:prstGeom prst="rect">
            <a:avLst/>
          </a:prstGeom>
          <a:noFill/>
        </p:spPr>
        <p:txBody>
          <a:bodyPr wrap="square" rtlCol="0">
            <a:spAutoFit/>
          </a:bodyPr>
          <a:lstStyle/>
          <a:p>
            <a:r>
              <a:rPr lang="en-US" sz="2400" b="1" dirty="0">
                <a:solidFill>
                  <a:srgbClr val="0070C0"/>
                </a:solidFill>
              </a:rPr>
              <a:t>“Unhealthy” Trimers</a:t>
            </a:r>
          </a:p>
        </p:txBody>
      </p:sp>
      <p:grpSp>
        <p:nvGrpSpPr>
          <p:cNvPr id="10" name="Group 9">
            <a:extLst>
              <a:ext uri="{FF2B5EF4-FFF2-40B4-BE49-F238E27FC236}">
                <a16:creationId xmlns:a16="http://schemas.microsoft.com/office/drawing/2014/main" id="{B9E92C6D-20A4-4660-BDA1-E61342048A4A}"/>
              </a:ext>
            </a:extLst>
          </p:cNvPr>
          <p:cNvGrpSpPr/>
          <p:nvPr/>
        </p:nvGrpSpPr>
        <p:grpSpPr>
          <a:xfrm>
            <a:off x="155121" y="43363"/>
            <a:ext cx="8860753" cy="237490"/>
            <a:chOff x="155121" y="727813"/>
            <a:chExt cx="8860753" cy="237490"/>
          </a:xfrm>
        </p:grpSpPr>
        <p:sp>
          <p:nvSpPr>
            <p:cNvPr id="12" name="Arrow: Chevron 11">
              <a:extLst>
                <a:ext uri="{FF2B5EF4-FFF2-40B4-BE49-F238E27FC236}">
                  <a16:creationId xmlns:a16="http://schemas.microsoft.com/office/drawing/2014/main" id="{C0964CE4-30A7-44F2-BDAA-74DC5AABF56B}"/>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3" name="Arrow: Chevron 12">
              <a:extLst>
                <a:ext uri="{FF2B5EF4-FFF2-40B4-BE49-F238E27FC236}">
                  <a16:creationId xmlns:a16="http://schemas.microsoft.com/office/drawing/2014/main" id="{AD6E13DA-F5B5-49A5-9730-91388A132560}"/>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4" name="Arrow: Chevron 13">
              <a:extLst>
                <a:ext uri="{FF2B5EF4-FFF2-40B4-BE49-F238E27FC236}">
                  <a16:creationId xmlns:a16="http://schemas.microsoft.com/office/drawing/2014/main" id="{62E7AC50-EC80-490E-A8F7-617EBB854316}"/>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5" name="Arrow: Chevron 14">
              <a:extLst>
                <a:ext uri="{FF2B5EF4-FFF2-40B4-BE49-F238E27FC236}">
                  <a16:creationId xmlns:a16="http://schemas.microsoft.com/office/drawing/2014/main" id="{31B22E5D-7DB2-4714-952F-9545BCBED1EE}"/>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7" name="Arrow: Chevron 16">
              <a:extLst>
                <a:ext uri="{FF2B5EF4-FFF2-40B4-BE49-F238E27FC236}">
                  <a16:creationId xmlns:a16="http://schemas.microsoft.com/office/drawing/2014/main" id="{77A87BA3-3A03-4757-88D1-96FFD0CEBBBF}"/>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grpSp>
        <p:nvGrpSpPr>
          <p:cNvPr id="8" name="Group 7">
            <a:extLst>
              <a:ext uri="{FF2B5EF4-FFF2-40B4-BE49-F238E27FC236}">
                <a16:creationId xmlns:a16="http://schemas.microsoft.com/office/drawing/2014/main" id="{3A292EAB-56E6-48CD-9AB8-CDD0E7D77651}"/>
              </a:ext>
            </a:extLst>
          </p:cNvPr>
          <p:cNvGrpSpPr/>
          <p:nvPr/>
        </p:nvGrpSpPr>
        <p:grpSpPr>
          <a:xfrm>
            <a:off x="4602480" y="3322320"/>
            <a:ext cx="3891280" cy="341224"/>
            <a:chOff x="4602480" y="3322320"/>
            <a:chExt cx="3891280" cy="341224"/>
          </a:xfrm>
        </p:grpSpPr>
        <p:cxnSp>
          <p:nvCxnSpPr>
            <p:cNvPr id="6" name="Straight Connector 5">
              <a:extLst>
                <a:ext uri="{FF2B5EF4-FFF2-40B4-BE49-F238E27FC236}">
                  <a16:creationId xmlns:a16="http://schemas.microsoft.com/office/drawing/2014/main" id="{21879702-14ED-489A-82AB-2DFFA4A596BB}"/>
                </a:ext>
              </a:extLst>
            </p:cNvPr>
            <p:cNvCxnSpPr/>
            <p:nvPr/>
          </p:nvCxnSpPr>
          <p:spPr>
            <a:xfrm>
              <a:off x="4602480" y="3322320"/>
              <a:ext cx="284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C5D978-EB2C-484C-A1CD-3DFCE1B03AFF}"/>
                </a:ext>
              </a:extLst>
            </p:cNvPr>
            <p:cNvCxnSpPr/>
            <p:nvPr/>
          </p:nvCxnSpPr>
          <p:spPr>
            <a:xfrm>
              <a:off x="4602480" y="3663544"/>
              <a:ext cx="284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3AF5544-41C1-4724-8017-77D619207B78}"/>
                </a:ext>
              </a:extLst>
            </p:cNvPr>
            <p:cNvCxnSpPr>
              <a:cxnSpLocks/>
            </p:cNvCxnSpPr>
            <p:nvPr/>
          </p:nvCxnSpPr>
          <p:spPr>
            <a:xfrm>
              <a:off x="7965440" y="3322320"/>
              <a:ext cx="52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30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D1155-0381-4FD7-A2F9-82960272AC64}"/>
              </a:ext>
            </a:extLst>
          </p:cNvPr>
          <p:cNvSpPr>
            <a:spLocks noGrp="1"/>
          </p:cNvSpPr>
          <p:nvPr>
            <p:ph idx="1"/>
          </p:nvPr>
        </p:nvSpPr>
        <p:spPr>
          <a:xfrm>
            <a:off x="4968240" y="984110"/>
            <a:ext cx="3911600" cy="3175279"/>
          </a:xfrm>
        </p:spPr>
        <p:txBody>
          <a:bodyPr>
            <a:noAutofit/>
          </a:bodyPr>
          <a:lstStyle/>
          <a:p>
            <a:pPr marL="285750" indent="-285750"/>
            <a:r>
              <a:rPr lang="en-US" sz="2000" dirty="0">
                <a:latin typeface="NimbusRomNo9L-Regu"/>
              </a:rPr>
              <a:t>SVM determines an optimal hyperplane that separates the training data with maximal margin. </a:t>
            </a:r>
          </a:p>
          <a:p>
            <a:pPr marL="285750" indent="-285750"/>
            <a:endParaRPr lang="en-US" sz="2000" dirty="0">
              <a:latin typeface="NimbusRomNo9L-Regu"/>
            </a:endParaRPr>
          </a:p>
          <a:p>
            <a:pPr marL="285750" indent="-285750"/>
            <a:r>
              <a:rPr lang="en-US" sz="2000" dirty="0">
                <a:latin typeface="NimbusRomNo9L-Regu"/>
              </a:rPr>
              <a:t>This matches our problem, which has comparatively small amount of data (726 images) with high dimensionality (256 </a:t>
            </a:r>
            <a:r>
              <a:rPr lang="en-US" sz="2000" dirty="0">
                <a:latin typeface="NimbusRomNo9L-ReguItal"/>
              </a:rPr>
              <a:t>x </a:t>
            </a:r>
            <a:r>
              <a:rPr lang="en-US" sz="2000" dirty="0">
                <a:latin typeface="NimbusRomNo9L-Regu"/>
              </a:rPr>
              <a:t>256 pixel</a:t>
            </a:r>
            <a:r>
              <a:rPr lang="en-US" sz="2000" baseline="30000" dirty="0">
                <a:latin typeface="NimbusRomNo9L-Regu"/>
              </a:rPr>
              <a:t>2</a:t>
            </a:r>
            <a:r>
              <a:rPr lang="en-US" sz="2000" dirty="0">
                <a:latin typeface="NimbusRomNo9L-Regu"/>
              </a:rPr>
              <a:t>).</a:t>
            </a:r>
            <a:endParaRPr lang="en-US" sz="2000" dirty="0"/>
          </a:p>
          <a:p>
            <a:endParaRPr lang="en-US" sz="2000" dirty="0"/>
          </a:p>
        </p:txBody>
      </p:sp>
      <p:pic>
        <p:nvPicPr>
          <p:cNvPr id="4" name="Content Placeholder 7">
            <a:extLst>
              <a:ext uri="{FF2B5EF4-FFF2-40B4-BE49-F238E27FC236}">
                <a16:creationId xmlns:a16="http://schemas.microsoft.com/office/drawing/2014/main" id="{FF663583-134E-432F-8EB3-A79DBD8ECF6F}"/>
              </a:ext>
            </a:extLst>
          </p:cNvPr>
          <p:cNvPicPr>
            <a:picLocks noChangeAspect="1"/>
          </p:cNvPicPr>
          <p:nvPr/>
        </p:nvPicPr>
        <p:blipFill rotWithShape="1">
          <a:blip r:embed="rId3"/>
          <a:srcRect r="56430"/>
          <a:stretch/>
        </p:blipFill>
        <p:spPr>
          <a:xfrm>
            <a:off x="0" y="885190"/>
            <a:ext cx="2517662" cy="2426970"/>
          </a:xfrm>
          <a:prstGeom prst="rect">
            <a:avLst/>
          </a:prstGeom>
        </p:spPr>
      </p:pic>
      <p:pic>
        <p:nvPicPr>
          <p:cNvPr id="5" name="Content Placeholder 7">
            <a:extLst>
              <a:ext uri="{FF2B5EF4-FFF2-40B4-BE49-F238E27FC236}">
                <a16:creationId xmlns:a16="http://schemas.microsoft.com/office/drawing/2014/main" id="{244B0291-EB05-47E4-A7AE-E0C2486196C0}"/>
              </a:ext>
            </a:extLst>
          </p:cNvPr>
          <p:cNvPicPr>
            <a:picLocks noChangeAspect="1"/>
          </p:cNvPicPr>
          <p:nvPr/>
        </p:nvPicPr>
        <p:blipFill rotWithShape="1">
          <a:blip r:embed="rId3"/>
          <a:srcRect l="52497"/>
          <a:stretch/>
        </p:blipFill>
        <p:spPr>
          <a:xfrm>
            <a:off x="2333685" y="2642716"/>
            <a:ext cx="2634555" cy="2329334"/>
          </a:xfrm>
          <a:prstGeom prst="rect">
            <a:avLst/>
          </a:prstGeom>
        </p:spPr>
      </p:pic>
      <p:sp>
        <p:nvSpPr>
          <p:cNvPr id="7" name="Title 1">
            <a:extLst>
              <a:ext uri="{FF2B5EF4-FFF2-40B4-BE49-F238E27FC236}">
                <a16:creationId xmlns:a16="http://schemas.microsoft.com/office/drawing/2014/main" id="{BB67054B-D801-434B-803A-D689D0303AF1}"/>
              </a:ext>
            </a:extLst>
          </p:cNvPr>
          <p:cNvSpPr txBox="1">
            <a:spLocks noGrp="1"/>
          </p:cNvSpPr>
          <p:nvPr>
            <p:ph type="title"/>
          </p:nvPr>
        </p:nvSpPr>
        <p:spPr>
          <a:xfrm>
            <a:off x="366575" y="181742"/>
            <a:ext cx="7543800" cy="809625"/>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t>Support Vector Machine (SVM)</a:t>
            </a:r>
          </a:p>
        </p:txBody>
      </p:sp>
      <p:grpSp>
        <p:nvGrpSpPr>
          <p:cNvPr id="8" name="Group 7">
            <a:extLst>
              <a:ext uri="{FF2B5EF4-FFF2-40B4-BE49-F238E27FC236}">
                <a16:creationId xmlns:a16="http://schemas.microsoft.com/office/drawing/2014/main" id="{DA9EE70E-D87F-4471-A507-380787AB9960}"/>
              </a:ext>
            </a:extLst>
          </p:cNvPr>
          <p:cNvGrpSpPr/>
          <p:nvPr/>
        </p:nvGrpSpPr>
        <p:grpSpPr>
          <a:xfrm>
            <a:off x="155121" y="43363"/>
            <a:ext cx="8860753" cy="237490"/>
            <a:chOff x="155121" y="727813"/>
            <a:chExt cx="8860753" cy="237490"/>
          </a:xfrm>
        </p:grpSpPr>
        <p:sp>
          <p:nvSpPr>
            <p:cNvPr id="9" name="Arrow: Chevron 8">
              <a:extLst>
                <a:ext uri="{FF2B5EF4-FFF2-40B4-BE49-F238E27FC236}">
                  <a16:creationId xmlns:a16="http://schemas.microsoft.com/office/drawing/2014/main" id="{9E8BE365-685E-4E85-B6FF-8A9F704DA973}"/>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0" name="Arrow: Chevron 9">
              <a:extLst>
                <a:ext uri="{FF2B5EF4-FFF2-40B4-BE49-F238E27FC236}">
                  <a16:creationId xmlns:a16="http://schemas.microsoft.com/office/drawing/2014/main" id="{9B24DB31-E8A5-4139-BF1A-4291E4766015}"/>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1" name="Arrow: Chevron 10">
              <a:extLst>
                <a:ext uri="{FF2B5EF4-FFF2-40B4-BE49-F238E27FC236}">
                  <a16:creationId xmlns:a16="http://schemas.microsoft.com/office/drawing/2014/main" id="{E92EC116-D290-48BE-9C08-0B5B37251AF0}"/>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2" name="Arrow: Chevron 11">
              <a:extLst>
                <a:ext uri="{FF2B5EF4-FFF2-40B4-BE49-F238E27FC236}">
                  <a16:creationId xmlns:a16="http://schemas.microsoft.com/office/drawing/2014/main" id="{C2663ADA-BF02-45C0-AE2E-47C8DB97A7A8}"/>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3" name="Arrow: Chevron 12">
              <a:extLst>
                <a:ext uri="{FF2B5EF4-FFF2-40B4-BE49-F238E27FC236}">
                  <a16:creationId xmlns:a16="http://schemas.microsoft.com/office/drawing/2014/main" id="{D1B318FA-6989-431D-9673-E48962A56B42}"/>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spTree>
    <p:extLst>
      <p:ext uri="{BB962C8B-B14F-4D97-AF65-F5344CB8AC3E}">
        <p14:creationId xmlns:p14="http://schemas.microsoft.com/office/powerpoint/2010/main" val="85845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7705D3-C14E-4692-BE60-BFFA7CB0096F}"/>
              </a:ext>
            </a:extLst>
          </p:cNvPr>
          <p:cNvPicPr>
            <a:picLocks noChangeAspect="1"/>
          </p:cNvPicPr>
          <p:nvPr/>
        </p:nvPicPr>
        <p:blipFill rotWithShape="1">
          <a:blip r:embed="rId3"/>
          <a:srcRect t="35538" b="9142"/>
          <a:stretch/>
        </p:blipFill>
        <p:spPr>
          <a:xfrm>
            <a:off x="55913" y="1016137"/>
            <a:ext cx="4222917" cy="2995032"/>
          </a:xfrm>
          <a:prstGeom prst="rect">
            <a:avLst/>
          </a:prstGeom>
        </p:spPr>
      </p:pic>
      <p:sp>
        <p:nvSpPr>
          <p:cNvPr id="6" name="Title 5">
            <a:extLst>
              <a:ext uri="{FF2B5EF4-FFF2-40B4-BE49-F238E27FC236}">
                <a16:creationId xmlns:a16="http://schemas.microsoft.com/office/drawing/2014/main" id="{F1582E5E-5F60-4DC4-81AA-8D04CACA1C26}"/>
              </a:ext>
            </a:extLst>
          </p:cNvPr>
          <p:cNvSpPr>
            <a:spLocks noGrp="1"/>
          </p:cNvSpPr>
          <p:nvPr>
            <p:ph type="title"/>
          </p:nvPr>
        </p:nvSpPr>
        <p:spPr>
          <a:xfrm>
            <a:off x="432028" y="196495"/>
            <a:ext cx="7543800" cy="809269"/>
          </a:xfrm>
        </p:spPr>
        <p:txBody>
          <a:bodyPr>
            <a:normAutofit/>
          </a:bodyPr>
          <a:lstStyle/>
          <a:p>
            <a:r>
              <a:rPr lang="en-US" sz="3200" dirty="0"/>
              <a:t>K-Fold CV Model Performance</a:t>
            </a:r>
          </a:p>
        </p:txBody>
      </p:sp>
      <p:grpSp>
        <p:nvGrpSpPr>
          <p:cNvPr id="8" name="Group 7">
            <a:extLst>
              <a:ext uri="{FF2B5EF4-FFF2-40B4-BE49-F238E27FC236}">
                <a16:creationId xmlns:a16="http://schemas.microsoft.com/office/drawing/2014/main" id="{37E2C394-D45F-43D0-937E-C43F43DC018B}"/>
              </a:ext>
            </a:extLst>
          </p:cNvPr>
          <p:cNvGrpSpPr/>
          <p:nvPr/>
        </p:nvGrpSpPr>
        <p:grpSpPr>
          <a:xfrm>
            <a:off x="155121" y="43363"/>
            <a:ext cx="8860753" cy="237490"/>
            <a:chOff x="155121" y="727813"/>
            <a:chExt cx="8860753" cy="237490"/>
          </a:xfrm>
        </p:grpSpPr>
        <p:sp>
          <p:nvSpPr>
            <p:cNvPr id="9" name="Arrow: Chevron 8">
              <a:extLst>
                <a:ext uri="{FF2B5EF4-FFF2-40B4-BE49-F238E27FC236}">
                  <a16:creationId xmlns:a16="http://schemas.microsoft.com/office/drawing/2014/main" id="{95A2326C-9148-4A11-91F5-91C21CC08F35}"/>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Background</a:t>
              </a:r>
            </a:p>
          </p:txBody>
        </p:sp>
        <p:sp>
          <p:nvSpPr>
            <p:cNvPr id="10" name="Arrow: Chevron 9">
              <a:extLst>
                <a:ext uri="{FF2B5EF4-FFF2-40B4-BE49-F238E27FC236}">
                  <a16:creationId xmlns:a16="http://schemas.microsoft.com/office/drawing/2014/main" id="{5B39D68C-76C1-407B-A038-B02164A80955}"/>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Problem Statement</a:t>
              </a:r>
            </a:p>
          </p:txBody>
        </p:sp>
        <p:sp>
          <p:nvSpPr>
            <p:cNvPr id="11" name="Arrow: Chevron 10">
              <a:extLst>
                <a:ext uri="{FF2B5EF4-FFF2-40B4-BE49-F238E27FC236}">
                  <a16:creationId xmlns:a16="http://schemas.microsoft.com/office/drawing/2014/main" id="{CBD809AC-8980-467F-BCE0-BFC6807E27F1}"/>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Challenges and Techniques</a:t>
              </a:r>
            </a:p>
          </p:txBody>
        </p:sp>
        <p:sp>
          <p:nvSpPr>
            <p:cNvPr id="12" name="Arrow: Chevron 11">
              <a:extLst>
                <a:ext uri="{FF2B5EF4-FFF2-40B4-BE49-F238E27FC236}">
                  <a16:creationId xmlns:a16="http://schemas.microsoft.com/office/drawing/2014/main" id="{F0E42BB3-ADD0-4E8F-8525-6A89B6EE294C}"/>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 Setup and Results</a:t>
              </a:r>
            </a:p>
          </p:txBody>
        </p:sp>
        <p:sp>
          <p:nvSpPr>
            <p:cNvPr id="13" name="Arrow: Chevron 12">
              <a:extLst>
                <a:ext uri="{FF2B5EF4-FFF2-40B4-BE49-F238E27FC236}">
                  <a16:creationId xmlns:a16="http://schemas.microsoft.com/office/drawing/2014/main" id="{E5DEBC31-39C6-4F5F-8290-0CD5333782A2}"/>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Conclusions</a:t>
              </a:r>
            </a:p>
          </p:txBody>
        </p:sp>
      </p:grpSp>
      <p:grpSp>
        <p:nvGrpSpPr>
          <p:cNvPr id="15" name="Group 14">
            <a:extLst>
              <a:ext uri="{FF2B5EF4-FFF2-40B4-BE49-F238E27FC236}">
                <a16:creationId xmlns:a16="http://schemas.microsoft.com/office/drawing/2014/main" id="{C37D55E0-4954-4888-9AFA-F397FC43AF08}"/>
              </a:ext>
            </a:extLst>
          </p:cNvPr>
          <p:cNvGrpSpPr/>
          <p:nvPr/>
        </p:nvGrpSpPr>
        <p:grpSpPr>
          <a:xfrm>
            <a:off x="4298826" y="2144427"/>
            <a:ext cx="4717048" cy="1570318"/>
            <a:chOff x="4203928" y="2016162"/>
            <a:chExt cx="4717048" cy="1570318"/>
          </a:xfrm>
        </p:grpSpPr>
        <p:pic>
          <p:nvPicPr>
            <p:cNvPr id="17" name="Content Placeholder 3">
              <a:extLst>
                <a:ext uri="{FF2B5EF4-FFF2-40B4-BE49-F238E27FC236}">
                  <a16:creationId xmlns:a16="http://schemas.microsoft.com/office/drawing/2014/main" id="{B7E31684-2FF7-4516-BE7E-C6DB8E801396}"/>
                </a:ext>
              </a:extLst>
            </p:cNvPr>
            <p:cNvPicPr>
              <a:picLocks noChangeAspect="1"/>
            </p:cNvPicPr>
            <p:nvPr/>
          </p:nvPicPr>
          <p:blipFill rotWithShape="1">
            <a:blip r:embed="rId3"/>
            <a:srcRect l="13462" t="4631" r="3907" b="73912"/>
            <a:stretch/>
          </p:blipFill>
          <p:spPr>
            <a:xfrm>
              <a:off x="4203928" y="2016162"/>
              <a:ext cx="4717048" cy="1570318"/>
            </a:xfrm>
            <a:prstGeom prst="rect">
              <a:avLst/>
            </a:prstGeom>
          </p:spPr>
        </p:pic>
        <p:sp>
          <p:nvSpPr>
            <p:cNvPr id="2" name="Rectangle 1">
              <a:extLst>
                <a:ext uri="{FF2B5EF4-FFF2-40B4-BE49-F238E27FC236}">
                  <a16:creationId xmlns:a16="http://schemas.microsoft.com/office/drawing/2014/main" id="{65AB2299-6049-472A-A368-294FC303A0B3}"/>
                </a:ext>
              </a:extLst>
            </p:cNvPr>
            <p:cNvSpPr/>
            <p:nvPr/>
          </p:nvSpPr>
          <p:spPr>
            <a:xfrm>
              <a:off x="4365812" y="2132255"/>
              <a:ext cx="2070847" cy="63649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D2B9F9D-5DF8-4A87-B8C7-D0E12E0544C0}"/>
              </a:ext>
            </a:extLst>
          </p:cNvPr>
          <p:cNvSpPr txBox="1"/>
          <p:nvPr/>
        </p:nvSpPr>
        <p:spPr>
          <a:xfrm>
            <a:off x="55913" y="3942697"/>
            <a:ext cx="4416879" cy="369332"/>
          </a:xfrm>
          <a:prstGeom prst="rect">
            <a:avLst/>
          </a:prstGeom>
          <a:noFill/>
        </p:spPr>
        <p:txBody>
          <a:bodyPr wrap="square" rtlCol="0">
            <a:spAutoFit/>
          </a:bodyPr>
          <a:lstStyle/>
          <a:p>
            <a:r>
              <a:rPr lang="en-US" dirty="0"/>
              <a:t>Confusion Matrix of K-Fold CV Model (K = 10)</a:t>
            </a:r>
          </a:p>
        </p:txBody>
      </p:sp>
      <p:sp>
        <p:nvSpPr>
          <p:cNvPr id="14" name="TextBox 13">
            <a:extLst>
              <a:ext uri="{FF2B5EF4-FFF2-40B4-BE49-F238E27FC236}">
                <a16:creationId xmlns:a16="http://schemas.microsoft.com/office/drawing/2014/main" id="{9D196CE6-4491-4E6D-B494-EDBB1F3897B2}"/>
              </a:ext>
            </a:extLst>
          </p:cNvPr>
          <p:cNvSpPr txBox="1"/>
          <p:nvPr/>
        </p:nvSpPr>
        <p:spPr>
          <a:xfrm>
            <a:off x="4671210" y="3942697"/>
            <a:ext cx="3932664" cy="369332"/>
          </a:xfrm>
          <a:prstGeom prst="rect">
            <a:avLst/>
          </a:prstGeom>
          <a:noFill/>
        </p:spPr>
        <p:txBody>
          <a:bodyPr wrap="square" rtlCol="0">
            <a:spAutoFit/>
          </a:bodyPr>
          <a:lstStyle/>
          <a:p>
            <a:r>
              <a:rPr lang="en-US" dirty="0"/>
              <a:t>Classification Report of K-Fold CV Model</a:t>
            </a:r>
          </a:p>
        </p:txBody>
      </p:sp>
    </p:spTree>
    <p:extLst>
      <p:ext uri="{BB962C8B-B14F-4D97-AF65-F5344CB8AC3E}">
        <p14:creationId xmlns:p14="http://schemas.microsoft.com/office/powerpoint/2010/main" val="222153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D44E-55C7-499D-845E-B3F9E3406373}"/>
              </a:ext>
            </a:extLst>
          </p:cNvPr>
          <p:cNvSpPr>
            <a:spLocks noGrp="1"/>
          </p:cNvSpPr>
          <p:nvPr>
            <p:ph type="title"/>
          </p:nvPr>
        </p:nvSpPr>
        <p:spPr/>
        <p:txBody>
          <a:bodyPr>
            <a:normAutofit/>
          </a:bodyPr>
          <a:lstStyle/>
          <a:p>
            <a:r>
              <a:rPr lang="en-US" sz="3200" dirty="0">
                <a:latin typeface="+mj-lt"/>
              </a:rPr>
              <a:t>LOOCV Model Performance</a:t>
            </a:r>
          </a:p>
        </p:txBody>
      </p:sp>
      <p:pic>
        <p:nvPicPr>
          <p:cNvPr id="5" name="Picture 4">
            <a:extLst>
              <a:ext uri="{FF2B5EF4-FFF2-40B4-BE49-F238E27FC236}">
                <a16:creationId xmlns:a16="http://schemas.microsoft.com/office/drawing/2014/main" id="{2048049B-9250-473D-8AA1-60D7E68E386B}"/>
              </a:ext>
            </a:extLst>
          </p:cNvPr>
          <p:cNvPicPr>
            <a:picLocks noChangeAspect="1"/>
          </p:cNvPicPr>
          <p:nvPr/>
        </p:nvPicPr>
        <p:blipFill rotWithShape="1">
          <a:blip r:embed="rId3"/>
          <a:srcRect t="27549" b="9592"/>
          <a:stretch/>
        </p:blipFill>
        <p:spPr>
          <a:xfrm>
            <a:off x="128806" y="980719"/>
            <a:ext cx="4189194" cy="3174969"/>
          </a:xfrm>
          <a:prstGeom prst="rect">
            <a:avLst/>
          </a:prstGeom>
        </p:spPr>
      </p:pic>
      <p:pic>
        <p:nvPicPr>
          <p:cNvPr id="6" name="Picture 5">
            <a:extLst>
              <a:ext uri="{FF2B5EF4-FFF2-40B4-BE49-F238E27FC236}">
                <a16:creationId xmlns:a16="http://schemas.microsoft.com/office/drawing/2014/main" id="{452BE5B6-7336-4EA3-B995-13A1A94CC9C4}"/>
              </a:ext>
            </a:extLst>
          </p:cNvPr>
          <p:cNvPicPr>
            <a:picLocks noChangeAspect="1"/>
          </p:cNvPicPr>
          <p:nvPr/>
        </p:nvPicPr>
        <p:blipFill rotWithShape="1">
          <a:blip r:embed="rId3"/>
          <a:srcRect l="13970" t="3989" r="12899" b="77639"/>
          <a:stretch/>
        </p:blipFill>
        <p:spPr>
          <a:xfrm>
            <a:off x="4724399" y="2207941"/>
            <a:ext cx="4074161" cy="1234069"/>
          </a:xfrm>
          <a:prstGeom prst="rect">
            <a:avLst/>
          </a:prstGeom>
        </p:spPr>
      </p:pic>
      <p:grpSp>
        <p:nvGrpSpPr>
          <p:cNvPr id="8" name="Group 7">
            <a:extLst>
              <a:ext uri="{FF2B5EF4-FFF2-40B4-BE49-F238E27FC236}">
                <a16:creationId xmlns:a16="http://schemas.microsoft.com/office/drawing/2014/main" id="{03A64375-956C-4710-BB52-632CB1709289}"/>
              </a:ext>
            </a:extLst>
          </p:cNvPr>
          <p:cNvGrpSpPr/>
          <p:nvPr/>
        </p:nvGrpSpPr>
        <p:grpSpPr>
          <a:xfrm>
            <a:off x="155121" y="43363"/>
            <a:ext cx="8860753" cy="237490"/>
            <a:chOff x="155121" y="727813"/>
            <a:chExt cx="8860753" cy="237490"/>
          </a:xfrm>
        </p:grpSpPr>
        <p:sp>
          <p:nvSpPr>
            <p:cNvPr id="9" name="Arrow: Chevron 8">
              <a:extLst>
                <a:ext uri="{FF2B5EF4-FFF2-40B4-BE49-F238E27FC236}">
                  <a16:creationId xmlns:a16="http://schemas.microsoft.com/office/drawing/2014/main" id="{1A03B161-C760-4E35-8F69-7AB79705C342}"/>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10" name="Arrow: Chevron 9">
              <a:extLst>
                <a:ext uri="{FF2B5EF4-FFF2-40B4-BE49-F238E27FC236}">
                  <a16:creationId xmlns:a16="http://schemas.microsoft.com/office/drawing/2014/main" id="{CB34C6BA-FFA5-42EF-9A91-0A253865F9F2}"/>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11" name="Arrow: Chevron 10">
              <a:extLst>
                <a:ext uri="{FF2B5EF4-FFF2-40B4-BE49-F238E27FC236}">
                  <a16:creationId xmlns:a16="http://schemas.microsoft.com/office/drawing/2014/main" id="{E050A4B9-88B0-4FF2-B6E3-5DD9601DB734}"/>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2" name="Arrow: Chevron 11">
              <a:extLst>
                <a:ext uri="{FF2B5EF4-FFF2-40B4-BE49-F238E27FC236}">
                  <a16:creationId xmlns:a16="http://schemas.microsoft.com/office/drawing/2014/main" id="{06A733A2-5A42-4E2C-BBD6-12E8CA2F30D4}"/>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3" name="Arrow: Chevron 12">
              <a:extLst>
                <a:ext uri="{FF2B5EF4-FFF2-40B4-BE49-F238E27FC236}">
                  <a16:creationId xmlns:a16="http://schemas.microsoft.com/office/drawing/2014/main" id="{22F819A3-838E-41E5-846A-173C1C5374FD}"/>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sp>
        <p:nvSpPr>
          <p:cNvPr id="14" name="Rectangle 13">
            <a:extLst>
              <a:ext uri="{FF2B5EF4-FFF2-40B4-BE49-F238E27FC236}">
                <a16:creationId xmlns:a16="http://schemas.microsoft.com/office/drawing/2014/main" id="{96570D81-423B-4732-A554-43226124D7ED}"/>
              </a:ext>
            </a:extLst>
          </p:cNvPr>
          <p:cNvSpPr/>
          <p:nvPr/>
        </p:nvSpPr>
        <p:spPr>
          <a:xfrm>
            <a:off x="4867835" y="2277035"/>
            <a:ext cx="1775012" cy="53343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00CCE7-ACCB-4447-B62E-AA04234D4DC3}"/>
              </a:ext>
            </a:extLst>
          </p:cNvPr>
          <p:cNvSpPr txBox="1"/>
          <p:nvPr/>
        </p:nvSpPr>
        <p:spPr>
          <a:xfrm>
            <a:off x="540126" y="4307558"/>
            <a:ext cx="3490175" cy="369332"/>
          </a:xfrm>
          <a:prstGeom prst="rect">
            <a:avLst/>
          </a:prstGeom>
          <a:noFill/>
        </p:spPr>
        <p:txBody>
          <a:bodyPr wrap="square" rtlCol="0">
            <a:spAutoFit/>
          </a:bodyPr>
          <a:lstStyle/>
          <a:p>
            <a:r>
              <a:rPr lang="en-US" dirty="0"/>
              <a:t>Confusion Matrix of LOOCV Model</a:t>
            </a:r>
          </a:p>
        </p:txBody>
      </p:sp>
      <p:sp>
        <p:nvSpPr>
          <p:cNvPr id="16" name="TextBox 15">
            <a:extLst>
              <a:ext uri="{FF2B5EF4-FFF2-40B4-BE49-F238E27FC236}">
                <a16:creationId xmlns:a16="http://schemas.microsoft.com/office/drawing/2014/main" id="{3A1D94DC-7D20-4303-9B41-F807E9DBD76E}"/>
              </a:ext>
            </a:extLst>
          </p:cNvPr>
          <p:cNvSpPr txBox="1"/>
          <p:nvPr/>
        </p:nvSpPr>
        <p:spPr>
          <a:xfrm>
            <a:off x="4865896" y="4288219"/>
            <a:ext cx="3932664" cy="369332"/>
          </a:xfrm>
          <a:prstGeom prst="rect">
            <a:avLst/>
          </a:prstGeom>
          <a:noFill/>
        </p:spPr>
        <p:txBody>
          <a:bodyPr wrap="square" rtlCol="0">
            <a:spAutoFit/>
          </a:bodyPr>
          <a:lstStyle/>
          <a:p>
            <a:r>
              <a:rPr lang="en-US" dirty="0"/>
              <a:t>Classification Report of LOOCV Model</a:t>
            </a:r>
          </a:p>
        </p:txBody>
      </p:sp>
      <p:pic>
        <p:nvPicPr>
          <p:cNvPr id="3" name="Picture 2">
            <a:extLst>
              <a:ext uri="{FF2B5EF4-FFF2-40B4-BE49-F238E27FC236}">
                <a16:creationId xmlns:a16="http://schemas.microsoft.com/office/drawing/2014/main" id="{0BC8FCF6-7A76-4692-93DF-C080C2839EC8}"/>
              </a:ext>
            </a:extLst>
          </p:cNvPr>
          <p:cNvPicPr>
            <a:picLocks noChangeAspect="1"/>
          </p:cNvPicPr>
          <p:nvPr/>
        </p:nvPicPr>
        <p:blipFill>
          <a:blip r:embed="rId4"/>
          <a:stretch>
            <a:fillRect/>
          </a:stretch>
        </p:blipFill>
        <p:spPr>
          <a:xfrm>
            <a:off x="4826002" y="1289817"/>
            <a:ext cx="1816845" cy="590915"/>
          </a:xfrm>
          <a:prstGeom prst="rect">
            <a:avLst/>
          </a:prstGeom>
        </p:spPr>
      </p:pic>
      <p:sp>
        <p:nvSpPr>
          <p:cNvPr id="4" name="TextBox 3">
            <a:extLst>
              <a:ext uri="{FF2B5EF4-FFF2-40B4-BE49-F238E27FC236}">
                <a16:creationId xmlns:a16="http://schemas.microsoft.com/office/drawing/2014/main" id="{0588F6A2-B864-4CAB-A25B-2FDC21F67E4B}"/>
              </a:ext>
            </a:extLst>
          </p:cNvPr>
          <p:cNvSpPr txBox="1"/>
          <p:nvPr/>
        </p:nvSpPr>
        <p:spPr>
          <a:xfrm>
            <a:off x="6719072" y="1388214"/>
            <a:ext cx="1111928" cy="369332"/>
          </a:xfrm>
          <a:prstGeom prst="rect">
            <a:avLst/>
          </a:prstGeom>
          <a:noFill/>
        </p:spPr>
        <p:txBody>
          <a:bodyPr wrap="square" rtlCol="0">
            <a:spAutoFit/>
          </a:bodyPr>
          <a:lstStyle/>
          <a:p>
            <a:r>
              <a:rPr lang="en-US" dirty="0"/>
              <a:t>K-Fold CV</a:t>
            </a:r>
          </a:p>
        </p:txBody>
      </p:sp>
    </p:spTree>
    <p:extLst>
      <p:ext uri="{BB962C8B-B14F-4D97-AF65-F5344CB8AC3E}">
        <p14:creationId xmlns:p14="http://schemas.microsoft.com/office/powerpoint/2010/main" val="325638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D066-3EAF-4BF3-9B5D-7C25DC6E0912}"/>
              </a:ext>
            </a:extLst>
          </p:cNvPr>
          <p:cNvSpPr>
            <a:spLocks noGrp="1"/>
          </p:cNvSpPr>
          <p:nvPr>
            <p:ph type="title"/>
          </p:nvPr>
        </p:nvSpPr>
        <p:spPr/>
        <p:txBody>
          <a:bodyPr>
            <a:normAutofit/>
          </a:bodyPr>
          <a:lstStyle/>
          <a:p>
            <a:r>
              <a:rPr lang="en-US" sz="3200" dirty="0">
                <a:latin typeface="+mj-lt"/>
              </a:rPr>
              <a:t>Ensemble Model Performance</a:t>
            </a:r>
          </a:p>
        </p:txBody>
      </p:sp>
      <p:pic>
        <p:nvPicPr>
          <p:cNvPr id="7" name="Picture 6">
            <a:extLst>
              <a:ext uri="{FF2B5EF4-FFF2-40B4-BE49-F238E27FC236}">
                <a16:creationId xmlns:a16="http://schemas.microsoft.com/office/drawing/2014/main" id="{E2E145EB-3BFC-473C-A343-F8EFE00EFD84}"/>
              </a:ext>
            </a:extLst>
          </p:cNvPr>
          <p:cNvPicPr>
            <a:picLocks noChangeAspect="1"/>
          </p:cNvPicPr>
          <p:nvPr/>
        </p:nvPicPr>
        <p:blipFill rotWithShape="1">
          <a:blip r:embed="rId3"/>
          <a:srcRect l="6992" b="13367"/>
          <a:stretch/>
        </p:blipFill>
        <p:spPr>
          <a:xfrm>
            <a:off x="289932" y="946439"/>
            <a:ext cx="3856775" cy="3105171"/>
          </a:xfrm>
          <a:prstGeom prst="rect">
            <a:avLst/>
          </a:prstGeom>
        </p:spPr>
      </p:pic>
      <p:grpSp>
        <p:nvGrpSpPr>
          <p:cNvPr id="9" name="Group 8">
            <a:extLst>
              <a:ext uri="{FF2B5EF4-FFF2-40B4-BE49-F238E27FC236}">
                <a16:creationId xmlns:a16="http://schemas.microsoft.com/office/drawing/2014/main" id="{D6884E56-32D4-416B-B577-6BEE5547E303}"/>
              </a:ext>
            </a:extLst>
          </p:cNvPr>
          <p:cNvGrpSpPr/>
          <p:nvPr/>
        </p:nvGrpSpPr>
        <p:grpSpPr>
          <a:xfrm>
            <a:off x="155121" y="43363"/>
            <a:ext cx="8860753" cy="237490"/>
            <a:chOff x="155121" y="727813"/>
            <a:chExt cx="8860753" cy="237490"/>
          </a:xfrm>
        </p:grpSpPr>
        <p:sp>
          <p:nvSpPr>
            <p:cNvPr id="10" name="Arrow: Chevron 9">
              <a:extLst>
                <a:ext uri="{FF2B5EF4-FFF2-40B4-BE49-F238E27FC236}">
                  <a16:creationId xmlns:a16="http://schemas.microsoft.com/office/drawing/2014/main" id="{5471FF80-91EF-4C90-8A86-AFD41FB680CF}"/>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11" name="Arrow: Chevron 10">
              <a:extLst>
                <a:ext uri="{FF2B5EF4-FFF2-40B4-BE49-F238E27FC236}">
                  <a16:creationId xmlns:a16="http://schemas.microsoft.com/office/drawing/2014/main" id="{F8C4AB26-5D42-4E0E-AB56-6C56F818ECD5}"/>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12" name="Arrow: Chevron 11">
              <a:extLst>
                <a:ext uri="{FF2B5EF4-FFF2-40B4-BE49-F238E27FC236}">
                  <a16:creationId xmlns:a16="http://schemas.microsoft.com/office/drawing/2014/main" id="{033F81D3-B09E-4E16-A896-CEEAD49D007C}"/>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3" name="Arrow: Chevron 12">
              <a:extLst>
                <a:ext uri="{FF2B5EF4-FFF2-40B4-BE49-F238E27FC236}">
                  <a16:creationId xmlns:a16="http://schemas.microsoft.com/office/drawing/2014/main" id="{DE26ED6B-4F28-4D10-8179-35C02BC3D8AD}"/>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4" name="Arrow: Chevron 13">
              <a:extLst>
                <a:ext uri="{FF2B5EF4-FFF2-40B4-BE49-F238E27FC236}">
                  <a16:creationId xmlns:a16="http://schemas.microsoft.com/office/drawing/2014/main" id="{922B0DDC-BAF7-4A48-8E19-4E71A2E4F3F2}"/>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grpSp>
        <p:nvGrpSpPr>
          <p:cNvPr id="3" name="Group 2">
            <a:extLst>
              <a:ext uri="{FF2B5EF4-FFF2-40B4-BE49-F238E27FC236}">
                <a16:creationId xmlns:a16="http://schemas.microsoft.com/office/drawing/2014/main" id="{26822D83-365C-455A-9F1A-20597E8182F2}"/>
              </a:ext>
            </a:extLst>
          </p:cNvPr>
          <p:cNvGrpSpPr/>
          <p:nvPr/>
        </p:nvGrpSpPr>
        <p:grpSpPr>
          <a:xfrm>
            <a:off x="4188314" y="2541735"/>
            <a:ext cx="4846008" cy="1509875"/>
            <a:chOff x="4215599" y="2025228"/>
            <a:chExt cx="4846008" cy="1509875"/>
          </a:xfrm>
        </p:grpSpPr>
        <p:pic>
          <p:nvPicPr>
            <p:cNvPr id="6" name="Picture 5">
              <a:extLst>
                <a:ext uri="{FF2B5EF4-FFF2-40B4-BE49-F238E27FC236}">
                  <a16:creationId xmlns:a16="http://schemas.microsoft.com/office/drawing/2014/main" id="{9324BB39-13BA-4458-A488-3D6AFEA66D9B}"/>
                </a:ext>
              </a:extLst>
            </p:cNvPr>
            <p:cNvPicPr>
              <a:picLocks noChangeAspect="1"/>
            </p:cNvPicPr>
            <p:nvPr/>
          </p:nvPicPr>
          <p:blipFill rotWithShape="1">
            <a:blip r:embed="rId4"/>
            <a:srcRect t="15146"/>
            <a:stretch/>
          </p:blipFill>
          <p:spPr>
            <a:xfrm>
              <a:off x="4215599" y="2025228"/>
              <a:ext cx="4846008" cy="1509875"/>
            </a:xfrm>
            <a:prstGeom prst="rect">
              <a:avLst/>
            </a:prstGeom>
          </p:spPr>
        </p:pic>
        <p:sp>
          <p:nvSpPr>
            <p:cNvPr id="15" name="Rectangle 14">
              <a:extLst>
                <a:ext uri="{FF2B5EF4-FFF2-40B4-BE49-F238E27FC236}">
                  <a16:creationId xmlns:a16="http://schemas.microsoft.com/office/drawing/2014/main" id="{4A7E8759-5826-4D4E-ACAD-545FD39C221E}"/>
                </a:ext>
              </a:extLst>
            </p:cNvPr>
            <p:cNvSpPr/>
            <p:nvPr/>
          </p:nvSpPr>
          <p:spPr>
            <a:xfrm>
              <a:off x="4536140" y="2124636"/>
              <a:ext cx="2079812" cy="62742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98787D6B-EB4E-4472-995C-BF7F8553FEC0}"/>
              </a:ext>
            </a:extLst>
          </p:cNvPr>
          <p:cNvSpPr txBox="1"/>
          <p:nvPr/>
        </p:nvSpPr>
        <p:spPr>
          <a:xfrm>
            <a:off x="540126" y="4307558"/>
            <a:ext cx="3737979" cy="369332"/>
          </a:xfrm>
          <a:prstGeom prst="rect">
            <a:avLst/>
          </a:prstGeom>
          <a:noFill/>
        </p:spPr>
        <p:txBody>
          <a:bodyPr wrap="square" rtlCol="0">
            <a:spAutoFit/>
          </a:bodyPr>
          <a:lstStyle/>
          <a:p>
            <a:r>
              <a:rPr lang="en-US" dirty="0"/>
              <a:t>Confusion Matrix of Ensemble Model</a:t>
            </a:r>
          </a:p>
        </p:txBody>
      </p:sp>
      <p:sp>
        <p:nvSpPr>
          <p:cNvPr id="17" name="TextBox 16">
            <a:extLst>
              <a:ext uri="{FF2B5EF4-FFF2-40B4-BE49-F238E27FC236}">
                <a16:creationId xmlns:a16="http://schemas.microsoft.com/office/drawing/2014/main" id="{CDF762E8-488A-440D-BB6A-2148E4051C64}"/>
              </a:ext>
            </a:extLst>
          </p:cNvPr>
          <p:cNvSpPr txBox="1"/>
          <p:nvPr/>
        </p:nvSpPr>
        <p:spPr>
          <a:xfrm>
            <a:off x="4865896" y="4288219"/>
            <a:ext cx="3932664" cy="369332"/>
          </a:xfrm>
          <a:prstGeom prst="rect">
            <a:avLst/>
          </a:prstGeom>
          <a:noFill/>
        </p:spPr>
        <p:txBody>
          <a:bodyPr wrap="square" rtlCol="0">
            <a:spAutoFit/>
          </a:bodyPr>
          <a:lstStyle/>
          <a:p>
            <a:r>
              <a:rPr lang="en-US" dirty="0"/>
              <a:t>Classification Report of Ensemble Model</a:t>
            </a:r>
          </a:p>
        </p:txBody>
      </p:sp>
      <p:pic>
        <p:nvPicPr>
          <p:cNvPr id="18" name="Picture 17">
            <a:extLst>
              <a:ext uri="{FF2B5EF4-FFF2-40B4-BE49-F238E27FC236}">
                <a16:creationId xmlns:a16="http://schemas.microsoft.com/office/drawing/2014/main" id="{8DA9970E-6344-4DE3-81BA-5B1A15C19F92}"/>
              </a:ext>
            </a:extLst>
          </p:cNvPr>
          <p:cNvPicPr>
            <a:picLocks noChangeAspect="1"/>
          </p:cNvPicPr>
          <p:nvPr/>
        </p:nvPicPr>
        <p:blipFill>
          <a:blip r:embed="rId5"/>
          <a:stretch>
            <a:fillRect/>
          </a:stretch>
        </p:blipFill>
        <p:spPr>
          <a:xfrm>
            <a:off x="4536140" y="928733"/>
            <a:ext cx="1816845" cy="590915"/>
          </a:xfrm>
          <a:prstGeom prst="rect">
            <a:avLst/>
          </a:prstGeom>
        </p:spPr>
      </p:pic>
      <p:sp>
        <p:nvSpPr>
          <p:cNvPr id="19" name="TextBox 18">
            <a:extLst>
              <a:ext uri="{FF2B5EF4-FFF2-40B4-BE49-F238E27FC236}">
                <a16:creationId xmlns:a16="http://schemas.microsoft.com/office/drawing/2014/main" id="{566DE8E6-408E-4ADF-9D0E-C5BAA2A54D61}"/>
              </a:ext>
            </a:extLst>
          </p:cNvPr>
          <p:cNvSpPr txBox="1"/>
          <p:nvPr/>
        </p:nvSpPr>
        <p:spPr>
          <a:xfrm>
            <a:off x="6475196" y="1027130"/>
            <a:ext cx="1111928" cy="369332"/>
          </a:xfrm>
          <a:prstGeom prst="rect">
            <a:avLst/>
          </a:prstGeom>
          <a:noFill/>
        </p:spPr>
        <p:txBody>
          <a:bodyPr wrap="square" rtlCol="0">
            <a:spAutoFit/>
          </a:bodyPr>
          <a:lstStyle/>
          <a:p>
            <a:r>
              <a:rPr lang="en-US" dirty="0"/>
              <a:t>K-Fold CV</a:t>
            </a:r>
          </a:p>
        </p:txBody>
      </p:sp>
      <p:pic>
        <p:nvPicPr>
          <p:cNvPr id="4" name="Picture 3">
            <a:extLst>
              <a:ext uri="{FF2B5EF4-FFF2-40B4-BE49-F238E27FC236}">
                <a16:creationId xmlns:a16="http://schemas.microsoft.com/office/drawing/2014/main" id="{2F715926-B0EE-4E91-A43E-97CF2A9DCF30}"/>
              </a:ext>
            </a:extLst>
          </p:cNvPr>
          <p:cNvPicPr>
            <a:picLocks noChangeAspect="1"/>
          </p:cNvPicPr>
          <p:nvPr/>
        </p:nvPicPr>
        <p:blipFill>
          <a:blip r:embed="rId6"/>
          <a:stretch>
            <a:fillRect/>
          </a:stretch>
        </p:blipFill>
        <p:spPr>
          <a:xfrm>
            <a:off x="4536140" y="1775479"/>
            <a:ext cx="1816845" cy="571118"/>
          </a:xfrm>
          <a:prstGeom prst="rect">
            <a:avLst/>
          </a:prstGeom>
        </p:spPr>
      </p:pic>
      <p:sp>
        <p:nvSpPr>
          <p:cNvPr id="20" name="TextBox 19">
            <a:extLst>
              <a:ext uri="{FF2B5EF4-FFF2-40B4-BE49-F238E27FC236}">
                <a16:creationId xmlns:a16="http://schemas.microsoft.com/office/drawing/2014/main" id="{4F972171-87B0-4F24-A502-4190AE4EE6EC}"/>
              </a:ext>
            </a:extLst>
          </p:cNvPr>
          <p:cNvSpPr txBox="1"/>
          <p:nvPr/>
        </p:nvSpPr>
        <p:spPr>
          <a:xfrm>
            <a:off x="6475196" y="1858103"/>
            <a:ext cx="1111928" cy="369332"/>
          </a:xfrm>
          <a:prstGeom prst="rect">
            <a:avLst/>
          </a:prstGeom>
          <a:noFill/>
        </p:spPr>
        <p:txBody>
          <a:bodyPr wrap="square" rtlCol="0">
            <a:spAutoFit/>
          </a:bodyPr>
          <a:lstStyle/>
          <a:p>
            <a:pPr algn="ctr"/>
            <a:r>
              <a:rPr lang="en-US" dirty="0"/>
              <a:t>LOOCV</a:t>
            </a:r>
          </a:p>
        </p:txBody>
      </p:sp>
    </p:spTree>
    <p:extLst>
      <p:ext uri="{BB962C8B-B14F-4D97-AF65-F5344CB8AC3E}">
        <p14:creationId xmlns:p14="http://schemas.microsoft.com/office/powerpoint/2010/main" val="429211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AF1F7F-286D-4EE8-81CE-7D94968D7611}"/>
              </a:ext>
            </a:extLst>
          </p:cNvPr>
          <p:cNvPicPr>
            <a:picLocks noChangeAspect="1"/>
          </p:cNvPicPr>
          <p:nvPr/>
        </p:nvPicPr>
        <p:blipFill>
          <a:blip r:embed="rId3"/>
          <a:stretch>
            <a:fillRect/>
          </a:stretch>
        </p:blipFill>
        <p:spPr>
          <a:xfrm>
            <a:off x="1942770" y="2843379"/>
            <a:ext cx="5089504" cy="2001260"/>
          </a:xfrm>
          <a:prstGeom prst="rect">
            <a:avLst/>
          </a:prstGeom>
        </p:spPr>
      </p:pic>
      <p:sp>
        <p:nvSpPr>
          <p:cNvPr id="11" name="Title 5">
            <a:extLst>
              <a:ext uri="{FF2B5EF4-FFF2-40B4-BE49-F238E27FC236}">
                <a16:creationId xmlns:a16="http://schemas.microsoft.com/office/drawing/2014/main" id="{9526FFD2-C19A-4C15-8048-3A83BDD1D19C}"/>
              </a:ext>
            </a:extLst>
          </p:cNvPr>
          <p:cNvSpPr txBox="1">
            <a:spLocks/>
          </p:cNvSpPr>
          <p:nvPr/>
        </p:nvSpPr>
        <p:spPr>
          <a:xfrm>
            <a:off x="457200" y="171450"/>
            <a:ext cx="7543800" cy="809269"/>
          </a:xfrm>
          <a:prstGeom prst="rect">
            <a:avLst/>
          </a:prstGeom>
        </p:spPr>
        <p:txBody>
          <a:bodyPr vert="horz" lIns="91440" tIns="45720" rIns="91440" bIns="45720" rtlCol="0" anchor="ctr">
            <a:normAutofit/>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latin typeface="+mj-lt"/>
              </a:rPr>
              <a:t>Data Augmentation Setup</a:t>
            </a:r>
          </a:p>
        </p:txBody>
      </p:sp>
      <p:grpSp>
        <p:nvGrpSpPr>
          <p:cNvPr id="7" name="Group 6">
            <a:extLst>
              <a:ext uri="{FF2B5EF4-FFF2-40B4-BE49-F238E27FC236}">
                <a16:creationId xmlns:a16="http://schemas.microsoft.com/office/drawing/2014/main" id="{517E51F8-F894-4F20-98CC-840706DC188E}"/>
              </a:ext>
            </a:extLst>
          </p:cNvPr>
          <p:cNvGrpSpPr/>
          <p:nvPr/>
        </p:nvGrpSpPr>
        <p:grpSpPr>
          <a:xfrm>
            <a:off x="155121" y="38283"/>
            <a:ext cx="8853133" cy="241663"/>
            <a:chOff x="155121" y="722733"/>
            <a:chExt cx="8853133" cy="241663"/>
          </a:xfrm>
        </p:grpSpPr>
        <p:sp>
          <p:nvSpPr>
            <p:cNvPr id="8" name="Arrow: Chevron 7">
              <a:extLst>
                <a:ext uri="{FF2B5EF4-FFF2-40B4-BE49-F238E27FC236}">
                  <a16:creationId xmlns:a16="http://schemas.microsoft.com/office/drawing/2014/main" id="{7C8497E8-7904-415C-9C09-32BE5CD5EF64}"/>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9" name="Arrow: Chevron 8">
              <a:extLst>
                <a:ext uri="{FF2B5EF4-FFF2-40B4-BE49-F238E27FC236}">
                  <a16:creationId xmlns:a16="http://schemas.microsoft.com/office/drawing/2014/main" id="{AC64AC05-C642-4852-89C6-6C3236BABAF9}"/>
                </a:ext>
              </a:extLst>
            </p:cNvPr>
            <p:cNvSpPr/>
            <p:nvPr/>
          </p:nvSpPr>
          <p:spPr>
            <a:xfrm>
              <a:off x="1471367" y="73416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10" name="Arrow: Chevron 9">
              <a:extLst>
                <a:ext uri="{FF2B5EF4-FFF2-40B4-BE49-F238E27FC236}">
                  <a16:creationId xmlns:a16="http://schemas.microsoft.com/office/drawing/2014/main" id="{18D22F57-8D15-4581-9E80-182E3E491BAA}"/>
                </a:ext>
              </a:extLst>
            </p:cNvPr>
            <p:cNvSpPr/>
            <p:nvPr/>
          </p:nvSpPr>
          <p:spPr>
            <a:xfrm>
              <a:off x="3023070" y="73162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2" name="Arrow: Chevron 11">
              <a:extLst>
                <a:ext uri="{FF2B5EF4-FFF2-40B4-BE49-F238E27FC236}">
                  <a16:creationId xmlns:a16="http://schemas.microsoft.com/office/drawing/2014/main" id="{E042C735-1975-4854-AA7C-34D41461C900}"/>
                </a:ext>
              </a:extLst>
            </p:cNvPr>
            <p:cNvSpPr/>
            <p:nvPr/>
          </p:nvSpPr>
          <p:spPr>
            <a:xfrm>
              <a:off x="5121729" y="72654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3" name="Arrow: Chevron 12">
              <a:extLst>
                <a:ext uri="{FF2B5EF4-FFF2-40B4-BE49-F238E27FC236}">
                  <a16:creationId xmlns:a16="http://schemas.microsoft.com/office/drawing/2014/main" id="{B33BD09C-C7FE-4652-8644-9C8094C41DF2}"/>
                </a:ext>
              </a:extLst>
            </p:cNvPr>
            <p:cNvSpPr/>
            <p:nvPr/>
          </p:nvSpPr>
          <p:spPr>
            <a:xfrm>
              <a:off x="7579504" y="72273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sp>
        <p:nvSpPr>
          <p:cNvPr id="2" name="TextBox 1">
            <a:extLst>
              <a:ext uri="{FF2B5EF4-FFF2-40B4-BE49-F238E27FC236}">
                <a16:creationId xmlns:a16="http://schemas.microsoft.com/office/drawing/2014/main" id="{0951F165-5491-4FDB-A4E4-0A39A6FAA1B7}"/>
              </a:ext>
            </a:extLst>
          </p:cNvPr>
          <p:cNvSpPr txBox="1"/>
          <p:nvPr/>
        </p:nvSpPr>
        <p:spPr>
          <a:xfrm>
            <a:off x="4017658" y="2320273"/>
            <a:ext cx="3180080" cy="369332"/>
          </a:xfrm>
          <a:prstGeom prst="rect">
            <a:avLst/>
          </a:prstGeom>
          <a:noFill/>
        </p:spPr>
        <p:txBody>
          <a:bodyPr wrap="square" rtlCol="0">
            <a:spAutoFit/>
          </a:bodyPr>
          <a:lstStyle/>
          <a:p>
            <a:pPr algn="ctr"/>
            <a:r>
              <a:rPr lang="en-US" dirty="0"/>
              <a:t>Train: Test ratio = 70% : 30%</a:t>
            </a:r>
          </a:p>
        </p:txBody>
      </p:sp>
      <p:grpSp>
        <p:nvGrpSpPr>
          <p:cNvPr id="18" name="Group 17">
            <a:extLst>
              <a:ext uri="{FF2B5EF4-FFF2-40B4-BE49-F238E27FC236}">
                <a16:creationId xmlns:a16="http://schemas.microsoft.com/office/drawing/2014/main" id="{0B50D3A7-3B96-48E0-BA6A-B447488D8E64}"/>
              </a:ext>
            </a:extLst>
          </p:cNvPr>
          <p:cNvGrpSpPr/>
          <p:nvPr/>
        </p:nvGrpSpPr>
        <p:grpSpPr>
          <a:xfrm>
            <a:off x="1587104" y="1042847"/>
            <a:ext cx="5800837" cy="1257275"/>
            <a:chOff x="1694395" y="1243089"/>
            <a:chExt cx="5800837" cy="1257275"/>
          </a:xfrm>
        </p:grpSpPr>
        <p:grpSp>
          <p:nvGrpSpPr>
            <p:cNvPr id="17" name="Group 16">
              <a:extLst>
                <a:ext uri="{FF2B5EF4-FFF2-40B4-BE49-F238E27FC236}">
                  <a16:creationId xmlns:a16="http://schemas.microsoft.com/office/drawing/2014/main" id="{A7344BD7-3269-4512-BE81-4C607A996BCE}"/>
                </a:ext>
              </a:extLst>
            </p:cNvPr>
            <p:cNvGrpSpPr/>
            <p:nvPr/>
          </p:nvGrpSpPr>
          <p:grpSpPr>
            <a:xfrm>
              <a:off x="1694395" y="1243089"/>
              <a:ext cx="5800837" cy="1257275"/>
              <a:chOff x="1694395" y="1243089"/>
              <a:chExt cx="5800837" cy="1257275"/>
            </a:xfrm>
          </p:grpSpPr>
          <p:pic>
            <p:nvPicPr>
              <p:cNvPr id="5" name="Picture 4">
                <a:extLst>
                  <a:ext uri="{FF2B5EF4-FFF2-40B4-BE49-F238E27FC236}">
                    <a16:creationId xmlns:a16="http://schemas.microsoft.com/office/drawing/2014/main" id="{93312AA6-7791-49DD-B5C4-30C8867830D5}"/>
                  </a:ext>
                </a:extLst>
              </p:cNvPr>
              <p:cNvPicPr>
                <a:picLocks noChangeAspect="1"/>
              </p:cNvPicPr>
              <p:nvPr/>
            </p:nvPicPr>
            <p:blipFill rotWithShape="1">
              <a:blip r:embed="rId4"/>
              <a:srcRect b="64569"/>
              <a:stretch/>
            </p:blipFill>
            <p:spPr>
              <a:xfrm>
                <a:off x="1694395" y="1243089"/>
                <a:ext cx="5800837" cy="689344"/>
              </a:xfrm>
              <a:prstGeom prst="rect">
                <a:avLst/>
              </a:prstGeom>
            </p:spPr>
          </p:pic>
          <p:pic>
            <p:nvPicPr>
              <p:cNvPr id="16" name="Picture 15">
                <a:extLst>
                  <a:ext uri="{FF2B5EF4-FFF2-40B4-BE49-F238E27FC236}">
                    <a16:creationId xmlns:a16="http://schemas.microsoft.com/office/drawing/2014/main" id="{04EE1374-845C-4E0A-A3A6-BF819944317F}"/>
                  </a:ext>
                </a:extLst>
              </p:cNvPr>
              <p:cNvPicPr>
                <a:picLocks noChangeAspect="1"/>
              </p:cNvPicPr>
              <p:nvPr/>
            </p:nvPicPr>
            <p:blipFill rotWithShape="1">
              <a:blip r:embed="rId4"/>
              <a:srcRect t="54929" b="16350"/>
              <a:stretch/>
            </p:blipFill>
            <p:spPr>
              <a:xfrm>
                <a:off x="1694395" y="1941564"/>
                <a:ext cx="5800837" cy="558800"/>
              </a:xfrm>
              <a:prstGeom prst="rect">
                <a:avLst/>
              </a:prstGeom>
            </p:spPr>
          </p:pic>
        </p:grpSp>
        <p:sp>
          <p:nvSpPr>
            <p:cNvPr id="3" name="Rectangle 2">
              <a:extLst>
                <a:ext uri="{FF2B5EF4-FFF2-40B4-BE49-F238E27FC236}">
                  <a16:creationId xmlns:a16="http://schemas.microsoft.com/office/drawing/2014/main" id="{0D47EFE8-9783-476A-80C2-2466EBEEAAD5}"/>
                </a:ext>
              </a:extLst>
            </p:cNvPr>
            <p:cNvSpPr/>
            <p:nvPr/>
          </p:nvSpPr>
          <p:spPr>
            <a:xfrm>
              <a:off x="4707161" y="1371231"/>
              <a:ext cx="1818170" cy="112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63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033F-3194-4B9B-A049-DC80A1BDE628}"/>
              </a:ext>
            </a:extLst>
          </p:cNvPr>
          <p:cNvSpPr>
            <a:spLocks noGrp="1"/>
          </p:cNvSpPr>
          <p:nvPr>
            <p:ph type="title"/>
          </p:nvPr>
        </p:nvSpPr>
        <p:spPr>
          <a:xfrm>
            <a:off x="193040" y="142239"/>
            <a:ext cx="8757920" cy="809269"/>
          </a:xfrm>
        </p:spPr>
        <p:txBody>
          <a:bodyPr>
            <a:normAutofit/>
          </a:bodyPr>
          <a:lstStyle/>
          <a:p>
            <a:r>
              <a:rPr lang="en-US" sz="3200" dirty="0">
                <a:latin typeface="+mj-lt"/>
              </a:rPr>
              <a:t>Data Augmentation Model Performance</a:t>
            </a:r>
          </a:p>
        </p:txBody>
      </p:sp>
      <p:pic>
        <p:nvPicPr>
          <p:cNvPr id="4" name="Content Placeholder 11">
            <a:extLst>
              <a:ext uri="{FF2B5EF4-FFF2-40B4-BE49-F238E27FC236}">
                <a16:creationId xmlns:a16="http://schemas.microsoft.com/office/drawing/2014/main" id="{D2E96400-ED5A-44C7-81BB-482DD376ED9B}"/>
              </a:ext>
            </a:extLst>
          </p:cNvPr>
          <p:cNvPicPr>
            <a:picLocks noGrp="1" noChangeAspect="1"/>
          </p:cNvPicPr>
          <p:nvPr>
            <p:ph idx="1"/>
          </p:nvPr>
        </p:nvPicPr>
        <p:blipFill rotWithShape="1">
          <a:blip r:embed="rId3"/>
          <a:srcRect t="31415" b="7109"/>
          <a:stretch/>
        </p:blipFill>
        <p:spPr>
          <a:xfrm>
            <a:off x="71121" y="951508"/>
            <a:ext cx="4572000" cy="3404902"/>
          </a:xfrm>
          <a:prstGeom prst="rect">
            <a:avLst/>
          </a:prstGeom>
        </p:spPr>
      </p:pic>
      <p:grpSp>
        <p:nvGrpSpPr>
          <p:cNvPr id="8" name="Group 7">
            <a:extLst>
              <a:ext uri="{FF2B5EF4-FFF2-40B4-BE49-F238E27FC236}">
                <a16:creationId xmlns:a16="http://schemas.microsoft.com/office/drawing/2014/main" id="{2F9DDCD4-C816-49D1-8BB7-C5F0F2855560}"/>
              </a:ext>
            </a:extLst>
          </p:cNvPr>
          <p:cNvGrpSpPr/>
          <p:nvPr/>
        </p:nvGrpSpPr>
        <p:grpSpPr>
          <a:xfrm>
            <a:off x="155121" y="43363"/>
            <a:ext cx="8860753" cy="237490"/>
            <a:chOff x="155121" y="727813"/>
            <a:chExt cx="8860753" cy="237490"/>
          </a:xfrm>
        </p:grpSpPr>
        <p:sp>
          <p:nvSpPr>
            <p:cNvPr id="9" name="Arrow: Chevron 8">
              <a:extLst>
                <a:ext uri="{FF2B5EF4-FFF2-40B4-BE49-F238E27FC236}">
                  <a16:creationId xmlns:a16="http://schemas.microsoft.com/office/drawing/2014/main" id="{E136CCFB-C0C3-4A75-B9EB-C577E8BE223F}"/>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10" name="Arrow: Chevron 9">
              <a:extLst>
                <a:ext uri="{FF2B5EF4-FFF2-40B4-BE49-F238E27FC236}">
                  <a16:creationId xmlns:a16="http://schemas.microsoft.com/office/drawing/2014/main" id="{6DB74D03-7882-44B4-9D1E-8BD88661644E}"/>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11" name="Arrow: Chevron 10">
              <a:extLst>
                <a:ext uri="{FF2B5EF4-FFF2-40B4-BE49-F238E27FC236}">
                  <a16:creationId xmlns:a16="http://schemas.microsoft.com/office/drawing/2014/main" id="{F103AF59-B678-49E0-8767-DBA7E535F235}"/>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2" name="Arrow: Chevron 11">
              <a:extLst>
                <a:ext uri="{FF2B5EF4-FFF2-40B4-BE49-F238E27FC236}">
                  <a16:creationId xmlns:a16="http://schemas.microsoft.com/office/drawing/2014/main" id="{0E42C055-FE66-4A2F-91AF-0FC65FD2110A}"/>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3" name="Arrow: Chevron 12">
              <a:extLst>
                <a:ext uri="{FF2B5EF4-FFF2-40B4-BE49-F238E27FC236}">
                  <a16:creationId xmlns:a16="http://schemas.microsoft.com/office/drawing/2014/main" id="{A013F941-207B-411D-8630-E64EF1CABD79}"/>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sp>
        <p:nvSpPr>
          <p:cNvPr id="14" name="TextBox 13">
            <a:extLst>
              <a:ext uri="{FF2B5EF4-FFF2-40B4-BE49-F238E27FC236}">
                <a16:creationId xmlns:a16="http://schemas.microsoft.com/office/drawing/2014/main" id="{F9D771FD-CA36-4C97-902F-C900E965FCEE}"/>
              </a:ext>
            </a:extLst>
          </p:cNvPr>
          <p:cNvSpPr txBox="1"/>
          <p:nvPr/>
        </p:nvSpPr>
        <p:spPr>
          <a:xfrm>
            <a:off x="540126" y="4307558"/>
            <a:ext cx="3737979" cy="646331"/>
          </a:xfrm>
          <a:prstGeom prst="rect">
            <a:avLst/>
          </a:prstGeom>
          <a:noFill/>
        </p:spPr>
        <p:txBody>
          <a:bodyPr wrap="square" rtlCol="0">
            <a:spAutoFit/>
          </a:bodyPr>
          <a:lstStyle/>
          <a:p>
            <a:pPr algn="ctr"/>
            <a:r>
              <a:rPr lang="en-US" dirty="0"/>
              <a:t>Confusion Matrix of Model </a:t>
            </a:r>
          </a:p>
          <a:p>
            <a:pPr algn="ctr"/>
            <a:r>
              <a:rPr lang="en-US" dirty="0"/>
              <a:t>with Data Augmentation</a:t>
            </a:r>
          </a:p>
        </p:txBody>
      </p:sp>
      <p:sp>
        <p:nvSpPr>
          <p:cNvPr id="15" name="TextBox 14">
            <a:extLst>
              <a:ext uri="{FF2B5EF4-FFF2-40B4-BE49-F238E27FC236}">
                <a16:creationId xmlns:a16="http://schemas.microsoft.com/office/drawing/2014/main" id="{621844B0-CB2E-4629-A449-4BFD9D9BA93A}"/>
              </a:ext>
            </a:extLst>
          </p:cNvPr>
          <p:cNvSpPr txBox="1"/>
          <p:nvPr/>
        </p:nvSpPr>
        <p:spPr>
          <a:xfrm>
            <a:off x="4865896" y="4288219"/>
            <a:ext cx="3932664" cy="646331"/>
          </a:xfrm>
          <a:prstGeom prst="rect">
            <a:avLst/>
          </a:prstGeom>
          <a:noFill/>
        </p:spPr>
        <p:txBody>
          <a:bodyPr wrap="square" rtlCol="0">
            <a:spAutoFit/>
          </a:bodyPr>
          <a:lstStyle/>
          <a:p>
            <a:pPr algn="ctr"/>
            <a:r>
              <a:rPr lang="en-US" dirty="0"/>
              <a:t>Classification Report of Model </a:t>
            </a:r>
          </a:p>
          <a:p>
            <a:pPr algn="ctr"/>
            <a:r>
              <a:rPr lang="en-US" dirty="0"/>
              <a:t>with Data Augmentation</a:t>
            </a:r>
          </a:p>
        </p:txBody>
      </p:sp>
      <p:grpSp>
        <p:nvGrpSpPr>
          <p:cNvPr id="3" name="Group 2">
            <a:extLst>
              <a:ext uri="{FF2B5EF4-FFF2-40B4-BE49-F238E27FC236}">
                <a16:creationId xmlns:a16="http://schemas.microsoft.com/office/drawing/2014/main" id="{4E21BE47-E4F4-4E37-B27C-6EFB8DFFFFBA}"/>
              </a:ext>
            </a:extLst>
          </p:cNvPr>
          <p:cNvGrpSpPr/>
          <p:nvPr/>
        </p:nvGrpSpPr>
        <p:grpSpPr>
          <a:xfrm>
            <a:off x="4861416" y="2170770"/>
            <a:ext cx="4000334" cy="1329401"/>
            <a:chOff x="4861416" y="2170770"/>
            <a:chExt cx="4000334" cy="1329401"/>
          </a:xfrm>
        </p:grpSpPr>
        <p:pic>
          <p:nvPicPr>
            <p:cNvPr id="5" name="Content Placeholder 11">
              <a:extLst>
                <a:ext uri="{FF2B5EF4-FFF2-40B4-BE49-F238E27FC236}">
                  <a16:creationId xmlns:a16="http://schemas.microsoft.com/office/drawing/2014/main" id="{BB2DC177-6731-4997-85D8-B13DE9746997}"/>
                </a:ext>
              </a:extLst>
            </p:cNvPr>
            <p:cNvPicPr>
              <a:picLocks noChangeAspect="1"/>
            </p:cNvPicPr>
            <p:nvPr/>
          </p:nvPicPr>
          <p:blipFill rotWithShape="1">
            <a:blip r:embed="rId3"/>
            <a:srcRect l="10389" t="5419" b="72620"/>
            <a:stretch/>
          </p:blipFill>
          <p:spPr>
            <a:xfrm>
              <a:off x="4861416" y="2170770"/>
              <a:ext cx="4000334" cy="1329401"/>
            </a:xfrm>
            <a:prstGeom prst="rect">
              <a:avLst/>
            </a:prstGeom>
          </p:spPr>
        </p:pic>
        <p:sp>
          <p:nvSpPr>
            <p:cNvPr id="16" name="Rectangle 15">
              <a:extLst>
                <a:ext uri="{FF2B5EF4-FFF2-40B4-BE49-F238E27FC236}">
                  <a16:creationId xmlns:a16="http://schemas.microsoft.com/office/drawing/2014/main" id="{6A96A3D6-57CC-4291-B139-E181F1F5D469}"/>
                </a:ext>
              </a:extLst>
            </p:cNvPr>
            <p:cNvSpPr/>
            <p:nvPr/>
          </p:nvSpPr>
          <p:spPr>
            <a:xfrm>
              <a:off x="5053974" y="2232417"/>
              <a:ext cx="1642919" cy="53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334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8BEE-637C-4EE9-9631-36E13F1667CF}"/>
              </a:ext>
            </a:extLst>
          </p:cNvPr>
          <p:cNvSpPr>
            <a:spLocks noGrp="1"/>
          </p:cNvSpPr>
          <p:nvPr>
            <p:ph type="title"/>
          </p:nvPr>
        </p:nvSpPr>
        <p:spPr>
          <a:xfrm>
            <a:off x="768096" y="3683864"/>
            <a:ext cx="7290054" cy="1124712"/>
          </a:xfrm>
        </p:spPr>
        <p:txBody>
          <a:bodyPr>
            <a:normAutofit/>
          </a:bodyPr>
          <a:lstStyle/>
          <a:p>
            <a:r>
              <a:rPr lang="en-US" dirty="0">
                <a:solidFill>
                  <a:srgbClr val="FFFFFF"/>
                </a:solidFill>
                <a:latin typeface="+mj-lt"/>
              </a:rPr>
              <a:t>Diagnosis - Sensitivity Check</a:t>
            </a:r>
          </a:p>
        </p:txBody>
      </p:sp>
      <p:pic>
        <p:nvPicPr>
          <p:cNvPr id="19" name="Content Placeholder 18">
            <a:extLst>
              <a:ext uri="{FF2B5EF4-FFF2-40B4-BE49-F238E27FC236}">
                <a16:creationId xmlns:a16="http://schemas.microsoft.com/office/drawing/2014/main" id="{CD65584B-4545-4F58-9DEB-FFA75CD01A18}"/>
              </a:ext>
            </a:extLst>
          </p:cNvPr>
          <p:cNvPicPr>
            <a:picLocks noGrp="1" noChangeAspect="1"/>
          </p:cNvPicPr>
          <p:nvPr>
            <p:ph idx="1"/>
          </p:nvPr>
        </p:nvPicPr>
        <p:blipFill>
          <a:blip r:embed="rId3"/>
          <a:stretch>
            <a:fillRect/>
          </a:stretch>
        </p:blipFill>
        <p:spPr>
          <a:xfrm>
            <a:off x="768096" y="1340766"/>
            <a:ext cx="7463936" cy="2885793"/>
          </a:xfrm>
          <a:prstGeom prst="rect">
            <a:avLst/>
          </a:prstGeom>
        </p:spPr>
      </p:pic>
      <p:sp>
        <p:nvSpPr>
          <p:cNvPr id="11" name="Title 1">
            <a:extLst>
              <a:ext uri="{FF2B5EF4-FFF2-40B4-BE49-F238E27FC236}">
                <a16:creationId xmlns:a16="http://schemas.microsoft.com/office/drawing/2014/main" id="{8567381E-7074-45C2-A26B-C655BF473618}"/>
              </a:ext>
            </a:extLst>
          </p:cNvPr>
          <p:cNvSpPr txBox="1">
            <a:spLocks/>
          </p:cNvSpPr>
          <p:nvPr/>
        </p:nvSpPr>
        <p:spPr>
          <a:xfrm>
            <a:off x="193040" y="142239"/>
            <a:ext cx="8757920" cy="809269"/>
          </a:xfrm>
          <a:prstGeom prst="rect">
            <a:avLst/>
          </a:prstGeom>
        </p:spPr>
        <p:txBody>
          <a:bodyPr vert="horz" lIns="91440" tIns="45720" rIns="91440" bIns="45720" rtlCol="0" anchor="ctr">
            <a:normAutofit fontScale="97500"/>
          </a:bodyPr>
          <a:lstStyle>
            <a:lvl1pPr algn="l" defTabSz="514350" rtl="0" eaLnBrk="1" latinLnBrk="0" hangingPunct="1">
              <a:spcBef>
                <a:spcPct val="0"/>
              </a:spcBef>
              <a:buNone/>
              <a:defRPr sz="2400" b="0" kern="1200">
                <a:solidFill>
                  <a:srgbClr val="002060"/>
                </a:solidFill>
                <a:latin typeface="Calibri" panose="020F0502020204030204" pitchFamily="34" charset="0"/>
                <a:ea typeface="+mj-ea"/>
                <a:cs typeface="Calibri" panose="020F0502020204030204" pitchFamily="34" charset="0"/>
              </a:defRPr>
            </a:lvl1pPr>
          </a:lstStyle>
          <a:p>
            <a:r>
              <a:rPr lang="en-US" sz="3200" dirty="0">
                <a:latin typeface="+mj-lt"/>
              </a:rPr>
              <a:t>Diagnosis of Prediction Results</a:t>
            </a:r>
          </a:p>
        </p:txBody>
      </p:sp>
      <p:grpSp>
        <p:nvGrpSpPr>
          <p:cNvPr id="6" name="Group 5">
            <a:extLst>
              <a:ext uri="{FF2B5EF4-FFF2-40B4-BE49-F238E27FC236}">
                <a16:creationId xmlns:a16="http://schemas.microsoft.com/office/drawing/2014/main" id="{27017044-9256-4C8D-907C-3C48F0DA8A03}"/>
              </a:ext>
            </a:extLst>
          </p:cNvPr>
          <p:cNvGrpSpPr/>
          <p:nvPr/>
        </p:nvGrpSpPr>
        <p:grpSpPr>
          <a:xfrm>
            <a:off x="155121" y="43363"/>
            <a:ext cx="8860753" cy="237490"/>
            <a:chOff x="155121" y="727813"/>
            <a:chExt cx="8860753" cy="237490"/>
          </a:xfrm>
        </p:grpSpPr>
        <p:sp>
          <p:nvSpPr>
            <p:cNvPr id="7" name="Arrow: Chevron 6">
              <a:extLst>
                <a:ext uri="{FF2B5EF4-FFF2-40B4-BE49-F238E27FC236}">
                  <a16:creationId xmlns:a16="http://schemas.microsoft.com/office/drawing/2014/main" id="{6D461E66-2E1D-429B-9F5A-9BE822ECA6CB}"/>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8" name="Arrow: Chevron 7">
              <a:extLst>
                <a:ext uri="{FF2B5EF4-FFF2-40B4-BE49-F238E27FC236}">
                  <a16:creationId xmlns:a16="http://schemas.microsoft.com/office/drawing/2014/main" id="{7284E566-E43A-408D-BA0B-314EF90E26B1}"/>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9" name="Arrow: Chevron 8">
              <a:extLst>
                <a:ext uri="{FF2B5EF4-FFF2-40B4-BE49-F238E27FC236}">
                  <a16:creationId xmlns:a16="http://schemas.microsoft.com/office/drawing/2014/main" id="{25F72BB4-BDEA-4752-9F03-C0EC96DA4245}"/>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0" name="Arrow: Chevron 9">
              <a:extLst>
                <a:ext uri="{FF2B5EF4-FFF2-40B4-BE49-F238E27FC236}">
                  <a16:creationId xmlns:a16="http://schemas.microsoft.com/office/drawing/2014/main" id="{2405A5C3-C5B7-49A4-8E54-9CD528C48A93}"/>
                </a:ext>
              </a:extLst>
            </p:cNvPr>
            <p:cNvSpPr/>
            <p:nvPr/>
          </p:nvSpPr>
          <p:spPr>
            <a:xfrm>
              <a:off x="5121729" y="730353"/>
              <a:ext cx="2577192" cy="23241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2" name="Arrow: Chevron 11">
              <a:extLst>
                <a:ext uri="{FF2B5EF4-FFF2-40B4-BE49-F238E27FC236}">
                  <a16:creationId xmlns:a16="http://schemas.microsoft.com/office/drawing/2014/main" id="{502F0A0F-56DA-469A-AC8C-E5768B618F14}"/>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spTree>
    <p:extLst>
      <p:ext uri="{BB962C8B-B14F-4D97-AF65-F5344CB8AC3E}">
        <p14:creationId xmlns:p14="http://schemas.microsoft.com/office/powerpoint/2010/main" val="318792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D9A82B-89B2-449D-851D-57E3C44CB8AD}"/>
              </a:ext>
            </a:extLst>
          </p:cNvPr>
          <p:cNvSpPr>
            <a:spLocks noGrp="1"/>
          </p:cNvSpPr>
          <p:nvPr>
            <p:ph type="title"/>
          </p:nvPr>
        </p:nvSpPr>
        <p:spPr>
          <a:xfrm>
            <a:off x="136188" y="95094"/>
            <a:ext cx="8871626" cy="577902"/>
          </a:xfrm>
          <a:prstGeom prst="rect">
            <a:avLst/>
          </a:prstGeom>
        </p:spPr>
        <p:txBody>
          <a:bodyPr vert="horz" wrap="none" lIns="91440" tIns="45720" rIns="91440" bIns="45720" rtlCol="0" anchor="ctr">
            <a:normAutofit/>
          </a:bodyPr>
          <a:lstStyle/>
          <a:p>
            <a:pPr defTabSz="914400"/>
            <a:r>
              <a:rPr lang="en-US" sz="2800" kern="1200" cap="all" spc="100" baseline="0" dirty="0">
                <a:latin typeface="+mj-lt"/>
              </a:rPr>
              <a:t>Outline</a:t>
            </a:r>
          </a:p>
        </p:txBody>
      </p:sp>
      <p:grpSp>
        <p:nvGrpSpPr>
          <p:cNvPr id="2" name="Group 1">
            <a:extLst>
              <a:ext uri="{FF2B5EF4-FFF2-40B4-BE49-F238E27FC236}">
                <a16:creationId xmlns:a16="http://schemas.microsoft.com/office/drawing/2014/main" id="{9E97A850-3732-4713-A1FC-5DBC56237A13}"/>
              </a:ext>
            </a:extLst>
          </p:cNvPr>
          <p:cNvGrpSpPr/>
          <p:nvPr/>
        </p:nvGrpSpPr>
        <p:grpSpPr>
          <a:xfrm>
            <a:off x="336500" y="1017255"/>
            <a:ext cx="8471002" cy="3615468"/>
            <a:chOff x="336500" y="1017255"/>
            <a:chExt cx="8471002" cy="3615468"/>
          </a:xfrm>
        </p:grpSpPr>
        <p:sp>
          <p:nvSpPr>
            <p:cNvPr id="3" name="Straight Connector 2">
              <a:extLst>
                <a:ext uri="{FF2B5EF4-FFF2-40B4-BE49-F238E27FC236}">
                  <a16:creationId xmlns:a16="http://schemas.microsoft.com/office/drawing/2014/main" id="{13675799-7156-4662-81BB-E57AF1D633A9}"/>
                </a:ext>
              </a:extLst>
            </p:cNvPr>
            <p:cNvSpPr/>
            <p:nvPr/>
          </p:nvSpPr>
          <p:spPr>
            <a:xfrm>
              <a:off x="336500" y="1017255"/>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6B66F0E-12B1-416E-9DC2-274A2ED102C1}"/>
                </a:ext>
              </a:extLst>
            </p:cNvPr>
            <p:cNvSpPr/>
            <p:nvPr/>
          </p:nvSpPr>
          <p:spPr>
            <a:xfrm>
              <a:off x="336500" y="1017255"/>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latin typeface="+mj-lt"/>
                </a:rPr>
                <a:t>Background</a:t>
              </a:r>
            </a:p>
          </p:txBody>
        </p:sp>
        <p:sp>
          <p:nvSpPr>
            <p:cNvPr id="5" name="Straight Connector 4">
              <a:extLst>
                <a:ext uri="{FF2B5EF4-FFF2-40B4-BE49-F238E27FC236}">
                  <a16:creationId xmlns:a16="http://schemas.microsoft.com/office/drawing/2014/main" id="{77FE4013-4505-4BB5-8493-FA2416CD1631}"/>
                </a:ext>
              </a:extLst>
            </p:cNvPr>
            <p:cNvSpPr/>
            <p:nvPr/>
          </p:nvSpPr>
          <p:spPr>
            <a:xfrm>
              <a:off x="336500" y="1740260"/>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AD745D74-1C47-4052-AC24-9C9700793202}"/>
                </a:ext>
              </a:extLst>
            </p:cNvPr>
            <p:cNvSpPr/>
            <p:nvPr/>
          </p:nvSpPr>
          <p:spPr>
            <a:xfrm>
              <a:off x="336500" y="1740260"/>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latin typeface="+mj-lt"/>
                </a:rPr>
                <a:t>Problem Statement</a:t>
              </a:r>
            </a:p>
          </p:txBody>
        </p:sp>
        <p:sp>
          <p:nvSpPr>
            <p:cNvPr id="8" name="Straight Connector 7">
              <a:extLst>
                <a:ext uri="{FF2B5EF4-FFF2-40B4-BE49-F238E27FC236}">
                  <a16:creationId xmlns:a16="http://schemas.microsoft.com/office/drawing/2014/main" id="{FDA3D0EB-5D93-4E13-9753-96E99DB4906D}"/>
                </a:ext>
              </a:extLst>
            </p:cNvPr>
            <p:cNvSpPr/>
            <p:nvPr/>
          </p:nvSpPr>
          <p:spPr>
            <a:xfrm>
              <a:off x="336500" y="2463266"/>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79E46C2-A511-4334-9093-054D138DE47B}"/>
                </a:ext>
              </a:extLst>
            </p:cNvPr>
            <p:cNvSpPr/>
            <p:nvPr/>
          </p:nvSpPr>
          <p:spPr>
            <a:xfrm>
              <a:off x="336500" y="2463266"/>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latin typeface="+mj-lt"/>
                </a:rPr>
                <a:t>Challenges and Techniques</a:t>
              </a:r>
            </a:p>
          </p:txBody>
        </p:sp>
        <p:sp>
          <p:nvSpPr>
            <p:cNvPr id="11" name="Straight Connector 10">
              <a:extLst>
                <a:ext uri="{FF2B5EF4-FFF2-40B4-BE49-F238E27FC236}">
                  <a16:creationId xmlns:a16="http://schemas.microsoft.com/office/drawing/2014/main" id="{D0A773DE-9836-4C17-8DB5-5C4FD295EA69}"/>
                </a:ext>
              </a:extLst>
            </p:cNvPr>
            <p:cNvSpPr/>
            <p:nvPr/>
          </p:nvSpPr>
          <p:spPr>
            <a:xfrm>
              <a:off x="336500" y="3186271"/>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0BE912F-4429-43FC-828F-26FDFF4D9E2F}"/>
                </a:ext>
              </a:extLst>
            </p:cNvPr>
            <p:cNvSpPr/>
            <p:nvPr/>
          </p:nvSpPr>
          <p:spPr>
            <a:xfrm>
              <a:off x="336500" y="3186271"/>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latin typeface="+mj-lt"/>
                </a:rPr>
                <a:t>Experimental Setup and Results</a:t>
              </a:r>
            </a:p>
          </p:txBody>
        </p:sp>
        <p:sp>
          <p:nvSpPr>
            <p:cNvPr id="13" name="Straight Connector 12">
              <a:extLst>
                <a:ext uri="{FF2B5EF4-FFF2-40B4-BE49-F238E27FC236}">
                  <a16:creationId xmlns:a16="http://schemas.microsoft.com/office/drawing/2014/main" id="{F9C80EEB-E615-40F0-98E3-176ED2312FD8}"/>
                </a:ext>
              </a:extLst>
            </p:cNvPr>
            <p:cNvSpPr/>
            <p:nvPr/>
          </p:nvSpPr>
          <p:spPr>
            <a:xfrm>
              <a:off x="336500" y="3909277"/>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CFAD7B9-F6EE-45EA-AFDB-1A1D83D92F9D}"/>
                </a:ext>
              </a:extLst>
            </p:cNvPr>
            <p:cNvSpPr/>
            <p:nvPr/>
          </p:nvSpPr>
          <p:spPr>
            <a:xfrm>
              <a:off x="336500" y="3909718"/>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rgbClr val="FF0000"/>
                  </a:solidFill>
                  <a:latin typeface="+mj-lt"/>
                </a:rPr>
                <a:t>Conclusions</a:t>
              </a:r>
            </a:p>
          </p:txBody>
        </p:sp>
      </p:grpSp>
    </p:spTree>
    <p:extLst>
      <p:ext uri="{BB962C8B-B14F-4D97-AF65-F5344CB8AC3E}">
        <p14:creationId xmlns:p14="http://schemas.microsoft.com/office/powerpoint/2010/main" val="68250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F1771-D826-4B4E-9500-A10801D7B23A}"/>
              </a:ext>
            </a:extLst>
          </p:cNvPr>
          <p:cNvSpPr>
            <a:spLocks noGrp="1"/>
          </p:cNvSpPr>
          <p:nvPr>
            <p:ph type="title"/>
          </p:nvPr>
        </p:nvSpPr>
        <p:spPr/>
        <p:txBody>
          <a:bodyPr>
            <a:normAutofit/>
          </a:bodyPr>
          <a:lstStyle/>
          <a:p>
            <a:r>
              <a:rPr lang="en-US" dirty="0"/>
              <a:t>Background – Introduction to Apparatus</a:t>
            </a:r>
          </a:p>
        </p:txBody>
      </p:sp>
      <p:pic>
        <p:nvPicPr>
          <p:cNvPr id="30" name="Picture 2">
            <a:extLst>
              <a:ext uri="{FF2B5EF4-FFF2-40B4-BE49-F238E27FC236}">
                <a16:creationId xmlns:a16="http://schemas.microsoft.com/office/drawing/2014/main" id="{A60A3BDE-A0AF-4A4A-BDE4-1353755E41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tretch/>
        </p:blipFill>
        <p:spPr bwMode="auto">
          <a:xfrm>
            <a:off x="764067" y="1921165"/>
            <a:ext cx="2647603" cy="2701635"/>
          </a:xfrm>
          <a:prstGeom prst="rect">
            <a:avLst/>
          </a:prstGeom>
          <a:solidFill>
            <a:srgbClr val="FFFFFF">
              <a:shade val="85000"/>
            </a:srgb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1">
            <a:extLst>
              <a:ext uri="{FF2B5EF4-FFF2-40B4-BE49-F238E27FC236}">
                <a16:creationId xmlns:a16="http://schemas.microsoft.com/office/drawing/2014/main" id="{0410137D-B346-448F-A0AB-F7EADB6A3ABD}"/>
              </a:ext>
            </a:extLst>
          </p:cNvPr>
          <p:cNvSpPr txBox="1">
            <a:spLocks/>
          </p:cNvSpPr>
          <p:nvPr/>
        </p:nvSpPr>
        <p:spPr>
          <a:xfrm>
            <a:off x="81280" y="1112800"/>
            <a:ext cx="4212807" cy="935038"/>
          </a:xfrm>
          <a:prstGeom prst="rect">
            <a:avLst/>
          </a:prstGeom>
        </p:spPr>
        <p:txBody>
          <a:bodyPr/>
          <a:lst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pitchFamily="34" charset="0"/>
              </a:defRPr>
            </a:lvl2pPr>
            <a:lvl3pPr algn="l" rtl="0" eaLnBrk="1" fontAlgn="base" hangingPunct="1">
              <a:lnSpc>
                <a:spcPct val="90000"/>
              </a:lnSpc>
              <a:spcBef>
                <a:spcPct val="0"/>
              </a:spcBef>
              <a:spcAft>
                <a:spcPct val="0"/>
              </a:spcAft>
              <a:defRPr sz="2200" b="1">
                <a:solidFill>
                  <a:schemeClr val="tx2"/>
                </a:solidFill>
                <a:latin typeface="Arial" pitchFamily="34" charset="0"/>
              </a:defRPr>
            </a:lvl3pPr>
            <a:lvl4pPr algn="l" rtl="0" eaLnBrk="1" fontAlgn="base" hangingPunct="1">
              <a:lnSpc>
                <a:spcPct val="90000"/>
              </a:lnSpc>
              <a:spcBef>
                <a:spcPct val="0"/>
              </a:spcBef>
              <a:spcAft>
                <a:spcPct val="0"/>
              </a:spcAft>
              <a:defRPr sz="2200" b="1">
                <a:solidFill>
                  <a:schemeClr val="tx2"/>
                </a:solidFill>
                <a:latin typeface="Arial" pitchFamily="34" charset="0"/>
              </a:defRPr>
            </a:lvl4pPr>
            <a:lvl5pPr algn="l" rtl="0" eaLnBrk="1" fontAlgn="base" hangingPunct="1">
              <a:lnSpc>
                <a:spcPct val="90000"/>
              </a:lnSpc>
              <a:spcBef>
                <a:spcPct val="0"/>
              </a:spcBef>
              <a:spcAft>
                <a:spcPct val="0"/>
              </a:spcAft>
              <a:defRPr sz="2200" b="1">
                <a:solidFill>
                  <a:schemeClr val="tx2"/>
                </a:solidFill>
                <a:latin typeface="Arial" pitchFamily="34" charset="0"/>
              </a:defRPr>
            </a:lvl5pPr>
            <a:lvl6pPr marL="457200" algn="l" rtl="0" eaLnBrk="1" fontAlgn="base" hangingPunct="1">
              <a:lnSpc>
                <a:spcPct val="90000"/>
              </a:lnSpc>
              <a:spcBef>
                <a:spcPct val="0"/>
              </a:spcBef>
              <a:spcAft>
                <a:spcPct val="0"/>
              </a:spcAft>
              <a:defRPr sz="2200" b="1">
                <a:solidFill>
                  <a:schemeClr val="tx2"/>
                </a:solidFill>
                <a:latin typeface="Arial" pitchFamily="34" charset="0"/>
              </a:defRPr>
            </a:lvl6pPr>
            <a:lvl7pPr marL="914400" algn="l" rtl="0" eaLnBrk="1" fontAlgn="base" hangingPunct="1">
              <a:lnSpc>
                <a:spcPct val="90000"/>
              </a:lnSpc>
              <a:spcBef>
                <a:spcPct val="0"/>
              </a:spcBef>
              <a:spcAft>
                <a:spcPct val="0"/>
              </a:spcAft>
              <a:defRPr sz="2200" b="1">
                <a:solidFill>
                  <a:schemeClr val="tx2"/>
                </a:solidFill>
                <a:latin typeface="Arial" pitchFamily="34" charset="0"/>
              </a:defRPr>
            </a:lvl7pPr>
            <a:lvl8pPr marL="1371600" algn="l" rtl="0" eaLnBrk="1" fontAlgn="base" hangingPunct="1">
              <a:lnSpc>
                <a:spcPct val="90000"/>
              </a:lnSpc>
              <a:spcBef>
                <a:spcPct val="0"/>
              </a:spcBef>
              <a:spcAft>
                <a:spcPct val="0"/>
              </a:spcAft>
              <a:defRPr sz="2200" b="1">
                <a:solidFill>
                  <a:schemeClr val="tx2"/>
                </a:solidFill>
                <a:latin typeface="Arial" pitchFamily="34" charset="0"/>
              </a:defRPr>
            </a:lvl8pPr>
            <a:lvl9pPr marL="1828800" algn="l" rtl="0" eaLnBrk="1" fontAlgn="base" hangingPunct="1">
              <a:lnSpc>
                <a:spcPct val="90000"/>
              </a:lnSpc>
              <a:spcBef>
                <a:spcPct val="0"/>
              </a:spcBef>
              <a:spcAft>
                <a:spcPct val="0"/>
              </a:spcAft>
              <a:defRPr sz="2200" b="1">
                <a:solidFill>
                  <a:schemeClr val="tx2"/>
                </a:solidFill>
                <a:latin typeface="Arial" pitchFamily="34" charset="0"/>
              </a:defRPr>
            </a:lvl9pPr>
          </a:lstStyle>
          <a:p>
            <a:pPr defTabSz="914400">
              <a:spcAft>
                <a:spcPts val="600"/>
              </a:spcAft>
            </a:pPr>
            <a:r>
              <a:rPr lang="en-US" sz="2100" kern="0" dirty="0">
                <a:solidFill>
                  <a:srgbClr val="000000"/>
                </a:solidFill>
                <a:latin typeface="Arial"/>
              </a:rPr>
              <a:t>The ORION </a:t>
            </a:r>
            <a:r>
              <a:rPr lang="en-US" sz="2100" kern="0" dirty="0" err="1">
                <a:solidFill>
                  <a:srgbClr val="000000"/>
                </a:solidFill>
                <a:latin typeface="Arial"/>
              </a:rPr>
              <a:t>NanoFab</a:t>
            </a:r>
            <a:r>
              <a:rPr lang="en-US" sz="2100" kern="0" dirty="0">
                <a:solidFill>
                  <a:srgbClr val="000000"/>
                </a:solidFill>
                <a:latin typeface="Arial"/>
              </a:rPr>
              <a:t> Platform</a:t>
            </a:r>
          </a:p>
        </p:txBody>
      </p:sp>
      <p:sp>
        <p:nvSpPr>
          <p:cNvPr id="33" name="Content Placeholder 6">
            <a:extLst>
              <a:ext uri="{FF2B5EF4-FFF2-40B4-BE49-F238E27FC236}">
                <a16:creationId xmlns:a16="http://schemas.microsoft.com/office/drawing/2014/main" id="{E2E9C0C7-41A2-4DC5-BA78-3304A08974AD}"/>
              </a:ext>
            </a:extLst>
          </p:cNvPr>
          <p:cNvSpPr txBox="1">
            <a:spLocks/>
          </p:cNvSpPr>
          <p:nvPr/>
        </p:nvSpPr>
        <p:spPr>
          <a:xfrm>
            <a:off x="4219994" y="980719"/>
            <a:ext cx="4924006" cy="375384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1600">
                <a:solidFill>
                  <a:schemeClr val="tx1"/>
                </a:solidFill>
                <a:latin typeface="+mn-lt"/>
                <a:ea typeface="+mn-ea"/>
                <a:cs typeface="+mn-cs"/>
              </a:defRPr>
            </a:lvl1pPr>
            <a:lvl2pPr marL="363538" indent="-184150" algn="l" rtl="0" eaLnBrk="1" fontAlgn="base" hangingPunct="1">
              <a:spcBef>
                <a:spcPct val="0"/>
              </a:spcBef>
              <a:spcAft>
                <a:spcPct val="0"/>
              </a:spcAft>
              <a:buClr>
                <a:schemeClr val="folHlink"/>
              </a:buClr>
              <a:buFont typeface="Wingdings" pitchFamily="2" charset="2"/>
              <a:buChar char="§"/>
              <a:defRPr sz="1600">
                <a:solidFill>
                  <a:schemeClr val="tx1"/>
                </a:solidFill>
                <a:latin typeface="+mn-lt"/>
              </a:defRPr>
            </a:lvl2pPr>
            <a:lvl3pPr marL="714375" indent="-171450" algn="l" rtl="0" eaLnBrk="1" fontAlgn="base" hangingPunct="1">
              <a:spcBef>
                <a:spcPct val="0"/>
              </a:spcBef>
              <a:spcAft>
                <a:spcPct val="0"/>
              </a:spcAft>
              <a:buClr>
                <a:schemeClr val="folHlink"/>
              </a:buClr>
              <a:buChar char="-"/>
              <a:defRPr sz="1400">
                <a:solidFill>
                  <a:schemeClr val="tx1"/>
                </a:solidFill>
                <a:latin typeface="+mn-lt"/>
              </a:defRPr>
            </a:lvl3pPr>
            <a:lvl4pPr marL="1081088" indent="-177800" algn="l" rtl="0" eaLnBrk="1" fontAlgn="base" hangingPunct="1">
              <a:spcBef>
                <a:spcPct val="0"/>
              </a:spcBef>
              <a:spcAft>
                <a:spcPct val="0"/>
              </a:spcAft>
              <a:buChar char="-"/>
              <a:defRPr sz="1200">
                <a:solidFill>
                  <a:schemeClr val="tx1"/>
                </a:solidFill>
                <a:latin typeface="+mn-lt"/>
              </a:defRPr>
            </a:lvl4pPr>
            <a:lvl5pPr marL="1438275" indent="-177800" algn="l" rtl="0" eaLnBrk="1" fontAlgn="base" hangingPunct="1">
              <a:spcBef>
                <a:spcPct val="0"/>
              </a:spcBef>
              <a:spcAft>
                <a:spcPct val="0"/>
              </a:spcAft>
              <a:buFont typeface="Arial" pitchFamily="34" charset="0"/>
              <a:buChar char="»"/>
              <a:defRPr sz="1000">
                <a:solidFill>
                  <a:schemeClr val="tx1"/>
                </a:solidFill>
                <a:latin typeface="+mn-lt"/>
              </a:defRPr>
            </a:lvl5pPr>
            <a:lvl6pPr marL="1895475" indent="-177800" algn="l" rtl="0" eaLnBrk="1" fontAlgn="base" hangingPunct="1">
              <a:spcBef>
                <a:spcPct val="0"/>
              </a:spcBef>
              <a:spcAft>
                <a:spcPct val="0"/>
              </a:spcAft>
              <a:buFont typeface="Arial" pitchFamily="34" charset="0"/>
              <a:buChar char="»"/>
              <a:defRPr sz="1000">
                <a:solidFill>
                  <a:schemeClr val="tx1"/>
                </a:solidFill>
                <a:latin typeface="+mn-lt"/>
              </a:defRPr>
            </a:lvl6pPr>
            <a:lvl7pPr marL="2352675" indent="-177800" algn="l" rtl="0" eaLnBrk="1" fontAlgn="base" hangingPunct="1">
              <a:spcBef>
                <a:spcPct val="0"/>
              </a:spcBef>
              <a:spcAft>
                <a:spcPct val="0"/>
              </a:spcAft>
              <a:buFont typeface="Arial" pitchFamily="34" charset="0"/>
              <a:buChar char="»"/>
              <a:defRPr sz="1000">
                <a:solidFill>
                  <a:schemeClr val="tx1"/>
                </a:solidFill>
                <a:latin typeface="+mn-lt"/>
              </a:defRPr>
            </a:lvl7pPr>
            <a:lvl8pPr marL="2809875" indent="-177800" algn="l" rtl="0" eaLnBrk="1" fontAlgn="base" hangingPunct="1">
              <a:spcBef>
                <a:spcPct val="0"/>
              </a:spcBef>
              <a:spcAft>
                <a:spcPct val="0"/>
              </a:spcAft>
              <a:buFont typeface="Arial" pitchFamily="34" charset="0"/>
              <a:buChar char="»"/>
              <a:defRPr sz="1000">
                <a:solidFill>
                  <a:schemeClr val="tx1"/>
                </a:solidFill>
                <a:latin typeface="+mn-lt"/>
              </a:defRPr>
            </a:lvl8pPr>
            <a:lvl9pPr marL="3267075" indent="-177800" algn="l" rtl="0" eaLnBrk="1" fontAlgn="base" hangingPunct="1">
              <a:spcBef>
                <a:spcPct val="0"/>
              </a:spcBef>
              <a:spcAft>
                <a:spcPct val="0"/>
              </a:spcAft>
              <a:buFont typeface="Arial" pitchFamily="34" charset="0"/>
              <a:buChar char="»"/>
              <a:defRPr sz="1000">
                <a:solidFill>
                  <a:schemeClr val="tx1"/>
                </a:solidFill>
                <a:latin typeface="+mn-lt"/>
              </a:defRPr>
            </a:lvl9pPr>
          </a:lstStyle>
          <a:p>
            <a:pPr lvl="0" fontAlgn="auto">
              <a:lnSpc>
                <a:spcPct val="90000"/>
              </a:lnSpc>
              <a:spcBef>
                <a:spcPts val="0"/>
              </a:spcBef>
              <a:spcAft>
                <a:spcPts val="200"/>
              </a:spcAft>
              <a:buClr>
                <a:schemeClr val="accent1"/>
              </a:buClr>
              <a:buSzPct val="100000"/>
              <a:defRPr/>
            </a:pPr>
            <a:r>
              <a:rPr lang="en-US" sz="2100" b="1" dirty="0"/>
              <a:t>High Resolution 2D and 3D Imaging </a:t>
            </a:r>
            <a:r>
              <a:rPr lang="en-US" sz="2100" dirty="0"/>
              <a:t>of semiconductor samples and polymer resists.</a:t>
            </a:r>
          </a:p>
          <a:p>
            <a:pPr lvl="0" fontAlgn="auto">
              <a:lnSpc>
                <a:spcPct val="90000"/>
              </a:lnSpc>
              <a:spcBef>
                <a:spcPts val="0"/>
              </a:spcBef>
              <a:spcAft>
                <a:spcPts val="200"/>
              </a:spcAft>
              <a:buClr>
                <a:schemeClr val="accent1"/>
              </a:buClr>
              <a:buSzPct val="100000"/>
              <a:defRPr/>
            </a:pPr>
            <a:endParaRPr lang="en-US" sz="2100" b="1" dirty="0"/>
          </a:p>
          <a:p>
            <a:pPr lvl="0" fontAlgn="auto">
              <a:lnSpc>
                <a:spcPct val="90000"/>
              </a:lnSpc>
              <a:spcBef>
                <a:spcPts val="0"/>
              </a:spcBef>
              <a:spcAft>
                <a:spcPts val="200"/>
              </a:spcAft>
              <a:buClr>
                <a:schemeClr val="accent1"/>
              </a:buClr>
              <a:buSzPct val="100000"/>
              <a:defRPr/>
            </a:pPr>
            <a:r>
              <a:rPr lang="en-US" sz="2100" b="1" dirty="0"/>
              <a:t>Nanofabrication and Characterization </a:t>
            </a:r>
            <a:r>
              <a:rPr lang="en-US" sz="2100" dirty="0"/>
              <a:t>of sub-10nm structures for semiconductor, material sciences, and life sciences applications.</a:t>
            </a:r>
          </a:p>
          <a:p>
            <a:pPr marR="0" lvl="0" defTabSz="914400" fontAlgn="auto">
              <a:lnSpc>
                <a:spcPct val="90000"/>
              </a:lnSpc>
              <a:spcBef>
                <a:spcPts val="0"/>
              </a:spcBef>
              <a:spcAft>
                <a:spcPts val="200"/>
              </a:spcAft>
              <a:buClr>
                <a:schemeClr val="accent1"/>
              </a:buClr>
              <a:buSzPct val="100000"/>
              <a:tabLst/>
              <a:defRPr/>
            </a:pPr>
            <a:endParaRPr kumimoji="0" lang="en-US" sz="2100" b="1" i="0" u="none" strike="noStrike" cap="none" spc="0" normalizeH="0" baseline="0" noProof="0" dirty="0">
              <a:ln>
                <a:noFill/>
              </a:ln>
              <a:effectLst/>
              <a:uLnTx/>
              <a:uFillTx/>
            </a:endParaRPr>
          </a:p>
          <a:p>
            <a:pPr marR="0" lvl="0" defTabSz="914400" fontAlgn="auto">
              <a:lnSpc>
                <a:spcPct val="90000"/>
              </a:lnSpc>
              <a:spcBef>
                <a:spcPts val="0"/>
              </a:spcBef>
              <a:spcAft>
                <a:spcPts val="200"/>
              </a:spcAft>
              <a:buClr>
                <a:schemeClr val="accent1"/>
              </a:buClr>
              <a:buSzPct val="100000"/>
              <a:tabLst/>
              <a:defRPr/>
            </a:pPr>
            <a:r>
              <a:rPr kumimoji="0" lang="en-US" sz="2100" b="1" i="0" u="none" strike="noStrike" cap="none" spc="0" normalizeH="0" baseline="0" noProof="0" dirty="0">
                <a:ln>
                  <a:noFill/>
                </a:ln>
                <a:effectLst/>
                <a:uLnTx/>
                <a:uFillTx/>
              </a:rPr>
              <a:t>Precise Machining </a:t>
            </a:r>
            <a:r>
              <a:rPr kumimoji="0" lang="en-US" sz="2100" b="0" i="0" u="none" strike="noStrike" cap="none" spc="0" normalizeH="0" baseline="0" noProof="0" dirty="0">
                <a:ln>
                  <a:noFill/>
                </a:ln>
                <a:effectLst/>
                <a:uLnTx/>
                <a:uFillTx/>
              </a:rPr>
              <a:t>with He/Ne beams and </a:t>
            </a:r>
            <a:r>
              <a:rPr kumimoji="0" lang="en-US" sz="2100" b="1" i="0" u="none" strike="noStrike" cap="none" spc="0" normalizeH="0" baseline="0" noProof="0" dirty="0">
                <a:ln>
                  <a:noFill/>
                </a:ln>
                <a:effectLst/>
                <a:uLnTx/>
                <a:uFillTx/>
              </a:rPr>
              <a:t>Rapid Prototyping </a:t>
            </a:r>
            <a:r>
              <a:rPr kumimoji="0" lang="en-US" sz="2100" b="0" i="0" u="none" strike="noStrike" cap="none" spc="0" normalizeH="0" baseline="0" noProof="0" dirty="0">
                <a:ln>
                  <a:noFill/>
                </a:ln>
                <a:effectLst/>
                <a:uLnTx/>
                <a:uFillTx/>
              </a:rPr>
              <a:t>with Ga beam – only platform offering unique combination of three different ion beams.</a:t>
            </a:r>
          </a:p>
        </p:txBody>
      </p:sp>
      <p:grpSp>
        <p:nvGrpSpPr>
          <p:cNvPr id="6" name="Group 5">
            <a:extLst>
              <a:ext uri="{FF2B5EF4-FFF2-40B4-BE49-F238E27FC236}">
                <a16:creationId xmlns:a16="http://schemas.microsoft.com/office/drawing/2014/main" id="{73336053-81F5-4CA1-B973-136E932A0754}"/>
              </a:ext>
            </a:extLst>
          </p:cNvPr>
          <p:cNvGrpSpPr/>
          <p:nvPr/>
        </p:nvGrpSpPr>
        <p:grpSpPr>
          <a:xfrm>
            <a:off x="155121" y="58520"/>
            <a:ext cx="8860753" cy="237490"/>
            <a:chOff x="155121" y="727813"/>
            <a:chExt cx="8860753" cy="237490"/>
          </a:xfrm>
        </p:grpSpPr>
        <p:sp>
          <p:nvSpPr>
            <p:cNvPr id="7" name="Arrow: Chevron 6">
              <a:extLst>
                <a:ext uri="{FF2B5EF4-FFF2-40B4-BE49-F238E27FC236}">
                  <a16:creationId xmlns:a16="http://schemas.microsoft.com/office/drawing/2014/main" id="{43BF26DB-70D5-4097-9E70-47E59BF6C8EC}"/>
                </a:ext>
              </a:extLst>
            </p:cNvPr>
            <p:cNvSpPr/>
            <p:nvPr/>
          </p:nvSpPr>
          <p:spPr>
            <a:xfrm>
              <a:off x="155121" y="727813"/>
              <a:ext cx="1428750" cy="23495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Background</a:t>
              </a:r>
            </a:p>
          </p:txBody>
        </p:sp>
        <p:sp>
          <p:nvSpPr>
            <p:cNvPr id="8" name="Arrow: Chevron 7">
              <a:extLst>
                <a:ext uri="{FF2B5EF4-FFF2-40B4-BE49-F238E27FC236}">
                  <a16:creationId xmlns:a16="http://schemas.microsoft.com/office/drawing/2014/main" id="{2148B056-089B-45D2-9345-7005AD39FE10}"/>
                </a:ext>
              </a:extLst>
            </p:cNvPr>
            <p:cNvSpPr/>
            <p:nvPr/>
          </p:nvSpPr>
          <p:spPr>
            <a:xfrm>
              <a:off x="1463747" y="730353"/>
              <a:ext cx="167640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Problem Statement</a:t>
              </a:r>
            </a:p>
          </p:txBody>
        </p:sp>
        <p:sp>
          <p:nvSpPr>
            <p:cNvPr id="9" name="Arrow: Chevron 8">
              <a:extLst>
                <a:ext uri="{FF2B5EF4-FFF2-40B4-BE49-F238E27FC236}">
                  <a16:creationId xmlns:a16="http://schemas.microsoft.com/office/drawing/2014/main" id="{C4F04ED4-55A8-4806-8387-1281D439E5E8}"/>
                </a:ext>
              </a:extLst>
            </p:cNvPr>
            <p:cNvSpPr/>
            <p:nvPr/>
          </p:nvSpPr>
          <p:spPr>
            <a:xfrm>
              <a:off x="3030690" y="727813"/>
              <a:ext cx="221557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Challenges and Techniques</a:t>
              </a:r>
            </a:p>
          </p:txBody>
        </p:sp>
        <p:sp>
          <p:nvSpPr>
            <p:cNvPr id="10" name="Arrow: Chevron 9">
              <a:extLst>
                <a:ext uri="{FF2B5EF4-FFF2-40B4-BE49-F238E27FC236}">
                  <a16:creationId xmlns:a16="http://schemas.microsoft.com/office/drawing/2014/main" id="{0F7D78EA-DB31-48F4-9E9D-70BE22C48D9D}"/>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Experimental Setup and Results</a:t>
              </a:r>
            </a:p>
          </p:txBody>
        </p:sp>
        <p:sp>
          <p:nvSpPr>
            <p:cNvPr id="11" name="Arrow: Chevron 10">
              <a:extLst>
                <a:ext uri="{FF2B5EF4-FFF2-40B4-BE49-F238E27FC236}">
                  <a16:creationId xmlns:a16="http://schemas.microsoft.com/office/drawing/2014/main" id="{430746B3-67DD-49A6-B19E-5A0DD6F9873A}"/>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Conclusions</a:t>
              </a:r>
            </a:p>
          </p:txBody>
        </p:sp>
      </p:grpSp>
    </p:spTree>
    <p:extLst>
      <p:ext uri="{BB962C8B-B14F-4D97-AF65-F5344CB8AC3E}">
        <p14:creationId xmlns:p14="http://schemas.microsoft.com/office/powerpoint/2010/main" val="907829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75D86D3-24A7-4F7C-AD32-5731B15A61D8}"/>
              </a:ext>
            </a:extLst>
          </p:cNvPr>
          <p:cNvSpPr>
            <a:spLocks noGrp="1"/>
          </p:cNvSpPr>
          <p:nvPr>
            <p:ph idx="1"/>
          </p:nvPr>
        </p:nvSpPr>
        <p:spPr>
          <a:xfrm>
            <a:off x="457200" y="1238843"/>
            <a:ext cx="8204199" cy="3214371"/>
          </a:xfrm>
        </p:spPr>
        <p:txBody>
          <a:bodyPr>
            <a:noAutofit/>
          </a:bodyPr>
          <a:lstStyle/>
          <a:p>
            <a:pPr>
              <a:buFont typeface="Wingdings" panose="05000000000000000000" pitchFamily="2" charset="2"/>
              <a:buChar char="Ø"/>
            </a:pPr>
            <a:r>
              <a:rPr lang="en-US" sz="2000" dirty="0">
                <a:latin typeface="+mj-lt"/>
              </a:rPr>
              <a:t> The first SVM image classifier </a:t>
            </a:r>
            <a:r>
              <a:rPr lang="en-US" sz="2000">
                <a:latin typeface="+mj-lt"/>
              </a:rPr>
              <a:t>for HIM GFIS </a:t>
            </a:r>
            <a:r>
              <a:rPr lang="en-US" sz="2000" dirty="0">
                <a:latin typeface="+mj-lt"/>
              </a:rPr>
              <a:t>trimer healthiness monitoring (over 95% precision for both classes)</a:t>
            </a:r>
          </a:p>
          <a:p>
            <a:pPr marL="0" indent="0">
              <a:buNone/>
            </a:pPr>
            <a:endParaRPr lang="en-US" sz="2000" dirty="0">
              <a:latin typeface="+mj-lt"/>
            </a:endParaRPr>
          </a:p>
          <a:p>
            <a:pPr>
              <a:buFont typeface="Wingdings" panose="05000000000000000000" pitchFamily="2" charset="2"/>
              <a:buChar char="Ø"/>
            </a:pPr>
            <a:r>
              <a:rPr lang="en-US" sz="2000" dirty="0">
                <a:latin typeface="+mj-lt"/>
              </a:rPr>
              <a:t> Data augmentation is essential where a relatively small amount of data is available to assure the generalization of training models</a:t>
            </a:r>
          </a:p>
          <a:p>
            <a:pPr>
              <a:buFont typeface="Wingdings" panose="05000000000000000000" pitchFamily="2" charset="2"/>
              <a:buChar char="Ø"/>
            </a:pPr>
            <a:endParaRPr lang="en-US" sz="2000" dirty="0">
              <a:latin typeface="+mj-lt"/>
            </a:endParaRPr>
          </a:p>
          <a:p>
            <a:pPr>
              <a:buFont typeface="Wingdings" panose="05000000000000000000" pitchFamily="2" charset="2"/>
              <a:buChar char="Ø"/>
            </a:pPr>
            <a:r>
              <a:rPr lang="en-US" sz="2000" dirty="0">
                <a:latin typeface="+mj-lt"/>
              </a:rPr>
              <a:t> In predictive maintenance applications where training data availability is limited, we have demonstrated that SVM approach shows better performance than CNN approach</a:t>
            </a:r>
          </a:p>
          <a:p>
            <a:pPr>
              <a:buFont typeface="Wingdings" panose="05000000000000000000" pitchFamily="2" charset="2"/>
              <a:buChar char="Ø"/>
            </a:pPr>
            <a:endParaRPr lang="en-US" sz="2000" dirty="0">
              <a:latin typeface="+mj-lt"/>
            </a:endParaRPr>
          </a:p>
        </p:txBody>
      </p:sp>
      <p:sp>
        <p:nvSpPr>
          <p:cNvPr id="8" name="Title 7">
            <a:extLst>
              <a:ext uri="{FF2B5EF4-FFF2-40B4-BE49-F238E27FC236}">
                <a16:creationId xmlns:a16="http://schemas.microsoft.com/office/drawing/2014/main" id="{F01D8235-8742-4F90-B503-83CCD5E5011F}"/>
              </a:ext>
            </a:extLst>
          </p:cNvPr>
          <p:cNvSpPr>
            <a:spLocks noGrp="1"/>
          </p:cNvSpPr>
          <p:nvPr>
            <p:ph type="title"/>
          </p:nvPr>
        </p:nvSpPr>
        <p:spPr/>
        <p:txBody>
          <a:bodyPr>
            <a:normAutofit/>
          </a:bodyPr>
          <a:lstStyle/>
          <a:p>
            <a:r>
              <a:rPr lang="en-US" sz="3200" dirty="0">
                <a:latin typeface="+mj-lt"/>
              </a:rPr>
              <a:t>Conclusions</a:t>
            </a:r>
          </a:p>
        </p:txBody>
      </p:sp>
      <p:grpSp>
        <p:nvGrpSpPr>
          <p:cNvPr id="5" name="Group 4">
            <a:extLst>
              <a:ext uri="{FF2B5EF4-FFF2-40B4-BE49-F238E27FC236}">
                <a16:creationId xmlns:a16="http://schemas.microsoft.com/office/drawing/2014/main" id="{833C9030-DA7B-4005-9053-7A1EB773BCD0}"/>
              </a:ext>
            </a:extLst>
          </p:cNvPr>
          <p:cNvGrpSpPr/>
          <p:nvPr/>
        </p:nvGrpSpPr>
        <p:grpSpPr>
          <a:xfrm>
            <a:off x="155121" y="43363"/>
            <a:ext cx="8860753" cy="237490"/>
            <a:chOff x="155121" y="727813"/>
            <a:chExt cx="8860753" cy="237490"/>
          </a:xfrm>
        </p:grpSpPr>
        <p:sp>
          <p:nvSpPr>
            <p:cNvPr id="6" name="Arrow: Chevron 5">
              <a:extLst>
                <a:ext uri="{FF2B5EF4-FFF2-40B4-BE49-F238E27FC236}">
                  <a16:creationId xmlns:a16="http://schemas.microsoft.com/office/drawing/2014/main" id="{8C43A961-034B-4988-A244-A95DFE6C8B57}"/>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Background</a:t>
              </a:r>
            </a:p>
          </p:txBody>
        </p:sp>
        <p:sp>
          <p:nvSpPr>
            <p:cNvPr id="7" name="Arrow: Chevron 6">
              <a:extLst>
                <a:ext uri="{FF2B5EF4-FFF2-40B4-BE49-F238E27FC236}">
                  <a16:creationId xmlns:a16="http://schemas.microsoft.com/office/drawing/2014/main" id="{17D2CDA5-5B73-40DD-9F05-AE297E8E9C04}"/>
                </a:ext>
              </a:extLst>
            </p:cNvPr>
            <p:cNvSpPr/>
            <p:nvPr/>
          </p:nvSpPr>
          <p:spPr>
            <a:xfrm>
              <a:off x="1463747" y="730353"/>
              <a:ext cx="167640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Problem Statement</a:t>
              </a:r>
            </a:p>
          </p:txBody>
        </p:sp>
        <p:sp>
          <p:nvSpPr>
            <p:cNvPr id="9" name="Arrow: Chevron 8">
              <a:extLst>
                <a:ext uri="{FF2B5EF4-FFF2-40B4-BE49-F238E27FC236}">
                  <a16:creationId xmlns:a16="http://schemas.microsoft.com/office/drawing/2014/main" id="{406481ED-60A9-450D-B71C-EAD5D092D309}"/>
                </a:ext>
              </a:extLst>
            </p:cNvPr>
            <p:cNvSpPr/>
            <p:nvPr/>
          </p:nvSpPr>
          <p:spPr>
            <a:xfrm>
              <a:off x="3030690" y="727813"/>
              <a:ext cx="2215571" cy="230233"/>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Challenges and Techniques</a:t>
              </a:r>
            </a:p>
          </p:txBody>
        </p:sp>
        <p:sp>
          <p:nvSpPr>
            <p:cNvPr id="10" name="Arrow: Chevron 9">
              <a:extLst>
                <a:ext uri="{FF2B5EF4-FFF2-40B4-BE49-F238E27FC236}">
                  <a16:creationId xmlns:a16="http://schemas.microsoft.com/office/drawing/2014/main" id="{D8D8EFCD-A87C-4158-985D-DB46103B48C0}"/>
                </a:ext>
              </a:extLst>
            </p:cNvPr>
            <p:cNvSpPr/>
            <p:nvPr/>
          </p:nvSpPr>
          <p:spPr>
            <a:xfrm>
              <a:off x="5121729" y="730353"/>
              <a:ext cx="2577192" cy="23241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Experimental Setup and Results</a:t>
              </a:r>
            </a:p>
          </p:txBody>
        </p:sp>
        <p:sp>
          <p:nvSpPr>
            <p:cNvPr id="11" name="Arrow: Chevron 10">
              <a:extLst>
                <a:ext uri="{FF2B5EF4-FFF2-40B4-BE49-F238E27FC236}">
                  <a16:creationId xmlns:a16="http://schemas.microsoft.com/office/drawing/2014/main" id="{161FDCBB-DA20-4E8F-9B81-B98A9270C37A}"/>
                </a:ext>
              </a:extLst>
            </p:cNvPr>
            <p:cNvSpPr/>
            <p:nvPr/>
          </p:nvSpPr>
          <p:spPr>
            <a:xfrm>
              <a:off x="7587124" y="730353"/>
              <a:ext cx="1428750" cy="23495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rPr>
                <a:t>Conclusions</a:t>
              </a:r>
            </a:p>
          </p:txBody>
        </p:sp>
      </p:grpSp>
    </p:spTree>
    <p:extLst>
      <p:ext uri="{BB962C8B-B14F-4D97-AF65-F5344CB8AC3E}">
        <p14:creationId xmlns:p14="http://schemas.microsoft.com/office/powerpoint/2010/main" val="554622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D7F6A3-1BAF-461B-B51D-72798D699F0C}"/>
              </a:ext>
            </a:extLst>
          </p:cNvPr>
          <p:cNvSpPr txBox="1">
            <a:spLocks noGrp="1"/>
          </p:cNvSpPr>
          <p:nvPr>
            <p:ph idx="1"/>
          </p:nvPr>
        </p:nvSpPr>
        <p:spPr bwMode="auto">
          <a:xfrm>
            <a:off x="457200" y="1028700"/>
            <a:ext cx="8229600" cy="375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rmAutofit/>
          </a:bodyPr>
          <a:lstStyle>
            <a:lvl1pPr algn="ctr" rtl="0" eaLnBrk="1" fontAlgn="base" hangingPunct="1">
              <a:lnSpc>
                <a:spcPct val="90000"/>
              </a:lnSpc>
              <a:spcBef>
                <a:spcPct val="0"/>
              </a:spcBef>
              <a:spcAft>
                <a:spcPct val="0"/>
              </a:spcAft>
              <a:defRPr sz="4000" b="1" baseline="0">
                <a:solidFill>
                  <a:schemeClr val="tx2"/>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a:lstStyle>
          <a:p>
            <a:pPr marL="0" indent="0">
              <a:buNone/>
            </a:pPr>
            <a:r>
              <a:rPr lang="en-US" kern="0" dirty="0"/>
              <a:t>THANK YOU!</a:t>
            </a:r>
          </a:p>
          <a:p>
            <a:endParaRPr lang="en-US" kern="0" dirty="0"/>
          </a:p>
          <a:p>
            <a:endParaRPr lang="en-US" kern="0" dirty="0"/>
          </a:p>
          <a:p>
            <a:endParaRPr lang="en-US" kern="0" dirty="0"/>
          </a:p>
          <a:p>
            <a:pPr marL="0" indent="0">
              <a:buNone/>
            </a:pPr>
            <a:r>
              <a:rPr lang="en-US" sz="2800" kern="0" dirty="0"/>
              <a:t>Advanced Process Control Conference </a:t>
            </a:r>
          </a:p>
          <a:p>
            <a:pPr marL="0" indent="0">
              <a:buNone/>
            </a:pPr>
            <a:r>
              <a:rPr lang="en-US" sz="2800" kern="0" dirty="0"/>
              <a:t>Majestic Ballroom A (Track A)</a:t>
            </a:r>
          </a:p>
          <a:p>
            <a:pPr marL="0" indent="0">
              <a:buNone/>
            </a:pPr>
            <a:r>
              <a:rPr lang="en-US" sz="2800" kern="0" dirty="0"/>
              <a:t>04:30PM~05:00PM Wed. Oct. 29</a:t>
            </a:r>
            <a:r>
              <a:rPr lang="en-US" sz="2800" kern="0" baseline="30000" dirty="0"/>
              <a:t>th</a:t>
            </a:r>
            <a:r>
              <a:rPr lang="en-US" sz="2800" kern="0" dirty="0"/>
              <a:t> 2019</a:t>
            </a:r>
          </a:p>
        </p:txBody>
      </p:sp>
    </p:spTree>
    <p:extLst>
      <p:ext uri="{BB962C8B-B14F-4D97-AF65-F5344CB8AC3E}">
        <p14:creationId xmlns:p14="http://schemas.microsoft.com/office/powerpoint/2010/main" val="117376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1271-EDF8-4DB5-866F-E8732D6F3C7A}"/>
              </a:ext>
            </a:extLst>
          </p:cNvPr>
          <p:cNvSpPr>
            <a:spLocks noGrp="1"/>
          </p:cNvSpPr>
          <p:nvPr>
            <p:ph type="title"/>
          </p:nvPr>
        </p:nvSpPr>
        <p:spPr>
          <a:xfrm>
            <a:off x="397488" y="178790"/>
            <a:ext cx="8090807" cy="809269"/>
          </a:xfrm>
        </p:spPr>
        <p:txBody>
          <a:bodyPr>
            <a:normAutofit fontScale="90000"/>
          </a:bodyPr>
          <a:lstStyle/>
          <a:p>
            <a:r>
              <a:rPr lang="de-DE" sz="3200" dirty="0"/>
              <a:t>Motivation for Helium Ion Microscopy: Resolution</a:t>
            </a:r>
            <a:endParaRPr lang="en-US" sz="3200" dirty="0"/>
          </a:p>
        </p:txBody>
      </p:sp>
      <p:sp>
        <p:nvSpPr>
          <p:cNvPr id="4" name="Content Placeholder 7">
            <a:extLst>
              <a:ext uri="{FF2B5EF4-FFF2-40B4-BE49-F238E27FC236}">
                <a16:creationId xmlns:a16="http://schemas.microsoft.com/office/drawing/2014/main" id="{D0330767-9007-4AC8-86D0-2DC82E32DFD6}"/>
              </a:ext>
            </a:extLst>
          </p:cNvPr>
          <p:cNvSpPr txBox="1">
            <a:spLocks/>
          </p:cNvSpPr>
          <p:nvPr/>
        </p:nvSpPr>
        <p:spPr bwMode="auto">
          <a:xfrm>
            <a:off x="6298992" y="1210786"/>
            <a:ext cx="2799857" cy="3550372"/>
          </a:xfrm>
          <a:prstGeom prst="rect">
            <a:avLst/>
          </a:prstGeom>
          <a:noFill/>
          <a:ln w="9525">
            <a:noFill/>
            <a:miter lim="800000"/>
            <a:headEnd/>
            <a:tailEnd/>
          </a:ln>
        </p:spPr>
        <p:txBody>
          <a:bodyPr vert="horz" wrap="square" lIns="0" tIns="0" rIns="91440" bIns="0" numCol="1" anchor="t" anchorCtr="0" compatLnSpc="1">
            <a:prstTxWarp prst="textNoShape">
              <a:avLst/>
            </a:prstTxWarp>
          </a:bodyPr>
          <a:lstStyle>
            <a:lvl1pPr marL="342900" indent="-342900" algn="l" rtl="0" eaLnBrk="0" fontAlgn="base" hangingPunct="0">
              <a:spcBef>
                <a:spcPct val="0"/>
              </a:spcBef>
              <a:spcAft>
                <a:spcPct val="0"/>
              </a:spcAft>
              <a:defRPr sz="2800">
                <a:solidFill>
                  <a:schemeClr val="tx1"/>
                </a:solidFill>
                <a:latin typeface="+mn-lt"/>
                <a:ea typeface="+mn-ea"/>
                <a:cs typeface="+mn-cs"/>
              </a:defRPr>
            </a:lvl1pPr>
            <a:lvl2pPr marL="363538" indent="-184150" algn="l" rtl="0" eaLnBrk="0" fontAlgn="base" hangingPunct="0">
              <a:spcBef>
                <a:spcPct val="0"/>
              </a:spcBef>
              <a:spcAft>
                <a:spcPct val="0"/>
              </a:spcAft>
              <a:buClr>
                <a:schemeClr val="tx1"/>
              </a:buClr>
              <a:buChar char="•"/>
              <a:defRPr sz="2400">
                <a:solidFill>
                  <a:schemeClr val="tx1"/>
                </a:solidFill>
                <a:latin typeface="+mn-lt"/>
              </a:defRPr>
            </a:lvl2pPr>
            <a:lvl3pPr marL="714375" indent="-171450" algn="l" rtl="0" eaLnBrk="0" fontAlgn="base" hangingPunct="0">
              <a:spcBef>
                <a:spcPct val="0"/>
              </a:spcBef>
              <a:spcAft>
                <a:spcPct val="0"/>
              </a:spcAft>
              <a:buClr>
                <a:schemeClr val="tx1"/>
              </a:buClr>
              <a:buFont typeface="Arial" charset="0"/>
              <a:buChar char="-"/>
              <a:defRPr sz="2000">
                <a:solidFill>
                  <a:schemeClr val="tx1"/>
                </a:solidFill>
                <a:latin typeface="+mn-lt"/>
              </a:defRPr>
            </a:lvl3pPr>
            <a:lvl4pPr marL="1081088" indent="-177800" algn="l" rtl="0" eaLnBrk="0" fontAlgn="base" hangingPunct="0">
              <a:spcBef>
                <a:spcPct val="0"/>
              </a:spcBef>
              <a:spcAft>
                <a:spcPct val="0"/>
              </a:spcAft>
              <a:buChar char="-"/>
              <a:defRPr sz="1800">
                <a:solidFill>
                  <a:schemeClr val="tx1"/>
                </a:solidFill>
                <a:latin typeface="+mn-lt"/>
              </a:defRPr>
            </a:lvl4pPr>
            <a:lvl5pPr marL="1438275" indent="-177800" algn="l" rtl="0" eaLnBrk="0" fontAlgn="base" hangingPunct="0">
              <a:spcBef>
                <a:spcPct val="0"/>
              </a:spcBef>
              <a:spcAft>
                <a:spcPct val="0"/>
              </a:spcAft>
              <a:buFont typeface="Arial" charset="0"/>
              <a:buChar char="»"/>
              <a:defRPr sz="1800">
                <a:solidFill>
                  <a:schemeClr val="tx1"/>
                </a:solidFill>
                <a:latin typeface="+mn-lt"/>
              </a:defRPr>
            </a:lvl5pPr>
            <a:lvl6pPr marL="1895475" indent="-177800" algn="l" rtl="0" fontAlgn="base">
              <a:spcBef>
                <a:spcPct val="0"/>
              </a:spcBef>
              <a:spcAft>
                <a:spcPct val="0"/>
              </a:spcAft>
              <a:buFont typeface="Arial" pitchFamily="34" charset="0"/>
              <a:buChar char="»"/>
              <a:defRPr sz="1800">
                <a:solidFill>
                  <a:schemeClr val="tx1"/>
                </a:solidFill>
                <a:latin typeface="+mn-lt"/>
              </a:defRPr>
            </a:lvl6pPr>
            <a:lvl7pPr marL="2352675" indent="-177800" algn="l" rtl="0" fontAlgn="base">
              <a:spcBef>
                <a:spcPct val="0"/>
              </a:spcBef>
              <a:spcAft>
                <a:spcPct val="0"/>
              </a:spcAft>
              <a:buFont typeface="Arial" pitchFamily="34" charset="0"/>
              <a:buChar char="»"/>
              <a:defRPr sz="1800">
                <a:solidFill>
                  <a:schemeClr val="tx1"/>
                </a:solidFill>
                <a:latin typeface="+mn-lt"/>
              </a:defRPr>
            </a:lvl7pPr>
            <a:lvl8pPr marL="2809875" indent="-177800" algn="l" rtl="0" fontAlgn="base">
              <a:spcBef>
                <a:spcPct val="0"/>
              </a:spcBef>
              <a:spcAft>
                <a:spcPct val="0"/>
              </a:spcAft>
              <a:buFont typeface="Arial" pitchFamily="34" charset="0"/>
              <a:buChar char="»"/>
              <a:defRPr sz="1800">
                <a:solidFill>
                  <a:schemeClr val="tx1"/>
                </a:solidFill>
                <a:latin typeface="+mn-lt"/>
              </a:defRPr>
            </a:lvl8pPr>
            <a:lvl9pPr marL="3267075" indent="-177800" algn="l" rtl="0" fontAlgn="base">
              <a:spcBef>
                <a:spcPct val="0"/>
              </a:spcBef>
              <a:spcAft>
                <a:spcPct val="0"/>
              </a:spcAft>
              <a:buFont typeface="Arial" pitchFamily="34" charset="0"/>
              <a:buChar char="»"/>
              <a:defRPr sz="1800">
                <a:solidFill>
                  <a:schemeClr val="tx1"/>
                </a:solidFill>
                <a:latin typeface="+mn-lt"/>
              </a:defRPr>
            </a:lvl9pPr>
          </a:lstStyle>
          <a:p>
            <a:pPr>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Ions have lower velocity than electrons of equivalent energy – therefore the </a:t>
            </a:r>
            <a:r>
              <a:rPr lang="en-US" sz="1800" b="1" kern="0" dirty="0">
                <a:latin typeface="Calibri" panose="020F0502020204030204" pitchFamily="34" charset="0"/>
                <a:cs typeface="Calibri" panose="020F0502020204030204" pitchFamily="34" charset="0"/>
              </a:rPr>
              <a:t>wavelength</a:t>
            </a:r>
            <a:r>
              <a:rPr lang="en-US" sz="1800" kern="0" dirty="0">
                <a:latin typeface="Calibri" panose="020F0502020204030204" pitchFamily="34" charset="0"/>
                <a:cs typeface="Calibri" panose="020F0502020204030204" pitchFamily="34" charset="0"/>
              </a:rPr>
              <a:t> of the ion beam is </a:t>
            </a:r>
            <a:r>
              <a:rPr lang="en-US" sz="1800" b="1" kern="0" dirty="0">
                <a:latin typeface="Calibri" panose="020F0502020204030204" pitchFamily="34" charset="0"/>
                <a:cs typeface="Calibri" panose="020F0502020204030204" pitchFamily="34" charset="0"/>
              </a:rPr>
              <a:t>smaller</a:t>
            </a:r>
            <a:r>
              <a:rPr lang="en-US" sz="1800" kern="0" dirty="0">
                <a:latin typeface="Calibri" panose="020F0502020204030204" pitchFamily="34" charset="0"/>
                <a:cs typeface="Calibri" panose="020F0502020204030204" pitchFamily="34" charset="0"/>
              </a:rPr>
              <a:t> than electrons</a:t>
            </a:r>
          </a:p>
          <a:p>
            <a:pPr>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Resolution is dependent on wavelength </a:t>
            </a:r>
          </a:p>
          <a:p>
            <a:pPr marL="0" indent="0"/>
            <a:r>
              <a:rPr lang="en-US" sz="1800" kern="0" dirty="0">
                <a:latin typeface="Calibri" panose="020F0502020204030204" pitchFamily="34" charset="0"/>
                <a:cs typeface="Calibri" panose="020F0502020204030204" pitchFamily="34" charset="0"/>
              </a:rPr>
              <a:t>       – </a:t>
            </a:r>
            <a:r>
              <a:rPr lang="en-US" sz="1800" b="1" kern="0" dirty="0">
                <a:latin typeface="Calibri" panose="020F0502020204030204" pitchFamily="34" charset="0"/>
                <a:cs typeface="Calibri" panose="020F0502020204030204" pitchFamily="34" charset="0"/>
              </a:rPr>
              <a:t>smaller is better</a:t>
            </a:r>
            <a:endParaRPr lang="en-US" sz="1800" kern="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BE8833-AE05-483C-AD8C-513AD90F3D27}"/>
              </a:ext>
            </a:extLst>
          </p:cNvPr>
          <p:cNvGrpSpPr/>
          <p:nvPr/>
        </p:nvGrpSpPr>
        <p:grpSpPr>
          <a:xfrm>
            <a:off x="71295" y="1250895"/>
            <a:ext cx="6139426" cy="2224336"/>
            <a:chOff x="8407956" y="1357311"/>
            <a:chExt cx="6803503" cy="2524126"/>
          </a:xfrm>
        </p:grpSpPr>
        <p:pic>
          <p:nvPicPr>
            <p:cNvPr id="6" name="Picture 10">
              <a:extLst>
                <a:ext uri="{FF2B5EF4-FFF2-40B4-BE49-F238E27FC236}">
                  <a16:creationId xmlns:a16="http://schemas.microsoft.com/office/drawing/2014/main" id="{99F228E5-14B1-45D4-92DD-8DE163F7A1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79" b="4927"/>
            <a:stretch/>
          </p:blipFill>
          <p:spPr bwMode="auto">
            <a:xfrm>
              <a:off x="11822607" y="1357311"/>
              <a:ext cx="3388852"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AE0D0C6-C274-4999-A012-C90AE8875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956" y="1373832"/>
              <a:ext cx="3374503" cy="250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48ACCCF-84B0-40AA-939B-46EC4596A56A}"/>
                </a:ext>
              </a:extLst>
            </p:cNvPr>
            <p:cNvSpPr txBox="1"/>
            <p:nvPr/>
          </p:nvSpPr>
          <p:spPr>
            <a:xfrm>
              <a:off x="8407956" y="1414545"/>
              <a:ext cx="819150" cy="419110"/>
            </a:xfrm>
            <a:prstGeom prst="rect">
              <a:avLst/>
            </a:prstGeom>
            <a:solidFill>
              <a:srgbClr val="000000">
                <a:alpha val="39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SEM</a:t>
              </a:r>
            </a:p>
          </p:txBody>
        </p:sp>
        <p:sp>
          <p:nvSpPr>
            <p:cNvPr id="9" name="TextBox 8">
              <a:extLst>
                <a:ext uri="{FF2B5EF4-FFF2-40B4-BE49-F238E27FC236}">
                  <a16:creationId xmlns:a16="http://schemas.microsoft.com/office/drawing/2014/main" id="{2D261D6A-424A-4FC1-AE68-889DCD88B680}"/>
                </a:ext>
              </a:extLst>
            </p:cNvPr>
            <p:cNvSpPr txBox="1"/>
            <p:nvPr/>
          </p:nvSpPr>
          <p:spPr>
            <a:xfrm>
              <a:off x="11822607" y="1398025"/>
              <a:ext cx="1364729" cy="419110"/>
            </a:xfrm>
            <a:prstGeom prst="rect">
              <a:avLst/>
            </a:prstGeom>
            <a:solidFill>
              <a:srgbClr val="000000">
                <a:alpha val="39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Helium Ion</a:t>
              </a:r>
            </a:p>
          </p:txBody>
        </p:sp>
      </p:grpSp>
      <p:sp>
        <p:nvSpPr>
          <p:cNvPr id="10" name="Rectangle 9">
            <a:extLst>
              <a:ext uri="{FF2B5EF4-FFF2-40B4-BE49-F238E27FC236}">
                <a16:creationId xmlns:a16="http://schemas.microsoft.com/office/drawing/2014/main" id="{A13E4A50-6946-4FA7-AC85-B11960ED07F6}"/>
              </a:ext>
            </a:extLst>
          </p:cNvPr>
          <p:cNvSpPr/>
          <p:nvPr/>
        </p:nvSpPr>
        <p:spPr>
          <a:xfrm>
            <a:off x="535410" y="3622759"/>
            <a:ext cx="5162017" cy="338554"/>
          </a:xfrm>
          <a:prstGeom prst="rect">
            <a:avLst/>
          </a:prstGeom>
        </p:spPr>
        <p:txBody>
          <a:bodyPr wrap="square">
            <a:spAutoFit/>
          </a:bodyPr>
          <a:lstStyle/>
          <a:p>
            <a:pPr algn="ctr"/>
            <a:r>
              <a:rPr lang="en-US" sz="1600" i="1" dirty="0">
                <a:solidFill>
                  <a:srgbClr val="000000"/>
                </a:solidFill>
                <a:latin typeface="Calibri" panose="020F0502020204030204" pitchFamily="34" charset="0"/>
                <a:cs typeface="Calibri" panose="020F0502020204030204" pitchFamily="34" charset="0"/>
              </a:rPr>
              <a:t>Images: Si-CH</a:t>
            </a:r>
            <a:r>
              <a:rPr lang="en-US" sz="1600" i="1" baseline="-25000" dirty="0">
                <a:solidFill>
                  <a:srgbClr val="000000"/>
                </a:solidFill>
                <a:latin typeface="Calibri" panose="020F0502020204030204" pitchFamily="34" charset="0"/>
                <a:cs typeface="Calibri" panose="020F0502020204030204" pitchFamily="34" charset="0"/>
              </a:rPr>
              <a:t>3</a:t>
            </a:r>
            <a:r>
              <a:rPr lang="en-US" sz="1600" i="1" dirty="0">
                <a:solidFill>
                  <a:srgbClr val="000000"/>
                </a:solidFill>
                <a:latin typeface="Calibri" panose="020F0502020204030204" pitchFamily="34" charset="0"/>
                <a:cs typeface="Calibri" panose="020F0502020204030204" pitchFamily="34" charset="0"/>
              </a:rPr>
              <a:t> enriched MSQ polymer (low-k dielectric)</a:t>
            </a:r>
          </a:p>
        </p:txBody>
      </p:sp>
      <p:grpSp>
        <p:nvGrpSpPr>
          <p:cNvPr id="13" name="Group 12">
            <a:extLst>
              <a:ext uri="{FF2B5EF4-FFF2-40B4-BE49-F238E27FC236}">
                <a16:creationId xmlns:a16="http://schemas.microsoft.com/office/drawing/2014/main" id="{F4B56B8E-74AE-4252-9892-7CD840F582DA}"/>
              </a:ext>
            </a:extLst>
          </p:cNvPr>
          <p:cNvGrpSpPr/>
          <p:nvPr/>
        </p:nvGrpSpPr>
        <p:grpSpPr>
          <a:xfrm>
            <a:off x="155121" y="43363"/>
            <a:ext cx="8860753" cy="237490"/>
            <a:chOff x="155121" y="727813"/>
            <a:chExt cx="8860753" cy="237490"/>
          </a:xfrm>
        </p:grpSpPr>
        <p:sp>
          <p:nvSpPr>
            <p:cNvPr id="14" name="Arrow: Chevron 13">
              <a:extLst>
                <a:ext uri="{FF2B5EF4-FFF2-40B4-BE49-F238E27FC236}">
                  <a16:creationId xmlns:a16="http://schemas.microsoft.com/office/drawing/2014/main" id="{37B07A4C-2846-4323-B0DC-7161A02C6108}"/>
                </a:ext>
              </a:extLst>
            </p:cNvPr>
            <p:cNvSpPr/>
            <p:nvPr/>
          </p:nvSpPr>
          <p:spPr>
            <a:xfrm>
              <a:off x="155121" y="727813"/>
              <a:ext cx="1428750" cy="23495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Background</a:t>
              </a:r>
            </a:p>
          </p:txBody>
        </p:sp>
        <p:sp>
          <p:nvSpPr>
            <p:cNvPr id="15" name="Arrow: Chevron 14">
              <a:extLst>
                <a:ext uri="{FF2B5EF4-FFF2-40B4-BE49-F238E27FC236}">
                  <a16:creationId xmlns:a16="http://schemas.microsoft.com/office/drawing/2014/main" id="{A1070AC7-83E2-4DB5-ACC2-924C09CAC3FF}"/>
                </a:ext>
              </a:extLst>
            </p:cNvPr>
            <p:cNvSpPr/>
            <p:nvPr/>
          </p:nvSpPr>
          <p:spPr>
            <a:xfrm>
              <a:off x="1463747" y="730353"/>
              <a:ext cx="167640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Problem Statement</a:t>
              </a:r>
            </a:p>
          </p:txBody>
        </p:sp>
        <p:sp>
          <p:nvSpPr>
            <p:cNvPr id="16" name="Arrow: Chevron 15">
              <a:extLst>
                <a:ext uri="{FF2B5EF4-FFF2-40B4-BE49-F238E27FC236}">
                  <a16:creationId xmlns:a16="http://schemas.microsoft.com/office/drawing/2014/main" id="{90E24F5B-0CE5-492B-AED4-94BCD9EB4E5C}"/>
                </a:ext>
              </a:extLst>
            </p:cNvPr>
            <p:cNvSpPr/>
            <p:nvPr/>
          </p:nvSpPr>
          <p:spPr>
            <a:xfrm>
              <a:off x="3030690" y="727813"/>
              <a:ext cx="221557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Challenges and Techniques</a:t>
              </a:r>
            </a:p>
          </p:txBody>
        </p:sp>
        <p:sp>
          <p:nvSpPr>
            <p:cNvPr id="17" name="Arrow: Chevron 16">
              <a:extLst>
                <a:ext uri="{FF2B5EF4-FFF2-40B4-BE49-F238E27FC236}">
                  <a16:creationId xmlns:a16="http://schemas.microsoft.com/office/drawing/2014/main" id="{F15798AE-B375-409A-812B-3D3D984C3934}"/>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Experimental Setup and Results</a:t>
              </a:r>
            </a:p>
          </p:txBody>
        </p:sp>
        <p:sp>
          <p:nvSpPr>
            <p:cNvPr id="18" name="Arrow: Chevron 17">
              <a:extLst>
                <a:ext uri="{FF2B5EF4-FFF2-40B4-BE49-F238E27FC236}">
                  <a16:creationId xmlns:a16="http://schemas.microsoft.com/office/drawing/2014/main" id="{2C79C497-84CA-41CC-B49B-71C608B389BA}"/>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Conclusions</a:t>
              </a:r>
            </a:p>
          </p:txBody>
        </p:sp>
      </p:grpSp>
      <p:sp>
        <p:nvSpPr>
          <p:cNvPr id="11" name="Rectangle 10">
            <a:extLst>
              <a:ext uri="{FF2B5EF4-FFF2-40B4-BE49-F238E27FC236}">
                <a16:creationId xmlns:a16="http://schemas.microsoft.com/office/drawing/2014/main" id="{351D9E64-2D8C-41FE-BB45-912456A0DB2F}"/>
              </a:ext>
            </a:extLst>
          </p:cNvPr>
          <p:cNvSpPr/>
          <p:nvPr/>
        </p:nvSpPr>
        <p:spPr>
          <a:xfrm>
            <a:off x="1687171" y="4041380"/>
            <a:ext cx="3045124" cy="1200329"/>
          </a:xfrm>
          <a:prstGeom prst="rect">
            <a:avLst/>
          </a:prstGeom>
        </p:spPr>
        <p:txBody>
          <a:bodyPr wrap="square">
            <a:spAutoFit/>
          </a:bodyPr>
          <a:lstStyle/>
          <a:p>
            <a:pPr algn="ctr"/>
            <a:r>
              <a:rPr lang="en-US" dirty="0">
                <a:solidFill>
                  <a:srgbClr val="333333"/>
                </a:solidFill>
                <a:latin typeface="Amasis W01"/>
              </a:rPr>
              <a:t>Rayleigh Criterion</a:t>
            </a:r>
          </a:p>
          <a:p>
            <a:pPr algn="ctr"/>
            <a:endParaRPr lang="en-US" dirty="0">
              <a:solidFill>
                <a:srgbClr val="333333"/>
              </a:solidFill>
              <a:latin typeface="Amasis W01"/>
            </a:endParaRPr>
          </a:p>
          <a:p>
            <a:pPr algn="ctr"/>
            <a:r>
              <a:rPr lang="en-US" dirty="0">
                <a:solidFill>
                  <a:srgbClr val="333333"/>
                </a:solidFill>
                <a:latin typeface="Amasis W01"/>
              </a:rPr>
              <a:t> Resolution (r) = 0.61</a:t>
            </a:r>
            <a:r>
              <a:rPr lang="el-GR" dirty="0">
                <a:solidFill>
                  <a:srgbClr val="333333"/>
                </a:solidFill>
                <a:latin typeface="Amasis W01"/>
              </a:rPr>
              <a:t>λ/</a:t>
            </a:r>
            <a:r>
              <a:rPr lang="en-US" dirty="0">
                <a:solidFill>
                  <a:srgbClr val="333333"/>
                </a:solidFill>
                <a:latin typeface="Amasis W01"/>
              </a:rPr>
              <a:t>NA</a:t>
            </a:r>
          </a:p>
          <a:p>
            <a:pPr algn="ctr"/>
            <a:endParaRPr lang="en-US" dirty="0">
              <a:solidFill>
                <a:srgbClr val="333333"/>
              </a:solidFill>
              <a:latin typeface="Amasis W01"/>
            </a:endParaRPr>
          </a:p>
        </p:txBody>
      </p:sp>
      <p:sp>
        <p:nvSpPr>
          <p:cNvPr id="3" name="Rectangle 2">
            <a:extLst>
              <a:ext uri="{FF2B5EF4-FFF2-40B4-BE49-F238E27FC236}">
                <a16:creationId xmlns:a16="http://schemas.microsoft.com/office/drawing/2014/main" id="{91EAB7E1-FC18-4055-A0B0-2110E6C4CE4E}"/>
              </a:ext>
            </a:extLst>
          </p:cNvPr>
          <p:cNvSpPr/>
          <p:nvPr/>
        </p:nvSpPr>
        <p:spPr>
          <a:xfrm>
            <a:off x="3912973" y="4588476"/>
            <a:ext cx="148281" cy="376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06406FD-807D-4D77-9BAD-B94CAC90E66A}"/>
              </a:ext>
            </a:extLst>
          </p:cNvPr>
          <p:cNvCxnSpPr>
            <a:endCxn id="3" idx="0"/>
          </p:cNvCxnSpPr>
          <p:nvPr/>
        </p:nvCxnSpPr>
        <p:spPr>
          <a:xfrm flipH="1">
            <a:off x="3987114" y="4267200"/>
            <a:ext cx="3525794" cy="3212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9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FE2A-BFE0-4D37-901A-82B51089CDE0}"/>
              </a:ext>
            </a:extLst>
          </p:cNvPr>
          <p:cNvSpPr>
            <a:spLocks noGrp="1"/>
          </p:cNvSpPr>
          <p:nvPr>
            <p:ph type="title"/>
          </p:nvPr>
        </p:nvSpPr>
        <p:spPr/>
        <p:txBody>
          <a:bodyPr>
            <a:normAutofit/>
          </a:bodyPr>
          <a:lstStyle/>
          <a:p>
            <a:r>
              <a:rPr lang="en-US" sz="3200" dirty="0"/>
              <a:t>Introduction to “Trimer"</a:t>
            </a:r>
          </a:p>
        </p:txBody>
      </p:sp>
      <p:pic>
        <p:nvPicPr>
          <p:cNvPr id="7" name="Picture 6">
            <a:extLst>
              <a:ext uri="{FF2B5EF4-FFF2-40B4-BE49-F238E27FC236}">
                <a16:creationId xmlns:a16="http://schemas.microsoft.com/office/drawing/2014/main" id="{AF02DC9E-9493-496A-B487-22867B236A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51" r="16342" b="7807"/>
          <a:stretch/>
        </p:blipFill>
        <p:spPr>
          <a:xfrm>
            <a:off x="110117" y="1230751"/>
            <a:ext cx="2202180" cy="3065275"/>
          </a:xfrm>
          <a:prstGeom prst="rect">
            <a:avLst/>
          </a:prstGeom>
        </p:spPr>
      </p:pic>
      <p:pic>
        <p:nvPicPr>
          <p:cNvPr id="8" name="Picture 2">
            <a:extLst>
              <a:ext uri="{FF2B5EF4-FFF2-40B4-BE49-F238E27FC236}">
                <a16:creationId xmlns:a16="http://schemas.microsoft.com/office/drawing/2014/main" id="{34BFE773-67A3-4441-BE98-3A50D33EF6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372" y="1263677"/>
            <a:ext cx="2885728" cy="262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1A4A9286-F6D0-4014-A6C6-CA3EDC4110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483" y="1276729"/>
            <a:ext cx="2683511" cy="259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B39D3D1F-DDD4-4FB5-A9FA-6C329C84D610}"/>
              </a:ext>
            </a:extLst>
          </p:cNvPr>
          <p:cNvSpPr txBox="1"/>
          <p:nvPr/>
        </p:nvSpPr>
        <p:spPr>
          <a:xfrm>
            <a:off x="2793101" y="4000192"/>
            <a:ext cx="6240782" cy="707886"/>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solidFill>
                <a:latin typeface="Calibri" panose="020F0502020204030204" pitchFamily="34" charset="0"/>
                <a:cs typeface="Calibri" panose="020F0502020204030204" pitchFamily="34" charset="0"/>
              </a:rPr>
              <a:t>A </a:t>
            </a:r>
            <a:r>
              <a:rPr lang="en-US" sz="2000" b="1" i="1" dirty="0" err="1">
                <a:solidFill>
                  <a:srgbClr val="000000"/>
                </a:solidFill>
                <a:latin typeface="Calibri" panose="020F0502020204030204" pitchFamily="34" charset="0"/>
                <a:cs typeface="Calibri" panose="020F0502020204030204" pitchFamily="34" charset="0"/>
              </a:rPr>
              <a:t>trimer</a:t>
            </a:r>
            <a:r>
              <a:rPr lang="en-US" sz="2000" dirty="0">
                <a:solidFill>
                  <a:srgbClr val="000000"/>
                </a:solidFill>
                <a:latin typeface="Calibri" panose="020F0502020204030204" pitchFamily="34" charset="0"/>
                <a:cs typeface="Calibri" panose="020F0502020204030204" pitchFamily="34" charset="0"/>
              </a:rPr>
              <a:t>, a stable configuration of just three atoms at the apex of the tip, is formed via a repeatable in-situ process.</a:t>
            </a:r>
          </a:p>
        </p:txBody>
      </p:sp>
      <p:grpSp>
        <p:nvGrpSpPr>
          <p:cNvPr id="12" name="Group 11">
            <a:extLst>
              <a:ext uri="{FF2B5EF4-FFF2-40B4-BE49-F238E27FC236}">
                <a16:creationId xmlns:a16="http://schemas.microsoft.com/office/drawing/2014/main" id="{27A0077F-957C-456A-B732-73A14D1794E3}"/>
              </a:ext>
            </a:extLst>
          </p:cNvPr>
          <p:cNvGrpSpPr/>
          <p:nvPr/>
        </p:nvGrpSpPr>
        <p:grpSpPr>
          <a:xfrm>
            <a:off x="155121" y="43363"/>
            <a:ext cx="8860753" cy="237490"/>
            <a:chOff x="155121" y="727813"/>
            <a:chExt cx="8860753" cy="237490"/>
          </a:xfrm>
        </p:grpSpPr>
        <p:sp>
          <p:nvSpPr>
            <p:cNvPr id="13" name="Arrow: Chevron 12">
              <a:extLst>
                <a:ext uri="{FF2B5EF4-FFF2-40B4-BE49-F238E27FC236}">
                  <a16:creationId xmlns:a16="http://schemas.microsoft.com/office/drawing/2014/main" id="{B1EC856E-2D33-4B3B-A248-7C5FC4D46067}"/>
                </a:ext>
              </a:extLst>
            </p:cNvPr>
            <p:cNvSpPr/>
            <p:nvPr/>
          </p:nvSpPr>
          <p:spPr>
            <a:xfrm>
              <a:off x="155121" y="727813"/>
              <a:ext cx="1428750" cy="234950"/>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Background</a:t>
              </a:r>
            </a:p>
          </p:txBody>
        </p:sp>
        <p:sp>
          <p:nvSpPr>
            <p:cNvPr id="14" name="Arrow: Chevron 13">
              <a:extLst>
                <a:ext uri="{FF2B5EF4-FFF2-40B4-BE49-F238E27FC236}">
                  <a16:creationId xmlns:a16="http://schemas.microsoft.com/office/drawing/2014/main" id="{32854A58-E119-4E52-8564-AA73A99FC214}"/>
                </a:ext>
              </a:extLst>
            </p:cNvPr>
            <p:cNvSpPr/>
            <p:nvPr/>
          </p:nvSpPr>
          <p:spPr>
            <a:xfrm>
              <a:off x="1463747" y="730353"/>
              <a:ext cx="167640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Problem Statement</a:t>
              </a:r>
            </a:p>
          </p:txBody>
        </p:sp>
        <p:sp>
          <p:nvSpPr>
            <p:cNvPr id="15" name="Arrow: Chevron 14">
              <a:extLst>
                <a:ext uri="{FF2B5EF4-FFF2-40B4-BE49-F238E27FC236}">
                  <a16:creationId xmlns:a16="http://schemas.microsoft.com/office/drawing/2014/main" id="{E9ACCD50-E703-498F-A2DC-563ADE30AF47}"/>
                </a:ext>
              </a:extLst>
            </p:cNvPr>
            <p:cNvSpPr/>
            <p:nvPr/>
          </p:nvSpPr>
          <p:spPr>
            <a:xfrm>
              <a:off x="3030690" y="727813"/>
              <a:ext cx="221557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Challenges and Techniques</a:t>
              </a:r>
            </a:p>
          </p:txBody>
        </p:sp>
        <p:sp>
          <p:nvSpPr>
            <p:cNvPr id="16" name="Arrow: Chevron 15">
              <a:extLst>
                <a:ext uri="{FF2B5EF4-FFF2-40B4-BE49-F238E27FC236}">
                  <a16:creationId xmlns:a16="http://schemas.microsoft.com/office/drawing/2014/main" id="{D30B339F-0AF4-47BD-ACCE-8A51A08F713E}"/>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Experimental Setup and Results</a:t>
              </a:r>
            </a:p>
          </p:txBody>
        </p:sp>
        <p:sp>
          <p:nvSpPr>
            <p:cNvPr id="17" name="Arrow: Chevron 16">
              <a:extLst>
                <a:ext uri="{FF2B5EF4-FFF2-40B4-BE49-F238E27FC236}">
                  <a16:creationId xmlns:a16="http://schemas.microsoft.com/office/drawing/2014/main" id="{CA45581E-8FDD-4B3E-96B2-75E9ED69B7DA}"/>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Conclusions</a:t>
              </a:r>
            </a:p>
          </p:txBody>
        </p:sp>
      </p:grpSp>
      <p:sp>
        <p:nvSpPr>
          <p:cNvPr id="19" name="Rectangle 18">
            <a:extLst>
              <a:ext uri="{FF2B5EF4-FFF2-40B4-BE49-F238E27FC236}">
                <a16:creationId xmlns:a16="http://schemas.microsoft.com/office/drawing/2014/main" id="{3AF656FD-E7BF-4655-BEF8-67FA87AB5136}"/>
              </a:ext>
            </a:extLst>
          </p:cNvPr>
          <p:cNvSpPr/>
          <p:nvPr/>
        </p:nvSpPr>
        <p:spPr bwMode="auto">
          <a:xfrm>
            <a:off x="1069320" y="1725351"/>
            <a:ext cx="514551" cy="487364"/>
          </a:xfrm>
          <a:prstGeom prst="rect">
            <a:avLst/>
          </a:prstGeom>
          <a:noFill/>
          <a:ln w="12700" cap="flat" cmpd="sng" algn="ctr">
            <a:solidFill>
              <a:srgbClr val="0070C0"/>
            </a:solidFill>
            <a:prstDash val="dash"/>
            <a:round/>
            <a:headEnd type="none" w="sm" len="sm"/>
            <a:tailEnd type="none" w="sm" len="sm"/>
          </a:ln>
          <a:effectLst/>
        </p:spPr>
        <p:txBody>
          <a:bodyPr vert="horz" wrap="none" lIns="0" tIns="0" rIns="0" bIns="0" numCol="1" rtlCol="0" anchor="ctr" anchorCtr="0" compatLnSpc="1">
            <a:prstTxWarp prst="textNoShape">
              <a:avLst/>
            </a:prstTxWarp>
          </a:bodyPr>
          <a:lstStyle/>
          <a:p>
            <a:pPr eaLnBrk="0" fontAlgn="base" hangingPunct="0">
              <a:spcBef>
                <a:spcPct val="0"/>
              </a:spcBef>
              <a:spcAft>
                <a:spcPct val="0"/>
              </a:spcAft>
            </a:pPr>
            <a:endParaRPr lang="en-US" sz="1600">
              <a:solidFill>
                <a:srgbClr val="000000"/>
              </a:solidFill>
              <a:latin typeface="Arial" charset="0"/>
            </a:endParaRPr>
          </a:p>
        </p:txBody>
      </p:sp>
      <p:cxnSp>
        <p:nvCxnSpPr>
          <p:cNvPr id="20" name="Straight Connector 19">
            <a:extLst>
              <a:ext uri="{FF2B5EF4-FFF2-40B4-BE49-F238E27FC236}">
                <a16:creationId xmlns:a16="http://schemas.microsoft.com/office/drawing/2014/main" id="{727DEF7E-A5D1-4F8B-AF7F-BD0369D1B31D}"/>
              </a:ext>
            </a:extLst>
          </p:cNvPr>
          <p:cNvCxnSpPr>
            <a:stCxn id="19" idx="0"/>
          </p:cNvCxnSpPr>
          <p:nvPr/>
        </p:nvCxnSpPr>
        <p:spPr bwMode="auto">
          <a:xfrm flipV="1">
            <a:off x="1326596" y="1276729"/>
            <a:ext cx="1555776" cy="448622"/>
          </a:xfrm>
          <a:prstGeom prst="line">
            <a:avLst/>
          </a:prstGeom>
          <a:solidFill>
            <a:schemeClr val="folHlink"/>
          </a:solidFill>
          <a:ln w="3175" cap="flat" cmpd="sng" algn="ctr">
            <a:solidFill>
              <a:schemeClr val="folHlink"/>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09B5640E-923C-4D60-B63A-29F548F1740A}"/>
              </a:ext>
            </a:extLst>
          </p:cNvPr>
          <p:cNvCxnSpPr>
            <a:stCxn id="19" idx="2"/>
          </p:cNvCxnSpPr>
          <p:nvPr/>
        </p:nvCxnSpPr>
        <p:spPr bwMode="auto">
          <a:xfrm>
            <a:off x="1326596" y="2212715"/>
            <a:ext cx="1555776" cy="1654056"/>
          </a:xfrm>
          <a:prstGeom prst="line">
            <a:avLst/>
          </a:prstGeom>
          <a:solidFill>
            <a:schemeClr val="folHlink"/>
          </a:solidFill>
          <a:ln w="3175" cap="flat" cmpd="sng" algn="ctr">
            <a:solidFill>
              <a:schemeClr val="folHlink"/>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7188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D9A82B-89B2-449D-851D-57E3C44CB8AD}"/>
              </a:ext>
            </a:extLst>
          </p:cNvPr>
          <p:cNvSpPr>
            <a:spLocks noGrp="1"/>
          </p:cNvSpPr>
          <p:nvPr>
            <p:ph type="title"/>
          </p:nvPr>
        </p:nvSpPr>
        <p:spPr>
          <a:xfrm>
            <a:off x="136188" y="95094"/>
            <a:ext cx="8871626" cy="577902"/>
          </a:xfrm>
          <a:prstGeom prst="rect">
            <a:avLst/>
          </a:prstGeom>
        </p:spPr>
        <p:txBody>
          <a:bodyPr vert="horz" wrap="none" lIns="91440" tIns="45720" rIns="91440" bIns="45720" rtlCol="0" anchor="ctr">
            <a:noAutofit/>
          </a:bodyPr>
          <a:lstStyle/>
          <a:p>
            <a:pPr defTabSz="914400"/>
            <a:r>
              <a:rPr lang="en-US" sz="2800" kern="1200" cap="all" spc="100" baseline="0" dirty="0">
                <a:latin typeface="Calibri" panose="020F0502020204030204" pitchFamily="34" charset="0"/>
                <a:cs typeface="Calibri" panose="020F0502020204030204" pitchFamily="34" charset="0"/>
              </a:rPr>
              <a:t>Outline</a:t>
            </a:r>
          </a:p>
        </p:txBody>
      </p:sp>
      <p:grpSp>
        <p:nvGrpSpPr>
          <p:cNvPr id="2" name="Group 1">
            <a:extLst>
              <a:ext uri="{FF2B5EF4-FFF2-40B4-BE49-F238E27FC236}">
                <a16:creationId xmlns:a16="http://schemas.microsoft.com/office/drawing/2014/main" id="{9E97A850-3732-4713-A1FC-5DBC56237A13}"/>
              </a:ext>
            </a:extLst>
          </p:cNvPr>
          <p:cNvGrpSpPr/>
          <p:nvPr/>
        </p:nvGrpSpPr>
        <p:grpSpPr>
          <a:xfrm>
            <a:off x="336500" y="1017255"/>
            <a:ext cx="8471002" cy="3615468"/>
            <a:chOff x="336500" y="1017255"/>
            <a:chExt cx="8471002" cy="3615468"/>
          </a:xfrm>
        </p:grpSpPr>
        <p:sp>
          <p:nvSpPr>
            <p:cNvPr id="3" name="Straight Connector 2">
              <a:extLst>
                <a:ext uri="{FF2B5EF4-FFF2-40B4-BE49-F238E27FC236}">
                  <a16:creationId xmlns:a16="http://schemas.microsoft.com/office/drawing/2014/main" id="{13675799-7156-4662-81BB-E57AF1D633A9}"/>
                </a:ext>
              </a:extLst>
            </p:cNvPr>
            <p:cNvSpPr/>
            <p:nvPr/>
          </p:nvSpPr>
          <p:spPr>
            <a:xfrm>
              <a:off x="336500" y="1017255"/>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6B66F0E-12B1-416E-9DC2-274A2ED102C1}"/>
                </a:ext>
              </a:extLst>
            </p:cNvPr>
            <p:cNvSpPr/>
            <p:nvPr/>
          </p:nvSpPr>
          <p:spPr>
            <a:xfrm>
              <a:off x="336500" y="1017255"/>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Background</a:t>
              </a:r>
            </a:p>
          </p:txBody>
        </p:sp>
        <p:sp>
          <p:nvSpPr>
            <p:cNvPr id="5" name="Straight Connector 4">
              <a:extLst>
                <a:ext uri="{FF2B5EF4-FFF2-40B4-BE49-F238E27FC236}">
                  <a16:creationId xmlns:a16="http://schemas.microsoft.com/office/drawing/2014/main" id="{77FE4013-4505-4BB5-8493-FA2416CD1631}"/>
                </a:ext>
              </a:extLst>
            </p:cNvPr>
            <p:cNvSpPr/>
            <p:nvPr/>
          </p:nvSpPr>
          <p:spPr>
            <a:xfrm>
              <a:off x="336500" y="1740260"/>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AD745D74-1C47-4052-AC24-9C9700793202}"/>
                </a:ext>
              </a:extLst>
            </p:cNvPr>
            <p:cNvSpPr/>
            <p:nvPr/>
          </p:nvSpPr>
          <p:spPr>
            <a:xfrm>
              <a:off x="336500" y="1740260"/>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rgbClr val="FF0000"/>
                  </a:solidFill>
                  <a:latin typeface="Calibri" panose="020F0502020204030204" pitchFamily="34" charset="0"/>
                  <a:cs typeface="Calibri" panose="020F0502020204030204" pitchFamily="34" charset="0"/>
                </a:rPr>
                <a:t>Problem Statement</a:t>
              </a:r>
            </a:p>
          </p:txBody>
        </p:sp>
        <p:sp>
          <p:nvSpPr>
            <p:cNvPr id="8" name="Straight Connector 7">
              <a:extLst>
                <a:ext uri="{FF2B5EF4-FFF2-40B4-BE49-F238E27FC236}">
                  <a16:creationId xmlns:a16="http://schemas.microsoft.com/office/drawing/2014/main" id="{FDA3D0EB-5D93-4E13-9753-96E99DB4906D}"/>
                </a:ext>
              </a:extLst>
            </p:cNvPr>
            <p:cNvSpPr/>
            <p:nvPr/>
          </p:nvSpPr>
          <p:spPr>
            <a:xfrm>
              <a:off x="336500" y="2463266"/>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79E46C2-A511-4334-9093-054D138DE47B}"/>
                </a:ext>
              </a:extLst>
            </p:cNvPr>
            <p:cNvSpPr/>
            <p:nvPr/>
          </p:nvSpPr>
          <p:spPr>
            <a:xfrm>
              <a:off x="336500" y="2463266"/>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Challenges and Techniques</a:t>
              </a:r>
            </a:p>
          </p:txBody>
        </p:sp>
        <p:sp>
          <p:nvSpPr>
            <p:cNvPr id="11" name="Straight Connector 10">
              <a:extLst>
                <a:ext uri="{FF2B5EF4-FFF2-40B4-BE49-F238E27FC236}">
                  <a16:creationId xmlns:a16="http://schemas.microsoft.com/office/drawing/2014/main" id="{D0A773DE-9836-4C17-8DB5-5C4FD295EA69}"/>
                </a:ext>
              </a:extLst>
            </p:cNvPr>
            <p:cNvSpPr/>
            <p:nvPr/>
          </p:nvSpPr>
          <p:spPr>
            <a:xfrm>
              <a:off x="336500" y="3186271"/>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0BE912F-4429-43FC-828F-26FDFF4D9E2F}"/>
                </a:ext>
              </a:extLst>
            </p:cNvPr>
            <p:cNvSpPr/>
            <p:nvPr/>
          </p:nvSpPr>
          <p:spPr>
            <a:xfrm>
              <a:off x="336500" y="3186271"/>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Experimental Setup and Results</a:t>
              </a:r>
            </a:p>
          </p:txBody>
        </p:sp>
        <p:sp>
          <p:nvSpPr>
            <p:cNvPr id="13" name="Straight Connector 12">
              <a:extLst>
                <a:ext uri="{FF2B5EF4-FFF2-40B4-BE49-F238E27FC236}">
                  <a16:creationId xmlns:a16="http://schemas.microsoft.com/office/drawing/2014/main" id="{F9C80EEB-E615-40F0-98E3-176ED2312FD8}"/>
                </a:ext>
              </a:extLst>
            </p:cNvPr>
            <p:cNvSpPr/>
            <p:nvPr/>
          </p:nvSpPr>
          <p:spPr>
            <a:xfrm>
              <a:off x="336500" y="3909277"/>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CFAD7B9-F6EE-45EA-AFDB-1A1D83D92F9D}"/>
                </a:ext>
              </a:extLst>
            </p:cNvPr>
            <p:cNvSpPr/>
            <p:nvPr/>
          </p:nvSpPr>
          <p:spPr>
            <a:xfrm>
              <a:off x="336500" y="3909718"/>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Conclusions</a:t>
              </a:r>
            </a:p>
          </p:txBody>
        </p:sp>
      </p:grpSp>
    </p:spTree>
    <p:extLst>
      <p:ext uri="{BB962C8B-B14F-4D97-AF65-F5344CB8AC3E}">
        <p14:creationId xmlns:p14="http://schemas.microsoft.com/office/powerpoint/2010/main" val="222297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9CE9-7207-4700-82D6-E1A88077DF5A}"/>
              </a:ext>
            </a:extLst>
          </p:cNvPr>
          <p:cNvSpPr>
            <a:spLocks noGrp="1"/>
          </p:cNvSpPr>
          <p:nvPr>
            <p:ph type="title"/>
          </p:nvPr>
        </p:nvSpPr>
        <p:spPr>
          <a:xfrm>
            <a:off x="457200" y="171451"/>
            <a:ext cx="7543800" cy="773258"/>
          </a:xfrm>
        </p:spPr>
        <p:txBody>
          <a:bodyPr>
            <a:normAutofit/>
          </a:bodyPr>
          <a:lstStyle/>
          <a:p>
            <a:r>
              <a:rPr lang="en-US" sz="3200" dirty="0"/>
              <a:t>Problem Statement</a:t>
            </a:r>
          </a:p>
        </p:txBody>
      </p:sp>
      <p:pic>
        <p:nvPicPr>
          <p:cNvPr id="5" name="Picture 4">
            <a:extLst>
              <a:ext uri="{FF2B5EF4-FFF2-40B4-BE49-F238E27FC236}">
                <a16:creationId xmlns:a16="http://schemas.microsoft.com/office/drawing/2014/main" id="{28C4D745-331E-40C1-B4F4-1CEEFE0FDC31}"/>
              </a:ext>
            </a:extLst>
          </p:cNvPr>
          <p:cNvPicPr>
            <a:picLocks noChangeAspect="1"/>
          </p:cNvPicPr>
          <p:nvPr/>
        </p:nvPicPr>
        <p:blipFill>
          <a:blip r:embed="rId3"/>
          <a:stretch>
            <a:fillRect/>
          </a:stretch>
        </p:blipFill>
        <p:spPr>
          <a:xfrm>
            <a:off x="316379" y="1214425"/>
            <a:ext cx="1207576" cy="1167765"/>
          </a:xfrm>
          <a:prstGeom prst="rect">
            <a:avLst/>
          </a:prstGeom>
        </p:spPr>
      </p:pic>
      <p:pic>
        <p:nvPicPr>
          <p:cNvPr id="6" name="Picture 5">
            <a:extLst>
              <a:ext uri="{FF2B5EF4-FFF2-40B4-BE49-F238E27FC236}">
                <a16:creationId xmlns:a16="http://schemas.microsoft.com/office/drawing/2014/main" id="{DD305621-9592-4C54-A090-0F6F3033CB46}"/>
              </a:ext>
            </a:extLst>
          </p:cNvPr>
          <p:cNvPicPr>
            <a:picLocks noChangeAspect="1"/>
          </p:cNvPicPr>
          <p:nvPr/>
        </p:nvPicPr>
        <p:blipFill>
          <a:blip r:embed="rId4"/>
          <a:stretch>
            <a:fillRect/>
          </a:stretch>
        </p:blipFill>
        <p:spPr>
          <a:xfrm>
            <a:off x="1572208" y="1214426"/>
            <a:ext cx="1241408" cy="1167765"/>
          </a:xfrm>
          <a:prstGeom prst="rect">
            <a:avLst/>
          </a:prstGeom>
        </p:spPr>
      </p:pic>
      <p:sp>
        <p:nvSpPr>
          <p:cNvPr id="14" name="Rectangle 13">
            <a:extLst>
              <a:ext uri="{FF2B5EF4-FFF2-40B4-BE49-F238E27FC236}">
                <a16:creationId xmlns:a16="http://schemas.microsoft.com/office/drawing/2014/main" id="{11E3CC72-75E0-469D-A858-809D7693FD16}"/>
              </a:ext>
            </a:extLst>
          </p:cNvPr>
          <p:cNvSpPr/>
          <p:nvPr/>
        </p:nvSpPr>
        <p:spPr>
          <a:xfrm>
            <a:off x="3740263" y="4107562"/>
            <a:ext cx="5445760" cy="430887"/>
          </a:xfrm>
          <a:prstGeom prst="rect">
            <a:avLst/>
          </a:prstGeom>
        </p:spPr>
        <p:txBody>
          <a:bodyPr wrap="square">
            <a:spAutoFit/>
          </a:bodyPr>
          <a:lstStyle/>
          <a:p>
            <a:pPr lvl="0">
              <a:lnSpc>
                <a:spcPct val="100000"/>
              </a:lnSpc>
            </a:pPr>
            <a:endParaRPr lang="en-US" sz="2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FB4E96F-3F7F-48D3-9569-CD176E40DFCB}"/>
              </a:ext>
            </a:extLst>
          </p:cNvPr>
          <p:cNvSpPr txBox="1"/>
          <p:nvPr/>
        </p:nvSpPr>
        <p:spPr>
          <a:xfrm>
            <a:off x="1456565" y="1169281"/>
            <a:ext cx="1489448" cy="369332"/>
          </a:xfrm>
          <a:prstGeom prst="rect">
            <a:avLst/>
          </a:prstGeom>
          <a:noFill/>
        </p:spPr>
        <p:txBody>
          <a:bodyPr wrap="square" rtlCol="0">
            <a:spAutoFit/>
          </a:bodyPr>
          <a:lstStyle/>
          <a:p>
            <a:pPr algn="ctr"/>
            <a:r>
              <a:rPr lang="en-US" b="1" dirty="0">
                <a:solidFill>
                  <a:srgbClr val="00B050"/>
                </a:solidFill>
                <a:latin typeface="Calibri" panose="020F0502020204030204" pitchFamily="34" charset="0"/>
                <a:cs typeface="Calibri" panose="020F0502020204030204" pitchFamily="34" charset="0"/>
              </a:rPr>
              <a:t>Unhealthy</a:t>
            </a:r>
          </a:p>
        </p:txBody>
      </p:sp>
      <p:sp>
        <p:nvSpPr>
          <p:cNvPr id="55" name="TextBox 54">
            <a:extLst>
              <a:ext uri="{FF2B5EF4-FFF2-40B4-BE49-F238E27FC236}">
                <a16:creationId xmlns:a16="http://schemas.microsoft.com/office/drawing/2014/main" id="{8F4AD838-4276-4629-B1BE-2C13B9092E32}"/>
              </a:ext>
            </a:extLst>
          </p:cNvPr>
          <p:cNvSpPr txBox="1"/>
          <p:nvPr/>
        </p:nvSpPr>
        <p:spPr>
          <a:xfrm>
            <a:off x="175443" y="1175680"/>
            <a:ext cx="1489448" cy="369332"/>
          </a:xfrm>
          <a:prstGeom prst="rect">
            <a:avLst/>
          </a:prstGeom>
          <a:noFill/>
        </p:spPr>
        <p:txBody>
          <a:bodyPr wrap="square" rtlCol="0">
            <a:spAutoFit/>
          </a:bodyPr>
          <a:lstStyle/>
          <a:p>
            <a:pPr algn="ctr"/>
            <a:r>
              <a:rPr lang="en-US" b="1" dirty="0">
                <a:solidFill>
                  <a:srgbClr val="0070C0"/>
                </a:solidFill>
                <a:latin typeface="Calibri" panose="020F0502020204030204" pitchFamily="34" charset="0"/>
                <a:cs typeface="Calibri" panose="020F0502020204030204" pitchFamily="34" charset="0"/>
              </a:rPr>
              <a:t>Healthy</a:t>
            </a:r>
          </a:p>
        </p:txBody>
      </p:sp>
      <p:grpSp>
        <p:nvGrpSpPr>
          <p:cNvPr id="60" name="Group 59">
            <a:extLst>
              <a:ext uri="{FF2B5EF4-FFF2-40B4-BE49-F238E27FC236}">
                <a16:creationId xmlns:a16="http://schemas.microsoft.com/office/drawing/2014/main" id="{BDE6FBDB-B87D-4925-B077-FD081266BA0D}"/>
              </a:ext>
            </a:extLst>
          </p:cNvPr>
          <p:cNvGrpSpPr/>
          <p:nvPr/>
        </p:nvGrpSpPr>
        <p:grpSpPr>
          <a:xfrm>
            <a:off x="155121" y="43363"/>
            <a:ext cx="8860753" cy="237490"/>
            <a:chOff x="155121" y="727813"/>
            <a:chExt cx="8860753" cy="237490"/>
          </a:xfrm>
        </p:grpSpPr>
        <p:sp>
          <p:nvSpPr>
            <p:cNvPr id="61" name="Arrow: Chevron 60">
              <a:extLst>
                <a:ext uri="{FF2B5EF4-FFF2-40B4-BE49-F238E27FC236}">
                  <a16:creationId xmlns:a16="http://schemas.microsoft.com/office/drawing/2014/main" id="{83B9F085-E2B6-44B4-B2F3-89EA3492F010}"/>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panose="020F0502020204030204" pitchFamily="34" charset="0"/>
                  <a:cs typeface="Calibri" panose="020F0502020204030204" pitchFamily="34" charset="0"/>
                </a:rPr>
                <a:t>Background</a:t>
              </a:r>
            </a:p>
          </p:txBody>
        </p:sp>
        <p:sp>
          <p:nvSpPr>
            <p:cNvPr id="62" name="Arrow: Chevron 61">
              <a:extLst>
                <a:ext uri="{FF2B5EF4-FFF2-40B4-BE49-F238E27FC236}">
                  <a16:creationId xmlns:a16="http://schemas.microsoft.com/office/drawing/2014/main" id="{6D24BAE6-C29D-4568-9F89-6DB46DDCAA8A}"/>
                </a:ext>
              </a:extLst>
            </p:cNvPr>
            <p:cNvSpPr/>
            <p:nvPr/>
          </p:nvSpPr>
          <p:spPr>
            <a:xfrm>
              <a:off x="1463747" y="730353"/>
              <a:ext cx="167640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Problem Statement</a:t>
              </a:r>
            </a:p>
          </p:txBody>
        </p:sp>
        <p:sp>
          <p:nvSpPr>
            <p:cNvPr id="63" name="Arrow: Chevron 62">
              <a:extLst>
                <a:ext uri="{FF2B5EF4-FFF2-40B4-BE49-F238E27FC236}">
                  <a16:creationId xmlns:a16="http://schemas.microsoft.com/office/drawing/2014/main" id="{585AF682-ADD0-4535-B122-924E3A215A28}"/>
                </a:ext>
              </a:extLst>
            </p:cNvPr>
            <p:cNvSpPr/>
            <p:nvPr/>
          </p:nvSpPr>
          <p:spPr>
            <a:xfrm>
              <a:off x="3030690" y="727813"/>
              <a:ext cx="221557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Challenges and Techniques</a:t>
              </a:r>
            </a:p>
          </p:txBody>
        </p:sp>
        <p:sp>
          <p:nvSpPr>
            <p:cNvPr id="64" name="Arrow: Chevron 63">
              <a:extLst>
                <a:ext uri="{FF2B5EF4-FFF2-40B4-BE49-F238E27FC236}">
                  <a16:creationId xmlns:a16="http://schemas.microsoft.com/office/drawing/2014/main" id="{1721F96A-137C-444C-8AE4-025DC0731D9B}"/>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Experimental Setup and Results</a:t>
              </a:r>
            </a:p>
          </p:txBody>
        </p:sp>
        <p:sp>
          <p:nvSpPr>
            <p:cNvPr id="65" name="Arrow: Chevron 64">
              <a:extLst>
                <a:ext uri="{FF2B5EF4-FFF2-40B4-BE49-F238E27FC236}">
                  <a16:creationId xmlns:a16="http://schemas.microsoft.com/office/drawing/2014/main" id="{BCE686A7-18C9-42D0-BFF4-6EEEB8DC7BA1}"/>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Conclusions</a:t>
              </a:r>
            </a:p>
          </p:txBody>
        </p:sp>
      </p:grpSp>
      <p:sp>
        <p:nvSpPr>
          <p:cNvPr id="58" name="Rectangle 57">
            <a:extLst>
              <a:ext uri="{FF2B5EF4-FFF2-40B4-BE49-F238E27FC236}">
                <a16:creationId xmlns:a16="http://schemas.microsoft.com/office/drawing/2014/main" id="{C7473FC1-5831-4369-9069-6687A9D5ACC5}"/>
              </a:ext>
            </a:extLst>
          </p:cNvPr>
          <p:cNvSpPr/>
          <p:nvPr/>
        </p:nvSpPr>
        <p:spPr>
          <a:xfrm>
            <a:off x="406400" y="4031150"/>
            <a:ext cx="8737600" cy="646331"/>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Objective: To improve the repeatability and stability of the </a:t>
            </a:r>
            <a:r>
              <a:rPr lang="en-US" dirty="0" err="1">
                <a:latin typeface="Calibri" panose="020F0502020204030204" pitchFamily="34" charset="0"/>
                <a:cs typeface="Calibri" panose="020F0502020204030204" pitchFamily="34" charset="0"/>
              </a:rPr>
              <a:t>NanoFab</a:t>
            </a:r>
            <a:r>
              <a:rPr lang="en-US" dirty="0">
                <a:latin typeface="Calibri" panose="020F0502020204030204" pitchFamily="34" charset="0"/>
                <a:cs typeface="Calibri" panose="020F0502020204030204" pitchFamily="34" charset="0"/>
              </a:rPr>
              <a:t>, and to automate trimer source monitoring to improve its predictive maintenance performance</a:t>
            </a:r>
            <a:endParaRPr lang="en-US" b="1" dirty="0">
              <a:solidFill>
                <a:srgbClr val="0070C0"/>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6BC0B928-A842-4F15-BB32-DCDA3D13762D}"/>
              </a:ext>
            </a:extLst>
          </p:cNvPr>
          <p:cNvSpPr/>
          <p:nvPr/>
        </p:nvSpPr>
        <p:spPr>
          <a:xfrm>
            <a:off x="551284" y="2634267"/>
            <a:ext cx="1945341" cy="127177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Input Data</a:t>
            </a:r>
          </a:p>
        </p:txBody>
      </p:sp>
      <p:sp>
        <p:nvSpPr>
          <p:cNvPr id="66" name="Rectangle: Rounded Corners 65">
            <a:extLst>
              <a:ext uri="{FF2B5EF4-FFF2-40B4-BE49-F238E27FC236}">
                <a16:creationId xmlns:a16="http://schemas.microsoft.com/office/drawing/2014/main" id="{D2D42E1D-02B1-4DEE-BD61-8BA68F8E2A07}"/>
              </a:ext>
            </a:extLst>
          </p:cNvPr>
          <p:cNvSpPr/>
          <p:nvPr/>
        </p:nvSpPr>
        <p:spPr>
          <a:xfrm>
            <a:off x="3543999" y="2634267"/>
            <a:ext cx="2065204" cy="127177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Machine Learning </a:t>
            </a:r>
          </a:p>
          <a:p>
            <a:pPr algn="ctr"/>
            <a:r>
              <a:rPr lang="en-US" dirty="0">
                <a:solidFill>
                  <a:schemeClr val="bg1"/>
                </a:solidFill>
              </a:rPr>
              <a:t>Model</a:t>
            </a:r>
          </a:p>
        </p:txBody>
      </p:sp>
      <p:sp>
        <p:nvSpPr>
          <p:cNvPr id="67" name="Rectangle: Rounded Corners 66">
            <a:extLst>
              <a:ext uri="{FF2B5EF4-FFF2-40B4-BE49-F238E27FC236}">
                <a16:creationId xmlns:a16="http://schemas.microsoft.com/office/drawing/2014/main" id="{04E9DD6F-1DFE-4B21-BB05-9DF06C02E699}"/>
              </a:ext>
            </a:extLst>
          </p:cNvPr>
          <p:cNvSpPr/>
          <p:nvPr/>
        </p:nvSpPr>
        <p:spPr>
          <a:xfrm>
            <a:off x="6688324" y="2611217"/>
            <a:ext cx="1945341" cy="127177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Output Data</a:t>
            </a:r>
          </a:p>
        </p:txBody>
      </p:sp>
      <p:grpSp>
        <p:nvGrpSpPr>
          <p:cNvPr id="35" name="Group 34">
            <a:extLst>
              <a:ext uri="{FF2B5EF4-FFF2-40B4-BE49-F238E27FC236}">
                <a16:creationId xmlns:a16="http://schemas.microsoft.com/office/drawing/2014/main" id="{C0028840-3CC1-4420-8A2B-220E9F6CDB16}"/>
              </a:ext>
            </a:extLst>
          </p:cNvPr>
          <p:cNvGrpSpPr/>
          <p:nvPr/>
        </p:nvGrpSpPr>
        <p:grpSpPr>
          <a:xfrm>
            <a:off x="5603400" y="1169281"/>
            <a:ext cx="1207576" cy="1187681"/>
            <a:chOff x="5619724" y="893575"/>
            <a:chExt cx="1207576" cy="1187681"/>
          </a:xfrm>
        </p:grpSpPr>
        <p:pic>
          <p:nvPicPr>
            <p:cNvPr id="70" name="Picture 69">
              <a:extLst>
                <a:ext uri="{FF2B5EF4-FFF2-40B4-BE49-F238E27FC236}">
                  <a16:creationId xmlns:a16="http://schemas.microsoft.com/office/drawing/2014/main" id="{EBA70DDA-282B-467C-8B8C-507068CDAAC1}"/>
                </a:ext>
              </a:extLst>
            </p:cNvPr>
            <p:cNvPicPr>
              <a:picLocks noChangeAspect="1"/>
            </p:cNvPicPr>
            <p:nvPr/>
          </p:nvPicPr>
          <p:blipFill>
            <a:blip r:embed="rId3"/>
            <a:stretch>
              <a:fillRect/>
            </a:stretch>
          </p:blipFill>
          <p:spPr>
            <a:xfrm>
              <a:off x="5619724" y="913491"/>
              <a:ext cx="1207576" cy="1167765"/>
            </a:xfrm>
            <a:prstGeom prst="rect">
              <a:avLst/>
            </a:prstGeom>
          </p:spPr>
        </p:pic>
        <p:sp>
          <p:nvSpPr>
            <p:cNvPr id="18" name="TextBox 17">
              <a:extLst>
                <a:ext uri="{FF2B5EF4-FFF2-40B4-BE49-F238E27FC236}">
                  <a16:creationId xmlns:a16="http://schemas.microsoft.com/office/drawing/2014/main" id="{4390E6AD-531F-4833-B2B5-63B50A88E242}"/>
                </a:ext>
              </a:extLst>
            </p:cNvPr>
            <p:cNvSpPr txBox="1"/>
            <p:nvPr/>
          </p:nvSpPr>
          <p:spPr>
            <a:xfrm>
              <a:off x="5648390" y="893575"/>
              <a:ext cx="1124777" cy="369332"/>
            </a:xfrm>
            <a:prstGeom prst="rect">
              <a:avLst/>
            </a:prstGeom>
            <a:noFill/>
          </p:spPr>
          <p:txBody>
            <a:bodyPr wrap="square" rtlCol="0">
              <a:spAutoFit/>
            </a:bodyPr>
            <a:lstStyle/>
            <a:p>
              <a:pPr algn="ctr"/>
              <a:r>
                <a:rPr lang="en-US" b="1" dirty="0">
                  <a:solidFill>
                    <a:schemeClr val="bg1"/>
                  </a:solidFill>
                </a:rPr>
                <a:t>Unknown</a:t>
              </a:r>
            </a:p>
          </p:txBody>
        </p:sp>
      </p:grpSp>
      <p:cxnSp>
        <p:nvCxnSpPr>
          <p:cNvPr id="20" name="Straight Arrow Connector 19">
            <a:extLst>
              <a:ext uri="{FF2B5EF4-FFF2-40B4-BE49-F238E27FC236}">
                <a16:creationId xmlns:a16="http://schemas.microsoft.com/office/drawing/2014/main" id="{324E54C0-0A8D-45B8-B3EC-E42487444383}"/>
              </a:ext>
            </a:extLst>
          </p:cNvPr>
          <p:cNvCxnSpPr>
            <a:stCxn id="5" idx="2"/>
            <a:endCxn id="17" idx="0"/>
          </p:cNvCxnSpPr>
          <p:nvPr/>
        </p:nvCxnSpPr>
        <p:spPr>
          <a:xfrm>
            <a:off x="920167" y="2382190"/>
            <a:ext cx="603788" cy="2520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3E2EA3-6A7F-49DF-97C3-2292D8D30012}"/>
              </a:ext>
            </a:extLst>
          </p:cNvPr>
          <p:cNvCxnSpPr>
            <a:cxnSpLocks/>
            <a:stCxn id="6" idx="2"/>
            <a:endCxn id="17" idx="0"/>
          </p:cNvCxnSpPr>
          <p:nvPr/>
        </p:nvCxnSpPr>
        <p:spPr>
          <a:xfrm flipH="1">
            <a:off x="1523955" y="2382191"/>
            <a:ext cx="668957" cy="2520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7158323-10CA-4E64-AC93-7A6377C166A8}"/>
              </a:ext>
            </a:extLst>
          </p:cNvPr>
          <p:cNvSpPr/>
          <p:nvPr/>
        </p:nvSpPr>
        <p:spPr>
          <a:xfrm>
            <a:off x="3671054" y="1183647"/>
            <a:ext cx="1811093" cy="8749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br>
              <a:rPr lang="en-US" dirty="0">
                <a:solidFill>
                  <a:schemeClr val="tx1"/>
                </a:solidFill>
              </a:rPr>
            </a:br>
            <a:r>
              <a:rPr lang="en-US" dirty="0">
                <a:solidFill>
                  <a:schemeClr val="tx1"/>
                </a:solidFill>
              </a:rPr>
              <a:t>Cross-Validation</a:t>
            </a:r>
          </a:p>
        </p:txBody>
      </p:sp>
      <p:sp>
        <p:nvSpPr>
          <p:cNvPr id="29" name="Arrow: Right 28">
            <a:extLst>
              <a:ext uri="{FF2B5EF4-FFF2-40B4-BE49-F238E27FC236}">
                <a16:creationId xmlns:a16="http://schemas.microsoft.com/office/drawing/2014/main" id="{9571A69E-67EF-48F5-BE86-424D70CE2262}"/>
              </a:ext>
            </a:extLst>
          </p:cNvPr>
          <p:cNvSpPr/>
          <p:nvPr/>
        </p:nvSpPr>
        <p:spPr>
          <a:xfrm rot="16200000">
            <a:off x="3971932" y="2203007"/>
            <a:ext cx="668957" cy="25207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7DF61504-44AF-48B2-ABAC-D8334C9F0F13}"/>
              </a:ext>
            </a:extLst>
          </p:cNvPr>
          <p:cNvSpPr/>
          <p:nvPr/>
        </p:nvSpPr>
        <p:spPr>
          <a:xfrm rot="5400000">
            <a:off x="4443030" y="2237163"/>
            <a:ext cx="668957" cy="25207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0934FA98-91CA-4386-B306-B1F95E27A757}"/>
              </a:ext>
            </a:extLst>
          </p:cNvPr>
          <p:cNvSpPr/>
          <p:nvPr/>
        </p:nvSpPr>
        <p:spPr>
          <a:xfrm>
            <a:off x="2730384" y="3080562"/>
            <a:ext cx="585207" cy="48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BD4A4281-FFB6-4469-806B-66F39A6CCAF4}"/>
              </a:ext>
            </a:extLst>
          </p:cNvPr>
          <p:cNvSpPr/>
          <p:nvPr/>
        </p:nvSpPr>
        <p:spPr>
          <a:xfrm>
            <a:off x="5856160" y="3080561"/>
            <a:ext cx="585207" cy="48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7EEF8D4A-B3F1-4951-84BE-C216168AADA7}"/>
              </a:ext>
            </a:extLst>
          </p:cNvPr>
          <p:cNvSpPr/>
          <p:nvPr/>
        </p:nvSpPr>
        <p:spPr>
          <a:xfrm rot="5400000">
            <a:off x="5822260" y="2558148"/>
            <a:ext cx="668957" cy="25207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peech Bubble: Oval 37">
            <a:extLst>
              <a:ext uri="{FF2B5EF4-FFF2-40B4-BE49-F238E27FC236}">
                <a16:creationId xmlns:a16="http://schemas.microsoft.com/office/drawing/2014/main" id="{CE26D106-EF41-47EB-B61C-974910A99EAA}"/>
              </a:ext>
            </a:extLst>
          </p:cNvPr>
          <p:cNvSpPr/>
          <p:nvPr/>
        </p:nvSpPr>
        <p:spPr>
          <a:xfrm>
            <a:off x="7178613" y="1559488"/>
            <a:ext cx="1837261" cy="92460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a “</a:t>
            </a:r>
            <a:r>
              <a:rPr lang="en-US" i="1" dirty="0">
                <a:solidFill>
                  <a:schemeClr val="tx1"/>
                </a:solidFill>
              </a:rPr>
              <a:t>Healthy” </a:t>
            </a:r>
            <a:r>
              <a:rPr lang="en-US" dirty="0">
                <a:solidFill>
                  <a:schemeClr val="tx1"/>
                </a:solidFill>
              </a:rPr>
              <a:t>trimer </a:t>
            </a:r>
          </a:p>
        </p:txBody>
      </p:sp>
      <p:sp>
        <p:nvSpPr>
          <p:cNvPr id="75" name="TextBox 74">
            <a:extLst>
              <a:ext uri="{FF2B5EF4-FFF2-40B4-BE49-F238E27FC236}">
                <a16:creationId xmlns:a16="http://schemas.microsoft.com/office/drawing/2014/main" id="{8559430E-4A1F-447F-8EA4-59D1804461A1}"/>
              </a:ext>
            </a:extLst>
          </p:cNvPr>
          <p:cNvSpPr txBox="1"/>
          <p:nvPr/>
        </p:nvSpPr>
        <p:spPr>
          <a:xfrm>
            <a:off x="4473864" y="3508045"/>
            <a:ext cx="345060" cy="461665"/>
          </a:xfrm>
          <a:prstGeom prst="rect">
            <a:avLst/>
          </a:prstGeom>
          <a:noFill/>
        </p:spPr>
        <p:txBody>
          <a:bodyPr wrap="square" rtlCol="0">
            <a:spAutoFit/>
          </a:bodyPr>
          <a:lstStyle/>
          <a:p>
            <a:r>
              <a:rPr lang="en-US" sz="2400" dirty="0">
                <a:solidFill>
                  <a:srgbClr val="FF0000"/>
                </a:solidFill>
              </a:rPr>
              <a:t>?</a:t>
            </a:r>
          </a:p>
        </p:txBody>
      </p:sp>
    </p:spTree>
    <p:extLst>
      <p:ext uri="{BB962C8B-B14F-4D97-AF65-F5344CB8AC3E}">
        <p14:creationId xmlns:p14="http://schemas.microsoft.com/office/powerpoint/2010/main" val="191593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58" grpId="0"/>
      <p:bldP spid="66" grpId="0" animBg="1"/>
      <p:bldP spid="67" grpId="0" animBg="1"/>
      <p:bldP spid="27" grpId="0" animBg="1"/>
      <p:bldP spid="29" grpId="0" animBg="1"/>
      <p:bldP spid="72" grpId="0" animBg="1"/>
      <p:bldP spid="31" grpId="0" animBg="1"/>
      <p:bldP spid="73" grpId="0" animBg="1"/>
      <p:bldP spid="74" grpId="0" animBg="1"/>
      <p:bldP spid="38" grpId="0" animBg="1"/>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D9A82B-89B2-449D-851D-57E3C44CB8AD}"/>
              </a:ext>
            </a:extLst>
          </p:cNvPr>
          <p:cNvSpPr>
            <a:spLocks noGrp="1"/>
          </p:cNvSpPr>
          <p:nvPr>
            <p:ph type="title"/>
          </p:nvPr>
        </p:nvSpPr>
        <p:spPr>
          <a:xfrm>
            <a:off x="136188" y="95094"/>
            <a:ext cx="8871626" cy="577902"/>
          </a:xfrm>
          <a:prstGeom prst="rect">
            <a:avLst/>
          </a:prstGeom>
        </p:spPr>
        <p:txBody>
          <a:bodyPr vert="horz" wrap="none" lIns="91440" tIns="45720" rIns="91440" bIns="45720" rtlCol="0" anchor="ctr">
            <a:normAutofit/>
          </a:bodyPr>
          <a:lstStyle/>
          <a:p>
            <a:pPr defTabSz="914400"/>
            <a:r>
              <a:rPr lang="en-US" sz="2800" kern="1200" cap="all" spc="100" baseline="0" dirty="0"/>
              <a:t>Outline</a:t>
            </a:r>
          </a:p>
        </p:txBody>
      </p:sp>
      <p:grpSp>
        <p:nvGrpSpPr>
          <p:cNvPr id="2" name="Group 1">
            <a:extLst>
              <a:ext uri="{FF2B5EF4-FFF2-40B4-BE49-F238E27FC236}">
                <a16:creationId xmlns:a16="http://schemas.microsoft.com/office/drawing/2014/main" id="{9E97A850-3732-4713-A1FC-5DBC56237A13}"/>
              </a:ext>
            </a:extLst>
          </p:cNvPr>
          <p:cNvGrpSpPr/>
          <p:nvPr/>
        </p:nvGrpSpPr>
        <p:grpSpPr>
          <a:xfrm>
            <a:off x="336500" y="1017255"/>
            <a:ext cx="8471002" cy="3615468"/>
            <a:chOff x="336500" y="1017255"/>
            <a:chExt cx="8471002" cy="3615468"/>
          </a:xfrm>
        </p:grpSpPr>
        <p:sp>
          <p:nvSpPr>
            <p:cNvPr id="3" name="Straight Connector 2">
              <a:extLst>
                <a:ext uri="{FF2B5EF4-FFF2-40B4-BE49-F238E27FC236}">
                  <a16:creationId xmlns:a16="http://schemas.microsoft.com/office/drawing/2014/main" id="{13675799-7156-4662-81BB-E57AF1D633A9}"/>
                </a:ext>
              </a:extLst>
            </p:cNvPr>
            <p:cNvSpPr/>
            <p:nvPr/>
          </p:nvSpPr>
          <p:spPr>
            <a:xfrm>
              <a:off x="336500" y="1017255"/>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reeform: Shape 3">
              <a:extLst>
                <a:ext uri="{FF2B5EF4-FFF2-40B4-BE49-F238E27FC236}">
                  <a16:creationId xmlns:a16="http://schemas.microsoft.com/office/drawing/2014/main" id="{D6B66F0E-12B1-416E-9DC2-274A2ED102C1}"/>
                </a:ext>
              </a:extLst>
            </p:cNvPr>
            <p:cNvSpPr/>
            <p:nvPr/>
          </p:nvSpPr>
          <p:spPr>
            <a:xfrm>
              <a:off x="336500" y="1017255"/>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rPr>
                <a:t>Background</a:t>
              </a:r>
            </a:p>
          </p:txBody>
        </p:sp>
        <p:sp>
          <p:nvSpPr>
            <p:cNvPr id="5" name="Straight Connector 4">
              <a:extLst>
                <a:ext uri="{FF2B5EF4-FFF2-40B4-BE49-F238E27FC236}">
                  <a16:creationId xmlns:a16="http://schemas.microsoft.com/office/drawing/2014/main" id="{77FE4013-4505-4BB5-8493-FA2416CD1631}"/>
                </a:ext>
              </a:extLst>
            </p:cNvPr>
            <p:cNvSpPr/>
            <p:nvPr/>
          </p:nvSpPr>
          <p:spPr>
            <a:xfrm>
              <a:off x="336500" y="1740260"/>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AD745D74-1C47-4052-AC24-9C9700793202}"/>
                </a:ext>
              </a:extLst>
            </p:cNvPr>
            <p:cNvSpPr/>
            <p:nvPr/>
          </p:nvSpPr>
          <p:spPr>
            <a:xfrm>
              <a:off x="336500" y="1740260"/>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chemeClr val="tx1"/>
                  </a:solidFill>
                </a:rPr>
                <a:t>Problem Statement</a:t>
              </a:r>
            </a:p>
          </p:txBody>
        </p:sp>
        <p:sp>
          <p:nvSpPr>
            <p:cNvPr id="8" name="Straight Connector 7">
              <a:extLst>
                <a:ext uri="{FF2B5EF4-FFF2-40B4-BE49-F238E27FC236}">
                  <a16:creationId xmlns:a16="http://schemas.microsoft.com/office/drawing/2014/main" id="{FDA3D0EB-5D93-4E13-9753-96E99DB4906D}"/>
                </a:ext>
              </a:extLst>
            </p:cNvPr>
            <p:cNvSpPr/>
            <p:nvPr/>
          </p:nvSpPr>
          <p:spPr>
            <a:xfrm>
              <a:off x="336500" y="2463266"/>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79E46C2-A511-4334-9093-054D138DE47B}"/>
                </a:ext>
              </a:extLst>
            </p:cNvPr>
            <p:cNvSpPr/>
            <p:nvPr/>
          </p:nvSpPr>
          <p:spPr>
            <a:xfrm>
              <a:off x="336500" y="2463266"/>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solidFill>
                    <a:srgbClr val="FF0000"/>
                  </a:solidFill>
                </a:rPr>
                <a:t>Challenges and Techniques</a:t>
              </a:r>
            </a:p>
          </p:txBody>
        </p:sp>
        <p:sp>
          <p:nvSpPr>
            <p:cNvPr id="11" name="Straight Connector 10">
              <a:extLst>
                <a:ext uri="{FF2B5EF4-FFF2-40B4-BE49-F238E27FC236}">
                  <a16:creationId xmlns:a16="http://schemas.microsoft.com/office/drawing/2014/main" id="{D0A773DE-9836-4C17-8DB5-5C4FD295EA69}"/>
                </a:ext>
              </a:extLst>
            </p:cNvPr>
            <p:cNvSpPr/>
            <p:nvPr/>
          </p:nvSpPr>
          <p:spPr>
            <a:xfrm>
              <a:off x="336500" y="3186271"/>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90BE912F-4429-43FC-828F-26FDFF4D9E2F}"/>
                </a:ext>
              </a:extLst>
            </p:cNvPr>
            <p:cNvSpPr/>
            <p:nvPr/>
          </p:nvSpPr>
          <p:spPr>
            <a:xfrm>
              <a:off x="336500" y="3186271"/>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t>Experimental Setup and Results</a:t>
              </a:r>
            </a:p>
          </p:txBody>
        </p:sp>
        <p:sp>
          <p:nvSpPr>
            <p:cNvPr id="13" name="Straight Connector 12">
              <a:extLst>
                <a:ext uri="{FF2B5EF4-FFF2-40B4-BE49-F238E27FC236}">
                  <a16:creationId xmlns:a16="http://schemas.microsoft.com/office/drawing/2014/main" id="{F9C80EEB-E615-40F0-98E3-176ED2312FD8}"/>
                </a:ext>
              </a:extLst>
            </p:cNvPr>
            <p:cNvSpPr/>
            <p:nvPr/>
          </p:nvSpPr>
          <p:spPr>
            <a:xfrm>
              <a:off x="336500" y="3909277"/>
              <a:ext cx="847100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CFAD7B9-F6EE-45EA-AFDB-1A1D83D92F9D}"/>
                </a:ext>
              </a:extLst>
            </p:cNvPr>
            <p:cNvSpPr/>
            <p:nvPr/>
          </p:nvSpPr>
          <p:spPr>
            <a:xfrm>
              <a:off x="336500" y="3909718"/>
              <a:ext cx="8471002" cy="723005"/>
            </a:xfrm>
            <a:custGeom>
              <a:avLst/>
              <a:gdLst>
                <a:gd name="connsiteX0" fmla="*/ 0 w 8471002"/>
                <a:gd name="connsiteY0" fmla="*/ 0 h 723005"/>
                <a:gd name="connsiteX1" fmla="*/ 8471002 w 8471002"/>
                <a:gd name="connsiteY1" fmla="*/ 0 h 723005"/>
                <a:gd name="connsiteX2" fmla="*/ 8471002 w 8471002"/>
                <a:gd name="connsiteY2" fmla="*/ 723005 h 723005"/>
                <a:gd name="connsiteX3" fmla="*/ 0 w 8471002"/>
                <a:gd name="connsiteY3" fmla="*/ 723005 h 723005"/>
                <a:gd name="connsiteX4" fmla="*/ 0 w 8471002"/>
                <a:gd name="connsiteY4" fmla="*/ 0 h 72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1002" h="723005">
                  <a:moveTo>
                    <a:pt x="0" y="0"/>
                  </a:moveTo>
                  <a:lnTo>
                    <a:pt x="8471002" y="0"/>
                  </a:lnTo>
                  <a:lnTo>
                    <a:pt x="8471002" y="723005"/>
                  </a:lnTo>
                  <a:lnTo>
                    <a:pt x="0" y="7230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2400" kern="1200" dirty="0"/>
                <a:t>Conclusions</a:t>
              </a:r>
            </a:p>
          </p:txBody>
        </p:sp>
      </p:grpSp>
    </p:spTree>
    <p:extLst>
      <p:ext uri="{BB962C8B-B14F-4D97-AF65-F5344CB8AC3E}">
        <p14:creationId xmlns:p14="http://schemas.microsoft.com/office/powerpoint/2010/main" val="19473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472D-E1E8-493B-9742-8F5694B49902}"/>
              </a:ext>
            </a:extLst>
          </p:cNvPr>
          <p:cNvSpPr>
            <a:spLocks noGrp="1"/>
          </p:cNvSpPr>
          <p:nvPr>
            <p:ph type="title"/>
          </p:nvPr>
        </p:nvSpPr>
        <p:spPr/>
        <p:txBody>
          <a:bodyPr>
            <a:normAutofit/>
          </a:bodyPr>
          <a:lstStyle/>
          <a:p>
            <a:r>
              <a:rPr lang="en-US" sz="3200" dirty="0"/>
              <a:t>Why SVM instead of CNN/DNN? </a:t>
            </a:r>
            <a:endParaRPr lang="en-US" sz="3200" dirty="0">
              <a:solidFill>
                <a:srgbClr val="FF0000"/>
              </a:solidFill>
            </a:endParaRPr>
          </a:p>
        </p:txBody>
      </p:sp>
      <p:pic>
        <p:nvPicPr>
          <p:cNvPr id="4" name="Content Placeholder 3">
            <a:extLst>
              <a:ext uri="{FF2B5EF4-FFF2-40B4-BE49-F238E27FC236}">
                <a16:creationId xmlns:a16="http://schemas.microsoft.com/office/drawing/2014/main" id="{42750C44-ED52-4C21-93AA-DDEB0393C32A}"/>
              </a:ext>
            </a:extLst>
          </p:cNvPr>
          <p:cNvPicPr>
            <a:picLocks noGrp="1" noChangeAspect="1"/>
          </p:cNvPicPr>
          <p:nvPr>
            <p:ph idx="1"/>
          </p:nvPr>
        </p:nvPicPr>
        <p:blipFill>
          <a:blip r:embed="rId3"/>
          <a:stretch>
            <a:fillRect/>
          </a:stretch>
        </p:blipFill>
        <p:spPr>
          <a:xfrm>
            <a:off x="101600" y="876300"/>
            <a:ext cx="5023504" cy="3759200"/>
          </a:xfrm>
          <a:prstGeom prst="rect">
            <a:avLst/>
          </a:prstGeom>
        </p:spPr>
      </p:pic>
      <p:sp>
        <p:nvSpPr>
          <p:cNvPr id="8" name="TextBox 7">
            <a:extLst>
              <a:ext uri="{FF2B5EF4-FFF2-40B4-BE49-F238E27FC236}">
                <a16:creationId xmlns:a16="http://schemas.microsoft.com/office/drawing/2014/main" id="{990F6D55-C672-49EB-A50B-F3B86E27B8FE}"/>
              </a:ext>
            </a:extLst>
          </p:cNvPr>
          <p:cNvSpPr txBox="1"/>
          <p:nvPr/>
        </p:nvSpPr>
        <p:spPr>
          <a:xfrm>
            <a:off x="4818199" y="1404878"/>
            <a:ext cx="417068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We validated different CNN architectures: DNN, MLP, VGG16</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Sweeping hyperparameters: epochs, batch sizes, learning rates, etc.</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CNN is vulnerable of overfitting, more suitable with large dataset</a:t>
            </a:r>
          </a:p>
        </p:txBody>
      </p:sp>
      <p:sp>
        <p:nvSpPr>
          <p:cNvPr id="9" name="TextBox 8">
            <a:extLst>
              <a:ext uri="{FF2B5EF4-FFF2-40B4-BE49-F238E27FC236}">
                <a16:creationId xmlns:a16="http://schemas.microsoft.com/office/drawing/2014/main" id="{3AF3470E-3BAE-4DDC-90DD-F8AA6840D9A1}"/>
              </a:ext>
            </a:extLst>
          </p:cNvPr>
          <p:cNvSpPr txBox="1"/>
          <p:nvPr/>
        </p:nvSpPr>
        <p:spPr>
          <a:xfrm>
            <a:off x="155121" y="4635500"/>
            <a:ext cx="516479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Best-Known Model of Convolutional Neural Network</a:t>
            </a:r>
          </a:p>
        </p:txBody>
      </p:sp>
      <p:pic>
        <p:nvPicPr>
          <p:cNvPr id="3" name="Picture 2">
            <a:extLst>
              <a:ext uri="{FF2B5EF4-FFF2-40B4-BE49-F238E27FC236}">
                <a16:creationId xmlns:a16="http://schemas.microsoft.com/office/drawing/2014/main" id="{5461226D-A334-4AAA-811D-37A68F349FB4}"/>
              </a:ext>
            </a:extLst>
          </p:cNvPr>
          <p:cNvPicPr>
            <a:picLocks noChangeAspect="1"/>
          </p:cNvPicPr>
          <p:nvPr/>
        </p:nvPicPr>
        <p:blipFill>
          <a:blip r:embed="rId4"/>
          <a:stretch>
            <a:fillRect/>
          </a:stretch>
        </p:blipFill>
        <p:spPr>
          <a:xfrm>
            <a:off x="4737517" y="1833215"/>
            <a:ext cx="3999868" cy="2005648"/>
          </a:xfrm>
          <a:prstGeom prst="rect">
            <a:avLst/>
          </a:prstGeom>
        </p:spPr>
      </p:pic>
      <p:grpSp>
        <p:nvGrpSpPr>
          <p:cNvPr id="10" name="Group 9">
            <a:extLst>
              <a:ext uri="{FF2B5EF4-FFF2-40B4-BE49-F238E27FC236}">
                <a16:creationId xmlns:a16="http://schemas.microsoft.com/office/drawing/2014/main" id="{EF6631D8-A33A-4429-9B83-EBC369F1688C}"/>
              </a:ext>
            </a:extLst>
          </p:cNvPr>
          <p:cNvGrpSpPr/>
          <p:nvPr/>
        </p:nvGrpSpPr>
        <p:grpSpPr>
          <a:xfrm>
            <a:off x="155121" y="43363"/>
            <a:ext cx="8860753" cy="237490"/>
            <a:chOff x="155121" y="727813"/>
            <a:chExt cx="8860753" cy="237490"/>
          </a:xfrm>
        </p:grpSpPr>
        <p:sp>
          <p:nvSpPr>
            <p:cNvPr id="11" name="Arrow: Chevron 10">
              <a:extLst>
                <a:ext uri="{FF2B5EF4-FFF2-40B4-BE49-F238E27FC236}">
                  <a16:creationId xmlns:a16="http://schemas.microsoft.com/office/drawing/2014/main" id="{6C66EBEA-E2EE-47E8-B266-A8270D6D548D}"/>
                </a:ext>
              </a:extLst>
            </p:cNvPr>
            <p:cNvSpPr/>
            <p:nvPr/>
          </p:nvSpPr>
          <p:spPr>
            <a:xfrm>
              <a:off x="155121" y="727813"/>
              <a:ext cx="1428750" cy="2349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Background</a:t>
              </a:r>
            </a:p>
          </p:txBody>
        </p:sp>
        <p:sp>
          <p:nvSpPr>
            <p:cNvPr id="12" name="Arrow: Chevron 11">
              <a:extLst>
                <a:ext uri="{FF2B5EF4-FFF2-40B4-BE49-F238E27FC236}">
                  <a16:creationId xmlns:a16="http://schemas.microsoft.com/office/drawing/2014/main" id="{BE1A04DF-33EF-4CF1-9D81-EE8420540894}"/>
                </a:ext>
              </a:extLst>
            </p:cNvPr>
            <p:cNvSpPr/>
            <p:nvPr/>
          </p:nvSpPr>
          <p:spPr>
            <a:xfrm>
              <a:off x="1463747" y="730353"/>
              <a:ext cx="1676401" cy="230233"/>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Problem Statement</a:t>
              </a:r>
            </a:p>
          </p:txBody>
        </p:sp>
        <p:sp>
          <p:nvSpPr>
            <p:cNvPr id="13" name="Arrow: Chevron 12">
              <a:extLst>
                <a:ext uri="{FF2B5EF4-FFF2-40B4-BE49-F238E27FC236}">
                  <a16:creationId xmlns:a16="http://schemas.microsoft.com/office/drawing/2014/main" id="{4733B544-92A5-414E-BA0A-A2FEB878C047}"/>
                </a:ext>
              </a:extLst>
            </p:cNvPr>
            <p:cNvSpPr/>
            <p:nvPr/>
          </p:nvSpPr>
          <p:spPr>
            <a:xfrm>
              <a:off x="3030690" y="727813"/>
              <a:ext cx="2215571" cy="230233"/>
            </a:xfrm>
            <a:prstGeom prst="chevr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Challenges and Techniques</a:t>
              </a:r>
            </a:p>
          </p:txBody>
        </p:sp>
        <p:sp>
          <p:nvSpPr>
            <p:cNvPr id="14" name="Arrow: Chevron 13">
              <a:extLst>
                <a:ext uri="{FF2B5EF4-FFF2-40B4-BE49-F238E27FC236}">
                  <a16:creationId xmlns:a16="http://schemas.microsoft.com/office/drawing/2014/main" id="{2A8866F8-1FF8-4938-92CD-C067BE0C9930}"/>
                </a:ext>
              </a:extLst>
            </p:cNvPr>
            <p:cNvSpPr/>
            <p:nvPr/>
          </p:nvSpPr>
          <p:spPr>
            <a:xfrm>
              <a:off x="5121729" y="730353"/>
              <a:ext cx="2577192" cy="2324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Experimental Setup and Results</a:t>
              </a:r>
            </a:p>
          </p:txBody>
        </p:sp>
        <p:sp>
          <p:nvSpPr>
            <p:cNvPr id="15" name="Arrow: Chevron 14">
              <a:extLst>
                <a:ext uri="{FF2B5EF4-FFF2-40B4-BE49-F238E27FC236}">
                  <a16:creationId xmlns:a16="http://schemas.microsoft.com/office/drawing/2014/main" id="{5BFCF7C3-9B67-4D39-B8E8-FD54059D3D1F}"/>
                </a:ext>
              </a:extLst>
            </p:cNvPr>
            <p:cNvSpPr/>
            <p:nvPr/>
          </p:nvSpPr>
          <p:spPr>
            <a:xfrm>
              <a:off x="7587124" y="730353"/>
              <a:ext cx="1428750" cy="23495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Conclusions</a:t>
              </a:r>
            </a:p>
          </p:txBody>
        </p:sp>
      </p:grpSp>
    </p:spTree>
    <p:extLst>
      <p:ext uri="{BB962C8B-B14F-4D97-AF65-F5344CB8AC3E}">
        <p14:creationId xmlns:p14="http://schemas.microsoft.com/office/powerpoint/2010/main" val="322126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C8F7B48A-7C28-410F-BADC-C71E0F1E24AF}" vid="{24498A85-3727-45BF-B959-441A9F6FE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3744</Words>
  <Application>Microsoft Office PowerPoint</Application>
  <PresentationFormat>On-screen Show (16:9)</PresentationFormat>
  <Paragraphs>438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Amasis W01</vt:lpstr>
      <vt:lpstr>Arial</vt:lpstr>
      <vt:lpstr>Arial Narrow</vt:lpstr>
      <vt:lpstr>Calibri</vt:lpstr>
      <vt:lpstr>NimbusRomNo9L-Regu</vt:lpstr>
      <vt:lpstr>NimbusRomNo9L-ReguItal</vt:lpstr>
      <vt:lpstr>Wingdings</vt:lpstr>
      <vt:lpstr>Theme1</vt:lpstr>
      <vt:lpstr>SVM Learning for GFIS Trimer Health Monitoring  in Helium-Neon Ion Beam Microscopy</vt:lpstr>
      <vt:lpstr>Outline</vt:lpstr>
      <vt:lpstr>Background – Introduction to Apparatus</vt:lpstr>
      <vt:lpstr>Motivation for Helium Ion Microscopy: Resolution</vt:lpstr>
      <vt:lpstr>Introduction to “Trimer"</vt:lpstr>
      <vt:lpstr>Outline</vt:lpstr>
      <vt:lpstr>Problem Statement</vt:lpstr>
      <vt:lpstr>Outline</vt:lpstr>
      <vt:lpstr>Why SVM instead of CNN/DNN? </vt:lpstr>
      <vt:lpstr>Data Preparation</vt:lpstr>
      <vt:lpstr>Reactive maintenance use case</vt:lpstr>
      <vt:lpstr>Predictive maintenance use case</vt:lpstr>
      <vt:lpstr>Image Pre-processing</vt:lpstr>
      <vt:lpstr>Data Augmentation</vt:lpstr>
      <vt:lpstr>Curse of Dimensionality</vt:lpstr>
      <vt:lpstr>Cross-Validation K-Fold and Leave-One-Out</vt:lpstr>
      <vt:lpstr>Leave-One-Out Cross-Validation (LOOCV)</vt:lpstr>
      <vt:lpstr>Ensemble Model</vt:lpstr>
      <vt:lpstr>Outline</vt:lpstr>
      <vt:lpstr>PowerPoint Presentation</vt:lpstr>
      <vt:lpstr>Support Vector Machine (SVM)</vt:lpstr>
      <vt:lpstr>Support Vector Machine (SVM)</vt:lpstr>
      <vt:lpstr>K-Fold CV Model Performance</vt:lpstr>
      <vt:lpstr>LOOCV Model Performance</vt:lpstr>
      <vt:lpstr>Ensemble Model Performance</vt:lpstr>
      <vt:lpstr>PowerPoint Presentation</vt:lpstr>
      <vt:lpstr>Data Augmentation Model Performance</vt:lpstr>
      <vt:lpstr>Diagnosis - Sensitivity Check</vt:lpstr>
      <vt:lpstr>Outline</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SVM Learning for GFIS Trimer Health Monitoring in Helium-Neon Ion Beam Microscopy</dc:title>
  <dc:creator>Hsin Yu Liu</dc:creator>
  <cp:lastModifiedBy>Hsin Yu Liu</cp:lastModifiedBy>
  <cp:revision>262</cp:revision>
  <cp:lastPrinted>2019-10-21T21:37:25Z</cp:lastPrinted>
  <dcterms:created xsi:type="dcterms:W3CDTF">2019-09-29T03:32:45Z</dcterms:created>
  <dcterms:modified xsi:type="dcterms:W3CDTF">2019-11-11T05:32:05Z</dcterms:modified>
</cp:coreProperties>
</file>