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6"/>
  </p:notesMasterIdLst>
  <p:handoutMasterIdLst>
    <p:handoutMasterId r:id="rId27"/>
  </p:handoutMasterIdLst>
  <p:sldIdLst>
    <p:sldId id="881" r:id="rId2"/>
    <p:sldId id="754" r:id="rId3"/>
    <p:sldId id="1875" r:id="rId4"/>
    <p:sldId id="1888" r:id="rId5"/>
    <p:sldId id="1840" r:id="rId6"/>
    <p:sldId id="1889" r:id="rId7"/>
    <p:sldId id="1812" r:id="rId8"/>
    <p:sldId id="1822" r:id="rId9"/>
    <p:sldId id="1793" r:id="rId10"/>
    <p:sldId id="1754" r:id="rId11"/>
    <p:sldId id="1880" r:id="rId12"/>
    <p:sldId id="1884" r:id="rId13"/>
    <p:sldId id="1774" r:id="rId14"/>
    <p:sldId id="1758" r:id="rId15"/>
    <p:sldId id="1890" r:id="rId16"/>
    <p:sldId id="1795" r:id="rId17"/>
    <p:sldId id="1885" r:id="rId18"/>
    <p:sldId id="1835" r:id="rId19"/>
    <p:sldId id="1827" r:id="rId20"/>
    <p:sldId id="1886" r:id="rId21"/>
    <p:sldId id="1864" r:id="rId22"/>
    <p:sldId id="1809" r:id="rId23"/>
    <p:sldId id="1861" r:id="rId24"/>
    <p:sldId id="1891" r:id="rId2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2CDE621-478F-417C-AC0A-DF406CEAE243}">
          <p14:sldIdLst>
            <p14:sldId id="881"/>
            <p14:sldId id="754"/>
            <p14:sldId id="1875"/>
            <p14:sldId id="1888"/>
            <p14:sldId id="1840"/>
            <p14:sldId id="1889"/>
            <p14:sldId id="1812"/>
            <p14:sldId id="1822"/>
            <p14:sldId id="1793"/>
            <p14:sldId id="1754"/>
            <p14:sldId id="1880"/>
            <p14:sldId id="1884"/>
            <p14:sldId id="1774"/>
            <p14:sldId id="1758"/>
            <p14:sldId id="1890"/>
            <p14:sldId id="1795"/>
            <p14:sldId id="1885"/>
            <p14:sldId id="1835"/>
            <p14:sldId id="1827"/>
            <p14:sldId id="1886"/>
            <p14:sldId id="1864"/>
            <p14:sldId id="1809"/>
            <p14:sldId id="1861"/>
            <p14:sldId id="189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27F"/>
    <a:srgbClr val="A90101"/>
    <a:srgbClr val="1B00C0"/>
    <a:srgbClr val="1352B1"/>
    <a:srgbClr val="12BE12"/>
    <a:srgbClr val="3BFFB4"/>
    <a:srgbClr val="99CE84"/>
    <a:srgbClr val="B5CD85"/>
    <a:srgbClr val="3BFF94"/>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6" autoAdjust="0"/>
    <p:restoredTop sz="74854" autoAdjust="0"/>
  </p:normalViewPr>
  <p:slideViewPr>
    <p:cSldViewPr>
      <p:cViewPr varScale="1">
        <p:scale>
          <a:sx n="83" d="100"/>
          <a:sy n="83" d="100"/>
        </p:scale>
        <p:origin x="1816" y="1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howGuides="1">
      <p:cViewPr varScale="1">
        <p:scale>
          <a:sx n="86" d="100"/>
          <a:sy n="86" d="100"/>
        </p:scale>
        <p:origin x="2600" y="200"/>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B77114-2602-7A47-8FD0-121654439BCB}" type="doc">
      <dgm:prSet loTypeId="urn:microsoft.com/office/officeart/2005/8/layout/chevron1" loCatId="" qsTypeId="urn:microsoft.com/office/officeart/2005/8/quickstyle/simple1" qsCatId="simple" csTypeId="urn:microsoft.com/office/officeart/2005/8/colors/accent0_2" csCatId="mainScheme" phldr="1"/>
      <dgm:spPr/>
    </dgm:pt>
    <dgm:pt modelId="{60B93634-9814-3F4D-B964-92AE5AD0A5AF}">
      <dgm:prSet phldrT="[Text]" custT="1"/>
      <dgm:spPr>
        <a:solidFill>
          <a:srgbClr val="FFF27F"/>
        </a:solidFill>
      </dgm:spPr>
      <dgm:t>
        <a:bodyPr/>
        <a:lstStyle/>
        <a:p>
          <a:pPr rtl="0"/>
          <a:r>
            <a:rPr lang="en-US" sz="1800" dirty="0">
              <a:solidFill>
                <a:schemeClr val="tx1"/>
              </a:solidFill>
              <a:latin typeface="Calibri" panose="020F0502020204030204" pitchFamily="34" charset="0"/>
              <a:cs typeface="Calibri" panose="020F0502020204030204" pitchFamily="34" charset="0"/>
            </a:rPr>
            <a:t>Motivation</a:t>
          </a:r>
        </a:p>
      </dgm:t>
    </dgm:pt>
    <dgm:pt modelId="{A7D0FCAA-3577-0243-9272-4C137398740F}" type="par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E7D24C5D-EF0B-0A42-B325-CBACD01DA05B}" type="sib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DB33CE4-9F5E-DA43-8B91-97C64F4B25F9}">
      <dgm:prSet phldrT="[Text]" custT="1"/>
      <dgm:spPr/>
      <dgm:t>
        <a:bodyPr/>
        <a:lstStyle/>
        <a:p>
          <a:pPr rtl="0"/>
          <a:r>
            <a:rPr lang="en-US" sz="1800" dirty="0" err="1">
              <a:solidFill>
                <a:schemeClr val="tx1"/>
              </a:solidFill>
              <a:latin typeface="Calibri" panose="020F0502020204030204" pitchFamily="34" charset="0"/>
              <a:cs typeface="Calibri" panose="020F0502020204030204" pitchFamily="34" charset="0"/>
            </a:rPr>
            <a:t>OpenROAD</a:t>
          </a:r>
          <a:endParaRPr lang="en-US" sz="1800" dirty="0">
            <a:solidFill>
              <a:schemeClr val="tx1"/>
            </a:solidFill>
            <a:latin typeface="Calibri" panose="020F0502020204030204" pitchFamily="34" charset="0"/>
            <a:cs typeface="Calibri" panose="020F0502020204030204" pitchFamily="34" charset="0"/>
          </a:endParaRPr>
        </a:p>
      </dgm:t>
    </dgm:pt>
    <dgm:pt modelId="{31BD5592-B128-EF4E-82C8-E326903FBAD3}" type="par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6DC0179-8D0A-934D-BF20-F9E7643945DE}" type="sib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BDDC671D-D2D2-ED42-BD4E-B9050E94C91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Open-source</a:t>
          </a:r>
        </a:p>
      </dgm:t>
    </dgm:pt>
    <dgm:pt modelId="{78505889-2143-BE4E-9F9A-8E9A9AC458D0}" type="par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A96DBA20-4404-5C4D-8326-3F4045E1BECE}" type="sib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103C08A-D766-8E4F-998A-E8305CC312E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Flow (RTL-GDS)</a:t>
          </a:r>
        </a:p>
      </dgm:t>
    </dgm:pt>
    <dgm:pt modelId="{CFE082C5-F0A6-5847-82E0-7A81075BB16F}" type="par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D697F326-7631-5D4C-A507-51B892D8C65D}" type="sib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D5A3505-C162-FD4D-B457-5061EA61E92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Analysis Tools</a:t>
          </a:r>
        </a:p>
      </dgm:t>
    </dgm:pt>
    <dgm:pt modelId="{813F414D-1F1C-1744-9709-5BA82AECE3D8}" type="par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8DC931AB-BA8F-EF42-88C7-75B3558F6B14}" type="sib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12896446-39C8-C341-9A12-383074D3DF20}" type="pres">
      <dgm:prSet presAssocID="{34B77114-2602-7A47-8FD0-121654439BCB}" presName="Name0" presStyleCnt="0">
        <dgm:presLayoutVars>
          <dgm:dir/>
          <dgm:animLvl val="lvl"/>
          <dgm:resizeHandles val="exact"/>
        </dgm:presLayoutVars>
      </dgm:prSet>
      <dgm:spPr/>
    </dgm:pt>
    <dgm:pt modelId="{F54BDBD8-5242-9C47-A219-307254B5773A}" type="pres">
      <dgm:prSet presAssocID="{60B93634-9814-3F4D-B964-92AE5AD0A5AF}" presName="parTxOnly" presStyleLbl="node1" presStyleIdx="0" presStyleCnt="5">
        <dgm:presLayoutVars>
          <dgm:chMax val="0"/>
          <dgm:chPref val="0"/>
          <dgm:bulletEnabled val="1"/>
        </dgm:presLayoutVars>
      </dgm:prSet>
      <dgm:spPr/>
    </dgm:pt>
    <dgm:pt modelId="{272252E9-7CF2-D542-BA5A-19F317C5FC5C}" type="pres">
      <dgm:prSet presAssocID="{E7D24C5D-EF0B-0A42-B325-CBACD01DA05B}" presName="parTxOnlySpace" presStyleCnt="0"/>
      <dgm:spPr/>
    </dgm:pt>
    <dgm:pt modelId="{01395C94-D0FB-1941-B038-97F90D60D728}" type="pres">
      <dgm:prSet presAssocID="{9DB33CE4-9F5E-DA43-8B91-97C64F4B25F9}" presName="parTxOnly" presStyleLbl="node1" presStyleIdx="1" presStyleCnt="5" custLinFactNeighborX="1362" custLinFactNeighborY="-21109">
        <dgm:presLayoutVars>
          <dgm:chMax val="0"/>
          <dgm:chPref val="0"/>
          <dgm:bulletEnabled val="1"/>
        </dgm:presLayoutVars>
      </dgm:prSet>
      <dgm:spPr/>
    </dgm:pt>
    <dgm:pt modelId="{FF80F31B-4E93-CD4A-8623-7603E6EA578A}" type="pres">
      <dgm:prSet presAssocID="{96DC0179-8D0A-934D-BF20-F9E7643945DE}" presName="parTxOnlySpace" presStyleCnt="0"/>
      <dgm:spPr/>
    </dgm:pt>
    <dgm:pt modelId="{0412EB8A-6E88-3A42-8868-CC3405F05304}" type="pres">
      <dgm:prSet presAssocID="{BDDC671D-D2D2-ED42-BD4E-B9050E94C919}" presName="parTxOnly" presStyleLbl="node1" presStyleIdx="2" presStyleCnt="5">
        <dgm:presLayoutVars>
          <dgm:chMax val="0"/>
          <dgm:chPref val="0"/>
          <dgm:bulletEnabled val="1"/>
        </dgm:presLayoutVars>
      </dgm:prSet>
      <dgm:spPr/>
    </dgm:pt>
    <dgm:pt modelId="{112A184B-D2FC-4144-97A5-3A67AFAA68D2}" type="pres">
      <dgm:prSet presAssocID="{A96DBA20-4404-5C4D-8326-3F4045E1BECE}" presName="parTxOnlySpace" presStyleCnt="0"/>
      <dgm:spPr/>
    </dgm:pt>
    <dgm:pt modelId="{73D22E7C-6D0A-284B-A4C4-50FFE4152A9D}" type="pres">
      <dgm:prSet presAssocID="{0103C08A-D766-8E4F-998A-E8305CC312E9}" presName="parTxOnly" presStyleLbl="node1" presStyleIdx="3" presStyleCnt="5">
        <dgm:presLayoutVars>
          <dgm:chMax val="0"/>
          <dgm:chPref val="0"/>
          <dgm:bulletEnabled val="1"/>
        </dgm:presLayoutVars>
      </dgm:prSet>
      <dgm:spPr/>
    </dgm:pt>
    <dgm:pt modelId="{D25BA32A-8893-D146-A9E5-17D1F4D95FFB}" type="pres">
      <dgm:prSet presAssocID="{D697F326-7631-5D4C-A507-51B892D8C65D}" presName="parTxOnlySpace" presStyleCnt="0"/>
      <dgm:spPr/>
    </dgm:pt>
    <dgm:pt modelId="{F2517741-CB08-F64E-A104-5BF8A3F8EBBE}" type="pres">
      <dgm:prSet presAssocID="{0D5A3505-C162-FD4D-B457-5061EA61E929}" presName="parTxOnly" presStyleLbl="node1" presStyleIdx="4" presStyleCnt="5">
        <dgm:presLayoutVars>
          <dgm:chMax val="0"/>
          <dgm:chPref val="0"/>
          <dgm:bulletEnabled val="1"/>
        </dgm:presLayoutVars>
      </dgm:prSet>
      <dgm:spPr/>
    </dgm:pt>
  </dgm:ptLst>
  <dgm:cxnLst>
    <dgm:cxn modelId="{4CBF5C13-FDEB-BC4A-86CD-B9BFA4077C7D}" srcId="{34B77114-2602-7A47-8FD0-121654439BCB}" destId="{BDDC671D-D2D2-ED42-BD4E-B9050E94C919}" srcOrd="2" destOrd="0" parTransId="{78505889-2143-BE4E-9F9A-8E9A9AC458D0}" sibTransId="{A96DBA20-4404-5C4D-8326-3F4045E1BECE}"/>
    <dgm:cxn modelId="{323EE526-735F-394E-B8A0-9F1B58417778}" srcId="{34B77114-2602-7A47-8FD0-121654439BCB}" destId="{60B93634-9814-3F4D-B964-92AE5AD0A5AF}" srcOrd="0" destOrd="0" parTransId="{A7D0FCAA-3577-0243-9272-4C137398740F}" sibTransId="{E7D24C5D-EF0B-0A42-B325-CBACD01DA05B}"/>
    <dgm:cxn modelId="{88DF1729-0D8C-8D47-AF22-1605946FA976}" type="presOf" srcId="{0D5A3505-C162-FD4D-B457-5061EA61E929}" destId="{F2517741-CB08-F64E-A104-5BF8A3F8EBBE}" srcOrd="0" destOrd="0" presId="urn:microsoft.com/office/officeart/2005/8/layout/chevron1"/>
    <dgm:cxn modelId="{FE824F2C-96FC-6C46-99D6-632C5B8C0E7A}" type="presOf" srcId="{BDDC671D-D2D2-ED42-BD4E-B9050E94C919}" destId="{0412EB8A-6E88-3A42-8868-CC3405F05304}" srcOrd="0" destOrd="0" presId="urn:microsoft.com/office/officeart/2005/8/layout/chevron1"/>
    <dgm:cxn modelId="{EDBCD83F-7A37-8242-81C3-82157F832D52}" type="presOf" srcId="{9DB33CE4-9F5E-DA43-8B91-97C64F4B25F9}" destId="{01395C94-D0FB-1941-B038-97F90D60D728}" srcOrd="0" destOrd="0" presId="urn:microsoft.com/office/officeart/2005/8/layout/chevron1"/>
    <dgm:cxn modelId="{95763C53-071E-D149-906B-BA978D6E9786}" srcId="{34B77114-2602-7A47-8FD0-121654439BCB}" destId="{9DB33CE4-9F5E-DA43-8B91-97C64F4B25F9}" srcOrd="1" destOrd="0" parTransId="{31BD5592-B128-EF4E-82C8-E326903FBAD3}" sibTransId="{96DC0179-8D0A-934D-BF20-F9E7643945DE}"/>
    <dgm:cxn modelId="{E01C1870-29F7-7F4F-868B-7616A93C9E9D}" type="presOf" srcId="{0103C08A-D766-8E4F-998A-E8305CC312E9}" destId="{73D22E7C-6D0A-284B-A4C4-50FFE4152A9D}" srcOrd="0" destOrd="0" presId="urn:microsoft.com/office/officeart/2005/8/layout/chevron1"/>
    <dgm:cxn modelId="{14799490-22DF-9147-912F-B4EC7207D041}" srcId="{34B77114-2602-7A47-8FD0-121654439BCB}" destId="{0D5A3505-C162-FD4D-B457-5061EA61E929}" srcOrd="4" destOrd="0" parTransId="{813F414D-1F1C-1744-9709-5BA82AECE3D8}" sibTransId="{8DC931AB-BA8F-EF42-88C7-75B3558F6B14}"/>
    <dgm:cxn modelId="{C4CC5DA0-C0C9-B24E-A38C-2E9E98A1EEDC}" type="presOf" srcId="{34B77114-2602-7A47-8FD0-121654439BCB}" destId="{12896446-39C8-C341-9A12-383074D3DF20}" srcOrd="0" destOrd="0" presId="urn:microsoft.com/office/officeart/2005/8/layout/chevron1"/>
    <dgm:cxn modelId="{C066F6A1-176E-F644-9F6E-0F7C3850F3A0}" srcId="{34B77114-2602-7A47-8FD0-121654439BCB}" destId="{0103C08A-D766-8E4F-998A-E8305CC312E9}" srcOrd="3" destOrd="0" parTransId="{CFE082C5-F0A6-5847-82E0-7A81075BB16F}" sibTransId="{D697F326-7631-5D4C-A507-51B892D8C65D}"/>
    <dgm:cxn modelId="{71B9A8BD-561C-4841-9F02-6849B3F7F9CC}" type="presOf" srcId="{60B93634-9814-3F4D-B964-92AE5AD0A5AF}" destId="{F54BDBD8-5242-9C47-A219-307254B5773A}" srcOrd="0" destOrd="0" presId="urn:microsoft.com/office/officeart/2005/8/layout/chevron1"/>
    <dgm:cxn modelId="{A93C8F54-7820-614C-8A60-D5B2133CA392}" type="presParOf" srcId="{12896446-39C8-C341-9A12-383074D3DF20}" destId="{F54BDBD8-5242-9C47-A219-307254B5773A}" srcOrd="0" destOrd="0" presId="urn:microsoft.com/office/officeart/2005/8/layout/chevron1"/>
    <dgm:cxn modelId="{E3062C19-D8D8-9D47-AB55-40287AAF24A3}" type="presParOf" srcId="{12896446-39C8-C341-9A12-383074D3DF20}" destId="{272252E9-7CF2-D542-BA5A-19F317C5FC5C}" srcOrd="1" destOrd="0" presId="urn:microsoft.com/office/officeart/2005/8/layout/chevron1"/>
    <dgm:cxn modelId="{3516915B-EDCB-DF48-957A-2B0A276A323C}" type="presParOf" srcId="{12896446-39C8-C341-9A12-383074D3DF20}" destId="{01395C94-D0FB-1941-B038-97F90D60D728}" srcOrd="2" destOrd="0" presId="urn:microsoft.com/office/officeart/2005/8/layout/chevron1"/>
    <dgm:cxn modelId="{7F140039-AD62-914F-9F0A-E6E2AAA1D618}" type="presParOf" srcId="{12896446-39C8-C341-9A12-383074D3DF20}" destId="{FF80F31B-4E93-CD4A-8623-7603E6EA578A}" srcOrd="3" destOrd="0" presId="urn:microsoft.com/office/officeart/2005/8/layout/chevron1"/>
    <dgm:cxn modelId="{78581AD8-ED48-3B49-8306-0A7664FF2061}" type="presParOf" srcId="{12896446-39C8-C341-9A12-383074D3DF20}" destId="{0412EB8A-6E88-3A42-8868-CC3405F05304}" srcOrd="4" destOrd="0" presId="urn:microsoft.com/office/officeart/2005/8/layout/chevron1"/>
    <dgm:cxn modelId="{0E4DBBB8-6662-4944-8312-53FA676D89A1}" type="presParOf" srcId="{12896446-39C8-C341-9A12-383074D3DF20}" destId="{112A184B-D2FC-4144-97A5-3A67AFAA68D2}" srcOrd="5" destOrd="0" presId="urn:microsoft.com/office/officeart/2005/8/layout/chevron1"/>
    <dgm:cxn modelId="{99F897EA-5E8E-744B-83E8-0A9C6D085872}" type="presParOf" srcId="{12896446-39C8-C341-9A12-383074D3DF20}" destId="{73D22E7C-6D0A-284B-A4C4-50FFE4152A9D}" srcOrd="6" destOrd="0" presId="urn:microsoft.com/office/officeart/2005/8/layout/chevron1"/>
    <dgm:cxn modelId="{E0B68769-38D5-0F49-85A4-D9F32CFDBA0B}" type="presParOf" srcId="{12896446-39C8-C341-9A12-383074D3DF20}" destId="{D25BA32A-8893-D146-A9E5-17D1F4D95FFB}" srcOrd="7" destOrd="0" presId="urn:microsoft.com/office/officeart/2005/8/layout/chevron1"/>
    <dgm:cxn modelId="{14F977B2-8795-D144-872B-E1786D388316}" type="presParOf" srcId="{12896446-39C8-C341-9A12-383074D3DF20}" destId="{F2517741-CB08-F64E-A104-5BF8A3F8EBBE}" srcOrd="8" destOrd="0" presId="urn:microsoft.com/office/officeart/2005/8/layout/chevron1"/>
  </dgm:cxnLst>
  <dgm:bg>
    <a:solidFill>
      <a:schemeClr val="lt1">
        <a:hueOff val="0"/>
        <a:satOff val="0"/>
        <a:lumOff val="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4B77114-2602-7A47-8FD0-121654439BCB}" type="doc">
      <dgm:prSet loTypeId="urn:microsoft.com/office/officeart/2005/8/layout/chevron1" loCatId="" qsTypeId="urn:microsoft.com/office/officeart/2005/8/quickstyle/simple1" qsCatId="simple" csTypeId="urn:microsoft.com/office/officeart/2005/8/colors/accent0_2" csCatId="mainScheme" phldr="1"/>
      <dgm:spPr/>
    </dgm:pt>
    <dgm:pt modelId="{60B93634-9814-3F4D-B964-92AE5AD0A5AF}">
      <dgm:prSet phldrT="[Text]" custT="1"/>
      <dgm:spPr>
        <a:noFill/>
      </dgm:spPr>
      <dgm:t>
        <a:bodyPr/>
        <a:lstStyle/>
        <a:p>
          <a:pPr rtl="0"/>
          <a:r>
            <a:rPr lang="en-US" sz="1800" dirty="0">
              <a:solidFill>
                <a:schemeClr val="tx1"/>
              </a:solidFill>
              <a:latin typeface="Calibri" panose="020F0502020204030204" pitchFamily="34" charset="0"/>
              <a:cs typeface="Calibri" panose="020F0502020204030204" pitchFamily="34" charset="0"/>
            </a:rPr>
            <a:t>Motivation</a:t>
          </a:r>
        </a:p>
      </dgm:t>
    </dgm:pt>
    <dgm:pt modelId="{A7D0FCAA-3577-0243-9272-4C137398740F}" type="par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E7D24C5D-EF0B-0A42-B325-CBACD01DA05B}" type="sib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DB33CE4-9F5E-DA43-8B91-97C64F4B25F9}">
      <dgm:prSet phldrT="[Text]" custT="1"/>
      <dgm:spPr/>
      <dgm:t>
        <a:bodyPr/>
        <a:lstStyle/>
        <a:p>
          <a:pPr rtl="0"/>
          <a:r>
            <a:rPr lang="en-US" sz="1800" dirty="0" err="1">
              <a:solidFill>
                <a:schemeClr val="tx1"/>
              </a:solidFill>
              <a:latin typeface="Calibri" panose="020F0502020204030204" pitchFamily="34" charset="0"/>
              <a:cs typeface="Calibri" panose="020F0502020204030204" pitchFamily="34" charset="0"/>
            </a:rPr>
            <a:t>OpenROAD</a:t>
          </a:r>
          <a:endParaRPr lang="en-US" sz="1800" dirty="0">
            <a:solidFill>
              <a:schemeClr val="tx1"/>
            </a:solidFill>
            <a:latin typeface="Calibri" panose="020F0502020204030204" pitchFamily="34" charset="0"/>
            <a:cs typeface="Calibri" panose="020F0502020204030204" pitchFamily="34" charset="0"/>
          </a:endParaRPr>
        </a:p>
      </dgm:t>
    </dgm:pt>
    <dgm:pt modelId="{31BD5592-B128-EF4E-82C8-E326903FBAD3}" type="par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6DC0179-8D0A-934D-BF20-F9E7643945DE}" type="sib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BDDC671D-D2D2-ED42-BD4E-B9050E94C91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Open-source</a:t>
          </a:r>
        </a:p>
      </dgm:t>
    </dgm:pt>
    <dgm:pt modelId="{78505889-2143-BE4E-9F9A-8E9A9AC458D0}" type="par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A96DBA20-4404-5C4D-8326-3F4045E1BECE}" type="sib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103C08A-D766-8E4F-998A-E8305CC312E9}">
      <dgm:prSet phldrT="[Text]" custT="1"/>
      <dgm:spPr>
        <a:solidFill>
          <a:srgbClr val="FFF27F"/>
        </a:solidFill>
      </dgm:spPr>
      <dgm:t>
        <a:bodyPr/>
        <a:lstStyle/>
        <a:p>
          <a:r>
            <a:rPr lang="en-US" sz="1800" dirty="0">
              <a:solidFill>
                <a:schemeClr val="tx1"/>
              </a:solidFill>
              <a:latin typeface="Calibri" panose="020F0502020204030204" pitchFamily="34" charset="0"/>
              <a:cs typeface="Calibri" panose="020F0502020204030204" pitchFamily="34" charset="0"/>
            </a:rPr>
            <a:t>Flow (RTL-GDS)</a:t>
          </a:r>
        </a:p>
      </dgm:t>
    </dgm:pt>
    <dgm:pt modelId="{CFE082C5-F0A6-5847-82E0-7A81075BB16F}" type="par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D697F326-7631-5D4C-A507-51B892D8C65D}" type="sib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D5A3505-C162-FD4D-B457-5061EA61E92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Analysis Tools</a:t>
          </a:r>
        </a:p>
      </dgm:t>
    </dgm:pt>
    <dgm:pt modelId="{813F414D-1F1C-1744-9709-5BA82AECE3D8}" type="par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8DC931AB-BA8F-EF42-88C7-75B3558F6B14}" type="sib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12896446-39C8-C341-9A12-383074D3DF20}" type="pres">
      <dgm:prSet presAssocID="{34B77114-2602-7A47-8FD0-121654439BCB}" presName="Name0" presStyleCnt="0">
        <dgm:presLayoutVars>
          <dgm:dir/>
          <dgm:animLvl val="lvl"/>
          <dgm:resizeHandles val="exact"/>
        </dgm:presLayoutVars>
      </dgm:prSet>
      <dgm:spPr/>
    </dgm:pt>
    <dgm:pt modelId="{F54BDBD8-5242-9C47-A219-307254B5773A}" type="pres">
      <dgm:prSet presAssocID="{60B93634-9814-3F4D-B964-92AE5AD0A5AF}" presName="parTxOnly" presStyleLbl="node1" presStyleIdx="0" presStyleCnt="5">
        <dgm:presLayoutVars>
          <dgm:chMax val="0"/>
          <dgm:chPref val="0"/>
          <dgm:bulletEnabled val="1"/>
        </dgm:presLayoutVars>
      </dgm:prSet>
      <dgm:spPr/>
    </dgm:pt>
    <dgm:pt modelId="{272252E9-7CF2-D542-BA5A-19F317C5FC5C}" type="pres">
      <dgm:prSet presAssocID="{E7D24C5D-EF0B-0A42-B325-CBACD01DA05B}" presName="parTxOnlySpace" presStyleCnt="0"/>
      <dgm:spPr/>
    </dgm:pt>
    <dgm:pt modelId="{01395C94-D0FB-1941-B038-97F90D60D728}" type="pres">
      <dgm:prSet presAssocID="{9DB33CE4-9F5E-DA43-8B91-97C64F4B25F9}" presName="parTxOnly" presStyleLbl="node1" presStyleIdx="1" presStyleCnt="5" custLinFactNeighborX="1362" custLinFactNeighborY="-21109">
        <dgm:presLayoutVars>
          <dgm:chMax val="0"/>
          <dgm:chPref val="0"/>
          <dgm:bulletEnabled val="1"/>
        </dgm:presLayoutVars>
      </dgm:prSet>
      <dgm:spPr/>
    </dgm:pt>
    <dgm:pt modelId="{FF80F31B-4E93-CD4A-8623-7603E6EA578A}" type="pres">
      <dgm:prSet presAssocID="{96DC0179-8D0A-934D-BF20-F9E7643945DE}" presName="parTxOnlySpace" presStyleCnt="0"/>
      <dgm:spPr/>
    </dgm:pt>
    <dgm:pt modelId="{0412EB8A-6E88-3A42-8868-CC3405F05304}" type="pres">
      <dgm:prSet presAssocID="{BDDC671D-D2D2-ED42-BD4E-B9050E94C919}" presName="parTxOnly" presStyleLbl="node1" presStyleIdx="2" presStyleCnt="5">
        <dgm:presLayoutVars>
          <dgm:chMax val="0"/>
          <dgm:chPref val="0"/>
          <dgm:bulletEnabled val="1"/>
        </dgm:presLayoutVars>
      </dgm:prSet>
      <dgm:spPr/>
    </dgm:pt>
    <dgm:pt modelId="{112A184B-D2FC-4144-97A5-3A67AFAA68D2}" type="pres">
      <dgm:prSet presAssocID="{A96DBA20-4404-5C4D-8326-3F4045E1BECE}" presName="parTxOnlySpace" presStyleCnt="0"/>
      <dgm:spPr/>
    </dgm:pt>
    <dgm:pt modelId="{73D22E7C-6D0A-284B-A4C4-50FFE4152A9D}" type="pres">
      <dgm:prSet presAssocID="{0103C08A-D766-8E4F-998A-E8305CC312E9}" presName="parTxOnly" presStyleLbl="node1" presStyleIdx="3" presStyleCnt="5">
        <dgm:presLayoutVars>
          <dgm:chMax val="0"/>
          <dgm:chPref val="0"/>
          <dgm:bulletEnabled val="1"/>
        </dgm:presLayoutVars>
      </dgm:prSet>
      <dgm:spPr/>
    </dgm:pt>
    <dgm:pt modelId="{D25BA32A-8893-D146-A9E5-17D1F4D95FFB}" type="pres">
      <dgm:prSet presAssocID="{D697F326-7631-5D4C-A507-51B892D8C65D}" presName="parTxOnlySpace" presStyleCnt="0"/>
      <dgm:spPr/>
    </dgm:pt>
    <dgm:pt modelId="{F2517741-CB08-F64E-A104-5BF8A3F8EBBE}" type="pres">
      <dgm:prSet presAssocID="{0D5A3505-C162-FD4D-B457-5061EA61E929}" presName="parTxOnly" presStyleLbl="node1" presStyleIdx="4" presStyleCnt="5">
        <dgm:presLayoutVars>
          <dgm:chMax val="0"/>
          <dgm:chPref val="0"/>
          <dgm:bulletEnabled val="1"/>
        </dgm:presLayoutVars>
      </dgm:prSet>
      <dgm:spPr/>
    </dgm:pt>
  </dgm:ptLst>
  <dgm:cxnLst>
    <dgm:cxn modelId="{4CBF5C13-FDEB-BC4A-86CD-B9BFA4077C7D}" srcId="{34B77114-2602-7A47-8FD0-121654439BCB}" destId="{BDDC671D-D2D2-ED42-BD4E-B9050E94C919}" srcOrd="2" destOrd="0" parTransId="{78505889-2143-BE4E-9F9A-8E9A9AC458D0}" sibTransId="{A96DBA20-4404-5C4D-8326-3F4045E1BECE}"/>
    <dgm:cxn modelId="{323EE526-735F-394E-B8A0-9F1B58417778}" srcId="{34B77114-2602-7A47-8FD0-121654439BCB}" destId="{60B93634-9814-3F4D-B964-92AE5AD0A5AF}" srcOrd="0" destOrd="0" parTransId="{A7D0FCAA-3577-0243-9272-4C137398740F}" sibTransId="{E7D24C5D-EF0B-0A42-B325-CBACD01DA05B}"/>
    <dgm:cxn modelId="{88DF1729-0D8C-8D47-AF22-1605946FA976}" type="presOf" srcId="{0D5A3505-C162-FD4D-B457-5061EA61E929}" destId="{F2517741-CB08-F64E-A104-5BF8A3F8EBBE}" srcOrd="0" destOrd="0" presId="urn:microsoft.com/office/officeart/2005/8/layout/chevron1"/>
    <dgm:cxn modelId="{FE824F2C-96FC-6C46-99D6-632C5B8C0E7A}" type="presOf" srcId="{BDDC671D-D2D2-ED42-BD4E-B9050E94C919}" destId="{0412EB8A-6E88-3A42-8868-CC3405F05304}" srcOrd="0" destOrd="0" presId="urn:microsoft.com/office/officeart/2005/8/layout/chevron1"/>
    <dgm:cxn modelId="{EDBCD83F-7A37-8242-81C3-82157F832D52}" type="presOf" srcId="{9DB33CE4-9F5E-DA43-8B91-97C64F4B25F9}" destId="{01395C94-D0FB-1941-B038-97F90D60D728}" srcOrd="0" destOrd="0" presId="urn:microsoft.com/office/officeart/2005/8/layout/chevron1"/>
    <dgm:cxn modelId="{95763C53-071E-D149-906B-BA978D6E9786}" srcId="{34B77114-2602-7A47-8FD0-121654439BCB}" destId="{9DB33CE4-9F5E-DA43-8B91-97C64F4B25F9}" srcOrd="1" destOrd="0" parTransId="{31BD5592-B128-EF4E-82C8-E326903FBAD3}" sibTransId="{96DC0179-8D0A-934D-BF20-F9E7643945DE}"/>
    <dgm:cxn modelId="{E01C1870-29F7-7F4F-868B-7616A93C9E9D}" type="presOf" srcId="{0103C08A-D766-8E4F-998A-E8305CC312E9}" destId="{73D22E7C-6D0A-284B-A4C4-50FFE4152A9D}" srcOrd="0" destOrd="0" presId="urn:microsoft.com/office/officeart/2005/8/layout/chevron1"/>
    <dgm:cxn modelId="{14799490-22DF-9147-912F-B4EC7207D041}" srcId="{34B77114-2602-7A47-8FD0-121654439BCB}" destId="{0D5A3505-C162-FD4D-B457-5061EA61E929}" srcOrd="4" destOrd="0" parTransId="{813F414D-1F1C-1744-9709-5BA82AECE3D8}" sibTransId="{8DC931AB-BA8F-EF42-88C7-75B3558F6B14}"/>
    <dgm:cxn modelId="{C4CC5DA0-C0C9-B24E-A38C-2E9E98A1EEDC}" type="presOf" srcId="{34B77114-2602-7A47-8FD0-121654439BCB}" destId="{12896446-39C8-C341-9A12-383074D3DF20}" srcOrd="0" destOrd="0" presId="urn:microsoft.com/office/officeart/2005/8/layout/chevron1"/>
    <dgm:cxn modelId="{C066F6A1-176E-F644-9F6E-0F7C3850F3A0}" srcId="{34B77114-2602-7A47-8FD0-121654439BCB}" destId="{0103C08A-D766-8E4F-998A-E8305CC312E9}" srcOrd="3" destOrd="0" parTransId="{CFE082C5-F0A6-5847-82E0-7A81075BB16F}" sibTransId="{D697F326-7631-5D4C-A507-51B892D8C65D}"/>
    <dgm:cxn modelId="{71B9A8BD-561C-4841-9F02-6849B3F7F9CC}" type="presOf" srcId="{60B93634-9814-3F4D-B964-92AE5AD0A5AF}" destId="{F54BDBD8-5242-9C47-A219-307254B5773A}" srcOrd="0" destOrd="0" presId="urn:microsoft.com/office/officeart/2005/8/layout/chevron1"/>
    <dgm:cxn modelId="{A93C8F54-7820-614C-8A60-D5B2133CA392}" type="presParOf" srcId="{12896446-39C8-C341-9A12-383074D3DF20}" destId="{F54BDBD8-5242-9C47-A219-307254B5773A}" srcOrd="0" destOrd="0" presId="urn:microsoft.com/office/officeart/2005/8/layout/chevron1"/>
    <dgm:cxn modelId="{E3062C19-D8D8-9D47-AB55-40287AAF24A3}" type="presParOf" srcId="{12896446-39C8-C341-9A12-383074D3DF20}" destId="{272252E9-7CF2-D542-BA5A-19F317C5FC5C}" srcOrd="1" destOrd="0" presId="urn:microsoft.com/office/officeart/2005/8/layout/chevron1"/>
    <dgm:cxn modelId="{3516915B-EDCB-DF48-957A-2B0A276A323C}" type="presParOf" srcId="{12896446-39C8-C341-9A12-383074D3DF20}" destId="{01395C94-D0FB-1941-B038-97F90D60D728}" srcOrd="2" destOrd="0" presId="urn:microsoft.com/office/officeart/2005/8/layout/chevron1"/>
    <dgm:cxn modelId="{7F140039-AD62-914F-9F0A-E6E2AAA1D618}" type="presParOf" srcId="{12896446-39C8-C341-9A12-383074D3DF20}" destId="{FF80F31B-4E93-CD4A-8623-7603E6EA578A}" srcOrd="3" destOrd="0" presId="urn:microsoft.com/office/officeart/2005/8/layout/chevron1"/>
    <dgm:cxn modelId="{78581AD8-ED48-3B49-8306-0A7664FF2061}" type="presParOf" srcId="{12896446-39C8-C341-9A12-383074D3DF20}" destId="{0412EB8A-6E88-3A42-8868-CC3405F05304}" srcOrd="4" destOrd="0" presId="urn:microsoft.com/office/officeart/2005/8/layout/chevron1"/>
    <dgm:cxn modelId="{0E4DBBB8-6662-4944-8312-53FA676D89A1}" type="presParOf" srcId="{12896446-39C8-C341-9A12-383074D3DF20}" destId="{112A184B-D2FC-4144-97A5-3A67AFAA68D2}" srcOrd="5" destOrd="0" presId="urn:microsoft.com/office/officeart/2005/8/layout/chevron1"/>
    <dgm:cxn modelId="{99F897EA-5E8E-744B-83E8-0A9C6D085872}" type="presParOf" srcId="{12896446-39C8-C341-9A12-383074D3DF20}" destId="{73D22E7C-6D0A-284B-A4C4-50FFE4152A9D}" srcOrd="6" destOrd="0" presId="urn:microsoft.com/office/officeart/2005/8/layout/chevron1"/>
    <dgm:cxn modelId="{E0B68769-38D5-0F49-85A4-D9F32CFDBA0B}" type="presParOf" srcId="{12896446-39C8-C341-9A12-383074D3DF20}" destId="{D25BA32A-8893-D146-A9E5-17D1F4D95FFB}" srcOrd="7" destOrd="0" presId="urn:microsoft.com/office/officeart/2005/8/layout/chevron1"/>
    <dgm:cxn modelId="{14F977B2-8795-D144-872B-E1786D388316}" type="presParOf" srcId="{12896446-39C8-C341-9A12-383074D3DF20}" destId="{F2517741-CB08-F64E-A104-5BF8A3F8EBBE}" srcOrd="8" destOrd="0" presId="urn:microsoft.com/office/officeart/2005/8/layout/chevron1"/>
  </dgm:cxnLst>
  <dgm:bg>
    <a:solidFill>
      <a:schemeClr val="lt1">
        <a:hueOff val="0"/>
        <a:satOff val="0"/>
        <a:lumOff val="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4B77114-2602-7A47-8FD0-121654439BCB}" type="doc">
      <dgm:prSet loTypeId="urn:microsoft.com/office/officeart/2005/8/layout/chevron1" loCatId="" qsTypeId="urn:microsoft.com/office/officeart/2005/8/quickstyle/simple1" qsCatId="simple" csTypeId="urn:microsoft.com/office/officeart/2005/8/colors/accent0_2" csCatId="mainScheme" phldr="1"/>
      <dgm:spPr/>
    </dgm:pt>
    <dgm:pt modelId="{60B93634-9814-3F4D-B964-92AE5AD0A5AF}">
      <dgm:prSet phldrT="[Text]" custT="1"/>
      <dgm:spPr>
        <a:noFill/>
      </dgm:spPr>
      <dgm:t>
        <a:bodyPr/>
        <a:lstStyle/>
        <a:p>
          <a:pPr rtl="0"/>
          <a:r>
            <a:rPr lang="en-US" sz="1800" dirty="0">
              <a:solidFill>
                <a:schemeClr val="tx1"/>
              </a:solidFill>
              <a:latin typeface="Calibri" panose="020F0502020204030204" pitchFamily="34" charset="0"/>
              <a:cs typeface="Calibri" panose="020F0502020204030204" pitchFamily="34" charset="0"/>
            </a:rPr>
            <a:t>Motivation</a:t>
          </a:r>
        </a:p>
      </dgm:t>
    </dgm:pt>
    <dgm:pt modelId="{A7D0FCAA-3577-0243-9272-4C137398740F}" type="par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E7D24C5D-EF0B-0A42-B325-CBACD01DA05B}" type="sib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DB33CE4-9F5E-DA43-8B91-97C64F4B25F9}">
      <dgm:prSet phldrT="[Text]" custT="1"/>
      <dgm:spPr/>
      <dgm:t>
        <a:bodyPr/>
        <a:lstStyle/>
        <a:p>
          <a:pPr rtl="0"/>
          <a:r>
            <a:rPr lang="en-US" sz="1800" dirty="0" err="1">
              <a:solidFill>
                <a:schemeClr val="tx1"/>
              </a:solidFill>
              <a:latin typeface="Calibri" panose="020F0502020204030204" pitchFamily="34" charset="0"/>
              <a:cs typeface="Calibri" panose="020F0502020204030204" pitchFamily="34" charset="0"/>
            </a:rPr>
            <a:t>OpenROAD</a:t>
          </a:r>
          <a:endParaRPr lang="en-US" sz="1800" dirty="0">
            <a:solidFill>
              <a:schemeClr val="tx1"/>
            </a:solidFill>
            <a:latin typeface="Calibri" panose="020F0502020204030204" pitchFamily="34" charset="0"/>
            <a:cs typeface="Calibri" panose="020F0502020204030204" pitchFamily="34" charset="0"/>
          </a:endParaRPr>
        </a:p>
      </dgm:t>
    </dgm:pt>
    <dgm:pt modelId="{31BD5592-B128-EF4E-82C8-E326903FBAD3}" type="par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6DC0179-8D0A-934D-BF20-F9E7643945DE}" type="sib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BDDC671D-D2D2-ED42-BD4E-B9050E94C91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Open-source</a:t>
          </a:r>
        </a:p>
      </dgm:t>
    </dgm:pt>
    <dgm:pt modelId="{78505889-2143-BE4E-9F9A-8E9A9AC458D0}" type="par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A96DBA20-4404-5C4D-8326-3F4045E1BECE}" type="sib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103C08A-D766-8E4F-998A-E8305CC312E9}">
      <dgm:prSet phldrT="[Text]" custT="1"/>
      <dgm:spPr>
        <a:solidFill>
          <a:srgbClr val="FFF27F"/>
        </a:solidFill>
      </dgm:spPr>
      <dgm:t>
        <a:bodyPr/>
        <a:lstStyle/>
        <a:p>
          <a:r>
            <a:rPr lang="en-US" sz="1800" dirty="0">
              <a:solidFill>
                <a:schemeClr val="tx1"/>
              </a:solidFill>
              <a:latin typeface="Calibri" panose="020F0502020204030204" pitchFamily="34" charset="0"/>
              <a:cs typeface="Calibri" panose="020F0502020204030204" pitchFamily="34" charset="0"/>
            </a:rPr>
            <a:t>Flow (RTL-GDS)</a:t>
          </a:r>
        </a:p>
      </dgm:t>
    </dgm:pt>
    <dgm:pt modelId="{CFE082C5-F0A6-5847-82E0-7A81075BB16F}" type="par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D697F326-7631-5D4C-A507-51B892D8C65D}" type="sib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D5A3505-C162-FD4D-B457-5061EA61E92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Analysis Tools</a:t>
          </a:r>
        </a:p>
      </dgm:t>
    </dgm:pt>
    <dgm:pt modelId="{813F414D-1F1C-1744-9709-5BA82AECE3D8}" type="par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8DC931AB-BA8F-EF42-88C7-75B3558F6B14}" type="sib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12896446-39C8-C341-9A12-383074D3DF20}" type="pres">
      <dgm:prSet presAssocID="{34B77114-2602-7A47-8FD0-121654439BCB}" presName="Name0" presStyleCnt="0">
        <dgm:presLayoutVars>
          <dgm:dir/>
          <dgm:animLvl val="lvl"/>
          <dgm:resizeHandles val="exact"/>
        </dgm:presLayoutVars>
      </dgm:prSet>
      <dgm:spPr/>
    </dgm:pt>
    <dgm:pt modelId="{F54BDBD8-5242-9C47-A219-307254B5773A}" type="pres">
      <dgm:prSet presAssocID="{60B93634-9814-3F4D-B964-92AE5AD0A5AF}" presName="parTxOnly" presStyleLbl="node1" presStyleIdx="0" presStyleCnt="5">
        <dgm:presLayoutVars>
          <dgm:chMax val="0"/>
          <dgm:chPref val="0"/>
          <dgm:bulletEnabled val="1"/>
        </dgm:presLayoutVars>
      </dgm:prSet>
      <dgm:spPr/>
    </dgm:pt>
    <dgm:pt modelId="{272252E9-7CF2-D542-BA5A-19F317C5FC5C}" type="pres">
      <dgm:prSet presAssocID="{E7D24C5D-EF0B-0A42-B325-CBACD01DA05B}" presName="parTxOnlySpace" presStyleCnt="0"/>
      <dgm:spPr/>
    </dgm:pt>
    <dgm:pt modelId="{01395C94-D0FB-1941-B038-97F90D60D728}" type="pres">
      <dgm:prSet presAssocID="{9DB33CE4-9F5E-DA43-8B91-97C64F4B25F9}" presName="parTxOnly" presStyleLbl="node1" presStyleIdx="1" presStyleCnt="5" custLinFactNeighborX="1362" custLinFactNeighborY="-21109">
        <dgm:presLayoutVars>
          <dgm:chMax val="0"/>
          <dgm:chPref val="0"/>
          <dgm:bulletEnabled val="1"/>
        </dgm:presLayoutVars>
      </dgm:prSet>
      <dgm:spPr/>
    </dgm:pt>
    <dgm:pt modelId="{FF80F31B-4E93-CD4A-8623-7603E6EA578A}" type="pres">
      <dgm:prSet presAssocID="{96DC0179-8D0A-934D-BF20-F9E7643945DE}" presName="parTxOnlySpace" presStyleCnt="0"/>
      <dgm:spPr/>
    </dgm:pt>
    <dgm:pt modelId="{0412EB8A-6E88-3A42-8868-CC3405F05304}" type="pres">
      <dgm:prSet presAssocID="{BDDC671D-D2D2-ED42-BD4E-B9050E94C919}" presName="parTxOnly" presStyleLbl="node1" presStyleIdx="2" presStyleCnt="5">
        <dgm:presLayoutVars>
          <dgm:chMax val="0"/>
          <dgm:chPref val="0"/>
          <dgm:bulletEnabled val="1"/>
        </dgm:presLayoutVars>
      </dgm:prSet>
      <dgm:spPr/>
    </dgm:pt>
    <dgm:pt modelId="{112A184B-D2FC-4144-97A5-3A67AFAA68D2}" type="pres">
      <dgm:prSet presAssocID="{A96DBA20-4404-5C4D-8326-3F4045E1BECE}" presName="parTxOnlySpace" presStyleCnt="0"/>
      <dgm:spPr/>
    </dgm:pt>
    <dgm:pt modelId="{73D22E7C-6D0A-284B-A4C4-50FFE4152A9D}" type="pres">
      <dgm:prSet presAssocID="{0103C08A-D766-8E4F-998A-E8305CC312E9}" presName="parTxOnly" presStyleLbl="node1" presStyleIdx="3" presStyleCnt="5">
        <dgm:presLayoutVars>
          <dgm:chMax val="0"/>
          <dgm:chPref val="0"/>
          <dgm:bulletEnabled val="1"/>
        </dgm:presLayoutVars>
      </dgm:prSet>
      <dgm:spPr/>
    </dgm:pt>
    <dgm:pt modelId="{D25BA32A-8893-D146-A9E5-17D1F4D95FFB}" type="pres">
      <dgm:prSet presAssocID="{D697F326-7631-5D4C-A507-51B892D8C65D}" presName="parTxOnlySpace" presStyleCnt="0"/>
      <dgm:spPr/>
    </dgm:pt>
    <dgm:pt modelId="{F2517741-CB08-F64E-A104-5BF8A3F8EBBE}" type="pres">
      <dgm:prSet presAssocID="{0D5A3505-C162-FD4D-B457-5061EA61E929}" presName="parTxOnly" presStyleLbl="node1" presStyleIdx="4" presStyleCnt="5">
        <dgm:presLayoutVars>
          <dgm:chMax val="0"/>
          <dgm:chPref val="0"/>
          <dgm:bulletEnabled val="1"/>
        </dgm:presLayoutVars>
      </dgm:prSet>
      <dgm:spPr/>
    </dgm:pt>
  </dgm:ptLst>
  <dgm:cxnLst>
    <dgm:cxn modelId="{4CBF5C13-FDEB-BC4A-86CD-B9BFA4077C7D}" srcId="{34B77114-2602-7A47-8FD0-121654439BCB}" destId="{BDDC671D-D2D2-ED42-BD4E-B9050E94C919}" srcOrd="2" destOrd="0" parTransId="{78505889-2143-BE4E-9F9A-8E9A9AC458D0}" sibTransId="{A96DBA20-4404-5C4D-8326-3F4045E1BECE}"/>
    <dgm:cxn modelId="{323EE526-735F-394E-B8A0-9F1B58417778}" srcId="{34B77114-2602-7A47-8FD0-121654439BCB}" destId="{60B93634-9814-3F4D-B964-92AE5AD0A5AF}" srcOrd="0" destOrd="0" parTransId="{A7D0FCAA-3577-0243-9272-4C137398740F}" sibTransId="{E7D24C5D-EF0B-0A42-B325-CBACD01DA05B}"/>
    <dgm:cxn modelId="{88DF1729-0D8C-8D47-AF22-1605946FA976}" type="presOf" srcId="{0D5A3505-C162-FD4D-B457-5061EA61E929}" destId="{F2517741-CB08-F64E-A104-5BF8A3F8EBBE}" srcOrd="0" destOrd="0" presId="urn:microsoft.com/office/officeart/2005/8/layout/chevron1"/>
    <dgm:cxn modelId="{FE824F2C-96FC-6C46-99D6-632C5B8C0E7A}" type="presOf" srcId="{BDDC671D-D2D2-ED42-BD4E-B9050E94C919}" destId="{0412EB8A-6E88-3A42-8868-CC3405F05304}" srcOrd="0" destOrd="0" presId="urn:microsoft.com/office/officeart/2005/8/layout/chevron1"/>
    <dgm:cxn modelId="{EDBCD83F-7A37-8242-81C3-82157F832D52}" type="presOf" srcId="{9DB33CE4-9F5E-DA43-8B91-97C64F4B25F9}" destId="{01395C94-D0FB-1941-B038-97F90D60D728}" srcOrd="0" destOrd="0" presId="urn:microsoft.com/office/officeart/2005/8/layout/chevron1"/>
    <dgm:cxn modelId="{95763C53-071E-D149-906B-BA978D6E9786}" srcId="{34B77114-2602-7A47-8FD0-121654439BCB}" destId="{9DB33CE4-9F5E-DA43-8B91-97C64F4B25F9}" srcOrd="1" destOrd="0" parTransId="{31BD5592-B128-EF4E-82C8-E326903FBAD3}" sibTransId="{96DC0179-8D0A-934D-BF20-F9E7643945DE}"/>
    <dgm:cxn modelId="{E01C1870-29F7-7F4F-868B-7616A93C9E9D}" type="presOf" srcId="{0103C08A-D766-8E4F-998A-E8305CC312E9}" destId="{73D22E7C-6D0A-284B-A4C4-50FFE4152A9D}" srcOrd="0" destOrd="0" presId="urn:microsoft.com/office/officeart/2005/8/layout/chevron1"/>
    <dgm:cxn modelId="{14799490-22DF-9147-912F-B4EC7207D041}" srcId="{34B77114-2602-7A47-8FD0-121654439BCB}" destId="{0D5A3505-C162-FD4D-B457-5061EA61E929}" srcOrd="4" destOrd="0" parTransId="{813F414D-1F1C-1744-9709-5BA82AECE3D8}" sibTransId="{8DC931AB-BA8F-EF42-88C7-75B3558F6B14}"/>
    <dgm:cxn modelId="{C4CC5DA0-C0C9-B24E-A38C-2E9E98A1EEDC}" type="presOf" srcId="{34B77114-2602-7A47-8FD0-121654439BCB}" destId="{12896446-39C8-C341-9A12-383074D3DF20}" srcOrd="0" destOrd="0" presId="urn:microsoft.com/office/officeart/2005/8/layout/chevron1"/>
    <dgm:cxn modelId="{C066F6A1-176E-F644-9F6E-0F7C3850F3A0}" srcId="{34B77114-2602-7A47-8FD0-121654439BCB}" destId="{0103C08A-D766-8E4F-998A-E8305CC312E9}" srcOrd="3" destOrd="0" parTransId="{CFE082C5-F0A6-5847-82E0-7A81075BB16F}" sibTransId="{D697F326-7631-5D4C-A507-51B892D8C65D}"/>
    <dgm:cxn modelId="{71B9A8BD-561C-4841-9F02-6849B3F7F9CC}" type="presOf" srcId="{60B93634-9814-3F4D-B964-92AE5AD0A5AF}" destId="{F54BDBD8-5242-9C47-A219-307254B5773A}" srcOrd="0" destOrd="0" presId="urn:microsoft.com/office/officeart/2005/8/layout/chevron1"/>
    <dgm:cxn modelId="{A93C8F54-7820-614C-8A60-D5B2133CA392}" type="presParOf" srcId="{12896446-39C8-C341-9A12-383074D3DF20}" destId="{F54BDBD8-5242-9C47-A219-307254B5773A}" srcOrd="0" destOrd="0" presId="urn:microsoft.com/office/officeart/2005/8/layout/chevron1"/>
    <dgm:cxn modelId="{E3062C19-D8D8-9D47-AB55-40287AAF24A3}" type="presParOf" srcId="{12896446-39C8-C341-9A12-383074D3DF20}" destId="{272252E9-7CF2-D542-BA5A-19F317C5FC5C}" srcOrd="1" destOrd="0" presId="urn:microsoft.com/office/officeart/2005/8/layout/chevron1"/>
    <dgm:cxn modelId="{3516915B-EDCB-DF48-957A-2B0A276A323C}" type="presParOf" srcId="{12896446-39C8-C341-9A12-383074D3DF20}" destId="{01395C94-D0FB-1941-B038-97F90D60D728}" srcOrd="2" destOrd="0" presId="urn:microsoft.com/office/officeart/2005/8/layout/chevron1"/>
    <dgm:cxn modelId="{7F140039-AD62-914F-9F0A-E6E2AAA1D618}" type="presParOf" srcId="{12896446-39C8-C341-9A12-383074D3DF20}" destId="{FF80F31B-4E93-CD4A-8623-7603E6EA578A}" srcOrd="3" destOrd="0" presId="urn:microsoft.com/office/officeart/2005/8/layout/chevron1"/>
    <dgm:cxn modelId="{78581AD8-ED48-3B49-8306-0A7664FF2061}" type="presParOf" srcId="{12896446-39C8-C341-9A12-383074D3DF20}" destId="{0412EB8A-6E88-3A42-8868-CC3405F05304}" srcOrd="4" destOrd="0" presId="urn:microsoft.com/office/officeart/2005/8/layout/chevron1"/>
    <dgm:cxn modelId="{0E4DBBB8-6662-4944-8312-53FA676D89A1}" type="presParOf" srcId="{12896446-39C8-C341-9A12-383074D3DF20}" destId="{112A184B-D2FC-4144-97A5-3A67AFAA68D2}" srcOrd="5" destOrd="0" presId="urn:microsoft.com/office/officeart/2005/8/layout/chevron1"/>
    <dgm:cxn modelId="{99F897EA-5E8E-744B-83E8-0A9C6D085872}" type="presParOf" srcId="{12896446-39C8-C341-9A12-383074D3DF20}" destId="{73D22E7C-6D0A-284B-A4C4-50FFE4152A9D}" srcOrd="6" destOrd="0" presId="urn:microsoft.com/office/officeart/2005/8/layout/chevron1"/>
    <dgm:cxn modelId="{E0B68769-38D5-0F49-85A4-D9F32CFDBA0B}" type="presParOf" srcId="{12896446-39C8-C341-9A12-383074D3DF20}" destId="{D25BA32A-8893-D146-A9E5-17D1F4D95FFB}" srcOrd="7" destOrd="0" presId="urn:microsoft.com/office/officeart/2005/8/layout/chevron1"/>
    <dgm:cxn modelId="{14F977B2-8795-D144-872B-E1786D388316}" type="presParOf" srcId="{12896446-39C8-C341-9A12-383074D3DF20}" destId="{F2517741-CB08-F64E-A104-5BF8A3F8EBBE}" srcOrd="8" destOrd="0" presId="urn:microsoft.com/office/officeart/2005/8/layout/chevron1"/>
  </dgm:cxnLst>
  <dgm:bg>
    <a:solidFill>
      <a:schemeClr val="lt1">
        <a:hueOff val="0"/>
        <a:satOff val="0"/>
        <a:lumOff val="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4B77114-2602-7A47-8FD0-121654439BCB}" type="doc">
      <dgm:prSet loTypeId="urn:microsoft.com/office/officeart/2005/8/layout/chevron1" loCatId="" qsTypeId="urn:microsoft.com/office/officeart/2005/8/quickstyle/simple1" qsCatId="simple" csTypeId="urn:microsoft.com/office/officeart/2005/8/colors/accent0_2" csCatId="mainScheme" phldr="1"/>
      <dgm:spPr/>
    </dgm:pt>
    <dgm:pt modelId="{60B93634-9814-3F4D-B964-92AE5AD0A5AF}">
      <dgm:prSet phldrT="[Text]" custT="1"/>
      <dgm:spPr>
        <a:noFill/>
      </dgm:spPr>
      <dgm:t>
        <a:bodyPr/>
        <a:lstStyle/>
        <a:p>
          <a:pPr rtl="0"/>
          <a:r>
            <a:rPr lang="en-US" sz="1800" dirty="0">
              <a:solidFill>
                <a:schemeClr val="tx1"/>
              </a:solidFill>
              <a:latin typeface="Calibri" panose="020F0502020204030204" pitchFamily="34" charset="0"/>
              <a:cs typeface="Calibri" panose="020F0502020204030204" pitchFamily="34" charset="0"/>
            </a:rPr>
            <a:t>Motivation</a:t>
          </a:r>
        </a:p>
      </dgm:t>
    </dgm:pt>
    <dgm:pt modelId="{A7D0FCAA-3577-0243-9272-4C137398740F}" type="par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E7D24C5D-EF0B-0A42-B325-CBACD01DA05B}" type="sib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DB33CE4-9F5E-DA43-8B91-97C64F4B25F9}">
      <dgm:prSet phldrT="[Text]" custT="1"/>
      <dgm:spPr/>
      <dgm:t>
        <a:bodyPr/>
        <a:lstStyle/>
        <a:p>
          <a:pPr rtl="0"/>
          <a:r>
            <a:rPr lang="en-US" sz="1800" dirty="0" err="1">
              <a:solidFill>
                <a:schemeClr val="tx1"/>
              </a:solidFill>
              <a:latin typeface="Calibri" panose="020F0502020204030204" pitchFamily="34" charset="0"/>
              <a:cs typeface="Calibri" panose="020F0502020204030204" pitchFamily="34" charset="0"/>
            </a:rPr>
            <a:t>OpenROAD</a:t>
          </a:r>
          <a:endParaRPr lang="en-US" sz="1800" dirty="0">
            <a:solidFill>
              <a:schemeClr val="tx1"/>
            </a:solidFill>
            <a:latin typeface="Calibri" panose="020F0502020204030204" pitchFamily="34" charset="0"/>
            <a:cs typeface="Calibri" panose="020F0502020204030204" pitchFamily="34" charset="0"/>
          </a:endParaRPr>
        </a:p>
      </dgm:t>
    </dgm:pt>
    <dgm:pt modelId="{31BD5592-B128-EF4E-82C8-E326903FBAD3}" type="par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6DC0179-8D0A-934D-BF20-F9E7643945DE}" type="sib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BDDC671D-D2D2-ED42-BD4E-B9050E94C91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Open-source</a:t>
          </a:r>
        </a:p>
      </dgm:t>
    </dgm:pt>
    <dgm:pt modelId="{78505889-2143-BE4E-9F9A-8E9A9AC458D0}" type="par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A96DBA20-4404-5C4D-8326-3F4045E1BECE}" type="sib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103C08A-D766-8E4F-998A-E8305CC312E9}">
      <dgm:prSet phldrT="[Text]" custT="1"/>
      <dgm:spPr>
        <a:solidFill>
          <a:srgbClr val="FFF27F"/>
        </a:solidFill>
      </dgm:spPr>
      <dgm:t>
        <a:bodyPr/>
        <a:lstStyle/>
        <a:p>
          <a:r>
            <a:rPr lang="en-US" sz="1800" dirty="0">
              <a:solidFill>
                <a:schemeClr val="tx1"/>
              </a:solidFill>
              <a:latin typeface="Calibri" panose="020F0502020204030204" pitchFamily="34" charset="0"/>
              <a:cs typeface="Calibri" panose="020F0502020204030204" pitchFamily="34" charset="0"/>
            </a:rPr>
            <a:t>Flow (RTL-GDS)</a:t>
          </a:r>
        </a:p>
      </dgm:t>
    </dgm:pt>
    <dgm:pt modelId="{CFE082C5-F0A6-5847-82E0-7A81075BB16F}" type="par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D697F326-7631-5D4C-A507-51B892D8C65D}" type="sib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D5A3505-C162-FD4D-B457-5061EA61E92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Analysis Tools</a:t>
          </a:r>
        </a:p>
      </dgm:t>
    </dgm:pt>
    <dgm:pt modelId="{813F414D-1F1C-1744-9709-5BA82AECE3D8}" type="par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8DC931AB-BA8F-EF42-88C7-75B3558F6B14}" type="sib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12896446-39C8-C341-9A12-383074D3DF20}" type="pres">
      <dgm:prSet presAssocID="{34B77114-2602-7A47-8FD0-121654439BCB}" presName="Name0" presStyleCnt="0">
        <dgm:presLayoutVars>
          <dgm:dir/>
          <dgm:animLvl val="lvl"/>
          <dgm:resizeHandles val="exact"/>
        </dgm:presLayoutVars>
      </dgm:prSet>
      <dgm:spPr/>
    </dgm:pt>
    <dgm:pt modelId="{F54BDBD8-5242-9C47-A219-307254B5773A}" type="pres">
      <dgm:prSet presAssocID="{60B93634-9814-3F4D-B964-92AE5AD0A5AF}" presName="parTxOnly" presStyleLbl="node1" presStyleIdx="0" presStyleCnt="5">
        <dgm:presLayoutVars>
          <dgm:chMax val="0"/>
          <dgm:chPref val="0"/>
          <dgm:bulletEnabled val="1"/>
        </dgm:presLayoutVars>
      </dgm:prSet>
      <dgm:spPr/>
    </dgm:pt>
    <dgm:pt modelId="{272252E9-7CF2-D542-BA5A-19F317C5FC5C}" type="pres">
      <dgm:prSet presAssocID="{E7D24C5D-EF0B-0A42-B325-CBACD01DA05B}" presName="parTxOnlySpace" presStyleCnt="0"/>
      <dgm:spPr/>
    </dgm:pt>
    <dgm:pt modelId="{01395C94-D0FB-1941-B038-97F90D60D728}" type="pres">
      <dgm:prSet presAssocID="{9DB33CE4-9F5E-DA43-8B91-97C64F4B25F9}" presName="parTxOnly" presStyleLbl="node1" presStyleIdx="1" presStyleCnt="5" custLinFactNeighborX="1362" custLinFactNeighborY="-21109">
        <dgm:presLayoutVars>
          <dgm:chMax val="0"/>
          <dgm:chPref val="0"/>
          <dgm:bulletEnabled val="1"/>
        </dgm:presLayoutVars>
      </dgm:prSet>
      <dgm:spPr/>
    </dgm:pt>
    <dgm:pt modelId="{FF80F31B-4E93-CD4A-8623-7603E6EA578A}" type="pres">
      <dgm:prSet presAssocID="{96DC0179-8D0A-934D-BF20-F9E7643945DE}" presName="parTxOnlySpace" presStyleCnt="0"/>
      <dgm:spPr/>
    </dgm:pt>
    <dgm:pt modelId="{0412EB8A-6E88-3A42-8868-CC3405F05304}" type="pres">
      <dgm:prSet presAssocID="{BDDC671D-D2D2-ED42-BD4E-B9050E94C919}" presName="parTxOnly" presStyleLbl="node1" presStyleIdx="2" presStyleCnt="5">
        <dgm:presLayoutVars>
          <dgm:chMax val="0"/>
          <dgm:chPref val="0"/>
          <dgm:bulletEnabled val="1"/>
        </dgm:presLayoutVars>
      </dgm:prSet>
      <dgm:spPr/>
    </dgm:pt>
    <dgm:pt modelId="{112A184B-D2FC-4144-97A5-3A67AFAA68D2}" type="pres">
      <dgm:prSet presAssocID="{A96DBA20-4404-5C4D-8326-3F4045E1BECE}" presName="parTxOnlySpace" presStyleCnt="0"/>
      <dgm:spPr/>
    </dgm:pt>
    <dgm:pt modelId="{73D22E7C-6D0A-284B-A4C4-50FFE4152A9D}" type="pres">
      <dgm:prSet presAssocID="{0103C08A-D766-8E4F-998A-E8305CC312E9}" presName="parTxOnly" presStyleLbl="node1" presStyleIdx="3" presStyleCnt="5">
        <dgm:presLayoutVars>
          <dgm:chMax val="0"/>
          <dgm:chPref val="0"/>
          <dgm:bulletEnabled val="1"/>
        </dgm:presLayoutVars>
      </dgm:prSet>
      <dgm:spPr/>
    </dgm:pt>
    <dgm:pt modelId="{D25BA32A-8893-D146-A9E5-17D1F4D95FFB}" type="pres">
      <dgm:prSet presAssocID="{D697F326-7631-5D4C-A507-51B892D8C65D}" presName="parTxOnlySpace" presStyleCnt="0"/>
      <dgm:spPr/>
    </dgm:pt>
    <dgm:pt modelId="{F2517741-CB08-F64E-A104-5BF8A3F8EBBE}" type="pres">
      <dgm:prSet presAssocID="{0D5A3505-C162-FD4D-B457-5061EA61E929}" presName="parTxOnly" presStyleLbl="node1" presStyleIdx="4" presStyleCnt="5">
        <dgm:presLayoutVars>
          <dgm:chMax val="0"/>
          <dgm:chPref val="0"/>
          <dgm:bulletEnabled val="1"/>
        </dgm:presLayoutVars>
      </dgm:prSet>
      <dgm:spPr/>
    </dgm:pt>
  </dgm:ptLst>
  <dgm:cxnLst>
    <dgm:cxn modelId="{4CBF5C13-FDEB-BC4A-86CD-B9BFA4077C7D}" srcId="{34B77114-2602-7A47-8FD0-121654439BCB}" destId="{BDDC671D-D2D2-ED42-BD4E-B9050E94C919}" srcOrd="2" destOrd="0" parTransId="{78505889-2143-BE4E-9F9A-8E9A9AC458D0}" sibTransId="{A96DBA20-4404-5C4D-8326-3F4045E1BECE}"/>
    <dgm:cxn modelId="{323EE526-735F-394E-B8A0-9F1B58417778}" srcId="{34B77114-2602-7A47-8FD0-121654439BCB}" destId="{60B93634-9814-3F4D-B964-92AE5AD0A5AF}" srcOrd="0" destOrd="0" parTransId="{A7D0FCAA-3577-0243-9272-4C137398740F}" sibTransId="{E7D24C5D-EF0B-0A42-B325-CBACD01DA05B}"/>
    <dgm:cxn modelId="{88DF1729-0D8C-8D47-AF22-1605946FA976}" type="presOf" srcId="{0D5A3505-C162-FD4D-B457-5061EA61E929}" destId="{F2517741-CB08-F64E-A104-5BF8A3F8EBBE}" srcOrd="0" destOrd="0" presId="urn:microsoft.com/office/officeart/2005/8/layout/chevron1"/>
    <dgm:cxn modelId="{FE824F2C-96FC-6C46-99D6-632C5B8C0E7A}" type="presOf" srcId="{BDDC671D-D2D2-ED42-BD4E-B9050E94C919}" destId="{0412EB8A-6E88-3A42-8868-CC3405F05304}" srcOrd="0" destOrd="0" presId="urn:microsoft.com/office/officeart/2005/8/layout/chevron1"/>
    <dgm:cxn modelId="{EDBCD83F-7A37-8242-81C3-82157F832D52}" type="presOf" srcId="{9DB33CE4-9F5E-DA43-8B91-97C64F4B25F9}" destId="{01395C94-D0FB-1941-B038-97F90D60D728}" srcOrd="0" destOrd="0" presId="urn:microsoft.com/office/officeart/2005/8/layout/chevron1"/>
    <dgm:cxn modelId="{95763C53-071E-D149-906B-BA978D6E9786}" srcId="{34B77114-2602-7A47-8FD0-121654439BCB}" destId="{9DB33CE4-9F5E-DA43-8B91-97C64F4B25F9}" srcOrd="1" destOrd="0" parTransId="{31BD5592-B128-EF4E-82C8-E326903FBAD3}" sibTransId="{96DC0179-8D0A-934D-BF20-F9E7643945DE}"/>
    <dgm:cxn modelId="{E01C1870-29F7-7F4F-868B-7616A93C9E9D}" type="presOf" srcId="{0103C08A-D766-8E4F-998A-E8305CC312E9}" destId="{73D22E7C-6D0A-284B-A4C4-50FFE4152A9D}" srcOrd="0" destOrd="0" presId="urn:microsoft.com/office/officeart/2005/8/layout/chevron1"/>
    <dgm:cxn modelId="{14799490-22DF-9147-912F-B4EC7207D041}" srcId="{34B77114-2602-7A47-8FD0-121654439BCB}" destId="{0D5A3505-C162-FD4D-B457-5061EA61E929}" srcOrd="4" destOrd="0" parTransId="{813F414D-1F1C-1744-9709-5BA82AECE3D8}" sibTransId="{8DC931AB-BA8F-EF42-88C7-75B3558F6B14}"/>
    <dgm:cxn modelId="{C4CC5DA0-C0C9-B24E-A38C-2E9E98A1EEDC}" type="presOf" srcId="{34B77114-2602-7A47-8FD0-121654439BCB}" destId="{12896446-39C8-C341-9A12-383074D3DF20}" srcOrd="0" destOrd="0" presId="urn:microsoft.com/office/officeart/2005/8/layout/chevron1"/>
    <dgm:cxn modelId="{C066F6A1-176E-F644-9F6E-0F7C3850F3A0}" srcId="{34B77114-2602-7A47-8FD0-121654439BCB}" destId="{0103C08A-D766-8E4F-998A-E8305CC312E9}" srcOrd="3" destOrd="0" parTransId="{CFE082C5-F0A6-5847-82E0-7A81075BB16F}" sibTransId="{D697F326-7631-5D4C-A507-51B892D8C65D}"/>
    <dgm:cxn modelId="{71B9A8BD-561C-4841-9F02-6849B3F7F9CC}" type="presOf" srcId="{60B93634-9814-3F4D-B964-92AE5AD0A5AF}" destId="{F54BDBD8-5242-9C47-A219-307254B5773A}" srcOrd="0" destOrd="0" presId="urn:microsoft.com/office/officeart/2005/8/layout/chevron1"/>
    <dgm:cxn modelId="{A93C8F54-7820-614C-8A60-D5B2133CA392}" type="presParOf" srcId="{12896446-39C8-C341-9A12-383074D3DF20}" destId="{F54BDBD8-5242-9C47-A219-307254B5773A}" srcOrd="0" destOrd="0" presId="urn:microsoft.com/office/officeart/2005/8/layout/chevron1"/>
    <dgm:cxn modelId="{E3062C19-D8D8-9D47-AB55-40287AAF24A3}" type="presParOf" srcId="{12896446-39C8-C341-9A12-383074D3DF20}" destId="{272252E9-7CF2-D542-BA5A-19F317C5FC5C}" srcOrd="1" destOrd="0" presId="urn:microsoft.com/office/officeart/2005/8/layout/chevron1"/>
    <dgm:cxn modelId="{3516915B-EDCB-DF48-957A-2B0A276A323C}" type="presParOf" srcId="{12896446-39C8-C341-9A12-383074D3DF20}" destId="{01395C94-D0FB-1941-B038-97F90D60D728}" srcOrd="2" destOrd="0" presId="urn:microsoft.com/office/officeart/2005/8/layout/chevron1"/>
    <dgm:cxn modelId="{7F140039-AD62-914F-9F0A-E6E2AAA1D618}" type="presParOf" srcId="{12896446-39C8-C341-9A12-383074D3DF20}" destId="{FF80F31B-4E93-CD4A-8623-7603E6EA578A}" srcOrd="3" destOrd="0" presId="urn:microsoft.com/office/officeart/2005/8/layout/chevron1"/>
    <dgm:cxn modelId="{78581AD8-ED48-3B49-8306-0A7664FF2061}" type="presParOf" srcId="{12896446-39C8-C341-9A12-383074D3DF20}" destId="{0412EB8A-6E88-3A42-8868-CC3405F05304}" srcOrd="4" destOrd="0" presId="urn:microsoft.com/office/officeart/2005/8/layout/chevron1"/>
    <dgm:cxn modelId="{0E4DBBB8-6662-4944-8312-53FA676D89A1}" type="presParOf" srcId="{12896446-39C8-C341-9A12-383074D3DF20}" destId="{112A184B-D2FC-4144-97A5-3A67AFAA68D2}" srcOrd="5" destOrd="0" presId="urn:microsoft.com/office/officeart/2005/8/layout/chevron1"/>
    <dgm:cxn modelId="{99F897EA-5E8E-744B-83E8-0A9C6D085872}" type="presParOf" srcId="{12896446-39C8-C341-9A12-383074D3DF20}" destId="{73D22E7C-6D0A-284B-A4C4-50FFE4152A9D}" srcOrd="6" destOrd="0" presId="urn:microsoft.com/office/officeart/2005/8/layout/chevron1"/>
    <dgm:cxn modelId="{E0B68769-38D5-0F49-85A4-D9F32CFDBA0B}" type="presParOf" srcId="{12896446-39C8-C341-9A12-383074D3DF20}" destId="{D25BA32A-8893-D146-A9E5-17D1F4D95FFB}" srcOrd="7" destOrd="0" presId="urn:microsoft.com/office/officeart/2005/8/layout/chevron1"/>
    <dgm:cxn modelId="{14F977B2-8795-D144-872B-E1786D388316}" type="presParOf" srcId="{12896446-39C8-C341-9A12-383074D3DF20}" destId="{F2517741-CB08-F64E-A104-5BF8A3F8EBBE}" srcOrd="8" destOrd="0" presId="urn:microsoft.com/office/officeart/2005/8/layout/chevron1"/>
  </dgm:cxnLst>
  <dgm:bg>
    <a:solidFill>
      <a:schemeClr val="lt1">
        <a:hueOff val="0"/>
        <a:satOff val="0"/>
        <a:lumOff val="0"/>
      </a:schemeClr>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4B77114-2602-7A47-8FD0-121654439BCB}" type="doc">
      <dgm:prSet loTypeId="urn:microsoft.com/office/officeart/2005/8/layout/chevron1" loCatId="" qsTypeId="urn:microsoft.com/office/officeart/2005/8/quickstyle/simple1" qsCatId="simple" csTypeId="urn:microsoft.com/office/officeart/2005/8/colors/accent0_2" csCatId="mainScheme" phldr="1"/>
      <dgm:spPr/>
    </dgm:pt>
    <dgm:pt modelId="{60B93634-9814-3F4D-B964-92AE5AD0A5AF}">
      <dgm:prSet phldrT="[Text]" custT="1"/>
      <dgm:spPr>
        <a:noFill/>
      </dgm:spPr>
      <dgm:t>
        <a:bodyPr/>
        <a:lstStyle/>
        <a:p>
          <a:pPr rtl="0"/>
          <a:r>
            <a:rPr lang="en-US" sz="1800" dirty="0">
              <a:solidFill>
                <a:schemeClr val="tx1"/>
              </a:solidFill>
              <a:latin typeface="Calibri" panose="020F0502020204030204" pitchFamily="34" charset="0"/>
              <a:cs typeface="Calibri" panose="020F0502020204030204" pitchFamily="34" charset="0"/>
            </a:rPr>
            <a:t>Motivation</a:t>
          </a:r>
        </a:p>
      </dgm:t>
    </dgm:pt>
    <dgm:pt modelId="{A7D0FCAA-3577-0243-9272-4C137398740F}" type="par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E7D24C5D-EF0B-0A42-B325-CBACD01DA05B}" type="sib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DB33CE4-9F5E-DA43-8B91-97C64F4B25F9}">
      <dgm:prSet phldrT="[Text]" custT="1"/>
      <dgm:spPr/>
      <dgm:t>
        <a:bodyPr/>
        <a:lstStyle/>
        <a:p>
          <a:pPr rtl="0"/>
          <a:r>
            <a:rPr lang="en-US" sz="1800" dirty="0" err="1">
              <a:solidFill>
                <a:schemeClr val="tx1"/>
              </a:solidFill>
              <a:latin typeface="Calibri" panose="020F0502020204030204" pitchFamily="34" charset="0"/>
              <a:cs typeface="Calibri" panose="020F0502020204030204" pitchFamily="34" charset="0"/>
            </a:rPr>
            <a:t>OpenROAD</a:t>
          </a:r>
          <a:endParaRPr lang="en-US" sz="1800" dirty="0">
            <a:solidFill>
              <a:schemeClr val="tx1"/>
            </a:solidFill>
            <a:latin typeface="Calibri" panose="020F0502020204030204" pitchFamily="34" charset="0"/>
            <a:cs typeface="Calibri" panose="020F0502020204030204" pitchFamily="34" charset="0"/>
          </a:endParaRPr>
        </a:p>
      </dgm:t>
    </dgm:pt>
    <dgm:pt modelId="{31BD5592-B128-EF4E-82C8-E326903FBAD3}" type="par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6DC0179-8D0A-934D-BF20-F9E7643945DE}" type="sib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BDDC671D-D2D2-ED42-BD4E-B9050E94C91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Open-source</a:t>
          </a:r>
        </a:p>
      </dgm:t>
    </dgm:pt>
    <dgm:pt modelId="{78505889-2143-BE4E-9F9A-8E9A9AC458D0}" type="par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A96DBA20-4404-5C4D-8326-3F4045E1BECE}" type="sib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103C08A-D766-8E4F-998A-E8305CC312E9}">
      <dgm:prSet phldrT="[Text]" custT="1"/>
      <dgm:spPr>
        <a:solidFill>
          <a:srgbClr val="FFF27F"/>
        </a:solidFill>
      </dgm:spPr>
      <dgm:t>
        <a:bodyPr/>
        <a:lstStyle/>
        <a:p>
          <a:r>
            <a:rPr lang="en-US" sz="1800" dirty="0">
              <a:solidFill>
                <a:schemeClr val="tx1"/>
              </a:solidFill>
              <a:latin typeface="Calibri" panose="020F0502020204030204" pitchFamily="34" charset="0"/>
              <a:cs typeface="Calibri" panose="020F0502020204030204" pitchFamily="34" charset="0"/>
            </a:rPr>
            <a:t>Flow (RTL-GDS)</a:t>
          </a:r>
        </a:p>
      </dgm:t>
    </dgm:pt>
    <dgm:pt modelId="{CFE082C5-F0A6-5847-82E0-7A81075BB16F}" type="par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D697F326-7631-5D4C-A507-51B892D8C65D}" type="sib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D5A3505-C162-FD4D-B457-5061EA61E92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Analysis Tools</a:t>
          </a:r>
        </a:p>
      </dgm:t>
    </dgm:pt>
    <dgm:pt modelId="{813F414D-1F1C-1744-9709-5BA82AECE3D8}" type="par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8DC931AB-BA8F-EF42-88C7-75B3558F6B14}" type="sib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12896446-39C8-C341-9A12-383074D3DF20}" type="pres">
      <dgm:prSet presAssocID="{34B77114-2602-7A47-8FD0-121654439BCB}" presName="Name0" presStyleCnt="0">
        <dgm:presLayoutVars>
          <dgm:dir/>
          <dgm:animLvl val="lvl"/>
          <dgm:resizeHandles val="exact"/>
        </dgm:presLayoutVars>
      </dgm:prSet>
      <dgm:spPr/>
    </dgm:pt>
    <dgm:pt modelId="{F54BDBD8-5242-9C47-A219-307254B5773A}" type="pres">
      <dgm:prSet presAssocID="{60B93634-9814-3F4D-B964-92AE5AD0A5AF}" presName="parTxOnly" presStyleLbl="node1" presStyleIdx="0" presStyleCnt="5">
        <dgm:presLayoutVars>
          <dgm:chMax val="0"/>
          <dgm:chPref val="0"/>
          <dgm:bulletEnabled val="1"/>
        </dgm:presLayoutVars>
      </dgm:prSet>
      <dgm:spPr/>
    </dgm:pt>
    <dgm:pt modelId="{272252E9-7CF2-D542-BA5A-19F317C5FC5C}" type="pres">
      <dgm:prSet presAssocID="{E7D24C5D-EF0B-0A42-B325-CBACD01DA05B}" presName="parTxOnlySpace" presStyleCnt="0"/>
      <dgm:spPr/>
    </dgm:pt>
    <dgm:pt modelId="{01395C94-D0FB-1941-B038-97F90D60D728}" type="pres">
      <dgm:prSet presAssocID="{9DB33CE4-9F5E-DA43-8B91-97C64F4B25F9}" presName="parTxOnly" presStyleLbl="node1" presStyleIdx="1" presStyleCnt="5" custLinFactNeighborX="1362" custLinFactNeighborY="-21109">
        <dgm:presLayoutVars>
          <dgm:chMax val="0"/>
          <dgm:chPref val="0"/>
          <dgm:bulletEnabled val="1"/>
        </dgm:presLayoutVars>
      </dgm:prSet>
      <dgm:spPr/>
    </dgm:pt>
    <dgm:pt modelId="{FF80F31B-4E93-CD4A-8623-7603E6EA578A}" type="pres">
      <dgm:prSet presAssocID="{96DC0179-8D0A-934D-BF20-F9E7643945DE}" presName="parTxOnlySpace" presStyleCnt="0"/>
      <dgm:spPr/>
    </dgm:pt>
    <dgm:pt modelId="{0412EB8A-6E88-3A42-8868-CC3405F05304}" type="pres">
      <dgm:prSet presAssocID="{BDDC671D-D2D2-ED42-BD4E-B9050E94C919}" presName="parTxOnly" presStyleLbl="node1" presStyleIdx="2" presStyleCnt="5">
        <dgm:presLayoutVars>
          <dgm:chMax val="0"/>
          <dgm:chPref val="0"/>
          <dgm:bulletEnabled val="1"/>
        </dgm:presLayoutVars>
      </dgm:prSet>
      <dgm:spPr/>
    </dgm:pt>
    <dgm:pt modelId="{112A184B-D2FC-4144-97A5-3A67AFAA68D2}" type="pres">
      <dgm:prSet presAssocID="{A96DBA20-4404-5C4D-8326-3F4045E1BECE}" presName="parTxOnlySpace" presStyleCnt="0"/>
      <dgm:spPr/>
    </dgm:pt>
    <dgm:pt modelId="{73D22E7C-6D0A-284B-A4C4-50FFE4152A9D}" type="pres">
      <dgm:prSet presAssocID="{0103C08A-D766-8E4F-998A-E8305CC312E9}" presName="parTxOnly" presStyleLbl="node1" presStyleIdx="3" presStyleCnt="5">
        <dgm:presLayoutVars>
          <dgm:chMax val="0"/>
          <dgm:chPref val="0"/>
          <dgm:bulletEnabled val="1"/>
        </dgm:presLayoutVars>
      </dgm:prSet>
      <dgm:spPr/>
    </dgm:pt>
    <dgm:pt modelId="{D25BA32A-8893-D146-A9E5-17D1F4D95FFB}" type="pres">
      <dgm:prSet presAssocID="{D697F326-7631-5D4C-A507-51B892D8C65D}" presName="parTxOnlySpace" presStyleCnt="0"/>
      <dgm:spPr/>
    </dgm:pt>
    <dgm:pt modelId="{F2517741-CB08-F64E-A104-5BF8A3F8EBBE}" type="pres">
      <dgm:prSet presAssocID="{0D5A3505-C162-FD4D-B457-5061EA61E929}" presName="parTxOnly" presStyleLbl="node1" presStyleIdx="4" presStyleCnt="5">
        <dgm:presLayoutVars>
          <dgm:chMax val="0"/>
          <dgm:chPref val="0"/>
          <dgm:bulletEnabled val="1"/>
        </dgm:presLayoutVars>
      </dgm:prSet>
      <dgm:spPr/>
    </dgm:pt>
  </dgm:ptLst>
  <dgm:cxnLst>
    <dgm:cxn modelId="{4CBF5C13-FDEB-BC4A-86CD-B9BFA4077C7D}" srcId="{34B77114-2602-7A47-8FD0-121654439BCB}" destId="{BDDC671D-D2D2-ED42-BD4E-B9050E94C919}" srcOrd="2" destOrd="0" parTransId="{78505889-2143-BE4E-9F9A-8E9A9AC458D0}" sibTransId="{A96DBA20-4404-5C4D-8326-3F4045E1BECE}"/>
    <dgm:cxn modelId="{323EE526-735F-394E-B8A0-9F1B58417778}" srcId="{34B77114-2602-7A47-8FD0-121654439BCB}" destId="{60B93634-9814-3F4D-B964-92AE5AD0A5AF}" srcOrd="0" destOrd="0" parTransId="{A7D0FCAA-3577-0243-9272-4C137398740F}" sibTransId="{E7D24C5D-EF0B-0A42-B325-CBACD01DA05B}"/>
    <dgm:cxn modelId="{88DF1729-0D8C-8D47-AF22-1605946FA976}" type="presOf" srcId="{0D5A3505-C162-FD4D-B457-5061EA61E929}" destId="{F2517741-CB08-F64E-A104-5BF8A3F8EBBE}" srcOrd="0" destOrd="0" presId="urn:microsoft.com/office/officeart/2005/8/layout/chevron1"/>
    <dgm:cxn modelId="{FE824F2C-96FC-6C46-99D6-632C5B8C0E7A}" type="presOf" srcId="{BDDC671D-D2D2-ED42-BD4E-B9050E94C919}" destId="{0412EB8A-6E88-3A42-8868-CC3405F05304}" srcOrd="0" destOrd="0" presId="urn:microsoft.com/office/officeart/2005/8/layout/chevron1"/>
    <dgm:cxn modelId="{EDBCD83F-7A37-8242-81C3-82157F832D52}" type="presOf" srcId="{9DB33CE4-9F5E-DA43-8B91-97C64F4B25F9}" destId="{01395C94-D0FB-1941-B038-97F90D60D728}" srcOrd="0" destOrd="0" presId="urn:microsoft.com/office/officeart/2005/8/layout/chevron1"/>
    <dgm:cxn modelId="{95763C53-071E-D149-906B-BA978D6E9786}" srcId="{34B77114-2602-7A47-8FD0-121654439BCB}" destId="{9DB33CE4-9F5E-DA43-8B91-97C64F4B25F9}" srcOrd="1" destOrd="0" parTransId="{31BD5592-B128-EF4E-82C8-E326903FBAD3}" sibTransId="{96DC0179-8D0A-934D-BF20-F9E7643945DE}"/>
    <dgm:cxn modelId="{E01C1870-29F7-7F4F-868B-7616A93C9E9D}" type="presOf" srcId="{0103C08A-D766-8E4F-998A-E8305CC312E9}" destId="{73D22E7C-6D0A-284B-A4C4-50FFE4152A9D}" srcOrd="0" destOrd="0" presId="urn:microsoft.com/office/officeart/2005/8/layout/chevron1"/>
    <dgm:cxn modelId="{14799490-22DF-9147-912F-B4EC7207D041}" srcId="{34B77114-2602-7A47-8FD0-121654439BCB}" destId="{0D5A3505-C162-FD4D-B457-5061EA61E929}" srcOrd="4" destOrd="0" parTransId="{813F414D-1F1C-1744-9709-5BA82AECE3D8}" sibTransId="{8DC931AB-BA8F-EF42-88C7-75B3558F6B14}"/>
    <dgm:cxn modelId="{C4CC5DA0-C0C9-B24E-A38C-2E9E98A1EEDC}" type="presOf" srcId="{34B77114-2602-7A47-8FD0-121654439BCB}" destId="{12896446-39C8-C341-9A12-383074D3DF20}" srcOrd="0" destOrd="0" presId="urn:microsoft.com/office/officeart/2005/8/layout/chevron1"/>
    <dgm:cxn modelId="{C066F6A1-176E-F644-9F6E-0F7C3850F3A0}" srcId="{34B77114-2602-7A47-8FD0-121654439BCB}" destId="{0103C08A-D766-8E4F-998A-E8305CC312E9}" srcOrd="3" destOrd="0" parTransId="{CFE082C5-F0A6-5847-82E0-7A81075BB16F}" sibTransId="{D697F326-7631-5D4C-A507-51B892D8C65D}"/>
    <dgm:cxn modelId="{71B9A8BD-561C-4841-9F02-6849B3F7F9CC}" type="presOf" srcId="{60B93634-9814-3F4D-B964-92AE5AD0A5AF}" destId="{F54BDBD8-5242-9C47-A219-307254B5773A}" srcOrd="0" destOrd="0" presId="urn:microsoft.com/office/officeart/2005/8/layout/chevron1"/>
    <dgm:cxn modelId="{A93C8F54-7820-614C-8A60-D5B2133CA392}" type="presParOf" srcId="{12896446-39C8-C341-9A12-383074D3DF20}" destId="{F54BDBD8-5242-9C47-A219-307254B5773A}" srcOrd="0" destOrd="0" presId="urn:microsoft.com/office/officeart/2005/8/layout/chevron1"/>
    <dgm:cxn modelId="{E3062C19-D8D8-9D47-AB55-40287AAF24A3}" type="presParOf" srcId="{12896446-39C8-C341-9A12-383074D3DF20}" destId="{272252E9-7CF2-D542-BA5A-19F317C5FC5C}" srcOrd="1" destOrd="0" presId="urn:microsoft.com/office/officeart/2005/8/layout/chevron1"/>
    <dgm:cxn modelId="{3516915B-EDCB-DF48-957A-2B0A276A323C}" type="presParOf" srcId="{12896446-39C8-C341-9A12-383074D3DF20}" destId="{01395C94-D0FB-1941-B038-97F90D60D728}" srcOrd="2" destOrd="0" presId="urn:microsoft.com/office/officeart/2005/8/layout/chevron1"/>
    <dgm:cxn modelId="{7F140039-AD62-914F-9F0A-E6E2AAA1D618}" type="presParOf" srcId="{12896446-39C8-C341-9A12-383074D3DF20}" destId="{FF80F31B-4E93-CD4A-8623-7603E6EA578A}" srcOrd="3" destOrd="0" presId="urn:microsoft.com/office/officeart/2005/8/layout/chevron1"/>
    <dgm:cxn modelId="{78581AD8-ED48-3B49-8306-0A7664FF2061}" type="presParOf" srcId="{12896446-39C8-C341-9A12-383074D3DF20}" destId="{0412EB8A-6E88-3A42-8868-CC3405F05304}" srcOrd="4" destOrd="0" presId="urn:microsoft.com/office/officeart/2005/8/layout/chevron1"/>
    <dgm:cxn modelId="{0E4DBBB8-6662-4944-8312-53FA676D89A1}" type="presParOf" srcId="{12896446-39C8-C341-9A12-383074D3DF20}" destId="{112A184B-D2FC-4144-97A5-3A67AFAA68D2}" srcOrd="5" destOrd="0" presId="urn:microsoft.com/office/officeart/2005/8/layout/chevron1"/>
    <dgm:cxn modelId="{99F897EA-5E8E-744B-83E8-0A9C6D085872}" type="presParOf" srcId="{12896446-39C8-C341-9A12-383074D3DF20}" destId="{73D22E7C-6D0A-284B-A4C4-50FFE4152A9D}" srcOrd="6" destOrd="0" presId="urn:microsoft.com/office/officeart/2005/8/layout/chevron1"/>
    <dgm:cxn modelId="{E0B68769-38D5-0F49-85A4-D9F32CFDBA0B}" type="presParOf" srcId="{12896446-39C8-C341-9A12-383074D3DF20}" destId="{D25BA32A-8893-D146-A9E5-17D1F4D95FFB}" srcOrd="7" destOrd="0" presId="urn:microsoft.com/office/officeart/2005/8/layout/chevron1"/>
    <dgm:cxn modelId="{14F977B2-8795-D144-872B-E1786D388316}" type="presParOf" srcId="{12896446-39C8-C341-9A12-383074D3DF20}" destId="{F2517741-CB08-F64E-A104-5BF8A3F8EBBE}" srcOrd="8" destOrd="0" presId="urn:microsoft.com/office/officeart/2005/8/layout/chevron1"/>
  </dgm:cxnLst>
  <dgm:bg>
    <a:solidFill>
      <a:schemeClr val="lt1">
        <a:hueOff val="0"/>
        <a:satOff val="0"/>
        <a:lumOff val="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4B77114-2602-7A47-8FD0-121654439BCB}" type="doc">
      <dgm:prSet loTypeId="urn:microsoft.com/office/officeart/2005/8/layout/chevron1" loCatId="" qsTypeId="urn:microsoft.com/office/officeart/2005/8/quickstyle/simple1" qsCatId="simple" csTypeId="urn:microsoft.com/office/officeart/2005/8/colors/accent0_2" csCatId="mainScheme" phldr="1"/>
      <dgm:spPr/>
    </dgm:pt>
    <dgm:pt modelId="{60B93634-9814-3F4D-B964-92AE5AD0A5AF}">
      <dgm:prSet phldrT="[Text]" custT="1"/>
      <dgm:spPr>
        <a:noFill/>
      </dgm:spPr>
      <dgm:t>
        <a:bodyPr/>
        <a:lstStyle/>
        <a:p>
          <a:pPr rtl="0"/>
          <a:r>
            <a:rPr lang="en-US" sz="1800" dirty="0">
              <a:solidFill>
                <a:schemeClr val="tx1"/>
              </a:solidFill>
              <a:latin typeface="Calibri" panose="020F0502020204030204" pitchFamily="34" charset="0"/>
              <a:cs typeface="Calibri" panose="020F0502020204030204" pitchFamily="34" charset="0"/>
            </a:rPr>
            <a:t>Motivation</a:t>
          </a:r>
        </a:p>
      </dgm:t>
    </dgm:pt>
    <dgm:pt modelId="{A7D0FCAA-3577-0243-9272-4C137398740F}" type="par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E7D24C5D-EF0B-0A42-B325-CBACD01DA05B}" type="sib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DB33CE4-9F5E-DA43-8B91-97C64F4B25F9}">
      <dgm:prSet phldrT="[Text]" custT="1"/>
      <dgm:spPr/>
      <dgm:t>
        <a:bodyPr/>
        <a:lstStyle/>
        <a:p>
          <a:pPr rtl="0"/>
          <a:r>
            <a:rPr lang="en-US" sz="1800" dirty="0" err="1">
              <a:solidFill>
                <a:schemeClr val="tx1"/>
              </a:solidFill>
              <a:latin typeface="Calibri" panose="020F0502020204030204" pitchFamily="34" charset="0"/>
              <a:cs typeface="Calibri" panose="020F0502020204030204" pitchFamily="34" charset="0"/>
            </a:rPr>
            <a:t>OpenROAD</a:t>
          </a:r>
          <a:endParaRPr lang="en-US" sz="1800" dirty="0">
            <a:solidFill>
              <a:schemeClr val="tx1"/>
            </a:solidFill>
            <a:latin typeface="Calibri" panose="020F0502020204030204" pitchFamily="34" charset="0"/>
            <a:cs typeface="Calibri" panose="020F0502020204030204" pitchFamily="34" charset="0"/>
          </a:endParaRPr>
        </a:p>
      </dgm:t>
    </dgm:pt>
    <dgm:pt modelId="{31BD5592-B128-EF4E-82C8-E326903FBAD3}" type="par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6DC0179-8D0A-934D-BF20-F9E7643945DE}" type="sib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BDDC671D-D2D2-ED42-BD4E-B9050E94C91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Open-source</a:t>
          </a:r>
        </a:p>
      </dgm:t>
    </dgm:pt>
    <dgm:pt modelId="{78505889-2143-BE4E-9F9A-8E9A9AC458D0}" type="par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A96DBA20-4404-5C4D-8326-3F4045E1BECE}" type="sib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103C08A-D766-8E4F-998A-E8305CC312E9}">
      <dgm:prSet phldrT="[Text]" custT="1"/>
      <dgm:spPr>
        <a:solidFill>
          <a:srgbClr val="FFF27F"/>
        </a:solidFill>
      </dgm:spPr>
      <dgm:t>
        <a:bodyPr/>
        <a:lstStyle/>
        <a:p>
          <a:r>
            <a:rPr lang="en-US" sz="1800" dirty="0">
              <a:solidFill>
                <a:schemeClr val="tx1"/>
              </a:solidFill>
              <a:latin typeface="Calibri" panose="020F0502020204030204" pitchFamily="34" charset="0"/>
              <a:cs typeface="Calibri" panose="020F0502020204030204" pitchFamily="34" charset="0"/>
            </a:rPr>
            <a:t>Flow (RTL-GDS)</a:t>
          </a:r>
        </a:p>
      </dgm:t>
    </dgm:pt>
    <dgm:pt modelId="{CFE082C5-F0A6-5847-82E0-7A81075BB16F}" type="par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D697F326-7631-5D4C-A507-51B892D8C65D}" type="sib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D5A3505-C162-FD4D-B457-5061EA61E92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Analysis Tools</a:t>
          </a:r>
        </a:p>
      </dgm:t>
    </dgm:pt>
    <dgm:pt modelId="{813F414D-1F1C-1744-9709-5BA82AECE3D8}" type="par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8DC931AB-BA8F-EF42-88C7-75B3558F6B14}" type="sib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12896446-39C8-C341-9A12-383074D3DF20}" type="pres">
      <dgm:prSet presAssocID="{34B77114-2602-7A47-8FD0-121654439BCB}" presName="Name0" presStyleCnt="0">
        <dgm:presLayoutVars>
          <dgm:dir/>
          <dgm:animLvl val="lvl"/>
          <dgm:resizeHandles val="exact"/>
        </dgm:presLayoutVars>
      </dgm:prSet>
      <dgm:spPr/>
    </dgm:pt>
    <dgm:pt modelId="{F54BDBD8-5242-9C47-A219-307254B5773A}" type="pres">
      <dgm:prSet presAssocID="{60B93634-9814-3F4D-B964-92AE5AD0A5AF}" presName="parTxOnly" presStyleLbl="node1" presStyleIdx="0" presStyleCnt="5">
        <dgm:presLayoutVars>
          <dgm:chMax val="0"/>
          <dgm:chPref val="0"/>
          <dgm:bulletEnabled val="1"/>
        </dgm:presLayoutVars>
      </dgm:prSet>
      <dgm:spPr/>
    </dgm:pt>
    <dgm:pt modelId="{272252E9-7CF2-D542-BA5A-19F317C5FC5C}" type="pres">
      <dgm:prSet presAssocID="{E7D24C5D-EF0B-0A42-B325-CBACD01DA05B}" presName="parTxOnlySpace" presStyleCnt="0"/>
      <dgm:spPr/>
    </dgm:pt>
    <dgm:pt modelId="{01395C94-D0FB-1941-B038-97F90D60D728}" type="pres">
      <dgm:prSet presAssocID="{9DB33CE4-9F5E-DA43-8B91-97C64F4B25F9}" presName="parTxOnly" presStyleLbl="node1" presStyleIdx="1" presStyleCnt="5" custLinFactNeighborX="1362" custLinFactNeighborY="-21109">
        <dgm:presLayoutVars>
          <dgm:chMax val="0"/>
          <dgm:chPref val="0"/>
          <dgm:bulletEnabled val="1"/>
        </dgm:presLayoutVars>
      </dgm:prSet>
      <dgm:spPr/>
    </dgm:pt>
    <dgm:pt modelId="{FF80F31B-4E93-CD4A-8623-7603E6EA578A}" type="pres">
      <dgm:prSet presAssocID="{96DC0179-8D0A-934D-BF20-F9E7643945DE}" presName="parTxOnlySpace" presStyleCnt="0"/>
      <dgm:spPr/>
    </dgm:pt>
    <dgm:pt modelId="{0412EB8A-6E88-3A42-8868-CC3405F05304}" type="pres">
      <dgm:prSet presAssocID="{BDDC671D-D2D2-ED42-BD4E-B9050E94C919}" presName="parTxOnly" presStyleLbl="node1" presStyleIdx="2" presStyleCnt="5">
        <dgm:presLayoutVars>
          <dgm:chMax val="0"/>
          <dgm:chPref val="0"/>
          <dgm:bulletEnabled val="1"/>
        </dgm:presLayoutVars>
      </dgm:prSet>
      <dgm:spPr/>
    </dgm:pt>
    <dgm:pt modelId="{112A184B-D2FC-4144-97A5-3A67AFAA68D2}" type="pres">
      <dgm:prSet presAssocID="{A96DBA20-4404-5C4D-8326-3F4045E1BECE}" presName="parTxOnlySpace" presStyleCnt="0"/>
      <dgm:spPr/>
    </dgm:pt>
    <dgm:pt modelId="{73D22E7C-6D0A-284B-A4C4-50FFE4152A9D}" type="pres">
      <dgm:prSet presAssocID="{0103C08A-D766-8E4F-998A-E8305CC312E9}" presName="parTxOnly" presStyleLbl="node1" presStyleIdx="3" presStyleCnt="5">
        <dgm:presLayoutVars>
          <dgm:chMax val="0"/>
          <dgm:chPref val="0"/>
          <dgm:bulletEnabled val="1"/>
        </dgm:presLayoutVars>
      </dgm:prSet>
      <dgm:spPr/>
    </dgm:pt>
    <dgm:pt modelId="{D25BA32A-8893-D146-A9E5-17D1F4D95FFB}" type="pres">
      <dgm:prSet presAssocID="{D697F326-7631-5D4C-A507-51B892D8C65D}" presName="parTxOnlySpace" presStyleCnt="0"/>
      <dgm:spPr/>
    </dgm:pt>
    <dgm:pt modelId="{F2517741-CB08-F64E-A104-5BF8A3F8EBBE}" type="pres">
      <dgm:prSet presAssocID="{0D5A3505-C162-FD4D-B457-5061EA61E929}" presName="parTxOnly" presStyleLbl="node1" presStyleIdx="4" presStyleCnt="5">
        <dgm:presLayoutVars>
          <dgm:chMax val="0"/>
          <dgm:chPref val="0"/>
          <dgm:bulletEnabled val="1"/>
        </dgm:presLayoutVars>
      </dgm:prSet>
      <dgm:spPr/>
    </dgm:pt>
  </dgm:ptLst>
  <dgm:cxnLst>
    <dgm:cxn modelId="{4CBF5C13-FDEB-BC4A-86CD-B9BFA4077C7D}" srcId="{34B77114-2602-7A47-8FD0-121654439BCB}" destId="{BDDC671D-D2D2-ED42-BD4E-B9050E94C919}" srcOrd="2" destOrd="0" parTransId="{78505889-2143-BE4E-9F9A-8E9A9AC458D0}" sibTransId="{A96DBA20-4404-5C4D-8326-3F4045E1BECE}"/>
    <dgm:cxn modelId="{323EE526-735F-394E-B8A0-9F1B58417778}" srcId="{34B77114-2602-7A47-8FD0-121654439BCB}" destId="{60B93634-9814-3F4D-B964-92AE5AD0A5AF}" srcOrd="0" destOrd="0" parTransId="{A7D0FCAA-3577-0243-9272-4C137398740F}" sibTransId="{E7D24C5D-EF0B-0A42-B325-CBACD01DA05B}"/>
    <dgm:cxn modelId="{88DF1729-0D8C-8D47-AF22-1605946FA976}" type="presOf" srcId="{0D5A3505-C162-FD4D-B457-5061EA61E929}" destId="{F2517741-CB08-F64E-A104-5BF8A3F8EBBE}" srcOrd="0" destOrd="0" presId="urn:microsoft.com/office/officeart/2005/8/layout/chevron1"/>
    <dgm:cxn modelId="{FE824F2C-96FC-6C46-99D6-632C5B8C0E7A}" type="presOf" srcId="{BDDC671D-D2D2-ED42-BD4E-B9050E94C919}" destId="{0412EB8A-6E88-3A42-8868-CC3405F05304}" srcOrd="0" destOrd="0" presId="urn:microsoft.com/office/officeart/2005/8/layout/chevron1"/>
    <dgm:cxn modelId="{EDBCD83F-7A37-8242-81C3-82157F832D52}" type="presOf" srcId="{9DB33CE4-9F5E-DA43-8B91-97C64F4B25F9}" destId="{01395C94-D0FB-1941-B038-97F90D60D728}" srcOrd="0" destOrd="0" presId="urn:microsoft.com/office/officeart/2005/8/layout/chevron1"/>
    <dgm:cxn modelId="{95763C53-071E-D149-906B-BA978D6E9786}" srcId="{34B77114-2602-7A47-8FD0-121654439BCB}" destId="{9DB33CE4-9F5E-DA43-8B91-97C64F4B25F9}" srcOrd="1" destOrd="0" parTransId="{31BD5592-B128-EF4E-82C8-E326903FBAD3}" sibTransId="{96DC0179-8D0A-934D-BF20-F9E7643945DE}"/>
    <dgm:cxn modelId="{E01C1870-29F7-7F4F-868B-7616A93C9E9D}" type="presOf" srcId="{0103C08A-D766-8E4F-998A-E8305CC312E9}" destId="{73D22E7C-6D0A-284B-A4C4-50FFE4152A9D}" srcOrd="0" destOrd="0" presId="urn:microsoft.com/office/officeart/2005/8/layout/chevron1"/>
    <dgm:cxn modelId="{14799490-22DF-9147-912F-B4EC7207D041}" srcId="{34B77114-2602-7A47-8FD0-121654439BCB}" destId="{0D5A3505-C162-FD4D-B457-5061EA61E929}" srcOrd="4" destOrd="0" parTransId="{813F414D-1F1C-1744-9709-5BA82AECE3D8}" sibTransId="{8DC931AB-BA8F-EF42-88C7-75B3558F6B14}"/>
    <dgm:cxn modelId="{C4CC5DA0-C0C9-B24E-A38C-2E9E98A1EEDC}" type="presOf" srcId="{34B77114-2602-7A47-8FD0-121654439BCB}" destId="{12896446-39C8-C341-9A12-383074D3DF20}" srcOrd="0" destOrd="0" presId="urn:microsoft.com/office/officeart/2005/8/layout/chevron1"/>
    <dgm:cxn modelId="{C066F6A1-176E-F644-9F6E-0F7C3850F3A0}" srcId="{34B77114-2602-7A47-8FD0-121654439BCB}" destId="{0103C08A-D766-8E4F-998A-E8305CC312E9}" srcOrd="3" destOrd="0" parTransId="{CFE082C5-F0A6-5847-82E0-7A81075BB16F}" sibTransId="{D697F326-7631-5D4C-A507-51B892D8C65D}"/>
    <dgm:cxn modelId="{71B9A8BD-561C-4841-9F02-6849B3F7F9CC}" type="presOf" srcId="{60B93634-9814-3F4D-B964-92AE5AD0A5AF}" destId="{F54BDBD8-5242-9C47-A219-307254B5773A}" srcOrd="0" destOrd="0" presId="urn:microsoft.com/office/officeart/2005/8/layout/chevron1"/>
    <dgm:cxn modelId="{A93C8F54-7820-614C-8A60-D5B2133CA392}" type="presParOf" srcId="{12896446-39C8-C341-9A12-383074D3DF20}" destId="{F54BDBD8-5242-9C47-A219-307254B5773A}" srcOrd="0" destOrd="0" presId="urn:microsoft.com/office/officeart/2005/8/layout/chevron1"/>
    <dgm:cxn modelId="{E3062C19-D8D8-9D47-AB55-40287AAF24A3}" type="presParOf" srcId="{12896446-39C8-C341-9A12-383074D3DF20}" destId="{272252E9-7CF2-D542-BA5A-19F317C5FC5C}" srcOrd="1" destOrd="0" presId="urn:microsoft.com/office/officeart/2005/8/layout/chevron1"/>
    <dgm:cxn modelId="{3516915B-EDCB-DF48-957A-2B0A276A323C}" type="presParOf" srcId="{12896446-39C8-C341-9A12-383074D3DF20}" destId="{01395C94-D0FB-1941-B038-97F90D60D728}" srcOrd="2" destOrd="0" presId="urn:microsoft.com/office/officeart/2005/8/layout/chevron1"/>
    <dgm:cxn modelId="{7F140039-AD62-914F-9F0A-E6E2AAA1D618}" type="presParOf" srcId="{12896446-39C8-C341-9A12-383074D3DF20}" destId="{FF80F31B-4E93-CD4A-8623-7603E6EA578A}" srcOrd="3" destOrd="0" presId="urn:microsoft.com/office/officeart/2005/8/layout/chevron1"/>
    <dgm:cxn modelId="{78581AD8-ED48-3B49-8306-0A7664FF2061}" type="presParOf" srcId="{12896446-39C8-C341-9A12-383074D3DF20}" destId="{0412EB8A-6E88-3A42-8868-CC3405F05304}" srcOrd="4" destOrd="0" presId="urn:microsoft.com/office/officeart/2005/8/layout/chevron1"/>
    <dgm:cxn modelId="{0E4DBBB8-6662-4944-8312-53FA676D89A1}" type="presParOf" srcId="{12896446-39C8-C341-9A12-383074D3DF20}" destId="{112A184B-D2FC-4144-97A5-3A67AFAA68D2}" srcOrd="5" destOrd="0" presId="urn:microsoft.com/office/officeart/2005/8/layout/chevron1"/>
    <dgm:cxn modelId="{99F897EA-5E8E-744B-83E8-0A9C6D085872}" type="presParOf" srcId="{12896446-39C8-C341-9A12-383074D3DF20}" destId="{73D22E7C-6D0A-284B-A4C4-50FFE4152A9D}" srcOrd="6" destOrd="0" presId="urn:microsoft.com/office/officeart/2005/8/layout/chevron1"/>
    <dgm:cxn modelId="{E0B68769-38D5-0F49-85A4-D9F32CFDBA0B}" type="presParOf" srcId="{12896446-39C8-C341-9A12-383074D3DF20}" destId="{D25BA32A-8893-D146-A9E5-17D1F4D95FFB}" srcOrd="7" destOrd="0" presId="urn:microsoft.com/office/officeart/2005/8/layout/chevron1"/>
    <dgm:cxn modelId="{14F977B2-8795-D144-872B-E1786D388316}" type="presParOf" srcId="{12896446-39C8-C341-9A12-383074D3DF20}" destId="{F2517741-CB08-F64E-A104-5BF8A3F8EBBE}" srcOrd="8" destOrd="0" presId="urn:microsoft.com/office/officeart/2005/8/layout/chevron1"/>
  </dgm:cxnLst>
  <dgm:bg>
    <a:solidFill>
      <a:schemeClr val="lt1">
        <a:hueOff val="0"/>
        <a:satOff val="0"/>
        <a:lumOff val="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4B77114-2602-7A47-8FD0-121654439BCB}" type="doc">
      <dgm:prSet loTypeId="urn:microsoft.com/office/officeart/2005/8/layout/chevron1" loCatId="" qsTypeId="urn:microsoft.com/office/officeart/2005/8/quickstyle/simple1" qsCatId="simple" csTypeId="urn:microsoft.com/office/officeart/2005/8/colors/accent0_2" csCatId="mainScheme" phldr="1"/>
      <dgm:spPr/>
    </dgm:pt>
    <dgm:pt modelId="{60B93634-9814-3F4D-B964-92AE5AD0A5AF}">
      <dgm:prSet phldrT="[Text]" custT="1"/>
      <dgm:spPr>
        <a:noFill/>
      </dgm:spPr>
      <dgm:t>
        <a:bodyPr/>
        <a:lstStyle/>
        <a:p>
          <a:pPr rtl="0"/>
          <a:r>
            <a:rPr lang="en-US" sz="1800" dirty="0">
              <a:solidFill>
                <a:schemeClr val="tx1"/>
              </a:solidFill>
              <a:latin typeface="Calibri" panose="020F0502020204030204" pitchFamily="34" charset="0"/>
              <a:cs typeface="Calibri" panose="020F0502020204030204" pitchFamily="34" charset="0"/>
            </a:rPr>
            <a:t>Motivation</a:t>
          </a:r>
        </a:p>
      </dgm:t>
    </dgm:pt>
    <dgm:pt modelId="{A7D0FCAA-3577-0243-9272-4C137398740F}" type="par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E7D24C5D-EF0B-0A42-B325-CBACD01DA05B}" type="sib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DB33CE4-9F5E-DA43-8B91-97C64F4B25F9}">
      <dgm:prSet phldrT="[Text]" custT="1"/>
      <dgm:spPr/>
      <dgm:t>
        <a:bodyPr/>
        <a:lstStyle/>
        <a:p>
          <a:pPr rtl="0"/>
          <a:r>
            <a:rPr lang="en-US" sz="1800" dirty="0" err="1">
              <a:solidFill>
                <a:schemeClr val="tx1"/>
              </a:solidFill>
              <a:latin typeface="Calibri" panose="020F0502020204030204" pitchFamily="34" charset="0"/>
              <a:cs typeface="Calibri" panose="020F0502020204030204" pitchFamily="34" charset="0"/>
            </a:rPr>
            <a:t>OpenROAD</a:t>
          </a:r>
          <a:endParaRPr lang="en-US" sz="1800" dirty="0">
            <a:solidFill>
              <a:schemeClr val="tx1"/>
            </a:solidFill>
            <a:latin typeface="Calibri" panose="020F0502020204030204" pitchFamily="34" charset="0"/>
            <a:cs typeface="Calibri" panose="020F0502020204030204" pitchFamily="34" charset="0"/>
          </a:endParaRPr>
        </a:p>
      </dgm:t>
    </dgm:pt>
    <dgm:pt modelId="{31BD5592-B128-EF4E-82C8-E326903FBAD3}" type="par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6DC0179-8D0A-934D-BF20-F9E7643945DE}" type="sib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BDDC671D-D2D2-ED42-BD4E-B9050E94C91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Open-source</a:t>
          </a:r>
        </a:p>
      </dgm:t>
    </dgm:pt>
    <dgm:pt modelId="{78505889-2143-BE4E-9F9A-8E9A9AC458D0}" type="par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A96DBA20-4404-5C4D-8326-3F4045E1BECE}" type="sib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103C08A-D766-8E4F-998A-E8305CC312E9}">
      <dgm:prSet phldrT="[Text]" custT="1"/>
      <dgm:spPr>
        <a:solidFill>
          <a:srgbClr val="FFF27F"/>
        </a:solidFill>
      </dgm:spPr>
      <dgm:t>
        <a:bodyPr/>
        <a:lstStyle/>
        <a:p>
          <a:r>
            <a:rPr lang="en-US" sz="1800" dirty="0">
              <a:solidFill>
                <a:schemeClr val="tx1"/>
              </a:solidFill>
              <a:latin typeface="Calibri" panose="020F0502020204030204" pitchFamily="34" charset="0"/>
              <a:cs typeface="Calibri" panose="020F0502020204030204" pitchFamily="34" charset="0"/>
            </a:rPr>
            <a:t>Flow (RTL-GDS)</a:t>
          </a:r>
        </a:p>
      </dgm:t>
    </dgm:pt>
    <dgm:pt modelId="{CFE082C5-F0A6-5847-82E0-7A81075BB16F}" type="par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D697F326-7631-5D4C-A507-51B892D8C65D}" type="sib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D5A3505-C162-FD4D-B457-5061EA61E92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Analysis Tools</a:t>
          </a:r>
        </a:p>
      </dgm:t>
    </dgm:pt>
    <dgm:pt modelId="{813F414D-1F1C-1744-9709-5BA82AECE3D8}" type="par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8DC931AB-BA8F-EF42-88C7-75B3558F6B14}" type="sib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12896446-39C8-C341-9A12-383074D3DF20}" type="pres">
      <dgm:prSet presAssocID="{34B77114-2602-7A47-8FD0-121654439BCB}" presName="Name0" presStyleCnt="0">
        <dgm:presLayoutVars>
          <dgm:dir/>
          <dgm:animLvl val="lvl"/>
          <dgm:resizeHandles val="exact"/>
        </dgm:presLayoutVars>
      </dgm:prSet>
      <dgm:spPr/>
    </dgm:pt>
    <dgm:pt modelId="{F54BDBD8-5242-9C47-A219-307254B5773A}" type="pres">
      <dgm:prSet presAssocID="{60B93634-9814-3F4D-B964-92AE5AD0A5AF}" presName="parTxOnly" presStyleLbl="node1" presStyleIdx="0" presStyleCnt="5">
        <dgm:presLayoutVars>
          <dgm:chMax val="0"/>
          <dgm:chPref val="0"/>
          <dgm:bulletEnabled val="1"/>
        </dgm:presLayoutVars>
      </dgm:prSet>
      <dgm:spPr/>
    </dgm:pt>
    <dgm:pt modelId="{272252E9-7CF2-D542-BA5A-19F317C5FC5C}" type="pres">
      <dgm:prSet presAssocID="{E7D24C5D-EF0B-0A42-B325-CBACD01DA05B}" presName="parTxOnlySpace" presStyleCnt="0"/>
      <dgm:spPr/>
    </dgm:pt>
    <dgm:pt modelId="{01395C94-D0FB-1941-B038-97F90D60D728}" type="pres">
      <dgm:prSet presAssocID="{9DB33CE4-9F5E-DA43-8B91-97C64F4B25F9}" presName="parTxOnly" presStyleLbl="node1" presStyleIdx="1" presStyleCnt="5" custLinFactNeighborX="1362" custLinFactNeighborY="-21109">
        <dgm:presLayoutVars>
          <dgm:chMax val="0"/>
          <dgm:chPref val="0"/>
          <dgm:bulletEnabled val="1"/>
        </dgm:presLayoutVars>
      </dgm:prSet>
      <dgm:spPr/>
    </dgm:pt>
    <dgm:pt modelId="{FF80F31B-4E93-CD4A-8623-7603E6EA578A}" type="pres">
      <dgm:prSet presAssocID="{96DC0179-8D0A-934D-BF20-F9E7643945DE}" presName="parTxOnlySpace" presStyleCnt="0"/>
      <dgm:spPr/>
    </dgm:pt>
    <dgm:pt modelId="{0412EB8A-6E88-3A42-8868-CC3405F05304}" type="pres">
      <dgm:prSet presAssocID="{BDDC671D-D2D2-ED42-BD4E-B9050E94C919}" presName="parTxOnly" presStyleLbl="node1" presStyleIdx="2" presStyleCnt="5">
        <dgm:presLayoutVars>
          <dgm:chMax val="0"/>
          <dgm:chPref val="0"/>
          <dgm:bulletEnabled val="1"/>
        </dgm:presLayoutVars>
      </dgm:prSet>
      <dgm:spPr/>
    </dgm:pt>
    <dgm:pt modelId="{112A184B-D2FC-4144-97A5-3A67AFAA68D2}" type="pres">
      <dgm:prSet presAssocID="{A96DBA20-4404-5C4D-8326-3F4045E1BECE}" presName="parTxOnlySpace" presStyleCnt="0"/>
      <dgm:spPr/>
    </dgm:pt>
    <dgm:pt modelId="{73D22E7C-6D0A-284B-A4C4-50FFE4152A9D}" type="pres">
      <dgm:prSet presAssocID="{0103C08A-D766-8E4F-998A-E8305CC312E9}" presName="parTxOnly" presStyleLbl="node1" presStyleIdx="3" presStyleCnt="5">
        <dgm:presLayoutVars>
          <dgm:chMax val="0"/>
          <dgm:chPref val="0"/>
          <dgm:bulletEnabled val="1"/>
        </dgm:presLayoutVars>
      </dgm:prSet>
      <dgm:spPr/>
    </dgm:pt>
    <dgm:pt modelId="{D25BA32A-8893-D146-A9E5-17D1F4D95FFB}" type="pres">
      <dgm:prSet presAssocID="{D697F326-7631-5D4C-A507-51B892D8C65D}" presName="parTxOnlySpace" presStyleCnt="0"/>
      <dgm:spPr/>
    </dgm:pt>
    <dgm:pt modelId="{F2517741-CB08-F64E-A104-5BF8A3F8EBBE}" type="pres">
      <dgm:prSet presAssocID="{0D5A3505-C162-FD4D-B457-5061EA61E929}" presName="parTxOnly" presStyleLbl="node1" presStyleIdx="4" presStyleCnt="5">
        <dgm:presLayoutVars>
          <dgm:chMax val="0"/>
          <dgm:chPref val="0"/>
          <dgm:bulletEnabled val="1"/>
        </dgm:presLayoutVars>
      </dgm:prSet>
      <dgm:spPr/>
    </dgm:pt>
  </dgm:ptLst>
  <dgm:cxnLst>
    <dgm:cxn modelId="{4CBF5C13-FDEB-BC4A-86CD-B9BFA4077C7D}" srcId="{34B77114-2602-7A47-8FD0-121654439BCB}" destId="{BDDC671D-D2D2-ED42-BD4E-B9050E94C919}" srcOrd="2" destOrd="0" parTransId="{78505889-2143-BE4E-9F9A-8E9A9AC458D0}" sibTransId="{A96DBA20-4404-5C4D-8326-3F4045E1BECE}"/>
    <dgm:cxn modelId="{323EE526-735F-394E-B8A0-9F1B58417778}" srcId="{34B77114-2602-7A47-8FD0-121654439BCB}" destId="{60B93634-9814-3F4D-B964-92AE5AD0A5AF}" srcOrd="0" destOrd="0" parTransId="{A7D0FCAA-3577-0243-9272-4C137398740F}" sibTransId="{E7D24C5D-EF0B-0A42-B325-CBACD01DA05B}"/>
    <dgm:cxn modelId="{88DF1729-0D8C-8D47-AF22-1605946FA976}" type="presOf" srcId="{0D5A3505-C162-FD4D-B457-5061EA61E929}" destId="{F2517741-CB08-F64E-A104-5BF8A3F8EBBE}" srcOrd="0" destOrd="0" presId="urn:microsoft.com/office/officeart/2005/8/layout/chevron1"/>
    <dgm:cxn modelId="{FE824F2C-96FC-6C46-99D6-632C5B8C0E7A}" type="presOf" srcId="{BDDC671D-D2D2-ED42-BD4E-B9050E94C919}" destId="{0412EB8A-6E88-3A42-8868-CC3405F05304}" srcOrd="0" destOrd="0" presId="urn:microsoft.com/office/officeart/2005/8/layout/chevron1"/>
    <dgm:cxn modelId="{EDBCD83F-7A37-8242-81C3-82157F832D52}" type="presOf" srcId="{9DB33CE4-9F5E-DA43-8B91-97C64F4B25F9}" destId="{01395C94-D0FB-1941-B038-97F90D60D728}" srcOrd="0" destOrd="0" presId="urn:microsoft.com/office/officeart/2005/8/layout/chevron1"/>
    <dgm:cxn modelId="{95763C53-071E-D149-906B-BA978D6E9786}" srcId="{34B77114-2602-7A47-8FD0-121654439BCB}" destId="{9DB33CE4-9F5E-DA43-8B91-97C64F4B25F9}" srcOrd="1" destOrd="0" parTransId="{31BD5592-B128-EF4E-82C8-E326903FBAD3}" sibTransId="{96DC0179-8D0A-934D-BF20-F9E7643945DE}"/>
    <dgm:cxn modelId="{E01C1870-29F7-7F4F-868B-7616A93C9E9D}" type="presOf" srcId="{0103C08A-D766-8E4F-998A-E8305CC312E9}" destId="{73D22E7C-6D0A-284B-A4C4-50FFE4152A9D}" srcOrd="0" destOrd="0" presId="urn:microsoft.com/office/officeart/2005/8/layout/chevron1"/>
    <dgm:cxn modelId="{14799490-22DF-9147-912F-B4EC7207D041}" srcId="{34B77114-2602-7A47-8FD0-121654439BCB}" destId="{0D5A3505-C162-FD4D-B457-5061EA61E929}" srcOrd="4" destOrd="0" parTransId="{813F414D-1F1C-1744-9709-5BA82AECE3D8}" sibTransId="{8DC931AB-BA8F-EF42-88C7-75B3558F6B14}"/>
    <dgm:cxn modelId="{C4CC5DA0-C0C9-B24E-A38C-2E9E98A1EEDC}" type="presOf" srcId="{34B77114-2602-7A47-8FD0-121654439BCB}" destId="{12896446-39C8-C341-9A12-383074D3DF20}" srcOrd="0" destOrd="0" presId="urn:microsoft.com/office/officeart/2005/8/layout/chevron1"/>
    <dgm:cxn modelId="{C066F6A1-176E-F644-9F6E-0F7C3850F3A0}" srcId="{34B77114-2602-7A47-8FD0-121654439BCB}" destId="{0103C08A-D766-8E4F-998A-E8305CC312E9}" srcOrd="3" destOrd="0" parTransId="{CFE082C5-F0A6-5847-82E0-7A81075BB16F}" sibTransId="{D697F326-7631-5D4C-A507-51B892D8C65D}"/>
    <dgm:cxn modelId="{71B9A8BD-561C-4841-9F02-6849B3F7F9CC}" type="presOf" srcId="{60B93634-9814-3F4D-B964-92AE5AD0A5AF}" destId="{F54BDBD8-5242-9C47-A219-307254B5773A}" srcOrd="0" destOrd="0" presId="urn:microsoft.com/office/officeart/2005/8/layout/chevron1"/>
    <dgm:cxn modelId="{A93C8F54-7820-614C-8A60-D5B2133CA392}" type="presParOf" srcId="{12896446-39C8-C341-9A12-383074D3DF20}" destId="{F54BDBD8-5242-9C47-A219-307254B5773A}" srcOrd="0" destOrd="0" presId="urn:microsoft.com/office/officeart/2005/8/layout/chevron1"/>
    <dgm:cxn modelId="{E3062C19-D8D8-9D47-AB55-40287AAF24A3}" type="presParOf" srcId="{12896446-39C8-C341-9A12-383074D3DF20}" destId="{272252E9-7CF2-D542-BA5A-19F317C5FC5C}" srcOrd="1" destOrd="0" presId="urn:microsoft.com/office/officeart/2005/8/layout/chevron1"/>
    <dgm:cxn modelId="{3516915B-EDCB-DF48-957A-2B0A276A323C}" type="presParOf" srcId="{12896446-39C8-C341-9A12-383074D3DF20}" destId="{01395C94-D0FB-1941-B038-97F90D60D728}" srcOrd="2" destOrd="0" presId="urn:microsoft.com/office/officeart/2005/8/layout/chevron1"/>
    <dgm:cxn modelId="{7F140039-AD62-914F-9F0A-E6E2AAA1D618}" type="presParOf" srcId="{12896446-39C8-C341-9A12-383074D3DF20}" destId="{FF80F31B-4E93-CD4A-8623-7603E6EA578A}" srcOrd="3" destOrd="0" presId="urn:microsoft.com/office/officeart/2005/8/layout/chevron1"/>
    <dgm:cxn modelId="{78581AD8-ED48-3B49-8306-0A7664FF2061}" type="presParOf" srcId="{12896446-39C8-C341-9A12-383074D3DF20}" destId="{0412EB8A-6E88-3A42-8868-CC3405F05304}" srcOrd="4" destOrd="0" presId="urn:microsoft.com/office/officeart/2005/8/layout/chevron1"/>
    <dgm:cxn modelId="{0E4DBBB8-6662-4944-8312-53FA676D89A1}" type="presParOf" srcId="{12896446-39C8-C341-9A12-383074D3DF20}" destId="{112A184B-D2FC-4144-97A5-3A67AFAA68D2}" srcOrd="5" destOrd="0" presId="urn:microsoft.com/office/officeart/2005/8/layout/chevron1"/>
    <dgm:cxn modelId="{99F897EA-5E8E-744B-83E8-0A9C6D085872}" type="presParOf" srcId="{12896446-39C8-C341-9A12-383074D3DF20}" destId="{73D22E7C-6D0A-284B-A4C4-50FFE4152A9D}" srcOrd="6" destOrd="0" presId="urn:microsoft.com/office/officeart/2005/8/layout/chevron1"/>
    <dgm:cxn modelId="{E0B68769-38D5-0F49-85A4-D9F32CFDBA0B}" type="presParOf" srcId="{12896446-39C8-C341-9A12-383074D3DF20}" destId="{D25BA32A-8893-D146-A9E5-17D1F4D95FFB}" srcOrd="7" destOrd="0" presId="urn:microsoft.com/office/officeart/2005/8/layout/chevron1"/>
    <dgm:cxn modelId="{14F977B2-8795-D144-872B-E1786D388316}" type="presParOf" srcId="{12896446-39C8-C341-9A12-383074D3DF20}" destId="{F2517741-CB08-F64E-A104-5BF8A3F8EBBE}" srcOrd="8" destOrd="0" presId="urn:microsoft.com/office/officeart/2005/8/layout/chevron1"/>
  </dgm:cxnLst>
  <dgm:bg>
    <a:solidFill>
      <a:schemeClr val="lt1">
        <a:hueOff val="0"/>
        <a:satOff val="0"/>
        <a:lumOff val="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4B77114-2602-7A47-8FD0-121654439BCB}" type="doc">
      <dgm:prSet loTypeId="urn:microsoft.com/office/officeart/2005/8/layout/chevron1" loCatId="" qsTypeId="urn:microsoft.com/office/officeart/2005/8/quickstyle/simple1" qsCatId="simple" csTypeId="urn:microsoft.com/office/officeart/2005/8/colors/accent0_2" csCatId="mainScheme" phldr="1"/>
      <dgm:spPr/>
    </dgm:pt>
    <dgm:pt modelId="{60B93634-9814-3F4D-B964-92AE5AD0A5AF}">
      <dgm:prSet phldrT="[Text]" custT="1"/>
      <dgm:spPr>
        <a:noFill/>
      </dgm:spPr>
      <dgm:t>
        <a:bodyPr/>
        <a:lstStyle/>
        <a:p>
          <a:pPr rtl="0"/>
          <a:r>
            <a:rPr lang="en-US" sz="1800" dirty="0">
              <a:solidFill>
                <a:schemeClr val="tx1"/>
              </a:solidFill>
              <a:latin typeface="Calibri" panose="020F0502020204030204" pitchFamily="34" charset="0"/>
              <a:cs typeface="Calibri" panose="020F0502020204030204" pitchFamily="34" charset="0"/>
            </a:rPr>
            <a:t>Motivation</a:t>
          </a:r>
        </a:p>
      </dgm:t>
    </dgm:pt>
    <dgm:pt modelId="{A7D0FCAA-3577-0243-9272-4C137398740F}" type="par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E7D24C5D-EF0B-0A42-B325-CBACD01DA05B}" type="sib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DB33CE4-9F5E-DA43-8B91-97C64F4B25F9}">
      <dgm:prSet phldrT="[Text]" custT="1"/>
      <dgm:spPr/>
      <dgm:t>
        <a:bodyPr/>
        <a:lstStyle/>
        <a:p>
          <a:pPr rtl="0"/>
          <a:r>
            <a:rPr lang="en-US" sz="1800" dirty="0" err="1">
              <a:solidFill>
                <a:schemeClr val="tx1"/>
              </a:solidFill>
              <a:latin typeface="Calibri" panose="020F0502020204030204" pitchFamily="34" charset="0"/>
              <a:cs typeface="Calibri" panose="020F0502020204030204" pitchFamily="34" charset="0"/>
            </a:rPr>
            <a:t>OpenROAD</a:t>
          </a:r>
          <a:endParaRPr lang="en-US" sz="1800" dirty="0">
            <a:solidFill>
              <a:schemeClr val="tx1"/>
            </a:solidFill>
            <a:latin typeface="Calibri" panose="020F0502020204030204" pitchFamily="34" charset="0"/>
            <a:cs typeface="Calibri" panose="020F0502020204030204" pitchFamily="34" charset="0"/>
          </a:endParaRPr>
        </a:p>
      </dgm:t>
    </dgm:pt>
    <dgm:pt modelId="{31BD5592-B128-EF4E-82C8-E326903FBAD3}" type="par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6DC0179-8D0A-934D-BF20-F9E7643945DE}" type="sib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BDDC671D-D2D2-ED42-BD4E-B9050E94C91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Open-source</a:t>
          </a:r>
        </a:p>
      </dgm:t>
    </dgm:pt>
    <dgm:pt modelId="{78505889-2143-BE4E-9F9A-8E9A9AC458D0}" type="par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A96DBA20-4404-5C4D-8326-3F4045E1BECE}" type="sib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103C08A-D766-8E4F-998A-E8305CC312E9}">
      <dgm:prSet phldrT="[Text]" custT="1"/>
      <dgm:spPr>
        <a:solidFill>
          <a:srgbClr val="FFF27F"/>
        </a:solidFill>
      </dgm:spPr>
      <dgm:t>
        <a:bodyPr/>
        <a:lstStyle/>
        <a:p>
          <a:r>
            <a:rPr lang="en-US" sz="1800" dirty="0">
              <a:solidFill>
                <a:schemeClr val="tx1"/>
              </a:solidFill>
              <a:latin typeface="Calibri" panose="020F0502020204030204" pitchFamily="34" charset="0"/>
              <a:cs typeface="Calibri" panose="020F0502020204030204" pitchFamily="34" charset="0"/>
            </a:rPr>
            <a:t>Flow (RTL-GDS)</a:t>
          </a:r>
        </a:p>
      </dgm:t>
    </dgm:pt>
    <dgm:pt modelId="{CFE082C5-F0A6-5847-82E0-7A81075BB16F}" type="par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D697F326-7631-5D4C-A507-51B892D8C65D}" type="sib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D5A3505-C162-FD4D-B457-5061EA61E92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Analysis Tools</a:t>
          </a:r>
        </a:p>
      </dgm:t>
    </dgm:pt>
    <dgm:pt modelId="{813F414D-1F1C-1744-9709-5BA82AECE3D8}" type="par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8DC931AB-BA8F-EF42-88C7-75B3558F6B14}" type="sib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12896446-39C8-C341-9A12-383074D3DF20}" type="pres">
      <dgm:prSet presAssocID="{34B77114-2602-7A47-8FD0-121654439BCB}" presName="Name0" presStyleCnt="0">
        <dgm:presLayoutVars>
          <dgm:dir/>
          <dgm:animLvl val="lvl"/>
          <dgm:resizeHandles val="exact"/>
        </dgm:presLayoutVars>
      </dgm:prSet>
      <dgm:spPr/>
    </dgm:pt>
    <dgm:pt modelId="{F54BDBD8-5242-9C47-A219-307254B5773A}" type="pres">
      <dgm:prSet presAssocID="{60B93634-9814-3F4D-B964-92AE5AD0A5AF}" presName="parTxOnly" presStyleLbl="node1" presStyleIdx="0" presStyleCnt="5">
        <dgm:presLayoutVars>
          <dgm:chMax val="0"/>
          <dgm:chPref val="0"/>
          <dgm:bulletEnabled val="1"/>
        </dgm:presLayoutVars>
      </dgm:prSet>
      <dgm:spPr/>
    </dgm:pt>
    <dgm:pt modelId="{272252E9-7CF2-D542-BA5A-19F317C5FC5C}" type="pres">
      <dgm:prSet presAssocID="{E7D24C5D-EF0B-0A42-B325-CBACD01DA05B}" presName="parTxOnlySpace" presStyleCnt="0"/>
      <dgm:spPr/>
    </dgm:pt>
    <dgm:pt modelId="{01395C94-D0FB-1941-B038-97F90D60D728}" type="pres">
      <dgm:prSet presAssocID="{9DB33CE4-9F5E-DA43-8B91-97C64F4B25F9}" presName="parTxOnly" presStyleLbl="node1" presStyleIdx="1" presStyleCnt="5" custLinFactNeighborX="1362" custLinFactNeighborY="-21109">
        <dgm:presLayoutVars>
          <dgm:chMax val="0"/>
          <dgm:chPref val="0"/>
          <dgm:bulletEnabled val="1"/>
        </dgm:presLayoutVars>
      </dgm:prSet>
      <dgm:spPr/>
    </dgm:pt>
    <dgm:pt modelId="{FF80F31B-4E93-CD4A-8623-7603E6EA578A}" type="pres">
      <dgm:prSet presAssocID="{96DC0179-8D0A-934D-BF20-F9E7643945DE}" presName="parTxOnlySpace" presStyleCnt="0"/>
      <dgm:spPr/>
    </dgm:pt>
    <dgm:pt modelId="{0412EB8A-6E88-3A42-8868-CC3405F05304}" type="pres">
      <dgm:prSet presAssocID="{BDDC671D-D2D2-ED42-BD4E-B9050E94C919}" presName="parTxOnly" presStyleLbl="node1" presStyleIdx="2" presStyleCnt="5">
        <dgm:presLayoutVars>
          <dgm:chMax val="0"/>
          <dgm:chPref val="0"/>
          <dgm:bulletEnabled val="1"/>
        </dgm:presLayoutVars>
      </dgm:prSet>
      <dgm:spPr/>
    </dgm:pt>
    <dgm:pt modelId="{112A184B-D2FC-4144-97A5-3A67AFAA68D2}" type="pres">
      <dgm:prSet presAssocID="{A96DBA20-4404-5C4D-8326-3F4045E1BECE}" presName="parTxOnlySpace" presStyleCnt="0"/>
      <dgm:spPr/>
    </dgm:pt>
    <dgm:pt modelId="{73D22E7C-6D0A-284B-A4C4-50FFE4152A9D}" type="pres">
      <dgm:prSet presAssocID="{0103C08A-D766-8E4F-998A-E8305CC312E9}" presName="parTxOnly" presStyleLbl="node1" presStyleIdx="3" presStyleCnt="5">
        <dgm:presLayoutVars>
          <dgm:chMax val="0"/>
          <dgm:chPref val="0"/>
          <dgm:bulletEnabled val="1"/>
        </dgm:presLayoutVars>
      </dgm:prSet>
      <dgm:spPr/>
    </dgm:pt>
    <dgm:pt modelId="{D25BA32A-8893-D146-A9E5-17D1F4D95FFB}" type="pres">
      <dgm:prSet presAssocID="{D697F326-7631-5D4C-A507-51B892D8C65D}" presName="parTxOnlySpace" presStyleCnt="0"/>
      <dgm:spPr/>
    </dgm:pt>
    <dgm:pt modelId="{F2517741-CB08-F64E-A104-5BF8A3F8EBBE}" type="pres">
      <dgm:prSet presAssocID="{0D5A3505-C162-FD4D-B457-5061EA61E929}" presName="parTxOnly" presStyleLbl="node1" presStyleIdx="4" presStyleCnt="5">
        <dgm:presLayoutVars>
          <dgm:chMax val="0"/>
          <dgm:chPref val="0"/>
          <dgm:bulletEnabled val="1"/>
        </dgm:presLayoutVars>
      </dgm:prSet>
      <dgm:spPr/>
    </dgm:pt>
  </dgm:ptLst>
  <dgm:cxnLst>
    <dgm:cxn modelId="{4CBF5C13-FDEB-BC4A-86CD-B9BFA4077C7D}" srcId="{34B77114-2602-7A47-8FD0-121654439BCB}" destId="{BDDC671D-D2D2-ED42-BD4E-B9050E94C919}" srcOrd="2" destOrd="0" parTransId="{78505889-2143-BE4E-9F9A-8E9A9AC458D0}" sibTransId="{A96DBA20-4404-5C4D-8326-3F4045E1BECE}"/>
    <dgm:cxn modelId="{323EE526-735F-394E-B8A0-9F1B58417778}" srcId="{34B77114-2602-7A47-8FD0-121654439BCB}" destId="{60B93634-9814-3F4D-B964-92AE5AD0A5AF}" srcOrd="0" destOrd="0" parTransId="{A7D0FCAA-3577-0243-9272-4C137398740F}" sibTransId="{E7D24C5D-EF0B-0A42-B325-CBACD01DA05B}"/>
    <dgm:cxn modelId="{88DF1729-0D8C-8D47-AF22-1605946FA976}" type="presOf" srcId="{0D5A3505-C162-FD4D-B457-5061EA61E929}" destId="{F2517741-CB08-F64E-A104-5BF8A3F8EBBE}" srcOrd="0" destOrd="0" presId="urn:microsoft.com/office/officeart/2005/8/layout/chevron1"/>
    <dgm:cxn modelId="{FE824F2C-96FC-6C46-99D6-632C5B8C0E7A}" type="presOf" srcId="{BDDC671D-D2D2-ED42-BD4E-B9050E94C919}" destId="{0412EB8A-6E88-3A42-8868-CC3405F05304}" srcOrd="0" destOrd="0" presId="urn:microsoft.com/office/officeart/2005/8/layout/chevron1"/>
    <dgm:cxn modelId="{EDBCD83F-7A37-8242-81C3-82157F832D52}" type="presOf" srcId="{9DB33CE4-9F5E-DA43-8B91-97C64F4B25F9}" destId="{01395C94-D0FB-1941-B038-97F90D60D728}" srcOrd="0" destOrd="0" presId="urn:microsoft.com/office/officeart/2005/8/layout/chevron1"/>
    <dgm:cxn modelId="{95763C53-071E-D149-906B-BA978D6E9786}" srcId="{34B77114-2602-7A47-8FD0-121654439BCB}" destId="{9DB33CE4-9F5E-DA43-8B91-97C64F4B25F9}" srcOrd="1" destOrd="0" parTransId="{31BD5592-B128-EF4E-82C8-E326903FBAD3}" sibTransId="{96DC0179-8D0A-934D-BF20-F9E7643945DE}"/>
    <dgm:cxn modelId="{E01C1870-29F7-7F4F-868B-7616A93C9E9D}" type="presOf" srcId="{0103C08A-D766-8E4F-998A-E8305CC312E9}" destId="{73D22E7C-6D0A-284B-A4C4-50FFE4152A9D}" srcOrd="0" destOrd="0" presId="urn:microsoft.com/office/officeart/2005/8/layout/chevron1"/>
    <dgm:cxn modelId="{14799490-22DF-9147-912F-B4EC7207D041}" srcId="{34B77114-2602-7A47-8FD0-121654439BCB}" destId="{0D5A3505-C162-FD4D-B457-5061EA61E929}" srcOrd="4" destOrd="0" parTransId="{813F414D-1F1C-1744-9709-5BA82AECE3D8}" sibTransId="{8DC931AB-BA8F-EF42-88C7-75B3558F6B14}"/>
    <dgm:cxn modelId="{C4CC5DA0-C0C9-B24E-A38C-2E9E98A1EEDC}" type="presOf" srcId="{34B77114-2602-7A47-8FD0-121654439BCB}" destId="{12896446-39C8-C341-9A12-383074D3DF20}" srcOrd="0" destOrd="0" presId="urn:microsoft.com/office/officeart/2005/8/layout/chevron1"/>
    <dgm:cxn modelId="{C066F6A1-176E-F644-9F6E-0F7C3850F3A0}" srcId="{34B77114-2602-7A47-8FD0-121654439BCB}" destId="{0103C08A-D766-8E4F-998A-E8305CC312E9}" srcOrd="3" destOrd="0" parTransId="{CFE082C5-F0A6-5847-82E0-7A81075BB16F}" sibTransId="{D697F326-7631-5D4C-A507-51B892D8C65D}"/>
    <dgm:cxn modelId="{71B9A8BD-561C-4841-9F02-6849B3F7F9CC}" type="presOf" srcId="{60B93634-9814-3F4D-B964-92AE5AD0A5AF}" destId="{F54BDBD8-5242-9C47-A219-307254B5773A}" srcOrd="0" destOrd="0" presId="urn:microsoft.com/office/officeart/2005/8/layout/chevron1"/>
    <dgm:cxn modelId="{A93C8F54-7820-614C-8A60-D5B2133CA392}" type="presParOf" srcId="{12896446-39C8-C341-9A12-383074D3DF20}" destId="{F54BDBD8-5242-9C47-A219-307254B5773A}" srcOrd="0" destOrd="0" presId="urn:microsoft.com/office/officeart/2005/8/layout/chevron1"/>
    <dgm:cxn modelId="{E3062C19-D8D8-9D47-AB55-40287AAF24A3}" type="presParOf" srcId="{12896446-39C8-C341-9A12-383074D3DF20}" destId="{272252E9-7CF2-D542-BA5A-19F317C5FC5C}" srcOrd="1" destOrd="0" presId="urn:microsoft.com/office/officeart/2005/8/layout/chevron1"/>
    <dgm:cxn modelId="{3516915B-EDCB-DF48-957A-2B0A276A323C}" type="presParOf" srcId="{12896446-39C8-C341-9A12-383074D3DF20}" destId="{01395C94-D0FB-1941-B038-97F90D60D728}" srcOrd="2" destOrd="0" presId="urn:microsoft.com/office/officeart/2005/8/layout/chevron1"/>
    <dgm:cxn modelId="{7F140039-AD62-914F-9F0A-E6E2AAA1D618}" type="presParOf" srcId="{12896446-39C8-C341-9A12-383074D3DF20}" destId="{FF80F31B-4E93-CD4A-8623-7603E6EA578A}" srcOrd="3" destOrd="0" presId="urn:microsoft.com/office/officeart/2005/8/layout/chevron1"/>
    <dgm:cxn modelId="{78581AD8-ED48-3B49-8306-0A7664FF2061}" type="presParOf" srcId="{12896446-39C8-C341-9A12-383074D3DF20}" destId="{0412EB8A-6E88-3A42-8868-CC3405F05304}" srcOrd="4" destOrd="0" presId="urn:microsoft.com/office/officeart/2005/8/layout/chevron1"/>
    <dgm:cxn modelId="{0E4DBBB8-6662-4944-8312-53FA676D89A1}" type="presParOf" srcId="{12896446-39C8-C341-9A12-383074D3DF20}" destId="{112A184B-D2FC-4144-97A5-3A67AFAA68D2}" srcOrd="5" destOrd="0" presId="urn:microsoft.com/office/officeart/2005/8/layout/chevron1"/>
    <dgm:cxn modelId="{99F897EA-5E8E-744B-83E8-0A9C6D085872}" type="presParOf" srcId="{12896446-39C8-C341-9A12-383074D3DF20}" destId="{73D22E7C-6D0A-284B-A4C4-50FFE4152A9D}" srcOrd="6" destOrd="0" presId="urn:microsoft.com/office/officeart/2005/8/layout/chevron1"/>
    <dgm:cxn modelId="{E0B68769-38D5-0F49-85A4-D9F32CFDBA0B}" type="presParOf" srcId="{12896446-39C8-C341-9A12-383074D3DF20}" destId="{D25BA32A-8893-D146-A9E5-17D1F4D95FFB}" srcOrd="7" destOrd="0" presId="urn:microsoft.com/office/officeart/2005/8/layout/chevron1"/>
    <dgm:cxn modelId="{14F977B2-8795-D144-872B-E1786D388316}" type="presParOf" srcId="{12896446-39C8-C341-9A12-383074D3DF20}" destId="{F2517741-CB08-F64E-A104-5BF8A3F8EBBE}" srcOrd="8" destOrd="0" presId="urn:microsoft.com/office/officeart/2005/8/layout/chevron1"/>
  </dgm:cxnLst>
  <dgm:bg>
    <a:solidFill>
      <a:schemeClr val="lt1">
        <a:hueOff val="0"/>
        <a:satOff val="0"/>
        <a:lumOff val="0"/>
      </a:schemeClr>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4B77114-2602-7A47-8FD0-121654439BCB}" type="doc">
      <dgm:prSet loTypeId="urn:microsoft.com/office/officeart/2005/8/layout/chevron1" loCatId="" qsTypeId="urn:microsoft.com/office/officeart/2005/8/quickstyle/simple1" qsCatId="simple" csTypeId="urn:microsoft.com/office/officeart/2005/8/colors/accent0_2" csCatId="mainScheme" phldr="1"/>
      <dgm:spPr/>
    </dgm:pt>
    <dgm:pt modelId="{60B93634-9814-3F4D-B964-92AE5AD0A5AF}">
      <dgm:prSet phldrT="[Text]" custT="1"/>
      <dgm:spPr>
        <a:noFill/>
      </dgm:spPr>
      <dgm:t>
        <a:bodyPr/>
        <a:lstStyle/>
        <a:p>
          <a:pPr rtl="0"/>
          <a:r>
            <a:rPr lang="en-US" sz="1800" dirty="0">
              <a:solidFill>
                <a:schemeClr val="tx1"/>
              </a:solidFill>
              <a:latin typeface="Calibri" panose="020F0502020204030204" pitchFamily="34" charset="0"/>
              <a:cs typeface="Calibri" panose="020F0502020204030204" pitchFamily="34" charset="0"/>
            </a:rPr>
            <a:t>Motivation</a:t>
          </a:r>
        </a:p>
      </dgm:t>
    </dgm:pt>
    <dgm:pt modelId="{A7D0FCAA-3577-0243-9272-4C137398740F}" type="par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E7D24C5D-EF0B-0A42-B325-CBACD01DA05B}" type="sib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DB33CE4-9F5E-DA43-8B91-97C64F4B25F9}">
      <dgm:prSet phldrT="[Text]" custT="1"/>
      <dgm:spPr/>
      <dgm:t>
        <a:bodyPr/>
        <a:lstStyle/>
        <a:p>
          <a:pPr rtl="0"/>
          <a:r>
            <a:rPr lang="en-US" sz="1800" dirty="0" err="1">
              <a:solidFill>
                <a:schemeClr val="tx1"/>
              </a:solidFill>
              <a:latin typeface="Calibri" panose="020F0502020204030204" pitchFamily="34" charset="0"/>
              <a:cs typeface="Calibri" panose="020F0502020204030204" pitchFamily="34" charset="0"/>
            </a:rPr>
            <a:t>OpenROAD</a:t>
          </a:r>
          <a:endParaRPr lang="en-US" sz="1800" dirty="0">
            <a:solidFill>
              <a:schemeClr val="tx1"/>
            </a:solidFill>
            <a:latin typeface="Calibri" panose="020F0502020204030204" pitchFamily="34" charset="0"/>
            <a:cs typeface="Calibri" panose="020F0502020204030204" pitchFamily="34" charset="0"/>
          </a:endParaRPr>
        </a:p>
      </dgm:t>
    </dgm:pt>
    <dgm:pt modelId="{31BD5592-B128-EF4E-82C8-E326903FBAD3}" type="par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6DC0179-8D0A-934D-BF20-F9E7643945DE}" type="sib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BDDC671D-D2D2-ED42-BD4E-B9050E94C91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Open-source</a:t>
          </a:r>
        </a:p>
      </dgm:t>
    </dgm:pt>
    <dgm:pt modelId="{78505889-2143-BE4E-9F9A-8E9A9AC458D0}" type="par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A96DBA20-4404-5C4D-8326-3F4045E1BECE}" type="sib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103C08A-D766-8E4F-998A-E8305CC312E9}">
      <dgm:prSet phldrT="[Text]" custT="1"/>
      <dgm:spPr>
        <a:solidFill>
          <a:srgbClr val="FFF27F"/>
        </a:solidFill>
      </dgm:spPr>
      <dgm:t>
        <a:bodyPr/>
        <a:lstStyle/>
        <a:p>
          <a:r>
            <a:rPr lang="en-US" sz="1800" dirty="0">
              <a:solidFill>
                <a:schemeClr val="tx1"/>
              </a:solidFill>
              <a:latin typeface="Calibri" panose="020F0502020204030204" pitchFamily="34" charset="0"/>
              <a:cs typeface="Calibri" panose="020F0502020204030204" pitchFamily="34" charset="0"/>
            </a:rPr>
            <a:t>Flow (RTL-GDS)</a:t>
          </a:r>
        </a:p>
      </dgm:t>
    </dgm:pt>
    <dgm:pt modelId="{CFE082C5-F0A6-5847-82E0-7A81075BB16F}" type="par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D697F326-7631-5D4C-A507-51B892D8C65D}" type="sib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D5A3505-C162-FD4D-B457-5061EA61E92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Analysis Tools</a:t>
          </a:r>
        </a:p>
      </dgm:t>
    </dgm:pt>
    <dgm:pt modelId="{813F414D-1F1C-1744-9709-5BA82AECE3D8}" type="par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8DC931AB-BA8F-EF42-88C7-75B3558F6B14}" type="sib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12896446-39C8-C341-9A12-383074D3DF20}" type="pres">
      <dgm:prSet presAssocID="{34B77114-2602-7A47-8FD0-121654439BCB}" presName="Name0" presStyleCnt="0">
        <dgm:presLayoutVars>
          <dgm:dir/>
          <dgm:animLvl val="lvl"/>
          <dgm:resizeHandles val="exact"/>
        </dgm:presLayoutVars>
      </dgm:prSet>
      <dgm:spPr/>
    </dgm:pt>
    <dgm:pt modelId="{F54BDBD8-5242-9C47-A219-307254B5773A}" type="pres">
      <dgm:prSet presAssocID="{60B93634-9814-3F4D-B964-92AE5AD0A5AF}" presName="parTxOnly" presStyleLbl="node1" presStyleIdx="0" presStyleCnt="5">
        <dgm:presLayoutVars>
          <dgm:chMax val="0"/>
          <dgm:chPref val="0"/>
          <dgm:bulletEnabled val="1"/>
        </dgm:presLayoutVars>
      </dgm:prSet>
      <dgm:spPr/>
    </dgm:pt>
    <dgm:pt modelId="{272252E9-7CF2-D542-BA5A-19F317C5FC5C}" type="pres">
      <dgm:prSet presAssocID="{E7D24C5D-EF0B-0A42-B325-CBACD01DA05B}" presName="parTxOnlySpace" presStyleCnt="0"/>
      <dgm:spPr/>
    </dgm:pt>
    <dgm:pt modelId="{01395C94-D0FB-1941-B038-97F90D60D728}" type="pres">
      <dgm:prSet presAssocID="{9DB33CE4-9F5E-DA43-8B91-97C64F4B25F9}" presName="parTxOnly" presStyleLbl="node1" presStyleIdx="1" presStyleCnt="5" custLinFactNeighborX="1362" custLinFactNeighborY="-21109">
        <dgm:presLayoutVars>
          <dgm:chMax val="0"/>
          <dgm:chPref val="0"/>
          <dgm:bulletEnabled val="1"/>
        </dgm:presLayoutVars>
      </dgm:prSet>
      <dgm:spPr/>
    </dgm:pt>
    <dgm:pt modelId="{FF80F31B-4E93-CD4A-8623-7603E6EA578A}" type="pres">
      <dgm:prSet presAssocID="{96DC0179-8D0A-934D-BF20-F9E7643945DE}" presName="parTxOnlySpace" presStyleCnt="0"/>
      <dgm:spPr/>
    </dgm:pt>
    <dgm:pt modelId="{0412EB8A-6E88-3A42-8868-CC3405F05304}" type="pres">
      <dgm:prSet presAssocID="{BDDC671D-D2D2-ED42-BD4E-B9050E94C919}" presName="parTxOnly" presStyleLbl="node1" presStyleIdx="2" presStyleCnt="5">
        <dgm:presLayoutVars>
          <dgm:chMax val="0"/>
          <dgm:chPref val="0"/>
          <dgm:bulletEnabled val="1"/>
        </dgm:presLayoutVars>
      </dgm:prSet>
      <dgm:spPr/>
    </dgm:pt>
    <dgm:pt modelId="{112A184B-D2FC-4144-97A5-3A67AFAA68D2}" type="pres">
      <dgm:prSet presAssocID="{A96DBA20-4404-5C4D-8326-3F4045E1BECE}" presName="parTxOnlySpace" presStyleCnt="0"/>
      <dgm:spPr/>
    </dgm:pt>
    <dgm:pt modelId="{73D22E7C-6D0A-284B-A4C4-50FFE4152A9D}" type="pres">
      <dgm:prSet presAssocID="{0103C08A-D766-8E4F-998A-E8305CC312E9}" presName="parTxOnly" presStyleLbl="node1" presStyleIdx="3" presStyleCnt="5">
        <dgm:presLayoutVars>
          <dgm:chMax val="0"/>
          <dgm:chPref val="0"/>
          <dgm:bulletEnabled val="1"/>
        </dgm:presLayoutVars>
      </dgm:prSet>
      <dgm:spPr/>
    </dgm:pt>
    <dgm:pt modelId="{D25BA32A-8893-D146-A9E5-17D1F4D95FFB}" type="pres">
      <dgm:prSet presAssocID="{D697F326-7631-5D4C-A507-51B892D8C65D}" presName="parTxOnlySpace" presStyleCnt="0"/>
      <dgm:spPr/>
    </dgm:pt>
    <dgm:pt modelId="{F2517741-CB08-F64E-A104-5BF8A3F8EBBE}" type="pres">
      <dgm:prSet presAssocID="{0D5A3505-C162-FD4D-B457-5061EA61E929}" presName="parTxOnly" presStyleLbl="node1" presStyleIdx="4" presStyleCnt="5">
        <dgm:presLayoutVars>
          <dgm:chMax val="0"/>
          <dgm:chPref val="0"/>
          <dgm:bulletEnabled val="1"/>
        </dgm:presLayoutVars>
      </dgm:prSet>
      <dgm:spPr/>
    </dgm:pt>
  </dgm:ptLst>
  <dgm:cxnLst>
    <dgm:cxn modelId="{4CBF5C13-FDEB-BC4A-86CD-B9BFA4077C7D}" srcId="{34B77114-2602-7A47-8FD0-121654439BCB}" destId="{BDDC671D-D2D2-ED42-BD4E-B9050E94C919}" srcOrd="2" destOrd="0" parTransId="{78505889-2143-BE4E-9F9A-8E9A9AC458D0}" sibTransId="{A96DBA20-4404-5C4D-8326-3F4045E1BECE}"/>
    <dgm:cxn modelId="{323EE526-735F-394E-B8A0-9F1B58417778}" srcId="{34B77114-2602-7A47-8FD0-121654439BCB}" destId="{60B93634-9814-3F4D-B964-92AE5AD0A5AF}" srcOrd="0" destOrd="0" parTransId="{A7D0FCAA-3577-0243-9272-4C137398740F}" sibTransId="{E7D24C5D-EF0B-0A42-B325-CBACD01DA05B}"/>
    <dgm:cxn modelId="{88DF1729-0D8C-8D47-AF22-1605946FA976}" type="presOf" srcId="{0D5A3505-C162-FD4D-B457-5061EA61E929}" destId="{F2517741-CB08-F64E-A104-5BF8A3F8EBBE}" srcOrd="0" destOrd="0" presId="urn:microsoft.com/office/officeart/2005/8/layout/chevron1"/>
    <dgm:cxn modelId="{FE824F2C-96FC-6C46-99D6-632C5B8C0E7A}" type="presOf" srcId="{BDDC671D-D2D2-ED42-BD4E-B9050E94C919}" destId="{0412EB8A-6E88-3A42-8868-CC3405F05304}" srcOrd="0" destOrd="0" presId="urn:microsoft.com/office/officeart/2005/8/layout/chevron1"/>
    <dgm:cxn modelId="{EDBCD83F-7A37-8242-81C3-82157F832D52}" type="presOf" srcId="{9DB33CE4-9F5E-DA43-8B91-97C64F4B25F9}" destId="{01395C94-D0FB-1941-B038-97F90D60D728}" srcOrd="0" destOrd="0" presId="urn:microsoft.com/office/officeart/2005/8/layout/chevron1"/>
    <dgm:cxn modelId="{95763C53-071E-D149-906B-BA978D6E9786}" srcId="{34B77114-2602-7A47-8FD0-121654439BCB}" destId="{9DB33CE4-9F5E-DA43-8B91-97C64F4B25F9}" srcOrd="1" destOrd="0" parTransId="{31BD5592-B128-EF4E-82C8-E326903FBAD3}" sibTransId="{96DC0179-8D0A-934D-BF20-F9E7643945DE}"/>
    <dgm:cxn modelId="{E01C1870-29F7-7F4F-868B-7616A93C9E9D}" type="presOf" srcId="{0103C08A-D766-8E4F-998A-E8305CC312E9}" destId="{73D22E7C-6D0A-284B-A4C4-50FFE4152A9D}" srcOrd="0" destOrd="0" presId="urn:microsoft.com/office/officeart/2005/8/layout/chevron1"/>
    <dgm:cxn modelId="{14799490-22DF-9147-912F-B4EC7207D041}" srcId="{34B77114-2602-7A47-8FD0-121654439BCB}" destId="{0D5A3505-C162-FD4D-B457-5061EA61E929}" srcOrd="4" destOrd="0" parTransId="{813F414D-1F1C-1744-9709-5BA82AECE3D8}" sibTransId="{8DC931AB-BA8F-EF42-88C7-75B3558F6B14}"/>
    <dgm:cxn modelId="{C4CC5DA0-C0C9-B24E-A38C-2E9E98A1EEDC}" type="presOf" srcId="{34B77114-2602-7A47-8FD0-121654439BCB}" destId="{12896446-39C8-C341-9A12-383074D3DF20}" srcOrd="0" destOrd="0" presId="urn:microsoft.com/office/officeart/2005/8/layout/chevron1"/>
    <dgm:cxn modelId="{C066F6A1-176E-F644-9F6E-0F7C3850F3A0}" srcId="{34B77114-2602-7A47-8FD0-121654439BCB}" destId="{0103C08A-D766-8E4F-998A-E8305CC312E9}" srcOrd="3" destOrd="0" parTransId="{CFE082C5-F0A6-5847-82E0-7A81075BB16F}" sibTransId="{D697F326-7631-5D4C-A507-51B892D8C65D}"/>
    <dgm:cxn modelId="{71B9A8BD-561C-4841-9F02-6849B3F7F9CC}" type="presOf" srcId="{60B93634-9814-3F4D-B964-92AE5AD0A5AF}" destId="{F54BDBD8-5242-9C47-A219-307254B5773A}" srcOrd="0" destOrd="0" presId="urn:microsoft.com/office/officeart/2005/8/layout/chevron1"/>
    <dgm:cxn modelId="{A93C8F54-7820-614C-8A60-D5B2133CA392}" type="presParOf" srcId="{12896446-39C8-C341-9A12-383074D3DF20}" destId="{F54BDBD8-5242-9C47-A219-307254B5773A}" srcOrd="0" destOrd="0" presId="urn:microsoft.com/office/officeart/2005/8/layout/chevron1"/>
    <dgm:cxn modelId="{E3062C19-D8D8-9D47-AB55-40287AAF24A3}" type="presParOf" srcId="{12896446-39C8-C341-9A12-383074D3DF20}" destId="{272252E9-7CF2-D542-BA5A-19F317C5FC5C}" srcOrd="1" destOrd="0" presId="urn:microsoft.com/office/officeart/2005/8/layout/chevron1"/>
    <dgm:cxn modelId="{3516915B-EDCB-DF48-957A-2B0A276A323C}" type="presParOf" srcId="{12896446-39C8-C341-9A12-383074D3DF20}" destId="{01395C94-D0FB-1941-B038-97F90D60D728}" srcOrd="2" destOrd="0" presId="urn:microsoft.com/office/officeart/2005/8/layout/chevron1"/>
    <dgm:cxn modelId="{7F140039-AD62-914F-9F0A-E6E2AAA1D618}" type="presParOf" srcId="{12896446-39C8-C341-9A12-383074D3DF20}" destId="{FF80F31B-4E93-CD4A-8623-7603E6EA578A}" srcOrd="3" destOrd="0" presId="urn:microsoft.com/office/officeart/2005/8/layout/chevron1"/>
    <dgm:cxn modelId="{78581AD8-ED48-3B49-8306-0A7664FF2061}" type="presParOf" srcId="{12896446-39C8-C341-9A12-383074D3DF20}" destId="{0412EB8A-6E88-3A42-8868-CC3405F05304}" srcOrd="4" destOrd="0" presId="urn:microsoft.com/office/officeart/2005/8/layout/chevron1"/>
    <dgm:cxn modelId="{0E4DBBB8-6662-4944-8312-53FA676D89A1}" type="presParOf" srcId="{12896446-39C8-C341-9A12-383074D3DF20}" destId="{112A184B-D2FC-4144-97A5-3A67AFAA68D2}" srcOrd="5" destOrd="0" presId="urn:microsoft.com/office/officeart/2005/8/layout/chevron1"/>
    <dgm:cxn modelId="{99F897EA-5E8E-744B-83E8-0A9C6D085872}" type="presParOf" srcId="{12896446-39C8-C341-9A12-383074D3DF20}" destId="{73D22E7C-6D0A-284B-A4C4-50FFE4152A9D}" srcOrd="6" destOrd="0" presId="urn:microsoft.com/office/officeart/2005/8/layout/chevron1"/>
    <dgm:cxn modelId="{E0B68769-38D5-0F49-85A4-D9F32CFDBA0B}" type="presParOf" srcId="{12896446-39C8-C341-9A12-383074D3DF20}" destId="{D25BA32A-8893-D146-A9E5-17D1F4D95FFB}" srcOrd="7" destOrd="0" presId="urn:microsoft.com/office/officeart/2005/8/layout/chevron1"/>
    <dgm:cxn modelId="{14F977B2-8795-D144-872B-E1786D388316}" type="presParOf" srcId="{12896446-39C8-C341-9A12-383074D3DF20}" destId="{F2517741-CB08-F64E-A104-5BF8A3F8EBBE}" srcOrd="8" destOrd="0" presId="urn:microsoft.com/office/officeart/2005/8/layout/chevron1"/>
  </dgm:cxnLst>
  <dgm:bg>
    <a:solidFill>
      <a:schemeClr val="lt1">
        <a:hueOff val="0"/>
        <a:satOff val="0"/>
        <a:lumOff val="0"/>
      </a:schemeClr>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4B77114-2602-7A47-8FD0-121654439BCB}" type="doc">
      <dgm:prSet loTypeId="urn:microsoft.com/office/officeart/2005/8/layout/chevron1" loCatId="" qsTypeId="urn:microsoft.com/office/officeart/2005/8/quickstyle/simple1" qsCatId="simple" csTypeId="urn:microsoft.com/office/officeart/2005/8/colors/accent0_2" csCatId="mainScheme" phldr="1"/>
      <dgm:spPr/>
    </dgm:pt>
    <dgm:pt modelId="{60B93634-9814-3F4D-B964-92AE5AD0A5AF}">
      <dgm:prSet phldrT="[Text]" custT="1"/>
      <dgm:spPr>
        <a:noFill/>
      </dgm:spPr>
      <dgm:t>
        <a:bodyPr/>
        <a:lstStyle/>
        <a:p>
          <a:pPr rtl="0"/>
          <a:r>
            <a:rPr lang="en-US" sz="1800" dirty="0">
              <a:solidFill>
                <a:schemeClr val="tx1"/>
              </a:solidFill>
              <a:latin typeface="Calibri" panose="020F0502020204030204" pitchFamily="34" charset="0"/>
              <a:cs typeface="Calibri" panose="020F0502020204030204" pitchFamily="34" charset="0"/>
            </a:rPr>
            <a:t>Motivation</a:t>
          </a:r>
        </a:p>
      </dgm:t>
    </dgm:pt>
    <dgm:pt modelId="{A7D0FCAA-3577-0243-9272-4C137398740F}" type="par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E7D24C5D-EF0B-0A42-B325-CBACD01DA05B}" type="sib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DB33CE4-9F5E-DA43-8B91-97C64F4B25F9}">
      <dgm:prSet phldrT="[Text]" custT="1"/>
      <dgm:spPr/>
      <dgm:t>
        <a:bodyPr/>
        <a:lstStyle/>
        <a:p>
          <a:pPr rtl="0"/>
          <a:r>
            <a:rPr lang="en-US" sz="1800" dirty="0" err="1">
              <a:solidFill>
                <a:schemeClr val="tx1"/>
              </a:solidFill>
              <a:latin typeface="Calibri" panose="020F0502020204030204" pitchFamily="34" charset="0"/>
              <a:cs typeface="Calibri" panose="020F0502020204030204" pitchFamily="34" charset="0"/>
            </a:rPr>
            <a:t>OpenROAD</a:t>
          </a:r>
          <a:endParaRPr lang="en-US" sz="1800" dirty="0">
            <a:solidFill>
              <a:schemeClr val="tx1"/>
            </a:solidFill>
            <a:latin typeface="Calibri" panose="020F0502020204030204" pitchFamily="34" charset="0"/>
            <a:cs typeface="Calibri" panose="020F0502020204030204" pitchFamily="34" charset="0"/>
          </a:endParaRPr>
        </a:p>
      </dgm:t>
    </dgm:pt>
    <dgm:pt modelId="{31BD5592-B128-EF4E-82C8-E326903FBAD3}" type="par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6DC0179-8D0A-934D-BF20-F9E7643945DE}" type="sib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BDDC671D-D2D2-ED42-BD4E-B9050E94C91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Open-source</a:t>
          </a:r>
        </a:p>
      </dgm:t>
    </dgm:pt>
    <dgm:pt modelId="{78505889-2143-BE4E-9F9A-8E9A9AC458D0}" type="par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A96DBA20-4404-5C4D-8326-3F4045E1BECE}" type="sib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103C08A-D766-8E4F-998A-E8305CC312E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Flow (RTL-GDS)</a:t>
          </a:r>
        </a:p>
      </dgm:t>
    </dgm:pt>
    <dgm:pt modelId="{CFE082C5-F0A6-5847-82E0-7A81075BB16F}" type="par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D697F326-7631-5D4C-A507-51B892D8C65D}" type="sib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D5A3505-C162-FD4D-B457-5061EA61E929}">
      <dgm:prSet phldrT="[Text]" custT="1"/>
      <dgm:spPr>
        <a:solidFill>
          <a:srgbClr val="FFF27F"/>
        </a:solidFill>
      </dgm:spPr>
      <dgm:t>
        <a:bodyPr/>
        <a:lstStyle/>
        <a:p>
          <a:r>
            <a:rPr lang="en-US" sz="1800" dirty="0">
              <a:solidFill>
                <a:schemeClr val="tx1"/>
              </a:solidFill>
              <a:latin typeface="Calibri" panose="020F0502020204030204" pitchFamily="34" charset="0"/>
              <a:cs typeface="Calibri" panose="020F0502020204030204" pitchFamily="34" charset="0"/>
            </a:rPr>
            <a:t>Analysis Tools</a:t>
          </a:r>
        </a:p>
      </dgm:t>
    </dgm:pt>
    <dgm:pt modelId="{813F414D-1F1C-1744-9709-5BA82AECE3D8}" type="par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8DC931AB-BA8F-EF42-88C7-75B3558F6B14}" type="sib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12896446-39C8-C341-9A12-383074D3DF20}" type="pres">
      <dgm:prSet presAssocID="{34B77114-2602-7A47-8FD0-121654439BCB}" presName="Name0" presStyleCnt="0">
        <dgm:presLayoutVars>
          <dgm:dir/>
          <dgm:animLvl val="lvl"/>
          <dgm:resizeHandles val="exact"/>
        </dgm:presLayoutVars>
      </dgm:prSet>
      <dgm:spPr/>
    </dgm:pt>
    <dgm:pt modelId="{F54BDBD8-5242-9C47-A219-307254B5773A}" type="pres">
      <dgm:prSet presAssocID="{60B93634-9814-3F4D-B964-92AE5AD0A5AF}" presName="parTxOnly" presStyleLbl="node1" presStyleIdx="0" presStyleCnt="5" custLinFactNeighborX="-1064" custLinFactNeighborY="45989">
        <dgm:presLayoutVars>
          <dgm:chMax val="0"/>
          <dgm:chPref val="0"/>
          <dgm:bulletEnabled val="1"/>
        </dgm:presLayoutVars>
      </dgm:prSet>
      <dgm:spPr/>
    </dgm:pt>
    <dgm:pt modelId="{272252E9-7CF2-D542-BA5A-19F317C5FC5C}" type="pres">
      <dgm:prSet presAssocID="{E7D24C5D-EF0B-0A42-B325-CBACD01DA05B}" presName="parTxOnlySpace" presStyleCnt="0"/>
      <dgm:spPr/>
    </dgm:pt>
    <dgm:pt modelId="{01395C94-D0FB-1941-B038-97F90D60D728}" type="pres">
      <dgm:prSet presAssocID="{9DB33CE4-9F5E-DA43-8B91-97C64F4B25F9}" presName="parTxOnly" presStyleLbl="node1" presStyleIdx="1" presStyleCnt="5" custLinFactNeighborX="1362" custLinFactNeighborY="-21109">
        <dgm:presLayoutVars>
          <dgm:chMax val="0"/>
          <dgm:chPref val="0"/>
          <dgm:bulletEnabled val="1"/>
        </dgm:presLayoutVars>
      </dgm:prSet>
      <dgm:spPr/>
    </dgm:pt>
    <dgm:pt modelId="{FF80F31B-4E93-CD4A-8623-7603E6EA578A}" type="pres">
      <dgm:prSet presAssocID="{96DC0179-8D0A-934D-BF20-F9E7643945DE}" presName="parTxOnlySpace" presStyleCnt="0"/>
      <dgm:spPr/>
    </dgm:pt>
    <dgm:pt modelId="{0412EB8A-6E88-3A42-8868-CC3405F05304}" type="pres">
      <dgm:prSet presAssocID="{BDDC671D-D2D2-ED42-BD4E-B9050E94C919}" presName="parTxOnly" presStyleLbl="node1" presStyleIdx="2" presStyleCnt="5">
        <dgm:presLayoutVars>
          <dgm:chMax val="0"/>
          <dgm:chPref val="0"/>
          <dgm:bulletEnabled val="1"/>
        </dgm:presLayoutVars>
      </dgm:prSet>
      <dgm:spPr/>
    </dgm:pt>
    <dgm:pt modelId="{112A184B-D2FC-4144-97A5-3A67AFAA68D2}" type="pres">
      <dgm:prSet presAssocID="{A96DBA20-4404-5C4D-8326-3F4045E1BECE}" presName="parTxOnlySpace" presStyleCnt="0"/>
      <dgm:spPr/>
    </dgm:pt>
    <dgm:pt modelId="{73D22E7C-6D0A-284B-A4C4-50FFE4152A9D}" type="pres">
      <dgm:prSet presAssocID="{0103C08A-D766-8E4F-998A-E8305CC312E9}" presName="parTxOnly" presStyleLbl="node1" presStyleIdx="3" presStyleCnt="5">
        <dgm:presLayoutVars>
          <dgm:chMax val="0"/>
          <dgm:chPref val="0"/>
          <dgm:bulletEnabled val="1"/>
        </dgm:presLayoutVars>
      </dgm:prSet>
      <dgm:spPr/>
    </dgm:pt>
    <dgm:pt modelId="{D25BA32A-8893-D146-A9E5-17D1F4D95FFB}" type="pres">
      <dgm:prSet presAssocID="{D697F326-7631-5D4C-A507-51B892D8C65D}" presName="parTxOnlySpace" presStyleCnt="0"/>
      <dgm:spPr/>
    </dgm:pt>
    <dgm:pt modelId="{F2517741-CB08-F64E-A104-5BF8A3F8EBBE}" type="pres">
      <dgm:prSet presAssocID="{0D5A3505-C162-FD4D-B457-5061EA61E929}" presName="parTxOnly" presStyleLbl="node1" presStyleIdx="4" presStyleCnt="5">
        <dgm:presLayoutVars>
          <dgm:chMax val="0"/>
          <dgm:chPref val="0"/>
          <dgm:bulletEnabled val="1"/>
        </dgm:presLayoutVars>
      </dgm:prSet>
      <dgm:spPr/>
    </dgm:pt>
  </dgm:ptLst>
  <dgm:cxnLst>
    <dgm:cxn modelId="{4CBF5C13-FDEB-BC4A-86CD-B9BFA4077C7D}" srcId="{34B77114-2602-7A47-8FD0-121654439BCB}" destId="{BDDC671D-D2D2-ED42-BD4E-B9050E94C919}" srcOrd="2" destOrd="0" parTransId="{78505889-2143-BE4E-9F9A-8E9A9AC458D0}" sibTransId="{A96DBA20-4404-5C4D-8326-3F4045E1BECE}"/>
    <dgm:cxn modelId="{323EE526-735F-394E-B8A0-9F1B58417778}" srcId="{34B77114-2602-7A47-8FD0-121654439BCB}" destId="{60B93634-9814-3F4D-B964-92AE5AD0A5AF}" srcOrd="0" destOrd="0" parTransId="{A7D0FCAA-3577-0243-9272-4C137398740F}" sibTransId="{E7D24C5D-EF0B-0A42-B325-CBACD01DA05B}"/>
    <dgm:cxn modelId="{88DF1729-0D8C-8D47-AF22-1605946FA976}" type="presOf" srcId="{0D5A3505-C162-FD4D-B457-5061EA61E929}" destId="{F2517741-CB08-F64E-A104-5BF8A3F8EBBE}" srcOrd="0" destOrd="0" presId="urn:microsoft.com/office/officeart/2005/8/layout/chevron1"/>
    <dgm:cxn modelId="{FE824F2C-96FC-6C46-99D6-632C5B8C0E7A}" type="presOf" srcId="{BDDC671D-D2D2-ED42-BD4E-B9050E94C919}" destId="{0412EB8A-6E88-3A42-8868-CC3405F05304}" srcOrd="0" destOrd="0" presId="urn:microsoft.com/office/officeart/2005/8/layout/chevron1"/>
    <dgm:cxn modelId="{EDBCD83F-7A37-8242-81C3-82157F832D52}" type="presOf" srcId="{9DB33CE4-9F5E-DA43-8B91-97C64F4B25F9}" destId="{01395C94-D0FB-1941-B038-97F90D60D728}" srcOrd="0" destOrd="0" presId="urn:microsoft.com/office/officeart/2005/8/layout/chevron1"/>
    <dgm:cxn modelId="{95763C53-071E-D149-906B-BA978D6E9786}" srcId="{34B77114-2602-7A47-8FD0-121654439BCB}" destId="{9DB33CE4-9F5E-DA43-8B91-97C64F4B25F9}" srcOrd="1" destOrd="0" parTransId="{31BD5592-B128-EF4E-82C8-E326903FBAD3}" sibTransId="{96DC0179-8D0A-934D-BF20-F9E7643945DE}"/>
    <dgm:cxn modelId="{E01C1870-29F7-7F4F-868B-7616A93C9E9D}" type="presOf" srcId="{0103C08A-D766-8E4F-998A-E8305CC312E9}" destId="{73D22E7C-6D0A-284B-A4C4-50FFE4152A9D}" srcOrd="0" destOrd="0" presId="urn:microsoft.com/office/officeart/2005/8/layout/chevron1"/>
    <dgm:cxn modelId="{14799490-22DF-9147-912F-B4EC7207D041}" srcId="{34B77114-2602-7A47-8FD0-121654439BCB}" destId="{0D5A3505-C162-FD4D-B457-5061EA61E929}" srcOrd="4" destOrd="0" parTransId="{813F414D-1F1C-1744-9709-5BA82AECE3D8}" sibTransId="{8DC931AB-BA8F-EF42-88C7-75B3558F6B14}"/>
    <dgm:cxn modelId="{C4CC5DA0-C0C9-B24E-A38C-2E9E98A1EEDC}" type="presOf" srcId="{34B77114-2602-7A47-8FD0-121654439BCB}" destId="{12896446-39C8-C341-9A12-383074D3DF20}" srcOrd="0" destOrd="0" presId="urn:microsoft.com/office/officeart/2005/8/layout/chevron1"/>
    <dgm:cxn modelId="{C066F6A1-176E-F644-9F6E-0F7C3850F3A0}" srcId="{34B77114-2602-7A47-8FD0-121654439BCB}" destId="{0103C08A-D766-8E4F-998A-E8305CC312E9}" srcOrd="3" destOrd="0" parTransId="{CFE082C5-F0A6-5847-82E0-7A81075BB16F}" sibTransId="{D697F326-7631-5D4C-A507-51B892D8C65D}"/>
    <dgm:cxn modelId="{71B9A8BD-561C-4841-9F02-6849B3F7F9CC}" type="presOf" srcId="{60B93634-9814-3F4D-B964-92AE5AD0A5AF}" destId="{F54BDBD8-5242-9C47-A219-307254B5773A}" srcOrd="0" destOrd="0" presId="urn:microsoft.com/office/officeart/2005/8/layout/chevron1"/>
    <dgm:cxn modelId="{A93C8F54-7820-614C-8A60-D5B2133CA392}" type="presParOf" srcId="{12896446-39C8-C341-9A12-383074D3DF20}" destId="{F54BDBD8-5242-9C47-A219-307254B5773A}" srcOrd="0" destOrd="0" presId="urn:microsoft.com/office/officeart/2005/8/layout/chevron1"/>
    <dgm:cxn modelId="{E3062C19-D8D8-9D47-AB55-40287AAF24A3}" type="presParOf" srcId="{12896446-39C8-C341-9A12-383074D3DF20}" destId="{272252E9-7CF2-D542-BA5A-19F317C5FC5C}" srcOrd="1" destOrd="0" presId="urn:microsoft.com/office/officeart/2005/8/layout/chevron1"/>
    <dgm:cxn modelId="{3516915B-EDCB-DF48-957A-2B0A276A323C}" type="presParOf" srcId="{12896446-39C8-C341-9A12-383074D3DF20}" destId="{01395C94-D0FB-1941-B038-97F90D60D728}" srcOrd="2" destOrd="0" presId="urn:microsoft.com/office/officeart/2005/8/layout/chevron1"/>
    <dgm:cxn modelId="{7F140039-AD62-914F-9F0A-E6E2AAA1D618}" type="presParOf" srcId="{12896446-39C8-C341-9A12-383074D3DF20}" destId="{FF80F31B-4E93-CD4A-8623-7603E6EA578A}" srcOrd="3" destOrd="0" presId="urn:microsoft.com/office/officeart/2005/8/layout/chevron1"/>
    <dgm:cxn modelId="{78581AD8-ED48-3B49-8306-0A7664FF2061}" type="presParOf" srcId="{12896446-39C8-C341-9A12-383074D3DF20}" destId="{0412EB8A-6E88-3A42-8868-CC3405F05304}" srcOrd="4" destOrd="0" presId="urn:microsoft.com/office/officeart/2005/8/layout/chevron1"/>
    <dgm:cxn modelId="{0E4DBBB8-6662-4944-8312-53FA676D89A1}" type="presParOf" srcId="{12896446-39C8-C341-9A12-383074D3DF20}" destId="{112A184B-D2FC-4144-97A5-3A67AFAA68D2}" srcOrd="5" destOrd="0" presId="urn:microsoft.com/office/officeart/2005/8/layout/chevron1"/>
    <dgm:cxn modelId="{99F897EA-5E8E-744B-83E8-0A9C6D085872}" type="presParOf" srcId="{12896446-39C8-C341-9A12-383074D3DF20}" destId="{73D22E7C-6D0A-284B-A4C4-50FFE4152A9D}" srcOrd="6" destOrd="0" presId="urn:microsoft.com/office/officeart/2005/8/layout/chevron1"/>
    <dgm:cxn modelId="{E0B68769-38D5-0F49-85A4-D9F32CFDBA0B}" type="presParOf" srcId="{12896446-39C8-C341-9A12-383074D3DF20}" destId="{D25BA32A-8893-D146-A9E5-17D1F4D95FFB}" srcOrd="7" destOrd="0" presId="urn:microsoft.com/office/officeart/2005/8/layout/chevron1"/>
    <dgm:cxn modelId="{14F977B2-8795-D144-872B-E1786D388316}" type="presParOf" srcId="{12896446-39C8-C341-9A12-383074D3DF20}" destId="{F2517741-CB08-F64E-A104-5BF8A3F8EBBE}" srcOrd="8" destOrd="0" presId="urn:microsoft.com/office/officeart/2005/8/layout/chevron1"/>
  </dgm:cxnLst>
  <dgm:bg>
    <a:solidFill>
      <a:schemeClr val="lt1">
        <a:hueOff val="0"/>
        <a:satOff val="0"/>
        <a:lumOff val="0"/>
      </a:scheme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4B77114-2602-7A47-8FD0-121654439BCB}" type="doc">
      <dgm:prSet loTypeId="urn:microsoft.com/office/officeart/2005/8/layout/chevron1" loCatId="" qsTypeId="urn:microsoft.com/office/officeart/2005/8/quickstyle/simple1" qsCatId="simple" csTypeId="urn:microsoft.com/office/officeart/2005/8/colors/accent0_2" csCatId="mainScheme" phldr="1"/>
      <dgm:spPr/>
    </dgm:pt>
    <dgm:pt modelId="{60B93634-9814-3F4D-B964-92AE5AD0A5AF}">
      <dgm:prSet phldrT="[Text]" custT="1"/>
      <dgm:spPr>
        <a:noFill/>
      </dgm:spPr>
      <dgm:t>
        <a:bodyPr/>
        <a:lstStyle/>
        <a:p>
          <a:pPr rtl="0"/>
          <a:r>
            <a:rPr lang="en-US" sz="1800" dirty="0">
              <a:solidFill>
                <a:schemeClr val="tx1"/>
              </a:solidFill>
              <a:latin typeface="Calibri" panose="020F0502020204030204" pitchFamily="34" charset="0"/>
              <a:cs typeface="Calibri" panose="020F0502020204030204" pitchFamily="34" charset="0"/>
            </a:rPr>
            <a:t>Motivation</a:t>
          </a:r>
        </a:p>
      </dgm:t>
    </dgm:pt>
    <dgm:pt modelId="{A7D0FCAA-3577-0243-9272-4C137398740F}" type="par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E7D24C5D-EF0B-0A42-B325-CBACD01DA05B}" type="sib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DB33CE4-9F5E-DA43-8B91-97C64F4B25F9}">
      <dgm:prSet phldrT="[Text]" custT="1"/>
      <dgm:spPr/>
      <dgm:t>
        <a:bodyPr/>
        <a:lstStyle/>
        <a:p>
          <a:pPr rtl="0"/>
          <a:r>
            <a:rPr lang="en-US" sz="1800" dirty="0" err="1">
              <a:solidFill>
                <a:schemeClr val="tx1"/>
              </a:solidFill>
              <a:latin typeface="Calibri" panose="020F0502020204030204" pitchFamily="34" charset="0"/>
              <a:cs typeface="Calibri" panose="020F0502020204030204" pitchFamily="34" charset="0"/>
            </a:rPr>
            <a:t>OpenROAD</a:t>
          </a:r>
          <a:endParaRPr lang="en-US" sz="1800" dirty="0">
            <a:solidFill>
              <a:schemeClr val="tx1"/>
            </a:solidFill>
            <a:latin typeface="Calibri" panose="020F0502020204030204" pitchFamily="34" charset="0"/>
            <a:cs typeface="Calibri" panose="020F0502020204030204" pitchFamily="34" charset="0"/>
          </a:endParaRPr>
        </a:p>
      </dgm:t>
    </dgm:pt>
    <dgm:pt modelId="{31BD5592-B128-EF4E-82C8-E326903FBAD3}" type="par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6DC0179-8D0A-934D-BF20-F9E7643945DE}" type="sib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BDDC671D-D2D2-ED42-BD4E-B9050E94C91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Open-source</a:t>
          </a:r>
        </a:p>
      </dgm:t>
    </dgm:pt>
    <dgm:pt modelId="{78505889-2143-BE4E-9F9A-8E9A9AC458D0}" type="par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A96DBA20-4404-5C4D-8326-3F4045E1BECE}" type="sib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103C08A-D766-8E4F-998A-E8305CC312E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Flow (RTL-GDS)</a:t>
          </a:r>
        </a:p>
      </dgm:t>
    </dgm:pt>
    <dgm:pt modelId="{CFE082C5-F0A6-5847-82E0-7A81075BB16F}" type="par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D697F326-7631-5D4C-A507-51B892D8C65D}" type="sib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D5A3505-C162-FD4D-B457-5061EA61E929}">
      <dgm:prSet phldrT="[Text]" custT="1"/>
      <dgm:spPr>
        <a:solidFill>
          <a:srgbClr val="FFF27F"/>
        </a:solidFill>
      </dgm:spPr>
      <dgm:t>
        <a:bodyPr/>
        <a:lstStyle/>
        <a:p>
          <a:r>
            <a:rPr lang="en-US" sz="1800" dirty="0">
              <a:solidFill>
                <a:schemeClr val="tx1"/>
              </a:solidFill>
              <a:latin typeface="Calibri" panose="020F0502020204030204" pitchFamily="34" charset="0"/>
              <a:cs typeface="Calibri" panose="020F0502020204030204" pitchFamily="34" charset="0"/>
            </a:rPr>
            <a:t>Analysis Tools</a:t>
          </a:r>
        </a:p>
      </dgm:t>
    </dgm:pt>
    <dgm:pt modelId="{813F414D-1F1C-1744-9709-5BA82AECE3D8}" type="par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8DC931AB-BA8F-EF42-88C7-75B3558F6B14}" type="sib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12896446-39C8-C341-9A12-383074D3DF20}" type="pres">
      <dgm:prSet presAssocID="{34B77114-2602-7A47-8FD0-121654439BCB}" presName="Name0" presStyleCnt="0">
        <dgm:presLayoutVars>
          <dgm:dir/>
          <dgm:animLvl val="lvl"/>
          <dgm:resizeHandles val="exact"/>
        </dgm:presLayoutVars>
      </dgm:prSet>
      <dgm:spPr/>
    </dgm:pt>
    <dgm:pt modelId="{F54BDBD8-5242-9C47-A219-307254B5773A}" type="pres">
      <dgm:prSet presAssocID="{60B93634-9814-3F4D-B964-92AE5AD0A5AF}" presName="parTxOnly" presStyleLbl="node1" presStyleIdx="0" presStyleCnt="5" custLinFactNeighborX="-1064" custLinFactNeighborY="45989">
        <dgm:presLayoutVars>
          <dgm:chMax val="0"/>
          <dgm:chPref val="0"/>
          <dgm:bulletEnabled val="1"/>
        </dgm:presLayoutVars>
      </dgm:prSet>
      <dgm:spPr/>
    </dgm:pt>
    <dgm:pt modelId="{272252E9-7CF2-D542-BA5A-19F317C5FC5C}" type="pres">
      <dgm:prSet presAssocID="{E7D24C5D-EF0B-0A42-B325-CBACD01DA05B}" presName="parTxOnlySpace" presStyleCnt="0"/>
      <dgm:spPr/>
    </dgm:pt>
    <dgm:pt modelId="{01395C94-D0FB-1941-B038-97F90D60D728}" type="pres">
      <dgm:prSet presAssocID="{9DB33CE4-9F5E-DA43-8B91-97C64F4B25F9}" presName="parTxOnly" presStyleLbl="node1" presStyleIdx="1" presStyleCnt="5" custLinFactNeighborX="1362" custLinFactNeighborY="-21109">
        <dgm:presLayoutVars>
          <dgm:chMax val="0"/>
          <dgm:chPref val="0"/>
          <dgm:bulletEnabled val="1"/>
        </dgm:presLayoutVars>
      </dgm:prSet>
      <dgm:spPr/>
    </dgm:pt>
    <dgm:pt modelId="{FF80F31B-4E93-CD4A-8623-7603E6EA578A}" type="pres">
      <dgm:prSet presAssocID="{96DC0179-8D0A-934D-BF20-F9E7643945DE}" presName="parTxOnlySpace" presStyleCnt="0"/>
      <dgm:spPr/>
    </dgm:pt>
    <dgm:pt modelId="{0412EB8A-6E88-3A42-8868-CC3405F05304}" type="pres">
      <dgm:prSet presAssocID="{BDDC671D-D2D2-ED42-BD4E-B9050E94C919}" presName="parTxOnly" presStyleLbl="node1" presStyleIdx="2" presStyleCnt="5">
        <dgm:presLayoutVars>
          <dgm:chMax val="0"/>
          <dgm:chPref val="0"/>
          <dgm:bulletEnabled val="1"/>
        </dgm:presLayoutVars>
      </dgm:prSet>
      <dgm:spPr/>
    </dgm:pt>
    <dgm:pt modelId="{112A184B-D2FC-4144-97A5-3A67AFAA68D2}" type="pres">
      <dgm:prSet presAssocID="{A96DBA20-4404-5C4D-8326-3F4045E1BECE}" presName="parTxOnlySpace" presStyleCnt="0"/>
      <dgm:spPr/>
    </dgm:pt>
    <dgm:pt modelId="{73D22E7C-6D0A-284B-A4C4-50FFE4152A9D}" type="pres">
      <dgm:prSet presAssocID="{0103C08A-D766-8E4F-998A-E8305CC312E9}" presName="parTxOnly" presStyleLbl="node1" presStyleIdx="3" presStyleCnt="5">
        <dgm:presLayoutVars>
          <dgm:chMax val="0"/>
          <dgm:chPref val="0"/>
          <dgm:bulletEnabled val="1"/>
        </dgm:presLayoutVars>
      </dgm:prSet>
      <dgm:spPr/>
    </dgm:pt>
    <dgm:pt modelId="{D25BA32A-8893-D146-A9E5-17D1F4D95FFB}" type="pres">
      <dgm:prSet presAssocID="{D697F326-7631-5D4C-A507-51B892D8C65D}" presName="parTxOnlySpace" presStyleCnt="0"/>
      <dgm:spPr/>
    </dgm:pt>
    <dgm:pt modelId="{F2517741-CB08-F64E-A104-5BF8A3F8EBBE}" type="pres">
      <dgm:prSet presAssocID="{0D5A3505-C162-FD4D-B457-5061EA61E929}" presName="parTxOnly" presStyleLbl="node1" presStyleIdx="4" presStyleCnt="5">
        <dgm:presLayoutVars>
          <dgm:chMax val="0"/>
          <dgm:chPref val="0"/>
          <dgm:bulletEnabled val="1"/>
        </dgm:presLayoutVars>
      </dgm:prSet>
      <dgm:spPr/>
    </dgm:pt>
  </dgm:ptLst>
  <dgm:cxnLst>
    <dgm:cxn modelId="{4CBF5C13-FDEB-BC4A-86CD-B9BFA4077C7D}" srcId="{34B77114-2602-7A47-8FD0-121654439BCB}" destId="{BDDC671D-D2D2-ED42-BD4E-B9050E94C919}" srcOrd="2" destOrd="0" parTransId="{78505889-2143-BE4E-9F9A-8E9A9AC458D0}" sibTransId="{A96DBA20-4404-5C4D-8326-3F4045E1BECE}"/>
    <dgm:cxn modelId="{323EE526-735F-394E-B8A0-9F1B58417778}" srcId="{34B77114-2602-7A47-8FD0-121654439BCB}" destId="{60B93634-9814-3F4D-B964-92AE5AD0A5AF}" srcOrd="0" destOrd="0" parTransId="{A7D0FCAA-3577-0243-9272-4C137398740F}" sibTransId="{E7D24C5D-EF0B-0A42-B325-CBACD01DA05B}"/>
    <dgm:cxn modelId="{88DF1729-0D8C-8D47-AF22-1605946FA976}" type="presOf" srcId="{0D5A3505-C162-FD4D-B457-5061EA61E929}" destId="{F2517741-CB08-F64E-A104-5BF8A3F8EBBE}" srcOrd="0" destOrd="0" presId="urn:microsoft.com/office/officeart/2005/8/layout/chevron1"/>
    <dgm:cxn modelId="{FE824F2C-96FC-6C46-99D6-632C5B8C0E7A}" type="presOf" srcId="{BDDC671D-D2D2-ED42-BD4E-B9050E94C919}" destId="{0412EB8A-6E88-3A42-8868-CC3405F05304}" srcOrd="0" destOrd="0" presId="urn:microsoft.com/office/officeart/2005/8/layout/chevron1"/>
    <dgm:cxn modelId="{EDBCD83F-7A37-8242-81C3-82157F832D52}" type="presOf" srcId="{9DB33CE4-9F5E-DA43-8B91-97C64F4B25F9}" destId="{01395C94-D0FB-1941-B038-97F90D60D728}" srcOrd="0" destOrd="0" presId="urn:microsoft.com/office/officeart/2005/8/layout/chevron1"/>
    <dgm:cxn modelId="{95763C53-071E-D149-906B-BA978D6E9786}" srcId="{34B77114-2602-7A47-8FD0-121654439BCB}" destId="{9DB33CE4-9F5E-DA43-8B91-97C64F4B25F9}" srcOrd="1" destOrd="0" parTransId="{31BD5592-B128-EF4E-82C8-E326903FBAD3}" sibTransId="{96DC0179-8D0A-934D-BF20-F9E7643945DE}"/>
    <dgm:cxn modelId="{E01C1870-29F7-7F4F-868B-7616A93C9E9D}" type="presOf" srcId="{0103C08A-D766-8E4F-998A-E8305CC312E9}" destId="{73D22E7C-6D0A-284B-A4C4-50FFE4152A9D}" srcOrd="0" destOrd="0" presId="urn:microsoft.com/office/officeart/2005/8/layout/chevron1"/>
    <dgm:cxn modelId="{14799490-22DF-9147-912F-B4EC7207D041}" srcId="{34B77114-2602-7A47-8FD0-121654439BCB}" destId="{0D5A3505-C162-FD4D-B457-5061EA61E929}" srcOrd="4" destOrd="0" parTransId="{813F414D-1F1C-1744-9709-5BA82AECE3D8}" sibTransId="{8DC931AB-BA8F-EF42-88C7-75B3558F6B14}"/>
    <dgm:cxn modelId="{C4CC5DA0-C0C9-B24E-A38C-2E9E98A1EEDC}" type="presOf" srcId="{34B77114-2602-7A47-8FD0-121654439BCB}" destId="{12896446-39C8-C341-9A12-383074D3DF20}" srcOrd="0" destOrd="0" presId="urn:microsoft.com/office/officeart/2005/8/layout/chevron1"/>
    <dgm:cxn modelId="{C066F6A1-176E-F644-9F6E-0F7C3850F3A0}" srcId="{34B77114-2602-7A47-8FD0-121654439BCB}" destId="{0103C08A-D766-8E4F-998A-E8305CC312E9}" srcOrd="3" destOrd="0" parTransId="{CFE082C5-F0A6-5847-82E0-7A81075BB16F}" sibTransId="{D697F326-7631-5D4C-A507-51B892D8C65D}"/>
    <dgm:cxn modelId="{71B9A8BD-561C-4841-9F02-6849B3F7F9CC}" type="presOf" srcId="{60B93634-9814-3F4D-B964-92AE5AD0A5AF}" destId="{F54BDBD8-5242-9C47-A219-307254B5773A}" srcOrd="0" destOrd="0" presId="urn:microsoft.com/office/officeart/2005/8/layout/chevron1"/>
    <dgm:cxn modelId="{A93C8F54-7820-614C-8A60-D5B2133CA392}" type="presParOf" srcId="{12896446-39C8-C341-9A12-383074D3DF20}" destId="{F54BDBD8-5242-9C47-A219-307254B5773A}" srcOrd="0" destOrd="0" presId="urn:microsoft.com/office/officeart/2005/8/layout/chevron1"/>
    <dgm:cxn modelId="{E3062C19-D8D8-9D47-AB55-40287AAF24A3}" type="presParOf" srcId="{12896446-39C8-C341-9A12-383074D3DF20}" destId="{272252E9-7CF2-D542-BA5A-19F317C5FC5C}" srcOrd="1" destOrd="0" presId="urn:microsoft.com/office/officeart/2005/8/layout/chevron1"/>
    <dgm:cxn modelId="{3516915B-EDCB-DF48-957A-2B0A276A323C}" type="presParOf" srcId="{12896446-39C8-C341-9A12-383074D3DF20}" destId="{01395C94-D0FB-1941-B038-97F90D60D728}" srcOrd="2" destOrd="0" presId="urn:microsoft.com/office/officeart/2005/8/layout/chevron1"/>
    <dgm:cxn modelId="{7F140039-AD62-914F-9F0A-E6E2AAA1D618}" type="presParOf" srcId="{12896446-39C8-C341-9A12-383074D3DF20}" destId="{FF80F31B-4E93-CD4A-8623-7603E6EA578A}" srcOrd="3" destOrd="0" presId="urn:microsoft.com/office/officeart/2005/8/layout/chevron1"/>
    <dgm:cxn modelId="{78581AD8-ED48-3B49-8306-0A7664FF2061}" type="presParOf" srcId="{12896446-39C8-C341-9A12-383074D3DF20}" destId="{0412EB8A-6E88-3A42-8868-CC3405F05304}" srcOrd="4" destOrd="0" presId="urn:microsoft.com/office/officeart/2005/8/layout/chevron1"/>
    <dgm:cxn modelId="{0E4DBBB8-6662-4944-8312-53FA676D89A1}" type="presParOf" srcId="{12896446-39C8-C341-9A12-383074D3DF20}" destId="{112A184B-D2FC-4144-97A5-3A67AFAA68D2}" srcOrd="5" destOrd="0" presId="urn:microsoft.com/office/officeart/2005/8/layout/chevron1"/>
    <dgm:cxn modelId="{99F897EA-5E8E-744B-83E8-0A9C6D085872}" type="presParOf" srcId="{12896446-39C8-C341-9A12-383074D3DF20}" destId="{73D22E7C-6D0A-284B-A4C4-50FFE4152A9D}" srcOrd="6" destOrd="0" presId="urn:microsoft.com/office/officeart/2005/8/layout/chevron1"/>
    <dgm:cxn modelId="{E0B68769-38D5-0F49-85A4-D9F32CFDBA0B}" type="presParOf" srcId="{12896446-39C8-C341-9A12-383074D3DF20}" destId="{D25BA32A-8893-D146-A9E5-17D1F4D95FFB}" srcOrd="7" destOrd="0" presId="urn:microsoft.com/office/officeart/2005/8/layout/chevron1"/>
    <dgm:cxn modelId="{14F977B2-8795-D144-872B-E1786D388316}" type="presParOf" srcId="{12896446-39C8-C341-9A12-383074D3DF20}" destId="{F2517741-CB08-F64E-A104-5BF8A3F8EBBE}" srcOrd="8" destOrd="0" presId="urn:microsoft.com/office/officeart/2005/8/layout/chevron1"/>
  </dgm:cxnLst>
  <dgm:bg>
    <a:solidFill>
      <a:schemeClr val="lt1">
        <a:hueOff val="0"/>
        <a:satOff val="0"/>
        <a:lumOff val="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B77114-2602-7A47-8FD0-121654439BCB}" type="doc">
      <dgm:prSet loTypeId="urn:microsoft.com/office/officeart/2005/8/layout/chevron1" loCatId="" qsTypeId="urn:microsoft.com/office/officeart/2005/8/quickstyle/simple1" qsCatId="simple" csTypeId="urn:microsoft.com/office/officeart/2005/8/colors/accent0_2" csCatId="mainScheme" phldr="1"/>
      <dgm:spPr/>
    </dgm:pt>
    <dgm:pt modelId="{60B93634-9814-3F4D-B964-92AE5AD0A5AF}">
      <dgm:prSet phldrT="[Text]" custT="1"/>
      <dgm:spPr>
        <a:solidFill>
          <a:srgbClr val="FFF27F"/>
        </a:solidFill>
      </dgm:spPr>
      <dgm:t>
        <a:bodyPr/>
        <a:lstStyle/>
        <a:p>
          <a:pPr rtl="0"/>
          <a:r>
            <a:rPr lang="en-US" sz="1800" dirty="0">
              <a:solidFill>
                <a:schemeClr val="tx1"/>
              </a:solidFill>
              <a:latin typeface="Calibri" panose="020F0502020204030204" pitchFamily="34" charset="0"/>
              <a:cs typeface="Calibri" panose="020F0502020204030204" pitchFamily="34" charset="0"/>
            </a:rPr>
            <a:t>Motivation</a:t>
          </a:r>
        </a:p>
      </dgm:t>
    </dgm:pt>
    <dgm:pt modelId="{A7D0FCAA-3577-0243-9272-4C137398740F}" type="par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E7D24C5D-EF0B-0A42-B325-CBACD01DA05B}" type="sib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DB33CE4-9F5E-DA43-8B91-97C64F4B25F9}">
      <dgm:prSet phldrT="[Text]" custT="1"/>
      <dgm:spPr/>
      <dgm:t>
        <a:bodyPr/>
        <a:lstStyle/>
        <a:p>
          <a:pPr rtl="0"/>
          <a:r>
            <a:rPr lang="en-US" sz="1800" dirty="0" err="1">
              <a:solidFill>
                <a:schemeClr val="tx1"/>
              </a:solidFill>
              <a:latin typeface="Calibri" panose="020F0502020204030204" pitchFamily="34" charset="0"/>
              <a:cs typeface="Calibri" panose="020F0502020204030204" pitchFamily="34" charset="0"/>
            </a:rPr>
            <a:t>OpenROAD</a:t>
          </a:r>
          <a:endParaRPr lang="en-US" sz="1800" dirty="0">
            <a:solidFill>
              <a:schemeClr val="tx1"/>
            </a:solidFill>
            <a:latin typeface="Calibri" panose="020F0502020204030204" pitchFamily="34" charset="0"/>
            <a:cs typeface="Calibri" panose="020F0502020204030204" pitchFamily="34" charset="0"/>
          </a:endParaRPr>
        </a:p>
      </dgm:t>
    </dgm:pt>
    <dgm:pt modelId="{31BD5592-B128-EF4E-82C8-E326903FBAD3}" type="par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6DC0179-8D0A-934D-BF20-F9E7643945DE}" type="sib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BDDC671D-D2D2-ED42-BD4E-B9050E94C91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Open-source</a:t>
          </a:r>
        </a:p>
      </dgm:t>
    </dgm:pt>
    <dgm:pt modelId="{78505889-2143-BE4E-9F9A-8E9A9AC458D0}" type="par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A96DBA20-4404-5C4D-8326-3F4045E1BECE}" type="sib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103C08A-D766-8E4F-998A-E8305CC312E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Flow (RTL-GDS)</a:t>
          </a:r>
        </a:p>
      </dgm:t>
    </dgm:pt>
    <dgm:pt modelId="{CFE082C5-F0A6-5847-82E0-7A81075BB16F}" type="par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D697F326-7631-5D4C-A507-51B892D8C65D}" type="sib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D5A3505-C162-FD4D-B457-5061EA61E92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Analysis Tools</a:t>
          </a:r>
        </a:p>
      </dgm:t>
    </dgm:pt>
    <dgm:pt modelId="{813F414D-1F1C-1744-9709-5BA82AECE3D8}" type="par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8DC931AB-BA8F-EF42-88C7-75B3558F6B14}" type="sib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12896446-39C8-C341-9A12-383074D3DF20}" type="pres">
      <dgm:prSet presAssocID="{34B77114-2602-7A47-8FD0-121654439BCB}" presName="Name0" presStyleCnt="0">
        <dgm:presLayoutVars>
          <dgm:dir/>
          <dgm:animLvl val="lvl"/>
          <dgm:resizeHandles val="exact"/>
        </dgm:presLayoutVars>
      </dgm:prSet>
      <dgm:spPr/>
    </dgm:pt>
    <dgm:pt modelId="{F54BDBD8-5242-9C47-A219-307254B5773A}" type="pres">
      <dgm:prSet presAssocID="{60B93634-9814-3F4D-B964-92AE5AD0A5AF}" presName="parTxOnly" presStyleLbl="node1" presStyleIdx="0" presStyleCnt="5">
        <dgm:presLayoutVars>
          <dgm:chMax val="0"/>
          <dgm:chPref val="0"/>
          <dgm:bulletEnabled val="1"/>
        </dgm:presLayoutVars>
      </dgm:prSet>
      <dgm:spPr/>
    </dgm:pt>
    <dgm:pt modelId="{272252E9-7CF2-D542-BA5A-19F317C5FC5C}" type="pres">
      <dgm:prSet presAssocID="{E7D24C5D-EF0B-0A42-B325-CBACD01DA05B}" presName="parTxOnlySpace" presStyleCnt="0"/>
      <dgm:spPr/>
    </dgm:pt>
    <dgm:pt modelId="{01395C94-D0FB-1941-B038-97F90D60D728}" type="pres">
      <dgm:prSet presAssocID="{9DB33CE4-9F5E-DA43-8B91-97C64F4B25F9}" presName="parTxOnly" presStyleLbl="node1" presStyleIdx="1" presStyleCnt="5" custLinFactNeighborX="1362" custLinFactNeighborY="-21109">
        <dgm:presLayoutVars>
          <dgm:chMax val="0"/>
          <dgm:chPref val="0"/>
          <dgm:bulletEnabled val="1"/>
        </dgm:presLayoutVars>
      </dgm:prSet>
      <dgm:spPr/>
    </dgm:pt>
    <dgm:pt modelId="{FF80F31B-4E93-CD4A-8623-7603E6EA578A}" type="pres">
      <dgm:prSet presAssocID="{96DC0179-8D0A-934D-BF20-F9E7643945DE}" presName="parTxOnlySpace" presStyleCnt="0"/>
      <dgm:spPr/>
    </dgm:pt>
    <dgm:pt modelId="{0412EB8A-6E88-3A42-8868-CC3405F05304}" type="pres">
      <dgm:prSet presAssocID="{BDDC671D-D2D2-ED42-BD4E-B9050E94C919}" presName="parTxOnly" presStyleLbl="node1" presStyleIdx="2" presStyleCnt="5">
        <dgm:presLayoutVars>
          <dgm:chMax val="0"/>
          <dgm:chPref val="0"/>
          <dgm:bulletEnabled val="1"/>
        </dgm:presLayoutVars>
      </dgm:prSet>
      <dgm:spPr/>
    </dgm:pt>
    <dgm:pt modelId="{112A184B-D2FC-4144-97A5-3A67AFAA68D2}" type="pres">
      <dgm:prSet presAssocID="{A96DBA20-4404-5C4D-8326-3F4045E1BECE}" presName="parTxOnlySpace" presStyleCnt="0"/>
      <dgm:spPr/>
    </dgm:pt>
    <dgm:pt modelId="{73D22E7C-6D0A-284B-A4C4-50FFE4152A9D}" type="pres">
      <dgm:prSet presAssocID="{0103C08A-D766-8E4F-998A-E8305CC312E9}" presName="parTxOnly" presStyleLbl="node1" presStyleIdx="3" presStyleCnt="5">
        <dgm:presLayoutVars>
          <dgm:chMax val="0"/>
          <dgm:chPref val="0"/>
          <dgm:bulletEnabled val="1"/>
        </dgm:presLayoutVars>
      </dgm:prSet>
      <dgm:spPr/>
    </dgm:pt>
    <dgm:pt modelId="{D25BA32A-8893-D146-A9E5-17D1F4D95FFB}" type="pres">
      <dgm:prSet presAssocID="{D697F326-7631-5D4C-A507-51B892D8C65D}" presName="parTxOnlySpace" presStyleCnt="0"/>
      <dgm:spPr/>
    </dgm:pt>
    <dgm:pt modelId="{F2517741-CB08-F64E-A104-5BF8A3F8EBBE}" type="pres">
      <dgm:prSet presAssocID="{0D5A3505-C162-FD4D-B457-5061EA61E929}" presName="parTxOnly" presStyleLbl="node1" presStyleIdx="4" presStyleCnt="5">
        <dgm:presLayoutVars>
          <dgm:chMax val="0"/>
          <dgm:chPref val="0"/>
          <dgm:bulletEnabled val="1"/>
        </dgm:presLayoutVars>
      </dgm:prSet>
      <dgm:spPr/>
    </dgm:pt>
  </dgm:ptLst>
  <dgm:cxnLst>
    <dgm:cxn modelId="{4CBF5C13-FDEB-BC4A-86CD-B9BFA4077C7D}" srcId="{34B77114-2602-7A47-8FD0-121654439BCB}" destId="{BDDC671D-D2D2-ED42-BD4E-B9050E94C919}" srcOrd="2" destOrd="0" parTransId="{78505889-2143-BE4E-9F9A-8E9A9AC458D0}" sibTransId="{A96DBA20-4404-5C4D-8326-3F4045E1BECE}"/>
    <dgm:cxn modelId="{323EE526-735F-394E-B8A0-9F1B58417778}" srcId="{34B77114-2602-7A47-8FD0-121654439BCB}" destId="{60B93634-9814-3F4D-B964-92AE5AD0A5AF}" srcOrd="0" destOrd="0" parTransId="{A7D0FCAA-3577-0243-9272-4C137398740F}" sibTransId="{E7D24C5D-EF0B-0A42-B325-CBACD01DA05B}"/>
    <dgm:cxn modelId="{88DF1729-0D8C-8D47-AF22-1605946FA976}" type="presOf" srcId="{0D5A3505-C162-FD4D-B457-5061EA61E929}" destId="{F2517741-CB08-F64E-A104-5BF8A3F8EBBE}" srcOrd="0" destOrd="0" presId="urn:microsoft.com/office/officeart/2005/8/layout/chevron1"/>
    <dgm:cxn modelId="{FE824F2C-96FC-6C46-99D6-632C5B8C0E7A}" type="presOf" srcId="{BDDC671D-D2D2-ED42-BD4E-B9050E94C919}" destId="{0412EB8A-6E88-3A42-8868-CC3405F05304}" srcOrd="0" destOrd="0" presId="urn:microsoft.com/office/officeart/2005/8/layout/chevron1"/>
    <dgm:cxn modelId="{EDBCD83F-7A37-8242-81C3-82157F832D52}" type="presOf" srcId="{9DB33CE4-9F5E-DA43-8B91-97C64F4B25F9}" destId="{01395C94-D0FB-1941-B038-97F90D60D728}" srcOrd="0" destOrd="0" presId="urn:microsoft.com/office/officeart/2005/8/layout/chevron1"/>
    <dgm:cxn modelId="{95763C53-071E-D149-906B-BA978D6E9786}" srcId="{34B77114-2602-7A47-8FD0-121654439BCB}" destId="{9DB33CE4-9F5E-DA43-8B91-97C64F4B25F9}" srcOrd="1" destOrd="0" parTransId="{31BD5592-B128-EF4E-82C8-E326903FBAD3}" sibTransId="{96DC0179-8D0A-934D-BF20-F9E7643945DE}"/>
    <dgm:cxn modelId="{E01C1870-29F7-7F4F-868B-7616A93C9E9D}" type="presOf" srcId="{0103C08A-D766-8E4F-998A-E8305CC312E9}" destId="{73D22E7C-6D0A-284B-A4C4-50FFE4152A9D}" srcOrd="0" destOrd="0" presId="urn:microsoft.com/office/officeart/2005/8/layout/chevron1"/>
    <dgm:cxn modelId="{14799490-22DF-9147-912F-B4EC7207D041}" srcId="{34B77114-2602-7A47-8FD0-121654439BCB}" destId="{0D5A3505-C162-FD4D-B457-5061EA61E929}" srcOrd="4" destOrd="0" parTransId="{813F414D-1F1C-1744-9709-5BA82AECE3D8}" sibTransId="{8DC931AB-BA8F-EF42-88C7-75B3558F6B14}"/>
    <dgm:cxn modelId="{C4CC5DA0-C0C9-B24E-A38C-2E9E98A1EEDC}" type="presOf" srcId="{34B77114-2602-7A47-8FD0-121654439BCB}" destId="{12896446-39C8-C341-9A12-383074D3DF20}" srcOrd="0" destOrd="0" presId="urn:microsoft.com/office/officeart/2005/8/layout/chevron1"/>
    <dgm:cxn modelId="{C066F6A1-176E-F644-9F6E-0F7C3850F3A0}" srcId="{34B77114-2602-7A47-8FD0-121654439BCB}" destId="{0103C08A-D766-8E4F-998A-E8305CC312E9}" srcOrd="3" destOrd="0" parTransId="{CFE082C5-F0A6-5847-82E0-7A81075BB16F}" sibTransId="{D697F326-7631-5D4C-A507-51B892D8C65D}"/>
    <dgm:cxn modelId="{71B9A8BD-561C-4841-9F02-6849B3F7F9CC}" type="presOf" srcId="{60B93634-9814-3F4D-B964-92AE5AD0A5AF}" destId="{F54BDBD8-5242-9C47-A219-307254B5773A}" srcOrd="0" destOrd="0" presId="urn:microsoft.com/office/officeart/2005/8/layout/chevron1"/>
    <dgm:cxn modelId="{A93C8F54-7820-614C-8A60-D5B2133CA392}" type="presParOf" srcId="{12896446-39C8-C341-9A12-383074D3DF20}" destId="{F54BDBD8-5242-9C47-A219-307254B5773A}" srcOrd="0" destOrd="0" presId="urn:microsoft.com/office/officeart/2005/8/layout/chevron1"/>
    <dgm:cxn modelId="{E3062C19-D8D8-9D47-AB55-40287AAF24A3}" type="presParOf" srcId="{12896446-39C8-C341-9A12-383074D3DF20}" destId="{272252E9-7CF2-D542-BA5A-19F317C5FC5C}" srcOrd="1" destOrd="0" presId="urn:microsoft.com/office/officeart/2005/8/layout/chevron1"/>
    <dgm:cxn modelId="{3516915B-EDCB-DF48-957A-2B0A276A323C}" type="presParOf" srcId="{12896446-39C8-C341-9A12-383074D3DF20}" destId="{01395C94-D0FB-1941-B038-97F90D60D728}" srcOrd="2" destOrd="0" presId="urn:microsoft.com/office/officeart/2005/8/layout/chevron1"/>
    <dgm:cxn modelId="{7F140039-AD62-914F-9F0A-E6E2AAA1D618}" type="presParOf" srcId="{12896446-39C8-C341-9A12-383074D3DF20}" destId="{FF80F31B-4E93-CD4A-8623-7603E6EA578A}" srcOrd="3" destOrd="0" presId="urn:microsoft.com/office/officeart/2005/8/layout/chevron1"/>
    <dgm:cxn modelId="{78581AD8-ED48-3B49-8306-0A7664FF2061}" type="presParOf" srcId="{12896446-39C8-C341-9A12-383074D3DF20}" destId="{0412EB8A-6E88-3A42-8868-CC3405F05304}" srcOrd="4" destOrd="0" presId="urn:microsoft.com/office/officeart/2005/8/layout/chevron1"/>
    <dgm:cxn modelId="{0E4DBBB8-6662-4944-8312-53FA676D89A1}" type="presParOf" srcId="{12896446-39C8-C341-9A12-383074D3DF20}" destId="{112A184B-D2FC-4144-97A5-3A67AFAA68D2}" srcOrd="5" destOrd="0" presId="urn:microsoft.com/office/officeart/2005/8/layout/chevron1"/>
    <dgm:cxn modelId="{99F897EA-5E8E-744B-83E8-0A9C6D085872}" type="presParOf" srcId="{12896446-39C8-C341-9A12-383074D3DF20}" destId="{73D22E7C-6D0A-284B-A4C4-50FFE4152A9D}" srcOrd="6" destOrd="0" presId="urn:microsoft.com/office/officeart/2005/8/layout/chevron1"/>
    <dgm:cxn modelId="{E0B68769-38D5-0F49-85A4-D9F32CFDBA0B}" type="presParOf" srcId="{12896446-39C8-C341-9A12-383074D3DF20}" destId="{D25BA32A-8893-D146-A9E5-17D1F4D95FFB}" srcOrd="7" destOrd="0" presId="urn:microsoft.com/office/officeart/2005/8/layout/chevron1"/>
    <dgm:cxn modelId="{14F977B2-8795-D144-872B-E1786D388316}" type="presParOf" srcId="{12896446-39C8-C341-9A12-383074D3DF20}" destId="{F2517741-CB08-F64E-A104-5BF8A3F8EBBE}" srcOrd="8" destOrd="0" presId="urn:microsoft.com/office/officeart/2005/8/layout/chevron1"/>
  </dgm:cxnLst>
  <dgm:bg>
    <a:solidFill>
      <a:schemeClr val="lt1">
        <a:hueOff val="0"/>
        <a:satOff val="0"/>
        <a:lumOff val="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4B77114-2602-7A47-8FD0-121654439BCB}" type="doc">
      <dgm:prSet loTypeId="urn:microsoft.com/office/officeart/2005/8/layout/chevron1" loCatId="" qsTypeId="urn:microsoft.com/office/officeart/2005/8/quickstyle/simple1" qsCatId="simple" csTypeId="urn:microsoft.com/office/officeart/2005/8/colors/accent0_2" csCatId="mainScheme" phldr="1"/>
      <dgm:spPr/>
    </dgm:pt>
    <dgm:pt modelId="{60B93634-9814-3F4D-B964-92AE5AD0A5AF}">
      <dgm:prSet phldrT="[Text]" custT="1"/>
      <dgm:spPr>
        <a:noFill/>
      </dgm:spPr>
      <dgm:t>
        <a:bodyPr/>
        <a:lstStyle/>
        <a:p>
          <a:pPr rtl="0"/>
          <a:r>
            <a:rPr lang="en-US" sz="1800" dirty="0">
              <a:solidFill>
                <a:schemeClr val="tx1"/>
              </a:solidFill>
              <a:latin typeface="Calibri" panose="020F0502020204030204" pitchFamily="34" charset="0"/>
              <a:cs typeface="Calibri" panose="020F0502020204030204" pitchFamily="34" charset="0"/>
            </a:rPr>
            <a:t>Motivation</a:t>
          </a:r>
        </a:p>
      </dgm:t>
    </dgm:pt>
    <dgm:pt modelId="{A7D0FCAA-3577-0243-9272-4C137398740F}" type="par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E7D24C5D-EF0B-0A42-B325-CBACD01DA05B}" type="sib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DB33CE4-9F5E-DA43-8B91-97C64F4B25F9}">
      <dgm:prSet phldrT="[Text]" custT="1"/>
      <dgm:spPr/>
      <dgm:t>
        <a:bodyPr/>
        <a:lstStyle/>
        <a:p>
          <a:pPr rtl="0"/>
          <a:r>
            <a:rPr lang="en-US" sz="1800" dirty="0" err="1">
              <a:solidFill>
                <a:schemeClr val="tx1"/>
              </a:solidFill>
              <a:latin typeface="Calibri" panose="020F0502020204030204" pitchFamily="34" charset="0"/>
              <a:cs typeface="Calibri" panose="020F0502020204030204" pitchFamily="34" charset="0"/>
            </a:rPr>
            <a:t>OpenROAD</a:t>
          </a:r>
          <a:endParaRPr lang="en-US" sz="1800" dirty="0">
            <a:solidFill>
              <a:schemeClr val="tx1"/>
            </a:solidFill>
            <a:latin typeface="Calibri" panose="020F0502020204030204" pitchFamily="34" charset="0"/>
            <a:cs typeface="Calibri" panose="020F0502020204030204" pitchFamily="34" charset="0"/>
          </a:endParaRPr>
        </a:p>
      </dgm:t>
    </dgm:pt>
    <dgm:pt modelId="{31BD5592-B128-EF4E-82C8-E326903FBAD3}" type="par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6DC0179-8D0A-934D-BF20-F9E7643945DE}" type="sib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BDDC671D-D2D2-ED42-BD4E-B9050E94C919}">
      <dgm:prSet phldrT="[Text]" custT="1"/>
      <dgm:spPr>
        <a:solidFill>
          <a:srgbClr val="FFF27F"/>
        </a:solidFill>
      </dgm:spPr>
      <dgm:t>
        <a:bodyPr/>
        <a:lstStyle/>
        <a:p>
          <a:r>
            <a:rPr lang="en-US" sz="1800" dirty="0">
              <a:solidFill>
                <a:schemeClr val="tx1"/>
              </a:solidFill>
              <a:latin typeface="Calibri" panose="020F0502020204030204" pitchFamily="34" charset="0"/>
              <a:cs typeface="Calibri" panose="020F0502020204030204" pitchFamily="34" charset="0"/>
            </a:rPr>
            <a:t>Open-source</a:t>
          </a:r>
        </a:p>
      </dgm:t>
    </dgm:pt>
    <dgm:pt modelId="{78505889-2143-BE4E-9F9A-8E9A9AC458D0}" type="par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A96DBA20-4404-5C4D-8326-3F4045E1BECE}" type="sib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103C08A-D766-8E4F-998A-E8305CC312E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Flow (RTL-GDS)</a:t>
          </a:r>
        </a:p>
      </dgm:t>
    </dgm:pt>
    <dgm:pt modelId="{CFE082C5-F0A6-5847-82E0-7A81075BB16F}" type="par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D697F326-7631-5D4C-A507-51B892D8C65D}" type="sib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D5A3505-C162-FD4D-B457-5061EA61E92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Analysis Tools</a:t>
          </a:r>
        </a:p>
      </dgm:t>
    </dgm:pt>
    <dgm:pt modelId="{813F414D-1F1C-1744-9709-5BA82AECE3D8}" type="par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8DC931AB-BA8F-EF42-88C7-75B3558F6B14}" type="sib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12896446-39C8-C341-9A12-383074D3DF20}" type="pres">
      <dgm:prSet presAssocID="{34B77114-2602-7A47-8FD0-121654439BCB}" presName="Name0" presStyleCnt="0">
        <dgm:presLayoutVars>
          <dgm:dir/>
          <dgm:animLvl val="lvl"/>
          <dgm:resizeHandles val="exact"/>
        </dgm:presLayoutVars>
      </dgm:prSet>
      <dgm:spPr/>
    </dgm:pt>
    <dgm:pt modelId="{F54BDBD8-5242-9C47-A219-307254B5773A}" type="pres">
      <dgm:prSet presAssocID="{60B93634-9814-3F4D-B964-92AE5AD0A5AF}" presName="parTxOnly" presStyleLbl="node1" presStyleIdx="0" presStyleCnt="5">
        <dgm:presLayoutVars>
          <dgm:chMax val="0"/>
          <dgm:chPref val="0"/>
          <dgm:bulletEnabled val="1"/>
        </dgm:presLayoutVars>
      </dgm:prSet>
      <dgm:spPr/>
    </dgm:pt>
    <dgm:pt modelId="{272252E9-7CF2-D542-BA5A-19F317C5FC5C}" type="pres">
      <dgm:prSet presAssocID="{E7D24C5D-EF0B-0A42-B325-CBACD01DA05B}" presName="parTxOnlySpace" presStyleCnt="0"/>
      <dgm:spPr/>
    </dgm:pt>
    <dgm:pt modelId="{01395C94-D0FB-1941-B038-97F90D60D728}" type="pres">
      <dgm:prSet presAssocID="{9DB33CE4-9F5E-DA43-8B91-97C64F4B25F9}" presName="parTxOnly" presStyleLbl="node1" presStyleIdx="1" presStyleCnt="5" custLinFactNeighborX="1362" custLinFactNeighborY="-21109">
        <dgm:presLayoutVars>
          <dgm:chMax val="0"/>
          <dgm:chPref val="0"/>
          <dgm:bulletEnabled val="1"/>
        </dgm:presLayoutVars>
      </dgm:prSet>
      <dgm:spPr/>
    </dgm:pt>
    <dgm:pt modelId="{FF80F31B-4E93-CD4A-8623-7603E6EA578A}" type="pres">
      <dgm:prSet presAssocID="{96DC0179-8D0A-934D-BF20-F9E7643945DE}" presName="parTxOnlySpace" presStyleCnt="0"/>
      <dgm:spPr/>
    </dgm:pt>
    <dgm:pt modelId="{0412EB8A-6E88-3A42-8868-CC3405F05304}" type="pres">
      <dgm:prSet presAssocID="{BDDC671D-D2D2-ED42-BD4E-B9050E94C919}" presName="parTxOnly" presStyleLbl="node1" presStyleIdx="2" presStyleCnt="5">
        <dgm:presLayoutVars>
          <dgm:chMax val="0"/>
          <dgm:chPref val="0"/>
          <dgm:bulletEnabled val="1"/>
        </dgm:presLayoutVars>
      </dgm:prSet>
      <dgm:spPr/>
    </dgm:pt>
    <dgm:pt modelId="{112A184B-D2FC-4144-97A5-3A67AFAA68D2}" type="pres">
      <dgm:prSet presAssocID="{A96DBA20-4404-5C4D-8326-3F4045E1BECE}" presName="parTxOnlySpace" presStyleCnt="0"/>
      <dgm:spPr/>
    </dgm:pt>
    <dgm:pt modelId="{73D22E7C-6D0A-284B-A4C4-50FFE4152A9D}" type="pres">
      <dgm:prSet presAssocID="{0103C08A-D766-8E4F-998A-E8305CC312E9}" presName="parTxOnly" presStyleLbl="node1" presStyleIdx="3" presStyleCnt="5">
        <dgm:presLayoutVars>
          <dgm:chMax val="0"/>
          <dgm:chPref val="0"/>
          <dgm:bulletEnabled val="1"/>
        </dgm:presLayoutVars>
      </dgm:prSet>
      <dgm:spPr/>
    </dgm:pt>
    <dgm:pt modelId="{D25BA32A-8893-D146-A9E5-17D1F4D95FFB}" type="pres">
      <dgm:prSet presAssocID="{D697F326-7631-5D4C-A507-51B892D8C65D}" presName="parTxOnlySpace" presStyleCnt="0"/>
      <dgm:spPr/>
    </dgm:pt>
    <dgm:pt modelId="{F2517741-CB08-F64E-A104-5BF8A3F8EBBE}" type="pres">
      <dgm:prSet presAssocID="{0D5A3505-C162-FD4D-B457-5061EA61E929}" presName="parTxOnly" presStyleLbl="node1" presStyleIdx="4" presStyleCnt="5">
        <dgm:presLayoutVars>
          <dgm:chMax val="0"/>
          <dgm:chPref val="0"/>
          <dgm:bulletEnabled val="1"/>
        </dgm:presLayoutVars>
      </dgm:prSet>
      <dgm:spPr/>
    </dgm:pt>
  </dgm:ptLst>
  <dgm:cxnLst>
    <dgm:cxn modelId="{4CBF5C13-FDEB-BC4A-86CD-B9BFA4077C7D}" srcId="{34B77114-2602-7A47-8FD0-121654439BCB}" destId="{BDDC671D-D2D2-ED42-BD4E-B9050E94C919}" srcOrd="2" destOrd="0" parTransId="{78505889-2143-BE4E-9F9A-8E9A9AC458D0}" sibTransId="{A96DBA20-4404-5C4D-8326-3F4045E1BECE}"/>
    <dgm:cxn modelId="{323EE526-735F-394E-B8A0-9F1B58417778}" srcId="{34B77114-2602-7A47-8FD0-121654439BCB}" destId="{60B93634-9814-3F4D-B964-92AE5AD0A5AF}" srcOrd="0" destOrd="0" parTransId="{A7D0FCAA-3577-0243-9272-4C137398740F}" sibTransId="{E7D24C5D-EF0B-0A42-B325-CBACD01DA05B}"/>
    <dgm:cxn modelId="{88DF1729-0D8C-8D47-AF22-1605946FA976}" type="presOf" srcId="{0D5A3505-C162-FD4D-B457-5061EA61E929}" destId="{F2517741-CB08-F64E-A104-5BF8A3F8EBBE}" srcOrd="0" destOrd="0" presId="urn:microsoft.com/office/officeart/2005/8/layout/chevron1"/>
    <dgm:cxn modelId="{FE824F2C-96FC-6C46-99D6-632C5B8C0E7A}" type="presOf" srcId="{BDDC671D-D2D2-ED42-BD4E-B9050E94C919}" destId="{0412EB8A-6E88-3A42-8868-CC3405F05304}" srcOrd="0" destOrd="0" presId="urn:microsoft.com/office/officeart/2005/8/layout/chevron1"/>
    <dgm:cxn modelId="{EDBCD83F-7A37-8242-81C3-82157F832D52}" type="presOf" srcId="{9DB33CE4-9F5E-DA43-8B91-97C64F4B25F9}" destId="{01395C94-D0FB-1941-B038-97F90D60D728}" srcOrd="0" destOrd="0" presId="urn:microsoft.com/office/officeart/2005/8/layout/chevron1"/>
    <dgm:cxn modelId="{95763C53-071E-D149-906B-BA978D6E9786}" srcId="{34B77114-2602-7A47-8FD0-121654439BCB}" destId="{9DB33CE4-9F5E-DA43-8B91-97C64F4B25F9}" srcOrd="1" destOrd="0" parTransId="{31BD5592-B128-EF4E-82C8-E326903FBAD3}" sibTransId="{96DC0179-8D0A-934D-BF20-F9E7643945DE}"/>
    <dgm:cxn modelId="{E01C1870-29F7-7F4F-868B-7616A93C9E9D}" type="presOf" srcId="{0103C08A-D766-8E4F-998A-E8305CC312E9}" destId="{73D22E7C-6D0A-284B-A4C4-50FFE4152A9D}" srcOrd="0" destOrd="0" presId="urn:microsoft.com/office/officeart/2005/8/layout/chevron1"/>
    <dgm:cxn modelId="{14799490-22DF-9147-912F-B4EC7207D041}" srcId="{34B77114-2602-7A47-8FD0-121654439BCB}" destId="{0D5A3505-C162-FD4D-B457-5061EA61E929}" srcOrd="4" destOrd="0" parTransId="{813F414D-1F1C-1744-9709-5BA82AECE3D8}" sibTransId="{8DC931AB-BA8F-EF42-88C7-75B3558F6B14}"/>
    <dgm:cxn modelId="{C4CC5DA0-C0C9-B24E-A38C-2E9E98A1EEDC}" type="presOf" srcId="{34B77114-2602-7A47-8FD0-121654439BCB}" destId="{12896446-39C8-C341-9A12-383074D3DF20}" srcOrd="0" destOrd="0" presId="urn:microsoft.com/office/officeart/2005/8/layout/chevron1"/>
    <dgm:cxn modelId="{C066F6A1-176E-F644-9F6E-0F7C3850F3A0}" srcId="{34B77114-2602-7A47-8FD0-121654439BCB}" destId="{0103C08A-D766-8E4F-998A-E8305CC312E9}" srcOrd="3" destOrd="0" parTransId="{CFE082C5-F0A6-5847-82E0-7A81075BB16F}" sibTransId="{D697F326-7631-5D4C-A507-51B892D8C65D}"/>
    <dgm:cxn modelId="{71B9A8BD-561C-4841-9F02-6849B3F7F9CC}" type="presOf" srcId="{60B93634-9814-3F4D-B964-92AE5AD0A5AF}" destId="{F54BDBD8-5242-9C47-A219-307254B5773A}" srcOrd="0" destOrd="0" presId="urn:microsoft.com/office/officeart/2005/8/layout/chevron1"/>
    <dgm:cxn modelId="{A93C8F54-7820-614C-8A60-D5B2133CA392}" type="presParOf" srcId="{12896446-39C8-C341-9A12-383074D3DF20}" destId="{F54BDBD8-5242-9C47-A219-307254B5773A}" srcOrd="0" destOrd="0" presId="urn:microsoft.com/office/officeart/2005/8/layout/chevron1"/>
    <dgm:cxn modelId="{E3062C19-D8D8-9D47-AB55-40287AAF24A3}" type="presParOf" srcId="{12896446-39C8-C341-9A12-383074D3DF20}" destId="{272252E9-7CF2-D542-BA5A-19F317C5FC5C}" srcOrd="1" destOrd="0" presId="urn:microsoft.com/office/officeart/2005/8/layout/chevron1"/>
    <dgm:cxn modelId="{3516915B-EDCB-DF48-957A-2B0A276A323C}" type="presParOf" srcId="{12896446-39C8-C341-9A12-383074D3DF20}" destId="{01395C94-D0FB-1941-B038-97F90D60D728}" srcOrd="2" destOrd="0" presId="urn:microsoft.com/office/officeart/2005/8/layout/chevron1"/>
    <dgm:cxn modelId="{7F140039-AD62-914F-9F0A-E6E2AAA1D618}" type="presParOf" srcId="{12896446-39C8-C341-9A12-383074D3DF20}" destId="{FF80F31B-4E93-CD4A-8623-7603E6EA578A}" srcOrd="3" destOrd="0" presId="urn:microsoft.com/office/officeart/2005/8/layout/chevron1"/>
    <dgm:cxn modelId="{78581AD8-ED48-3B49-8306-0A7664FF2061}" type="presParOf" srcId="{12896446-39C8-C341-9A12-383074D3DF20}" destId="{0412EB8A-6E88-3A42-8868-CC3405F05304}" srcOrd="4" destOrd="0" presId="urn:microsoft.com/office/officeart/2005/8/layout/chevron1"/>
    <dgm:cxn modelId="{0E4DBBB8-6662-4944-8312-53FA676D89A1}" type="presParOf" srcId="{12896446-39C8-C341-9A12-383074D3DF20}" destId="{112A184B-D2FC-4144-97A5-3A67AFAA68D2}" srcOrd="5" destOrd="0" presId="urn:microsoft.com/office/officeart/2005/8/layout/chevron1"/>
    <dgm:cxn modelId="{99F897EA-5E8E-744B-83E8-0A9C6D085872}" type="presParOf" srcId="{12896446-39C8-C341-9A12-383074D3DF20}" destId="{73D22E7C-6D0A-284B-A4C4-50FFE4152A9D}" srcOrd="6" destOrd="0" presId="urn:microsoft.com/office/officeart/2005/8/layout/chevron1"/>
    <dgm:cxn modelId="{E0B68769-38D5-0F49-85A4-D9F32CFDBA0B}" type="presParOf" srcId="{12896446-39C8-C341-9A12-383074D3DF20}" destId="{D25BA32A-8893-D146-A9E5-17D1F4D95FFB}" srcOrd="7" destOrd="0" presId="urn:microsoft.com/office/officeart/2005/8/layout/chevron1"/>
    <dgm:cxn modelId="{14F977B2-8795-D144-872B-E1786D388316}" type="presParOf" srcId="{12896446-39C8-C341-9A12-383074D3DF20}" destId="{F2517741-CB08-F64E-A104-5BF8A3F8EBBE}" srcOrd="8" destOrd="0" presId="urn:microsoft.com/office/officeart/2005/8/layout/chevron1"/>
  </dgm:cxnLst>
  <dgm:bg>
    <a:solidFill>
      <a:schemeClr val="lt1">
        <a:hueOff val="0"/>
        <a:satOff val="0"/>
        <a:lumOff val="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4B77114-2602-7A47-8FD0-121654439BCB}" type="doc">
      <dgm:prSet loTypeId="urn:microsoft.com/office/officeart/2005/8/layout/chevron1" loCatId="" qsTypeId="urn:microsoft.com/office/officeart/2005/8/quickstyle/simple1" qsCatId="simple" csTypeId="urn:microsoft.com/office/officeart/2005/8/colors/accent0_2" csCatId="mainScheme" phldr="1"/>
      <dgm:spPr/>
    </dgm:pt>
    <dgm:pt modelId="{60B93634-9814-3F4D-B964-92AE5AD0A5AF}">
      <dgm:prSet phldrT="[Text]" custT="1"/>
      <dgm:spPr>
        <a:solidFill>
          <a:srgbClr val="FFF27F"/>
        </a:solidFill>
      </dgm:spPr>
      <dgm:t>
        <a:bodyPr/>
        <a:lstStyle/>
        <a:p>
          <a:pPr rtl="0"/>
          <a:r>
            <a:rPr lang="en-US" sz="1800" dirty="0">
              <a:solidFill>
                <a:schemeClr val="tx1"/>
              </a:solidFill>
              <a:latin typeface="Calibri" panose="020F0502020204030204" pitchFamily="34" charset="0"/>
              <a:cs typeface="Calibri" panose="020F0502020204030204" pitchFamily="34" charset="0"/>
            </a:rPr>
            <a:t>Motivation</a:t>
          </a:r>
        </a:p>
      </dgm:t>
    </dgm:pt>
    <dgm:pt modelId="{A7D0FCAA-3577-0243-9272-4C137398740F}" type="par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E7D24C5D-EF0B-0A42-B325-CBACD01DA05B}" type="sib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DB33CE4-9F5E-DA43-8B91-97C64F4B25F9}">
      <dgm:prSet phldrT="[Text]" custT="1"/>
      <dgm:spPr/>
      <dgm:t>
        <a:bodyPr/>
        <a:lstStyle/>
        <a:p>
          <a:pPr rtl="0"/>
          <a:r>
            <a:rPr lang="en-US" sz="1800" dirty="0" err="1">
              <a:solidFill>
                <a:schemeClr val="tx1"/>
              </a:solidFill>
              <a:latin typeface="Calibri" panose="020F0502020204030204" pitchFamily="34" charset="0"/>
              <a:cs typeface="Calibri" panose="020F0502020204030204" pitchFamily="34" charset="0"/>
            </a:rPr>
            <a:t>OpenROAD</a:t>
          </a:r>
          <a:endParaRPr lang="en-US" sz="1800" dirty="0">
            <a:solidFill>
              <a:schemeClr val="tx1"/>
            </a:solidFill>
            <a:latin typeface="Calibri" panose="020F0502020204030204" pitchFamily="34" charset="0"/>
            <a:cs typeface="Calibri" panose="020F0502020204030204" pitchFamily="34" charset="0"/>
          </a:endParaRPr>
        </a:p>
      </dgm:t>
    </dgm:pt>
    <dgm:pt modelId="{31BD5592-B128-EF4E-82C8-E326903FBAD3}" type="par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6DC0179-8D0A-934D-BF20-F9E7643945DE}" type="sib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BDDC671D-D2D2-ED42-BD4E-B9050E94C91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Open-source</a:t>
          </a:r>
        </a:p>
      </dgm:t>
    </dgm:pt>
    <dgm:pt modelId="{78505889-2143-BE4E-9F9A-8E9A9AC458D0}" type="par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A96DBA20-4404-5C4D-8326-3F4045E1BECE}" type="sib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103C08A-D766-8E4F-998A-E8305CC312E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Flow (RTL-GDS)</a:t>
          </a:r>
        </a:p>
      </dgm:t>
    </dgm:pt>
    <dgm:pt modelId="{CFE082C5-F0A6-5847-82E0-7A81075BB16F}" type="par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D697F326-7631-5D4C-A507-51B892D8C65D}" type="sib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D5A3505-C162-FD4D-B457-5061EA61E92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Analysis Tools</a:t>
          </a:r>
        </a:p>
      </dgm:t>
    </dgm:pt>
    <dgm:pt modelId="{813F414D-1F1C-1744-9709-5BA82AECE3D8}" type="par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8DC931AB-BA8F-EF42-88C7-75B3558F6B14}" type="sib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12896446-39C8-C341-9A12-383074D3DF20}" type="pres">
      <dgm:prSet presAssocID="{34B77114-2602-7A47-8FD0-121654439BCB}" presName="Name0" presStyleCnt="0">
        <dgm:presLayoutVars>
          <dgm:dir/>
          <dgm:animLvl val="lvl"/>
          <dgm:resizeHandles val="exact"/>
        </dgm:presLayoutVars>
      </dgm:prSet>
      <dgm:spPr/>
    </dgm:pt>
    <dgm:pt modelId="{F54BDBD8-5242-9C47-A219-307254B5773A}" type="pres">
      <dgm:prSet presAssocID="{60B93634-9814-3F4D-B964-92AE5AD0A5AF}" presName="parTxOnly" presStyleLbl="node1" presStyleIdx="0" presStyleCnt="5">
        <dgm:presLayoutVars>
          <dgm:chMax val="0"/>
          <dgm:chPref val="0"/>
          <dgm:bulletEnabled val="1"/>
        </dgm:presLayoutVars>
      </dgm:prSet>
      <dgm:spPr/>
    </dgm:pt>
    <dgm:pt modelId="{272252E9-7CF2-D542-BA5A-19F317C5FC5C}" type="pres">
      <dgm:prSet presAssocID="{E7D24C5D-EF0B-0A42-B325-CBACD01DA05B}" presName="parTxOnlySpace" presStyleCnt="0"/>
      <dgm:spPr/>
    </dgm:pt>
    <dgm:pt modelId="{01395C94-D0FB-1941-B038-97F90D60D728}" type="pres">
      <dgm:prSet presAssocID="{9DB33CE4-9F5E-DA43-8B91-97C64F4B25F9}" presName="parTxOnly" presStyleLbl="node1" presStyleIdx="1" presStyleCnt="5" custLinFactNeighborX="1362" custLinFactNeighborY="-21109">
        <dgm:presLayoutVars>
          <dgm:chMax val="0"/>
          <dgm:chPref val="0"/>
          <dgm:bulletEnabled val="1"/>
        </dgm:presLayoutVars>
      </dgm:prSet>
      <dgm:spPr/>
    </dgm:pt>
    <dgm:pt modelId="{FF80F31B-4E93-CD4A-8623-7603E6EA578A}" type="pres">
      <dgm:prSet presAssocID="{96DC0179-8D0A-934D-BF20-F9E7643945DE}" presName="parTxOnlySpace" presStyleCnt="0"/>
      <dgm:spPr/>
    </dgm:pt>
    <dgm:pt modelId="{0412EB8A-6E88-3A42-8868-CC3405F05304}" type="pres">
      <dgm:prSet presAssocID="{BDDC671D-D2D2-ED42-BD4E-B9050E94C919}" presName="parTxOnly" presStyleLbl="node1" presStyleIdx="2" presStyleCnt="5">
        <dgm:presLayoutVars>
          <dgm:chMax val="0"/>
          <dgm:chPref val="0"/>
          <dgm:bulletEnabled val="1"/>
        </dgm:presLayoutVars>
      </dgm:prSet>
      <dgm:spPr/>
    </dgm:pt>
    <dgm:pt modelId="{112A184B-D2FC-4144-97A5-3A67AFAA68D2}" type="pres">
      <dgm:prSet presAssocID="{A96DBA20-4404-5C4D-8326-3F4045E1BECE}" presName="parTxOnlySpace" presStyleCnt="0"/>
      <dgm:spPr/>
    </dgm:pt>
    <dgm:pt modelId="{73D22E7C-6D0A-284B-A4C4-50FFE4152A9D}" type="pres">
      <dgm:prSet presAssocID="{0103C08A-D766-8E4F-998A-E8305CC312E9}" presName="parTxOnly" presStyleLbl="node1" presStyleIdx="3" presStyleCnt="5">
        <dgm:presLayoutVars>
          <dgm:chMax val="0"/>
          <dgm:chPref val="0"/>
          <dgm:bulletEnabled val="1"/>
        </dgm:presLayoutVars>
      </dgm:prSet>
      <dgm:spPr/>
    </dgm:pt>
    <dgm:pt modelId="{D25BA32A-8893-D146-A9E5-17D1F4D95FFB}" type="pres">
      <dgm:prSet presAssocID="{D697F326-7631-5D4C-A507-51B892D8C65D}" presName="parTxOnlySpace" presStyleCnt="0"/>
      <dgm:spPr/>
    </dgm:pt>
    <dgm:pt modelId="{F2517741-CB08-F64E-A104-5BF8A3F8EBBE}" type="pres">
      <dgm:prSet presAssocID="{0D5A3505-C162-FD4D-B457-5061EA61E929}" presName="parTxOnly" presStyleLbl="node1" presStyleIdx="4" presStyleCnt="5">
        <dgm:presLayoutVars>
          <dgm:chMax val="0"/>
          <dgm:chPref val="0"/>
          <dgm:bulletEnabled val="1"/>
        </dgm:presLayoutVars>
      </dgm:prSet>
      <dgm:spPr/>
    </dgm:pt>
  </dgm:ptLst>
  <dgm:cxnLst>
    <dgm:cxn modelId="{4CBF5C13-FDEB-BC4A-86CD-B9BFA4077C7D}" srcId="{34B77114-2602-7A47-8FD0-121654439BCB}" destId="{BDDC671D-D2D2-ED42-BD4E-B9050E94C919}" srcOrd="2" destOrd="0" parTransId="{78505889-2143-BE4E-9F9A-8E9A9AC458D0}" sibTransId="{A96DBA20-4404-5C4D-8326-3F4045E1BECE}"/>
    <dgm:cxn modelId="{323EE526-735F-394E-B8A0-9F1B58417778}" srcId="{34B77114-2602-7A47-8FD0-121654439BCB}" destId="{60B93634-9814-3F4D-B964-92AE5AD0A5AF}" srcOrd="0" destOrd="0" parTransId="{A7D0FCAA-3577-0243-9272-4C137398740F}" sibTransId="{E7D24C5D-EF0B-0A42-B325-CBACD01DA05B}"/>
    <dgm:cxn modelId="{88DF1729-0D8C-8D47-AF22-1605946FA976}" type="presOf" srcId="{0D5A3505-C162-FD4D-B457-5061EA61E929}" destId="{F2517741-CB08-F64E-A104-5BF8A3F8EBBE}" srcOrd="0" destOrd="0" presId="urn:microsoft.com/office/officeart/2005/8/layout/chevron1"/>
    <dgm:cxn modelId="{FE824F2C-96FC-6C46-99D6-632C5B8C0E7A}" type="presOf" srcId="{BDDC671D-D2D2-ED42-BD4E-B9050E94C919}" destId="{0412EB8A-6E88-3A42-8868-CC3405F05304}" srcOrd="0" destOrd="0" presId="urn:microsoft.com/office/officeart/2005/8/layout/chevron1"/>
    <dgm:cxn modelId="{EDBCD83F-7A37-8242-81C3-82157F832D52}" type="presOf" srcId="{9DB33CE4-9F5E-DA43-8B91-97C64F4B25F9}" destId="{01395C94-D0FB-1941-B038-97F90D60D728}" srcOrd="0" destOrd="0" presId="urn:microsoft.com/office/officeart/2005/8/layout/chevron1"/>
    <dgm:cxn modelId="{95763C53-071E-D149-906B-BA978D6E9786}" srcId="{34B77114-2602-7A47-8FD0-121654439BCB}" destId="{9DB33CE4-9F5E-DA43-8B91-97C64F4B25F9}" srcOrd="1" destOrd="0" parTransId="{31BD5592-B128-EF4E-82C8-E326903FBAD3}" sibTransId="{96DC0179-8D0A-934D-BF20-F9E7643945DE}"/>
    <dgm:cxn modelId="{E01C1870-29F7-7F4F-868B-7616A93C9E9D}" type="presOf" srcId="{0103C08A-D766-8E4F-998A-E8305CC312E9}" destId="{73D22E7C-6D0A-284B-A4C4-50FFE4152A9D}" srcOrd="0" destOrd="0" presId="urn:microsoft.com/office/officeart/2005/8/layout/chevron1"/>
    <dgm:cxn modelId="{14799490-22DF-9147-912F-B4EC7207D041}" srcId="{34B77114-2602-7A47-8FD0-121654439BCB}" destId="{0D5A3505-C162-FD4D-B457-5061EA61E929}" srcOrd="4" destOrd="0" parTransId="{813F414D-1F1C-1744-9709-5BA82AECE3D8}" sibTransId="{8DC931AB-BA8F-EF42-88C7-75B3558F6B14}"/>
    <dgm:cxn modelId="{C4CC5DA0-C0C9-B24E-A38C-2E9E98A1EEDC}" type="presOf" srcId="{34B77114-2602-7A47-8FD0-121654439BCB}" destId="{12896446-39C8-C341-9A12-383074D3DF20}" srcOrd="0" destOrd="0" presId="urn:microsoft.com/office/officeart/2005/8/layout/chevron1"/>
    <dgm:cxn modelId="{C066F6A1-176E-F644-9F6E-0F7C3850F3A0}" srcId="{34B77114-2602-7A47-8FD0-121654439BCB}" destId="{0103C08A-D766-8E4F-998A-E8305CC312E9}" srcOrd="3" destOrd="0" parTransId="{CFE082C5-F0A6-5847-82E0-7A81075BB16F}" sibTransId="{D697F326-7631-5D4C-A507-51B892D8C65D}"/>
    <dgm:cxn modelId="{71B9A8BD-561C-4841-9F02-6849B3F7F9CC}" type="presOf" srcId="{60B93634-9814-3F4D-B964-92AE5AD0A5AF}" destId="{F54BDBD8-5242-9C47-A219-307254B5773A}" srcOrd="0" destOrd="0" presId="urn:microsoft.com/office/officeart/2005/8/layout/chevron1"/>
    <dgm:cxn modelId="{A93C8F54-7820-614C-8A60-D5B2133CA392}" type="presParOf" srcId="{12896446-39C8-C341-9A12-383074D3DF20}" destId="{F54BDBD8-5242-9C47-A219-307254B5773A}" srcOrd="0" destOrd="0" presId="urn:microsoft.com/office/officeart/2005/8/layout/chevron1"/>
    <dgm:cxn modelId="{E3062C19-D8D8-9D47-AB55-40287AAF24A3}" type="presParOf" srcId="{12896446-39C8-C341-9A12-383074D3DF20}" destId="{272252E9-7CF2-D542-BA5A-19F317C5FC5C}" srcOrd="1" destOrd="0" presId="urn:microsoft.com/office/officeart/2005/8/layout/chevron1"/>
    <dgm:cxn modelId="{3516915B-EDCB-DF48-957A-2B0A276A323C}" type="presParOf" srcId="{12896446-39C8-C341-9A12-383074D3DF20}" destId="{01395C94-D0FB-1941-B038-97F90D60D728}" srcOrd="2" destOrd="0" presId="urn:microsoft.com/office/officeart/2005/8/layout/chevron1"/>
    <dgm:cxn modelId="{7F140039-AD62-914F-9F0A-E6E2AAA1D618}" type="presParOf" srcId="{12896446-39C8-C341-9A12-383074D3DF20}" destId="{FF80F31B-4E93-CD4A-8623-7603E6EA578A}" srcOrd="3" destOrd="0" presId="urn:microsoft.com/office/officeart/2005/8/layout/chevron1"/>
    <dgm:cxn modelId="{78581AD8-ED48-3B49-8306-0A7664FF2061}" type="presParOf" srcId="{12896446-39C8-C341-9A12-383074D3DF20}" destId="{0412EB8A-6E88-3A42-8868-CC3405F05304}" srcOrd="4" destOrd="0" presId="urn:microsoft.com/office/officeart/2005/8/layout/chevron1"/>
    <dgm:cxn modelId="{0E4DBBB8-6662-4944-8312-53FA676D89A1}" type="presParOf" srcId="{12896446-39C8-C341-9A12-383074D3DF20}" destId="{112A184B-D2FC-4144-97A5-3A67AFAA68D2}" srcOrd="5" destOrd="0" presId="urn:microsoft.com/office/officeart/2005/8/layout/chevron1"/>
    <dgm:cxn modelId="{99F897EA-5E8E-744B-83E8-0A9C6D085872}" type="presParOf" srcId="{12896446-39C8-C341-9A12-383074D3DF20}" destId="{73D22E7C-6D0A-284B-A4C4-50FFE4152A9D}" srcOrd="6" destOrd="0" presId="urn:microsoft.com/office/officeart/2005/8/layout/chevron1"/>
    <dgm:cxn modelId="{E0B68769-38D5-0F49-85A4-D9F32CFDBA0B}" type="presParOf" srcId="{12896446-39C8-C341-9A12-383074D3DF20}" destId="{D25BA32A-8893-D146-A9E5-17D1F4D95FFB}" srcOrd="7" destOrd="0" presId="urn:microsoft.com/office/officeart/2005/8/layout/chevron1"/>
    <dgm:cxn modelId="{14F977B2-8795-D144-872B-E1786D388316}" type="presParOf" srcId="{12896446-39C8-C341-9A12-383074D3DF20}" destId="{F2517741-CB08-F64E-A104-5BF8A3F8EBBE}" srcOrd="8" destOrd="0" presId="urn:microsoft.com/office/officeart/2005/8/layout/chevron1"/>
  </dgm:cxnLst>
  <dgm:bg>
    <a:solidFill>
      <a:schemeClr val="lt1">
        <a:hueOff val="0"/>
        <a:satOff val="0"/>
        <a:lumOff val="0"/>
      </a:scheme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B77114-2602-7A47-8FD0-121654439BCB}" type="doc">
      <dgm:prSet loTypeId="urn:microsoft.com/office/officeart/2005/8/layout/chevron1" loCatId="" qsTypeId="urn:microsoft.com/office/officeart/2005/8/quickstyle/simple1" qsCatId="simple" csTypeId="urn:microsoft.com/office/officeart/2005/8/colors/accent0_2" csCatId="mainScheme" phldr="1"/>
      <dgm:spPr/>
    </dgm:pt>
    <dgm:pt modelId="{60B93634-9814-3F4D-B964-92AE5AD0A5AF}">
      <dgm:prSet phldrT="[Text]" custT="1"/>
      <dgm:spPr>
        <a:noFill/>
      </dgm:spPr>
      <dgm:t>
        <a:bodyPr/>
        <a:lstStyle/>
        <a:p>
          <a:pPr rtl="0"/>
          <a:r>
            <a:rPr lang="en-US" sz="1800" dirty="0">
              <a:solidFill>
                <a:schemeClr val="tx1"/>
              </a:solidFill>
              <a:latin typeface="Calibri" panose="020F0502020204030204" pitchFamily="34" charset="0"/>
              <a:cs typeface="Calibri" panose="020F0502020204030204" pitchFamily="34" charset="0"/>
            </a:rPr>
            <a:t>Motivation</a:t>
          </a:r>
        </a:p>
      </dgm:t>
    </dgm:pt>
    <dgm:pt modelId="{A7D0FCAA-3577-0243-9272-4C137398740F}" type="par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E7D24C5D-EF0B-0A42-B325-CBACD01DA05B}" type="sib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DB33CE4-9F5E-DA43-8B91-97C64F4B25F9}">
      <dgm:prSet phldrT="[Text]" custT="1"/>
      <dgm:spPr>
        <a:solidFill>
          <a:srgbClr val="FFF27F"/>
        </a:solidFill>
      </dgm:spPr>
      <dgm:t>
        <a:bodyPr/>
        <a:lstStyle/>
        <a:p>
          <a:pPr rtl="0"/>
          <a:r>
            <a:rPr lang="en-US" sz="1800" dirty="0" err="1">
              <a:solidFill>
                <a:schemeClr val="tx1"/>
              </a:solidFill>
              <a:latin typeface="Calibri" panose="020F0502020204030204" pitchFamily="34" charset="0"/>
              <a:cs typeface="Calibri" panose="020F0502020204030204" pitchFamily="34" charset="0"/>
            </a:rPr>
            <a:t>OpenROAD</a:t>
          </a:r>
          <a:endParaRPr lang="en-US" sz="1800" dirty="0">
            <a:solidFill>
              <a:schemeClr val="tx1"/>
            </a:solidFill>
            <a:latin typeface="Calibri" panose="020F0502020204030204" pitchFamily="34" charset="0"/>
            <a:cs typeface="Calibri" panose="020F0502020204030204" pitchFamily="34" charset="0"/>
          </a:endParaRPr>
        </a:p>
      </dgm:t>
    </dgm:pt>
    <dgm:pt modelId="{31BD5592-B128-EF4E-82C8-E326903FBAD3}" type="par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6DC0179-8D0A-934D-BF20-F9E7643945DE}" type="sib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BDDC671D-D2D2-ED42-BD4E-B9050E94C91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Open-source</a:t>
          </a:r>
        </a:p>
      </dgm:t>
    </dgm:pt>
    <dgm:pt modelId="{78505889-2143-BE4E-9F9A-8E9A9AC458D0}" type="par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A96DBA20-4404-5C4D-8326-3F4045E1BECE}" type="sib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103C08A-D766-8E4F-998A-E8305CC312E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Flow (RTL-GDS)</a:t>
          </a:r>
        </a:p>
      </dgm:t>
    </dgm:pt>
    <dgm:pt modelId="{CFE082C5-F0A6-5847-82E0-7A81075BB16F}" type="par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D697F326-7631-5D4C-A507-51B892D8C65D}" type="sib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D5A3505-C162-FD4D-B457-5061EA61E92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Analysis Tools</a:t>
          </a:r>
        </a:p>
      </dgm:t>
    </dgm:pt>
    <dgm:pt modelId="{813F414D-1F1C-1744-9709-5BA82AECE3D8}" type="par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8DC931AB-BA8F-EF42-88C7-75B3558F6B14}" type="sib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12896446-39C8-C341-9A12-383074D3DF20}" type="pres">
      <dgm:prSet presAssocID="{34B77114-2602-7A47-8FD0-121654439BCB}" presName="Name0" presStyleCnt="0">
        <dgm:presLayoutVars>
          <dgm:dir/>
          <dgm:animLvl val="lvl"/>
          <dgm:resizeHandles val="exact"/>
        </dgm:presLayoutVars>
      </dgm:prSet>
      <dgm:spPr/>
    </dgm:pt>
    <dgm:pt modelId="{F54BDBD8-5242-9C47-A219-307254B5773A}" type="pres">
      <dgm:prSet presAssocID="{60B93634-9814-3F4D-B964-92AE5AD0A5AF}" presName="parTxOnly" presStyleLbl="node1" presStyleIdx="0" presStyleCnt="5">
        <dgm:presLayoutVars>
          <dgm:chMax val="0"/>
          <dgm:chPref val="0"/>
          <dgm:bulletEnabled val="1"/>
        </dgm:presLayoutVars>
      </dgm:prSet>
      <dgm:spPr/>
    </dgm:pt>
    <dgm:pt modelId="{272252E9-7CF2-D542-BA5A-19F317C5FC5C}" type="pres">
      <dgm:prSet presAssocID="{E7D24C5D-EF0B-0A42-B325-CBACD01DA05B}" presName="parTxOnlySpace" presStyleCnt="0"/>
      <dgm:spPr/>
    </dgm:pt>
    <dgm:pt modelId="{01395C94-D0FB-1941-B038-97F90D60D728}" type="pres">
      <dgm:prSet presAssocID="{9DB33CE4-9F5E-DA43-8B91-97C64F4B25F9}" presName="parTxOnly" presStyleLbl="node1" presStyleIdx="1" presStyleCnt="5" custLinFactNeighborX="1362" custLinFactNeighborY="-21109">
        <dgm:presLayoutVars>
          <dgm:chMax val="0"/>
          <dgm:chPref val="0"/>
          <dgm:bulletEnabled val="1"/>
        </dgm:presLayoutVars>
      </dgm:prSet>
      <dgm:spPr/>
    </dgm:pt>
    <dgm:pt modelId="{FF80F31B-4E93-CD4A-8623-7603E6EA578A}" type="pres">
      <dgm:prSet presAssocID="{96DC0179-8D0A-934D-BF20-F9E7643945DE}" presName="parTxOnlySpace" presStyleCnt="0"/>
      <dgm:spPr/>
    </dgm:pt>
    <dgm:pt modelId="{0412EB8A-6E88-3A42-8868-CC3405F05304}" type="pres">
      <dgm:prSet presAssocID="{BDDC671D-D2D2-ED42-BD4E-B9050E94C919}" presName="parTxOnly" presStyleLbl="node1" presStyleIdx="2" presStyleCnt="5">
        <dgm:presLayoutVars>
          <dgm:chMax val="0"/>
          <dgm:chPref val="0"/>
          <dgm:bulletEnabled val="1"/>
        </dgm:presLayoutVars>
      </dgm:prSet>
      <dgm:spPr/>
    </dgm:pt>
    <dgm:pt modelId="{112A184B-D2FC-4144-97A5-3A67AFAA68D2}" type="pres">
      <dgm:prSet presAssocID="{A96DBA20-4404-5C4D-8326-3F4045E1BECE}" presName="parTxOnlySpace" presStyleCnt="0"/>
      <dgm:spPr/>
    </dgm:pt>
    <dgm:pt modelId="{73D22E7C-6D0A-284B-A4C4-50FFE4152A9D}" type="pres">
      <dgm:prSet presAssocID="{0103C08A-D766-8E4F-998A-E8305CC312E9}" presName="parTxOnly" presStyleLbl="node1" presStyleIdx="3" presStyleCnt="5">
        <dgm:presLayoutVars>
          <dgm:chMax val="0"/>
          <dgm:chPref val="0"/>
          <dgm:bulletEnabled val="1"/>
        </dgm:presLayoutVars>
      </dgm:prSet>
      <dgm:spPr/>
    </dgm:pt>
    <dgm:pt modelId="{D25BA32A-8893-D146-A9E5-17D1F4D95FFB}" type="pres">
      <dgm:prSet presAssocID="{D697F326-7631-5D4C-A507-51B892D8C65D}" presName="parTxOnlySpace" presStyleCnt="0"/>
      <dgm:spPr/>
    </dgm:pt>
    <dgm:pt modelId="{F2517741-CB08-F64E-A104-5BF8A3F8EBBE}" type="pres">
      <dgm:prSet presAssocID="{0D5A3505-C162-FD4D-B457-5061EA61E929}" presName="parTxOnly" presStyleLbl="node1" presStyleIdx="4" presStyleCnt="5">
        <dgm:presLayoutVars>
          <dgm:chMax val="0"/>
          <dgm:chPref val="0"/>
          <dgm:bulletEnabled val="1"/>
        </dgm:presLayoutVars>
      </dgm:prSet>
      <dgm:spPr/>
    </dgm:pt>
  </dgm:ptLst>
  <dgm:cxnLst>
    <dgm:cxn modelId="{4CBF5C13-FDEB-BC4A-86CD-B9BFA4077C7D}" srcId="{34B77114-2602-7A47-8FD0-121654439BCB}" destId="{BDDC671D-D2D2-ED42-BD4E-B9050E94C919}" srcOrd="2" destOrd="0" parTransId="{78505889-2143-BE4E-9F9A-8E9A9AC458D0}" sibTransId="{A96DBA20-4404-5C4D-8326-3F4045E1BECE}"/>
    <dgm:cxn modelId="{323EE526-735F-394E-B8A0-9F1B58417778}" srcId="{34B77114-2602-7A47-8FD0-121654439BCB}" destId="{60B93634-9814-3F4D-B964-92AE5AD0A5AF}" srcOrd="0" destOrd="0" parTransId="{A7D0FCAA-3577-0243-9272-4C137398740F}" sibTransId="{E7D24C5D-EF0B-0A42-B325-CBACD01DA05B}"/>
    <dgm:cxn modelId="{88DF1729-0D8C-8D47-AF22-1605946FA976}" type="presOf" srcId="{0D5A3505-C162-FD4D-B457-5061EA61E929}" destId="{F2517741-CB08-F64E-A104-5BF8A3F8EBBE}" srcOrd="0" destOrd="0" presId="urn:microsoft.com/office/officeart/2005/8/layout/chevron1"/>
    <dgm:cxn modelId="{FE824F2C-96FC-6C46-99D6-632C5B8C0E7A}" type="presOf" srcId="{BDDC671D-D2D2-ED42-BD4E-B9050E94C919}" destId="{0412EB8A-6E88-3A42-8868-CC3405F05304}" srcOrd="0" destOrd="0" presId="urn:microsoft.com/office/officeart/2005/8/layout/chevron1"/>
    <dgm:cxn modelId="{EDBCD83F-7A37-8242-81C3-82157F832D52}" type="presOf" srcId="{9DB33CE4-9F5E-DA43-8B91-97C64F4B25F9}" destId="{01395C94-D0FB-1941-B038-97F90D60D728}" srcOrd="0" destOrd="0" presId="urn:microsoft.com/office/officeart/2005/8/layout/chevron1"/>
    <dgm:cxn modelId="{95763C53-071E-D149-906B-BA978D6E9786}" srcId="{34B77114-2602-7A47-8FD0-121654439BCB}" destId="{9DB33CE4-9F5E-DA43-8B91-97C64F4B25F9}" srcOrd="1" destOrd="0" parTransId="{31BD5592-B128-EF4E-82C8-E326903FBAD3}" sibTransId="{96DC0179-8D0A-934D-BF20-F9E7643945DE}"/>
    <dgm:cxn modelId="{E01C1870-29F7-7F4F-868B-7616A93C9E9D}" type="presOf" srcId="{0103C08A-D766-8E4F-998A-E8305CC312E9}" destId="{73D22E7C-6D0A-284B-A4C4-50FFE4152A9D}" srcOrd="0" destOrd="0" presId="urn:microsoft.com/office/officeart/2005/8/layout/chevron1"/>
    <dgm:cxn modelId="{14799490-22DF-9147-912F-B4EC7207D041}" srcId="{34B77114-2602-7A47-8FD0-121654439BCB}" destId="{0D5A3505-C162-FD4D-B457-5061EA61E929}" srcOrd="4" destOrd="0" parTransId="{813F414D-1F1C-1744-9709-5BA82AECE3D8}" sibTransId="{8DC931AB-BA8F-EF42-88C7-75B3558F6B14}"/>
    <dgm:cxn modelId="{C4CC5DA0-C0C9-B24E-A38C-2E9E98A1EEDC}" type="presOf" srcId="{34B77114-2602-7A47-8FD0-121654439BCB}" destId="{12896446-39C8-C341-9A12-383074D3DF20}" srcOrd="0" destOrd="0" presId="urn:microsoft.com/office/officeart/2005/8/layout/chevron1"/>
    <dgm:cxn modelId="{C066F6A1-176E-F644-9F6E-0F7C3850F3A0}" srcId="{34B77114-2602-7A47-8FD0-121654439BCB}" destId="{0103C08A-D766-8E4F-998A-E8305CC312E9}" srcOrd="3" destOrd="0" parTransId="{CFE082C5-F0A6-5847-82E0-7A81075BB16F}" sibTransId="{D697F326-7631-5D4C-A507-51B892D8C65D}"/>
    <dgm:cxn modelId="{71B9A8BD-561C-4841-9F02-6849B3F7F9CC}" type="presOf" srcId="{60B93634-9814-3F4D-B964-92AE5AD0A5AF}" destId="{F54BDBD8-5242-9C47-A219-307254B5773A}" srcOrd="0" destOrd="0" presId="urn:microsoft.com/office/officeart/2005/8/layout/chevron1"/>
    <dgm:cxn modelId="{A93C8F54-7820-614C-8A60-D5B2133CA392}" type="presParOf" srcId="{12896446-39C8-C341-9A12-383074D3DF20}" destId="{F54BDBD8-5242-9C47-A219-307254B5773A}" srcOrd="0" destOrd="0" presId="urn:microsoft.com/office/officeart/2005/8/layout/chevron1"/>
    <dgm:cxn modelId="{E3062C19-D8D8-9D47-AB55-40287AAF24A3}" type="presParOf" srcId="{12896446-39C8-C341-9A12-383074D3DF20}" destId="{272252E9-7CF2-D542-BA5A-19F317C5FC5C}" srcOrd="1" destOrd="0" presId="urn:microsoft.com/office/officeart/2005/8/layout/chevron1"/>
    <dgm:cxn modelId="{3516915B-EDCB-DF48-957A-2B0A276A323C}" type="presParOf" srcId="{12896446-39C8-C341-9A12-383074D3DF20}" destId="{01395C94-D0FB-1941-B038-97F90D60D728}" srcOrd="2" destOrd="0" presId="urn:microsoft.com/office/officeart/2005/8/layout/chevron1"/>
    <dgm:cxn modelId="{7F140039-AD62-914F-9F0A-E6E2AAA1D618}" type="presParOf" srcId="{12896446-39C8-C341-9A12-383074D3DF20}" destId="{FF80F31B-4E93-CD4A-8623-7603E6EA578A}" srcOrd="3" destOrd="0" presId="urn:microsoft.com/office/officeart/2005/8/layout/chevron1"/>
    <dgm:cxn modelId="{78581AD8-ED48-3B49-8306-0A7664FF2061}" type="presParOf" srcId="{12896446-39C8-C341-9A12-383074D3DF20}" destId="{0412EB8A-6E88-3A42-8868-CC3405F05304}" srcOrd="4" destOrd="0" presId="urn:microsoft.com/office/officeart/2005/8/layout/chevron1"/>
    <dgm:cxn modelId="{0E4DBBB8-6662-4944-8312-53FA676D89A1}" type="presParOf" srcId="{12896446-39C8-C341-9A12-383074D3DF20}" destId="{112A184B-D2FC-4144-97A5-3A67AFAA68D2}" srcOrd="5" destOrd="0" presId="urn:microsoft.com/office/officeart/2005/8/layout/chevron1"/>
    <dgm:cxn modelId="{99F897EA-5E8E-744B-83E8-0A9C6D085872}" type="presParOf" srcId="{12896446-39C8-C341-9A12-383074D3DF20}" destId="{73D22E7C-6D0A-284B-A4C4-50FFE4152A9D}" srcOrd="6" destOrd="0" presId="urn:microsoft.com/office/officeart/2005/8/layout/chevron1"/>
    <dgm:cxn modelId="{E0B68769-38D5-0F49-85A4-D9F32CFDBA0B}" type="presParOf" srcId="{12896446-39C8-C341-9A12-383074D3DF20}" destId="{D25BA32A-8893-D146-A9E5-17D1F4D95FFB}" srcOrd="7" destOrd="0" presId="urn:microsoft.com/office/officeart/2005/8/layout/chevron1"/>
    <dgm:cxn modelId="{14F977B2-8795-D144-872B-E1786D388316}" type="presParOf" srcId="{12896446-39C8-C341-9A12-383074D3DF20}" destId="{F2517741-CB08-F64E-A104-5BF8A3F8EBBE}" srcOrd="8" destOrd="0" presId="urn:microsoft.com/office/officeart/2005/8/layout/chevron1"/>
  </dgm:cxnLst>
  <dgm:bg>
    <a:solidFill>
      <a:schemeClr val="lt1">
        <a:hueOff val="0"/>
        <a:satOff val="0"/>
        <a:lumOff val="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B77114-2602-7A47-8FD0-121654439BCB}" type="doc">
      <dgm:prSet loTypeId="urn:microsoft.com/office/officeart/2005/8/layout/chevron1" loCatId="" qsTypeId="urn:microsoft.com/office/officeart/2005/8/quickstyle/simple1" qsCatId="simple" csTypeId="urn:microsoft.com/office/officeart/2005/8/colors/accent0_2" csCatId="mainScheme" phldr="1"/>
      <dgm:spPr/>
    </dgm:pt>
    <dgm:pt modelId="{60B93634-9814-3F4D-B964-92AE5AD0A5AF}">
      <dgm:prSet phldrT="[Text]" custT="1"/>
      <dgm:spPr>
        <a:noFill/>
      </dgm:spPr>
      <dgm:t>
        <a:bodyPr/>
        <a:lstStyle/>
        <a:p>
          <a:pPr rtl="0"/>
          <a:r>
            <a:rPr lang="en-US" sz="1800" dirty="0">
              <a:solidFill>
                <a:schemeClr val="tx1"/>
              </a:solidFill>
              <a:latin typeface="Calibri" panose="020F0502020204030204" pitchFamily="34" charset="0"/>
              <a:cs typeface="Calibri" panose="020F0502020204030204" pitchFamily="34" charset="0"/>
            </a:rPr>
            <a:t>Motivation</a:t>
          </a:r>
        </a:p>
      </dgm:t>
    </dgm:pt>
    <dgm:pt modelId="{A7D0FCAA-3577-0243-9272-4C137398740F}" type="par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E7D24C5D-EF0B-0A42-B325-CBACD01DA05B}" type="sib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DB33CE4-9F5E-DA43-8B91-97C64F4B25F9}">
      <dgm:prSet phldrT="[Text]" custT="1"/>
      <dgm:spPr>
        <a:solidFill>
          <a:srgbClr val="FFF27F"/>
        </a:solidFill>
      </dgm:spPr>
      <dgm:t>
        <a:bodyPr/>
        <a:lstStyle/>
        <a:p>
          <a:pPr rtl="0"/>
          <a:r>
            <a:rPr lang="en-US" sz="1800" dirty="0" err="1">
              <a:solidFill>
                <a:schemeClr val="tx1"/>
              </a:solidFill>
              <a:latin typeface="Calibri" panose="020F0502020204030204" pitchFamily="34" charset="0"/>
              <a:cs typeface="Calibri" panose="020F0502020204030204" pitchFamily="34" charset="0"/>
            </a:rPr>
            <a:t>OpenROAD</a:t>
          </a:r>
          <a:endParaRPr lang="en-US" sz="1800" dirty="0">
            <a:solidFill>
              <a:schemeClr val="tx1"/>
            </a:solidFill>
            <a:latin typeface="Calibri" panose="020F0502020204030204" pitchFamily="34" charset="0"/>
            <a:cs typeface="Calibri" panose="020F0502020204030204" pitchFamily="34" charset="0"/>
          </a:endParaRPr>
        </a:p>
      </dgm:t>
    </dgm:pt>
    <dgm:pt modelId="{31BD5592-B128-EF4E-82C8-E326903FBAD3}" type="par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6DC0179-8D0A-934D-BF20-F9E7643945DE}" type="sib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BDDC671D-D2D2-ED42-BD4E-B9050E94C91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Open-source</a:t>
          </a:r>
        </a:p>
      </dgm:t>
    </dgm:pt>
    <dgm:pt modelId="{78505889-2143-BE4E-9F9A-8E9A9AC458D0}" type="par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A96DBA20-4404-5C4D-8326-3F4045E1BECE}" type="sib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103C08A-D766-8E4F-998A-E8305CC312E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Flow (RTL-GDS)</a:t>
          </a:r>
        </a:p>
      </dgm:t>
    </dgm:pt>
    <dgm:pt modelId="{CFE082C5-F0A6-5847-82E0-7A81075BB16F}" type="par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D697F326-7631-5D4C-A507-51B892D8C65D}" type="sib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D5A3505-C162-FD4D-B457-5061EA61E92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Analysis Tools</a:t>
          </a:r>
        </a:p>
      </dgm:t>
    </dgm:pt>
    <dgm:pt modelId="{813F414D-1F1C-1744-9709-5BA82AECE3D8}" type="par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8DC931AB-BA8F-EF42-88C7-75B3558F6B14}" type="sib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12896446-39C8-C341-9A12-383074D3DF20}" type="pres">
      <dgm:prSet presAssocID="{34B77114-2602-7A47-8FD0-121654439BCB}" presName="Name0" presStyleCnt="0">
        <dgm:presLayoutVars>
          <dgm:dir/>
          <dgm:animLvl val="lvl"/>
          <dgm:resizeHandles val="exact"/>
        </dgm:presLayoutVars>
      </dgm:prSet>
      <dgm:spPr/>
    </dgm:pt>
    <dgm:pt modelId="{F54BDBD8-5242-9C47-A219-307254B5773A}" type="pres">
      <dgm:prSet presAssocID="{60B93634-9814-3F4D-B964-92AE5AD0A5AF}" presName="parTxOnly" presStyleLbl="node1" presStyleIdx="0" presStyleCnt="5">
        <dgm:presLayoutVars>
          <dgm:chMax val="0"/>
          <dgm:chPref val="0"/>
          <dgm:bulletEnabled val="1"/>
        </dgm:presLayoutVars>
      </dgm:prSet>
      <dgm:spPr/>
    </dgm:pt>
    <dgm:pt modelId="{272252E9-7CF2-D542-BA5A-19F317C5FC5C}" type="pres">
      <dgm:prSet presAssocID="{E7D24C5D-EF0B-0A42-B325-CBACD01DA05B}" presName="parTxOnlySpace" presStyleCnt="0"/>
      <dgm:spPr/>
    </dgm:pt>
    <dgm:pt modelId="{01395C94-D0FB-1941-B038-97F90D60D728}" type="pres">
      <dgm:prSet presAssocID="{9DB33CE4-9F5E-DA43-8B91-97C64F4B25F9}" presName="parTxOnly" presStyleLbl="node1" presStyleIdx="1" presStyleCnt="5" custLinFactNeighborX="1362" custLinFactNeighborY="-21109">
        <dgm:presLayoutVars>
          <dgm:chMax val="0"/>
          <dgm:chPref val="0"/>
          <dgm:bulletEnabled val="1"/>
        </dgm:presLayoutVars>
      </dgm:prSet>
      <dgm:spPr/>
    </dgm:pt>
    <dgm:pt modelId="{FF80F31B-4E93-CD4A-8623-7603E6EA578A}" type="pres">
      <dgm:prSet presAssocID="{96DC0179-8D0A-934D-BF20-F9E7643945DE}" presName="parTxOnlySpace" presStyleCnt="0"/>
      <dgm:spPr/>
    </dgm:pt>
    <dgm:pt modelId="{0412EB8A-6E88-3A42-8868-CC3405F05304}" type="pres">
      <dgm:prSet presAssocID="{BDDC671D-D2D2-ED42-BD4E-B9050E94C919}" presName="parTxOnly" presStyleLbl="node1" presStyleIdx="2" presStyleCnt="5">
        <dgm:presLayoutVars>
          <dgm:chMax val="0"/>
          <dgm:chPref val="0"/>
          <dgm:bulletEnabled val="1"/>
        </dgm:presLayoutVars>
      </dgm:prSet>
      <dgm:spPr/>
    </dgm:pt>
    <dgm:pt modelId="{112A184B-D2FC-4144-97A5-3A67AFAA68D2}" type="pres">
      <dgm:prSet presAssocID="{A96DBA20-4404-5C4D-8326-3F4045E1BECE}" presName="parTxOnlySpace" presStyleCnt="0"/>
      <dgm:spPr/>
    </dgm:pt>
    <dgm:pt modelId="{73D22E7C-6D0A-284B-A4C4-50FFE4152A9D}" type="pres">
      <dgm:prSet presAssocID="{0103C08A-D766-8E4F-998A-E8305CC312E9}" presName="parTxOnly" presStyleLbl="node1" presStyleIdx="3" presStyleCnt="5">
        <dgm:presLayoutVars>
          <dgm:chMax val="0"/>
          <dgm:chPref val="0"/>
          <dgm:bulletEnabled val="1"/>
        </dgm:presLayoutVars>
      </dgm:prSet>
      <dgm:spPr/>
    </dgm:pt>
    <dgm:pt modelId="{D25BA32A-8893-D146-A9E5-17D1F4D95FFB}" type="pres">
      <dgm:prSet presAssocID="{D697F326-7631-5D4C-A507-51B892D8C65D}" presName="parTxOnlySpace" presStyleCnt="0"/>
      <dgm:spPr/>
    </dgm:pt>
    <dgm:pt modelId="{F2517741-CB08-F64E-A104-5BF8A3F8EBBE}" type="pres">
      <dgm:prSet presAssocID="{0D5A3505-C162-FD4D-B457-5061EA61E929}" presName="parTxOnly" presStyleLbl="node1" presStyleIdx="4" presStyleCnt="5">
        <dgm:presLayoutVars>
          <dgm:chMax val="0"/>
          <dgm:chPref val="0"/>
          <dgm:bulletEnabled val="1"/>
        </dgm:presLayoutVars>
      </dgm:prSet>
      <dgm:spPr/>
    </dgm:pt>
  </dgm:ptLst>
  <dgm:cxnLst>
    <dgm:cxn modelId="{4CBF5C13-FDEB-BC4A-86CD-B9BFA4077C7D}" srcId="{34B77114-2602-7A47-8FD0-121654439BCB}" destId="{BDDC671D-D2D2-ED42-BD4E-B9050E94C919}" srcOrd="2" destOrd="0" parTransId="{78505889-2143-BE4E-9F9A-8E9A9AC458D0}" sibTransId="{A96DBA20-4404-5C4D-8326-3F4045E1BECE}"/>
    <dgm:cxn modelId="{323EE526-735F-394E-B8A0-9F1B58417778}" srcId="{34B77114-2602-7A47-8FD0-121654439BCB}" destId="{60B93634-9814-3F4D-B964-92AE5AD0A5AF}" srcOrd="0" destOrd="0" parTransId="{A7D0FCAA-3577-0243-9272-4C137398740F}" sibTransId="{E7D24C5D-EF0B-0A42-B325-CBACD01DA05B}"/>
    <dgm:cxn modelId="{88DF1729-0D8C-8D47-AF22-1605946FA976}" type="presOf" srcId="{0D5A3505-C162-FD4D-B457-5061EA61E929}" destId="{F2517741-CB08-F64E-A104-5BF8A3F8EBBE}" srcOrd="0" destOrd="0" presId="urn:microsoft.com/office/officeart/2005/8/layout/chevron1"/>
    <dgm:cxn modelId="{FE824F2C-96FC-6C46-99D6-632C5B8C0E7A}" type="presOf" srcId="{BDDC671D-D2D2-ED42-BD4E-B9050E94C919}" destId="{0412EB8A-6E88-3A42-8868-CC3405F05304}" srcOrd="0" destOrd="0" presId="urn:microsoft.com/office/officeart/2005/8/layout/chevron1"/>
    <dgm:cxn modelId="{EDBCD83F-7A37-8242-81C3-82157F832D52}" type="presOf" srcId="{9DB33CE4-9F5E-DA43-8B91-97C64F4B25F9}" destId="{01395C94-D0FB-1941-B038-97F90D60D728}" srcOrd="0" destOrd="0" presId="urn:microsoft.com/office/officeart/2005/8/layout/chevron1"/>
    <dgm:cxn modelId="{95763C53-071E-D149-906B-BA978D6E9786}" srcId="{34B77114-2602-7A47-8FD0-121654439BCB}" destId="{9DB33CE4-9F5E-DA43-8B91-97C64F4B25F9}" srcOrd="1" destOrd="0" parTransId="{31BD5592-B128-EF4E-82C8-E326903FBAD3}" sibTransId="{96DC0179-8D0A-934D-BF20-F9E7643945DE}"/>
    <dgm:cxn modelId="{E01C1870-29F7-7F4F-868B-7616A93C9E9D}" type="presOf" srcId="{0103C08A-D766-8E4F-998A-E8305CC312E9}" destId="{73D22E7C-6D0A-284B-A4C4-50FFE4152A9D}" srcOrd="0" destOrd="0" presId="urn:microsoft.com/office/officeart/2005/8/layout/chevron1"/>
    <dgm:cxn modelId="{14799490-22DF-9147-912F-B4EC7207D041}" srcId="{34B77114-2602-7A47-8FD0-121654439BCB}" destId="{0D5A3505-C162-FD4D-B457-5061EA61E929}" srcOrd="4" destOrd="0" parTransId="{813F414D-1F1C-1744-9709-5BA82AECE3D8}" sibTransId="{8DC931AB-BA8F-EF42-88C7-75B3558F6B14}"/>
    <dgm:cxn modelId="{C4CC5DA0-C0C9-B24E-A38C-2E9E98A1EEDC}" type="presOf" srcId="{34B77114-2602-7A47-8FD0-121654439BCB}" destId="{12896446-39C8-C341-9A12-383074D3DF20}" srcOrd="0" destOrd="0" presId="urn:microsoft.com/office/officeart/2005/8/layout/chevron1"/>
    <dgm:cxn modelId="{C066F6A1-176E-F644-9F6E-0F7C3850F3A0}" srcId="{34B77114-2602-7A47-8FD0-121654439BCB}" destId="{0103C08A-D766-8E4F-998A-E8305CC312E9}" srcOrd="3" destOrd="0" parTransId="{CFE082C5-F0A6-5847-82E0-7A81075BB16F}" sibTransId="{D697F326-7631-5D4C-A507-51B892D8C65D}"/>
    <dgm:cxn modelId="{71B9A8BD-561C-4841-9F02-6849B3F7F9CC}" type="presOf" srcId="{60B93634-9814-3F4D-B964-92AE5AD0A5AF}" destId="{F54BDBD8-5242-9C47-A219-307254B5773A}" srcOrd="0" destOrd="0" presId="urn:microsoft.com/office/officeart/2005/8/layout/chevron1"/>
    <dgm:cxn modelId="{A93C8F54-7820-614C-8A60-D5B2133CA392}" type="presParOf" srcId="{12896446-39C8-C341-9A12-383074D3DF20}" destId="{F54BDBD8-5242-9C47-A219-307254B5773A}" srcOrd="0" destOrd="0" presId="urn:microsoft.com/office/officeart/2005/8/layout/chevron1"/>
    <dgm:cxn modelId="{E3062C19-D8D8-9D47-AB55-40287AAF24A3}" type="presParOf" srcId="{12896446-39C8-C341-9A12-383074D3DF20}" destId="{272252E9-7CF2-D542-BA5A-19F317C5FC5C}" srcOrd="1" destOrd="0" presId="urn:microsoft.com/office/officeart/2005/8/layout/chevron1"/>
    <dgm:cxn modelId="{3516915B-EDCB-DF48-957A-2B0A276A323C}" type="presParOf" srcId="{12896446-39C8-C341-9A12-383074D3DF20}" destId="{01395C94-D0FB-1941-B038-97F90D60D728}" srcOrd="2" destOrd="0" presId="urn:microsoft.com/office/officeart/2005/8/layout/chevron1"/>
    <dgm:cxn modelId="{7F140039-AD62-914F-9F0A-E6E2AAA1D618}" type="presParOf" srcId="{12896446-39C8-C341-9A12-383074D3DF20}" destId="{FF80F31B-4E93-CD4A-8623-7603E6EA578A}" srcOrd="3" destOrd="0" presId="urn:microsoft.com/office/officeart/2005/8/layout/chevron1"/>
    <dgm:cxn modelId="{78581AD8-ED48-3B49-8306-0A7664FF2061}" type="presParOf" srcId="{12896446-39C8-C341-9A12-383074D3DF20}" destId="{0412EB8A-6E88-3A42-8868-CC3405F05304}" srcOrd="4" destOrd="0" presId="urn:microsoft.com/office/officeart/2005/8/layout/chevron1"/>
    <dgm:cxn modelId="{0E4DBBB8-6662-4944-8312-53FA676D89A1}" type="presParOf" srcId="{12896446-39C8-C341-9A12-383074D3DF20}" destId="{112A184B-D2FC-4144-97A5-3A67AFAA68D2}" srcOrd="5" destOrd="0" presId="urn:microsoft.com/office/officeart/2005/8/layout/chevron1"/>
    <dgm:cxn modelId="{99F897EA-5E8E-744B-83E8-0A9C6D085872}" type="presParOf" srcId="{12896446-39C8-C341-9A12-383074D3DF20}" destId="{73D22E7C-6D0A-284B-A4C4-50FFE4152A9D}" srcOrd="6" destOrd="0" presId="urn:microsoft.com/office/officeart/2005/8/layout/chevron1"/>
    <dgm:cxn modelId="{E0B68769-38D5-0F49-85A4-D9F32CFDBA0B}" type="presParOf" srcId="{12896446-39C8-C341-9A12-383074D3DF20}" destId="{D25BA32A-8893-D146-A9E5-17D1F4D95FFB}" srcOrd="7" destOrd="0" presId="urn:microsoft.com/office/officeart/2005/8/layout/chevron1"/>
    <dgm:cxn modelId="{14F977B2-8795-D144-872B-E1786D388316}" type="presParOf" srcId="{12896446-39C8-C341-9A12-383074D3DF20}" destId="{F2517741-CB08-F64E-A104-5BF8A3F8EBBE}" srcOrd="8" destOrd="0" presId="urn:microsoft.com/office/officeart/2005/8/layout/chevron1"/>
  </dgm:cxnLst>
  <dgm:bg>
    <a:solidFill>
      <a:schemeClr val="lt1">
        <a:hueOff val="0"/>
        <a:satOff val="0"/>
        <a:lumOff val="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B77114-2602-7A47-8FD0-121654439BCB}" type="doc">
      <dgm:prSet loTypeId="urn:microsoft.com/office/officeart/2005/8/layout/chevron1" loCatId="" qsTypeId="urn:microsoft.com/office/officeart/2005/8/quickstyle/simple1" qsCatId="simple" csTypeId="urn:microsoft.com/office/officeart/2005/8/colors/accent0_2" csCatId="mainScheme" phldr="1"/>
      <dgm:spPr/>
    </dgm:pt>
    <dgm:pt modelId="{60B93634-9814-3F4D-B964-92AE5AD0A5AF}">
      <dgm:prSet phldrT="[Text]" custT="1"/>
      <dgm:spPr>
        <a:noFill/>
      </dgm:spPr>
      <dgm:t>
        <a:bodyPr/>
        <a:lstStyle/>
        <a:p>
          <a:pPr rtl="0"/>
          <a:r>
            <a:rPr lang="en-US" sz="1800" dirty="0">
              <a:solidFill>
                <a:schemeClr val="tx1"/>
              </a:solidFill>
              <a:latin typeface="Calibri" panose="020F0502020204030204" pitchFamily="34" charset="0"/>
              <a:cs typeface="Calibri" panose="020F0502020204030204" pitchFamily="34" charset="0"/>
            </a:rPr>
            <a:t>Motivation</a:t>
          </a:r>
        </a:p>
      </dgm:t>
    </dgm:pt>
    <dgm:pt modelId="{A7D0FCAA-3577-0243-9272-4C137398740F}" type="par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E7D24C5D-EF0B-0A42-B325-CBACD01DA05B}" type="sib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DB33CE4-9F5E-DA43-8B91-97C64F4B25F9}">
      <dgm:prSet phldrT="[Text]" custT="1"/>
      <dgm:spPr>
        <a:solidFill>
          <a:srgbClr val="FFF27F"/>
        </a:solidFill>
      </dgm:spPr>
      <dgm:t>
        <a:bodyPr/>
        <a:lstStyle/>
        <a:p>
          <a:pPr rtl="0"/>
          <a:r>
            <a:rPr lang="en-US" sz="1800" dirty="0" err="1">
              <a:solidFill>
                <a:schemeClr val="tx1"/>
              </a:solidFill>
              <a:latin typeface="Calibri" panose="020F0502020204030204" pitchFamily="34" charset="0"/>
              <a:cs typeface="Calibri" panose="020F0502020204030204" pitchFamily="34" charset="0"/>
            </a:rPr>
            <a:t>OpenROAD</a:t>
          </a:r>
          <a:endParaRPr lang="en-US" sz="1800" dirty="0">
            <a:solidFill>
              <a:schemeClr val="tx1"/>
            </a:solidFill>
            <a:latin typeface="Calibri" panose="020F0502020204030204" pitchFamily="34" charset="0"/>
            <a:cs typeface="Calibri" panose="020F0502020204030204" pitchFamily="34" charset="0"/>
          </a:endParaRPr>
        </a:p>
      </dgm:t>
    </dgm:pt>
    <dgm:pt modelId="{31BD5592-B128-EF4E-82C8-E326903FBAD3}" type="par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6DC0179-8D0A-934D-BF20-F9E7643945DE}" type="sib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BDDC671D-D2D2-ED42-BD4E-B9050E94C91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Open-source</a:t>
          </a:r>
        </a:p>
      </dgm:t>
    </dgm:pt>
    <dgm:pt modelId="{78505889-2143-BE4E-9F9A-8E9A9AC458D0}" type="par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A96DBA20-4404-5C4D-8326-3F4045E1BECE}" type="sib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103C08A-D766-8E4F-998A-E8305CC312E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Flow (RTL-GDS)</a:t>
          </a:r>
        </a:p>
      </dgm:t>
    </dgm:pt>
    <dgm:pt modelId="{CFE082C5-F0A6-5847-82E0-7A81075BB16F}" type="par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D697F326-7631-5D4C-A507-51B892D8C65D}" type="sib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D5A3505-C162-FD4D-B457-5061EA61E92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Analysis Tools</a:t>
          </a:r>
        </a:p>
      </dgm:t>
    </dgm:pt>
    <dgm:pt modelId="{813F414D-1F1C-1744-9709-5BA82AECE3D8}" type="par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8DC931AB-BA8F-EF42-88C7-75B3558F6B14}" type="sib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12896446-39C8-C341-9A12-383074D3DF20}" type="pres">
      <dgm:prSet presAssocID="{34B77114-2602-7A47-8FD0-121654439BCB}" presName="Name0" presStyleCnt="0">
        <dgm:presLayoutVars>
          <dgm:dir/>
          <dgm:animLvl val="lvl"/>
          <dgm:resizeHandles val="exact"/>
        </dgm:presLayoutVars>
      </dgm:prSet>
      <dgm:spPr/>
    </dgm:pt>
    <dgm:pt modelId="{F54BDBD8-5242-9C47-A219-307254B5773A}" type="pres">
      <dgm:prSet presAssocID="{60B93634-9814-3F4D-B964-92AE5AD0A5AF}" presName="parTxOnly" presStyleLbl="node1" presStyleIdx="0" presStyleCnt="5">
        <dgm:presLayoutVars>
          <dgm:chMax val="0"/>
          <dgm:chPref val="0"/>
          <dgm:bulletEnabled val="1"/>
        </dgm:presLayoutVars>
      </dgm:prSet>
      <dgm:spPr/>
    </dgm:pt>
    <dgm:pt modelId="{272252E9-7CF2-D542-BA5A-19F317C5FC5C}" type="pres">
      <dgm:prSet presAssocID="{E7D24C5D-EF0B-0A42-B325-CBACD01DA05B}" presName="parTxOnlySpace" presStyleCnt="0"/>
      <dgm:spPr/>
    </dgm:pt>
    <dgm:pt modelId="{01395C94-D0FB-1941-B038-97F90D60D728}" type="pres">
      <dgm:prSet presAssocID="{9DB33CE4-9F5E-DA43-8B91-97C64F4B25F9}" presName="parTxOnly" presStyleLbl="node1" presStyleIdx="1" presStyleCnt="5" custLinFactNeighborX="1362" custLinFactNeighborY="45989">
        <dgm:presLayoutVars>
          <dgm:chMax val="0"/>
          <dgm:chPref val="0"/>
          <dgm:bulletEnabled val="1"/>
        </dgm:presLayoutVars>
      </dgm:prSet>
      <dgm:spPr/>
    </dgm:pt>
    <dgm:pt modelId="{FF80F31B-4E93-CD4A-8623-7603E6EA578A}" type="pres">
      <dgm:prSet presAssocID="{96DC0179-8D0A-934D-BF20-F9E7643945DE}" presName="parTxOnlySpace" presStyleCnt="0"/>
      <dgm:spPr/>
    </dgm:pt>
    <dgm:pt modelId="{0412EB8A-6E88-3A42-8868-CC3405F05304}" type="pres">
      <dgm:prSet presAssocID="{BDDC671D-D2D2-ED42-BD4E-B9050E94C919}" presName="parTxOnly" presStyleLbl="node1" presStyleIdx="2" presStyleCnt="5">
        <dgm:presLayoutVars>
          <dgm:chMax val="0"/>
          <dgm:chPref val="0"/>
          <dgm:bulletEnabled val="1"/>
        </dgm:presLayoutVars>
      </dgm:prSet>
      <dgm:spPr/>
    </dgm:pt>
    <dgm:pt modelId="{112A184B-D2FC-4144-97A5-3A67AFAA68D2}" type="pres">
      <dgm:prSet presAssocID="{A96DBA20-4404-5C4D-8326-3F4045E1BECE}" presName="parTxOnlySpace" presStyleCnt="0"/>
      <dgm:spPr/>
    </dgm:pt>
    <dgm:pt modelId="{73D22E7C-6D0A-284B-A4C4-50FFE4152A9D}" type="pres">
      <dgm:prSet presAssocID="{0103C08A-D766-8E4F-998A-E8305CC312E9}" presName="parTxOnly" presStyleLbl="node1" presStyleIdx="3" presStyleCnt="5">
        <dgm:presLayoutVars>
          <dgm:chMax val="0"/>
          <dgm:chPref val="0"/>
          <dgm:bulletEnabled val="1"/>
        </dgm:presLayoutVars>
      </dgm:prSet>
      <dgm:spPr/>
    </dgm:pt>
    <dgm:pt modelId="{D25BA32A-8893-D146-A9E5-17D1F4D95FFB}" type="pres">
      <dgm:prSet presAssocID="{D697F326-7631-5D4C-A507-51B892D8C65D}" presName="parTxOnlySpace" presStyleCnt="0"/>
      <dgm:spPr/>
    </dgm:pt>
    <dgm:pt modelId="{F2517741-CB08-F64E-A104-5BF8A3F8EBBE}" type="pres">
      <dgm:prSet presAssocID="{0D5A3505-C162-FD4D-B457-5061EA61E929}" presName="parTxOnly" presStyleLbl="node1" presStyleIdx="4" presStyleCnt="5">
        <dgm:presLayoutVars>
          <dgm:chMax val="0"/>
          <dgm:chPref val="0"/>
          <dgm:bulletEnabled val="1"/>
        </dgm:presLayoutVars>
      </dgm:prSet>
      <dgm:spPr/>
    </dgm:pt>
  </dgm:ptLst>
  <dgm:cxnLst>
    <dgm:cxn modelId="{4CBF5C13-FDEB-BC4A-86CD-B9BFA4077C7D}" srcId="{34B77114-2602-7A47-8FD0-121654439BCB}" destId="{BDDC671D-D2D2-ED42-BD4E-B9050E94C919}" srcOrd="2" destOrd="0" parTransId="{78505889-2143-BE4E-9F9A-8E9A9AC458D0}" sibTransId="{A96DBA20-4404-5C4D-8326-3F4045E1BECE}"/>
    <dgm:cxn modelId="{323EE526-735F-394E-B8A0-9F1B58417778}" srcId="{34B77114-2602-7A47-8FD0-121654439BCB}" destId="{60B93634-9814-3F4D-B964-92AE5AD0A5AF}" srcOrd="0" destOrd="0" parTransId="{A7D0FCAA-3577-0243-9272-4C137398740F}" sibTransId="{E7D24C5D-EF0B-0A42-B325-CBACD01DA05B}"/>
    <dgm:cxn modelId="{88DF1729-0D8C-8D47-AF22-1605946FA976}" type="presOf" srcId="{0D5A3505-C162-FD4D-B457-5061EA61E929}" destId="{F2517741-CB08-F64E-A104-5BF8A3F8EBBE}" srcOrd="0" destOrd="0" presId="urn:microsoft.com/office/officeart/2005/8/layout/chevron1"/>
    <dgm:cxn modelId="{FE824F2C-96FC-6C46-99D6-632C5B8C0E7A}" type="presOf" srcId="{BDDC671D-D2D2-ED42-BD4E-B9050E94C919}" destId="{0412EB8A-6E88-3A42-8868-CC3405F05304}" srcOrd="0" destOrd="0" presId="urn:microsoft.com/office/officeart/2005/8/layout/chevron1"/>
    <dgm:cxn modelId="{EDBCD83F-7A37-8242-81C3-82157F832D52}" type="presOf" srcId="{9DB33CE4-9F5E-DA43-8B91-97C64F4B25F9}" destId="{01395C94-D0FB-1941-B038-97F90D60D728}" srcOrd="0" destOrd="0" presId="urn:microsoft.com/office/officeart/2005/8/layout/chevron1"/>
    <dgm:cxn modelId="{95763C53-071E-D149-906B-BA978D6E9786}" srcId="{34B77114-2602-7A47-8FD0-121654439BCB}" destId="{9DB33CE4-9F5E-DA43-8B91-97C64F4B25F9}" srcOrd="1" destOrd="0" parTransId="{31BD5592-B128-EF4E-82C8-E326903FBAD3}" sibTransId="{96DC0179-8D0A-934D-BF20-F9E7643945DE}"/>
    <dgm:cxn modelId="{E01C1870-29F7-7F4F-868B-7616A93C9E9D}" type="presOf" srcId="{0103C08A-D766-8E4F-998A-E8305CC312E9}" destId="{73D22E7C-6D0A-284B-A4C4-50FFE4152A9D}" srcOrd="0" destOrd="0" presId="urn:microsoft.com/office/officeart/2005/8/layout/chevron1"/>
    <dgm:cxn modelId="{14799490-22DF-9147-912F-B4EC7207D041}" srcId="{34B77114-2602-7A47-8FD0-121654439BCB}" destId="{0D5A3505-C162-FD4D-B457-5061EA61E929}" srcOrd="4" destOrd="0" parTransId="{813F414D-1F1C-1744-9709-5BA82AECE3D8}" sibTransId="{8DC931AB-BA8F-EF42-88C7-75B3558F6B14}"/>
    <dgm:cxn modelId="{C4CC5DA0-C0C9-B24E-A38C-2E9E98A1EEDC}" type="presOf" srcId="{34B77114-2602-7A47-8FD0-121654439BCB}" destId="{12896446-39C8-C341-9A12-383074D3DF20}" srcOrd="0" destOrd="0" presId="urn:microsoft.com/office/officeart/2005/8/layout/chevron1"/>
    <dgm:cxn modelId="{C066F6A1-176E-F644-9F6E-0F7C3850F3A0}" srcId="{34B77114-2602-7A47-8FD0-121654439BCB}" destId="{0103C08A-D766-8E4F-998A-E8305CC312E9}" srcOrd="3" destOrd="0" parTransId="{CFE082C5-F0A6-5847-82E0-7A81075BB16F}" sibTransId="{D697F326-7631-5D4C-A507-51B892D8C65D}"/>
    <dgm:cxn modelId="{71B9A8BD-561C-4841-9F02-6849B3F7F9CC}" type="presOf" srcId="{60B93634-9814-3F4D-B964-92AE5AD0A5AF}" destId="{F54BDBD8-5242-9C47-A219-307254B5773A}" srcOrd="0" destOrd="0" presId="urn:microsoft.com/office/officeart/2005/8/layout/chevron1"/>
    <dgm:cxn modelId="{A93C8F54-7820-614C-8A60-D5B2133CA392}" type="presParOf" srcId="{12896446-39C8-C341-9A12-383074D3DF20}" destId="{F54BDBD8-5242-9C47-A219-307254B5773A}" srcOrd="0" destOrd="0" presId="urn:microsoft.com/office/officeart/2005/8/layout/chevron1"/>
    <dgm:cxn modelId="{E3062C19-D8D8-9D47-AB55-40287AAF24A3}" type="presParOf" srcId="{12896446-39C8-C341-9A12-383074D3DF20}" destId="{272252E9-7CF2-D542-BA5A-19F317C5FC5C}" srcOrd="1" destOrd="0" presId="urn:microsoft.com/office/officeart/2005/8/layout/chevron1"/>
    <dgm:cxn modelId="{3516915B-EDCB-DF48-957A-2B0A276A323C}" type="presParOf" srcId="{12896446-39C8-C341-9A12-383074D3DF20}" destId="{01395C94-D0FB-1941-B038-97F90D60D728}" srcOrd="2" destOrd="0" presId="urn:microsoft.com/office/officeart/2005/8/layout/chevron1"/>
    <dgm:cxn modelId="{7F140039-AD62-914F-9F0A-E6E2AAA1D618}" type="presParOf" srcId="{12896446-39C8-C341-9A12-383074D3DF20}" destId="{FF80F31B-4E93-CD4A-8623-7603E6EA578A}" srcOrd="3" destOrd="0" presId="urn:microsoft.com/office/officeart/2005/8/layout/chevron1"/>
    <dgm:cxn modelId="{78581AD8-ED48-3B49-8306-0A7664FF2061}" type="presParOf" srcId="{12896446-39C8-C341-9A12-383074D3DF20}" destId="{0412EB8A-6E88-3A42-8868-CC3405F05304}" srcOrd="4" destOrd="0" presId="urn:microsoft.com/office/officeart/2005/8/layout/chevron1"/>
    <dgm:cxn modelId="{0E4DBBB8-6662-4944-8312-53FA676D89A1}" type="presParOf" srcId="{12896446-39C8-C341-9A12-383074D3DF20}" destId="{112A184B-D2FC-4144-97A5-3A67AFAA68D2}" srcOrd="5" destOrd="0" presId="urn:microsoft.com/office/officeart/2005/8/layout/chevron1"/>
    <dgm:cxn modelId="{99F897EA-5E8E-744B-83E8-0A9C6D085872}" type="presParOf" srcId="{12896446-39C8-C341-9A12-383074D3DF20}" destId="{73D22E7C-6D0A-284B-A4C4-50FFE4152A9D}" srcOrd="6" destOrd="0" presId="urn:microsoft.com/office/officeart/2005/8/layout/chevron1"/>
    <dgm:cxn modelId="{E0B68769-38D5-0F49-85A4-D9F32CFDBA0B}" type="presParOf" srcId="{12896446-39C8-C341-9A12-383074D3DF20}" destId="{D25BA32A-8893-D146-A9E5-17D1F4D95FFB}" srcOrd="7" destOrd="0" presId="urn:microsoft.com/office/officeart/2005/8/layout/chevron1"/>
    <dgm:cxn modelId="{14F977B2-8795-D144-872B-E1786D388316}" type="presParOf" srcId="{12896446-39C8-C341-9A12-383074D3DF20}" destId="{F2517741-CB08-F64E-A104-5BF8A3F8EBBE}" srcOrd="8" destOrd="0" presId="urn:microsoft.com/office/officeart/2005/8/layout/chevron1"/>
  </dgm:cxnLst>
  <dgm:bg>
    <a:solidFill>
      <a:schemeClr val="lt1">
        <a:hueOff val="0"/>
        <a:satOff val="0"/>
        <a:lumOff val="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B77114-2602-7A47-8FD0-121654439BCB}" type="doc">
      <dgm:prSet loTypeId="urn:microsoft.com/office/officeart/2005/8/layout/chevron1" loCatId="" qsTypeId="urn:microsoft.com/office/officeart/2005/8/quickstyle/simple1" qsCatId="simple" csTypeId="urn:microsoft.com/office/officeart/2005/8/colors/accent0_2" csCatId="mainScheme" phldr="1"/>
      <dgm:spPr/>
    </dgm:pt>
    <dgm:pt modelId="{60B93634-9814-3F4D-B964-92AE5AD0A5AF}">
      <dgm:prSet phldrT="[Text]" custT="1"/>
      <dgm:spPr>
        <a:noFill/>
      </dgm:spPr>
      <dgm:t>
        <a:bodyPr/>
        <a:lstStyle/>
        <a:p>
          <a:pPr rtl="0"/>
          <a:r>
            <a:rPr lang="en-US" sz="1800" dirty="0">
              <a:solidFill>
                <a:schemeClr val="tx1"/>
              </a:solidFill>
              <a:latin typeface="Calibri" panose="020F0502020204030204" pitchFamily="34" charset="0"/>
              <a:cs typeface="Calibri" panose="020F0502020204030204" pitchFamily="34" charset="0"/>
            </a:rPr>
            <a:t>Motivation</a:t>
          </a:r>
        </a:p>
      </dgm:t>
    </dgm:pt>
    <dgm:pt modelId="{A7D0FCAA-3577-0243-9272-4C137398740F}" type="par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E7D24C5D-EF0B-0A42-B325-CBACD01DA05B}" type="sib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DB33CE4-9F5E-DA43-8B91-97C64F4B25F9}">
      <dgm:prSet phldrT="[Text]" custT="1"/>
      <dgm:spPr/>
      <dgm:t>
        <a:bodyPr/>
        <a:lstStyle/>
        <a:p>
          <a:pPr rtl="0"/>
          <a:r>
            <a:rPr lang="en-US" sz="1800" dirty="0" err="1">
              <a:solidFill>
                <a:schemeClr val="tx1"/>
              </a:solidFill>
              <a:latin typeface="Calibri" panose="020F0502020204030204" pitchFamily="34" charset="0"/>
              <a:cs typeface="Calibri" panose="020F0502020204030204" pitchFamily="34" charset="0"/>
            </a:rPr>
            <a:t>OpenROAD</a:t>
          </a:r>
          <a:endParaRPr lang="en-US" sz="1800" dirty="0">
            <a:solidFill>
              <a:schemeClr val="tx1"/>
            </a:solidFill>
            <a:latin typeface="Calibri" panose="020F0502020204030204" pitchFamily="34" charset="0"/>
            <a:cs typeface="Calibri" panose="020F0502020204030204" pitchFamily="34" charset="0"/>
          </a:endParaRPr>
        </a:p>
      </dgm:t>
    </dgm:pt>
    <dgm:pt modelId="{31BD5592-B128-EF4E-82C8-E326903FBAD3}" type="par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6DC0179-8D0A-934D-BF20-F9E7643945DE}" type="sib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BDDC671D-D2D2-ED42-BD4E-B9050E94C919}">
      <dgm:prSet phldrT="[Text]" custT="1"/>
      <dgm:spPr>
        <a:solidFill>
          <a:srgbClr val="FFF27F"/>
        </a:solidFill>
      </dgm:spPr>
      <dgm:t>
        <a:bodyPr/>
        <a:lstStyle/>
        <a:p>
          <a:r>
            <a:rPr lang="en-US" sz="1800" dirty="0">
              <a:solidFill>
                <a:schemeClr val="tx1"/>
              </a:solidFill>
              <a:latin typeface="Calibri" panose="020F0502020204030204" pitchFamily="34" charset="0"/>
              <a:cs typeface="Calibri" panose="020F0502020204030204" pitchFamily="34" charset="0"/>
            </a:rPr>
            <a:t>Open-source</a:t>
          </a:r>
        </a:p>
      </dgm:t>
    </dgm:pt>
    <dgm:pt modelId="{78505889-2143-BE4E-9F9A-8E9A9AC458D0}" type="par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A96DBA20-4404-5C4D-8326-3F4045E1BECE}" type="sib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103C08A-D766-8E4F-998A-E8305CC312E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Flow (RTL-GDS)</a:t>
          </a:r>
        </a:p>
      </dgm:t>
    </dgm:pt>
    <dgm:pt modelId="{CFE082C5-F0A6-5847-82E0-7A81075BB16F}" type="par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D697F326-7631-5D4C-A507-51B892D8C65D}" type="sib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D5A3505-C162-FD4D-B457-5061EA61E92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Analysis Tools</a:t>
          </a:r>
        </a:p>
      </dgm:t>
    </dgm:pt>
    <dgm:pt modelId="{813F414D-1F1C-1744-9709-5BA82AECE3D8}" type="par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8DC931AB-BA8F-EF42-88C7-75B3558F6B14}" type="sib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12896446-39C8-C341-9A12-383074D3DF20}" type="pres">
      <dgm:prSet presAssocID="{34B77114-2602-7A47-8FD0-121654439BCB}" presName="Name0" presStyleCnt="0">
        <dgm:presLayoutVars>
          <dgm:dir/>
          <dgm:animLvl val="lvl"/>
          <dgm:resizeHandles val="exact"/>
        </dgm:presLayoutVars>
      </dgm:prSet>
      <dgm:spPr/>
    </dgm:pt>
    <dgm:pt modelId="{F54BDBD8-5242-9C47-A219-307254B5773A}" type="pres">
      <dgm:prSet presAssocID="{60B93634-9814-3F4D-B964-92AE5AD0A5AF}" presName="parTxOnly" presStyleLbl="node1" presStyleIdx="0" presStyleCnt="5">
        <dgm:presLayoutVars>
          <dgm:chMax val="0"/>
          <dgm:chPref val="0"/>
          <dgm:bulletEnabled val="1"/>
        </dgm:presLayoutVars>
      </dgm:prSet>
      <dgm:spPr/>
    </dgm:pt>
    <dgm:pt modelId="{272252E9-7CF2-D542-BA5A-19F317C5FC5C}" type="pres">
      <dgm:prSet presAssocID="{E7D24C5D-EF0B-0A42-B325-CBACD01DA05B}" presName="parTxOnlySpace" presStyleCnt="0"/>
      <dgm:spPr/>
    </dgm:pt>
    <dgm:pt modelId="{01395C94-D0FB-1941-B038-97F90D60D728}" type="pres">
      <dgm:prSet presAssocID="{9DB33CE4-9F5E-DA43-8B91-97C64F4B25F9}" presName="parTxOnly" presStyleLbl="node1" presStyleIdx="1" presStyleCnt="5" custLinFactNeighborX="1362" custLinFactNeighborY="-21109">
        <dgm:presLayoutVars>
          <dgm:chMax val="0"/>
          <dgm:chPref val="0"/>
          <dgm:bulletEnabled val="1"/>
        </dgm:presLayoutVars>
      </dgm:prSet>
      <dgm:spPr/>
    </dgm:pt>
    <dgm:pt modelId="{FF80F31B-4E93-CD4A-8623-7603E6EA578A}" type="pres">
      <dgm:prSet presAssocID="{96DC0179-8D0A-934D-BF20-F9E7643945DE}" presName="parTxOnlySpace" presStyleCnt="0"/>
      <dgm:spPr/>
    </dgm:pt>
    <dgm:pt modelId="{0412EB8A-6E88-3A42-8868-CC3405F05304}" type="pres">
      <dgm:prSet presAssocID="{BDDC671D-D2D2-ED42-BD4E-B9050E94C919}" presName="parTxOnly" presStyleLbl="node1" presStyleIdx="2" presStyleCnt="5">
        <dgm:presLayoutVars>
          <dgm:chMax val="0"/>
          <dgm:chPref val="0"/>
          <dgm:bulletEnabled val="1"/>
        </dgm:presLayoutVars>
      </dgm:prSet>
      <dgm:spPr/>
    </dgm:pt>
    <dgm:pt modelId="{112A184B-D2FC-4144-97A5-3A67AFAA68D2}" type="pres">
      <dgm:prSet presAssocID="{A96DBA20-4404-5C4D-8326-3F4045E1BECE}" presName="parTxOnlySpace" presStyleCnt="0"/>
      <dgm:spPr/>
    </dgm:pt>
    <dgm:pt modelId="{73D22E7C-6D0A-284B-A4C4-50FFE4152A9D}" type="pres">
      <dgm:prSet presAssocID="{0103C08A-D766-8E4F-998A-E8305CC312E9}" presName="parTxOnly" presStyleLbl="node1" presStyleIdx="3" presStyleCnt="5">
        <dgm:presLayoutVars>
          <dgm:chMax val="0"/>
          <dgm:chPref val="0"/>
          <dgm:bulletEnabled val="1"/>
        </dgm:presLayoutVars>
      </dgm:prSet>
      <dgm:spPr/>
    </dgm:pt>
    <dgm:pt modelId="{D25BA32A-8893-D146-A9E5-17D1F4D95FFB}" type="pres">
      <dgm:prSet presAssocID="{D697F326-7631-5D4C-A507-51B892D8C65D}" presName="parTxOnlySpace" presStyleCnt="0"/>
      <dgm:spPr/>
    </dgm:pt>
    <dgm:pt modelId="{F2517741-CB08-F64E-A104-5BF8A3F8EBBE}" type="pres">
      <dgm:prSet presAssocID="{0D5A3505-C162-FD4D-B457-5061EA61E929}" presName="parTxOnly" presStyleLbl="node1" presStyleIdx="4" presStyleCnt="5">
        <dgm:presLayoutVars>
          <dgm:chMax val="0"/>
          <dgm:chPref val="0"/>
          <dgm:bulletEnabled val="1"/>
        </dgm:presLayoutVars>
      </dgm:prSet>
      <dgm:spPr/>
    </dgm:pt>
  </dgm:ptLst>
  <dgm:cxnLst>
    <dgm:cxn modelId="{4CBF5C13-FDEB-BC4A-86CD-B9BFA4077C7D}" srcId="{34B77114-2602-7A47-8FD0-121654439BCB}" destId="{BDDC671D-D2D2-ED42-BD4E-B9050E94C919}" srcOrd="2" destOrd="0" parTransId="{78505889-2143-BE4E-9F9A-8E9A9AC458D0}" sibTransId="{A96DBA20-4404-5C4D-8326-3F4045E1BECE}"/>
    <dgm:cxn modelId="{323EE526-735F-394E-B8A0-9F1B58417778}" srcId="{34B77114-2602-7A47-8FD0-121654439BCB}" destId="{60B93634-9814-3F4D-B964-92AE5AD0A5AF}" srcOrd="0" destOrd="0" parTransId="{A7D0FCAA-3577-0243-9272-4C137398740F}" sibTransId="{E7D24C5D-EF0B-0A42-B325-CBACD01DA05B}"/>
    <dgm:cxn modelId="{88DF1729-0D8C-8D47-AF22-1605946FA976}" type="presOf" srcId="{0D5A3505-C162-FD4D-B457-5061EA61E929}" destId="{F2517741-CB08-F64E-A104-5BF8A3F8EBBE}" srcOrd="0" destOrd="0" presId="urn:microsoft.com/office/officeart/2005/8/layout/chevron1"/>
    <dgm:cxn modelId="{FE824F2C-96FC-6C46-99D6-632C5B8C0E7A}" type="presOf" srcId="{BDDC671D-D2D2-ED42-BD4E-B9050E94C919}" destId="{0412EB8A-6E88-3A42-8868-CC3405F05304}" srcOrd="0" destOrd="0" presId="urn:microsoft.com/office/officeart/2005/8/layout/chevron1"/>
    <dgm:cxn modelId="{EDBCD83F-7A37-8242-81C3-82157F832D52}" type="presOf" srcId="{9DB33CE4-9F5E-DA43-8B91-97C64F4B25F9}" destId="{01395C94-D0FB-1941-B038-97F90D60D728}" srcOrd="0" destOrd="0" presId="urn:microsoft.com/office/officeart/2005/8/layout/chevron1"/>
    <dgm:cxn modelId="{95763C53-071E-D149-906B-BA978D6E9786}" srcId="{34B77114-2602-7A47-8FD0-121654439BCB}" destId="{9DB33CE4-9F5E-DA43-8B91-97C64F4B25F9}" srcOrd="1" destOrd="0" parTransId="{31BD5592-B128-EF4E-82C8-E326903FBAD3}" sibTransId="{96DC0179-8D0A-934D-BF20-F9E7643945DE}"/>
    <dgm:cxn modelId="{E01C1870-29F7-7F4F-868B-7616A93C9E9D}" type="presOf" srcId="{0103C08A-D766-8E4F-998A-E8305CC312E9}" destId="{73D22E7C-6D0A-284B-A4C4-50FFE4152A9D}" srcOrd="0" destOrd="0" presId="urn:microsoft.com/office/officeart/2005/8/layout/chevron1"/>
    <dgm:cxn modelId="{14799490-22DF-9147-912F-B4EC7207D041}" srcId="{34B77114-2602-7A47-8FD0-121654439BCB}" destId="{0D5A3505-C162-FD4D-B457-5061EA61E929}" srcOrd="4" destOrd="0" parTransId="{813F414D-1F1C-1744-9709-5BA82AECE3D8}" sibTransId="{8DC931AB-BA8F-EF42-88C7-75B3558F6B14}"/>
    <dgm:cxn modelId="{C4CC5DA0-C0C9-B24E-A38C-2E9E98A1EEDC}" type="presOf" srcId="{34B77114-2602-7A47-8FD0-121654439BCB}" destId="{12896446-39C8-C341-9A12-383074D3DF20}" srcOrd="0" destOrd="0" presId="urn:microsoft.com/office/officeart/2005/8/layout/chevron1"/>
    <dgm:cxn modelId="{C066F6A1-176E-F644-9F6E-0F7C3850F3A0}" srcId="{34B77114-2602-7A47-8FD0-121654439BCB}" destId="{0103C08A-D766-8E4F-998A-E8305CC312E9}" srcOrd="3" destOrd="0" parTransId="{CFE082C5-F0A6-5847-82E0-7A81075BB16F}" sibTransId="{D697F326-7631-5D4C-A507-51B892D8C65D}"/>
    <dgm:cxn modelId="{71B9A8BD-561C-4841-9F02-6849B3F7F9CC}" type="presOf" srcId="{60B93634-9814-3F4D-B964-92AE5AD0A5AF}" destId="{F54BDBD8-5242-9C47-A219-307254B5773A}" srcOrd="0" destOrd="0" presId="urn:microsoft.com/office/officeart/2005/8/layout/chevron1"/>
    <dgm:cxn modelId="{A93C8F54-7820-614C-8A60-D5B2133CA392}" type="presParOf" srcId="{12896446-39C8-C341-9A12-383074D3DF20}" destId="{F54BDBD8-5242-9C47-A219-307254B5773A}" srcOrd="0" destOrd="0" presId="urn:microsoft.com/office/officeart/2005/8/layout/chevron1"/>
    <dgm:cxn modelId="{E3062C19-D8D8-9D47-AB55-40287AAF24A3}" type="presParOf" srcId="{12896446-39C8-C341-9A12-383074D3DF20}" destId="{272252E9-7CF2-D542-BA5A-19F317C5FC5C}" srcOrd="1" destOrd="0" presId="urn:microsoft.com/office/officeart/2005/8/layout/chevron1"/>
    <dgm:cxn modelId="{3516915B-EDCB-DF48-957A-2B0A276A323C}" type="presParOf" srcId="{12896446-39C8-C341-9A12-383074D3DF20}" destId="{01395C94-D0FB-1941-B038-97F90D60D728}" srcOrd="2" destOrd="0" presId="urn:microsoft.com/office/officeart/2005/8/layout/chevron1"/>
    <dgm:cxn modelId="{7F140039-AD62-914F-9F0A-E6E2AAA1D618}" type="presParOf" srcId="{12896446-39C8-C341-9A12-383074D3DF20}" destId="{FF80F31B-4E93-CD4A-8623-7603E6EA578A}" srcOrd="3" destOrd="0" presId="urn:microsoft.com/office/officeart/2005/8/layout/chevron1"/>
    <dgm:cxn modelId="{78581AD8-ED48-3B49-8306-0A7664FF2061}" type="presParOf" srcId="{12896446-39C8-C341-9A12-383074D3DF20}" destId="{0412EB8A-6E88-3A42-8868-CC3405F05304}" srcOrd="4" destOrd="0" presId="urn:microsoft.com/office/officeart/2005/8/layout/chevron1"/>
    <dgm:cxn modelId="{0E4DBBB8-6662-4944-8312-53FA676D89A1}" type="presParOf" srcId="{12896446-39C8-C341-9A12-383074D3DF20}" destId="{112A184B-D2FC-4144-97A5-3A67AFAA68D2}" srcOrd="5" destOrd="0" presId="urn:microsoft.com/office/officeart/2005/8/layout/chevron1"/>
    <dgm:cxn modelId="{99F897EA-5E8E-744B-83E8-0A9C6D085872}" type="presParOf" srcId="{12896446-39C8-C341-9A12-383074D3DF20}" destId="{73D22E7C-6D0A-284B-A4C4-50FFE4152A9D}" srcOrd="6" destOrd="0" presId="urn:microsoft.com/office/officeart/2005/8/layout/chevron1"/>
    <dgm:cxn modelId="{E0B68769-38D5-0F49-85A4-D9F32CFDBA0B}" type="presParOf" srcId="{12896446-39C8-C341-9A12-383074D3DF20}" destId="{D25BA32A-8893-D146-A9E5-17D1F4D95FFB}" srcOrd="7" destOrd="0" presId="urn:microsoft.com/office/officeart/2005/8/layout/chevron1"/>
    <dgm:cxn modelId="{14F977B2-8795-D144-872B-E1786D388316}" type="presParOf" srcId="{12896446-39C8-C341-9A12-383074D3DF20}" destId="{F2517741-CB08-F64E-A104-5BF8A3F8EBBE}" srcOrd="8" destOrd="0" presId="urn:microsoft.com/office/officeart/2005/8/layout/chevron1"/>
  </dgm:cxnLst>
  <dgm:bg>
    <a:solidFill>
      <a:schemeClr val="lt1">
        <a:hueOff val="0"/>
        <a:satOff val="0"/>
        <a:lumOff val="0"/>
      </a:scheme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B77114-2602-7A47-8FD0-121654439BCB}" type="doc">
      <dgm:prSet loTypeId="urn:microsoft.com/office/officeart/2005/8/layout/chevron1" loCatId="" qsTypeId="urn:microsoft.com/office/officeart/2005/8/quickstyle/simple1" qsCatId="simple" csTypeId="urn:microsoft.com/office/officeart/2005/8/colors/accent0_2" csCatId="mainScheme" phldr="1"/>
      <dgm:spPr/>
    </dgm:pt>
    <dgm:pt modelId="{60B93634-9814-3F4D-B964-92AE5AD0A5AF}">
      <dgm:prSet phldrT="[Text]" custT="1"/>
      <dgm:spPr>
        <a:noFill/>
      </dgm:spPr>
      <dgm:t>
        <a:bodyPr/>
        <a:lstStyle/>
        <a:p>
          <a:pPr rtl="0"/>
          <a:r>
            <a:rPr lang="en-US" sz="1800" dirty="0">
              <a:solidFill>
                <a:schemeClr val="tx1"/>
              </a:solidFill>
              <a:latin typeface="Calibri" panose="020F0502020204030204" pitchFamily="34" charset="0"/>
              <a:cs typeface="Calibri" panose="020F0502020204030204" pitchFamily="34" charset="0"/>
            </a:rPr>
            <a:t>Motivation</a:t>
          </a:r>
        </a:p>
      </dgm:t>
    </dgm:pt>
    <dgm:pt modelId="{A7D0FCAA-3577-0243-9272-4C137398740F}" type="par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E7D24C5D-EF0B-0A42-B325-CBACD01DA05B}" type="sib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DB33CE4-9F5E-DA43-8B91-97C64F4B25F9}">
      <dgm:prSet phldrT="[Text]" custT="1"/>
      <dgm:spPr/>
      <dgm:t>
        <a:bodyPr/>
        <a:lstStyle/>
        <a:p>
          <a:pPr rtl="0"/>
          <a:r>
            <a:rPr lang="en-US" sz="1800" dirty="0" err="1">
              <a:solidFill>
                <a:schemeClr val="tx1"/>
              </a:solidFill>
              <a:latin typeface="Calibri" panose="020F0502020204030204" pitchFamily="34" charset="0"/>
              <a:cs typeface="Calibri" panose="020F0502020204030204" pitchFamily="34" charset="0"/>
            </a:rPr>
            <a:t>OpenROAD</a:t>
          </a:r>
          <a:endParaRPr lang="en-US" sz="1800" dirty="0">
            <a:solidFill>
              <a:schemeClr val="tx1"/>
            </a:solidFill>
            <a:latin typeface="Calibri" panose="020F0502020204030204" pitchFamily="34" charset="0"/>
            <a:cs typeface="Calibri" panose="020F0502020204030204" pitchFamily="34" charset="0"/>
          </a:endParaRPr>
        </a:p>
      </dgm:t>
    </dgm:pt>
    <dgm:pt modelId="{31BD5592-B128-EF4E-82C8-E326903FBAD3}" type="par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6DC0179-8D0A-934D-BF20-F9E7643945DE}" type="sib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BDDC671D-D2D2-ED42-BD4E-B9050E94C919}">
      <dgm:prSet phldrT="[Text]" custT="1"/>
      <dgm:spPr>
        <a:solidFill>
          <a:srgbClr val="FFF27F"/>
        </a:solidFill>
      </dgm:spPr>
      <dgm:t>
        <a:bodyPr/>
        <a:lstStyle/>
        <a:p>
          <a:r>
            <a:rPr lang="en-US" sz="1800" dirty="0">
              <a:solidFill>
                <a:schemeClr val="tx1"/>
              </a:solidFill>
              <a:latin typeface="Calibri" panose="020F0502020204030204" pitchFamily="34" charset="0"/>
              <a:cs typeface="Calibri" panose="020F0502020204030204" pitchFamily="34" charset="0"/>
            </a:rPr>
            <a:t>Open-source</a:t>
          </a:r>
        </a:p>
      </dgm:t>
    </dgm:pt>
    <dgm:pt modelId="{78505889-2143-BE4E-9F9A-8E9A9AC458D0}" type="par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A96DBA20-4404-5C4D-8326-3F4045E1BECE}" type="sib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103C08A-D766-8E4F-998A-E8305CC312E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Flow (RTL-GDS)</a:t>
          </a:r>
        </a:p>
      </dgm:t>
    </dgm:pt>
    <dgm:pt modelId="{CFE082C5-F0A6-5847-82E0-7A81075BB16F}" type="par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D697F326-7631-5D4C-A507-51B892D8C65D}" type="sib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D5A3505-C162-FD4D-B457-5061EA61E92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Analysis Tools</a:t>
          </a:r>
        </a:p>
      </dgm:t>
    </dgm:pt>
    <dgm:pt modelId="{813F414D-1F1C-1744-9709-5BA82AECE3D8}" type="par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8DC931AB-BA8F-EF42-88C7-75B3558F6B14}" type="sib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12896446-39C8-C341-9A12-383074D3DF20}" type="pres">
      <dgm:prSet presAssocID="{34B77114-2602-7A47-8FD0-121654439BCB}" presName="Name0" presStyleCnt="0">
        <dgm:presLayoutVars>
          <dgm:dir/>
          <dgm:animLvl val="lvl"/>
          <dgm:resizeHandles val="exact"/>
        </dgm:presLayoutVars>
      </dgm:prSet>
      <dgm:spPr/>
    </dgm:pt>
    <dgm:pt modelId="{F54BDBD8-5242-9C47-A219-307254B5773A}" type="pres">
      <dgm:prSet presAssocID="{60B93634-9814-3F4D-B964-92AE5AD0A5AF}" presName="parTxOnly" presStyleLbl="node1" presStyleIdx="0" presStyleCnt="5">
        <dgm:presLayoutVars>
          <dgm:chMax val="0"/>
          <dgm:chPref val="0"/>
          <dgm:bulletEnabled val="1"/>
        </dgm:presLayoutVars>
      </dgm:prSet>
      <dgm:spPr/>
    </dgm:pt>
    <dgm:pt modelId="{272252E9-7CF2-D542-BA5A-19F317C5FC5C}" type="pres">
      <dgm:prSet presAssocID="{E7D24C5D-EF0B-0A42-B325-CBACD01DA05B}" presName="parTxOnlySpace" presStyleCnt="0"/>
      <dgm:spPr/>
    </dgm:pt>
    <dgm:pt modelId="{01395C94-D0FB-1941-B038-97F90D60D728}" type="pres">
      <dgm:prSet presAssocID="{9DB33CE4-9F5E-DA43-8B91-97C64F4B25F9}" presName="parTxOnly" presStyleLbl="node1" presStyleIdx="1" presStyleCnt="5" custLinFactNeighborX="1362" custLinFactNeighborY="-21109">
        <dgm:presLayoutVars>
          <dgm:chMax val="0"/>
          <dgm:chPref val="0"/>
          <dgm:bulletEnabled val="1"/>
        </dgm:presLayoutVars>
      </dgm:prSet>
      <dgm:spPr/>
    </dgm:pt>
    <dgm:pt modelId="{FF80F31B-4E93-CD4A-8623-7603E6EA578A}" type="pres">
      <dgm:prSet presAssocID="{96DC0179-8D0A-934D-BF20-F9E7643945DE}" presName="parTxOnlySpace" presStyleCnt="0"/>
      <dgm:spPr/>
    </dgm:pt>
    <dgm:pt modelId="{0412EB8A-6E88-3A42-8868-CC3405F05304}" type="pres">
      <dgm:prSet presAssocID="{BDDC671D-D2D2-ED42-BD4E-B9050E94C919}" presName="parTxOnly" presStyleLbl="node1" presStyleIdx="2" presStyleCnt="5">
        <dgm:presLayoutVars>
          <dgm:chMax val="0"/>
          <dgm:chPref val="0"/>
          <dgm:bulletEnabled val="1"/>
        </dgm:presLayoutVars>
      </dgm:prSet>
      <dgm:spPr/>
    </dgm:pt>
    <dgm:pt modelId="{112A184B-D2FC-4144-97A5-3A67AFAA68D2}" type="pres">
      <dgm:prSet presAssocID="{A96DBA20-4404-5C4D-8326-3F4045E1BECE}" presName="parTxOnlySpace" presStyleCnt="0"/>
      <dgm:spPr/>
    </dgm:pt>
    <dgm:pt modelId="{73D22E7C-6D0A-284B-A4C4-50FFE4152A9D}" type="pres">
      <dgm:prSet presAssocID="{0103C08A-D766-8E4F-998A-E8305CC312E9}" presName="parTxOnly" presStyleLbl="node1" presStyleIdx="3" presStyleCnt="5">
        <dgm:presLayoutVars>
          <dgm:chMax val="0"/>
          <dgm:chPref val="0"/>
          <dgm:bulletEnabled val="1"/>
        </dgm:presLayoutVars>
      </dgm:prSet>
      <dgm:spPr/>
    </dgm:pt>
    <dgm:pt modelId="{D25BA32A-8893-D146-A9E5-17D1F4D95FFB}" type="pres">
      <dgm:prSet presAssocID="{D697F326-7631-5D4C-A507-51B892D8C65D}" presName="parTxOnlySpace" presStyleCnt="0"/>
      <dgm:spPr/>
    </dgm:pt>
    <dgm:pt modelId="{F2517741-CB08-F64E-A104-5BF8A3F8EBBE}" type="pres">
      <dgm:prSet presAssocID="{0D5A3505-C162-FD4D-B457-5061EA61E929}" presName="parTxOnly" presStyleLbl="node1" presStyleIdx="4" presStyleCnt="5">
        <dgm:presLayoutVars>
          <dgm:chMax val="0"/>
          <dgm:chPref val="0"/>
          <dgm:bulletEnabled val="1"/>
        </dgm:presLayoutVars>
      </dgm:prSet>
      <dgm:spPr/>
    </dgm:pt>
  </dgm:ptLst>
  <dgm:cxnLst>
    <dgm:cxn modelId="{4CBF5C13-FDEB-BC4A-86CD-B9BFA4077C7D}" srcId="{34B77114-2602-7A47-8FD0-121654439BCB}" destId="{BDDC671D-D2D2-ED42-BD4E-B9050E94C919}" srcOrd="2" destOrd="0" parTransId="{78505889-2143-BE4E-9F9A-8E9A9AC458D0}" sibTransId="{A96DBA20-4404-5C4D-8326-3F4045E1BECE}"/>
    <dgm:cxn modelId="{323EE526-735F-394E-B8A0-9F1B58417778}" srcId="{34B77114-2602-7A47-8FD0-121654439BCB}" destId="{60B93634-9814-3F4D-B964-92AE5AD0A5AF}" srcOrd="0" destOrd="0" parTransId="{A7D0FCAA-3577-0243-9272-4C137398740F}" sibTransId="{E7D24C5D-EF0B-0A42-B325-CBACD01DA05B}"/>
    <dgm:cxn modelId="{88DF1729-0D8C-8D47-AF22-1605946FA976}" type="presOf" srcId="{0D5A3505-C162-FD4D-B457-5061EA61E929}" destId="{F2517741-CB08-F64E-A104-5BF8A3F8EBBE}" srcOrd="0" destOrd="0" presId="urn:microsoft.com/office/officeart/2005/8/layout/chevron1"/>
    <dgm:cxn modelId="{FE824F2C-96FC-6C46-99D6-632C5B8C0E7A}" type="presOf" srcId="{BDDC671D-D2D2-ED42-BD4E-B9050E94C919}" destId="{0412EB8A-6E88-3A42-8868-CC3405F05304}" srcOrd="0" destOrd="0" presId="urn:microsoft.com/office/officeart/2005/8/layout/chevron1"/>
    <dgm:cxn modelId="{EDBCD83F-7A37-8242-81C3-82157F832D52}" type="presOf" srcId="{9DB33CE4-9F5E-DA43-8B91-97C64F4B25F9}" destId="{01395C94-D0FB-1941-B038-97F90D60D728}" srcOrd="0" destOrd="0" presId="urn:microsoft.com/office/officeart/2005/8/layout/chevron1"/>
    <dgm:cxn modelId="{95763C53-071E-D149-906B-BA978D6E9786}" srcId="{34B77114-2602-7A47-8FD0-121654439BCB}" destId="{9DB33CE4-9F5E-DA43-8B91-97C64F4B25F9}" srcOrd="1" destOrd="0" parTransId="{31BD5592-B128-EF4E-82C8-E326903FBAD3}" sibTransId="{96DC0179-8D0A-934D-BF20-F9E7643945DE}"/>
    <dgm:cxn modelId="{E01C1870-29F7-7F4F-868B-7616A93C9E9D}" type="presOf" srcId="{0103C08A-D766-8E4F-998A-E8305CC312E9}" destId="{73D22E7C-6D0A-284B-A4C4-50FFE4152A9D}" srcOrd="0" destOrd="0" presId="urn:microsoft.com/office/officeart/2005/8/layout/chevron1"/>
    <dgm:cxn modelId="{14799490-22DF-9147-912F-B4EC7207D041}" srcId="{34B77114-2602-7A47-8FD0-121654439BCB}" destId="{0D5A3505-C162-FD4D-B457-5061EA61E929}" srcOrd="4" destOrd="0" parTransId="{813F414D-1F1C-1744-9709-5BA82AECE3D8}" sibTransId="{8DC931AB-BA8F-EF42-88C7-75B3558F6B14}"/>
    <dgm:cxn modelId="{C4CC5DA0-C0C9-B24E-A38C-2E9E98A1EEDC}" type="presOf" srcId="{34B77114-2602-7A47-8FD0-121654439BCB}" destId="{12896446-39C8-C341-9A12-383074D3DF20}" srcOrd="0" destOrd="0" presId="urn:microsoft.com/office/officeart/2005/8/layout/chevron1"/>
    <dgm:cxn modelId="{C066F6A1-176E-F644-9F6E-0F7C3850F3A0}" srcId="{34B77114-2602-7A47-8FD0-121654439BCB}" destId="{0103C08A-D766-8E4F-998A-E8305CC312E9}" srcOrd="3" destOrd="0" parTransId="{CFE082C5-F0A6-5847-82E0-7A81075BB16F}" sibTransId="{D697F326-7631-5D4C-A507-51B892D8C65D}"/>
    <dgm:cxn modelId="{71B9A8BD-561C-4841-9F02-6849B3F7F9CC}" type="presOf" srcId="{60B93634-9814-3F4D-B964-92AE5AD0A5AF}" destId="{F54BDBD8-5242-9C47-A219-307254B5773A}" srcOrd="0" destOrd="0" presId="urn:microsoft.com/office/officeart/2005/8/layout/chevron1"/>
    <dgm:cxn modelId="{A93C8F54-7820-614C-8A60-D5B2133CA392}" type="presParOf" srcId="{12896446-39C8-C341-9A12-383074D3DF20}" destId="{F54BDBD8-5242-9C47-A219-307254B5773A}" srcOrd="0" destOrd="0" presId="urn:microsoft.com/office/officeart/2005/8/layout/chevron1"/>
    <dgm:cxn modelId="{E3062C19-D8D8-9D47-AB55-40287AAF24A3}" type="presParOf" srcId="{12896446-39C8-C341-9A12-383074D3DF20}" destId="{272252E9-7CF2-D542-BA5A-19F317C5FC5C}" srcOrd="1" destOrd="0" presId="urn:microsoft.com/office/officeart/2005/8/layout/chevron1"/>
    <dgm:cxn modelId="{3516915B-EDCB-DF48-957A-2B0A276A323C}" type="presParOf" srcId="{12896446-39C8-C341-9A12-383074D3DF20}" destId="{01395C94-D0FB-1941-B038-97F90D60D728}" srcOrd="2" destOrd="0" presId="urn:microsoft.com/office/officeart/2005/8/layout/chevron1"/>
    <dgm:cxn modelId="{7F140039-AD62-914F-9F0A-E6E2AAA1D618}" type="presParOf" srcId="{12896446-39C8-C341-9A12-383074D3DF20}" destId="{FF80F31B-4E93-CD4A-8623-7603E6EA578A}" srcOrd="3" destOrd="0" presId="urn:microsoft.com/office/officeart/2005/8/layout/chevron1"/>
    <dgm:cxn modelId="{78581AD8-ED48-3B49-8306-0A7664FF2061}" type="presParOf" srcId="{12896446-39C8-C341-9A12-383074D3DF20}" destId="{0412EB8A-6E88-3A42-8868-CC3405F05304}" srcOrd="4" destOrd="0" presId="urn:microsoft.com/office/officeart/2005/8/layout/chevron1"/>
    <dgm:cxn modelId="{0E4DBBB8-6662-4944-8312-53FA676D89A1}" type="presParOf" srcId="{12896446-39C8-C341-9A12-383074D3DF20}" destId="{112A184B-D2FC-4144-97A5-3A67AFAA68D2}" srcOrd="5" destOrd="0" presId="urn:microsoft.com/office/officeart/2005/8/layout/chevron1"/>
    <dgm:cxn modelId="{99F897EA-5E8E-744B-83E8-0A9C6D085872}" type="presParOf" srcId="{12896446-39C8-C341-9A12-383074D3DF20}" destId="{73D22E7C-6D0A-284B-A4C4-50FFE4152A9D}" srcOrd="6" destOrd="0" presId="urn:microsoft.com/office/officeart/2005/8/layout/chevron1"/>
    <dgm:cxn modelId="{E0B68769-38D5-0F49-85A4-D9F32CFDBA0B}" type="presParOf" srcId="{12896446-39C8-C341-9A12-383074D3DF20}" destId="{D25BA32A-8893-D146-A9E5-17D1F4D95FFB}" srcOrd="7" destOrd="0" presId="urn:microsoft.com/office/officeart/2005/8/layout/chevron1"/>
    <dgm:cxn modelId="{14F977B2-8795-D144-872B-E1786D388316}" type="presParOf" srcId="{12896446-39C8-C341-9A12-383074D3DF20}" destId="{F2517741-CB08-F64E-A104-5BF8A3F8EBBE}" srcOrd="8" destOrd="0" presId="urn:microsoft.com/office/officeart/2005/8/layout/chevron1"/>
  </dgm:cxnLst>
  <dgm:bg>
    <a:solidFill>
      <a:schemeClr val="lt1">
        <a:hueOff val="0"/>
        <a:satOff val="0"/>
        <a:lumOff val="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4B77114-2602-7A47-8FD0-121654439BCB}" type="doc">
      <dgm:prSet loTypeId="urn:microsoft.com/office/officeart/2005/8/layout/chevron1" loCatId="" qsTypeId="urn:microsoft.com/office/officeart/2005/8/quickstyle/simple1" qsCatId="simple" csTypeId="urn:microsoft.com/office/officeart/2005/8/colors/accent0_2" csCatId="mainScheme" phldr="1"/>
      <dgm:spPr/>
    </dgm:pt>
    <dgm:pt modelId="{60B93634-9814-3F4D-B964-92AE5AD0A5AF}">
      <dgm:prSet phldrT="[Text]" custT="1"/>
      <dgm:spPr>
        <a:noFill/>
      </dgm:spPr>
      <dgm:t>
        <a:bodyPr/>
        <a:lstStyle/>
        <a:p>
          <a:pPr rtl="0"/>
          <a:r>
            <a:rPr lang="en-US" sz="1800" dirty="0">
              <a:solidFill>
                <a:schemeClr val="tx1"/>
              </a:solidFill>
              <a:latin typeface="Calibri" panose="020F0502020204030204" pitchFamily="34" charset="0"/>
              <a:cs typeface="Calibri" panose="020F0502020204030204" pitchFamily="34" charset="0"/>
            </a:rPr>
            <a:t>Motivation</a:t>
          </a:r>
        </a:p>
      </dgm:t>
    </dgm:pt>
    <dgm:pt modelId="{A7D0FCAA-3577-0243-9272-4C137398740F}" type="par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E7D24C5D-EF0B-0A42-B325-CBACD01DA05B}" type="sib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DB33CE4-9F5E-DA43-8B91-97C64F4B25F9}">
      <dgm:prSet phldrT="[Text]" custT="1"/>
      <dgm:spPr/>
      <dgm:t>
        <a:bodyPr/>
        <a:lstStyle/>
        <a:p>
          <a:pPr rtl="0"/>
          <a:r>
            <a:rPr lang="en-US" sz="1800" dirty="0" err="1">
              <a:solidFill>
                <a:schemeClr val="tx1"/>
              </a:solidFill>
              <a:latin typeface="Calibri" panose="020F0502020204030204" pitchFamily="34" charset="0"/>
              <a:cs typeface="Calibri" panose="020F0502020204030204" pitchFamily="34" charset="0"/>
            </a:rPr>
            <a:t>OpenROAD</a:t>
          </a:r>
          <a:endParaRPr lang="en-US" sz="1800" dirty="0">
            <a:solidFill>
              <a:schemeClr val="tx1"/>
            </a:solidFill>
            <a:latin typeface="Calibri" panose="020F0502020204030204" pitchFamily="34" charset="0"/>
            <a:cs typeface="Calibri" panose="020F0502020204030204" pitchFamily="34" charset="0"/>
          </a:endParaRPr>
        </a:p>
      </dgm:t>
    </dgm:pt>
    <dgm:pt modelId="{31BD5592-B128-EF4E-82C8-E326903FBAD3}" type="par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6DC0179-8D0A-934D-BF20-F9E7643945DE}" type="sib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BDDC671D-D2D2-ED42-BD4E-B9050E94C91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Open-source</a:t>
          </a:r>
        </a:p>
      </dgm:t>
    </dgm:pt>
    <dgm:pt modelId="{78505889-2143-BE4E-9F9A-8E9A9AC458D0}" type="par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A96DBA20-4404-5C4D-8326-3F4045E1BECE}" type="sib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103C08A-D766-8E4F-998A-E8305CC312E9}">
      <dgm:prSet phldrT="[Text]" custT="1"/>
      <dgm:spPr>
        <a:solidFill>
          <a:srgbClr val="FFF27F"/>
        </a:solidFill>
      </dgm:spPr>
      <dgm:t>
        <a:bodyPr/>
        <a:lstStyle/>
        <a:p>
          <a:r>
            <a:rPr lang="en-US" sz="1800" dirty="0">
              <a:solidFill>
                <a:schemeClr val="tx1"/>
              </a:solidFill>
              <a:latin typeface="Calibri" panose="020F0502020204030204" pitchFamily="34" charset="0"/>
              <a:cs typeface="Calibri" panose="020F0502020204030204" pitchFamily="34" charset="0"/>
            </a:rPr>
            <a:t>Flow (RTL-GDS)</a:t>
          </a:r>
        </a:p>
      </dgm:t>
    </dgm:pt>
    <dgm:pt modelId="{CFE082C5-F0A6-5847-82E0-7A81075BB16F}" type="par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D697F326-7631-5D4C-A507-51B892D8C65D}" type="sib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D5A3505-C162-FD4D-B457-5061EA61E92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Analysis Tools</a:t>
          </a:r>
        </a:p>
      </dgm:t>
    </dgm:pt>
    <dgm:pt modelId="{813F414D-1F1C-1744-9709-5BA82AECE3D8}" type="par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8DC931AB-BA8F-EF42-88C7-75B3558F6B14}" type="sib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12896446-39C8-C341-9A12-383074D3DF20}" type="pres">
      <dgm:prSet presAssocID="{34B77114-2602-7A47-8FD0-121654439BCB}" presName="Name0" presStyleCnt="0">
        <dgm:presLayoutVars>
          <dgm:dir/>
          <dgm:animLvl val="lvl"/>
          <dgm:resizeHandles val="exact"/>
        </dgm:presLayoutVars>
      </dgm:prSet>
      <dgm:spPr/>
    </dgm:pt>
    <dgm:pt modelId="{F54BDBD8-5242-9C47-A219-307254B5773A}" type="pres">
      <dgm:prSet presAssocID="{60B93634-9814-3F4D-B964-92AE5AD0A5AF}" presName="parTxOnly" presStyleLbl="node1" presStyleIdx="0" presStyleCnt="5">
        <dgm:presLayoutVars>
          <dgm:chMax val="0"/>
          <dgm:chPref val="0"/>
          <dgm:bulletEnabled val="1"/>
        </dgm:presLayoutVars>
      </dgm:prSet>
      <dgm:spPr/>
    </dgm:pt>
    <dgm:pt modelId="{272252E9-7CF2-D542-BA5A-19F317C5FC5C}" type="pres">
      <dgm:prSet presAssocID="{E7D24C5D-EF0B-0A42-B325-CBACD01DA05B}" presName="parTxOnlySpace" presStyleCnt="0"/>
      <dgm:spPr/>
    </dgm:pt>
    <dgm:pt modelId="{01395C94-D0FB-1941-B038-97F90D60D728}" type="pres">
      <dgm:prSet presAssocID="{9DB33CE4-9F5E-DA43-8B91-97C64F4B25F9}" presName="parTxOnly" presStyleLbl="node1" presStyleIdx="1" presStyleCnt="5" custLinFactNeighborX="1362" custLinFactNeighborY="-21109">
        <dgm:presLayoutVars>
          <dgm:chMax val="0"/>
          <dgm:chPref val="0"/>
          <dgm:bulletEnabled val="1"/>
        </dgm:presLayoutVars>
      </dgm:prSet>
      <dgm:spPr/>
    </dgm:pt>
    <dgm:pt modelId="{FF80F31B-4E93-CD4A-8623-7603E6EA578A}" type="pres">
      <dgm:prSet presAssocID="{96DC0179-8D0A-934D-BF20-F9E7643945DE}" presName="parTxOnlySpace" presStyleCnt="0"/>
      <dgm:spPr/>
    </dgm:pt>
    <dgm:pt modelId="{0412EB8A-6E88-3A42-8868-CC3405F05304}" type="pres">
      <dgm:prSet presAssocID="{BDDC671D-D2D2-ED42-BD4E-B9050E94C919}" presName="parTxOnly" presStyleLbl="node1" presStyleIdx="2" presStyleCnt="5">
        <dgm:presLayoutVars>
          <dgm:chMax val="0"/>
          <dgm:chPref val="0"/>
          <dgm:bulletEnabled val="1"/>
        </dgm:presLayoutVars>
      </dgm:prSet>
      <dgm:spPr/>
    </dgm:pt>
    <dgm:pt modelId="{112A184B-D2FC-4144-97A5-3A67AFAA68D2}" type="pres">
      <dgm:prSet presAssocID="{A96DBA20-4404-5C4D-8326-3F4045E1BECE}" presName="parTxOnlySpace" presStyleCnt="0"/>
      <dgm:spPr/>
    </dgm:pt>
    <dgm:pt modelId="{73D22E7C-6D0A-284B-A4C4-50FFE4152A9D}" type="pres">
      <dgm:prSet presAssocID="{0103C08A-D766-8E4F-998A-E8305CC312E9}" presName="parTxOnly" presStyleLbl="node1" presStyleIdx="3" presStyleCnt="5">
        <dgm:presLayoutVars>
          <dgm:chMax val="0"/>
          <dgm:chPref val="0"/>
          <dgm:bulletEnabled val="1"/>
        </dgm:presLayoutVars>
      </dgm:prSet>
      <dgm:spPr/>
    </dgm:pt>
    <dgm:pt modelId="{D25BA32A-8893-D146-A9E5-17D1F4D95FFB}" type="pres">
      <dgm:prSet presAssocID="{D697F326-7631-5D4C-A507-51B892D8C65D}" presName="parTxOnlySpace" presStyleCnt="0"/>
      <dgm:spPr/>
    </dgm:pt>
    <dgm:pt modelId="{F2517741-CB08-F64E-A104-5BF8A3F8EBBE}" type="pres">
      <dgm:prSet presAssocID="{0D5A3505-C162-FD4D-B457-5061EA61E929}" presName="parTxOnly" presStyleLbl="node1" presStyleIdx="4" presStyleCnt="5">
        <dgm:presLayoutVars>
          <dgm:chMax val="0"/>
          <dgm:chPref val="0"/>
          <dgm:bulletEnabled val="1"/>
        </dgm:presLayoutVars>
      </dgm:prSet>
      <dgm:spPr/>
    </dgm:pt>
  </dgm:ptLst>
  <dgm:cxnLst>
    <dgm:cxn modelId="{4CBF5C13-FDEB-BC4A-86CD-B9BFA4077C7D}" srcId="{34B77114-2602-7A47-8FD0-121654439BCB}" destId="{BDDC671D-D2D2-ED42-BD4E-B9050E94C919}" srcOrd="2" destOrd="0" parTransId="{78505889-2143-BE4E-9F9A-8E9A9AC458D0}" sibTransId="{A96DBA20-4404-5C4D-8326-3F4045E1BECE}"/>
    <dgm:cxn modelId="{323EE526-735F-394E-B8A0-9F1B58417778}" srcId="{34B77114-2602-7A47-8FD0-121654439BCB}" destId="{60B93634-9814-3F4D-B964-92AE5AD0A5AF}" srcOrd="0" destOrd="0" parTransId="{A7D0FCAA-3577-0243-9272-4C137398740F}" sibTransId="{E7D24C5D-EF0B-0A42-B325-CBACD01DA05B}"/>
    <dgm:cxn modelId="{88DF1729-0D8C-8D47-AF22-1605946FA976}" type="presOf" srcId="{0D5A3505-C162-FD4D-B457-5061EA61E929}" destId="{F2517741-CB08-F64E-A104-5BF8A3F8EBBE}" srcOrd="0" destOrd="0" presId="urn:microsoft.com/office/officeart/2005/8/layout/chevron1"/>
    <dgm:cxn modelId="{FE824F2C-96FC-6C46-99D6-632C5B8C0E7A}" type="presOf" srcId="{BDDC671D-D2D2-ED42-BD4E-B9050E94C919}" destId="{0412EB8A-6E88-3A42-8868-CC3405F05304}" srcOrd="0" destOrd="0" presId="urn:microsoft.com/office/officeart/2005/8/layout/chevron1"/>
    <dgm:cxn modelId="{EDBCD83F-7A37-8242-81C3-82157F832D52}" type="presOf" srcId="{9DB33CE4-9F5E-DA43-8B91-97C64F4B25F9}" destId="{01395C94-D0FB-1941-B038-97F90D60D728}" srcOrd="0" destOrd="0" presId="urn:microsoft.com/office/officeart/2005/8/layout/chevron1"/>
    <dgm:cxn modelId="{95763C53-071E-D149-906B-BA978D6E9786}" srcId="{34B77114-2602-7A47-8FD0-121654439BCB}" destId="{9DB33CE4-9F5E-DA43-8B91-97C64F4B25F9}" srcOrd="1" destOrd="0" parTransId="{31BD5592-B128-EF4E-82C8-E326903FBAD3}" sibTransId="{96DC0179-8D0A-934D-BF20-F9E7643945DE}"/>
    <dgm:cxn modelId="{E01C1870-29F7-7F4F-868B-7616A93C9E9D}" type="presOf" srcId="{0103C08A-D766-8E4F-998A-E8305CC312E9}" destId="{73D22E7C-6D0A-284B-A4C4-50FFE4152A9D}" srcOrd="0" destOrd="0" presId="urn:microsoft.com/office/officeart/2005/8/layout/chevron1"/>
    <dgm:cxn modelId="{14799490-22DF-9147-912F-B4EC7207D041}" srcId="{34B77114-2602-7A47-8FD0-121654439BCB}" destId="{0D5A3505-C162-FD4D-B457-5061EA61E929}" srcOrd="4" destOrd="0" parTransId="{813F414D-1F1C-1744-9709-5BA82AECE3D8}" sibTransId="{8DC931AB-BA8F-EF42-88C7-75B3558F6B14}"/>
    <dgm:cxn modelId="{C4CC5DA0-C0C9-B24E-A38C-2E9E98A1EEDC}" type="presOf" srcId="{34B77114-2602-7A47-8FD0-121654439BCB}" destId="{12896446-39C8-C341-9A12-383074D3DF20}" srcOrd="0" destOrd="0" presId="urn:microsoft.com/office/officeart/2005/8/layout/chevron1"/>
    <dgm:cxn modelId="{C066F6A1-176E-F644-9F6E-0F7C3850F3A0}" srcId="{34B77114-2602-7A47-8FD0-121654439BCB}" destId="{0103C08A-D766-8E4F-998A-E8305CC312E9}" srcOrd="3" destOrd="0" parTransId="{CFE082C5-F0A6-5847-82E0-7A81075BB16F}" sibTransId="{D697F326-7631-5D4C-A507-51B892D8C65D}"/>
    <dgm:cxn modelId="{71B9A8BD-561C-4841-9F02-6849B3F7F9CC}" type="presOf" srcId="{60B93634-9814-3F4D-B964-92AE5AD0A5AF}" destId="{F54BDBD8-5242-9C47-A219-307254B5773A}" srcOrd="0" destOrd="0" presId="urn:microsoft.com/office/officeart/2005/8/layout/chevron1"/>
    <dgm:cxn modelId="{A93C8F54-7820-614C-8A60-D5B2133CA392}" type="presParOf" srcId="{12896446-39C8-C341-9A12-383074D3DF20}" destId="{F54BDBD8-5242-9C47-A219-307254B5773A}" srcOrd="0" destOrd="0" presId="urn:microsoft.com/office/officeart/2005/8/layout/chevron1"/>
    <dgm:cxn modelId="{E3062C19-D8D8-9D47-AB55-40287AAF24A3}" type="presParOf" srcId="{12896446-39C8-C341-9A12-383074D3DF20}" destId="{272252E9-7CF2-D542-BA5A-19F317C5FC5C}" srcOrd="1" destOrd="0" presId="urn:microsoft.com/office/officeart/2005/8/layout/chevron1"/>
    <dgm:cxn modelId="{3516915B-EDCB-DF48-957A-2B0A276A323C}" type="presParOf" srcId="{12896446-39C8-C341-9A12-383074D3DF20}" destId="{01395C94-D0FB-1941-B038-97F90D60D728}" srcOrd="2" destOrd="0" presId="urn:microsoft.com/office/officeart/2005/8/layout/chevron1"/>
    <dgm:cxn modelId="{7F140039-AD62-914F-9F0A-E6E2AAA1D618}" type="presParOf" srcId="{12896446-39C8-C341-9A12-383074D3DF20}" destId="{FF80F31B-4E93-CD4A-8623-7603E6EA578A}" srcOrd="3" destOrd="0" presId="urn:microsoft.com/office/officeart/2005/8/layout/chevron1"/>
    <dgm:cxn modelId="{78581AD8-ED48-3B49-8306-0A7664FF2061}" type="presParOf" srcId="{12896446-39C8-C341-9A12-383074D3DF20}" destId="{0412EB8A-6E88-3A42-8868-CC3405F05304}" srcOrd="4" destOrd="0" presId="urn:microsoft.com/office/officeart/2005/8/layout/chevron1"/>
    <dgm:cxn modelId="{0E4DBBB8-6662-4944-8312-53FA676D89A1}" type="presParOf" srcId="{12896446-39C8-C341-9A12-383074D3DF20}" destId="{112A184B-D2FC-4144-97A5-3A67AFAA68D2}" srcOrd="5" destOrd="0" presId="urn:microsoft.com/office/officeart/2005/8/layout/chevron1"/>
    <dgm:cxn modelId="{99F897EA-5E8E-744B-83E8-0A9C6D085872}" type="presParOf" srcId="{12896446-39C8-C341-9A12-383074D3DF20}" destId="{73D22E7C-6D0A-284B-A4C4-50FFE4152A9D}" srcOrd="6" destOrd="0" presId="urn:microsoft.com/office/officeart/2005/8/layout/chevron1"/>
    <dgm:cxn modelId="{E0B68769-38D5-0F49-85A4-D9F32CFDBA0B}" type="presParOf" srcId="{12896446-39C8-C341-9A12-383074D3DF20}" destId="{D25BA32A-8893-D146-A9E5-17D1F4D95FFB}" srcOrd="7" destOrd="0" presId="urn:microsoft.com/office/officeart/2005/8/layout/chevron1"/>
    <dgm:cxn modelId="{14F977B2-8795-D144-872B-E1786D388316}" type="presParOf" srcId="{12896446-39C8-C341-9A12-383074D3DF20}" destId="{F2517741-CB08-F64E-A104-5BF8A3F8EBBE}" srcOrd="8" destOrd="0" presId="urn:microsoft.com/office/officeart/2005/8/layout/chevron1"/>
  </dgm:cxnLst>
  <dgm:bg>
    <a:solidFill>
      <a:schemeClr val="lt1">
        <a:hueOff val="0"/>
        <a:satOff val="0"/>
        <a:lumOff val="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4B77114-2602-7A47-8FD0-121654439BCB}" type="doc">
      <dgm:prSet loTypeId="urn:microsoft.com/office/officeart/2005/8/layout/chevron1" loCatId="" qsTypeId="urn:microsoft.com/office/officeart/2005/8/quickstyle/simple1" qsCatId="simple" csTypeId="urn:microsoft.com/office/officeart/2005/8/colors/accent0_2" csCatId="mainScheme" phldr="1"/>
      <dgm:spPr/>
    </dgm:pt>
    <dgm:pt modelId="{60B93634-9814-3F4D-B964-92AE5AD0A5AF}">
      <dgm:prSet phldrT="[Text]" custT="1"/>
      <dgm:spPr>
        <a:noFill/>
      </dgm:spPr>
      <dgm:t>
        <a:bodyPr/>
        <a:lstStyle/>
        <a:p>
          <a:pPr rtl="0"/>
          <a:r>
            <a:rPr lang="en-US" sz="1800" dirty="0">
              <a:solidFill>
                <a:schemeClr val="tx1"/>
              </a:solidFill>
              <a:latin typeface="Calibri" panose="020F0502020204030204" pitchFamily="34" charset="0"/>
              <a:cs typeface="Calibri" panose="020F0502020204030204" pitchFamily="34" charset="0"/>
            </a:rPr>
            <a:t>Motivation</a:t>
          </a:r>
        </a:p>
      </dgm:t>
    </dgm:pt>
    <dgm:pt modelId="{A7D0FCAA-3577-0243-9272-4C137398740F}" type="par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E7D24C5D-EF0B-0A42-B325-CBACD01DA05B}" type="sibTrans" cxnId="{323EE526-735F-394E-B8A0-9F1B58417778}">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DB33CE4-9F5E-DA43-8B91-97C64F4B25F9}">
      <dgm:prSet phldrT="[Text]" custT="1"/>
      <dgm:spPr/>
      <dgm:t>
        <a:bodyPr/>
        <a:lstStyle/>
        <a:p>
          <a:pPr rtl="0"/>
          <a:r>
            <a:rPr lang="en-US" sz="1800" dirty="0" err="1">
              <a:solidFill>
                <a:schemeClr val="tx1"/>
              </a:solidFill>
              <a:latin typeface="Calibri" panose="020F0502020204030204" pitchFamily="34" charset="0"/>
              <a:cs typeface="Calibri" panose="020F0502020204030204" pitchFamily="34" charset="0"/>
            </a:rPr>
            <a:t>OpenROAD</a:t>
          </a:r>
          <a:endParaRPr lang="en-US" sz="1800" dirty="0">
            <a:solidFill>
              <a:schemeClr val="tx1"/>
            </a:solidFill>
            <a:latin typeface="Calibri" panose="020F0502020204030204" pitchFamily="34" charset="0"/>
            <a:cs typeface="Calibri" panose="020F0502020204030204" pitchFamily="34" charset="0"/>
          </a:endParaRPr>
        </a:p>
      </dgm:t>
    </dgm:pt>
    <dgm:pt modelId="{31BD5592-B128-EF4E-82C8-E326903FBAD3}" type="par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96DC0179-8D0A-934D-BF20-F9E7643945DE}" type="sibTrans" cxnId="{95763C53-071E-D149-906B-BA978D6E9786}">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BDDC671D-D2D2-ED42-BD4E-B9050E94C91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Open-source</a:t>
          </a:r>
        </a:p>
      </dgm:t>
    </dgm:pt>
    <dgm:pt modelId="{78505889-2143-BE4E-9F9A-8E9A9AC458D0}" type="par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A96DBA20-4404-5C4D-8326-3F4045E1BECE}" type="sibTrans" cxnId="{4CBF5C13-FDEB-BC4A-86CD-B9BFA4077C7D}">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103C08A-D766-8E4F-998A-E8305CC312E9}">
      <dgm:prSet phldrT="[Text]" custT="1"/>
      <dgm:spPr>
        <a:solidFill>
          <a:srgbClr val="FFF27F"/>
        </a:solidFill>
      </dgm:spPr>
      <dgm:t>
        <a:bodyPr/>
        <a:lstStyle/>
        <a:p>
          <a:r>
            <a:rPr lang="en-US" sz="1800" dirty="0">
              <a:solidFill>
                <a:schemeClr val="tx1"/>
              </a:solidFill>
              <a:latin typeface="Calibri" panose="020F0502020204030204" pitchFamily="34" charset="0"/>
              <a:cs typeface="Calibri" panose="020F0502020204030204" pitchFamily="34" charset="0"/>
            </a:rPr>
            <a:t>Flow (RTL-GDS)</a:t>
          </a:r>
        </a:p>
      </dgm:t>
    </dgm:pt>
    <dgm:pt modelId="{CFE082C5-F0A6-5847-82E0-7A81075BB16F}" type="par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D697F326-7631-5D4C-A507-51B892D8C65D}" type="sibTrans" cxnId="{C066F6A1-176E-F644-9F6E-0F7C3850F3A0}">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0D5A3505-C162-FD4D-B457-5061EA61E929}">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Analysis Tools</a:t>
          </a:r>
        </a:p>
      </dgm:t>
    </dgm:pt>
    <dgm:pt modelId="{813F414D-1F1C-1744-9709-5BA82AECE3D8}" type="par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8DC931AB-BA8F-EF42-88C7-75B3558F6B14}" type="sibTrans" cxnId="{14799490-22DF-9147-912F-B4EC7207D041}">
      <dgm:prSet/>
      <dgm:spPr/>
      <dgm:t>
        <a:bodyPr/>
        <a:lstStyle/>
        <a:p>
          <a:endParaRPr lang="en-US" sz="1400">
            <a:solidFill>
              <a:schemeClr val="tx1"/>
            </a:solidFill>
            <a:latin typeface="Calibri" panose="020F0502020204030204" pitchFamily="34" charset="0"/>
            <a:cs typeface="Calibri" panose="020F0502020204030204" pitchFamily="34" charset="0"/>
          </a:endParaRPr>
        </a:p>
      </dgm:t>
    </dgm:pt>
    <dgm:pt modelId="{12896446-39C8-C341-9A12-383074D3DF20}" type="pres">
      <dgm:prSet presAssocID="{34B77114-2602-7A47-8FD0-121654439BCB}" presName="Name0" presStyleCnt="0">
        <dgm:presLayoutVars>
          <dgm:dir/>
          <dgm:animLvl val="lvl"/>
          <dgm:resizeHandles val="exact"/>
        </dgm:presLayoutVars>
      </dgm:prSet>
      <dgm:spPr/>
    </dgm:pt>
    <dgm:pt modelId="{F54BDBD8-5242-9C47-A219-307254B5773A}" type="pres">
      <dgm:prSet presAssocID="{60B93634-9814-3F4D-B964-92AE5AD0A5AF}" presName="parTxOnly" presStyleLbl="node1" presStyleIdx="0" presStyleCnt="5">
        <dgm:presLayoutVars>
          <dgm:chMax val="0"/>
          <dgm:chPref val="0"/>
          <dgm:bulletEnabled val="1"/>
        </dgm:presLayoutVars>
      </dgm:prSet>
      <dgm:spPr/>
    </dgm:pt>
    <dgm:pt modelId="{272252E9-7CF2-D542-BA5A-19F317C5FC5C}" type="pres">
      <dgm:prSet presAssocID="{E7D24C5D-EF0B-0A42-B325-CBACD01DA05B}" presName="parTxOnlySpace" presStyleCnt="0"/>
      <dgm:spPr/>
    </dgm:pt>
    <dgm:pt modelId="{01395C94-D0FB-1941-B038-97F90D60D728}" type="pres">
      <dgm:prSet presAssocID="{9DB33CE4-9F5E-DA43-8B91-97C64F4B25F9}" presName="parTxOnly" presStyleLbl="node1" presStyleIdx="1" presStyleCnt="5" custLinFactNeighborX="1362" custLinFactNeighborY="-21109">
        <dgm:presLayoutVars>
          <dgm:chMax val="0"/>
          <dgm:chPref val="0"/>
          <dgm:bulletEnabled val="1"/>
        </dgm:presLayoutVars>
      </dgm:prSet>
      <dgm:spPr/>
    </dgm:pt>
    <dgm:pt modelId="{FF80F31B-4E93-CD4A-8623-7603E6EA578A}" type="pres">
      <dgm:prSet presAssocID="{96DC0179-8D0A-934D-BF20-F9E7643945DE}" presName="parTxOnlySpace" presStyleCnt="0"/>
      <dgm:spPr/>
    </dgm:pt>
    <dgm:pt modelId="{0412EB8A-6E88-3A42-8868-CC3405F05304}" type="pres">
      <dgm:prSet presAssocID="{BDDC671D-D2D2-ED42-BD4E-B9050E94C919}" presName="parTxOnly" presStyleLbl="node1" presStyleIdx="2" presStyleCnt="5">
        <dgm:presLayoutVars>
          <dgm:chMax val="0"/>
          <dgm:chPref val="0"/>
          <dgm:bulletEnabled val="1"/>
        </dgm:presLayoutVars>
      </dgm:prSet>
      <dgm:spPr/>
    </dgm:pt>
    <dgm:pt modelId="{112A184B-D2FC-4144-97A5-3A67AFAA68D2}" type="pres">
      <dgm:prSet presAssocID="{A96DBA20-4404-5C4D-8326-3F4045E1BECE}" presName="parTxOnlySpace" presStyleCnt="0"/>
      <dgm:spPr/>
    </dgm:pt>
    <dgm:pt modelId="{73D22E7C-6D0A-284B-A4C4-50FFE4152A9D}" type="pres">
      <dgm:prSet presAssocID="{0103C08A-D766-8E4F-998A-E8305CC312E9}" presName="parTxOnly" presStyleLbl="node1" presStyleIdx="3" presStyleCnt="5">
        <dgm:presLayoutVars>
          <dgm:chMax val="0"/>
          <dgm:chPref val="0"/>
          <dgm:bulletEnabled val="1"/>
        </dgm:presLayoutVars>
      </dgm:prSet>
      <dgm:spPr/>
    </dgm:pt>
    <dgm:pt modelId="{D25BA32A-8893-D146-A9E5-17D1F4D95FFB}" type="pres">
      <dgm:prSet presAssocID="{D697F326-7631-5D4C-A507-51B892D8C65D}" presName="parTxOnlySpace" presStyleCnt="0"/>
      <dgm:spPr/>
    </dgm:pt>
    <dgm:pt modelId="{F2517741-CB08-F64E-A104-5BF8A3F8EBBE}" type="pres">
      <dgm:prSet presAssocID="{0D5A3505-C162-FD4D-B457-5061EA61E929}" presName="parTxOnly" presStyleLbl="node1" presStyleIdx="4" presStyleCnt="5">
        <dgm:presLayoutVars>
          <dgm:chMax val="0"/>
          <dgm:chPref val="0"/>
          <dgm:bulletEnabled val="1"/>
        </dgm:presLayoutVars>
      </dgm:prSet>
      <dgm:spPr/>
    </dgm:pt>
  </dgm:ptLst>
  <dgm:cxnLst>
    <dgm:cxn modelId="{4CBF5C13-FDEB-BC4A-86CD-B9BFA4077C7D}" srcId="{34B77114-2602-7A47-8FD0-121654439BCB}" destId="{BDDC671D-D2D2-ED42-BD4E-B9050E94C919}" srcOrd="2" destOrd="0" parTransId="{78505889-2143-BE4E-9F9A-8E9A9AC458D0}" sibTransId="{A96DBA20-4404-5C4D-8326-3F4045E1BECE}"/>
    <dgm:cxn modelId="{323EE526-735F-394E-B8A0-9F1B58417778}" srcId="{34B77114-2602-7A47-8FD0-121654439BCB}" destId="{60B93634-9814-3F4D-B964-92AE5AD0A5AF}" srcOrd="0" destOrd="0" parTransId="{A7D0FCAA-3577-0243-9272-4C137398740F}" sibTransId="{E7D24C5D-EF0B-0A42-B325-CBACD01DA05B}"/>
    <dgm:cxn modelId="{88DF1729-0D8C-8D47-AF22-1605946FA976}" type="presOf" srcId="{0D5A3505-C162-FD4D-B457-5061EA61E929}" destId="{F2517741-CB08-F64E-A104-5BF8A3F8EBBE}" srcOrd="0" destOrd="0" presId="urn:microsoft.com/office/officeart/2005/8/layout/chevron1"/>
    <dgm:cxn modelId="{FE824F2C-96FC-6C46-99D6-632C5B8C0E7A}" type="presOf" srcId="{BDDC671D-D2D2-ED42-BD4E-B9050E94C919}" destId="{0412EB8A-6E88-3A42-8868-CC3405F05304}" srcOrd="0" destOrd="0" presId="urn:microsoft.com/office/officeart/2005/8/layout/chevron1"/>
    <dgm:cxn modelId="{EDBCD83F-7A37-8242-81C3-82157F832D52}" type="presOf" srcId="{9DB33CE4-9F5E-DA43-8B91-97C64F4B25F9}" destId="{01395C94-D0FB-1941-B038-97F90D60D728}" srcOrd="0" destOrd="0" presId="urn:microsoft.com/office/officeart/2005/8/layout/chevron1"/>
    <dgm:cxn modelId="{95763C53-071E-D149-906B-BA978D6E9786}" srcId="{34B77114-2602-7A47-8FD0-121654439BCB}" destId="{9DB33CE4-9F5E-DA43-8B91-97C64F4B25F9}" srcOrd="1" destOrd="0" parTransId="{31BD5592-B128-EF4E-82C8-E326903FBAD3}" sibTransId="{96DC0179-8D0A-934D-BF20-F9E7643945DE}"/>
    <dgm:cxn modelId="{E01C1870-29F7-7F4F-868B-7616A93C9E9D}" type="presOf" srcId="{0103C08A-D766-8E4F-998A-E8305CC312E9}" destId="{73D22E7C-6D0A-284B-A4C4-50FFE4152A9D}" srcOrd="0" destOrd="0" presId="urn:microsoft.com/office/officeart/2005/8/layout/chevron1"/>
    <dgm:cxn modelId="{14799490-22DF-9147-912F-B4EC7207D041}" srcId="{34B77114-2602-7A47-8FD0-121654439BCB}" destId="{0D5A3505-C162-FD4D-B457-5061EA61E929}" srcOrd="4" destOrd="0" parTransId="{813F414D-1F1C-1744-9709-5BA82AECE3D8}" sibTransId="{8DC931AB-BA8F-EF42-88C7-75B3558F6B14}"/>
    <dgm:cxn modelId="{C4CC5DA0-C0C9-B24E-A38C-2E9E98A1EEDC}" type="presOf" srcId="{34B77114-2602-7A47-8FD0-121654439BCB}" destId="{12896446-39C8-C341-9A12-383074D3DF20}" srcOrd="0" destOrd="0" presId="urn:microsoft.com/office/officeart/2005/8/layout/chevron1"/>
    <dgm:cxn modelId="{C066F6A1-176E-F644-9F6E-0F7C3850F3A0}" srcId="{34B77114-2602-7A47-8FD0-121654439BCB}" destId="{0103C08A-D766-8E4F-998A-E8305CC312E9}" srcOrd="3" destOrd="0" parTransId="{CFE082C5-F0A6-5847-82E0-7A81075BB16F}" sibTransId="{D697F326-7631-5D4C-A507-51B892D8C65D}"/>
    <dgm:cxn modelId="{71B9A8BD-561C-4841-9F02-6849B3F7F9CC}" type="presOf" srcId="{60B93634-9814-3F4D-B964-92AE5AD0A5AF}" destId="{F54BDBD8-5242-9C47-A219-307254B5773A}" srcOrd="0" destOrd="0" presId="urn:microsoft.com/office/officeart/2005/8/layout/chevron1"/>
    <dgm:cxn modelId="{A93C8F54-7820-614C-8A60-D5B2133CA392}" type="presParOf" srcId="{12896446-39C8-C341-9A12-383074D3DF20}" destId="{F54BDBD8-5242-9C47-A219-307254B5773A}" srcOrd="0" destOrd="0" presId="urn:microsoft.com/office/officeart/2005/8/layout/chevron1"/>
    <dgm:cxn modelId="{E3062C19-D8D8-9D47-AB55-40287AAF24A3}" type="presParOf" srcId="{12896446-39C8-C341-9A12-383074D3DF20}" destId="{272252E9-7CF2-D542-BA5A-19F317C5FC5C}" srcOrd="1" destOrd="0" presId="urn:microsoft.com/office/officeart/2005/8/layout/chevron1"/>
    <dgm:cxn modelId="{3516915B-EDCB-DF48-957A-2B0A276A323C}" type="presParOf" srcId="{12896446-39C8-C341-9A12-383074D3DF20}" destId="{01395C94-D0FB-1941-B038-97F90D60D728}" srcOrd="2" destOrd="0" presId="urn:microsoft.com/office/officeart/2005/8/layout/chevron1"/>
    <dgm:cxn modelId="{7F140039-AD62-914F-9F0A-E6E2AAA1D618}" type="presParOf" srcId="{12896446-39C8-C341-9A12-383074D3DF20}" destId="{FF80F31B-4E93-CD4A-8623-7603E6EA578A}" srcOrd="3" destOrd="0" presId="urn:microsoft.com/office/officeart/2005/8/layout/chevron1"/>
    <dgm:cxn modelId="{78581AD8-ED48-3B49-8306-0A7664FF2061}" type="presParOf" srcId="{12896446-39C8-C341-9A12-383074D3DF20}" destId="{0412EB8A-6E88-3A42-8868-CC3405F05304}" srcOrd="4" destOrd="0" presId="urn:microsoft.com/office/officeart/2005/8/layout/chevron1"/>
    <dgm:cxn modelId="{0E4DBBB8-6662-4944-8312-53FA676D89A1}" type="presParOf" srcId="{12896446-39C8-C341-9A12-383074D3DF20}" destId="{112A184B-D2FC-4144-97A5-3A67AFAA68D2}" srcOrd="5" destOrd="0" presId="urn:microsoft.com/office/officeart/2005/8/layout/chevron1"/>
    <dgm:cxn modelId="{99F897EA-5E8E-744B-83E8-0A9C6D085872}" type="presParOf" srcId="{12896446-39C8-C341-9A12-383074D3DF20}" destId="{73D22E7C-6D0A-284B-A4C4-50FFE4152A9D}" srcOrd="6" destOrd="0" presId="urn:microsoft.com/office/officeart/2005/8/layout/chevron1"/>
    <dgm:cxn modelId="{E0B68769-38D5-0F49-85A4-D9F32CFDBA0B}" type="presParOf" srcId="{12896446-39C8-C341-9A12-383074D3DF20}" destId="{D25BA32A-8893-D146-A9E5-17D1F4D95FFB}" srcOrd="7" destOrd="0" presId="urn:microsoft.com/office/officeart/2005/8/layout/chevron1"/>
    <dgm:cxn modelId="{14F977B2-8795-D144-872B-E1786D388316}" type="presParOf" srcId="{12896446-39C8-C341-9A12-383074D3DF20}" destId="{F2517741-CB08-F64E-A104-5BF8A3F8EBBE}" srcOrd="8" destOrd="0" presId="urn:microsoft.com/office/officeart/2005/8/layout/chevron1"/>
  </dgm:cxnLst>
  <dgm:bg>
    <a:solidFill>
      <a:schemeClr val="lt1">
        <a:hueOff val="0"/>
        <a:satOff val="0"/>
        <a:lumOff val="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BDBD8-5242-9C47-A219-307254B5773A}">
      <dsp:nvSpPr>
        <dsp:cNvPr id="0" name=""/>
        <dsp:cNvSpPr/>
      </dsp:nvSpPr>
      <dsp:spPr>
        <a:xfrm>
          <a:off x="2684" y="0"/>
          <a:ext cx="2389126" cy="304800"/>
        </a:xfrm>
        <a:prstGeom prst="chevron">
          <a:avLst/>
        </a:prstGeom>
        <a:solidFill>
          <a:srgbClr val="FFF27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Motivation</a:t>
          </a:r>
        </a:p>
      </dsp:txBody>
      <dsp:txXfrm>
        <a:off x="155084" y="0"/>
        <a:ext cx="2084326" cy="304800"/>
      </dsp:txXfrm>
    </dsp:sp>
    <dsp:sp modelId="{01395C94-D0FB-1941-B038-97F90D60D728}">
      <dsp:nvSpPr>
        <dsp:cNvPr id="0" name=""/>
        <dsp:cNvSpPr/>
      </dsp:nvSpPr>
      <dsp:spPr>
        <a:xfrm>
          <a:off x="2156152"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tx1"/>
              </a:solidFill>
              <a:latin typeface="Calibri" panose="020F0502020204030204" pitchFamily="34" charset="0"/>
              <a:cs typeface="Calibri" panose="020F0502020204030204" pitchFamily="34" charset="0"/>
            </a:rPr>
            <a:t>OpenROAD</a:t>
          </a:r>
          <a:endParaRPr lang="en-US" sz="1800" kern="1200" dirty="0">
            <a:solidFill>
              <a:schemeClr val="tx1"/>
            </a:solidFill>
            <a:latin typeface="Calibri" panose="020F0502020204030204" pitchFamily="34" charset="0"/>
            <a:cs typeface="Calibri" panose="020F0502020204030204" pitchFamily="34" charset="0"/>
          </a:endParaRPr>
        </a:p>
      </dsp:txBody>
      <dsp:txXfrm>
        <a:off x="2308552" y="0"/>
        <a:ext cx="2084326" cy="304800"/>
      </dsp:txXfrm>
    </dsp:sp>
    <dsp:sp modelId="{0412EB8A-6E88-3A42-8868-CC3405F05304}">
      <dsp:nvSpPr>
        <dsp:cNvPr id="0" name=""/>
        <dsp:cNvSpPr/>
      </dsp:nvSpPr>
      <dsp:spPr>
        <a:xfrm>
          <a:off x="4303113"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Open-source</a:t>
          </a:r>
        </a:p>
      </dsp:txBody>
      <dsp:txXfrm>
        <a:off x="4455513" y="0"/>
        <a:ext cx="2084326" cy="304800"/>
      </dsp:txXfrm>
    </dsp:sp>
    <dsp:sp modelId="{73D22E7C-6D0A-284B-A4C4-50FFE4152A9D}">
      <dsp:nvSpPr>
        <dsp:cNvPr id="0" name=""/>
        <dsp:cNvSpPr/>
      </dsp:nvSpPr>
      <dsp:spPr>
        <a:xfrm>
          <a:off x="6453327"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Flow (RTL-GDS)</a:t>
          </a:r>
        </a:p>
      </dsp:txBody>
      <dsp:txXfrm>
        <a:off x="6605727" y="0"/>
        <a:ext cx="2084326" cy="304800"/>
      </dsp:txXfrm>
    </dsp:sp>
    <dsp:sp modelId="{F2517741-CB08-F64E-A104-5BF8A3F8EBBE}">
      <dsp:nvSpPr>
        <dsp:cNvPr id="0" name=""/>
        <dsp:cNvSpPr/>
      </dsp:nvSpPr>
      <dsp:spPr>
        <a:xfrm>
          <a:off x="8603541"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Analysis Tools</a:t>
          </a:r>
        </a:p>
      </dsp:txBody>
      <dsp:txXfrm>
        <a:off x="8755941" y="0"/>
        <a:ext cx="2084326" cy="3048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BDBD8-5242-9C47-A219-307254B5773A}">
      <dsp:nvSpPr>
        <dsp:cNvPr id="0" name=""/>
        <dsp:cNvSpPr/>
      </dsp:nvSpPr>
      <dsp:spPr>
        <a:xfrm>
          <a:off x="2684" y="0"/>
          <a:ext cx="2389126" cy="304800"/>
        </a:xfrm>
        <a:prstGeom prst="chevron">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Motivation</a:t>
          </a:r>
        </a:p>
      </dsp:txBody>
      <dsp:txXfrm>
        <a:off x="155084" y="0"/>
        <a:ext cx="2084326" cy="304800"/>
      </dsp:txXfrm>
    </dsp:sp>
    <dsp:sp modelId="{01395C94-D0FB-1941-B038-97F90D60D728}">
      <dsp:nvSpPr>
        <dsp:cNvPr id="0" name=""/>
        <dsp:cNvSpPr/>
      </dsp:nvSpPr>
      <dsp:spPr>
        <a:xfrm>
          <a:off x="2156152"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tx1"/>
              </a:solidFill>
              <a:latin typeface="Calibri" panose="020F0502020204030204" pitchFamily="34" charset="0"/>
              <a:cs typeface="Calibri" panose="020F0502020204030204" pitchFamily="34" charset="0"/>
            </a:rPr>
            <a:t>OpenROAD</a:t>
          </a:r>
          <a:endParaRPr lang="en-US" sz="1800" kern="1200" dirty="0">
            <a:solidFill>
              <a:schemeClr val="tx1"/>
            </a:solidFill>
            <a:latin typeface="Calibri" panose="020F0502020204030204" pitchFamily="34" charset="0"/>
            <a:cs typeface="Calibri" panose="020F0502020204030204" pitchFamily="34" charset="0"/>
          </a:endParaRPr>
        </a:p>
      </dsp:txBody>
      <dsp:txXfrm>
        <a:off x="2308552" y="0"/>
        <a:ext cx="2084326" cy="304800"/>
      </dsp:txXfrm>
    </dsp:sp>
    <dsp:sp modelId="{0412EB8A-6E88-3A42-8868-CC3405F05304}">
      <dsp:nvSpPr>
        <dsp:cNvPr id="0" name=""/>
        <dsp:cNvSpPr/>
      </dsp:nvSpPr>
      <dsp:spPr>
        <a:xfrm>
          <a:off x="4303113"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Open-source</a:t>
          </a:r>
        </a:p>
      </dsp:txBody>
      <dsp:txXfrm>
        <a:off x="4455513" y="0"/>
        <a:ext cx="2084326" cy="304800"/>
      </dsp:txXfrm>
    </dsp:sp>
    <dsp:sp modelId="{73D22E7C-6D0A-284B-A4C4-50FFE4152A9D}">
      <dsp:nvSpPr>
        <dsp:cNvPr id="0" name=""/>
        <dsp:cNvSpPr/>
      </dsp:nvSpPr>
      <dsp:spPr>
        <a:xfrm>
          <a:off x="6453327" y="0"/>
          <a:ext cx="2389126" cy="304800"/>
        </a:xfrm>
        <a:prstGeom prst="chevron">
          <a:avLst/>
        </a:prstGeom>
        <a:solidFill>
          <a:srgbClr val="FFF27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Flow (RTL-GDS)</a:t>
          </a:r>
        </a:p>
      </dsp:txBody>
      <dsp:txXfrm>
        <a:off x="6605727" y="0"/>
        <a:ext cx="2084326" cy="304800"/>
      </dsp:txXfrm>
    </dsp:sp>
    <dsp:sp modelId="{F2517741-CB08-F64E-A104-5BF8A3F8EBBE}">
      <dsp:nvSpPr>
        <dsp:cNvPr id="0" name=""/>
        <dsp:cNvSpPr/>
      </dsp:nvSpPr>
      <dsp:spPr>
        <a:xfrm>
          <a:off x="8603541"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Analysis Tools</a:t>
          </a:r>
        </a:p>
      </dsp:txBody>
      <dsp:txXfrm>
        <a:off x="8755941" y="0"/>
        <a:ext cx="2084326" cy="3048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BDBD8-5242-9C47-A219-307254B5773A}">
      <dsp:nvSpPr>
        <dsp:cNvPr id="0" name=""/>
        <dsp:cNvSpPr/>
      </dsp:nvSpPr>
      <dsp:spPr>
        <a:xfrm>
          <a:off x="2684" y="0"/>
          <a:ext cx="2389126" cy="304800"/>
        </a:xfrm>
        <a:prstGeom prst="chevron">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Motivation</a:t>
          </a:r>
        </a:p>
      </dsp:txBody>
      <dsp:txXfrm>
        <a:off x="155084" y="0"/>
        <a:ext cx="2084326" cy="304800"/>
      </dsp:txXfrm>
    </dsp:sp>
    <dsp:sp modelId="{01395C94-D0FB-1941-B038-97F90D60D728}">
      <dsp:nvSpPr>
        <dsp:cNvPr id="0" name=""/>
        <dsp:cNvSpPr/>
      </dsp:nvSpPr>
      <dsp:spPr>
        <a:xfrm>
          <a:off x="2156152"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tx1"/>
              </a:solidFill>
              <a:latin typeface="Calibri" panose="020F0502020204030204" pitchFamily="34" charset="0"/>
              <a:cs typeface="Calibri" panose="020F0502020204030204" pitchFamily="34" charset="0"/>
            </a:rPr>
            <a:t>OpenROAD</a:t>
          </a:r>
          <a:endParaRPr lang="en-US" sz="1800" kern="1200" dirty="0">
            <a:solidFill>
              <a:schemeClr val="tx1"/>
            </a:solidFill>
            <a:latin typeface="Calibri" panose="020F0502020204030204" pitchFamily="34" charset="0"/>
            <a:cs typeface="Calibri" panose="020F0502020204030204" pitchFamily="34" charset="0"/>
          </a:endParaRPr>
        </a:p>
      </dsp:txBody>
      <dsp:txXfrm>
        <a:off x="2308552" y="0"/>
        <a:ext cx="2084326" cy="304800"/>
      </dsp:txXfrm>
    </dsp:sp>
    <dsp:sp modelId="{0412EB8A-6E88-3A42-8868-CC3405F05304}">
      <dsp:nvSpPr>
        <dsp:cNvPr id="0" name=""/>
        <dsp:cNvSpPr/>
      </dsp:nvSpPr>
      <dsp:spPr>
        <a:xfrm>
          <a:off x="4303113"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Open-source</a:t>
          </a:r>
        </a:p>
      </dsp:txBody>
      <dsp:txXfrm>
        <a:off x="4455513" y="0"/>
        <a:ext cx="2084326" cy="304800"/>
      </dsp:txXfrm>
    </dsp:sp>
    <dsp:sp modelId="{73D22E7C-6D0A-284B-A4C4-50FFE4152A9D}">
      <dsp:nvSpPr>
        <dsp:cNvPr id="0" name=""/>
        <dsp:cNvSpPr/>
      </dsp:nvSpPr>
      <dsp:spPr>
        <a:xfrm>
          <a:off x="6453327" y="0"/>
          <a:ext cx="2389126" cy="304800"/>
        </a:xfrm>
        <a:prstGeom prst="chevron">
          <a:avLst/>
        </a:prstGeom>
        <a:solidFill>
          <a:srgbClr val="FFF27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Flow (RTL-GDS)</a:t>
          </a:r>
        </a:p>
      </dsp:txBody>
      <dsp:txXfrm>
        <a:off x="6605727" y="0"/>
        <a:ext cx="2084326" cy="304800"/>
      </dsp:txXfrm>
    </dsp:sp>
    <dsp:sp modelId="{F2517741-CB08-F64E-A104-5BF8A3F8EBBE}">
      <dsp:nvSpPr>
        <dsp:cNvPr id="0" name=""/>
        <dsp:cNvSpPr/>
      </dsp:nvSpPr>
      <dsp:spPr>
        <a:xfrm>
          <a:off x="8603541"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Analysis Tools</a:t>
          </a:r>
        </a:p>
      </dsp:txBody>
      <dsp:txXfrm>
        <a:off x="8755941" y="0"/>
        <a:ext cx="2084326" cy="3048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BDBD8-5242-9C47-A219-307254B5773A}">
      <dsp:nvSpPr>
        <dsp:cNvPr id="0" name=""/>
        <dsp:cNvSpPr/>
      </dsp:nvSpPr>
      <dsp:spPr>
        <a:xfrm>
          <a:off x="2684" y="0"/>
          <a:ext cx="2389126" cy="304800"/>
        </a:xfrm>
        <a:prstGeom prst="chevron">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Motivation</a:t>
          </a:r>
        </a:p>
      </dsp:txBody>
      <dsp:txXfrm>
        <a:off x="155084" y="0"/>
        <a:ext cx="2084326" cy="304800"/>
      </dsp:txXfrm>
    </dsp:sp>
    <dsp:sp modelId="{01395C94-D0FB-1941-B038-97F90D60D728}">
      <dsp:nvSpPr>
        <dsp:cNvPr id="0" name=""/>
        <dsp:cNvSpPr/>
      </dsp:nvSpPr>
      <dsp:spPr>
        <a:xfrm>
          <a:off x="2156152"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tx1"/>
              </a:solidFill>
              <a:latin typeface="Calibri" panose="020F0502020204030204" pitchFamily="34" charset="0"/>
              <a:cs typeface="Calibri" panose="020F0502020204030204" pitchFamily="34" charset="0"/>
            </a:rPr>
            <a:t>OpenROAD</a:t>
          </a:r>
          <a:endParaRPr lang="en-US" sz="1800" kern="1200" dirty="0">
            <a:solidFill>
              <a:schemeClr val="tx1"/>
            </a:solidFill>
            <a:latin typeface="Calibri" panose="020F0502020204030204" pitchFamily="34" charset="0"/>
            <a:cs typeface="Calibri" panose="020F0502020204030204" pitchFamily="34" charset="0"/>
          </a:endParaRPr>
        </a:p>
      </dsp:txBody>
      <dsp:txXfrm>
        <a:off x="2308552" y="0"/>
        <a:ext cx="2084326" cy="304800"/>
      </dsp:txXfrm>
    </dsp:sp>
    <dsp:sp modelId="{0412EB8A-6E88-3A42-8868-CC3405F05304}">
      <dsp:nvSpPr>
        <dsp:cNvPr id="0" name=""/>
        <dsp:cNvSpPr/>
      </dsp:nvSpPr>
      <dsp:spPr>
        <a:xfrm>
          <a:off x="4303113"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Open-source</a:t>
          </a:r>
        </a:p>
      </dsp:txBody>
      <dsp:txXfrm>
        <a:off x="4455513" y="0"/>
        <a:ext cx="2084326" cy="304800"/>
      </dsp:txXfrm>
    </dsp:sp>
    <dsp:sp modelId="{73D22E7C-6D0A-284B-A4C4-50FFE4152A9D}">
      <dsp:nvSpPr>
        <dsp:cNvPr id="0" name=""/>
        <dsp:cNvSpPr/>
      </dsp:nvSpPr>
      <dsp:spPr>
        <a:xfrm>
          <a:off x="6453327" y="0"/>
          <a:ext cx="2389126" cy="304800"/>
        </a:xfrm>
        <a:prstGeom prst="chevron">
          <a:avLst/>
        </a:prstGeom>
        <a:solidFill>
          <a:srgbClr val="FFF27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Flow (RTL-GDS)</a:t>
          </a:r>
        </a:p>
      </dsp:txBody>
      <dsp:txXfrm>
        <a:off x="6605727" y="0"/>
        <a:ext cx="2084326" cy="304800"/>
      </dsp:txXfrm>
    </dsp:sp>
    <dsp:sp modelId="{F2517741-CB08-F64E-A104-5BF8A3F8EBBE}">
      <dsp:nvSpPr>
        <dsp:cNvPr id="0" name=""/>
        <dsp:cNvSpPr/>
      </dsp:nvSpPr>
      <dsp:spPr>
        <a:xfrm>
          <a:off x="8603541"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Analysis Tools</a:t>
          </a:r>
        </a:p>
      </dsp:txBody>
      <dsp:txXfrm>
        <a:off x="8755941" y="0"/>
        <a:ext cx="2084326" cy="3048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BDBD8-5242-9C47-A219-307254B5773A}">
      <dsp:nvSpPr>
        <dsp:cNvPr id="0" name=""/>
        <dsp:cNvSpPr/>
      </dsp:nvSpPr>
      <dsp:spPr>
        <a:xfrm>
          <a:off x="2684" y="0"/>
          <a:ext cx="2389126" cy="304800"/>
        </a:xfrm>
        <a:prstGeom prst="chevron">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Motivation</a:t>
          </a:r>
        </a:p>
      </dsp:txBody>
      <dsp:txXfrm>
        <a:off x="155084" y="0"/>
        <a:ext cx="2084326" cy="304800"/>
      </dsp:txXfrm>
    </dsp:sp>
    <dsp:sp modelId="{01395C94-D0FB-1941-B038-97F90D60D728}">
      <dsp:nvSpPr>
        <dsp:cNvPr id="0" name=""/>
        <dsp:cNvSpPr/>
      </dsp:nvSpPr>
      <dsp:spPr>
        <a:xfrm>
          <a:off x="2156152"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tx1"/>
              </a:solidFill>
              <a:latin typeface="Calibri" panose="020F0502020204030204" pitchFamily="34" charset="0"/>
              <a:cs typeface="Calibri" panose="020F0502020204030204" pitchFamily="34" charset="0"/>
            </a:rPr>
            <a:t>OpenROAD</a:t>
          </a:r>
          <a:endParaRPr lang="en-US" sz="1800" kern="1200" dirty="0">
            <a:solidFill>
              <a:schemeClr val="tx1"/>
            </a:solidFill>
            <a:latin typeface="Calibri" panose="020F0502020204030204" pitchFamily="34" charset="0"/>
            <a:cs typeface="Calibri" panose="020F0502020204030204" pitchFamily="34" charset="0"/>
          </a:endParaRPr>
        </a:p>
      </dsp:txBody>
      <dsp:txXfrm>
        <a:off x="2308552" y="0"/>
        <a:ext cx="2084326" cy="304800"/>
      </dsp:txXfrm>
    </dsp:sp>
    <dsp:sp modelId="{0412EB8A-6E88-3A42-8868-CC3405F05304}">
      <dsp:nvSpPr>
        <dsp:cNvPr id="0" name=""/>
        <dsp:cNvSpPr/>
      </dsp:nvSpPr>
      <dsp:spPr>
        <a:xfrm>
          <a:off x="4303113"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Open-source</a:t>
          </a:r>
        </a:p>
      </dsp:txBody>
      <dsp:txXfrm>
        <a:off x="4455513" y="0"/>
        <a:ext cx="2084326" cy="304800"/>
      </dsp:txXfrm>
    </dsp:sp>
    <dsp:sp modelId="{73D22E7C-6D0A-284B-A4C4-50FFE4152A9D}">
      <dsp:nvSpPr>
        <dsp:cNvPr id="0" name=""/>
        <dsp:cNvSpPr/>
      </dsp:nvSpPr>
      <dsp:spPr>
        <a:xfrm>
          <a:off x="6453327" y="0"/>
          <a:ext cx="2389126" cy="304800"/>
        </a:xfrm>
        <a:prstGeom prst="chevron">
          <a:avLst/>
        </a:prstGeom>
        <a:solidFill>
          <a:srgbClr val="FFF27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Flow (RTL-GDS)</a:t>
          </a:r>
        </a:p>
      </dsp:txBody>
      <dsp:txXfrm>
        <a:off x="6605727" y="0"/>
        <a:ext cx="2084326" cy="304800"/>
      </dsp:txXfrm>
    </dsp:sp>
    <dsp:sp modelId="{F2517741-CB08-F64E-A104-5BF8A3F8EBBE}">
      <dsp:nvSpPr>
        <dsp:cNvPr id="0" name=""/>
        <dsp:cNvSpPr/>
      </dsp:nvSpPr>
      <dsp:spPr>
        <a:xfrm>
          <a:off x="8603541"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Analysis Tools</a:t>
          </a:r>
        </a:p>
      </dsp:txBody>
      <dsp:txXfrm>
        <a:off x="8755941" y="0"/>
        <a:ext cx="2084326" cy="3048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BDBD8-5242-9C47-A219-307254B5773A}">
      <dsp:nvSpPr>
        <dsp:cNvPr id="0" name=""/>
        <dsp:cNvSpPr/>
      </dsp:nvSpPr>
      <dsp:spPr>
        <a:xfrm>
          <a:off x="2684" y="0"/>
          <a:ext cx="2389126" cy="304800"/>
        </a:xfrm>
        <a:prstGeom prst="chevron">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Motivation</a:t>
          </a:r>
        </a:p>
      </dsp:txBody>
      <dsp:txXfrm>
        <a:off x="155084" y="0"/>
        <a:ext cx="2084326" cy="304800"/>
      </dsp:txXfrm>
    </dsp:sp>
    <dsp:sp modelId="{01395C94-D0FB-1941-B038-97F90D60D728}">
      <dsp:nvSpPr>
        <dsp:cNvPr id="0" name=""/>
        <dsp:cNvSpPr/>
      </dsp:nvSpPr>
      <dsp:spPr>
        <a:xfrm>
          <a:off x="2156152"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tx1"/>
              </a:solidFill>
              <a:latin typeface="Calibri" panose="020F0502020204030204" pitchFamily="34" charset="0"/>
              <a:cs typeface="Calibri" panose="020F0502020204030204" pitchFamily="34" charset="0"/>
            </a:rPr>
            <a:t>OpenROAD</a:t>
          </a:r>
          <a:endParaRPr lang="en-US" sz="1800" kern="1200" dirty="0">
            <a:solidFill>
              <a:schemeClr val="tx1"/>
            </a:solidFill>
            <a:latin typeface="Calibri" panose="020F0502020204030204" pitchFamily="34" charset="0"/>
            <a:cs typeface="Calibri" panose="020F0502020204030204" pitchFamily="34" charset="0"/>
          </a:endParaRPr>
        </a:p>
      </dsp:txBody>
      <dsp:txXfrm>
        <a:off x="2308552" y="0"/>
        <a:ext cx="2084326" cy="304800"/>
      </dsp:txXfrm>
    </dsp:sp>
    <dsp:sp modelId="{0412EB8A-6E88-3A42-8868-CC3405F05304}">
      <dsp:nvSpPr>
        <dsp:cNvPr id="0" name=""/>
        <dsp:cNvSpPr/>
      </dsp:nvSpPr>
      <dsp:spPr>
        <a:xfrm>
          <a:off x="4303113"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Open-source</a:t>
          </a:r>
        </a:p>
      </dsp:txBody>
      <dsp:txXfrm>
        <a:off x="4455513" y="0"/>
        <a:ext cx="2084326" cy="304800"/>
      </dsp:txXfrm>
    </dsp:sp>
    <dsp:sp modelId="{73D22E7C-6D0A-284B-A4C4-50FFE4152A9D}">
      <dsp:nvSpPr>
        <dsp:cNvPr id="0" name=""/>
        <dsp:cNvSpPr/>
      </dsp:nvSpPr>
      <dsp:spPr>
        <a:xfrm>
          <a:off x="6453327" y="0"/>
          <a:ext cx="2389126" cy="304800"/>
        </a:xfrm>
        <a:prstGeom prst="chevron">
          <a:avLst/>
        </a:prstGeom>
        <a:solidFill>
          <a:srgbClr val="FFF27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Flow (RTL-GDS)</a:t>
          </a:r>
        </a:p>
      </dsp:txBody>
      <dsp:txXfrm>
        <a:off x="6605727" y="0"/>
        <a:ext cx="2084326" cy="304800"/>
      </dsp:txXfrm>
    </dsp:sp>
    <dsp:sp modelId="{F2517741-CB08-F64E-A104-5BF8A3F8EBBE}">
      <dsp:nvSpPr>
        <dsp:cNvPr id="0" name=""/>
        <dsp:cNvSpPr/>
      </dsp:nvSpPr>
      <dsp:spPr>
        <a:xfrm>
          <a:off x="8603541"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Analysis Tools</a:t>
          </a:r>
        </a:p>
      </dsp:txBody>
      <dsp:txXfrm>
        <a:off x="8755941" y="0"/>
        <a:ext cx="2084326" cy="3048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BDBD8-5242-9C47-A219-307254B5773A}">
      <dsp:nvSpPr>
        <dsp:cNvPr id="0" name=""/>
        <dsp:cNvSpPr/>
      </dsp:nvSpPr>
      <dsp:spPr>
        <a:xfrm>
          <a:off x="2684" y="0"/>
          <a:ext cx="2389126" cy="304800"/>
        </a:xfrm>
        <a:prstGeom prst="chevron">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Motivation</a:t>
          </a:r>
        </a:p>
      </dsp:txBody>
      <dsp:txXfrm>
        <a:off x="155084" y="0"/>
        <a:ext cx="2084326" cy="304800"/>
      </dsp:txXfrm>
    </dsp:sp>
    <dsp:sp modelId="{01395C94-D0FB-1941-B038-97F90D60D728}">
      <dsp:nvSpPr>
        <dsp:cNvPr id="0" name=""/>
        <dsp:cNvSpPr/>
      </dsp:nvSpPr>
      <dsp:spPr>
        <a:xfrm>
          <a:off x="2156152"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tx1"/>
              </a:solidFill>
              <a:latin typeface="Calibri" panose="020F0502020204030204" pitchFamily="34" charset="0"/>
              <a:cs typeface="Calibri" panose="020F0502020204030204" pitchFamily="34" charset="0"/>
            </a:rPr>
            <a:t>OpenROAD</a:t>
          </a:r>
          <a:endParaRPr lang="en-US" sz="1800" kern="1200" dirty="0">
            <a:solidFill>
              <a:schemeClr val="tx1"/>
            </a:solidFill>
            <a:latin typeface="Calibri" panose="020F0502020204030204" pitchFamily="34" charset="0"/>
            <a:cs typeface="Calibri" panose="020F0502020204030204" pitchFamily="34" charset="0"/>
          </a:endParaRPr>
        </a:p>
      </dsp:txBody>
      <dsp:txXfrm>
        <a:off x="2308552" y="0"/>
        <a:ext cx="2084326" cy="304800"/>
      </dsp:txXfrm>
    </dsp:sp>
    <dsp:sp modelId="{0412EB8A-6E88-3A42-8868-CC3405F05304}">
      <dsp:nvSpPr>
        <dsp:cNvPr id="0" name=""/>
        <dsp:cNvSpPr/>
      </dsp:nvSpPr>
      <dsp:spPr>
        <a:xfrm>
          <a:off x="4303113"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Open-source</a:t>
          </a:r>
        </a:p>
      </dsp:txBody>
      <dsp:txXfrm>
        <a:off x="4455513" y="0"/>
        <a:ext cx="2084326" cy="304800"/>
      </dsp:txXfrm>
    </dsp:sp>
    <dsp:sp modelId="{73D22E7C-6D0A-284B-A4C4-50FFE4152A9D}">
      <dsp:nvSpPr>
        <dsp:cNvPr id="0" name=""/>
        <dsp:cNvSpPr/>
      </dsp:nvSpPr>
      <dsp:spPr>
        <a:xfrm>
          <a:off x="6453327" y="0"/>
          <a:ext cx="2389126" cy="304800"/>
        </a:xfrm>
        <a:prstGeom prst="chevron">
          <a:avLst/>
        </a:prstGeom>
        <a:solidFill>
          <a:srgbClr val="FFF27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Flow (RTL-GDS)</a:t>
          </a:r>
        </a:p>
      </dsp:txBody>
      <dsp:txXfrm>
        <a:off x="6605727" y="0"/>
        <a:ext cx="2084326" cy="304800"/>
      </dsp:txXfrm>
    </dsp:sp>
    <dsp:sp modelId="{F2517741-CB08-F64E-A104-5BF8A3F8EBBE}">
      <dsp:nvSpPr>
        <dsp:cNvPr id="0" name=""/>
        <dsp:cNvSpPr/>
      </dsp:nvSpPr>
      <dsp:spPr>
        <a:xfrm>
          <a:off x="8603541"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Analysis Tools</a:t>
          </a:r>
        </a:p>
      </dsp:txBody>
      <dsp:txXfrm>
        <a:off x="8755941" y="0"/>
        <a:ext cx="2084326" cy="3048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BDBD8-5242-9C47-A219-307254B5773A}">
      <dsp:nvSpPr>
        <dsp:cNvPr id="0" name=""/>
        <dsp:cNvSpPr/>
      </dsp:nvSpPr>
      <dsp:spPr>
        <a:xfrm>
          <a:off x="2684" y="0"/>
          <a:ext cx="2389126" cy="304800"/>
        </a:xfrm>
        <a:prstGeom prst="chevron">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Motivation</a:t>
          </a:r>
        </a:p>
      </dsp:txBody>
      <dsp:txXfrm>
        <a:off x="155084" y="0"/>
        <a:ext cx="2084326" cy="304800"/>
      </dsp:txXfrm>
    </dsp:sp>
    <dsp:sp modelId="{01395C94-D0FB-1941-B038-97F90D60D728}">
      <dsp:nvSpPr>
        <dsp:cNvPr id="0" name=""/>
        <dsp:cNvSpPr/>
      </dsp:nvSpPr>
      <dsp:spPr>
        <a:xfrm>
          <a:off x="2156152"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tx1"/>
              </a:solidFill>
              <a:latin typeface="Calibri" panose="020F0502020204030204" pitchFamily="34" charset="0"/>
              <a:cs typeface="Calibri" panose="020F0502020204030204" pitchFamily="34" charset="0"/>
            </a:rPr>
            <a:t>OpenROAD</a:t>
          </a:r>
          <a:endParaRPr lang="en-US" sz="1800" kern="1200" dirty="0">
            <a:solidFill>
              <a:schemeClr val="tx1"/>
            </a:solidFill>
            <a:latin typeface="Calibri" panose="020F0502020204030204" pitchFamily="34" charset="0"/>
            <a:cs typeface="Calibri" panose="020F0502020204030204" pitchFamily="34" charset="0"/>
          </a:endParaRPr>
        </a:p>
      </dsp:txBody>
      <dsp:txXfrm>
        <a:off x="2308552" y="0"/>
        <a:ext cx="2084326" cy="304800"/>
      </dsp:txXfrm>
    </dsp:sp>
    <dsp:sp modelId="{0412EB8A-6E88-3A42-8868-CC3405F05304}">
      <dsp:nvSpPr>
        <dsp:cNvPr id="0" name=""/>
        <dsp:cNvSpPr/>
      </dsp:nvSpPr>
      <dsp:spPr>
        <a:xfrm>
          <a:off x="4303113"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Open-source</a:t>
          </a:r>
        </a:p>
      </dsp:txBody>
      <dsp:txXfrm>
        <a:off x="4455513" y="0"/>
        <a:ext cx="2084326" cy="304800"/>
      </dsp:txXfrm>
    </dsp:sp>
    <dsp:sp modelId="{73D22E7C-6D0A-284B-A4C4-50FFE4152A9D}">
      <dsp:nvSpPr>
        <dsp:cNvPr id="0" name=""/>
        <dsp:cNvSpPr/>
      </dsp:nvSpPr>
      <dsp:spPr>
        <a:xfrm>
          <a:off x="6453327" y="0"/>
          <a:ext cx="2389126" cy="304800"/>
        </a:xfrm>
        <a:prstGeom prst="chevron">
          <a:avLst/>
        </a:prstGeom>
        <a:solidFill>
          <a:srgbClr val="FFF27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Flow (RTL-GDS)</a:t>
          </a:r>
        </a:p>
      </dsp:txBody>
      <dsp:txXfrm>
        <a:off x="6605727" y="0"/>
        <a:ext cx="2084326" cy="304800"/>
      </dsp:txXfrm>
    </dsp:sp>
    <dsp:sp modelId="{F2517741-CB08-F64E-A104-5BF8A3F8EBBE}">
      <dsp:nvSpPr>
        <dsp:cNvPr id="0" name=""/>
        <dsp:cNvSpPr/>
      </dsp:nvSpPr>
      <dsp:spPr>
        <a:xfrm>
          <a:off x="8603541"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Analysis Tools</a:t>
          </a:r>
        </a:p>
      </dsp:txBody>
      <dsp:txXfrm>
        <a:off x="8755941" y="0"/>
        <a:ext cx="2084326" cy="3048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BDBD8-5242-9C47-A219-307254B5773A}">
      <dsp:nvSpPr>
        <dsp:cNvPr id="0" name=""/>
        <dsp:cNvSpPr/>
      </dsp:nvSpPr>
      <dsp:spPr>
        <a:xfrm>
          <a:off x="2684" y="0"/>
          <a:ext cx="2389126" cy="304800"/>
        </a:xfrm>
        <a:prstGeom prst="chevron">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Motivation</a:t>
          </a:r>
        </a:p>
      </dsp:txBody>
      <dsp:txXfrm>
        <a:off x="155084" y="0"/>
        <a:ext cx="2084326" cy="304800"/>
      </dsp:txXfrm>
    </dsp:sp>
    <dsp:sp modelId="{01395C94-D0FB-1941-B038-97F90D60D728}">
      <dsp:nvSpPr>
        <dsp:cNvPr id="0" name=""/>
        <dsp:cNvSpPr/>
      </dsp:nvSpPr>
      <dsp:spPr>
        <a:xfrm>
          <a:off x="2156152"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tx1"/>
              </a:solidFill>
              <a:latin typeface="Calibri" panose="020F0502020204030204" pitchFamily="34" charset="0"/>
              <a:cs typeface="Calibri" panose="020F0502020204030204" pitchFamily="34" charset="0"/>
            </a:rPr>
            <a:t>OpenROAD</a:t>
          </a:r>
          <a:endParaRPr lang="en-US" sz="1800" kern="1200" dirty="0">
            <a:solidFill>
              <a:schemeClr val="tx1"/>
            </a:solidFill>
            <a:latin typeface="Calibri" panose="020F0502020204030204" pitchFamily="34" charset="0"/>
            <a:cs typeface="Calibri" panose="020F0502020204030204" pitchFamily="34" charset="0"/>
          </a:endParaRPr>
        </a:p>
      </dsp:txBody>
      <dsp:txXfrm>
        <a:off x="2308552" y="0"/>
        <a:ext cx="2084326" cy="304800"/>
      </dsp:txXfrm>
    </dsp:sp>
    <dsp:sp modelId="{0412EB8A-6E88-3A42-8868-CC3405F05304}">
      <dsp:nvSpPr>
        <dsp:cNvPr id="0" name=""/>
        <dsp:cNvSpPr/>
      </dsp:nvSpPr>
      <dsp:spPr>
        <a:xfrm>
          <a:off x="4303113"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Open-source</a:t>
          </a:r>
        </a:p>
      </dsp:txBody>
      <dsp:txXfrm>
        <a:off x="4455513" y="0"/>
        <a:ext cx="2084326" cy="304800"/>
      </dsp:txXfrm>
    </dsp:sp>
    <dsp:sp modelId="{73D22E7C-6D0A-284B-A4C4-50FFE4152A9D}">
      <dsp:nvSpPr>
        <dsp:cNvPr id="0" name=""/>
        <dsp:cNvSpPr/>
      </dsp:nvSpPr>
      <dsp:spPr>
        <a:xfrm>
          <a:off x="6453327" y="0"/>
          <a:ext cx="2389126" cy="304800"/>
        </a:xfrm>
        <a:prstGeom prst="chevron">
          <a:avLst/>
        </a:prstGeom>
        <a:solidFill>
          <a:srgbClr val="FFF27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Flow (RTL-GDS)</a:t>
          </a:r>
        </a:p>
      </dsp:txBody>
      <dsp:txXfrm>
        <a:off x="6605727" y="0"/>
        <a:ext cx="2084326" cy="304800"/>
      </dsp:txXfrm>
    </dsp:sp>
    <dsp:sp modelId="{F2517741-CB08-F64E-A104-5BF8A3F8EBBE}">
      <dsp:nvSpPr>
        <dsp:cNvPr id="0" name=""/>
        <dsp:cNvSpPr/>
      </dsp:nvSpPr>
      <dsp:spPr>
        <a:xfrm>
          <a:off x="8603541"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Analysis Tools</a:t>
          </a:r>
        </a:p>
      </dsp:txBody>
      <dsp:txXfrm>
        <a:off x="8755941" y="0"/>
        <a:ext cx="2084326" cy="3048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BDBD8-5242-9C47-A219-307254B5773A}">
      <dsp:nvSpPr>
        <dsp:cNvPr id="0" name=""/>
        <dsp:cNvSpPr/>
      </dsp:nvSpPr>
      <dsp:spPr>
        <a:xfrm>
          <a:off x="142" y="0"/>
          <a:ext cx="2389126" cy="304800"/>
        </a:xfrm>
        <a:prstGeom prst="chevron">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Motivation</a:t>
          </a:r>
        </a:p>
      </dsp:txBody>
      <dsp:txXfrm>
        <a:off x="152542" y="0"/>
        <a:ext cx="2084326" cy="304800"/>
      </dsp:txXfrm>
    </dsp:sp>
    <dsp:sp modelId="{01395C94-D0FB-1941-B038-97F90D60D728}">
      <dsp:nvSpPr>
        <dsp:cNvPr id="0" name=""/>
        <dsp:cNvSpPr/>
      </dsp:nvSpPr>
      <dsp:spPr>
        <a:xfrm>
          <a:off x="2156152"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tx1"/>
              </a:solidFill>
              <a:latin typeface="Calibri" panose="020F0502020204030204" pitchFamily="34" charset="0"/>
              <a:cs typeface="Calibri" panose="020F0502020204030204" pitchFamily="34" charset="0"/>
            </a:rPr>
            <a:t>OpenROAD</a:t>
          </a:r>
          <a:endParaRPr lang="en-US" sz="1800" kern="1200" dirty="0">
            <a:solidFill>
              <a:schemeClr val="tx1"/>
            </a:solidFill>
            <a:latin typeface="Calibri" panose="020F0502020204030204" pitchFamily="34" charset="0"/>
            <a:cs typeface="Calibri" panose="020F0502020204030204" pitchFamily="34" charset="0"/>
          </a:endParaRPr>
        </a:p>
      </dsp:txBody>
      <dsp:txXfrm>
        <a:off x="2308552" y="0"/>
        <a:ext cx="2084326" cy="304800"/>
      </dsp:txXfrm>
    </dsp:sp>
    <dsp:sp modelId="{0412EB8A-6E88-3A42-8868-CC3405F05304}">
      <dsp:nvSpPr>
        <dsp:cNvPr id="0" name=""/>
        <dsp:cNvSpPr/>
      </dsp:nvSpPr>
      <dsp:spPr>
        <a:xfrm>
          <a:off x="4303113"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Open-source</a:t>
          </a:r>
        </a:p>
      </dsp:txBody>
      <dsp:txXfrm>
        <a:off x="4455513" y="0"/>
        <a:ext cx="2084326" cy="304800"/>
      </dsp:txXfrm>
    </dsp:sp>
    <dsp:sp modelId="{73D22E7C-6D0A-284B-A4C4-50FFE4152A9D}">
      <dsp:nvSpPr>
        <dsp:cNvPr id="0" name=""/>
        <dsp:cNvSpPr/>
      </dsp:nvSpPr>
      <dsp:spPr>
        <a:xfrm>
          <a:off x="6453327"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Flow (RTL-GDS)</a:t>
          </a:r>
        </a:p>
      </dsp:txBody>
      <dsp:txXfrm>
        <a:off x="6605727" y="0"/>
        <a:ext cx="2084326" cy="304800"/>
      </dsp:txXfrm>
    </dsp:sp>
    <dsp:sp modelId="{F2517741-CB08-F64E-A104-5BF8A3F8EBBE}">
      <dsp:nvSpPr>
        <dsp:cNvPr id="0" name=""/>
        <dsp:cNvSpPr/>
      </dsp:nvSpPr>
      <dsp:spPr>
        <a:xfrm>
          <a:off x="8603541" y="0"/>
          <a:ext cx="2389126" cy="304800"/>
        </a:xfrm>
        <a:prstGeom prst="chevron">
          <a:avLst/>
        </a:prstGeom>
        <a:solidFill>
          <a:srgbClr val="FFF27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Analysis Tools</a:t>
          </a:r>
        </a:p>
      </dsp:txBody>
      <dsp:txXfrm>
        <a:off x="8755941" y="0"/>
        <a:ext cx="2084326" cy="3048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BDBD8-5242-9C47-A219-307254B5773A}">
      <dsp:nvSpPr>
        <dsp:cNvPr id="0" name=""/>
        <dsp:cNvSpPr/>
      </dsp:nvSpPr>
      <dsp:spPr>
        <a:xfrm>
          <a:off x="142" y="0"/>
          <a:ext cx="2389126" cy="304800"/>
        </a:xfrm>
        <a:prstGeom prst="chevron">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Motivation</a:t>
          </a:r>
        </a:p>
      </dsp:txBody>
      <dsp:txXfrm>
        <a:off x="152542" y="0"/>
        <a:ext cx="2084326" cy="304800"/>
      </dsp:txXfrm>
    </dsp:sp>
    <dsp:sp modelId="{01395C94-D0FB-1941-B038-97F90D60D728}">
      <dsp:nvSpPr>
        <dsp:cNvPr id="0" name=""/>
        <dsp:cNvSpPr/>
      </dsp:nvSpPr>
      <dsp:spPr>
        <a:xfrm>
          <a:off x="2156152"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tx1"/>
              </a:solidFill>
              <a:latin typeface="Calibri" panose="020F0502020204030204" pitchFamily="34" charset="0"/>
              <a:cs typeface="Calibri" panose="020F0502020204030204" pitchFamily="34" charset="0"/>
            </a:rPr>
            <a:t>OpenROAD</a:t>
          </a:r>
          <a:endParaRPr lang="en-US" sz="1800" kern="1200" dirty="0">
            <a:solidFill>
              <a:schemeClr val="tx1"/>
            </a:solidFill>
            <a:latin typeface="Calibri" panose="020F0502020204030204" pitchFamily="34" charset="0"/>
            <a:cs typeface="Calibri" panose="020F0502020204030204" pitchFamily="34" charset="0"/>
          </a:endParaRPr>
        </a:p>
      </dsp:txBody>
      <dsp:txXfrm>
        <a:off x="2308552" y="0"/>
        <a:ext cx="2084326" cy="304800"/>
      </dsp:txXfrm>
    </dsp:sp>
    <dsp:sp modelId="{0412EB8A-6E88-3A42-8868-CC3405F05304}">
      <dsp:nvSpPr>
        <dsp:cNvPr id="0" name=""/>
        <dsp:cNvSpPr/>
      </dsp:nvSpPr>
      <dsp:spPr>
        <a:xfrm>
          <a:off x="4303113"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Open-source</a:t>
          </a:r>
        </a:p>
      </dsp:txBody>
      <dsp:txXfrm>
        <a:off x="4455513" y="0"/>
        <a:ext cx="2084326" cy="304800"/>
      </dsp:txXfrm>
    </dsp:sp>
    <dsp:sp modelId="{73D22E7C-6D0A-284B-A4C4-50FFE4152A9D}">
      <dsp:nvSpPr>
        <dsp:cNvPr id="0" name=""/>
        <dsp:cNvSpPr/>
      </dsp:nvSpPr>
      <dsp:spPr>
        <a:xfrm>
          <a:off x="6453327"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Flow (RTL-GDS)</a:t>
          </a:r>
        </a:p>
      </dsp:txBody>
      <dsp:txXfrm>
        <a:off x="6605727" y="0"/>
        <a:ext cx="2084326" cy="304800"/>
      </dsp:txXfrm>
    </dsp:sp>
    <dsp:sp modelId="{F2517741-CB08-F64E-A104-5BF8A3F8EBBE}">
      <dsp:nvSpPr>
        <dsp:cNvPr id="0" name=""/>
        <dsp:cNvSpPr/>
      </dsp:nvSpPr>
      <dsp:spPr>
        <a:xfrm>
          <a:off x="8603541" y="0"/>
          <a:ext cx="2389126" cy="304800"/>
        </a:xfrm>
        <a:prstGeom prst="chevron">
          <a:avLst/>
        </a:prstGeom>
        <a:solidFill>
          <a:srgbClr val="FFF27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Analysis Tools</a:t>
          </a:r>
        </a:p>
      </dsp:txBody>
      <dsp:txXfrm>
        <a:off x="8755941" y="0"/>
        <a:ext cx="2084326" cy="304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BDBD8-5242-9C47-A219-307254B5773A}">
      <dsp:nvSpPr>
        <dsp:cNvPr id="0" name=""/>
        <dsp:cNvSpPr/>
      </dsp:nvSpPr>
      <dsp:spPr>
        <a:xfrm>
          <a:off x="2684" y="0"/>
          <a:ext cx="2389126" cy="304800"/>
        </a:xfrm>
        <a:prstGeom prst="chevron">
          <a:avLst/>
        </a:prstGeom>
        <a:solidFill>
          <a:srgbClr val="FFF27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Motivation</a:t>
          </a:r>
        </a:p>
      </dsp:txBody>
      <dsp:txXfrm>
        <a:off x="155084" y="0"/>
        <a:ext cx="2084326" cy="304800"/>
      </dsp:txXfrm>
    </dsp:sp>
    <dsp:sp modelId="{01395C94-D0FB-1941-B038-97F90D60D728}">
      <dsp:nvSpPr>
        <dsp:cNvPr id="0" name=""/>
        <dsp:cNvSpPr/>
      </dsp:nvSpPr>
      <dsp:spPr>
        <a:xfrm>
          <a:off x="2156152"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tx1"/>
              </a:solidFill>
              <a:latin typeface="Calibri" panose="020F0502020204030204" pitchFamily="34" charset="0"/>
              <a:cs typeface="Calibri" panose="020F0502020204030204" pitchFamily="34" charset="0"/>
            </a:rPr>
            <a:t>OpenROAD</a:t>
          </a:r>
          <a:endParaRPr lang="en-US" sz="1800" kern="1200" dirty="0">
            <a:solidFill>
              <a:schemeClr val="tx1"/>
            </a:solidFill>
            <a:latin typeface="Calibri" panose="020F0502020204030204" pitchFamily="34" charset="0"/>
            <a:cs typeface="Calibri" panose="020F0502020204030204" pitchFamily="34" charset="0"/>
          </a:endParaRPr>
        </a:p>
      </dsp:txBody>
      <dsp:txXfrm>
        <a:off x="2308552" y="0"/>
        <a:ext cx="2084326" cy="304800"/>
      </dsp:txXfrm>
    </dsp:sp>
    <dsp:sp modelId="{0412EB8A-6E88-3A42-8868-CC3405F05304}">
      <dsp:nvSpPr>
        <dsp:cNvPr id="0" name=""/>
        <dsp:cNvSpPr/>
      </dsp:nvSpPr>
      <dsp:spPr>
        <a:xfrm>
          <a:off x="4303113"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Open-source</a:t>
          </a:r>
        </a:p>
      </dsp:txBody>
      <dsp:txXfrm>
        <a:off x="4455513" y="0"/>
        <a:ext cx="2084326" cy="304800"/>
      </dsp:txXfrm>
    </dsp:sp>
    <dsp:sp modelId="{73D22E7C-6D0A-284B-A4C4-50FFE4152A9D}">
      <dsp:nvSpPr>
        <dsp:cNvPr id="0" name=""/>
        <dsp:cNvSpPr/>
      </dsp:nvSpPr>
      <dsp:spPr>
        <a:xfrm>
          <a:off x="6453327"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Flow (RTL-GDS)</a:t>
          </a:r>
        </a:p>
      </dsp:txBody>
      <dsp:txXfrm>
        <a:off x="6605727" y="0"/>
        <a:ext cx="2084326" cy="304800"/>
      </dsp:txXfrm>
    </dsp:sp>
    <dsp:sp modelId="{F2517741-CB08-F64E-A104-5BF8A3F8EBBE}">
      <dsp:nvSpPr>
        <dsp:cNvPr id="0" name=""/>
        <dsp:cNvSpPr/>
      </dsp:nvSpPr>
      <dsp:spPr>
        <a:xfrm>
          <a:off x="8603541"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Analysis Tools</a:t>
          </a:r>
        </a:p>
      </dsp:txBody>
      <dsp:txXfrm>
        <a:off x="8755941" y="0"/>
        <a:ext cx="2084326" cy="30480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BDBD8-5242-9C47-A219-307254B5773A}">
      <dsp:nvSpPr>
        <dsp:cNvPr id="0" name=""/>
        <dsp:cNvSpPr/>
      </dsp:nvSpPr>
      <dsp:spPr>
        <a:xfrm>
          <a:off x="2684" y="0"/>
          <a:ext cx="2389126" cy="304800"/>
        </a:xfrm>
        <a:prstGeom prst="chevron">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Motivation</a:t>
          </a:r>
        </a:p>
      </dsp:txBody>
      <dsp:txXfrm>
        <a:off x="155084" y="0"/>
        <a:ext cx="2084326" cy="304800"/>
      </dsp:txXfrm>
    </dsp:sp>
    <dsp:sp modelId="{01395C94-D0FB-1941-B038-97F90D60D728}">
      <dsp:nvSpPr>
        <dsp:cNvPr id="0" name=""/>
        <dsp:cNvSpPr/>
      </dsp:nvSpPr>
      <dsp:spPr>
        <a:xfrm>
          <a:off x="2156152"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tx1"/>
              </a:solidFill>
              <a:latin typeface="Calibri" panose="020F0502020204030204" pitchFamily="34" charset="0"/>
              <a:cs typeface="Calibri" panose="020F0502020204030204" pitchFamily="34" charset="0"/>
            </a:rPr>
            <a:t>OpenROAD</a:t>
          </a:r>
          <a:endParaRPr lang="en-US" sz="1800" kern="1200" dirty="0">
            <a:solidFill>
              <a:schemeClr val="tx1"/>
            </a:solidFill>
            <a:latin typeface="Calibri" panose="020F0502020204030204" pitchFamily="34" charset="0"/>
            <a:cs typeface="Calibri" panose="020F0502020204030204" pitchFamily="34" charset="0"/>
          </a:endParaRPr>
        </a:p>
      </dsp:txBody>
      <dsp:txXfrm>
        <a:off x="2308552" y="0"/>
        <a:ext cx="2084326" cy="304800"/>
      </dsp:txXfrm>
    </dsp:sp>
    <dsp:sp modelId="{0412EB8A-6E88-3A42-8868-CC3405F05304}">
      <dsp:nvSpPr>
        <dsp:cNvPr id="0" name=""/>
        <dsp:cNvSpPr/>
      </dsp:nvSpPr>
      <dsp:spPr>
        <a:xfrm>
          <a:off x="4303113" y="0"/>
          <a:ext cx="2389126" cy="304800"/>
        </a:xfrm>
        <a:prstGeom prst="chevron">
          <a:avLst/>
        </a:prstGeom>
        <a:solidFill>
          <a:srgbClr val="FFF27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Open-source</a:t>
          </a:r>
        </a:p>
      </dsp:txBody>
      <dsp:txXfrm>
        <a:off x="4455513" y="0"/>
        <a:ext cx="2084326" cy="304800"/>
      </dsp:txXfrm>
    </dsp:sp>
    <dsp:sp modelId="{73D22E7C-6D0A-284B-A4C4-50FFE4152A9D}">
      <dsp:nvSpPr>
        <dsp:cNvPr id="0" name=""/>
        <dsp:cNvSpPr/>
      </dsp:nvSpPr>
      <dsp:spPr>
        <a:xfrm>
          <a:off x="6453327"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Flow (RTL-GDS)</a:t>
          </a:r>
        </a:p>
      </dsp:txBody>
      <dsp:txXfrm>
        <a:off x="6605727" y="0"/>
        <a:ext cx="2084326" cy="304800"/>
      </dsp:txXfrm>
    </dsp:sp>
    <dsp:sp modelId="{F2517741-CB08-F64E-A104-5BF8A3F8EBBE}">
      <dsp:nvSpPr>
        <dsp:cNvPr id="0" name=""/>
        <dsp:cNvSpPr/>
      </dsp:nvSpPr>
      <dsp:spPr>
        <a:xfrm>
          <a:off x="8603541"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Analysis Tools</a:t>
          </a:r>
        </a:p>
      </dsp:txBody>
      <dsp:txXfrm>
        <a:off x="8755941" y="0"/>
        <a:ext cx="2084326" cy="30480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BDBD8-5242-9C47-A219-307254B5773A}">
      <dsp:nvSpPr>
        <dsp:cNvPr id="0" name=""/>
        <dsp:cNvSpPr/>
      </dsp:nvSpPr>
      <dsp:spPr>
        <a:xfrm>
          <a:off x="2684" y="0"/>
          <a:ext cx="2389126" cy="304800"/>
        </a:xfrm>
        <a:prstGeom prst="chevron">
          <a:avLst/>
        </a:prstGeom>
        <a:solidFill>
          <a:srgbClr val="FFF27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Motivation</a:t>
          </a:r>
        </a:p>
      </dsp:txBody>
      <dsp:txXfrm>
        <a:off x="155084" y="0"/>
        <a:ext cx="2084326" cy="304800"/>
      </dsp:txXfrm>
    </dsp:sp>
    <dsp:sp modelId="{01395C94-D0FB-1941-B038-97F90D60D728}">
      <dsp:nvSpPr>
        <dsp:cNvPr id="0" name=""/>
        <dsp:cNvSpPr/>
      </dsp:nvSpPr>
      <dsp:spPr>
        <a:xfrm>
          <a:off x="2156152"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tx1"/>
              </a:solidFill>
              <a:latin typeface="Calibri" panose="020F0502020204030204" pitchFamily="34" charset="0"/>
              <a:cs typeface="Calibri" panose="020F0502020204030204" pitchFamily="34" charset="0"/>
            </a:rPr>
            <a:t>OpenROAD</a:t>
          </a:r>
          <a:endParaRPr lang="en-US" sz="1800" kern="1200" dirty="0">
            <a:solidFill>
              <a:schemeClr val="tx1"/>
            </a:solidFill>
            <a:latin typeface="Calibri" panose="020F0502020204030204" pitchFamily="34" charset="0"/>
            <a:cs typeface="Calibri" panose="020F0502020204030204" pitchFamily="34" charset="0"/>
          </a:endParaRPr>
        </a:p>
      </dsp:txBody>
      <dsp:txXfrm>
        <a:off x="2308552" y="0"/>
        <a:ext cx="2084326" cy="304800"/>
      </dsp:txXfrm>
    </dsp:sp>
    <dsp:sp modelId="{0412EB8A-6E88-3A42-8868-CC3405F05304}">
      <dsp:nvSpPr>
        <dsp:cNvPr id="0" name=""/>
        <dsp:cNvSpPr/>
      </dsp:nvSpPr>
      <dsp:spPr>
        <a:xfrm>
          <a:off x="4303113"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Open-source</a:t>
          </a:r>
        </a:p>
      </dsp:txBody>
      <dsp:txXfrm>
        <a:off x="4455513" y="0"/>
        <a:ext cx="2084326" cy="304800"/>
      </dsp:txXfrm>
    </dsp:sp>
    <dsp:sp modelId="{73D22E7C-6D0A-284B-A4C4-50FFE4152A9D}">
      <dsp:nvSpPr>
        <dsp:cNvPr id="0" name=""/>
        <dsp:cNvSpPr/>
      </dsp:nvSpPr>
      <dsp:spPr>
        <a:xfrm>
          <a:off x="6453327"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Flow (RTL-GDS)</a:t>
          </a:r>
        </a:p>
      </dsp:txBody>
      <dsp:txXfrm>
        <a:off x="6605727" y="0"/>
        <a:ext cx="2084326" cy="304800"/>
      </dsp:txXfrm>
    </dsp:sp>
    <dsp:sp modelId="{F2517741-CB08-F64E-A104-5BF8A3F8EBBE}">
      <dsp:nvSpPr>
        <dsp:cNvPr id="0" name=""/>
        <dsp:cNvSpPr/>
      </dsp:nvSpPr>
      <dsp:spPr>
        <a:xfrm>
          <a:off x="8603541"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Analysis Tools</a:t>
          </a:r>
        </a:p>
      </dsp:txBody>
      <dsp:txXfrm>
        <a:off x="8755941" y="0"/>
        <a:ext cx="2084326" cy="304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BDBD8-5242-9C47-A219-307254B5773A}">
      <dsp:nvSpPr>
        <dsp:cNvPr id="0" name=""/>
        <dsp:cNvSpPr/>
      </dsp:nvSpPr>
      <dsp:spPr>
        <a:xfrm>
          <a:off x="2684" y="0"/>
          <a:ext cx="2389126" cy="304800"/>
        </a:xfrm>
        <a:prstGeom prst="chevron">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Motivation</a:t>
          </a:r>
        </a:p>
      </dsp:txBody>
      <dsp:txXfrm>
        <a:off x="155084" y="0"/>
        <a:ext cx="2084326" cy="304800"/>
      </dsp:txXfrm>
    </dsp:sp>
    <dsp:sp modelId="{01395C94-D0FB-1941-B038-97F90D60D728}">
      <dsp:nvSpPr>
        <dsp:cNvPr id="0" name=""/>
        <dsp:cNvSpPr/>
      </dsp:nvSpPr>
      <dsp:spPr>
        <a:xfrm>
          <a:off x="2156152" y="0"/>
          <a:ext cx="2389126" cy="304800"/>
        </a:xfrm>
        <a:prstGeom prst="chevron">
          <a:avLst/>
        </a:prstGeom>
        <a:solidFill>
          <a:srgbClr val="FFF27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tx1"/>
              </a:solidFill>
              <a:latin typeface="Calibri" panose="020F0502020204030204" pitchFamily="34" charset="0"/>
              <a:cs typeface="Calibri" panose="020F0502020204030204" pitchFamily="34" charset="0"/>
            </a:rPr>
            <a:t>OpenROAD</a:t>
          </a:r>
          <a:endParaRPr lang="en-US" sz="1800" kern="1200" dirty="0">
            <a:solidFill>
              <a:schemeClr val="tx1"/>
            </a:solidFill>
            <a:latin typeface="Calibri" panose="020F0502020204030204" pitchFamily="34" charset="0"/>
            <a:cs typeface="Calibri" panose="020F0502020204030204" pitchFamily="34" charset="0"/>
          </a:endParaRPr>
        </a:p>
      </dsp:txBody>
      <dsp:txXfrm>
        <a:off x="2308552" y="0"/>
        <a:ext cx="2084326" cy="304800"/>
      </dsp:txXfrm>
    </dsp:sp>
    <dsp:sp modelId="{0412EB8A-6E88-3A42-8868-CC3405F05304}">
      <dsp:nvSpPr>
        <dsp:cNvPr id="0" name=""/>
        <dsp:cNvSpPr/>
      </dsp:nvSpPr>
      <dsp:spPr>
        <a:xfrm>
          <a:off x="4303113"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Open-source</a:t>
          </a:r>
        </a:p>
      </dsp:txBody>
      <dsp:txXfrm>
        <a:off x="4455513" y="0"/>
        <a:ext cx="2084326" cy="304800"/>
      </dsp:txXfrm>
    </dsp:sp>
    <dsp:sp modelId="{73D22E7C-6D0A-284B-A4C4-50FFE4152A9D}">
      <dsp:nvSpPr>
        <dsp:cNvPr id="0" name=""/>
        <dsp:cNvSpPr/>
      </dsp:nvSpPr>
      <dsp:spPr>
        <a:xfrm>
          <a:off x="6453327"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Flow (RTL-GDS)</a:t>
          </a:r>
        </a:p>
      </dsp:txBody>
      <dsp:txXfrm>
        <a:off x="6605727" y="0"/>
        <a:ext cx="2084326" cy="304800"/>
      </dsp:txXfrm>
    </dsp:sp>
    <dsp:sp modelId="{F2517741-CB08-F64E-A104-5BF8A3F8EBBE}">
      <dsp:nvSpPr>
        <dsp:cNvPr id="0" name=""/>
        <dsp:cNvSpPr/>
      </dsp:nvSpPr>
      <dsp:spPr>
        <a:xfrm>
          <a:off x="8603541"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Analysis Tools</a:t>
          </a:r>
        </a:p>
      </dsp:txBody>
      <dsp:txXfrm>
        <a:off x="8755941" y="0"/>
        <a:ext cx="2084326" cy="304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BDBD8-5242-9C47-A219-307254B5773A}">
      <dsp:nvSpPr>
        <dsp:cNvPr id="0" name=""/>
        <dsp:cNvSpPr/>
      </dsp:nvSpPr>
      <dsp:spPr>
        <a:xfrm>
          <a:off x="2684" y="0"/>
          <a:ext cx="2389126" cy="304800"/>
        </a:xfrm>
        <a:prstGeom prst="chevron">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Motivation</a:t>
          </a:r>
        </a:p>
      </dsp:txBody>
      <dsp:txXfrm>
        <a:off x="155084" y="0"/>
        <a:ext cx="2084326" cy="304800"/>
      </dsp:txXfrm>
    </dsp:sp>
    <dsp:sp modelId="{01395C94-D0FB-1941-B038-97F90D60D728}">
      <dsp:nvSpPr>
        <dsp:cNvPr id="0" name=""/>
        <dsp:cNvSpPr/>
      </dsp:nvSpPr>
      <dsp:spPr>
        <a:xfrm>
          <a:off x="2156152" y="0"/>
          <a:ext cx="2389126" cy="304800"/>
        </a:xfrm>
        <a:prstGeom prst="chevron">
          <a:avLst/>
        </a:prstGeom>
        <a:solidFill>
          <a:srgbClr val="FFF27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tx1"/>
              </a:solidFill>
              <a:latin typeface="Calibri" panose="020F0502020204030204" pitchFamily="34" charset="0"/>
              <a:cs typeface="Calibri" panose="020F0502020204030204" pitchFamily="34" charset="0"/>
            </a:rPr>
            <a:t>OpenROAD</a:t>
          </a:r>
          <a:endParaRPr lang="en-US" sz="1800" kern="1200" dirty="0">
            <a:solidFill>
              <a:schemeClr val="tx1"/>
            </a:solidFill>
            <a:latin typeface="Calibri" panose="020F0502020204030204" pitchFamily="34" charset="0"/>
            <a:cs typeface="Calibri" panose="020F0502020204030204" pitchFamily="34" charset="0"/>
          </a:endParaRPr>
        </a:p>
      </dsp:txBody>
      <dsp:txXfrm>
        <a:off x="2308552" y="0"/>
        <a:ext cx="2084326" cy="304800"/>
      </dsp:txXfrm>
    </dsp:sp>
    <dsp:sp modelId="{0412EB8A-6E88-3A42-8868-CC3405F05304}">
      <dsp:nvSpPr>
        <dsp:cNvPr id="0" name=""/>
        <dsp:cNvSpPr/>
      </dsp:nvSpPr>
      <dsp:spPr>
        <a:xfrm>
          <a:off x="4303113"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Open-source</a:t>
          </a:r>
        </a:p>
      </dsp:txBody>
      <dsp:txXfrm>
        <a:off x="4455513" y="0"/>
        <a:ext cx="2084326" cy="304800"/>
      </dsp:txXfrm>
    </dsp:sp>
    <dsp:sp modelId="{73D22E7C-6D0A-284B-A4C4-50FFE4152A9D}">
      <dsp:nvSpPr>
        <dsp:cNvPr id="0" name=""/>
        <dsp:cNvSpPr/>
      </dsp:nvSpPr>
      <dsp:spPr>
        <a:xfrm>
          <a:off x="6453327"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Flow (RTL-GDS)</a:t>
          </a:r>
        </a:p>
      </dsp:txBody>
      <dsp:txXfrm>
        <a:off x="6605727" y="0"/>
        <a:ext cx="2084326" cy="304800"/>
      </dsp:txXfrm>
    </dsp:sp>
    <dsp:sp modelId="{F2517741-CB08-F64E-A104-5BF8A3F8EBBE}">
      <dsp:nvSpPr>
        <dsp:cNvPr id="0" name=""/>
        <dsp:cNvSpPr/>
      </dsp:nvSpPr>
      <dsp:spPr>
        <a:xfrm>
          <a:off x="8603541"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Analysis Tools</a:t>
          </a:r>
        </a:p>
      </dsp:txBody>
      <dsp:txXfrm>
        <a:off x="8755941" y="0"/>
        <a:ext cx="2084326" cy="3048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BDBD8-5242-9C47-A219-307254B5773A}">
      <dsp:nvSpPr>
        <dsp:cNvPr id="0" name=""/>
        <dsp:cNvSpPr/>
      </dsp:nvSpPr>
      <dsp:spPr>
        <a:xfrm>
          <a:off x="2684" y="0"/>
          <a:ext cx="2389126" cy="304800"/>
        </a:xfrm>
        <a:prstGeom prst="chevron">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Motivation</a:t>
          </a:r>
        </a:p>
      </dsp:txBody>
      <dsp:txXfrm>
        <a:off x="155084" y="0"/>
        <a:ext cx="2084326" cy="304800"/>
      </dsp:txXfrm>
    </dsp:sp>
    <dsp:sp modelId="{01395C94-D0FB-1941-B038-97F90D60D728}">
      <dsp:nvSpPr>
        <dsp:cNvPr id="0" name=""/>
        <dsp:cNvSpPr/>
      </dsp:nvSpPr>
      <dsp:spPr>
        <a:xfrm>
          <a:off x="2156152" y="0"/>
          <a:ext cx="2389126" cy="304800"/>
        </a:xfrm>
        <a:prstGeom prst="chevron">
          <a:avLst/>
        </a:prstGeom>
        <a:solidFill>
          <a:srgbClr val="FFF27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tx1"/>
              </a:solidFill>
              <a:latin typeface="Calibri" panose="020F0502020204030204" pitchFamily="34" charset="0"/>
              <a:cs typeface="Calibri" panose="020F0502020204030204" pitchFamily="34" charset="0"/>
            </a:rPr>
            <a:t>OpenROAD</a:t>
          </a:r>
          <a:endParaRPr lang="en-US" sz="1800" kern="1200" dirty="0">
            <a:solidFill>
              <a:schemeClr val="tx1"/>
            </a:solidFill>
            <a:latin typeface="Calibri" panose="020F0502020204030204" pitchFamily="34" charset="0"/>
            <a:cs typeface="Calibri" panose="020F0502020204030204" pitchFamily="34" charset="0"/>
          </a:endParaRPr>
        </a:p>
      </dsp:txBody>
      <dsp:txXfrm>
        <a:off x="2308552" y="0"/>
        <a:ext cx="2084326" cy="304800"/>
      </dsp:txXfrm>
    </dsp:sp>
    <dsp:sp modelId="{0412EB8A-6E88-3A42-8868-CC3405F05304}">
      <dsp:nvSpPr>
        <dsp:cNvPr id="0" name=""/>
        <dsp:cNvSpPr/>
      </dsp:nvSpPr>
      <dsp:spPr>
        <a:xfrm>
          <a:off x="4303113"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Open-source</a:t>
          </a:r>
        </a:p>
      </dsp:txBody>
      <dsp:txXfrm>
        <a:off x="4455513" y="0"/>
        <a:ext cx="2084326" cy="304800"/>
      </dsp:txXfrm>
    </dsp:sp>
    <dsp:sp modelId="{73D22E7C-6D0A-284B-A4C4-50FFE4152A9D}">
      <dsp:nvSpPr>
        <dsp:cNvPr id="0" name=""/>
        <dsp:cNvSpPr/>
      </dsp:nvSpPr>
      <dsp:spPr>
        <a:xfrm>
          <a:off x="6453327"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Flow (RTL-GDS)</a:t>
          </a:r>
        </a:p>
      </dsp:txBody>
      <dsp:txXfrm>
        <a:off x="6605727" y="0"/>
        <a:ext cx="2084326" cy="304800"/>
      </dsp:txXfrm>
    </dsp:sp>
    <dsp:sp modelId="{F2517741-CB08-F64E-A104-5BF8A3F8EBBE}">
      <dsp:nvSpPr>
        <dsp:cNvPr id="0" name=""/>
        <dsp:cNvSpPr/>
      </dsp:nvSpPr>
      <dsp:spPr>
        <a:xfrm>
          <a:off x="8603541"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Analysis Tools</a:t>
          </a:r>
        </a:p>
      </dsp:txBody>
      <dsp:txXfrm>
        <a:off x="8755941" y="0"/>
        <a:ext cx="2084326" cy="3048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BDBD8-5242-9C47-A219-307254B5773A}">
      <dsp:nvSpPr>
        <dsp:cNvPr id="0" name=""/>
        <dsp:cNvSpPr/>
      </dsp:nvSpPr>
      <dsp:spPr>
        <a:xfrm>
          <a:off x="2684" y="0"/>
          <a:ext cx="2389126" cy="304800"/>
        </a:xfrm>
        <a:prstGeom prst="chevron">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Motivation</a:t>
          </a:r>
        </a:p>
      </dsp:txBody>
      <dsp:txXfrm>
        <a:off x="155084" y="0"/>
        <a:ext cx="2084326" cy="304800"/>
      </dsp:txXfrm>
    </dsp:sp>
    <dsp:sp modelId="{01395C94-D0FB-1941-B038-97F90D60D728}">
      <dsp:nvSpPr>
        <dsp:cNvPr id="0" name=""/>
        <dsp:cNvSpPr/>
      </dsp:nvSpPr>
      <dsp:spPr>
        <a:xfrm>
          <a:off x="2156152"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tx1"/>
              </a:solidFill>
              <a:latin typeface="Calibri" panose="020F0502020204030204" pitchFamily="34" charset="0"/>
              <a:cs typeface="Calibri" panose="020F0502020204030204" pitchFamily="34" charset="0"/>
            </a:rPr>
            <a:t>OpenROAD</a:t>
          </a:r>
          <a:endParaRPr lang="en-US" sz="1800" kern="1200" dirty="0">
            <a:solidFill>
              <a:schemeClr val="tx1"/>
            </a:solidFill>
            <a:latin typeface="Calibri" panose="020F0502020204030204" pitchFamily="34" charset="0"/>
            <a:cs typeface="Calibri" panose="020F0502020204030204" pitchFamily="34" charset="0"/>
          </a:endParaRPr>
        </a:p>
      </dsp:txBody>
      <dsp:txXfrm>
        <a:off x="2308552" y="0"/>
        <a:ext cx="2084326" cy="304800"/>
      </dsp:txXfrm>
    </dsp:sp>
    <dsp:sp modelId="{0412EB8A-6E88-3A42-8868-CC3405F05304}">
      <dsp:nvSpPr>
        <dsp:cNvPr id="0" name=""/>
        <dsp:cNvSpPr/>
      </dsp:nvSpPr>
      <dsp:spPr>
        <a:xfrm>
          <a:off x="4303113" y="0"/>
          <a:ext cx="2389126" cy="304800"/>
        </a:xfrm>
        <a:prstGeom prst="chevron">
          <a:avLst/>
        </a:prstGeom>
        <a:solidFill>
          <a:srgbClr val="FFF27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Open-source</a:t>
          </a:r>
        </a:p>
      </dsp:txBody>
      <dsp:txXfrm>
        <a:off x="4455513" y="0"/>
        <a:ext cx="2084326" cy="304800"/>
      </dsp:txXfrm>
    </dsp:sp>
    <dsp:sp modelId="{73D22E7C-6D0A-284B-A4C4-50FFE4152A9D}">
      <dsp:nvSpPr>
        <dsp:cNvPr id="0" name=""/>
        <dsp:cNvSpPr/>
      </dsp:nvSpPr>
      <dsp:spPr>
        <a:xfrm>
          <a:off x="6453327"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Flow (RTL-GDS)</a:t>
          </a:r>
        </a:p>
      </dsp:txBody>
      <dsp:txXfrm>
        <a:off x="6605727" y="0"/>
        <a:ext cx="2084326" cy="304800"/>
      </dsp:txXfrm>
    </dsp:sp>
    <dsp:sp modelId="{F2517741-CB08-F64E-A104-5BF8A3F8EBBE}">
      <dsp:nvSpPr>
        <dsp:cNvPr id="0" name=""/>
        <dsp:cNvSpPr/>
      </dsp:nvSpPr>
      <dsp:spPr>
        <a:xfrm>
          <a:off x="8603541"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Analysis Tools</a:t>
          </a:r>
        </a:p>
      </dsp:txBody>
      <dsp:txXfrm>
        <a:off x="8755941" y="0"/>
        <a:ext cx="2084326" cy="3048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BDBD8-5242-9C47-A219-307254B5773A}">
      <dsp:nvSpPr>
        <dsp:cNvPr id="0" name=""/>
        <dsp:cNvSpPr/>
      </dsp:nvSpPr>
      <dsp:spPr>
        <a:xfrm>
          <a:off x="2684" y="0"/>
          <a:ext cx="2389126" cy="304800"/>
        </a:xfrm>
        <a:prstGeom prst="chevron">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Motivation</a:t>
          </a:r>
        </a:p>
      </dsp:txBody>
      <dsp:txXfrm>
        <a:off x="155084" y="0"/>
        <a:ext cx="2084326" cy="304800"/>
      </dsp:txXfrm>
    </dsp:sp>
    <dsp:sp modelId="{01395C94-D0FB-1941-B038-97F90D60D728}">
      <dsp:nvSpPr>
        <dsp:cNvPr id="0" name=""/>
        <dsp:cNvSpPr/>
      </dsp:nvSpPr>
      <dsp:spPr>
        <a:xfrm>
          <a:off x="2156152"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tx1"/>
              </a:solidFill>
              <a:latin typeface="Calibri" panose="020F0502020204030204" pitchFamily="34" charset="0"/>
              <a:cs typeface="Calibri" panose="020F0502020204030204" pitchFamily="34" charset="0"/>
            </a:rPr>
            <a:t>OpenROAD</a:t>
          </a:r>
          <a:endParaRPr lang="en-US" sz="1800" kern="1200" dirty="0">
            <a:solidFill>
              <a:schemeClr val="tx1"/>
            </a:solidFill>
            <a:latin typeface="Calibri" panose="020F0502020204030204" pitchFamily="34" charset="0"/>
            <a:cs typeface="Calibri" panose="020F0502020204030204" pitchFamily="34" charset="0"/>
          </a:endParaRPr>
        </a:p>
      </dsp:txBody>
      <dsp:txXfrm>
        <a:off x="2308552" y="0"/>
        <a:ext cx="2084326" cy="304800"/>
      </dsp:txXfrm>
    </dsp:sp>
    <dsp:sp modelId="{0412EB8A-6E88-3A42-8868-CC3405F05304}">
      <dsp:nvSpPr>
        <dsp:cNvPr id="0" name=""/>
        <dsp:cNvSpPr/>
      </dsp:nvSpPr>
      <dsp:spPr>
        <a:xfrm>
          <a:off x="4303113" y="0"/>
          <a:ext cx="2389126" cy="304800"/>
        </a:xfrm>
        <a:prstGeom prst="chevron">
          <a:avLst/>
        </a:prstGeom>
        <a:solidFill>
          <a:srgbClr val="FFF27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Open-source</a:t>
          </a:r>
        </a:p>
      </dsp:txBody>
      <dsp:txXfrm>
        <a:off x="4455513" y="0"/>
        <a:ext cx="2084326" cy="304800"/>
      </dsp:txXfrm>
    </dsp:sp>
    <dsp:sp modelId="{73D22E7C-6D0A-284B-A4C4-50FFE4152A9D}">
      <dsp:nvSpPr>
        <dsp:cNvPr id="0" name=""/>
        <dsp:cNvSpPr/>
      </dsp:nvSpPr>
      <dsp:spPr>
        <a:xfrm>
          <a:off x="6453327"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Flow (RTL-GDS)</a:t>
          </a:r>
        </a:p>
      </dsp:txBody>
      <dsp:txXfrm>
        <a:off x="6605727" y="0"/>
        <a:ext cx="2084326" cy="304800"/>
      </dsp:txXfrm>
    </dsp:sp>
    <dsp:sp modelId="{F2517741-CB08-F64E-A104-5BF8A3F8EBBE}">
      <dsp:nvSpPr>
        <dsp:cNvPr id="0" name=""/>
        <dsp:cNvSpPr/>
      </dsp:nvSpPr>
      <dsp:spPr>
        <a:xfrm>
          <a:off x="8603541"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Analysis Tools</a:t>
          </a:r>
        </a:p>
      </dsp:txBody>
      <dsp:txXfrm>
        <a:off x="8755941" y="0"/>
        <a:ext cx="2084326" cy="3048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BDBD8-5242-9C47-A219-307254B5773A}">
      <dsp:nvSpPr>
        <dsp:cNvPr id="0" name=""/>
        <dsp:cNvSpPr/>
      </dsp:nvSpPr>
      <dsp:spPr>
        <a:xfrm>
          <a:off x="2684" y="0"/>
          <a:ext cx="2389126" cy="304800"/>
        </a:xfrm>
        <a:prstGeom prst="chevron">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Motivation</a:t>
          </a:r>
        </a:p>
      </dsp:txBody>
      <dsp:txXfrm>
        <a:off x="155084" y="0"/>
        <a:ext cx="2084326" cy="304800"/>
      </dsp:txXfrm>
    </dsp:sp>
    <dsp:sp modelId="{01395C94-D0FB-1941-B038-97F90D60D728}">
      <dsp:nvSpPr>
        <dsp:cNvPr id="0" name=""/>
        <dsp:cNvSpPr/>
      </dsp:nvSpPr>
      <dsp:spPr>
        <a:xfrm>
          <a:off x="2156152"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tx1"/>
              </a:solidFill>
              <a:latin typeface="Calibri" panose="020F0502020204030204" pitchFamily="34" charset="0"/>
              <a:cs typeface="Calibri" panose="020F0502020204030204" pitchFamily="34" charset="0"/>
            </a:rPr>
            <a:t>OpenROAD</a:t>
          </a:r>
          <a:endParaRPr lang="en-US" sz="1800" kern="1200" dirty="0">
            <a:solidFill>
              <a:schemeClr val="tx1"/>
            </a:solidFill>
            <a:latin typeface="Calibri" panose="020F0502020204030204" pitchFamily="34" charset="0"/>
            <a:cs typeface="Calibri" panose="020F0502020204030204" pitchFamily="34" charset="0"/>
          </a:endParaRPr>
        </a:p>
      </dsp:txBody>
      <dsp:txXfrm>
        <a:off x="2308552" y="0"/>
        <a:ext cx="2084326" cy="304800"/>
      </dsp:txXfrm>
    </dsp:sp>
    <dsp:sp modelId="{0412EB8A-6E88-3A42-8868-CC3405F05304}">
      <dsp:nvSpPr>
        <dsp:cNvPr id="0" name=""/>
        <dsp:cNvSpPr/>
      </dsp:nvSpPr>
      <dsp:spPr>
        <a:xfrm>
          <a:off x="4303113"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Open-source</a:t>
          </a:r>
        </a:p>
      </dsp:txBody>
      <dsp:txXfrm>
        <a:off x="4455513" y="0"/>
        <a:ext cx="2084326" cy="304800"/>
      </dsp:txXfrm>
    </dsp:sp>
    <dsp:sp modelId="{73D22E7C-6D0A-284B-A4C4-50FFE4152A9D}">
      <dsp:nvSpPr>
        <dsp:cNvPr id="0" name=""/>
        <dsp:cNvSpPr/>
      </dsp:nvSpPr>
      <dsp:spPr>
        <a:xfrm>
          <a:off x="6453327" y="0"/>
          <a:ext cx="2389126" cy="304800"/>
        </a:xfrm>
        <a:prstGeom prst="chevron">
          <a:avLst/>
        </a:prstGeom>
        <a:solidFill>
          <a:srgbClr val="FFF27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Flow (RTL-GDS)</a:t>
          </a:r>
        </a:p>
      </dsp:txBody>
      <dsp:txXfrm>
        <a:off x="6605727" y="0"/>
        <a:ext cx="2084326" cy="304800"/>
      </dsp:txXfrm>
    </dsp:sp>
    <dsp:sp modelId="{F2517741-CB08-F64E-A104-5BF8A3F8EBBE}">
      <dsp:nvSpPr>
        <dsp:cNvPr id="0" name=""/>
        <dsp:cNvSpPr/>
      </dsp:nvSpPr>
      <dsp:spPr>
        <a:xfrm>
          <a:off x="8603541"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Analysis Tools</a:t>
          </a:r>
        </a:p>
      </dsp:txBody>
      <dsp:txXfrm>
        <a:off x="8755941" y="0"/>
        <a:ext cx="2084326" cy="3048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BDBD8-5242-9C47-A219-307254B5773A}">
      <dsp:nvSpPr>
        <dsp:cNvPr id="0" name=""/>
        <dsp:cNvSpPr/>
      </dsp:nvSpPr>
      <dsp:spPr>
        <a:xfrm>
          <a:off x="2684" y="0"/>
          <a:ext cx="2389126" cy="304800"/>
        </a:xfrm>
        <a:prstGeom prst="chevron">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Motivation</a:t>
          </a:r>
        </a:p>
      </dsp:txBody>
      <dsp:txXfrm>
        <a:off x="155084" y="0"/>
        <a:ext cx="2084326" cy="304800"/>
      </dsp:txXfrm>
    </dsp:sp>
    <dsp:sp modelId="{01395C94-D0FB-1941-B038-97F90D60D728}">
      <dsp:nvSpPr>
        <dsp:cNvPr id="0" name=""/>
        <dsp:cNvSpPr/>
      </dsp:nvSpPr>
      <dsp:spPr>
        <a:xfrm>
          <a:off x="2156152"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tx1"/>
              </a:solidFill>
              <a:latin typeface="Calibri" panose="020F0502020204030204" pitchFamily="34" charset="0"/>
              <a:cs typeface="Calibri" panose="020F0502020204030204" pitchFamily="34" charset="0"/>
            </a:rPr>
            <a:t>OpenROAD</a:t>
          </a:r>
          <a:endParaRPr lang="en-US" sz="1800" kern="1200" dirty="0">
            <a:solidFill>
              <a:schemeClr val="tx1"/>
            </a:solidFill>
            <a:latin typeface="Calibri" panose="020F0502020204030204" pitchFamily="34" charset="0"/>
            <a:cs typeface="Calibri" panose="020F0502020204030204" pitchFamily="34" charset="0"/>
          </a:endParaRPr>
        </a:p>
      </dsp:txBody>
      <dsp:txXfrm>
        <a:off x="2308552" y="0"/>
        <a:ext cx="2084326" cy="304800"/>
      </dsp:txXfrm>
    </dsp:sp>
    <dsp:sp modelId="{0412EB8A-6E88-3A42-8868-CC3405F05304}">
      <dsp:nvSpPr>
        <dsp:cNvPr id="0" name=""/>
        <dsp:cNvSpPr/>
      </dsp:nvSpPr>
      <dsp:spPr>
        <a:xfrm>
          <a:off x="4303113"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Open-source</a:t>
          </a:r>
        </a:p>
      </dsp:txBody>
      <dsp:txXfrm>
        <a:off x="4455513" y="0"/>
        <a:ext cx="2084326" cy="304800"/>
      </dsp:txXfrm>
    </dsp:sp>
    <dsp:sp modelId="{73D22E7C-6D0A-284B-A4C4-50FFE4152A9D}">
      <dsp:nvSpPr>
        <dsp:cNvPr id="0" name=""/>
        <dsp:cNvSpPr/>
      </dsp:nvSpPr>
      <dsp:spPr>
        <a:xfrm>
          <a:off x="6453327" y="0"/>
          <a:ext cx="2389126" cy="304800"/>
        </a:xfrm>
        <a:prstGeom prst="chevron">
          <a:avLst/>
        </a:prstGeom>
        <a:solidFill>
          <a:srgbClr val="FFF27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Flow (RTL-GDS)</a:t>
          </a:r>
        </a:p>
      </dsp:txBody>
      <dsp:txXfrm>
        <a:off x="6605727" y="0"/>
        <a:ext cx="2084326" cy="304800"/>
      </dsp:txXfrm>
    </dsp:sp>
    <dsp:sp modelId="{F2517741-CB08-F64E-A104-5BF8A3F8EBBE}">
      <dsp:nvSpPr>
        <dsp:cNvPr id="0" name=""/>
        <dsp:cNvSpPr/>
      </dsp:nvSpPr>
      <dsp:spPr>
        <a:xfrm>
          <a:off x="8603541" y="0"/>
          <a:ext cx="2389126" cy="304800"/>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cs typeface="Calibri" panose="020F0502020204030204" pitchFamily="34" charset="0"/>
            </a:rPr>
            <a:t>Analysis Tools</a:t>
          </a:r>
        </a:p>
      </dsp:txBody>
      <dsp:txXfrm>
        <a:off x="8755941" y="0"/>
        <a:ext cx="2084326" cy="3048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170764" cy="482027"/>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749" y="2"/>
            <a:ext cx="3170763" cy="482027"/>
          </a:xfrm>
          <a:prstGeom prst="rect">
            <a:avLst/>
          </a:prstGeom>
        </p:spPr>
        <p:txBody>
          <a:bodyPr vert="horz" lIns="94851" tIns="47425" rIns="94851" bIns="47425" rtlCol="0"/>
          <a:lstStyle>
            <a:lvl1pPr algn="r">
              <a:defRPr sz="1200"/>
            </a:lvl1pPr>
          </a:lstStyle>
          <a:p>
            <a:fld id="{B0023BA6-91CC-4CF9-8EDA-D85966E311D3}" type="datetimeFigureOut">
              <a:rPr lang="en-US" smtClean="0"/>
              <a:t>6/4/19</a:t>
            </a:fld>
            <a:endParaRPr lang="en-US"/>
          </a:p>
        </p:txBody>
      </p:sp>
      <p:sp>
        <p:nvSpPr>
          <p:cNvPr id="4" name="Footer Placeholder 3"/>
          <p:cNvSpPr>
            <a:spLocks noGrp="1"/>
          </p:cNvSpPr>
          <p:nvPr>
            <p:ph type="ftr" sz="quarter" idx="2"/>
          </p:nvPr>
        </p:nvSpPr>
        <p:spPr>
          <a:xfrm>
            <a:off x="1" y="9119174"/>
            <a:ext cx="3170764" cy="482027"/>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749" y="9119174"/>
            <a:ext cx="3170763" cy="482027"/>
          </a:xfrm>
          <a:prstGeom prst="rect">
            <a:avLst/>
          </a:prstGeom>
        </p:spPr>
        <p:txBody>
          <a:bodyPr vert="horz" lIns="94851" tIns="47425" rIns="94851" bIns="47425" rtlCol="0" anchor="b"/>
          <a:lstStyle>
            <a:lvl1pPr algn="r">
              <a:defRPr sz="1200"/>
            </a:lvl1pPr>
          </a:lstStyle>
          <a:p>
            <a:fld id="{B061756B-133A-47BB-B1C4-8AA9463FDD64}" type="slidenum">
              <a:rPr lang="en-US" smtClean="0"/>
              <a:t>‹#›</a:t>
            </a:fld>
            <a:endParaRPr lang="en-US"/>
          </a:p>
        </p:txBody>
      </p:sp>
    </p:spTree>
    <p:extLst>
      <p:ext uri="{BB962C8B-B14F-4D97-AF65-F5344CB8AC3E}">
        <p14:creationId xmlns:p14="http://schemas.microsoft.com/office/powerpoint/2010/main" val="291867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0060"/>
          </a:xfrm>
          <a:prstGeom prst="rect">
            <a:avLst/>
          </a:prstGeom>
        </p:spPr>
        <p:txBody>
          <a:bodyPr vert="horz" lIns="93579" tIns="46789" rIns="93579" bIns="46789" rtlCol="0"/>
          <a:lstStyle>
            <a:lvl1pPr algn="l">
              <a:defRPr sz="1200"/>
            </a:lvl1pPr>
          </a:lstStyle>
          <a:p>
            <a:endParaRPr lang="en-US"/>
          </a:p>
        </p:txBody>
      </p:sp>
      <p:sp>
        <p:nvSpPr>
          <p:cNvPr id="3" name="Date Placeholder 2"/>
          <p:cNvSpPr>
            <a:spLocks noGrp="1"/>
          </p:cNvSpPr>
          <p:nvPr>
            <p:ph type="dt" idx="1"/>
          </p:nvPr>
        </p:nvSpPr>
        <p:spPr>
          <a:xfrm>
            <a:off x="4143589" y="1"/>
            <a:ext cx="3169920" cy="480060"/>
          </a:xfrm>
          <a:prstGeom prst="rect">
            <a:avLst/>
          </a:prstGeom>
        </p:spPr>
        <p:txBody>
          <a:bodyPr vert="horz" lIns="93579" tIns="46789" rIns="93579" bIns="46789" rtlCol="0"/>
          <a:lstStyle>
            <a:lvl1pPr algn="r">
              <a:defRPr sz="1200"/>
            </a:lvl1pPr>
          </a:lstStyle>
          <a:p>
            <a:fld id="{D0FDDF39-B491-4D15-83C3-F2130CB8F0F8}" type="datetimeFigureOut">
              <a:rPr lang="en-US" smtClean="0"/>
              <a:t>6/4/19</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3579" tIns="46789" rIns="93579" bIns="46789"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3579" tIns="46789" rIns="93579" bIns="467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4"/>
            <a:ext cx="3169920" cy="480060"/>
          </a:xfrm>
          <a:prstGeom prst="rect">
            <a:avLst/>
          </a:prstGeom>
        </p:spPr>
        <p:txBody>
          <a:bodyPr vert="horz" lIns="93579" tIns="46789" rIns="93579" bIns="46789" rtlCol="0" anchor="b"/>
          <a:lstStyle>
            <a:lvl1pPr algn="l">
              <a:defRPr sz="1200"/>
            </a:lvl1pPr>
          </a:lstStyle>
          <a:p>
            <a:endParaRPr lang="en-US"/>
          </a:p>
        </p:txBody>
      </p:sp>
      <p:sp>
        <p:nvSpPr>
          <p:cNvPr id="7" name="Slide Number Placeholder 6"/>
          <p:cNvSpPr>
            <a:spLocks noGrp="1"/>
          </p:cNvSpPr>
          <p:nvPr>
            <p:ph type="sldNum" sz="quarter" idx="5"/>
          </p:nvPr>
        </p:nvSpPr>
        <p:spPr>
          <a:xfrm>
            <a:off x="4143589" y="9119474"/>
            <a:ext cx="3169920" cy="480060"/>
          </a:xfrm>
          <a:prstGeom prst="rect">
            <a:avLst/>
          </a:prstGeom>
        </p:spPr>
        <p:txBody>
          <a:bodyPr vert="horz" lIns="93579" tIns="46789" rIns="93579" bIns="46789" rtlCol="0" anchor="b"/>
          <a:lstStyle>
            <a:lvl1pPr algn="r">
              <a:defRPr sz="1200"/>
            </a:lvl1pPr>
          </a:lstStyle>
          <a:p>
            <a:fld id="{3E4061D9-ECA4-4CED-903E-8395C236FDCB}" type="slidenum">
              <a:rPr lang="en-US" smtClean="0"/>
              <a:t>‹#›</a:t>
            </a:fld>
            <a:endParaRPr lang="en-US"/>
          </a:p>
        </p:txBody>
      </p:sp>
    </p:spTree>
    <p:extLst>
      <p:ext uri="{BB962C8B-B14F-4D97-AF65-F5344CB8AC3E}">
        <p14:creationId xmlns:p14="http://schemas.microsoft.com/office/powerpoint/2010/main" val="3289797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Good afternoon and thank you for the kind introduction. I am really honored to be among so many distinguished speakers in today’s program.  Today I will introduce a project called </a:t>
            </a:r>
            <a:r>
              <a:rPr lang="en-US" dirty="0" err="1"/>
              <a:t>OpenROAD</a:t>
            </a:r>
            <a:r>
              <a:rPr lang="en-US" dirty="0"/>
              <a:t> in the IDEA program. </a:t>
            </a:r>
            <a:r>
              <a:rPr lang="en-US" dirty="0" err="1"/>
              <a:t>OpenROAD</a:t>
            </a:r>
            <a:r>
              <a:rPr lang="en-US" dirty="0"/>
              <a:t> aims for open-source, self-driving digital implementation.</a:t>
            </a:r>
          </a:p>
        </p:txBody>
      </p:sp>
      <p:sp>
        <p:nvSpPr>
          <p:cNvPr id="4" name="Slide Number Placeholder 3"/>
          <p:cNvSpPr>
            <a:spLocks noGrp="1"/>
          </p:cNvSpPr>
          <p:nvPr>
            <p:ph type="sldNum" sz="quarter" idx="10"/>
          </p:nvPr>
        </p:nvSpPr>
        <p:spPr/>
        <p:txBody>
          <a:bodyPr/>
          <a:lstStyle/>
          <a:p>
            <a:fld id="{3E4061D9-ECA4-4CED-903E-8395C236FDCB}" type="slidenum">
              <a:rPr lang="en-US" smtClean="0"/>
              <a:t>1</a:t>
            </a:fld>
            <a:endParaRPr lang="en-US"/>
          </a:p>
        </p:txBody>
      </p:sp>
    </p:spTree>
    <p:extLst>
      <p:ext uri="{BB962C8B-B14F-4D97-AF65-F5344CB8AC3E}">
        <p14:creationId xmlns:p14="http://schemas.microsoft.com/office/powerpoint/2010/main" val="626830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57200" y="720725"/>
            <a:ext cx="6400800" cy="3600450"/>
          </a:xfrm>
        </p:spPr>
      </p:sp>
      <p:sp>
        <p:nvSpPr>
          <p:cNvPr id="3" name="슬라이드 노트 개체 틀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After </a:t>
            </a:r>
            <a:r>
              <a:rPr lang="en-US" sz="1200" b="0" i="0" u="none" strike="noStrike" kern="1200" dirty="0" err="1">
                <a:solidFill>
                  <a:schemeClr val="tx1"/>
                </a:solidFill>
                <a:effectLst/>
                <a:latin typeface="+mn-lt"/>
                <a:ea typeface="+mn-ea"/>
                <a:cs typeface="+mn-cs"/>
              </a:rPr>
              <a:t>Floorplanning</a:t>
            </a:r>
            <a:r>
              <a:rPr lang="en-US" sz="1200" b="0" i="0" u="none" strike="noStrike" kern="1200" dirty="0">
                <a:solidFill>
                  <a:schemeClr val="tx1"/>
                </a:solidFill>
                <a:effectLst/>
                <a:latin typeface="+mn-lt"/>
                <a:ea typeface="+mn-ea"/>
                <a:cs typeface="+mn-cs"/>
              </a:rPr>
              <a:t> comes Placement.</a:t>
            </a:r>
            <a:endParaRPr lang="en-US" b="0" dirty="0">
              <a:effectLst/>
            </a:endParaRPr>
          </a:p>
          <a:p>
            <a:pPr rtl="0"/>
            <a:r>
              <a:rPr lang="en-US" sz="1200" b="0" i="0" u="none" strike="noStrike" kern="1200" dirty="0">
                <a:solidFill>
                  <a:schemeClr val="tx1"/>
                </a:solidFill>
                <a:effectLst/>
                <a:latin typeface="+mn-lt"/>
                <a:ea typeface="+mn-ea"/>
                <a:cs typeface="+mn-cs"/>
              </a:rPr>
              <a:t>The UCSD </a:t>
            </a:r>
            <a:r>
              <a:rPr lang="en-US" sz="1200" b="0" i="0" u="none" strike="noStrike" kern="1200" dirty="0" err="1">
                <a:solidFill>
                  <a:schemeClr val="tx1"/>
                </a:solidFill>
                <a:effectLst/>
                <a:latin typeface="+mn-lt"/>
                <a:ea typeface="+mn-ea"/>
                <a:cs typeface="+mn-cs"/>
              </a:rPr>
              <a:t>RePlAce</a:t>
            </a:r>
            <a:r>
              <a:rPr lang="en-US" sz="1200" b="0" i="0" u="none" strike="noStrike" kern="1200" dirty="0">
                <a:solidFill>
                  <a:schemeClr val="tx1"/>
                </a:solidFill>
                <a:effectLst/>
                <a:latin typeface="+mn-lt"/>
                <a:ea typeface="+mn-ea"/>
                <a:cs typeface="+mn-cs"/>
              </a:rPr>
              <a:t> tool handles mixed-size placement and has simple timing-driven net weighting that integrates our open-source static timing engine.  </a:t>
            </a:r>
            <a:r>
              <a:rPr lang="en-US" sz="1200" b="0" i="0" u="none" strike="noStrike" kern="1200" dirty="0" err="1">
                <a:solidFill>
                  <a:schemeClr val="tx1"/>
                </a:solidFill>
                <a:effectLst/>
                <a:latin typeface="+mn-lt"/>
                <a:ea typeface="+mn-ea"/>
                <a:cs typeface="+mn-cs"/>
              </a:rPr>
              <a:t>RePlAce</a:t>
            </a:r>
            <a:r>
              <a:rPr lang="en-US" sz="1200" b="0" i="0" u="none" strike="noStrike" kern="1200" dirty="0">
                <a:solidFill>
                  <a:schemeClr val="tx1"/>
                </a:solidFill>
                <a:effectLst/>
                <a:latin typeface="+mn-lt"/>
                <a:ea typeface="+mn-ea"/>
                <a:cs typeface="+mn-cs"/>
              </a:rPr>
              <a:t> uses the electrostatics analogy pioneered by Professor Cheng’s group at UCSD.</a:t>
            </a:r>
            <a:endParaRPr lang="en-US" b="0" dirty="0">
              <a:effectLst/>
            </a:endParaRPr>
          </a:p>
          <a:p>
            <a:pPr rtl="0"/>
            <a:r>
              <a:rPr lang="en-US" sz="1200" b="0" i="0" u="none" strike="noStrike" kern="1200" dirty="0">
                <a:solidFill>
                  <a:schemeClr val="tx1"/>
                </a:solidFill>
                <a:effectLst/>
                <a:latin typeface="+mn-lt"/>
                <a:ea typeface="+mn-ea"/>
                <a:cs typeface="+mn-cs"/>
              </a:rPr>
              <a:t>We use this engine in physical synthesis, </a:t>
            </a:r>
            <a:r>
              <a:rPr lang="en-US" sz="1200" b="0" i="0" u="none" strike="noStrike" kern="1200" dirty="0" err="1">
                <a:solidFill>
                  <a:schemeClr val="tx1"/>
                </a:solidFill>
                <a:effectLst/>
                <a:latin typeface="+mn-lt"/>
                <a:ea typeface="+mn-ea"/>
                <a:cs typeface="+mn-cs"/>
              </a:rPr>
              <a:t>floorplanning</a:t>
            </a:r>
            <a:r>
              <a:rPr lang="en-US" sz="1200" b="0" i="0" u="none" strike="noStrike" kern="1200" dirty="0">
                <a:solidFill>
                  <a:schemeClr val="tx1"/>
                </a:solidFill>
                <a:effectLst/>
                <a:latin typeface="+mn-lt"/>
                <a:ea typeface="+mn-ea"/>
                <a:cs typeface="+mn-cs"/>
              </a:rPr>
              <a:t>, post-CTS legalization, and traditional standard-cell placement.   </a:t>
            </a:r>
            <a:endParaRPr lang="en-US" b="0" dirty="0">
              <a:effectLst/>
            </a:endParaRPr>
          </a:p>
          <a:p>
            <a:br>
              <a:rPr lang="en-US" dirty="0"/>
            </a:br>
            <a:endParaRPr lang="ko-KR" altLang="en-US" dirty="0"/>
          </a:p>
        </p:txBody>
      </p:sp>
      <p:sp>
        <p:nvSpPr>
          <p:cNvPr id="4" name="슬라이드 번호 개체 틀 3"/>
          <p:cNvSpPr>
            <a:spLocks noGrp="1"/>
          </p:cNvSpPr>
          <p:nvPr>
            <p:ph type="sldNum" sz="quarter" idx="5"/>
          </p:nvPr>
        </p:nvSpPr>
        <p:spPr/>
        <p:txBody>
          <a:bodyPr/>
          <a:lstStyle/>
          <a:p>
            <a:fld id="{584B3332-ADA4-4F2F-96D9-040A8ED782B9}" type="slidenum">
              <a:rPr lang="en-US" smtClean="0"/>
              <a:t>14</a:t>
            </a:fld>
            <a:endParaRPr lang="en-US" dirty="0"/>
          </a:p>
        </p:txBody>
      </p:sp>
    </p:spTree>
    <p:extLst>
      <p:ext uri="{BB962C8B-B14F-4D97-AF65-F5344CB8AC3E}">
        <p14:creationId xmlns:p14="http://schemas.microsoft.com/office/powerpoint/2010/main" val="731877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57200" y="720725"/>
            <a:ext cx="6400800" cy="3600450"/>
          </a:xfrm>
        </p:spPr>
      </p:sp>
      <p:sp>
        <p:nvSpPr>
          <p:cNvPr id="3" name="슬라이드 노트 개체 틀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After </a:t>
            </a:r>
            <a:r>
              <a:rPr lang="en-US" sz="1200" b="0" i="0" u="none" strike="noStrike" kern="1200" dirty="0" err="1">
                <a:solidFill>
                  <a:schemeClr val="tx1"/>
                </a:solidFill>
                <a:effectLst/>
                <a:latin typeface="+mn-lt"/>
                <a:ea typeface="+mn-ea"/>
                <a:cs typeface="+mn-cs"/>
              </a:rPr>
              <a:t>Floorplanning</a:t>
            </a:r>
            <a:r>
              <a:rPr lang="en-US" sz="1200" b="0" i="0" u="none" strike="noStrike" kern="1200" dirty="0">
                <a:solidFill>
                  <a:schemeClr val="tx1"/>
                </a:solidFill>
                <a:effectLst/>
                <a:latin typeface="+mn-lt"/>
                <a:ea typeface="+mn-ea"/>
                <a:cs typeface="+mn-cs"/>
              </a:rPr>
              <a:t> comes Placement.</a:t>
            </a:r>
            <a:endParaRPr lang="en-US" b="0" dirty="0">
              <a:effectLst/>
            </a:endParaRPr>
          </a:p>
          <a:p>
            <a:pPr rtl="0"/>
            <a:r>
              <a:rPr lang="en-US" sz="1200" b="0" i="0" u="none" strike="noStrike" kern="1200" dirty="0">
                <a:solidFill>
                  <a:schemeClr val="tx1"/>
                </a:solidFill>
                <a:effectLst/>
                <a:latin typeface="+mn-lt"/>
                <a:ea typeface="+mn-ea"/>
                <a:cs typeface="+mn-cs"/>
              </a:rPr>
              <a:t>The UCSD </a:t>
            </a:r>
            <a:r>
              <a:rPr lang="en-US" sz="1200" b="0" i="0" u="none" strike="noStrike" kern="1200" dirty="0" err="1">
                <a:solidFill>
                  <a:schemeClr val="tx1"/>
                </a:solidFill>
                <a:effectLst/>
                <a:latin typeface="+mn-lt"/>
                <a:ea typeface="+mn-ea"/>
                <a:cs typeface="+mn-cs"/>
              </a:rPr>
              <a:t>RePlAce</a:t>
            </a:r>
            <a:r>
              <a:rPr lang="en-US" sz="1200" b="0" i="0" u="none" strike="noStrike" kern="1200" dirty="0">
                <a:solidFill>
                  <a:schemeClr val="tx1"/>
                </a:solidFill>
                <a:effectLst/>
                <a:latin typeface="+mn-lt"/>
                <a:ea typeface="+mn-ea"/>
                <a:cs typeface="+mn-cs"/>
              </a:rPr>
              <a:t> tool handles mixed-size placement and has simple timing-driven net weighting that integrates our open-source static timing engine.  </a:t>
            </a:r>
            <a:r>
              <a:rPr lang="en-US" sz="1200" b="0" i="0" u="none" strike="noStrike" kern="1200" dirty="0" err="1">
                <a:solidFill>
                  <a:schemeClr val="tx1"/>
                </a:solidFill>
                <a:effectLst/>
                <a:latin typeface="+mn-lt"/>
                <a:ea typeface="+mn-ea"/>
                <a:cs typeface="+mn-cs"/>
              </a:rPr>
              <a:t>RePlAce</a:t>
            </a:r>
            <a:r>
              <a:rPr lang="en-US" sz="1200" b="0" i="0" u="none" strike="noStrike" kern="1200" dirty="0">
                <a:solidFill>
                  <a:schemeClr val="tx1"/>
                </a:solidFill>
                <a:effectLst/>
                <a:latin typeface="+mn-lt"/>
                <a:ea typeface="+mn-ea"/>
                <a:cs typeface="+mn-cs"/>
              </a:rPr>
              <a:t> uses the electrostatics analogy pioneered by Professor Cheng’s group at UCSD.</a:t>
            </a:r>
            <a:endParaRPr lang="en-US" b="0" dirty="0">
              <a:effectLst/>
            </a:endParaRPr>
          </a:p>
          <a:p>
            <a:pPr rtl="0"/>
            <a:r>
              <a:rPr lang="en-US" sz="1200" b="0" i="0" u="none" strike="noStrike" kern="1200" dirty="0">
                <a:solidFill>
                  <a:schemeClr val="tx1"/>
                </a:solidFill>
                <a:effectLst/>
                <a:latin typeface="+mn-lt"/>
                <a:ea typeface="+mn-ea"/>
                <a:cs typeface="+mn-cs"/>
              </a:rPr>
              <a:t>We use this engine in physical synthesis, </a:t>
            </a:r>
            <a:r>
              <a:rPr lang="en-US" sz="1200" b="0" i="0" u="none" strike="noStrike" kern="1200" dirty="0" err="1">
                <a:solidFill>
                  <a:schemeClr val="tx1"/>
                </a:solidFill>
                <a:effectLst/>
                <a:latin typeface="+mn-lt"/>
                <a:ea typeface="+mn-ea"/>
                <a:cs typeface="+mn-cs"/>
              </a:rPr>
              <a:t>floorplanning</a:t>
            </a:r>
            <a:r>
              <a:rPr lang="en-US" sz="1200" b="0" i="0" u="none" strike="noStrike" kern="1200" dirty="0">
                <a:solidFill>
                  <a:schemeClr val="tx1"/>
                </a:solidFill>
                <a:effectLst/>
                <a:latin typeface="+mn-lt"/>
                <a:ea typeface="+mn-ea"/>
                <a:cs typeface="+mn-cs"/>
              </a:rPr>
              <a:t>, post-CTS legalization, and traditional standard-cell placement.   </a:t>
            </a:r>
            <a:endParaRPr lang="en-US" b="0" dirty="0">
              <a:effectLst/>
            </a:endParaRPr>
          </a:p>
          <a:p>
            <a:br>
              <a:rPr lang="en-US" dirty="0"/>
            </a:br>
            <a:endParaRPr lang="ko-KR" altLang="en-US" dirty="0"/>
          </a:p>
        </p:txBody>
      </p:sp>
      <p:sp>
        <p:nvSpPr>
          <p:cNvPr id="4" name="슬라이드 번호 개체 틀 3"/>
          <p:cNvSpPr>
            <a:spLocks noGrp="1"/>
          </p:cNvSpPr>
          <p:nvPr>
            <p:ph type="sldNum" sz="quarter" idx="5"/>
          </p:nvPr>
        </p:nvSpPr>
        <p:spPr/>
        <p:txBody>
          <a:bodyPr/>
          <a:lstStyle/>
          <a:p>
            <a:fld id="{584B3332-ADA4-4F2F-96D9-040A8ED782B9}" type="slidenum">
              <a:rPr lang="en-US" smtClean="0"/>
              <a:t>15</a:t>
            </a:fld>
            <a:endParaRPr lang="en-US" dirty="0"/>
          </a:p>
        </p:txBody>
      </p:sp>
    </p:spTree>
    <p:extLst>
      <p:ext uri="{BB962C8B-B14F-4D97-AF65-F5344CB8AC3E}">
        <p14:creationId xmlns:p14="http://schemas.microsoft.com/office/powerpoint/2010/main" val="3713117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For those two Michigan examples, </a:t>
            </a:r>
            <a:r>
              <a:rPr lang="en-US" dirty="0" err="1"/>
              <a:t>TritonCTS</a:t>
            </a:r>
            <a:r>
              <a:rPr lang="en-US" dirty="0"/>
              <a:t> produces a topology with 174 clock buffers for </a:t>
            </a:r>
            <a:r>
              <a:rPr lang="en-US" dirty="0" err="1"/>
              <a:t>VanillaBean</a:t>
            </a:r>
            <a:r>
              <a:rPr lang="en-US" dirty="0"/>
              <a:t> in 11 seconds. For Coyote, </a:t>
            </a:r>
            <a:r>
              <a:rPr lang="en-US" dirty="0" err="1"/>
              <a:t>TritonCTS</a:t>
            </a:r>
            <a:r>
              <a:rPr lang="en-US" dirty="0"/>
              <a:t> process a topology with around 5000 clock buffers in 400 seconds.</a:t>
            </a:r>
          </a:p>
        </p:txBody>
      </p:sp>
      <p:sp>
        <p:nvSpPr>
          <p:cNvPr id="4" name="Slide Number Placeholder 3"/>
          <p:cNvSpPr>
            <a:spLocks noGrp="1"/>
          </p:cNvSpPr>
          <p:nvPr>
            <p:ph type="sldNum" sz="quarter" idx="5"/>
          </p:nvPr>
        </p:nvSpPr>
        <p:spPr/>
        <p:txBody>
          <a:bodyPr/>
          <a:lstStyle/>
          <a:p>
            <a:fld id="{584B3332-ADA4-4F2F-96D9-040A8ED782B9}" type="slidenum">
              <a:rPr lang="en-US" smtClean="0"/>
              <a:t>16</a:t>
            </a:fld>
            <a:endParaRPr lang="en-US" dirty="0"/>
          </a:p>
        </p:txBody>
      </p:sp>
    </p:spTree>
    <p:extLst>
      <p:ext uri="{BB962C8B-B14F-4D97-AF65-F5344CB8AC3E}">
        <p14:creationId xmlns:p14="http://schemas.microsoft.com/office/powerpoint/2010/main" val="3349130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4B3332-ADA4-4F2F-96D9-040A8ED782B9}" type="slidenum">
              <a:rPr lang="en-US" smtClean="0"/>
              <a:t>17</a:t>
            </a:fld>
            <a:endParaRPr lang="en-US" dirty="0"/>
          </a:p>
        </p:txBody>
      </p:sp>
    </p:spTree>
    <p:extLst>
      <p:ext uri="{BB962C8B-B14F-4D97-AF65-F5344CB8AC3E}">
        <p14:creationId xmlns:p14="http://schemas.microsoft.com/office/powerpoint/2010/main" val="2278761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57200" y="720725"/>
            <a:ext cx="6400800" cy="3600450"/>
          </a:xfrm>
        </p:spPr>
      </p:sp>
      <p:sp>
        <p:nvSpPr>
          <p:cNvPr id="3" name="슬라이드 노트 개체 틀 2"/>
          <p:cNvSpPr>
            <a:spLocks noGrp="1"/>
          </p:cNvSpPr>
          <p:nvPr>
            <p:ph type="body" idx="1"/>
          </p:nvPr>
        </p:nvSpPr>
        <p:spPr/>
        <p:txBody>
          <a:bodyPr/>
          <a:lstStyle/>
          <a:p>
            <a:r>
              <a:rPr lang="en-US" altLang="ko-KR" dirty="0"/>
              <a:t>Routing is one of our toughest challenges. </a:t>
            </a:r>
            <a:r>
              <a:rPr lang="en-US" altLang="ko-KR" b="1" dirty="0" err="1"/>
              <a:t>TritonRoute</a:t>
            </a:r>
            <a:r>
              <a:rPr lang="en-US" altLang="ko-KR" dirty="0"/>
              <a:t> is a integer linear programing-based router. Currently, it starts with a global routing solution and performs track assignment considering major TSMC16 design rules. </a:t>
            </a:r>
          </a:p>
          <a:p>
            <a:r>
              <a:rPr lang="en-US" sz="1200" b="0" i="0" u="none" strike="noStrike" kern="1200" dirty="0">
                <a:solidFill>
                  <a:schemeClr val="tx1"/>
                </a:solidFill>
                <a:effectLst/>
                <a:latin typeface="+mn-lt"/>
                <a:ea typeface="+mn-ea"/>
                <a:cs typeface="+mn-cs"/>
              </a:rPr>
              <a:t>In their ongoing effort, </a:t>
            </a:r>
            <a:r>
              <a:rPr lang="en-US" sz="1200" b="0" i="0" u="none" strike="noStrike" kern="1200" dirty="0" err="1">
                <a:solidFill>
                  <a:schemeClr val="tx1"/>
                </a:solidFill>
                <a:effectLst/>
                <a:latin typeface="+mn-lt"/>
                <a:ea typeface="+mn-ea"/>
                <a:cs typeface="+mn-cs"/>
              </a:rPr>
              <a:t>Lutong</a:t>
            </a:r>
            <a:r>
              <a:rPr lang="en-US" sz="1200" b="0" i="0" u="none" strike="noStrike" kern="1200" dirty="0">
                <a:solidFill>
                  <a:schemeClr val="tx1"/>
                </a:solidFill>
                <a:effectLst/>
                <a:latin typeface="+mn-lt"/>
                <a:ea typeface="+mn-ea"/>
                <a:cs typeface="+mn-cs"/>
              </a:rPr>
              <a:t> Wang and </a:t>
            </a:r>
            <a:r>
              <a:rPr lang="en-US" sz="1200" b="0" i="0" u="none" strike="noStrike" kern="1200" dirty="0" err="1">
                <a:solidFill>
                  <a:schemeClr val="tx1"/>
                </a:solidFill>
                <a:effectLst/>
                <a:latin typeface="+mn-lt"/>
                <a:ea typeface="+mn-ea"/>
                <a:cs typeface="+mn-cs"/>
              </a:rPr>
              <a:t>Bangqi</a:t>
            </a:r>
            <a:r>
              <a:rPr lang="en-US" sz="1200" b="0" i="0" u="none" strike="noStrike" kern="1200" dirty="0">
                <a:solidFill>
                  <a:schemeClr val="tx1"/>
                </a:solidFill>
                <a:effectLst/>
                <a:latin typeface="+mn-lt"/>
                <a:ea typeface="+mn-ea"/>
                <a:cs typeface="+mn-cs"/>
              </a:rPr>
              <a:t> Xu are working on local routing strategies and comprehending the remaining design rules in TSMC16.</a:t>
            </a:r>
            <a:endParaRPr lang="en-US" b="0" dirty="0">
              <a:effectLst/>
            </a:endParaRPr>
          </a:p>
          <a:p>
            <a:endParaRPr lang="en-US" altLang="ko-KR" dirty="0"/>
          </a:p>
          <a:p>
            <a:r>
              <a:rPr lang="en-US" altLang="ko-KR" dirty="0"/>
              <a:t>They are also co-organizing with Mentor Graphics the ICCAD19 LEF/DEF Based Global Routing Contest.</a:t>
            </a:r>
          </a:p>
          <a:p>
            <a:r>
              <a:rPr lang="en-US" altLang="ko-KR" dirty="0"/>
              <a:t>This is part of our outreach to the community – in this case, there is an open-source bonus of up to 4X the default prize, available to each of the winning teams.</a:t>
            </a:r>
          </a:p>
          <a:p>
            <a:endParaRPr lang="ko-KR" altLang="en-US" dirty="0"/>
          </a:p>
        </p:txBody>
      </p:sp>
      <p:sp>
        <p:nvSpPr>
          <p:cNvPr id="4" name="슬라이드 번호 개체 틀 3"/>
          <p:cNvSpPr>
            <a:spLocks noGrp="1"/>
          </p:cNvSpPr>
          <p:nvPr>
            <p:ph type="sldNum" sz="quarter" idx="5"/>
          </p:nvPr>
        </p:nvSpPr>
        <p:spPr/>
        <p:txBody>
          <a:bodyPr/>
          <a:lstStyle/>
          <a:p>
            <a:fld id="{584B3332-ADA4-4F2F-96D9-040A8ED782B9}" type="slidenum">
              <a:rPr lang="en-US" smtClean="0"/>
              <a:t>18</a:t>
            </a:fld>
            <a:endParaRPr lang="en-US" dirty="0"/>
          </a:p>
        </p:txBody>
      </p:sp>
    </p:spTree>
    <p:extLst>
      <p:ext uri="{BB962C8B-B14F-4D97-AF65-F5344CB8AC3E}">
        <p14:creationId xmlns:p14="http://schemas.microsoft.com/office/powerpoint/2010/main" val="1749534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Our project’s </a:t>
            </a:r>
            <a:r>
              <a:rPr lang="en-US" sz="1200" b="1" i="0" u="none" strike="noStrike" kern="1200" dirty="0" err="1">
                <a:solidFill>
                  <a:schemeClr val="tx1"/>
                </a:solidFill>
                <a:effectLst/>
                <a:latin typeface="+mn-lt"/>
                <a:ea typeface="+mn-ea"/>
                <a:cs typeface="+mn-cs"/>
              </a:rPr>
              <a:t>OpenSTA</a:t>
            </a:r>
            <a:r>
              <a:rPr lang="en-US" sz="1200" b="1" i="0" u="none" strike="noStrike" kern="1200" dirty="0">
                <a:solidFill>
                  <a:schemeClr val="tx1"/>
                </a:solidFill>
                <a:effectLst/>
                <a:latin typeface="+mn-lt"/>
                <a:ea typeface="+mn-ea"/>
                <a:cs typeface="+mn-cs"/>
              </a:rPr>
              <a:t> release </a:t>
            </a:r>
            <a:r>
              <a:rPr lang="en-US" sz="1200" b="0" i="0" u="none" strike="noStrike" kern="1200" dirty="0">
                <a:solidFill>
                  <a:schemeClr val="tx1"/>
                </a:solidFill>
                <a:effectLst/>
                <a:latin typeface="+mn-lt"/>
                <a:ea typeface="+mn-ea"/>
                <a:cs typeface="+mn-cs"/>
              </a:rPr>
              <a:t>is an open-sourced version of the </a:t>
            </a:r>
            <a:r>
              <a:rPr lang="en-US" sz="1200" b="1" i="0" u="none" strike="noStrike" kern="1200" dirty="0">
                <a:solidFill>
                  <a:schemeClr val="tx1"/>
                </a:solidFill>
                <a:effectLst/>
                <a:latin typeface="+mn-lt"/>
                <a:ea typeface="+mn-ea"/>
                <a:cs typeface="+mn-cs"/>
              </a:rPr>
              <a:t>commercial Parallax </a:t>
            </a:r>
            <a:r>
              <a:rPr lang="en-US" sz="1200" b="0" i="0" u="none" strike="noStrike" kern="1200" dirty="0">
                <a:solidFill>
                  <a:schemeClr val="tx1"/>
                </a:solidFill>
                <a:effectLst/>
                <a:latin typeface="+mn-lt"/>
                <a:ea typeface="+mn-ea"/>
                <a:cs typeface="+mn-cs"/>
              </a:rPr>
              <a:t>timer.  This is definitely one of </a:t>
            </a:r>
            <a:r>
              <a:rPr lang="en-US" sz="1200" b="0" i="0" u="none" strike="noStrike" kern="1200" dirty="0" err="1">
                <a:solidFill>
                  <a:schemeClr val="tx1"/>
                </a:solidFill>
                <a:effectLst/>
                <a:latin typeface="+mn-lt"/>
                <a:ea typeface="+mn-ea"/>
                <a:cs typeface="+mn-cs"/>
              </a:rPr>
              <a:t>OpenROAD’s</a:t>
            </a:r>
            <a:r>
              <a:rPr lang="en-US" sz="1200" b="0" i="0" u="none" strike="noStrike" kern="1200" dirty="0">
                <a:solidFill>
                  <a:schemeClr val="tx1"/>
                </a:solidFill>
                <a:effectLst/>
                <a:latin typeface="+mn-lt"/>
                <a:ea typeface="+mn-ea"/>
                <a:cs typeface="+mn-cs"/>
              </a:rPr>
              <a:t> highlights so far.</a:t>
            </a:r>
            <a:endParaRPr lang="en-US" b="0" dirty="0">
              <a:effectLst/>
            </a:endParaRPr>
          </a:p>
          <a:p>
            <a:pPr rtl="0"/>
            <a:r>
              <a:rPr lang="en-US" sz="1200" b="0" i="0" u="none" strike="noStrike" kern="1200" dirty="0">
                <a:solidFill>
                  <a:schemeClr val="tx1"/>
                </a:solidFill>
                <a:effectLst/>
                <a:latin typeface="+mn-lt"/>
                <a:ea typeface="+mn-ea"/>
                <a:cs typeface="+mn-cs"/>
              </a:rPr>
              <a:t>The developer, James Cherry, has added </a:t>
            </a:r>
            <a:r>
              <a:rPr lang="en-US" sz="1200" b="0" i="0" u="none" strike="noStrike" kern="1200" dirty="0" err="1">
                <a:solidFill>
                  <a:schemeClr val="tx1"/>
                </a:solidFill>
                <a:effectLst/>
                <a:latin typeface="+mn-lt"/>
                <a:ea typeface="+mn-ea"/>
                <a:cs typeface="+mn-cs"/>
              </a:rPr>
              <a:t>Arnoldi</a:t>
            </a:r>
            <a:r>
              <a:rPr lang="en-US" sz="1200" b="0" i="0" u="none" strike="noStrike" kern="1200" dirty="0">
                <a:solidFill>
                  <a:schemeClr val="tx1"/>
                </a:solidFill>
                <a:effectLst/>
                <a:latin typeface="+mn-lt"/>
                <a:ea typeface="+mn-ea"/>
                <a:cs typeface="+mn-cs"/>
              </a:rPr>
              <a:t> delay calculation, power reporting and other enhancements since the original release.  This timer provides standard timing report styles and solid coverage of SDC constraint types.</a:t>
            </a:r>
          </a:p>
          <a:p>
            <a:pPr rtl="0"/>
            <a:r>
              <a:rPr lang="en-US" sz="1200" b="0" i="0"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19</a:t>
            </a:fld>
            <a:endParaRPr lang="en-US"/>
          </a:p>
        </p:txBody>
      </p:sp>
    </p:spTree>
    <p:extLst>
      <p:ext uri="{BB962C8B-B14F-4D97-AF65-F5344CB8AC3E}">
        <p14:creationId xmlns:p14="http://schemas.microsoft.com/office/powerpoint/2010/main" val="3445720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I say this with only the best of intentions for this field which has been so enjoyable for me for 30 years.</a:t>
            </a:r>
          </a:p>
        </p:txBody>
      </p:sp>
      <p:sp>
        <p:nvSpPr>
          <p:cNvPr id="4" name="Slide Number Placeholder 3"/>
          <p:cNvSpPr>
            <a:spLocks noGrp="1"/>
          </p:cNvSpPr>
          <p:nvPr>
            <p:ph type="sldNum" sz="quarter" idx="5"/>
          </p:nvPr>
        </p:nvSpPr>
        <p:spPr/>
        <p:txBody>
          <a:bodyPr/>
          <a:lstStyle/>
          <a:p>
            <a:fld id="{3E4061D9-ECA4-4CED-903E-8395C236FDCB}" type="slidenum">
              <a:rPr lang="en-US" smtClean="0"/>
              <a:t>21</a:t>
            </a:fld>
            <a:endParaRPr lang="en-US"/>
          </a:p>
        </p:txBody>
      </p:sp>
    </p:spTree>
    <p:extLst>
      <p:ext uri="{BB962C8B-B14F-4D97-AF65-F5344CB8AC3E}">
        <p14:creationId xmlns:p14="http://schemas.microsoft.com/office/powerpoint/2010/main" val="2760401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To quote Andreas:  Let’s get to work!</a:t>
            </a:r>
          </a:p>
          <a:p>
            <a:endParaRPr lang="en-US" dirty="0"/>
          </a:p>
          <a:p>
            <a:r>
              <a:rPr lang="en-US" dirty="0"/>
              <a:t>And on behalf of my </a:t>
            </a:r>
            <a:r>
              <a:rPr lang="en-US" dirty="0" err="1"/>
              <a:t>OpenROAD</a:t>
            </a:r>
            <a:r>
              <a:rPr lang="en-US" dirty="0"/>
              <a:t> </a:t>
            </a:r>
            <a:r>
              <a:rPr lang="en-US"/>
              <a:t>teammates, thank </a:t>
            </a:r>
            <a:r>
              <a:rPr lang="en-US" dirty="0"/>
              <a:t>you for </a:t>
            </a:r>
            <a:r>
              <a:rPr lang="en-US"/>
              <a:t>your attention!</a:t>
            </a: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22</a:t>
            </a:fld>
            <a:endParaRPr lang="en-US"/>
          </a:p>
        </p:txBody>
      </p:sp>
    </p:spTree>
    <p:extLst>
      <p:ext uri="{BB962C8B-B14F-4D97-AF65-F5344CB8AC3E}">
        <p14:creationId xmlns:p14="http://schemas.microsoft.com/office/powerpoint/2010/main" val="2138893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Personally, I feel that EVERYONE in this room should want to see OPEN-SOURCED EDA RESEARCH.</a:t>
            </a:r>
          </a:p>
          <a:p>
            <a:endParaRPr lang="en-US" dirty="0"/>
          </a:p>
          <a:p>
            <a:r>
              <a:rPr lang="en-US" dirty="0"/>
              <a:t>Why is this so critical?</a:t>
            </a:r>
          </a:p>
          <a:p>
            <a:endParaRPr lang="en-US" dirty="0"/>
          </a:p>
          <a:p>
            <a:r>
              <a:rPr lang="en-US" dirty="0"/>
              <a:t>Extreme consolidation. </a:t>
            </a:r>
          </a:p>
          <a:p>
            <a:r>
              <a:rPr lang="en-US" dirty="0"/>
              <a:t>Everyone fights intense wars with </a:t>
            </a:r>
            <a:r>
              <a:rPr lang="en-US" b="1" dirty="0"/>
              <a:t>exactly</a:t>
            </a:r>
            <a:r>
              <a:rPr lang="en-US" dirty="0"/>
              <a:t> the same weapons?  (Fab processes, 3</a:t>
            </a:r>
            <a:r>
              <a:rPr lang="en-US" baseline="30000" dirty="0"/>
              <a:t>rd</a:t>
            </a:r>
            <a:r>
              <a:rPr lang="en-US" dirty="0"/>
              <a:t>-party IPs, EDA tools…)  </a:t>
            </a:r>
            <a:r>
              <a:rPr lang="en-US" dirty="0">
                <a:sym typeface="Wingdings" panose="05000000000000000000" pitchFamily="2" charset="2"/>
              </a:rPr>
              <a:t> Everyone claims that “We will win because of our people and our culture” – </a:t>
            </a:r>
            <a:r>
              <a:rPr lang="en-US" b="1" dirty="0">
                <a:sym typeface="Wingdings" panose="05000000000000000000" pitchFamily="2" charset="2"/>
              </a:rPr>
              <a:t>WRONG</a:t>
            </a:r>
            <a:r>
              <a:rPr lang="en-US" dirty="0">
                <a:sym typeface="Wingdings" panose="05000000000000000000" pitchFamily="2" charset="2"/>
              </a:rPr>
              <a:t>.  </a:t>
            </a:r>
          </a:p>
          <a:p>
            <a:r>
              <a:rPr lang="en-US" b="1" dirty="0">
                <a:sym typeface="Wingdings" panose="05000000000000000000" pitchFamily="2" charset="2"/>
              </a:rPr>
              <a:t>Private-label EDA </a:t>
            </a:r>
            <a:r>
              <a:rPr lang="en-US" dirty="0">
                <a:sym typeface="Wingdings" panose="05000000000000000000" pitchFamily="2" charset="2"/>
              </a:rPr>
              <a:t>is inevitable, and this can REALLY benefit from open source glue and engines.</a:t>
            </a:r>
          </a:p>
          <a:p>
            <a:endParaRPr lang="en-US" dirty="0">
              <a:sym typeface="Wingdings" panose="05000000000000000000" pitchFamily="2" charset="2"/>
            </a:endParaRPr>
          </a:p>
          <a:p>
            <a:r>
              <a:rPr lang="en-US" dirty="0">
                <a:sym typeface="Wingdings" panose="05000000000000000000" pitchFamily="2" charset="2"/>
              </a:rPr>
              <a:t>FOUNDRY: </a:t>
            </a:r>
          </a:p>
          <a:p>
            <a:r>
              <a:rPr lang="en-US" dirty="0">
                <a:sym typeface="Wingdings" panose="05000000000000000000" pitchFamily="2" charset="2"/>
              </a:rPr>
              <a:t>FABLESS:</a:t>
            </a:r>
          </a:p>
          <a:p>
            <a:r>
              <a:rPr lang="en-US" dirty="0">
                <a:sym typeface="Wingdings" panose="05000000000000000000" pitchFamily="2" charset="2"/>
              </a:rPr>
              <a:t>EDA: consumable, turnkey research results from academia</a:t>
            </a:r>
          </a:p>
          <a:p>
            <a:r>
              <a:rPr lang="en-US" dirty="0">
                <a:sym typeface="Wingdings" panose="05000000000000000000" pitchFamily="2" charset="2"/>
              </a:rPr>
              <a:t>ACADEMIA: I’ve explained this, and from my past 20 years of open-sourcing, I do understand that people engage or not – it’s after all a personal thing.  For my part, I believe it is the right path.</a:t>
            </a:r>
            <a:br>
              <a:rPr lang="en-US" dirty="0">
                <a:sym typeface="Wingdings" panose="05000000000000000000" pitchFamily="2" charset="2"/>
              </a:rPr>
            </a:b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23</a:t>
            </a:fld>
            <a:endParaRPr lang="en-US"/>
          </a:p>
        </p:txBody>
      </p:sp>
    </p:spTree>
    <p:extLst>
      <p:ext uri="{BB962C8B-B14F-4D97-AF65-F5344CB8AC3E}">
        <p14:creationId xmlns:p14="http://schemas.microsoft.com/office/powerpoint/2010/main" val="2652844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When we talk about hardware today, we talk about the crises of hardware </a:t>
            </a:r>
            <a:r>
              <a:rPr lang="en-US" b="1" dirty="0"/>
              <a:t>design</a:t>
            </a:r>
            <a:r>
              <a:rPr lang="en-US" dirty="0"/>
              <a:t>: Cost, Expertise, Unpredictability</a:t>
            </a:r>
          </a:p>
          <a:p>
            <a:endParaRPr lang="en-US" dirty="0"/>
          </a:p>
          <a:p>
            <a:r>
              <a:rPr lang="en-US" dirty="0"/>
              <a:t>Design COST is engineers, licenses, schedule – AND RISK.   This slide from Andreas a year ago tells us that wafer cost pretty much always ends up at a nickel or a dime per square millimeter in any process.   But this curve at the right means that the cost of designing that square millimeter is out of control.  </a:t>
            </a:r>
            <a:r>
              <a:rPr lang="en-US" b="1" dirty="0"/>
              <a:t>This happens when nothing really ties design technology to Moore’s Law scaling itself.</a:t>
            </a:r>
          </a:p>
          <a:p>
            <a:endParaRPr lang="en-US" dirty="0"/>
          </a:p>
          <a:p>
            <a:r>
              <a:rPr lang="en-US" b="1" dirty="0"/>
              <a:t>{CLICK] </a:t>
            </a:r>
            <a:r>
              <a:rPr lang="en-US" dirty="0"/>
              <a:t>Compounding this is non-scaling of QUALITY.  With every new technology node, yes, you CAN print twice as many transistors in a square millimeter as before – which is AVAILABLE DENSITY … BUT,  you CANNOT fit twice as many USEFUL transistors into a given area, going from node to node – and that’s REALIZABLE DENSITY.  This DESIGN CAPABILITY GAP goes back well over a decade. </a:t>
            </a:r>
          </a:p>
        </p:txBody>
      </p:sp>
      <p:sp>
        <p:nvSpPr>
          <p:cNvPr id="4" name="Slide Number Placeholder 3"/>
          <p:cNvSpPr>
            <a:spLocks noGrp="1"/>
          </p:cNvSpPr>
          <p:nvPr>
            <p:ph type="sldNum" sz="quarter" idx="10"/>
          </p:nvPr>
        </p:nvSpPr>
        <p:spPr/>
        <p:txBody>
          <a:bodyPr/>
          <a:lstStyle/>
          <a:p>
            <a:fld id="{A5451585-E2AC-4897-B719-C200C8CF2F37}" type="slidenum">
              <a:rPr lang="en-US" smtClean="0"/>
              <a:pPr/>
              <a:t>24</a:t>
            </a:fld>
            <a:endParaRPr lang="en-US" dirty="0"/>
          </a:p>
        </p:txBody>
      </p:sp>
    </p:spTree>
    <p:extLst>
      <p:ext uri="{BB962C8B-B14F-4D97-AF65-F5344CB8AC3E}">
        <p14:creationId xmlns:p14="http://schemas.microsoft.com/office/powerpoint/2010/main" val="2871717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When we talk about hardware today, we talk about the crises of hardware </a:t>
            </a:r>
            <a:r>
              <a:rPr lang="en-US" b="1" dirty="0"/>
              <a:t>design</a:t>
            </a:r>
            <a:r>
              <a:rPr lang="en-US" dirty="0"/>
              <a:t>: Cost, Expertise, Unpredictability</a:t>
            </a:r>
          </a:p>
          <a:p>
            <a:endParaRPr lang="en-US" dirty="0"/>
          </a:p>
          <a:p>
            <a:r>
              <a:rPr lang="en-US" dirty="0"/>
              <a:t>Design COST is engineers, licenses, schedule – AND RISK.   This slide from Andreas a year ago tells us that wafer cost pretty much always ends up at a nickel or a dime per square millimeter in any process.   But this curve at the right means that the cost of designing that square millimeter is out of control.  </a:t>
            </a:r>
            <a:r>
              <a:rPr lang="en-US" b="1" dirty="0"/>
              <a:t>This happens when nothing really ties design technology to Moore’s Law scaling itself.</a:t>
            </a:r>
          </a:p>
          <a:p>
            <a:endParaRPr lang="en-US" dirty="0"/>
          </a:p>
          <a:p>
            <a:r>
              <a:rPr lang="en-US" b="1" dirty="0"/>
              <a:t>{CLICK] </a:t>
            </a:r>
            <a:r>
              <a:rPr lang="en-US" dirty="0"/>
              <a:t>Compounding this is non-scaling of QUALITY.  With every new technology node, yes, you CAN print twice as many transistors in a square millimeter as before – which is AVAILABLE DENSITY … BUT,  you CANNOT fit twice as many USEFUL transistors into a given area, going from node to node – and that’s REALIZABLE DENSITY.  This DESIGN CAPABILITY GAP goes back well over a decade. </a:t>
            </a:r>
          </a:p>
        </p:txBody>
      </p:sp>
      <p:sp>
        <p:nvSpPr>
          <p:cNvPr id="4" name="Slide Number Placeholder 3"/>
          <p:cNvSpPr>
            <a:spLocks noGrp="1"/>
          </p:cNvSpPr>
          <p:nvPr>
            <p:ph type="sldNum" sz="quarter" idx="10"/>
          </p:nvPr>
        </p:nvSpPr>
        <p:spPr/>
        <p:txBody>
          <a:bodyPr/>
          <a:lstStyle/>
          <a:p>
            <a:fld id="{A5451585-E2AC-4897-B719-C200C8CF2F37}" type="slidenum">
              <a:rPr lang="en-US" smtClean="0"/>
              <a:pPr/>
              <a:t>2</a:t>
            </a:fld>
            <a:endParaRPr lang="en-US" dirty="0"/>
          </a:p>
        </p:txBody>
      </p:sp>
    </p:spTree>
    <p:extLst>
      <p:ext uri="{BB962C8B-B14F-4D97-AF65-F5344CB8AC3E}">
        <p14:creationId xmlns:p14="http://schemas.microsoft.com/office/powerpoint/2010/main" val="3418965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Design itself is too difficult!</a:t>
            </a:r>
          </a:p>
          <a:p>
            <a:r>
              <a:rPr lang="en-US" dirty="0"/>
              <a:t>A modern P&amp;R tool has more than 10K commands and options.</a:t>
            </a:r>
          </a:p>
          <a:p>
            <a:endParaRPr lang="en-US" dirty="0"/>
          </a:p>
          <a:p>
            <a:r>
              <a:rPr lang="en-US" dirty="0"/>
              <a:t>[CLICK] In latest nodes, tools introduce more complex procs to handle increasing design rule complexity. So outcomes are hard to predict, and expert users are needed. This brings cost and risk that are not good for the industry.</a:t>
            </a:r>
          </a:p>
          <a:p>
            <a:endParaRPr lang="en-US" dirty="0"/>
          </a:p>
          <a:p>
            <a:r>
              <a:rPr lang="en-US" dirty="0"/>
              <a:t>If you remember </a:t>
            </a:r>
            <a:r>
              <a:rPr lang="en-US" dirty="0" err="1"/>
              <a:t>Makimoto’s</a:t>
            </a:r>
            <a:r>
              <a:rPr lang="en-US" dirty="0"/>
              <a:t> wave: What swings the industry from a period of standardization back to a period of customization? Moore’s Law power and performance scaling, or improved design technology and design cost. But both of these drivers are stalled !</a:t>
            </a:r>
          </a:p>
          <a:p>
            <a:endParaRPr lang="en-US" dirty="0"/>
          </a:p>
          <a:p>
            <a:r>
              <a:rPr lang="en-US" dirty="0"/>
              <a:t>[Click] Still living in a computer-AIDED mindset, as opposed to a design AUTOMATION mindset – again assumes expert users.  </a:t>
            </a:r>
          </a:p>
          <a:p>
            <a:endParaRPr lang="en-US" dirty="0"/>
          </a:p>
          <a:p>
            <a:r>
              <a:rPr lang="en-US" dirty="0"/>
              <a:t>[Click] So how do we escape this “local minimum”?</a:t>
            </a:r>
          </a:p>
        </p:txBody>
      </p:sp>
      <p:sp>
        <p:nvSpPr>
          <p:cNvPr id="4" name="Slide Number Placeholder 3"/>
          <p:cNvSpPr>
            <a:spLocks noGrp="1"/>
          </p:cNvSpPr>
          <p:nvPr>
            <p:ph type="sldNum" sz="quarter" idx="10"/>
          </p:nvPr>
        </p:nvSpPr>
        <p:spPr/>
        <p:txBody>
          <a:bodyPr/>
          <a:lstStyle/>
          <a:p>
            <a:fld id="{584B3332-ADA4-4F2F-96D9-040A8ED782B9}" type="slidenum">
              <a:rPr lang="en-US" smtClean="0"/>
              <a:t>3</a:t>
            </a:fld>
            <a:endParaRPr lang="en-US" dirty="0"/>
          </a:p>
        </p:txBody>
      </p:sp>
    </p:spTree>
    <p:extLst>
      <p:ext uri="{BB962C8B-B14F-4D97-AF65-F5344CB8AC3E}">
        <p14:creationId xmlns:p14="http://schemas.microsoft.com/office/powerpoint/2010/main" val="3102875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Here are my co-PIs at the universities and the companies – many very well-known faces spanning from layout to analysis, plus SOC design and design methodology.</a:t>
            </a:r>
          </a:p>
        </p:txBody>
      </p:sp>
      <p:sp>
        <p:nvSpPr>
          <p:cNvPr id="4" name="Slide Number Placeholder 3"/>
          <p:cNvSpPr>
            <a:spLocks noGrp="1"/>
          </p:cNvSpPr>
          <p:nvPr>
            <p:ph type="sldNum" sz="quarter" idx="10"/>
          </p:nvPr>
        </p:nvSpPr>
        <p:spPr/>
        <p:txBody>
          <a:bodyPr/>
          <a:lstStyle/>
          <a:p>
            <a:fld id="{584B3332-ADA4-4F2F-96D9-040A8ED782B9}" type="slidenum">
              <a:rPr lang="en-US" smtClean="0"/>
              <a:t>5</a:t>
            </a:fld>
            <a:endParaRPr lang="en-US" dirty="0"/>
          </a:p>
        </p:txBody>
      </p:sp>
    </p:spTree>
    <p:extLst>
      <p:ext uri="{BB962C8B-B14F-4D97-AF65-F5344CB8AC3E}">
        <p14:creationId xmlns:p14="http://schemas.microsoft.com/office/powerpoint/2010/main" val="607370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rtl="0" fontAlgn="base"/>
            <a:r>
              <a:rPr lang="en-US" altLang="ko-KR" sz="1200" b="0" i="0" kern="1200" dirty="0">
                <a:solidFill>
                  <a:schemeClr val="tx1"/>
                </a:solidFill>
                <a:effectLst/>
                <a:latin typeface="Times New Roman" pitchFamily="18" charset="0"/>
                <a:ea typeface="+mn-ea"/>
                <a:cs typeface="+mn-cs"/>
              </a:rPr>
              <a:t>Clarity – research is principled and verifiable.</a:t>
            </a:r>
          </a:p>
          <a:p>
            <a:pPr rtl="0" fontAlgn="base"/>
            <a:endParaRPr lang="en-US" altLang="ko-KR" sz="1200" b="0" i="0" kern="1200" dirty="0">
              <a:solidFill>
                <a:schemeClr val="tx1"/>
              </a:solidFill>
              <a:effectLst/>
              <a:latin typeface="Times New Roman" pitchFamily="18" charset="0"/>
              <a:ea typeface="+mn-ea"/>
              <a:cs typeface="+mn-cs"/>
            </a:endParaRPr>
          </a:p>
          <a:p>
            <a:pPr rtl="0" fontAlgn="base"/>
            <a:r>
              <a:rPr lang="en-US" altLang="ko-KR" sz="1200" b="0" i="0" kern="1200" dirty="0">
                <a:solidFill>
                  <a:schemeClr val="tx1"/>
                </a:solidFill>
                <a:effectLst/>
                <a:latin typeface="Times New Roman" pitchFamily="18" charset="0"/>
                <a:ea typeface="+mn-ea"/>
                <a:cs typeface="+mn-cs"/>
              </a:rPr>
              <a:t>Don’t waste time!  People are precious in our world – enough are going to Facebook without making research life unnecessarily tough or impossible!</a:t>
            </a:r>
          </a:p>
          <a:p>
            <a:pPr rtl="0" fontAlgn="base"/>
            <a:endParaRPr lang="en-US" altLang="ko-KR" sz="1200" b="0" i="0" kern="1200" dirty="0">
              <a:solidFill>
                <a:schemeClr val="tx1"/>
              </a:solidFill>
              <a:effectLst/>
              <a:latin typeface="Times New Roman" pitchFamily="18" charset="0"/>
              <a:ea typeface="+mn-ea"/>
              <a:cs typeface="+mn-cs"/>
            </a:endParaRPr>
          </a:p>
          <a:p>
            <a:pPr rtl="0" fontAlgn="base"/>
            <a:r>
              <a:rPr lang="en-US" altLang="ko-KR" sz="1200" b="0" i="0" kern="1200" dirty="0">
                <a:solidFill>
                  <a:schemeClr val="tx1"/>
                </a:solidFill>
                <a:effectLst/>
                <a:latin typeface="Times New Roman" pitchFamily="18" charset="0"/>
                <a:ea typeface="+mn-ea"/>
                <a:cs typeface="+mn-cs"/>
              </a:rPr>
              <a:t>As Andreas mentioned: mature fields do this, and flourish !</a:t>
            </a:r>
          </a:p>
        </p:txBody>
      </p:sp>
      <p:sp>
        <p:nvSpPr>
          <p:cNvPr id="4" name="Slide Number Placeholder 3"/>
          <p:cNvSpPr>
            <a:spLocks noGrp="1"/>
          </p:cNvSpPr>
          <p:nvPr>
            <p:ph type="sldNum" sz="quarter" idx="5"/>
          </p:nvPr>
        </p:nvSpPr>
        <p:spPr/>
        <p:txBody>
          <a:bodyPr/>
          <a:lstStyle/>
          <a:p>
            <a:fld id="{584B3332-ADA4-4F2F-96D9-040A8ED782B9}" type="slidenum">
              <a:rPr lang="en-US" smtClean="0"/>
              <a:t>7</a:t>
            </a:fld>
            <a:endParaRPr lang="en-US" dirty="0"/>
          </a:p>
        </p:txBody>
      </p:sp>
    </p:spTree>
    <p:extLst>
      <p:ext uri="{BB962C8B-B14F-4D97-AF65-F5344CB8AC3E}">
        <p14:creationId xmlns:p14="http://schemas.microsoft.com/office/powerpoint/2010/main" val="313161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I think of this as just paying it forward – the right thing to do for so many reasons.</a:t>
            </a:r>
          </a:p>
          <a:p>
            <a:r>
              <a:rPr lang="en-US" dirty="0"/>
              <a:t>So, </a:t>
            </a:r>
            <a:r>
              <a:rPr lang="en-US" dirty="0" err="1"/>
              <a:t>OpenROAD</a:t>
            </a:r>
            <a:r>
              <a:rPr lang="en-US" dirty="0"/>
              <a:t> is open-sourcing everything, by our contract and because we wanted to anyway.</a:t>
            </a:r>
          </a:p>
        </p:txBody>
      </p:sp>
      <p:sp>
        <p:nvSpPr>
          <p:cNvPr id="4" name="Slide Number Placeholder 3"/>
          <p:cNvSpPr>
            <a:spLocks noGrp="1"/>
          </p:cNvSpPr>
          <p:nvPr>
            <p:ph type="sldNum" sz="quarter" idx="5"/>
          </p:nvPr>
        </p:nvSpPr>
        <p:spPr/>
        <p:txBody>
          <a:bodyPr/>
          <a:lstStyle/>
          <a:p>
            <a:fld id="{3E4061D9-ECA4-4CED-903E-8395C236FDCB}" type="slidenum">
              <a:rPr lang="en-US" smtClean="0"/>
              <a:t>8</a:t>
            </a:fld>
            <a:endParaRPr lang="en-US"/>
          </a:p>
        </p:txBody>
      </p:sp>
    </p:spTree>
    <p:extLst>
      <p:ext uri="{BB962C8B-B14F-4D97-AF65-F5344CB8AC3E}">
        <p14:creationId xmlns:p14="http://schemas.microsoft.com/office/powerpoint/2010/main" val="3388691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Layout generation spans Logic Synthesis through Routing and then layout finishing.</a:t>
            </a:r>
            <a:endParaRPr lang="en-US" b="0" dirty="0">
              <a:effectLst/>
            </a:endParaRPr>
          </a:p>
          <a:p>
            <a:pPr rtl="0"/>
            <a:r>
              <a:rPr lang="en-US" sz="1200" b="1" i="0" u="none" strike="noStrike" kern="1200" dirty="0">
                <a:solidFill>
                  <a:schemeClr val="tx1"/>
                </a:solidFill>
                <a:effectLst/>
                <a:latin typeface="+mn-lt"/>
                <a:ea typeface="+mn-ea"/>
                <a:cs typeface="+mn-cs"/>
              </a:rPr>
              <a:t>[CLICK] OUR</a:t>
            </a:r>
            <a:r>
              <a:rPr lang="en-US" sz="1200" b="0" i="0" u="none" strike="noStrike" kern="1200" dirty="0">
                <a:solidFill>
                  <a:schemeClr val="tx1"/>
                </a:solidFill>
                <a:effectLst/>
                <a:latin typeface="+mn-lt"/>
                <a:ea typeface="+mn-ea"/>
                <a:cs typeface="+mn-cs"/>
              </a:rPr>
              <a:t> inputs are industry-standard formats - Verilog, constraints, timing/power libraries, physical library views.  </a:t>
            </a:r>
            <a:r>
              <a:rPr lang="en-US" sz="1200" b="1" i="0" u="none" strike="noStrike" kern="1200" dirty="0">
                <a:solidFill>
                  <a:schemeClr val="tx1"/>
                </a:solidFill>
                <a:effectLst/>
                <a:latin typeface="+mn-lt"/>
                <a:ea typeface="+mn-ea"/>
                <a:cs typeface="+mn-cs"/>
              </a:rPr>
              <a:t>Additional config files and characterizations are also required.</a:t>
            </a:r>
            <a:endParaRPr lang="en-US" b="0" dirty="0">
              <a:effectLst/>
            </a:endParaRPr>
          </a:p>
          <a:p>
            <a:pPr rtl="0"/>
            <a:r>
              <a:rPr lang="en-US" sz="1200" b="1" i="0" u="none" strike="noStrike" kern="1200" dirty="0">
                <a:solidFill>
                  <a:schemeClr val="tx1"/>
                </a:solidFill>
                <a:effectLst/>
                <a:latin typeface="+mn-lt"/>
                <a:ea typeface="+mn-ea"/>
                <a:cs typeface="+mn-cs"/>
              </a:rPr>
              <a:t>[CLICK] </a:t>
            </a:r>
            <a:r>
              <a:rPr lang="en-US" sz="1200" b="0" i="0" u="none" strike="noStrike" kern="1200" dirty="0">
                <a:solidFill>
                  <a:schemeClr val="tx1"/>
                </a:solidFill>
                <a:effectLst/>
                <a:latin typeface="+mn-lt"/>
                <a:ea typeface="+mn-ea"/>
                <a:cs typeface="+mn-cs"/>
              </a:rPr>
              <a:t>Output is final routing, plus timing and power reporting.</a:t>
            </a:r>
            <a:endParaRPr lang="en-US" b="0" dirty="0">
              <a:effectLst/>
            </a:endParaRPr>
          </a:p>
          <a:p>
            <a:r>
              <a:rPr lang="en-US" sz="1200" b="1" i="0" u="none" strike="noStrike" kern="1200" dirty="0">
                <a:solidFill>
                  <a:schemeClr val="tx1"/>
                </a:solidFill>
                <a:effectLst/>
                <a:latin typeface="+mn-lt"/>
                <a:ea typeface="+mn-ea"/>
                <a:cs typeface="+mn-cs"/>
              </a:rPr>
              <a:t>[CLICK] Today</a:t>
            </a:r>
            <a:r>
              <a:rPr lang="en-US" sz="1200" b="0" i="0" u="none" strike="noStrike" kern="1200" dirty="0">
                <a:solidFill>
                  <a:schemeClr val="tx1"/>
                </a:solidFill>
                <a:effectLst/>
                <a:latin typeface="+mn-lt"/>
                <a:ea typeface="+mn-ea"/>
                <a:cs typeface="+mn-cs"/>
              </a:rPr>
              <a:t> we are about 15 months before v1 release.</a:t>
            </a:r>
          </a:p>
          <a:p>
            <a:r>
              <a:rPr lang="en-US" b="0" dirty="0"/>
              <a:t>We also work on die-package layout flow with Qualcomm, and Professor C-K Cheng at UCSD is leading board place-and-route development (two M.S. graduates of NTU are joining him in a few weeks).</a:t>
            </a:r>
          </a:p>
          <a:p>
            <a:endParaRPr lang="en-US" b="0" dirty="0"/>
          </a:p>
        </p:txBody>
      </p:sp>
      <p:sp>
        <p:nvSpPr>
          <p:cNvPr id="4" name="Slide Number Placeholder 3"/>
          <p:cNvSpPr>
            <a:spLocks noGrp="1"/>
          </p:cNvSpPr>
          <p:nvPr>
            <p:ph type="sldNum" sz="quarter" idx="10"/>
          </p:nvPr>
        </p:nvSpPr>
        <p:spPr/>
        <p:txBody>
          <a:bodyPr/>
          <a:lstStyle/>
          <a:p>
            <a:fld id="{584B3332-ADA4-4F2F-96D9-040A8ED782B9}" type="slidenum">
              <a:rPr lang="en-US" smtClean="0"/>
              <a:t>9</a:t>
            </a:fld>
            <a:endParaRPr lang="en-US" dirty="0"/>
          </a:p>
        </p:txBody>
      </p:sp>
    </p:spTree>
    <p:extLst>
      <p:ext uri="{BB962C8B-B14F-4D97-AF65-F5344CB8AC3E}">
        <p14:creationId xmlns:p14="http://schemas.microsoft.com/office/powerpoint/2010/main" val="3847668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Let me start with a very important piece: where do we get calibrations and testcases, and who are our “internal AEs and product engineers”?   </a:t>
            </a:r>
          </a:p>
          <a:p>
            <a:r>
              <a:rPr lang="en-US" dirty="0"/>
              <a:t>The team at Michigan acts as the pioneering customers – they provide feedback on what they  are looking for to implement their  designs, and what they see from the </a:t>
            </a:r>
            <a:r>
              <a:rPr lang="en-US" dirty="0" err="1"/>
              <a:t>OpenROAD</a:t>
            </a:r>
            <a:r>
              <a:rPr lang="en-US" dirty="0"/>
              <a:t> flow.</a:t>
            </a:r>
          </a:p>
          <a:p>
            <a:r>
              <a:rPr lang="en-US" dirty="0"/>
              <a:t>They assess QOR against what they’ve observed from previous </a:t>
            </a:r>
            <a:r>
              <a:rPr lang="en-US" dirty="0" err="1"/>
              <a:t>tapeouts</a:t>
            </a:r>
            <a:r>
              <a:rPr lang="en-US" dirty="0"/>
              <a:t>, and they also help prioritize features</a:t>
            </a:r>
          </a:p>
          <a:p>
            <a:r>
              <a:rPr lang="en-US" dirty="0"/>
              <a:t> </a:t>
            </a:r>
          </a:p>
        </p:txBody>
      </p:sp>
      <p:sp>
        <p:nvSpPr>
          <p:cNvPr id="4" name="Slide Number Placeholder 3"/>
          <p:cNvSpPr>
            <a:spLocks noGrp="1"/>
          </p:cNvSpPr>
          <p:nvPr>
            <p:ph type="sldNum" sz="quarter" idx="5"/>
          </p:nvPr>
        </p:nvSpPr>
        <p:spPr/>
        <p:txBody>
          <a:bodyPr/>
          <a:lstStyle/>
          <a:p>
            <a:fld id="{584B3332-ADA4-4F2F-96D9-040A8ED782B9}" type="slidenum">
              <a:rPr lang="en-US" smtClean="0"/>
              <a:t>10</a:t>
            </a:fld>
            <a:endParaRPr lang="en-US" dirty="0"/>
          </a:p>
        </p:txBody>
      </p:sp>
    </p:spTree>
    <p:extLst>
      <p:ext uri="{BB962C8B-B14F-4D97-AF65-F5344CB8AC3E}">
        <p14:creationId xmlns:p14="http://schemas.microsoft.com/office/powerpoint/2010/main" val="1232789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57200" y="720725"/>
            <a:ext cx="6400800" cy="3600450"/>
          </a:xfrm>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t>Now let me give a few snapshots of the implementation flow, from an internal demo </a:t>
            </a:r>
            <a:r>
              <a:rPr lang="en-US" altLang="ko-KR" b="1" dirty="0"/>
              <a:t>that we had at the beginning of January.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b="0" dirty="0"/>
              <a:t>For </a:t>
            </a:r>
            <a:r>
              <a:rPr lang="en-US" altLang="ko-KR" b="0" dirty="0" err="1"/>
              <a:t>floorplanning</a:t>
            </a:r>
            <a:r>
              <a:rPr lang="en-US" altLang="ko-KR" b="0" dirty="0"/>
              <a:t> and </a:t>
            </a:r>
            <a:r>
              <a:rPr lang="en-US" altLang="ko-KR" b="0" dirty="0" err="1"/>
              <a:t>powerplanning</a:t>
            </a:r>
            <a:r>
              <a:rPr lang="en-US" altLang="ko-KR" b="0" dirty="0"/>
              <a:t>, </a:t>
            </a:r>
            <a:r>
              <a:rPr lang="en-US" altLang="ko-KR" b="1" dirty="0" err="1"/>
              <a:t>TritonFPlan</a:t>
            </a:r>
            <a:r>
              <a:rPr lang="en-US" altLang="ko-KR" b="1" dirty="0"/>
              <a:t> </a:t>
            </a:r>
            <a:r>
              <a:rPr lang="en-US" altLang="ko-KR" dirty="0"/>
              <a:t>has two major components, with methodology guidance from Qualcomm and Arm.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t>The </a:t>
            </a:r>
            <a:r>
              <a:rPr lang="en-US" altLang="ko-KR" b="1" dirty="0"/>
              <a:t>first</a:t>
            </a:r>
            <a:r>
              <a:rPr lang="en-US" altLang="ko-KR" dirty="0"/>
              <a:t> component is integer programming-based macro-packing, using rules embedded in config files. This understands netlist connectivity as well as channel, halo, grid-snapping and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t>The </a:t>
            </a:r>
            <a:r>
              <a:rPr lang="en-US" altLang="ko-KR" b="1" dirty="0"/>
              <a:t>second</a:t>
            </a:r>
            <a:r>
              <a:rPr lang="en-US" altLang="ko-KR" dirty="0"/>
              <a:t> component is </a:t>
            </a:r>
            <a:r>
              <a:rPr lang="en-US" altLang="ko-KR" dirty="0" err="1"/>
              <a:t>Tcl</a:t>
            </a:r>
            <a:r>
              <a:rPr lang="en-US" altLang="ko-KR" dirty="0"/>
              <a:t>-based Power Delivery Network (PDN) Generation, using a safe-by-construction methodology.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t>Today the field of use is rectangular floorplans, with macro count &lt; 100. Students are working on correct-by-construction handling of endcaps and </a:t>
            </a:r>
            <a:r>
              <a:rPr lang="en-US" altLang="ko-KR" dirty="0" err="1"/>
              <a:t>tapcells</a:t>
            </a:r>
            <a:r>
              <a:rPr lang="en-US" altLang="ko-KR" dirty="0"/>
              <a:t> in 16 nanometer – and they are revisiting annealing-based macro packing, inspired by the published successes at NTU and </a:t>
            </a:r>
            <a:r>
              <a:rPr lang="en-US" altLang="ko-KR" dirty="0" err="1"/>
              <a:t>Maxeda</a:t>
            </a:r>
            <a:r>
              <a:rPr lang="en-US" altLang="ko-KR" dirty="0"/>
              <a:t>.  </a:t>
            </a:r>
          </a:p>
        </p:txBody>
      </p:sp>
      <p:sp>
        <p:nvSpPr>
          <p:cNvPr id="4" name="슬라이드 번호 개체 틀 3"/>
          <p:cNvSpPr>
            <a:spLocks noGrp="1"/>
          </p:cNvSpPr>
          <p:nvPr>
            <p:ph type="sldNum" sz="quarter" idx="5"/>
          </p:nvPr>
        </p:nvSpPr>
        <p:spPr/>
        <p:txBody>
          <a:bodyPr/>
          <a:lstStyle/>
          <a:p>
            <a:fld id="{584B3332-ADA4-4F2F-96D9-040A8ED782B9}" type="slidenum">
              <a:rPr lang="en-US" smtClean="0"/>
              <a:t>13</a:t>
            </a:fld>
            <a:endParaRPr lang="en-US" dirty="0"/>
          </a:p>
        </p:txBody>
      </p:sp>
    </p:spTree>
    <p:extLst>
      <p:ext uri="{BB962C8B-B14F-4D97-AF65-F5344CB8AC3E}">
        <p14:creationId xmlns:p14="http://schemas.microsoft.com/office/powerpoint/2010/main" val="269345802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Text Box 2"/>
          <p:cNvSpPr txBox="1">
            <a:spLocks noChangeArrowheads="1"/>
          </p:cNvSpPr>
          <p:nvPr/>
        </p:nvSpPr>
        <p:spPr bwMode="auto">
          <a:xfrm>
            <a:off x="6400800" y="3124200"/>
            <a:ext cx="5384800" cy="1143000"/>
          </a:xfrm>
          <a:prstGeom prst="rect">
            <a:avLst/>
          </a:prstGeom>
          <a:noFill/>
          <a:ln w="9525" algn="ctr">
            <a:noFill/>
            <a:miter lim="800000"/>
            <a:headEnd/>
            <a:tailEnd/>
          </a:ln>
          <a:effectLst/>
        </p:spPr>
        <p:txBody>
          <a:bodyPr anchor="ctr"/>
          <a:lstStyle/>
          <a:p>
            <a:pPr algn="r">
              <a:spcBef>
                <a:spcPct val="0"/>
              </a:spcBef>
              <a:buFontTx/>
              <a:buNone/>
              <a:defRPr/>
            </a:pPr>
            <a:endParaRPr lang="en-US" sz="1500" b="1" i="0" dirty="0">
              <a:effectLst/>
              <a:latin typeface="Arial" pitchFamily="34" charset="0"/>
            </a:endParaRPr>
          </a:p>
        </p:txBody>
      </p:sp>
      <p:sp>
        <p:nvSpPr>
          <p:cNvPr id="13" name="Content Placeholder 3"/>
          <p:cNvSpPr>
            <a:spLocks noGrp="1"/>
          </p:cNvSpPr>
          <p:nvPr>
            <p:ph sz="half" idx="2" hasCustomPrompt="1"/>
          </p:nvPr>
        </p:nvSpPr>
        <p:spPr>
          <a:xfrm>
            <a:off x="1016000" y="2286000"/>
            <a:ext cx="10160000" cy="1676400"/>
          </a:xfrm>
          <a:prstGeom prst="rect">
            <a:avLst/>
          </a:prstGeom>
        </p:spPr>
        <p:txBody>
          <a:bodyPr anchor="ctr" anchorCtr="0"/>
          <a:lstStyle>
            <a:lvl1pPr algn="ctr">
              <a:buNone/>
              <a:defRPr sz="2100" b="1">
                <a:latin typeface="Arial Narrow" panose="020B0606020202030204" pitchFamily="34" charset="0"/>
                <a:cs typeface="Arial" pitchFamily="34" charset="0"/>
              </a:defRPr>
            </a:lvl1pPr>
            <a:lvl2pPr>
              <a:defRPr sz="1800" b="1">
                <a:latin typeface="Arial" pitchFamily="34" charset="0"/>
                <a:cs typeface="Arial" pitchFamily="34" charset="0"/>
              </a:defRPr>
            </a:lvl2pPr>
            <a:lvl3pPr>
              <a:defRPr sz="1500" b="1">
                <a:latin typeface="Arial" pitchFamily="34" charset="0"/>
                <a:cs typeface="Arial" pitchFamily="34" charset="0"/>
              </a:defRPr>
            </a:lvl3pPr>
            <a:lvl4pPr>
              <a:defRPr sz="1350" b="1">
                <a:latin typeface="Arial" pitchFamily="34" charset="0"/>
                <a:cs typeface="Arial" pitchFamily="34" charset="0"/>
              </a:defRPr>
            </a:lvl4pPr>
            <a:lvl5pPr>
              <a:defRPr sz="1200" b="1">
                <a:latin typeface="Arial" pitchFamily="34" charset="0"/>
                <a:cs typeface="Arial" pitchFamily="34" charset="0"/>
              </a:defRPr>
            </a:lvl5pPr>
            <a:lvl6pPr>
              <a:defRPr sz="1350"/>
            </a:lvl6pPr>
            <a:lvl7pPr>
              <a:defRPr sz="1350"/>
            </a:lvl7pPr>
            <a:lvl8pPr>
              <a:defRPr sz="1350"/>
            </a:lvl8pPr>
            <a:lvl9pPr>
              <a:defRPr sz="1350"/>
            </a:lvl9pPr>
          </a:lstStyle>
          <a:p>
            <a:pPr lvl="0"/>
            <a:r>
              <a:rPr lang="en-US" dirty="0"/>
              <a:t>Click to edit Briefing Title</a:t>
            </a:r>
          </a:p>
        </p:txBody>
      </p:sp>
      <p:sp>
        <p:nvSpPr>
          <p:cNvPr id="14" name="Content Placeholder 3"/>
          <p:cNvSpPr>
            <a:spLocks noGrp="1"/>
          </p:cNvSpPr>
          <p:nvPr>
            <p:ph sz="half" idx="10" hasCustomPrompt="1"/>
          </p:nvPr>
        </p:nvSpPr>
        <p:spPr>
          <a:xfrm>
            <a:off x="1016000" y="3962400"/>
            <a:ext cx="10160000" cy="533400"/>
          </a:xfrm>
          <a:prstGeom prst="rect">
            <a:avLst/>
          </a:prstGeom>
        </p:spPr>
        <p:txBody>
          <a:bodyPr anchor="ctr" anchorCtr="0"/>
          <a:lstStyle>
            <a:lvl1pPr algn="ctr">
              <a:buNone/>
              <a:defRPr sz="1500" b="1">
                <a:latin typeface="Arial Narrow" panose="020B0606020202030204" pitchFamily="34" charset="0"/>
                <a:cs typeface="Arial" pitchFamily="34" charset="0"/>
              </a:defRPr>
            </a:lvl1pPr>
            <a:lvl2pPr>
              <a:defRPr sz="1800" b="1">
                <a:latin typeface="Arial" pitchFamily="34" charset="0"/>
                <a:cs typeface="Arial" pitchFamily="34" charset="0"/>
              </a:defRPr>
            </a:lvl2pPr>
            <a:lvl3pPr>
              <a:defRPr sz="1500" b="1">
                <a:latin typeface="Arial" pitchFamily="34" charset="0"/>
                <a:cs typeface="Arial" pitchFamily="34" charset="0"/>
              </a:defRPr>
            </a:lvl3pPr>
            <a:lvl4pPr>
              <a:defRPr sz="1350" b="1">
                <a:latin typeface="Arial" pitchFamily="34" charset="0"/>
                <a:cs typeface="Arial" pitchFamily="34" charset="0"/>
              </a:defRPr>
            </a:lvl4pPr>
            <a:lvl5pPr>
              <a:defRPr sz="1200" b="1">
                <a:latin typeface="Arial" pitchFamily="34" charset="0"/>
                <a:cs typeface="Arial" pitchFamily="34" charset="0"/>
              </a:defRPr>
            </a:lvl5pPr>
            <a:lvl6pPr>
              <a:defRPr sz="1350"/>
            </a:lvl6pPr>
            <a:lvl7pPr>
              <a:defRPr sz="1350"/>
            </a:lvl7pPr>
            <a:lvl8pPr>
              <a:defRPr sz="1350"/>
            </a:lvl8pPr>
            <a:lvl9pPr>
              <a:defRPr sz="1350"/>
            </a:lvl9pPr>
          </a:lstStyle>
          <a:p>
            <a:pPr lvl="0"/>
            <a:r>
              <a:rPr lang="en-US" dirty="0"/>
              <a:t>Click to edit Date: DD MMM YYYY</a:t>
            </a:r>
          </a:p>
        </p:txBody>
      </p:sp>
      <p:sp>
        <p:nvSpPr>
          <p:cNvPr id="19" name="Rectangle 18"/>
          <p:cNvSpPr>
            <a:spLocks noChangeArrowheads="1"/>
          </p:cNvSpPr>
          <p:nvPr/>
        </p:nvSpPr>
        <p:spPr bwMode="auto">
          <a:xfrm>
            <a:off x="1957494" y="727504"/>
            <a:ext cx="8277015" cy="646331"/>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sz="3600" b="1" dirty="0">
                <a:solidFill>
                  <a:srgbClr val="002060"/>
                </a:solidFill>
                <a:latin typeface="Arial Narrow" panose="020B0606020202030204" pitchFamily="34" charset="0"/>
              </a:rPr>
              <a:t>DAC 2019</a:t>
            </a:r>
          </a:p>
        </p:txBody>
      </p:sp>
      <p:grpSp>
        <p:nvGrpSpPr>
          <p:cNvPr id="11" name="Group 10">
            <a:extLst>
              <a:ext uri="{FF2B5EF4-FFF2-40B4-BE49-F238E27FC236}">
                <a16:creationId xmlns:a16="http://schemas.microsoft.com/office/drawing/2014/main" id="{0082721B-1E9D-4B34-B554-1759132F152D}"/>
              </a:ext>
            </a:extLst>
          </p:cNvPr>
          <p:cNvGrpSpPr>
            <a:grpSpLocks noChangeAspect="1"/>
          </p:cNvGrpSpPr>
          <p:nvPr userDrawn="1"/>
        </p:nvGrpSpPr>
        <p:grpSpPr>
          <a:xfrm>
            <a:off x="1995112" y="5181600"/>
            <a:ext cx="8166310" cy="914399"/>
            <a:chOff x="3053193" y="977659"/>
            <a:chExt cx="3642924" cy="407906"/>
          </a:xfrm>
        </p:grpSpPr>
        <p:pic>
          <p:nvPicPr>
            <p:cNvPr id="16" name="그림 16">
              <a:extLst>
                <a:ext uri="{FF2B5EF4-FFF2-40B4-BE49-F238E27FC236}">
                  <a16:creationId xmlns:a16="http://schemas.microsoft.com/office/drawing/2014/main" id="{9BD1B1FE-D2D3-4B1D-8D22-1D69D766E7BB}"/>
                </a:ext>
              </a:extLst>
            </p:cNvPr>
            <p:cNvPicPr>
              <a:picLocks noChangeAspect="1"/>
            </p:cNvPicPr>
            <p:nvPr/>
          </p:nvPicPr>
          <p:blipFill>
            <a:blip r:embed="rId2"/>
            <a:stretch>
              <a:fillRect/>
            </a:stretch>
          </p:blipFill>
          <p:spPr>
            <a:xfrm>
              <a:off x="4337390" y="1055258"/>
              <a:ext cx="551317" cy="245030"/>
            </a:xfrm>
            <a:prstGeom prst="rect">
              <a:avLst/>
            </a:prstGeom>
          </p:spPr>
        </p:pic>
        <p:pic>
          <p:nvPicPr>
            <p:cNvPr id="17" name="그림 5">
              <a:extLst>
                <a:ext uri="{FF2B5EF4-FFF2-40B4-BE49-F238E27FC236}">
                  <a16:creationId xmlns:a16="http://schemas.microsoft.com/office/drawing/2014/main" id="{ADD8B607-CFDA-4A83-9370-33DBC164E998}"/>
                </a:ext>
              </a:extLst>
            </p:cNvPr>
            <p:cNvPicPr>
              <a:picLocks noChangeAspect="1"/>
            </p:cNvPicPr>
            <p:nvPr/>
          </p:nvPicPr>
          <p:blipFill>
            <a:blip r:embed="rId3"/>
            <a:stretch>
              <a:fillRect/>
            </a:stretch>
          </p:blipFill>
          <p:spPr>
            <a:xfrm>
              <a:off x="5344361" y="1004373"/>
              <a:ext cx="348541" cy="374359"/>
            </a:xfrm>
            <a:prstGeom prst="rect">
              <a:avLst/>
            </a:prstGeom>
          </p:spPr>
        </p:pic>
        <p:pic>
          <p:nvPicPr>
            <p:cNvPr id="20" name="그림 3">
              <a:extLst>
                <a:ext uri="{FF2B5EF4-FFF2-40B4-BE49-F238E27FC236}">
                  <a16:creationId xmlns:a16="http://schemas.microsoft.com/office/drawing/2014/main" id="{6A3DE4B2-75AE-4258-9D5A-729609F0622D}"/>
                </a:ext>
              </a:extLst>
            </p:cNvPr>
            <p:cNvPicPr>
              <a:picLocks noChangeAspect="1"/>
            </p:cNvPicPr>
            <p:nvPr/>
          </p:nvPicPr>
          <p:blipFill>
            <a:blip r:embed="rId4"/>
            <a:stretch>
              <a:fillRect/>
            </a:stretch>
          </p:blipFill>
          <p:spPr>
            <a:xfrm>
              <a:off x="4905805" y="1013465"/>
              <a:ext cx="330812" cy="364424"/>
            </a:xfrm>
            <a:prstGeom prst="rect">
              <a:avLst/>
            </a:prstGeom>
          </p:spPr>
        </p:pic>
        <p:pic>
          <p:nvPicPr>
            <p:cNvPr id="21" name="그림 1">
              <a:extLst>
                <a:ext uri="{FF2B5EF4-FFF2-40B4-BE49-F238E27FC236}">
                  <a16:creationId xmlns:a16="http://schemas.microsoft.com/office/drawing/2014/main" id="{C12174D2-F585-4267-9477-8729022D904D}"/>
                </a:ext>
              </a:extLst>
            </p:cNvPr>
            <p:cNvPicPr>
              <a:picLocks noChangeAspect="1"/>
            </p:cNvPicPr>
            <p:nvPr/>
          </p:nvPicPr>
          <p:blipFill>
            <a:blip r:embed="rId5"/>
            <a:stretch>
              <a:fillRect/>
            </a:stretch>
          </p:blipFill>
          <p:spPr>
            <a:xfrm>
              <a:off x="3531412" y="1077590"/>
              <a:ext cx="788881" cy="228636"/>
            </a:xfrm>
            <a:prstGeom prst="rect">
              <a:avLst/>
            </a:prstGeom>
          </p:spPr>
        </p:pic>
        <p:pic>
          <p:nvPicPr>
            <p:cNvPr id="22" name="Picture 4" descr="UCSDa1">
              <a:extLst>
                <a:ext uri="{FF2B5EF4-FFF2-40B4-BE49-F238E27FC236}">
                  <a16:creationId xmlns:a16="http://schemas.microsoft.com/office/drawing/2014/main" id="{D656324B-633F-403B-BB87-F8104A01EA75}"/>
                </a:ext>
              </a:extLst>
            </p:cNvPr>
            <p:cNvPicPr>
              <a:picLocks noChangeAspect="1" noChangeArrowheads="1"/>
            </p:cNvPicPr>
            <p:nvPr/>
          </p:nvPicPr>
          <p:blipFill>
            <a:blip r:embed="rId6" cstate="print"/>
            <a:srcRect/>
            <a:stretch>
              <a:fillRect/>
            </a:stretch>
          </p:blipFill>
          <p:spPr bwMode="auto">
            <a:xfrm>
              <a:off x="3053193" y="1015677"/>
              <a:ext cx="457200" cy="369888"/>
            </a:xfrm>
            <a:prstGeom prst="rect">
              <a:avLst/>
            </a:prstGeom>
            <a:noFill/>
            <a:ln w="9525">
              <a:noFill/>
              <a:miter lim="800000"/>
              <a:headEnd/>
              <a:tailEnd/>
            </a:ln>
          </p:spPr>
        </p:pic>
        <p:pic>
          <p:nvPicPr>
            <p:cNvPr id="23" name="그림 8">
              <a:extLst>
                <a:ext uri="{FF2B5EF4-FFF2-40B4-BE49-F238E27FC236}">
                  <a16:creationId xmlns:a16="http://schemas.microsoft.com/office/drawing/2014/main" id="{AE5561F7-585B-44DA-B2D4-2A0C2958C97D}"/>
                </a:ext>
              </a:extLst>
            </p:cNvPr>
            <p:cNvPicPr>
              <a:picLocks noChangeAspect="1"/>
            </p:cNvPicPr>
            <p:nvPr/>
          </p:nvPicPr>
          <p:blipFill>
            <a:blip r:embed="rId7"/>
            <a:stretch>
              <a:fillRect/>
            </a:stretch>
          </p:blipFill>
          <p:spPr>
            <a:xfrm>
              <a:off x="5723439" y="996425"/>
              <a:ext cx="555700" cy="372672"/>
            </a:xfrm>
            <a:prstGeom prst="rect">
              <a:avLst/>
            </a:prstGeom>
          </p:spPr>
        </p:pic>
        <p:pic>
          <p:nvPicPr>
            <p:cNvPr id="24" name="그림 9">
              <a:extLst>
                <a:ext uri="{FF2B5EF4-FFF2-40B4-BE49-F238E27FC236}">
                  <a16:creationId xmlns:a16="http://schemas.microsoft.com/office/drawing/2014/main" id="{AE1077B0-B8C8-4190-AFC8-58AAA385E45C}"/>
                </a:ext>
              </a:extLst>
            </p:cNvPr>
            <p:cNvPicPr>
              <a:picLocks noChangeAspect="1"/>
            </p:cNvPicPr>
            <p:nvPr/>
          </p:nvPicPr>
          <p:blipFill>
            <a:blip r:embed="rId8"/>
            <a:stretch>
              <a:fillRect/>
            </a:stretch>
          </p:blipFill>
          <p:spPr>
            <a:xfrm>
              <a:off x="6317969" y="977659"/>
              <a:ext cx="378148" cy="400230"/>
            </a:xfrm>
            <a:prstGeom prst="rect">
              <a:avLst/>
            </a:prstGeom>
          </p:spPr>
        </p:pic>
      </p:grpSp>
    </p:spTree>
    <p:extLst>
      <p:ext uri="{BB962C8B-B14F-4D97-AF65-F5344CB8AC3E}">
        <p14:creationId xmlns:p14="http://schemas.microsoft.com/office/powerpoint/2010/main" val="83613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_Slide_2">
    <p:spTree>
      <p:nvGrpSpPr>
        <p:cNvPr id="1" name=""/>
        <p:cNvGrpSpPr/>
        <p:nvPr/>
      </p:nvGrpSpPr>
      <p:grpSpPr>
        <a:xfrm>
          <a:off x="0" y="0"/>
          <a:ext cx="0" cy="0"/>
          <a:chOff x="0" y="0"/>
          <a:chExt cx="0" cy="0"/>
        </a:xfrm>
      </p:grpSpPr>
      <p:sp>
        <p:nvSpPr>
          <p:cNvPr id="4" name="Title 1"/>
          <p:cNvSpPr>
            <a:spLocks noGrp="1"/>
          </p:cNvSpPr>
          <p:nvPr>
            <p:ph type="title"/>
          </p:nvPr>
        </p:nvSpPr>
        <p:spPr>
          <a:xfrm>
            <a:off x="609600" y="2895601"/>
            <a:ext cx="10972800" cy="1079025"/>
          </a:xfrm>
        </p:spPr>
        <p:txBody>
          <a:bodyPr/>
          <a:lstStyle/>
          <a:p>
            <a:r>
              <a:rPr lang="en-US"/>
              <a:t>Click to edit Master title style</a:t>
            </a:r>
          </a:p>
        </p:txBody>
      </p:sp>
    </p:spTree>
    <p:extLst>
      <p:ext uri="{BB962C8B-B14F-4D97-AF65-F5344CB8AC3E}">
        <p14:creationId xmlns:p14="http://schemas.microsoft.com/office/powerpoint/2010/main" val="1500409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21920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1219202"/>
            <a:ext cx="6815667" cy="518159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2438403"/>
            <a:ext cx="4011084" cy="39623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347255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102225"/>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1219200"/>
            <a:ext cx="7315200" cy="3810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389717" y="5668963"/>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179123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3"/>
          <p:cNvSpPr>
            <a:spLocks noChangeArrowheads="1"/>
          </p:cNvSpPr>
          <p:nvPr/>
        </p:nvSpPr>
        <p:spPr bwMode="auto">
          <a:xfrm>
            <a:off x="0" y="1079028"/>
            <a:ext cx="12192000" cy="45719"/>
          </a:xfrm>
          <a:prstGeom prst="rect">
            <a:avLst/>
          </a:prstGeom>
          <a:solidFill>
            <a:srgbClr val="000099"/>
          </a:solidFill>
          <a:ln w="9525">
            <a:noFill/>
            <a:miter lim="800000"/>
            <a:headEnd/>
            <a:tailEnd/>
          </a:ln>
          <a:effectLst/>
        </p:spPr>
        <p:txBody>
          <a:bodyPr anchor="ctr" anchorCtr="1"/>
          <a:lstStyle/>
          <a:p>
            <a:pPr algn="ctr"/>
            <a:endParaRPr lang="en-US" sz="1350" dirty="0"/>
          </a:p>
        </p:txBody>
      </p:sp>
    </p:spTree>
    <p:extLst>
      <p:ext uri="{BB962C8B-B14F-4D97-AF65-F5344CB8AC3E}">
        <p14:creationId xmlns:p14="http://schemas.microsoft.com/office/powerpoint/2010/main" val="1265300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59490" name="Rectangle 2"/>
          <p:cNvSpPr>
            <a:spLocks noGrp="1" noChangeArrowheads="1"/>
          </p:cNvSpPr>
          <p:nvPr>
            <p:ph type="ctrTitle"/>
          </p:nvPr>
        </p:nvSpPr>
        <p:spPr>
          <a:xfrm>
            <a:off x="914400" y="1900237"/>
            <a:ext cx="10363200" cy="1143000"/>
          </a:xfrm>
        </p:spPr>
        <p:txBody>
          <a:bodyPr/>
          <a:lstStyle>
            <a:lvl1pPr algn="ctr">
              <a:defRPr sz="4000">
                <a:solidFill>
                  <a:schemeClr val="tx2"/>
                </a:solidFill>
              </a:defRPr>
            </a:lvl1pPr>
          </a:lstStyle>
          <a:p>
            <a:r>
              <a:rPr lang="en-US" altLang="ko-KR" dirty="0"/>
              <a:t>Click to edit Master title style</a:t>
            </a:r>
          </a:p>
        </p:txBody>
      </p:sp>
      <p:sp>
        <p:nvSpPr>
          <p:cNvPr id="959491" name="Rectangle 3"/>
          <p:cNvSpPr>
            <a:spLocks noGrp="1" noChangeArrowheads="1"/>
          </p:cNvSpPr>
          <p:nvPr>
            <p:ph type="subTitle" idx="1"/>
          </p:nvPr>
        </p:nvSpPr>
        <p:spPr>
          <a:xfrm>
            <a:off x="1701800" y="4191000"/>
            <a:ext cx="8534400" cy="1752600"/>
          </a:xfrm>
        </p:spPr>
        <p:txBody>
          <a:bodyPr/>
          <a:lstStyle>
            <a:lvl1pPr marL="0" indent="0" algn="ctr">
              <a:lnSpc>
                <a:spcPct val="95000"/>
              </a:lnSpc>
              <a:buFontTx/>
              <a:buNone/>
              <a:defRPr sz="2400" b="1"/>
            </a:lvl1pPr>
          </a:lstStyle>
          <a:p>
            <a:r>
              <a:rPr lang="en-US" altLang="ko-KR" dirty="0"/>
              <a:t>Click to edit Master subtitle style</a:t>
            </a:r>
          </a:p>
        </p:txBody>
      </p:sp>
    </p:spTree>
    <p:extLst>
      <p:ext uri="{BB962C8B-B14F-4D97-AF65-F5344CB8AC3E}">
        <p14:creationId xmlns:p14="http://schemas.microsoft.com/office/powerpoint/2010/main" val="234350807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8666" y="1355751"/>
            <a:ext cx="11294669" cy="4821213"/>
          </a:xfrm>
          <a:prstGeom prst="rect">
            <a:avLst/>
          </a:prstGeom>
        </p:spPr>
        <p:txBody>
          <a:bodyPr wrap="square">
            <a:normAutofit/>
          </a:bodyPr>
          <a:lstStyle>
            <a:lvl1pPr>
              <a:defRPr sz="2400" b="1"/>
            </a:lvl1pPr>
            <a:lvl2pPr>
              <a:defRPr sz="2000" b="1"/>
            </a:lvl2pPr>
            <a:lvl3pPr>
              <a:defRPr sz="2000" b="1"/>
            </a:lvl3pPr>
            <a:lvl4pPr>
              <a:defRPr sz="2000" b="1"/>
            </a:lvl4pPr>
            <a:lvl5pPr>
              <a:defRPr sz="2000" b="1"/>
            </a:lvl5pPr>
            <a:lvl6pPr marL="18859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b="1"/>
            </a:lvl6pPr>
            <a:lvl7pPr>
              <a:defRPr sz="2000" b="1"/>
            </a:lvl7pPr>
            <a:lvl8pPr>
              <a:defRPr sz="2000" b="1"/>
            </a:lvl8pPr>
            <a:lvl9pPr>
              <a:defRPr sz="2000" b="1"/>
            </a:lvl9pPr>
          </a:lstStyle>
          <a:p>
            <a:pPr lvl="0"/>
            <a:r>
              <a:rPr lang="en-US" noProof="0" dirty="0"/>
              <a:t>First Level Content</a:t>
            </a:r>
          </a:p>
          <a:p>
            <a:pPr lvl="1"/>
            <a:r>
              <a:rPr lang="en-US" noProof="0" dirty="0"/>
              <a:t>Second Level Content</a:t>
            </a:r>
          </a:p>
          <a:p>
            <a:pPr lvl="2"/>
            <a:r>
              <a:rPr lang="en-US" noProof="0" dirty="0"/>
              <a:t>Third Level Content</a:t>
            </a:r>
          </a:p>
          <a:p>
            <a:pPr lvl="3"/>
            <a:r>
              <a:rPr lang="en-US" noProof="0" dirty="0"/>
              <a:t>Fourth Level Content</a:t>
            </a:r>
          </a:p>
          <a:p>
            <a:pPr lvl="4"/>
            <a:r>
              <a:rPr lang="en-US" noProof="0" dirty="0"/>
              <a:t>Fifth Level Content</a:t>
            </a:r>
          </a:p>
          <a:p>
            <a:pPr marL="1885950" marR="0" lvl="5"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en-US" noProof="0" dirty="0"/>
              <a:t>Sixth Level Content</a:t>
            </a:r>
          </a:p>
          <a:p>
            <a:pPr lvl="6"/>
            <a:r>
              <a:rPr lang="en-US" noProof="0" dirty="0"/>
              <a:t>Seventh Level Content</a:t>
            </a:r>
          </a:p>
          <a:p>
            <a:pPr lvl="7"/>
            <a:r>
              <a:rPr lang="en-US" noProof="0" dirty="0"/>
              <a:t>Eight Level Content</a:t>
            </a:r>
          </a:p>
          <a:p>
            <a:pPr lvl="8"/>
            <a:r>
              <a:rPr lang="en-US" noProof="0" dirty="0"/>
              <a:t>Ninth Level Content</a:t>
            </a:r>
          </a:p>
        </p:txBody>
      </p:sp>
      <p:sp>
        <p:nvSpPr>
          <p:cNvPr id="25" name="Title 24"/>
          <p:cNvSpPr>
            <a:spLocks noGrp="1"/>
          </p:cNvSpPr>
          <p:nvPr>
            <p:ph type="title" hasCustomPrompt="1"/>
          </p:nvPr>
        </p:nvSpPr>
        <p:spPr>
          <a:xfrm>
            <a:off x="181583" y="126792"/>
            <a:ext cx="11828835" cy="770536"/>
          </a:xfrm>
          <a:prstGeom prst="rect">
            <a:avLst/>
          </a:prstGeom>
        </p:spPr>
        <p:txBody>
          <a:bodyPr wrap="none" anchor="ctr" anchorCtr="0">
            <a:noAutofit/>
          </a:bodyPr>
          <a:lstStyle>
            <a:lvl1pPr>
              <a:defRPr b="1"/>
            </a:lvl1pPr>
          </a:lstStyle>
          <a:p>
            <a:r>
              <a:rPr lang="en-US" noProof="0" dirty="0"/>
              <a:t>Slide Title</a:t>
            </a:r>
          </a:p>
        </p:txBody>
      </p:sp>
      <p:sp>
        <p:nvSpPr>
          <p:cNvPr id="32" name="Date Placeholder 31"/>
          <p:cNvSpPr>
            <a:spLocks noGrp="1"/>
          </p:cNvSpPr>
          <p:nvPr>
            <p:ph type="dt" sz="half" idx="10"/>
          </p:nvPr>
        </p:nvSpPr>
        <p:spPr>
          <a:xfrm>
            <a:off x="448667" y="6356352"/>
            <a:ext cx="3132735" cy="365125"/>
          </a:xfrm>
          <a:prstGeom prst="rect">
            <a:avLst/>
          </a:prstGeom>
        </p:spPr>
        <p:txBody>
          <a:bodyPr anchor="b"/>
          <a:lstStyle>
            <a:lvl1pPr>
              <a:defRPr sz="1200"/>
            </a:lvl1pPr>
          </a:lstStyle>
          <a:p>
            <a:fld id="{84175BF1-37F0-45AF-AE8E-509AB62BA502}" type="datetime3">
              <a:rPr lang="en-US" noProof="1" smtClean="0"/>
              <a:pPr/>
              <a:t>4 June 2019</a:t>
            </a:fld>
            <a:endParaRPr lang="en-US" noProof="1"/>
          </a:p>
        </p:txBody>
      </p:sp>
      <p:sp>
        <p:nvSpPr>
          <p:cNvPr id="33" name="Footer Placeholder 32"/>
          <p:cNvSpPr>
            <a:spLocks noGrp="1"/>
          </p:cNvSpPr>
          <p:nvPr>
            <p:ph type="ftr" sz="quarter" idx="11"/>
          </p:nvPr>
        </p:nvSpPr>
        <p:spPr>
          <a:xfrm>
            <a:off x="4038600" y="6356352"/>
            <a:ext cx="4114800" cy="365125"/>
          </a:xfrm>
          <a:prstGeom prst="rect">
            <a:avLst/>
          </a:prstGeom>
        </p:spPr>
        <p:txBody>
          <a:bodyPr anchor="b"/>
          <a:lstStyle>
            <a:lvl1pPr algn="ctr">
              <a:defRPr sz="1200"/>
            </a:lvl1pPr>
          </a:lstStyle>
          <a:p>
            <a:r>
              <a:rPr lang="en-US" noProof="1"/>
              <a:t>your name / affiliation here</a:t>
            </a:r>
          </a:p>
        </p:txBody>
      </p:sp>
      <p:sp>
        <p:nvSpPr>
          <p:cNvPr id="34" name="Slide Number Placeholder 33"/>
          <p:cNvSpPr>
            <a:spLocks noGrp="1"/>
          </p:cNvSpPr>
          <p:nvPr>
            <p:ph type="sldNum" sz="quarter" idx="12"/>
          </p:nvPr>
        </p:nvSpPr>
        <p:spPr>
          <a:xfrm>
            <a:off x="8610601" y="6356352"/>
            <a:ext cx="3132735" cy="365125"/>
          </a:xfrm>
          <a:prstGeom prst="rect">
            <a:avLst/>
          </a:prstGeom>
        </p:spPr>
        <p:txBody>
          <a:bodyPr anchor="b"/>
          <a:lstStyle>
            <a:lvl1pPr algn="r">
              <a:defRPr sz="1200"/>
            </a:lvl1pPr>
          </a:lstStyle>
          <a:p>
            <a:fld id="{22DECF6A-13F7-418C-BBFC-95033FFCD5F1}" type="slidenum">
              <a:rPr lang="en-US" noProof="1" smtClean="0"/>
              <a:pPr/>
              <a:t>‹#›</a:t>
            </a:fld>
            <a:endParaRPr lang="en-US" noProof="1"/>
          </a:p>
        </p:txBody>
      </p:sp>
    </p:spTree>
    <p:extLst>
      <p:ext uri="{BB962C8B-B14F-4D97-AF65-F5344CB8AC3E}">
        <p14:creationId xmlns:p14="http://schemas.microsoft.com/office/powerpoint/2010/main" val="3555345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838201"/>
            <a:ext cx="11781367" cy="5562601"/>
          </a:xfrm>
        </p:spPr>
        <p:txBody>
          <a:bodyPr/>
          <a:lstStyle>
            <a:lvl1pPr>
              <a:buClr>
                <a:srgbClr val="C00000"/>
              </a:buClr>
              <a:defRPr>
                <a:latin typeface="Arial" panose="020B0604020202020204" pitchFamily="34" charset="0"/>
                <a:cs typeface="Arial" panose="020B0604020202020204" pitchFamily="34" charset="0"/>
              </a:defRPr>
            </a:lvl1pPr>
            <a:lvl2pPr marL="569913" indent="-222250">
              <a:buClr>
                <a:srgbClr val="C00000"/>
              </a:buClr>
              <a:defRPr>
                <a:latin typeface="Arial" panose="020B0604020202020204" pitchFamily="34" charset="0"/>
                <a:cs typeface="Arial" panose="020B0604020202020204" pitchFamily="34" charset="0"/>
              </a:defRPr>
            </a:lvl2pPr>
            <a:lvl3pPr marL="803275" indent="-230188">
              <a:buClr>
                <a:srgbClr val="C00000"/>
              </a:buClr>
              <a:defRPr>
                <a:latin typeface="Arial" panose="020B0604020202020204" pitchFamily="34" charset="0"/>
                <a:cs typeface="Arial" panose="020B0604020202020204" pitchFamily="34" charset="0"/>
              </a:defRPr>
            </a:lvl3pPr>
            <a:lvl4pPr marL="1025525" indent="-222250">
              <a:buClr>
                <a:srgbClr val="C00000"/>
              </a:buClr>
              <a:buFont typeface="Arial" pitchFamily="34" charset="0"/>
              <a:buChar char="•"/>
              <a:defRPr>
                <a:latin typeface="Arial" panose="020B0604020202020204" pitchFamily="34" charset="0"/>
                <a:cs typeface="Arial" panose="020B0604020202020204" pitchFamily="34" charset="0"/>
              </a:defRPr>
            </a:lvl4pPr>
            <a:lvl5pPr marL="1255713" indent="-230188">
              <a:defRPr>
                <a:latin typeface="Arial" panose="020B0604020202020204" pitchFamily="34" charset="0"/>
                <a:cs typeface="Arial" panose="020B0604020202020204" pitchFamily="34" charset="0"/>
              </a:defRPr>
            </a:lvl5pPr>
          </a:lstStyle>
          <a:p>
            <a:pPr lvl="0"/>
            <a:r>
              <a:rPr lang="en-US" altLang="ko-KR" dirty="0"/>
              <a:t>Click to edit Master text styles</a:t>
            </a:r>
          </a:p>
          <a:p>
            <a:pPr lvl="1"/>
            <a:r>
              <a:rPr lang="en-US" altLang="ko-KR" dirty="0"/>
              <a:t>Second level</a:t>
            </a:r>
          </a:p>
          <a:p>
            <a:pPr lvl="2"/>
            <a:r>
              <a:rPr lang="en-US" altLang="ko-KR" dirty="0"/>
              <a:t>Third level</a:t>
            </a:r>
          </a:p>
          <a:p>
            <a:pPr lvl="3"/>
            <a:r>
              <a:rPr lang="en-US" altLang="ko-KR" dirty="0"/>
              <a:t>Fourth level</a:t>
            </a:r>
          </a:p>
          <a:p>
            <a:pPr lvl="4"/>
            <a:r>
              <a:rPr lang="en-US" altLang="ko-KR" dirty="0"/>
              <a:t>Fifth level</a:t>
            </a:r>
            <a:endParaRPr lang="ko-KR" altLang="en-US" dirty="0"/>
          </a:p>
        </p:txBody>
      </p:sp>
      <p:sp>
        <p:nvSpPr>
          <p:cNvPr id="4" name="Title 3"/>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34174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058400" cy="1079025"/>
          </a:xfrm>
        </p:spPr>
        <p:txBody>
          <a:bodyPr>
            <a:normAutofit/>
          </a:bodyPr>
          <a:lstStyle>
            <a:lvl1pPr algn="l">
              <a:defRPr sz="3200" b="0">
                <a:solidFill>
                  <a:srgbClr val="00206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513710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29363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16375"/>
            <a:ext cx="10058400" cy="1079025"/>
          </a:xfrm>
        </p:spPr>
        <p:txBody>
          <a:bodyPr>
            <a:normAutofit/>
          </a:bodyPr>
          <a:lstStyle>
            <a:lvl1pPr algn="l">
              <a:defRPr sz="3200" b="0">
                <a:solidFill>
                  <a:srgbClr val="00206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371602"/>
            <a:ext cx="5384800" cy="5029199"/>
          </a:xfrm>
        </p:spPr>
        <p:txBody>
          <a:bodyPr>
            <a:normAutofit/>
          </a:bodyPr>
          <a:lstStyle>
            <a:lvl1pPr>
              <a:defRPr sz="2800"/>
            </a:lvl1pPr>
            <a:lvl2pPr>
              <a:defRPr sz="2400"/>
            </a:lvl2pPr>
            <a:lvl3pPr>
              <a:defRPr sz="1800"/>
            </a:lvl3pPr>
            <a:lvl4pPr>
              <a:defRPr sz="1600"/>
            </a:lvl4pPr>
            <a:lvl5pPr>
              <a:defRPr sz="16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2"/>
            <a:ext cx="5384800" cy="5029199"/>
          </a:xfrm>
        </p:spPr>
        <p:txBody>
          <a:bodyPr>
            <a:normAutofit/>
          </a:bodyPr>
          <a:lstStyle>
            <a:lvl1pPr>
              <a:defRPr sz="2800"/>
            </a:lvl1pPr>
            <a:lvl2pPr>
              <a:defRPr sz="2400"/>
            </a:lvl2pPr>
            <a:lvl3pPr>
              <a:defRPr sz="1800"/>
            </a:lvl3pPr>
            <a:lvl4pPr>
              <a:defRPr sz="1600"/>
            </a:lvl4pPr>
            <a:lvl5pPr>
              <a:defRPr sz="16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9976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71603"/>
            <a:ext cx="5384800" cy="2514599"/>
          </a:xfrm>
        </p:spPr>
        <p:txBody>
          <a:bodyPr>
            <a:normAutofit/>
          </a:bodyPr>
          <a:lstStyle>
            <a:lvl1pPr>
              <a:defRPr sz="2800"/>
            </a:lvl1pPr>
            <a:lvl2pPr>
              <a:defRPr sz="2400"/>
            </a:lvl2pPr>
            <a:lvl3pPr>
              <a:defRPr sz="1800"/>
            </a:lvl3pPr>
            <a:lvl4pPr>
              <a:defRPr sz="1600"/>
            </a:lvl4pPr>
            <a:lvl5pPr>
              <a:defRPr sz="16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2514598"/>
          </a:xfrm>
        </p:spPr>
        <p:txBody>
          <a:bodyPr>
            <a:normAutofit/>
          </a:bodyPr>
          <a:lstStyle>
            <a:lvl1pPr>
              <a:defRPr sz="2800"/>
            </a:lvl1pPr>
            <a:lvl2pPr>
              <a:defRPr sz="2400"/>
            </a:lvl2pPr>
            <a:lvl3pPr>
              <a:defRPr sz="1800"/>
            </a:lvl3pPr>
            <a:lvl4pPr>
              <a:defRPr sz="1600"/>
            </a:lvl4pPr>
            <a:lvl5pPr>
              <a:defRPr sz="16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sz="half" idx="10"/>
          </p:nvPr>
        </p:nvSpPr>
        <p:spPr>
          <a:xfrm>
            <a:off x="609600" y="3962402"/>
            <a:ext cx="5384800" cy="2514599"/>
          </a:xfrm>
        </p:spPr>
        <p:txBody>
          <a:bodyPr>
            <a:normAutofit/>
          </a:bodyPr>
          <a:lstStyle>
            <a:lvl1pPr>
              <a:defRPr sz="2800"/>
            </a:lvl1pPr>
            <a:lvl2pPr>
              <a:defRPr sz="2400"/>
            </a:lvl2pPr>
            <a:lvl3pPr>
              <a:defRPr sz="1800"/>
            </a:lvl3pPr>
            <a:lvl4pPr>
              <a:defRPr sz="1600"/>
            </a:lvl4pPr>
            <a:lvl5pPr>
              <a:defRPr sz="16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half" idx="11"/>
          </p:nvPr>
        </p:nvSpPr>
        <p:spPr>
          <a:xfrm>
            <a:off x="6197600" y="3962400"/>
            <a:ext cx="5384800" cy="2514598"/>
          </a:xfrm>
        </p:spPr>
        <p:txBody>
          <a:bodyPr>
            <a:normAutofit/>
          </a:bodyPr>
          <a:lstStyle>
            <a:lvl1pPr>
              <a:defRPr sz="2800"/>
            </a:lvl1pPr>
            <a:lvl2pPr>
              <a:defRPr sz="2400"/>
            </a:lvl2pPr>
            <a:lvl3pPr>
              <a:defRPr sz="1800"/>
            </a:lvl3pPr>
            <a:lvl4pPr>
              <a:defRPr sz="1600"/>
            </a:lvl4pPr>
            <a:lvl5pPr>
              <a:defRPr sz="16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7043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3733803"/>
            <a:ext cx="10972800" cy="23923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1371601"/>
            <a:ext cx="10972800" cy="2362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5040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371600"/>
            <a:ext cx="5386917" cy="639762"/>
          </a:xfrm>
        </p:spPr>
        <p:txBody>
          <a:bodyPr anchor="b">
            <a:norm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008097"/>
            <a:ext cx="5386917" cy="4392705"/>
          </a:xfrm>
        </p:spPr>
        <p:txBody>
          <a:bodyPr>
            <a:normAutofit/>
          </a:bodyPr>
          <a:lstStyle>
            <a:lvl1pPr>
              <a:defRPr sz="2400"/>
            </a:lvl1pPr>
            <a:lvl2pPr>
              <a:defRPr sz="1800"/>
            </a:lvl2pPr>
            <a:lvl3pPr>
              <a:defRPr sz="1600"/>
            </a:lvl3pPr>
            <a:lvl4pPr>
              <a:defRPr sz="1600"/>
            </a:lvl4pPr>
            <a:lvl5pPr>
              <a:defRPr sz="16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371600"/>
            <a:ext cx="5389033" cy="639762"/>
          </a:xfrm>
        </p:spPr>
        <p:txBody>
          <a:bodyPr anchor="b">
            <a:norm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008097"/>
            <a:ext cx="5389033" cy="4392705"/>
          </a:xfrm>
        </p:spPr>
        <p:txBody>
          <a:bodyPr>
            <a:normAutofit/>
          </a:bodyPr>
          <a:lstStyle>
            <a:lvl1pPr>
              <a:defRPr sz="2400"/>
            </a:lvl1pPr>
            <a:lvl2pPr>
              <a:defRPr sz="1800"/>
            </a:lvl2pPr>
            <a:lvl3pPr>
              <a:defRPr sz="1600"/>
            </a:lvl3pPr>
            <a:lvl4pPr>
              <a:defRPr sz="1600"/>
            </a:lvl4pPr>
            <a:lvl5pPr>
              <a:defRPr sz="16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0897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6107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9600" y="2895600"/>
            <a:ext cx="10972800" cy="1143000"/>
          </a:xfrm>
          <a:prstGeom prst="rect">
            <a:avLst/>
          </a:prstGeom>
        </p:spPr>
        <p:txBody>
          <a:bodyPr anchor="ctr" anchorCtr="0">
            <a:normAutofit/>
          </a:bodyPr>
          <a:lstStyle>
            <a:lvl1pPr>
              <a:defRPr sz="1500" b="1" baseline="0">
                <a:latin typeface="Arial Narrow" panose="020B0606020202030204" pitchFamily="34" charset="0"/>
                <a:cs typeface="Arial" pitchFamily="34" charset="0"/>
              </a:defRPr>
            </a:lvl1pPr>
          </a:lstStyle>
          <a:p>
            <a:r>
              <a:rPr lang="en-US" dirty="0"/>
              <a:t>[Intentionally Left Blank]</a:t>
            </a:r>
          </a:p>
        </p:txBody>
      </p:sp>
    </p:spTree>
    <p:extLst>
      <p:ext uri="{BB962C8B-B14F-4D97-AF65-F5344CB8AC3E}">
        <p14:creationId xmlns:p14="http://schemas.microsoft.com/office/powerpoint/2010/main" val="1062352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3"/>
            <a:ext cx="10058400" cy="107902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0"/>
            <a:ext cx="10972800" cy="501153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Box 49"/>
          <p:cNvSpPr txBox="1">
            <a:spLocks noChangeArrowheads="1"/>
          </p:cNvSpPr>
          <p:nvPr/>
        </p:nvSpPr>
        <p:spPr bwMode="auto">
          <a:xfrm>
            <a:off x="9753600" y="6577154"/>
            <a:ext cx="2438400" cy="253916"/>
          </a:xfrm>
          <a:prstGeom prst="rect">
            <a:avLst/>
          </a:prstGeom>
          <a:noFill/>
          <a:ln w="12700">
            <a:noFill/>
            <a:miter lim="800000"/>
            <a:headEnd type="none" w="sm" len="sm"/>
            <a:tailEnd type="none" w="sm" len="sm"/>
          </a:ln>
          <a:effectLst/>
        </p:spPr>
        <p:txBody>
          <a:bodyPr wrap="square" anchor="ctr">
            <a:spAutoFit/>
          </a:bodyPr>
          <a:lstStyle/>
          <a:p>
            <a:pPr algn="r">
              <a:spcBef>
                <a:spcPct val="50000"/>
              </a:spcBef>
            </a:pPr>
            <a:fld id="{FECCACFC-A1DF-4E05-81FF-9C3E99D1E2C5}" type="slidenum">
              <a:rPr lang="en-US" sz="1050" b="0">
                <a:latin typeface="Arial Narrow" panose="020B0606020202030204" pitchFamily="34" charset="0"/>
                <a:cs typeface="Arial" pitchFamily="34" charset="0"/>
              </a:rPr>
              <a:pPr algn="r">
                <a:spcBef>
                  <a:spcPct val="50000"/>
                </a:spcBef>
              </a:pPr>
              <a:t>‹#›</a:t>
            </a:fld>
            <a:endParaRPr lang="en-US" sz="1050" b="0" dirty="0">
              <a:latin typeface="Arial Narrow" panose="020B0606020202030204" pitchFamily="34" charset="0"/>
              <a:cs typeface="Arial" pitchFamily="34" charset="0"/>
            </a:endParaRPr>
          </a:p>
        </p:txBody>
      </p:sp>
      <p:cxnSp>
        <p:nvCxnSpPr>
          <p:cNvPr id="17" name="AutoShape 7"/>
          <p:cNvCxnSpPr>
            <a:cxnSpLocks noChangeShapeType="1"/>
          </p:cNvCxnSpPr>
          <p:nvPr/>
        </p:nvCxnSpPr>
        <p:spPr bwMode="auto">
          <a:xfrm>
            <a:off x="0" y="1107140"/>
            <a:ext cx="12192000" cy="0"/>
          </a:xfrm>
          <a:prstGeom prst="straightConnector1">
            <a:avLst/>
          </a:prstGeom>
          <a:noFill/>
          <a:ln w="38100">
            <a:solidFill>
              <a:schemeClr val="accent1"/>
            </a:solidFill>
            <a:round/>
            <a:headEnd/>
            <a:tailEnd/>
          </a:ln>
        </p:spPr>
      </p:cxnSp>
    </p:spTree>
    <p:extLst>
      <p:ext uri="{BB962C8B-B14F-4D97-AF65-F5344CB8AC3E}">
        <p14:creationId xmlns:p14="http://schemas.microsoft.com/office/powerpoint/2010/main" val="5387258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674" r:id="rId16"/>
  </p:sldLayoutIdLst>
  <p:txStyles>
    <p:titleStyle>
      <a:lvl1pPr algn="ctr" defTabSz="685800" rtl="0" eaLnBrk="1" latinLnBrk="0" hangingPunct="1">
        <a:spcBef>
          <a:spcPct val="0"/>
        </a:spcBef>
        <a:buNone/>
        <a:defRPr sz="3300" b="1" kern="1200">
          <a:solidFill>
            <a:srgbClr val="A90101"/>
          </a:solidFill>
          <a:latin typeface="Arial Narrow" panose="020B0606020202030204" pitchFamily="34" charset="0"/>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557213" indent="-214313" algn="l" defTabSz="6858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857250" indent="-171450" algn="l" defTabSz="6858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200150" indent="-171450" algn="l" defTabSz="685800" rtl="0" eaLnBrk="1" latinLnBrk="0" hangingPunct="1">
        <a:spcBef>
          <a:spcPct val="200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3.png"/><Relationship Id="rId7" Type="http://schemas.openxmlformats.org/officeDocument/2006/relationships/diagramColors" Target="../diagrams/colors9.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5.tiff"/><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hyperlink" Target="https://github.com/abk-openroad/OpenROAD-Utilities" TargetMode="External"/><Relationship Id="rId7" Type="http://schemas.openxmlformats.org/officeDocument/2006/relationships/diagramData" Target="../diagrams/data1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diagramDrawing" Target="../diagrams/drawing12.xml"/><Relationship Id="rId5" Type="http://schemas.openxmlformats.org/officeDocument/2006/relationships/image" Target="../media/image17.png"/><Relationship Id="rId10" Type="http://schemas.openxmlformats.org/officeDocument/2006/relationships/diagramColors" Target="../diagrams/colors12.xml"/><Relationship Id="rId4" Type="http://schemas.openxmlformats.org/officeDocument/2006/relationships/image" Target="../media/image16.png"/><Relationship Id="rId9"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20.tiff"/></Relationships>
</file>

<file path=ppt/slides/_rels/slide1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1.png"/><Relationship Id="rId7" Type="http://schemas.openxmlformats.org/officeDocument/2006/relationships/diagramColors" Target="../diagrams/colors1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image" Target="../media/image22.png"/><Relationship Id="rId7" Type="http://schemas.openxmlformats.org/officeDocument/2006/relationships/diagramData" Target="../diagrams/data1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11" Type="http://schemas.microsoft.com/office/2007/relationships/diagramDrawing" Target="../diagrams/drawing16.xml"/><Relationship Id="rId5" Type="http://schemas.openxmlformats.org/officeDocument/2006/relationships/image" Target="../media/image24.png"/><Relationship Id="rId10" Type="http://schemas.openxmlformats.org/officeDocument/2006/relationships/diagramColors" Target="../diagrams/colors16.xml"/><Relationship Id="rId4" Type="http://schemas.openxmlformats.org/officeDocument/2006/relationships/image" Target="../media/image23.png"/><Relationship Id="rId9" Type="http://schemas.openxmlformats.org/officeDocument/2006/relationships/diagramQuickStyle" Target="../diagrams/quickStyle16.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17.xml"/><Relationship Id="rId3" Type="http://schemas.openxmlformats.org/officeDocument/2006/relationships/image" Target="../media/image26.png"/><Relationship Id="rId7" Type="http://schemas.openxmlformats.org/officeDocument/2006/relationships/diagramLayout" Target="../diagrams/layout1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Data" Target="../diagrams/data17.xml"/><Relationship Id="rId5" Type="http://schemas.openxmlformats.org/officeDocument/2006/relationships/image" Target="../media/image28.png"/><Relationship Id="rId10" Type="http://schemas.microsoft.com/office/2007/relationships/diagramDrawing" Target="../diagrams/drawing17.xml"/><Relationship Id="rId4" Type="http://schemas.openxmlformats.org/officeDocument/2006/relationships/image" Target="../media/image27.png"/><Relationship Id="rId9" Type="http://schemas.openxmlformats.org/officeDocument/2006/relationships/diagramColors" Target="../diagrams/colors17.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29.png"/><Relationship Id="rId7" Type="http://schemas.openxmlformats.org/officeDocument/2006/relationships/diagramQuickStyle" Target="../diagrams/quickStyle1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30.png"/><Relationship Id="rId9" Type="http://schemas.microsoft.com/office/2007/relationships/diagramDrawing" Target="../diagrams/drawing18.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19.xml"/><Relationship Id="rId7" Type="http://schemas.openxmlformats.org/officeDocument/2006/relationships/image" Target="../media/image31.pn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1.xml.rels><?xml version="1.0" encoding="UTF-8" standalone="yes"?>
<Relationships xmlns="http://schemas.openxmlformats.org/package/2006/relationships"><Relationship Id="rId3" Type="http://schemas.openxmlformats.org/officeDocument/2006/relationships/hyperlink" Target="https://github.com/The-OpenROAD-Project"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hyperlink" Target="https://flow.theopenroadproject.org/"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34.png"/><Relationship Id="rId7" Type="http://schemas.openxmlformats.org/officeDocument/2006/relationships/diagramColors" Target="../diagrams/colors20.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image" Target="../media/image35.png"/><Relationship Id="rId7" Type="http://schemas.openxmlformats.org/officeDocument/2006/relationships/diagramQuickStyle" Target="../diagrams/quickStyle21.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Layout" Target="../diagrams/layout21.xml"/><Relationship Id="rId5" Type="http://schemas.openxmlformats.org/officeDocument/2006/relationships/diagramData" Target="../diagrams/data21.xml"/><Relationship Id="rId4" Type="http://schemas.openxmlformats.org/officeDocument/2006/relationships/image" Target="../media/image8.png"/><Relationship Id="rId9" Type="http://schemas.microsoft.com/office/2007/relationships/diagramDrawing" Target="../diagrams/drawing2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0.pn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1.png"/><Relationship Id="rId7" Type="http://schemas.openxmlformats.org/officeDocument/2006/relationships/diagramQuickStyle" Target="../diagrams/quickStyle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2.png"/><Relationship Id="rId9" Type="http://schemas.microsoft.com/office/2007/relationships/diagramDrawing" Target="../diagrams/drawing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sz="half" idx="2"/>
          </p:nvPr>
        </p:nvSpPr>
        <p:spPr>
          <a:xfrm>
            <a:off x="1016000" y="1447800"/>
            <a:ext cx="10160000" cy="1676400"/>
          </a:xfrm>
        </p:spPr>
        <p:txBody>
          <a:bodyPr>
            <a:normAutofit/>
          </a:bodyPr>
          <a:lstStyle/>
          <a:p>
            <a:r>
              <a:rPr lang="en-US" sz="3200" b="0" dirty="0">
                <a:solidFill>
                  <a:srgbClr val="002060"/>
                </a:solidFill>
                <a:latin typeface="Calibri" panose="020F0502020204030204" pitchFamily="34" charset="0"/>
                <a:cs typeface="Calibri" panose="020F0502020204030204" pitchFamily="34" charset="0"/>
              </a:rPr>
              <a:t>Toward an Open-Source Digital Flow: First Learnings from the </a:t>
            </a:r>
            <a:r>
              <a:rPr lang="en-US" sz="3200" b="0" dirty="0" err="1">
                <a:solidFill>
                  <a:srgbClr val="002060"/>
                </a:solidFill>
                <a:latin typeface="Calibri" panose="020F0502020204030204" pitchFamily="34" charset="0"/>
                <a:cs typeface="Calibri" panose="020F0502020204030204" pitchFamily="34" charset="0"/>
              </a:rPr>
              <a:t>OpenROAD</a:t>
            </a:r>
            <a:r>
              <a:rPr lang="en-US" sz="3200" b="0" dirty="0">
                <a:solidFill>
                  <a:srgbClr val="002060"/>
                </a:solidFill>
                <a:latin typeface="Calibri" panose="020F0502020204030204" pitchFamily="34" charset="0"/>
                <a:cs typeface="Calibri" panose="020F0502020204030204" pitchFamily="34" charset="0"/>
              </a:rPr>
              <a:t> Project</a:t>
            </a:r>
            <a:endParaRPr lang="en-US" altLang="zh-CN" sz="4000" b="0" dirty="0">
              <a:solidFill>
                <a:srgbClr val="002060"/>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824BBDB8-6055-5244-8903-AD8A4BAF390B}"/>
              </a:ext>
            </a:extLst>
          </p:cNvPr>
          <p:cNvSpPr/>
          <p:nvPr/>
        </p:nvSpPr>
        <p:spPr>
          <a:xfrm>
            <a:off x="1447800" y="2971800"/>
            <a:ext cx="9728200" cy="1702967"/>
          </a:xfrm>
          <a:prstGeom prst="rect">
            <a:avLst/>
          </a:prstGeom>
        </p:spPr>
        <p:txBody>
          <a:bodyPr wrap="square">
            <a:spAutoFit/>
          </a:bodyPr>
          <a:lstStyle/>
          <a:p>
            <a:pPr algn="ctr">
              <a:lnSpc>
                <a:spcPct val="150000"/>
              </a:lnSpc>
            </a:pPr>
            <a:r>
              <a:rPr lang="en-US" dirty="0">
                <a:latin typeface="Calibri" panose="020F0502020204030204" pitchFamily="34" charset="0"/>
                <a:cs typeface="Calibri" panose="020F0502020204030204" pitchFamily="34" charset="0"/>
              </a:rPr>
              <a:t>Tutu Ajayi,  Vidya A. </a:t>
            </a:r>
            <a:r>
              <a:rPr lang="en-US" dirty="0" err="1">
                <a:latin typeface="Calibri" panose="020F0502020204030204" pitchFamily="34" charset="0"/>
                <a:cs typeface="Calibri" panose="020F0502020204030204" pitchFamily="34" charset="0"/>
              </a:rPr>
              <a:t>Chhabria</a:t>
            </a:r>
            <a:r>
              <a:rPr lang="en-US" dirty="0">
                <a:latin typeface="Calibri" panose="020F0502020204030204" pitchFamily="34" charset="0"/>
                <a:cs typeface="Calibri" panose="020F0502020204030204" pitchFamily="34" charset="0"/>
              </a:rPr>
              <a:t>, Mateus </a:t>
            </a:r>
            <a:r>
              <a:rPr lang="en-US" dirty="0" err="1">
                <a:latin typeface="Calibri" panose="020F0502020204030204" pitchFamily="34" charset="0"/>
                <a:cs typeface="Calibri" panose="020F0502020204030204" pitchFamily="34" charset="0"/>
              </a:rPr>
              <a:t>Fogaca</a:t>
            </a:r>
            <a:r>
              <a:rPr lang="en-US" dirty="0">
                <a:latin typeface="Calibri" panose="020F0502020204030204" pitchFamily="34" charset="0"/>
                <a:cs typeface="Calibri" panose="020F0502020204030204" pitchFamily="34" charset="0"/>
              </a:rPr>
              <a:t>, Soheil Hashemi, Abdelrahman </a:t>
            </a:r>
            <a:r>
              <a:rPr lang="en-US" dirty="0" err="1">
                <a:latin typeface="Calibri" panose="020F0502020204030204" pitchFamily="34" charset="0"/>
                <a:cs typeface="Calibri" panose="020F0502020204030204" pitchFamily="34" charset="0"/>
              </a:rPr>
              <a:t>Hosny</a:t>
            </a:r>
            <a:r>
              <a:rPr lang="en-US" dirty="0">
                <a:latin typeface="Calibri" panose="020F0502020204030204" pitchFamily="34" charset="0"/>
                <a:cs typeface="Calibri" panose="020F0502020204030204" pitchFamily="34" charset="0"/>
              </a:rPr>
              <a:t>, Andrew B. </a:t>
            </a:r>
            <a:r>
              <a:rPr lang="en-US" dirty="0" err="1">
                <a:latin typeface="Calibri" panose="020F0502020204030204" pitchFamily="34" charset="0"/>
                <a:cs typeface="Calibri" panose="020F0502020204030204" pitchFamily="34" charset="0"/>
              </a:rPr>
              <a:t>Kahng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Minsoo</a:t>
            </a:r>
            <a:r>
              <a:rPr lang="en-US" dirty="0">
                <a:latin typeface="Calibri" panose="020F0502020204030204" pitchFamily="34" charset="0"/>
                <a:cs typeface="Calibri" panose="020F0502020204030204" pitchFamily="34" charset="0"/>
              </a:rPr>
              <a:t> Kim, </a:t>
            </a:r>
            <a:r>
              <a:rPr lang="en-US" dirty="0" err="1">
                <a:latin typeface="Calibri" panose="020F0502020204030204" pitchFamily="34" charset="0"/>
                <a:cs typeface="Calibri" panose="020F0502020204030204" pitchFamily="34" charset="0"/>
              </a:rPr>
              <a:t>Jeongsup</a:t>
            </a:r>
            <a:r>
              <a:rPr lang="en-US" dirty="0">
                <a:latin typeface="Calibri" panose="020F0502020204030204" pitchFamily="34" charset="0"/>
                <a:cs typeface="Calibri" panose="020F0502020204030204" pitchFamily="34" charset="0"/>
              </a:rPr>
              <a:t> Lee, Uday </a:t>
            </a:r>
            <a:r>
              <a:rPr lang="en-US" dirty="0" err="1">
                <a:latin typeface="Calibri" panose="020F0502020204030204" pitchFamily="34" charset="0"/>
                <a:cs typeface="Calibri" panose="020F0502020204030204" pitchFamily="34" charset="0"/>
              </a:rPr>
              <a:t>Mallappa</a:t>
            </a:r>
            <a:r>
              <a:rPr lang="en-US" dirty="0">
                <a:latin typeface="Calibri" panose="020F0502020204030204" pitchFamily="34" charset="0"/>
                <a:cs typeface="Calibri" panose="020F0502020204030204" pitchFamily="34" charset="0"/>
              </a:rPr>
              <a:t>, Marina </a:t>
            </a:r>
            <a:r>
              <a:rPr lang="en-US" dirty="0" err="1">
                <a:latin typeface="Calibri" panose="020F0502020204030204" pitchFamily="34" charset="0"/>
                <a:cs typeface="Calibri" panose="020F0502020204030204" pitchFamily="34" charset="0"/>
              </a:rPr>
              <a:t>Neseem</a:t>
            </a:r>
            <a:r>
              <a:rPr lang="en-US" dirty="0">
                <a:latin typeface="Calibri" panose="020F0502020204030204" pitchFamily="34" charset="0"/>
                <a:cs typeface="Calibri" panose="020F0502020204030204" pitchFamily="34" charset="0"/>
              </a:rPr>
              <a:t>, Geraldo </a:t>
            </a:r>
            <a:r>
              <a:rPr lang="en-US" dirty="0" err="1">
                <a:latin typeface="Calibri" panose="020F0502020204030204" pitchFamily="34" charset="0"/>
                <a:cs typeface="Calibri" panose="020F0502020204030204" pitchFamily="34" charset="0"/>
              </a:rPr>
              <a:t>Pradipta</a:t>
            </a:r>
            <a:r>
              <a:rPr lang="en-US" dirty="0">
                <a:latin typeface="Calibri" panose="020F0502020204030204" pitchFamily="34" charset="0"/>
                <a:cs typeface="Calibri" panose="020F0502020204030204" pitchFamily="34" charset="0"/>
              </a:rPr>
              <a:t>, </a:t>
            </a:r>
            <a:r>
              <a:rPr lang="en-US" b="1" u="sng" dirty="0" err="1">
                <a:latin typeface="Calibri" panose="020F0502020204030204" pitchFamily="34" charset="0"/>
                <a:cs typeface="Calibri" panose="020F0502020204030204" pitchFamily="34" charset="0"/>
              </a:rPr>
              <a:t>Sherief</a:t>
            </a:r>
            <a:r>
              <a:rPr lang="en-US" b="1" u="sng" dirty="0">
                <a:latin typeface="Calibri" panose="020F0502020204030204" pitchFamily="34" charset="0"/>
                <a:cs typeface="Calibri" panose="020F0502020204030204" pitchFamily="34" charset="0"/>
              </a:rPr>
              <a:t> Reda</a:t>
            </a:r>
            <a:r>
              <a:rPr lang="en-US" dirty="0">
                <a:latin typeface="Calibri" panose="020F0502020204030204" pitchFamily="34" charset="0"/>
                <a:cs typeface="Calibri" panose="020F0502020204030204" pitchFamily="34" charset="0"/>
              </a:rPr>
              <a:t>, Mehdi </a:t>
            </a:r>
            <a:r>
              <a:rPr lang="en-US" dirty="0" err="1">
                <a:latin typeface="Calibri" panose="020F0502020204030204" pitchFamily="34" charset="0"/>
                <a:cs typeface="Calibri" panose="020F0502020204030204" pitchFamily="34" charset="0"/>
              </a:rPr>
              <a:t>Saligane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Sachin</a:t>
            </a:r>
            <a:r>
              <a:rPr lang="en-US" dirty="0">
                <a:latin typeface="Calibri" panose="020F0502020204030204" pitchFamily="34" charset="0"/>
                <a:cs typeface="Calibri" panose="020F0502020204030204" pitchFamily="34" charset="0"/>
              </a:rPr>
              <a:t> S. </a:t>
            </a:r>
            <a:r>
              <a:rPr lang="en-US" dirty="0" err="1">
                <a:latin typeface="Calibri" panose="020F0502020204030204" pitchFamily="34" charset="0"/>
                <a:cs typeface="Calibri" panose="020F0502020204030204" pitchFamily="34" charset="0"/>
              </a:rPr>
              <a:t>Sapatnekar</a:t>
            </a:r>
            <a:r>
              <a:rPr lang="en-US" dirty="0">
                <a:latin typeface="Calibri" panose="020F0502020204030204" pitchFamily="34" charset="0"/>
                <a:cs typeface="Calibri" panose="020F0502020204030204" pitchFamily="34" charset="0"/>
              </a:rPr>
              <a:t>, Carl </a:t>
            </a:r>
            <a:r>
              <a:rPr lang="en-US" dirty="0" err="1">
                <a:latin typeface="Calibri" panose="020F0502020204030204" pitchFamily="34" charset="0"/>
                <a:cs typeface="Calibri" panose="020F0502020204030204" pitchFamily="34" charset="0"/>
              </a:rPr>
              <a:t>Sechen</a:t>
            </a:r>
            <a:r>
              <a:rPr lang="en-US" dirty="0">
                <a:latin typeface="Calibri" panose="020F0502020204030204" pitchFamily="34" charset="0"/>
                <a:cs typeface="Calibri" panose="020F0502020204030204" pitchFamily="34" charset="0"/>
              </a:rPr>
              <a:t>, Mohamed </a:t>
            </a:r>
            <a:r>
              <a:rPr lang="en-US" dirty="0" err="1">
                <a:latin typeface="Calibri" panose="020F0502020204030204" pitchFamily="34" charset="0"/>
                <a:cs typeface="Calibri" panose="020F0502020204030204" pitchFamily="34" charset="0"/>
              </a:rPr>
              <a:t>Shalan</a:t>
            </a:r>
            <a:r>
              <a:rPr lang="en-US" dirty="0">
                <a:latin typeface="Calibri" panose="020F0502020204030204" pitchFamily="34" charset="0"/>
                <a:cs typeface="Calibri" panose="020F0502020204030204" pitchFamily="34" charset="0"/>
              </a:rPr>
              <a:t>,  William Swartz,  </a:t>
            </a:r>
            <a:r>
              <a:rPr lang="en-US" dirty="0" err="1">
                <a:latin typeface="Calibri" panose="020F0502020204030204" pitchFamily="34" charset="0"/>
                <a:cs typeface="Calibri" panose="020F0502020204030204" pitchFamily="34" charset="0"/>
              </a:rPr>
              <a:t>Lutong</a:t>
            </a:r>
            <a:r>
              <a:rPr lang="en-US" dirty="0">
                <a:latin typeface="Calibri" panose="020F0502020204030204" pitchFamily="34" charset="0"/>
                <a:cs typeface="Calibri" panose="020F0502020204030204" pitchFamily="34" charset="0"/>
              </a:rPr>
              <a:t> Wang, </a:t>
            </a:r>
            <a:r>
              <a:rPr lang="en-US" dirty="0" err="1">
                <a:latin typeface="Calibri" panose="020F0502020204030204" pitchFamily="34" charset="0"/>
                <a:cs typeface="Calibri" panose="020F0502020204030204" pitchFamily="34" charset="0"/>
              </a:rPr>
              <a:t>Zhehong</a:t>
            </a:r>
            <a:r>
              <a:rPr lang="en-US" dirty="0">
                <a:latin typeface="Calibri" panose="020F0502020204030204" pitchFamily="34" charset="0"/>
                <a:cs typeface="Calibri" panose="020F0502020204030204" pitchFamily="34" charset="0"/>
              </a:rPr>
              <a:t> Wang, </a:t>
            </a:r>
            <a:r>
              <a:rPr lang="en-US" dirty="0" err="1">
                <a:latin typeface="Calibri" panose="020F0502020204030204" pitchFamily="34" charset="0"/>
                <a:cs typeface="Calibri" panose="020F0502020204030204" pitchFamily="34" charset="0"/>
              </a:rPr>
              <a:t>Mingyu</a:t>
            </a:r>
            <a:r>
              <a:rPr lang="en-US" dirty="0">
                <a:latin typeface="Calibri" panose="020F0502020204030204" pitchFamily="34" charset="0"/>
                <a:cs typeface="Calibri" panose="020F0502020204030204" pitchFamily="34" charset="0"/>
              </a:rPr>
              <a:t> Woo and </a:t>
            </a:r>
            <a:r>
              <a:rPr lang="en-US" dirty="0" err="1">
                <a:latin typeface="Calibri" panose="020F0502020204030204" pitchFamily="34" charset="0"/>
                <a:cs typeface="Calibri" panose="020F0502020204030204" pitchFamily="34" charset="0"/>
              </a:rPr>
              <a:t>Bangqi</a:t>
            </a:r>
            <a:r>
              <a:rPr lang="en-US" dirty="0">
                <a:latin typeface="Calibri" panose="020F0502020204030204" pitchFamily="34" charset="0"/>
                <a:cs typeface="Calibri" panose="020F0502020204030204" pitchFamily="34" charset="0"/>
              </a:rPr>
              <a:t> Xu</a:t>
            </a:r>
          </a:p>
        </p:txBody>
      </p:sp>
    </p:spTree>
    <p:extLst>
      <p:ext uri="{BB962C8B-B14F-4D97-AF65-F5344CB8AC3E}">
        <p14:creationId xmlns:p14="http://schemas.microsoft.com/office/powerpoint/2010/main" val="265002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E13229-0730-4EB2-9D23-8D7CE29E31BB}"/>
              </a:ext>
            </a:extLst>
          </p:cNvPr>
          <p:cNvSpPr>
            <a:spLocks noGrp="1"/>
          </p:cNvSpPr>
          <p:nvPr>
            <p:ph type="title"/>
          </p:nvPr>
        </p:nvSpPr>
        <p:spPr/>
        <p:txBody>
          <a:bodyPr/>
          <a:lstStyle/>
          <a:p>
            <a:r>
              <a:rPr lang="en-US" dirty="0"/>
              <a:t>Testcases and libraries</a:t>
            </a:r>
          </a:p>
        </p:txBody>
      </p:sp>
      <p:sp>
        <p:nvSpPr>
          <p:cNvPr id="6" name="Rectangle 5">
            <a:extLst>
              <a:ext uri="{FF2B5EF4-FFF2-40B4-BE49-F238E27FC236}">
                <a16:creationId xmlns:a16="http://schemas.microsoft.com/office/drawing/2014/main" id="{E0C89894-4158-7D4D-AE0E-EBC9D1BFBAE2}"/>
              </a:ext>
            </a:extLst>
          </p:cNvPr>
          <p:cNvSpPr/>
          <p:nvPr/>
        </p:nvSpPr>
        <p:spPr>
          <a:xfrm>
            <a:off x="457199" y="1487927"/>
            <a:ext cx="6607529" cy="2246769"/>
          </a:xfrm>
          <a:prstGeom prst="rect">
            <a:avLst/>
          </a:prstGeom>
        </p:spPr>
        <p:txBody>
          <a:bodyPr wrap="square">
            <a:spAutoFit/>
          </a:bodyPr>
          <a:lstStyle/>
          <a:p>
            <a:r>
              <a:rPr lang="en-US" sz="2000" b="1" dirty="0">
                <a:latin typeface="Calibri" panose="020F0502020204030204" pitchFamily="34" charset="0"/>
                <a:cs typeface="Calibri" panose="020F0502020204030204" pitchFamily="34" charset="0"/>
              </a:rPr>
              <a:t>Processor Designs</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Ariane – RISC-V based core from ETH</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Vanilla Bean – RISC-V based core from Michigan</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Black Parrot – Processor core from Washington</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Coyote – RISC-V based core from Michigan</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Sparc Core – Sparc based core from Princeton</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Cortex-A53 – Commercial core from Arm</a:t>
            </a:r>
          </a:p>
        </p:txBody>
      </p:sp>
      <p:sp>
        <p:nvSpPr>
          <p:cNvPr id="7" name="Rectangle 6">
            <a:extLst>
              <a:ext uri="{FF2B5EF4-FFF2-40B4-BE49-F238E27FC236}">
                <a16:creationId xmlns:a16="http://schemas.microsoft.com/office/drawing/2014/main" id="{3BDEC116-8B3D-3A40-AD01-DAD18EA48BED}"/>
              </a:ext>
            </a:extLst>
          </p:cNvPr>
          <p:cNvSpPr/>
          <p:nvPr/>
        </p:nvSpPr>
        <p:spPr>
          <a:xfrm>
            <a:off x="7084101" y="1487927"/>
            <a:ext cx="5341013" cy="1631216"/>
          </a:xfrm>
          <a:prstGeom prst="rect">
            <a:avLst/>
          </a:prstGeom>
        </p:spPr>
        <p:txBody>
          <a:bodyPr wrap="square">
            <a:spAutoFit/>
          </a:bodyPr>
          <a:lstStyle/>
          <a:p>
            <a:r>
              <a:rPr lang="en-US" sz="2000" b="1" dirty="0">
                <a:latin typeface="Calibri" panose="020F0502020204030204" pitchFamily="34" charset="0"/>
                <a:cs typeface="Calibri" panose="020F0502020204030204" pitchFamily="34" charset="0"/>
              </a:rPr>
              <a:t>Accelerator Designs</a:t>
            </a:r>
          </a:p>
          <a:p>
            <a:pPr marL="742950" lvl="1" indent="-285750">
              <a:buFont typeface="Arial" panose="020B0604020202020204" pitchFamily="34" charset="0"/>
              <a:buChar char="•"/>
            </a:pPr>
            <a:r>
              <a:rPr lang="en-US" sz="2000" dirty="0" err="1">
                <a:latin typeface="Calibri" panose="020F0502020204030204" pitchFamily="34" charset="0"/>
                <a:cs typeface="Calibri" panose="020F0502020204030204" pitchFamily="34" charset="0"/>
              </a:rPr>
              <a:t>aes</a:t>
            </a:r>
            <a:endParaRPr lang="en-US" sz="20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2000" dirty="0" err="1">
                <a:latin typeface="Calibri" panose="020F0502020204030204" pitchFamily="34" charset="0"/>
                <a:cs typeface="Calibri" panose="020F0502020204030204" pitchFamily="34" charset="0"/>
              </a:rPr>
              <a:t>gcd</a:t>
            </a:r>
            <a:endParaRPr lang="en-US" sz="20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jpeg</a:t>
            </a:r>
          </a:p>
          <a:p>
            <a:pPr marL="742950" lvl="1" indent="-285750">
              <a:buFont typeface="Arial" panose="020B0604020202020204" pitchFamily="34" charset="0"/>
              <a:buChar char="•"/>
            </a:pPr>
            <a:r>
              <a:rPr lang="en-US" sz="2000" dirty="0" err="1">
                <a:latin typeface="Calibri" panose="020F0502020204030204" pitchFamily="34" charset="0"/>
                <a:cs typeface="Calibri" panose="020F0502020204030204" pitchFamily="34" charset="0"/>
              </a:rPr>
              <a:t>dynamic_node</a:t>
            </a:r>
            <a:endParaRPr lang="en-US" sz="20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10B392C9-7E8D-6348-B238-3B86F163B34D}"/>
              </a:ext>
            </a:extLst>
          </p:cNvPr>
          <p:cNvSpPr/>
          <p:nvPr/>
        </p:nvSpPr>
        <p:spPr>
          <a:xfrm>
            <a:off x="457200" y="3968921"/>
            <a:ext cx="5257800" cy="2246769"/>
          </a:xfrm>
          <a:prstGeom prst="rect">
            <a:avLst/>
          </a:prstGeom>
        </p:spPr>
        <p:txBody>
          <a:bodyPr wrap="square">
            <a:spAutoFit/>
          </a:bodyPr>
          <a:lstStyle/>
          <a:p>
            <a:r>
              <a:rPr lang="en-US" sz="2000" b="1" dirty="0">
                <a:latin typeface="Calibri" panose="020F0502020204030204" pitchFamily="34" charset="0"/>
                <a:cs typeface="Calibri" panose="020F0502020204030204" pitchFamily="34" charset="0"/>
              </a:rPr>
              <a:t>Test Case Characteristics</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Number of cells: 200 – 250,000</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Total cell area: 1,000 – 1,301,194 um</a:t>
            </a:r>
            <a:r>
              <a:rPr lang="en-US" sz="2000" baseline="30000" dirty="0">
                <a:latin typeface="Calibri" panose="020F0502020204030204" pitchFamily="34" charset="0"/>
                <a:cs typeface="Calibri" panose="020F0502020204030204" pitchFamily="34" charset="0"/>
              </a:rPr>
              <a:t>2</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Design Utilization: 19% - 65%</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Memory/Macros: 0 – 26</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Library: TSMC 65 nm LP</a:t>
            </a:r>
          </a:p>
          <a:p>
            <a:pPr marL="742950" lvl="1"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01E7074B-BBB1-234D-B9B7-2075667C9BCE}"/>
              </a:ext>
            </a:extLst>
          </p:cNvPr>
          <p:cNvPicPr>
            <a:picLocks noChangeAspect="1"/>
          </p:cNvPicPr>
          <p:nvPr/>
        </p:nvPicPr>
        <p:blipFill>
          <a:blip r:embed="rId3"/>
          <a:stretch>
            <a:fillRect/>
          </a:stretch>
        </p:blipFill>
        <p:spPr>
          <a:xfrm>
            <a:off x="5898702" y="3968921"/>
            <a:ext cx="5552753" cy="1898479"/>
          </a:xfrm>
          <a:prstGeom prst="rect">
            <a:avLst/>
          </a:prstGeom>
        </p:spPr>
      </p:pic>
      <p:sp>
        <p:nvSpPr>
          <p:cNvPr id="10" name="Rectangle 9">
            <a:extLst>
              <a:ext uri="{FF2B5EF4-FFF2-40B4-BE49-F238E27FC236}">
                <a16:creationId xmlns:a16="http://schemas.microsoft.com/office/drawing/2014/main" id="{1B43BB0E-EA76-B240-935E-D6A245B19B26}"/>
              </a:ext>
            </a:extLst>
          </p:cNvPr>
          <p:cNvSpPr/>
          <p:nvPr/>
        </p:nvSpPr>
        <p:spPr>
          <a:xfrm>
            <a:off x="7993609" y="5947737"/>
            <a:ext cx="1362937" cy="369332"/>
          </a:xfrm>
          <a:prstGeom prst="rect">
            <a:avLst/>
          </a:prstGeom>
        </p:spPr>
        <p:txBody>
          <a:bodyPr wrap="none">
            <a:spAutoFit/>
          </a:bodyPr>
          <a:lstStyle/>
          <a:p>
            <a:r>
              <a:rPr lang="en-US" b="1" dirty="0"/>
              <a:t>Vanilla Bean</a:t>
            </a:r>
          </a:p>
        </p:txBody>
      </p:sp>
      <p:graphicFrame>
        <p:nvGraphicFramePr>
          <p:cNvPr id="17" name="Diagram 16">
            <a:extLst>
              <a:ext uri="{FF2B5EF4-FFF2-40B4-BE49-F238E27FC236}">
                <a16:creationId xmlns:a16="http://schemas.microsoft.com/office/drawing/2014/main" id="{41B1F91E-6FCB-364F-8504-32742991832B}"/>
              </a:ext>
            </a:extLst>
          </p:cNvPr>
          <p:cNvGraphicFramePr/>
          <p:nvPr>
            <p:extLst>
              <p:ext uri="{D42A27DB-BD31-4B8C-83A1-F6EECF244321}">
                <p14:modId xmlns:p14="http://schemas.microsoft.com/office/powerpoint/2010/main" val="2347447807"/>
              </p:ext>
            </p:extLst>
          </p:nvPr>
        </p:nvGraphicFramePr>
        <p:xfrm>
          <a:off x="587047" y="152400"/>
          <a:ext cx="10995353" cy="30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43899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A2256-03B9-46A7-A40C-D77EA3ACA58F}"/>
              </a:ext>
            </a:extLst>
          </p:cNvPr>
          <p:cNvSpPr>
            <a:spLocks noGrp="1"/>
          </p:cNvSpPr>
          <p:nvPr>
            <p:ph type="title"/>
          </p:nvPr>
        </p:nvSpPr>
        <p:spPr/>
        <p:txBody>
          <a:bodyPr/>
          <a:lstStyle/>
          <a:p>
            <a:r>
              <a:rPr lang="en-US" dirty="0"/>
              <a:t>1. Logic and Physical Synthesis</a:t>
            </a:r>
          </a:p>
        </p:txBody>
      </p:sp>
      <p:sp>
        <p:nvSpPr>
          <p:cNvPr id="3" name="Content Placeholder 2">
            <a:extLst>
              <a:ext uri="{FF2B5EF4-FFF2-40B4-BE49-F238E27FC236}">
                <a16:creationId xmlns:a16="http://schemas.microsoft.com/office/drawing/2014/main" id="{B1101124-9841-4151-A567-6F6FECF4BFD2}"/>
              </a:ext>
            </a:extLst>
          </p:cNvPr>
          <p:cNvSpPr>
            <a:spLocks noGrp="1"/>
          </p:cNvSpPr>
          <p:nvPr>
            <p:ph idx="1"/>
          </p:nvPr>
        </p:nvSpPr>
        <p:spPr>
          <a:xfrm>
            <a:off x="609600" y="1371600"/>
            <a:ext cx="11422420" cy="5011531"/>
          </a:xfrm>
        </p:spPr>
        <p:txBody>
          <a:bodyPr/>
          <a:lstStyle/>
          <a:p>
            <a:r>
              <a:rPr lang="en-US" dirty="0">
                <a:latin typeface="Calibri" panose="020F0502020204030204" pitchFamily="34" charset="0"/>
                <a:cs typeface="Calibri" panose="020F0502020204030204" pitchFamily="34" charset="0"/>
              </a:rPr>
              <a:t>Builds on open-source </a:t>
            </a:r>
            <a:r>
              <a:rPr lang="en-US" dirty="0" err="1">
                <a:latin typeface="Calibri" panose="020F0502020204030204" pitchFamily="34" charset="0"/>
                <a:cs typeface="Calibri" panose="020F0502020204030204" pitchFamily="34" charset="0"/>
              </a:rPr>
              <a:t>yosys-abc</a:t>
            </a:r>
            <a:r>
              <a:rPr lang="en-US" dirty="0">
                <a:latin typeface="Calibri" panose="020F0502020204030204" pitchFamily="34" charset="0"/>
                <a:cs typeface="Calibri" panose="020F0502020204030204" pitchFamily="34" charset="0"/>
              </a:rPr>
              <a:t> and adds large support for timing-driven synthesis: (1) physical synthesis, (2) SDC support, and (3) flow optimization</a:t>
            </a:r>
          </a:p>
          <a:p>
            <a:pPr marL="500062" indent="-457200">
              <a:buFont typeface="+mj-lt"/>
              <a:buAutoNum type="arabicPeriod"/>
            </a:pPr>
            <a:r>
              <a:rPr lang="en-US" dirty="0">
                <a:solidFill>
                  <a:srgbClr val="A90101"/>
                </a:solidFill>
                <a:latin typeface="Calibri" panose="020F0502020204030204" pitchFamily="34" charset="0"/>
                <a:cs typeface="Calibri" panose="020F0502020204030204" pitchFamily="34" charset="0"/>
              </a:rPr>
              <a:t>Physical synthesis (buffering, gate sizing, cloning, logic restructuring, </a:t>
            </a:r>
            <a:r>
              <a:rPr lang="en-US" dirty="0" err="1">
                <a:solidFill>
                  <a:srgbClr val="A90101"/>
                </a:solidFill>
                <a:latin typeface="Calibri" panose="020F0502020204030204" pitchFamily="34" charset="0"/>
                <a:cs typeface="Calibri" panose="020F0502020204030204" pitchFamily="34" charset="0"/>
              </a:rPr>
              <a:t>etc</a:t>
            </a:r>
            <a:r>
              <a:rPr lang="en-US" dirty="0">
                <a:solidFill>
                  <a:srgbClr val="A90101"/>
                </a:solidFill>
                <a:latin typeface="Calibri" panose="020F0502020204030204" pitchFamily="34" charset="0"/>
                <a:cs typeface="Calibri" panose="020F0502020204030204" pitchFamily="34" charset="0"/>
              </a:rPr>
              <a:t>)</a:t>
            </a:r>
          </a:p>
        </p:txBody>
      </p:sp>
      <p:sp>
        <p:nvSpPr>
          <p:cNvPr id="10" name="Google Shape;59;p13">
            <a:extLst>
              <a:ext uri="{FF2B5EF4-FFF2-40B4-BE49-F238E27FC236}">
                <a16:creationId xmlns:a16="http://schemas.microsoft.com/office/drawing/2014/main" id="{091FDA6B-FC0D-4B44-A6B9-60B534BE6C7D}"/>
              </a:ext>
            </a:extLst>
          </p:cNvPr>
          <p:cNvSpPr>
            <a:spLocks/>
          </p:cNvSpPr>
          <p:nvPr/>
        </p:nvSpPr>
        <p:spPr>
          <a:xfrm>
            <a:off x="2283881" y="5119512"/>
            <a:ext cx="1716072" cy="914669"/>
          </a:xfrm>
          <a:prstGeom prst="roundRect">
            <a:avLst>
              <a:gd name="adj" fmla="val 16667"/>
            </a:avLst>
          </a:prstGeom>
          <a:solidFill>
            <a:srgbClr val="FFFF00"/>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rgbClr val="A90101"/>
                </a:solidFill>
                <a:uFillTx/>
              </a:rPr>
              <a:t>Physical synthesis (buffering </a:t>
            </a:r>
            <a:endParaRPr sz="1600" dirty="0">
              <a:solidFill>
                <a:srgbClr val="A90101"/>
              </a:solidFill>
              <a:uFillTx/>
            </a:endParaRPr>
          </a:p>
          <a:p>
            <a:pPr marL="0" lvl="0" indent="0" algn="ctr" rtl="0">
              <a:spcBef>
                <a:spcPts val="0"/>
              </a:spcBef>
              <a:spcAft>
                <a:spcPts val="0"/>
              </a:spcAft>
              <a:buNone/>
            </a:pPr>
            <a:r>
              <a:rPr lang="en" sz="1600" dirty="0">
                <a:solidFill>
                  <a:srgbClr val="A90101"/>
                </a:solidFill>
                <a:uFillTx/>
              </a:rPr>
              <a:t>&amp; sizing)</a:t>
            </a:r>
            <a:endParaRPr sz="1600" dirty="0">
              <a:solidFill>
                <a:srgbClr val="A90101"/>
              </a:solidFill>
              <a:uFillTx/>
            </a:endParaRPr>
          </a:p>
        </p:txBody>
      </p:sp>
      <p:sp>
        <p:nvSpPr>
          <p:cNvPr id="11" name="Google Shape;60;p13">
            <a:extLst>
              <a:ext uri="{FF2B5EF4-FFF2-40B4-BE49-F238E27FC236}">
                <a16:creationId xmlns:a16="http://schemas.microsoft.com/office/drawing/2014/main" id="{E127822C-BFBD-344F-99A3-F4A6BB333CBB}"/>
              </a:ext>
            </a:extLst>
          </p:cNvPr>
          <p:cNvSpPr>
            <a:spLocks/>
          </p:cNvSpPr>
          <p:nvPr/>
        </p:nvSpPr>
        <p:spPr>
          <a:xfrm>
            <a:off x="4221439" y="3354098"/>
            <a:ext cx="1077943" cy="914669"/>
          </a:xfrm>
          <a:prstGeom prst="roundRect">
            <a:avLst>
              <a:gd name="adj" fmla="val 16667"/>
            </a:avLst>
          </a:prstGeom>
          <a:solidFill>
            <a:srgbClr val="CFE2F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a:uFillTx/>
              </a:rPr>
              <a:t>Placement</a:t>
            </a:r>
            <a:endParaRPr sz="1600">
              <a:uFillTx/>
            </a:endParaRPr>
          </a:p>
        </p:txBody>
      </p:sp>
      <p:sp>
        <p:nvSpPr>
          <p:cNvPr id="12" name="Google Shape;61;p13">
            <a:extLst>
              <a:ext uri="{FF2B5EF4-FFF2-40B4-BE49-F238E27FC236}">
                <a16:creationId xmlns:a16="http://schemas.microsoft.com/office/drawing/2014/main" id="{EB93C32F-A1E1-0E43-91DA-2E0C9745A965}"/>
              </a:ext>
            </a:extLst>
          </p:cNvPr>
          <p:cNvSpPr>
            <a:spLocks/>
          </p:cNvSpPr>
          <p:nvPr/>
        </p:nvSpPr>
        <p:spPr>
          <a:xfrm>
            <a:off x="4299091" y="5119512"/>
            <a:ext cx="1164812" cy="914669"/>
          </a:xfrm>
          <a:prstGeom prst="roundRect">
            <a:avLst>
              <a:gd name="adj" fmla="val 16667"/>
            </a:avLst>
          </a:prstGeom>
          <a:solidFill>
            <a:srgbClr val="CFE2F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en" sz="1600">
                <a:uFillTx/>
              </a:rPr>
              <a:t>Legalization</a:t>
            </a:r>
            <a:endParaRPr sz="1600">
              <a:uFillTx/>
            </a:endParaRPr>
          </a:p>
        </p:txBody>
      </p:sp>
      <p:sp>
        <p:nvSpPr>
          <p:cNvPr id="13" name="Google Shape;62;p13">
            <a:extLst>
              <a:ext uri="{FF2B5EF4-FFF2-40B4-BE49-F238E27FC236}">
                <a16:creationId xmlns:a16="http://schemas.microsoft.com/office/drawing/2014/main" id="{1B31CF3B-7715-7242-9220-D77DFB5CA9DB}"/>
              </a:ext>
            </a:extLst>
          </p:cNvPr>
          <p:cNvSpPr>
            <a:spLocks/>
          </p:cNvSpPr>
          <p:nvPr/>
        </p:nvSpPr>
        <p:spPr>
          <a:xfrm>
            <a:off x="2986552" y="3354767"/>
            <a:ext cx="953239" cy="914669"/>
          </a:xfrm>
          <a:prstGeom prst="roundRect">
            <a:avLst>
              <a:gd name="adj" fmla="val 16667"/>
            </a:avLst>
          </a:prstGeom>
          <a:solidFill>
            <a:srgbClr val="CFE2F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a:uFillTx/>
              </a:rPr>
              <a:t>Floor Planning</a:t>
            </a:r>
            <a:endParaRPr sz="1600">
              <a:uFillTx/>
            </a:endParaRPr>
          </a:p>
        </p:txBody>
      </p:sp>
      <p:sp>
        <p:nvSpPr>
          <p:cNvPr id="14" name="Google Shape;63;p13">
            <a:extLst>
              <a:ext uri="{FF2B5EF4-FFF2-40B4-BE49-F238E27FC236}">
                <a16:creationId xmlns:a16="http://schemas.microsoft.com/office/drawing/2014/main" id="{132C9CB3-8391-6D40-B067-8A502B463912}"/>
              </a:ext>
            </a:extLst>
          </p:cNvPr>
          <p:cNvSpPr>
            <a:spLocks/>
          </p:cNvSpPr>
          <p:nvPr/>
        </p:nvSpPr>
        <p:spPr>
          <a:xfrm>
            <a:off x="1595234" y="3355225"/>
            <a:ext cx="1077943" cy="914669"/>
          </a:xfrm>
          <a:prstGeom prst="roundRect">
            <a:avLst>
              <a:gd name="adj" fmla="val 16667"/>
            </a:avLst>
          </a:prstGeom>
          <a:solidFill>
            <a:srgbClr val="FFFF00"/>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uFillTx/>
              </a:rPr>
              <a:t>Logic Synthesis</a:t>
            </a:r>
            <a:endParaRPr sz="1600" dirty="0">
              <a:uFillTx/>
            </a:endParaRPr>
          </a:p>
        </p:txBody>
      </p:sp>
      <p:sp>
        <p:nvSpPr>
          <p:cNvPr id="15" name="Google Shape;64;p13">
            <a:extLst>
              <a:ext uri="{FF2B5EF4-FFF2-40B4-BE49-F238E27FC236}">
                <a16:creationId xmlns:a16="http://schemas.microsoft.com/office/drawing/2014/main" id="{146FF8F9-9732-C744-ABD9-FFE82D693306}"/>
              </a:ext>
            </a:extLst>
          </p:cNvPr>
          <p:cNvSpPr>
            <a:spLocks/>
          </p:cNvSpPr>
          <p:nvPr/>
        </p:nvSpPr>
        <p:spPr>
          <a:xfrm>
            <a:off x="5699896" y="5135443"/>
            <a:ext cx="645531" cy="914669"/>
          </a:xfrm>
          <a:prstGeom prst="roundRect">
            <a:avLst>
              <a:gd name="adj" fmla="val 16667"/>
            </a:avLst>
          </a:prstGeom>
          <a:solidFill>
            <a:srgbClr val="CFE2F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a:uFillTx/>
              </a:rPr>
              <a:t>STA</a:t>
            </a:r>
            <a:endParaRPr sz="1600">
              <a:uFillTx/>
            </a:endParaRPr>
          </a:p>
        </p:txBody>
      </p:sp>
      <p:cxnSp>
        <p:nvCxnSpPr>
          <p:cNvPr id="16" name="Google Shape;65;p13">
            <a:extLst>
              <a:ext uri="{FF2B5EF4-FFF2-40B4-BE49-F238E27FC236}">
                <a16:creationId xmlns:a16="http://schemas.microsoft.com/office/drawing/2014/main" id="{64AFB304-7B01-7944-9ACE-A8D4BA0CFAC9}"/>
              </a:ext>
            </a:extLst>
          </p:cNvPr>
          <p:cNvCxnSpPr>
            <a:stCxn id="14" idx="3"/>
            <a:endCxn id="13" idx="1"/>
          </p:cNvCxnSpPr>
          <p:nvPr/>
        </p:nvCxnSpPr>
        <p:spPr>
          <a:xfrm flipV="1">
            <a:off x="2673177" y="3812102"/>
            <a:ext cx="313375" cy="458"/>
          </a:xfrm>
          <a:prstGeom prst="straightConnector1">
            <a:avLst/>
          </a:prstGeom>
          <a:noFill/>
          <a:ln w="9525" cap="flat" cmpd="sng">
            <a:solidFill>
              <a:srgbClr val="000000"/>
            </a:solidFill>
            <a:prstDash val="solid"/>
            <a:round/>
            <a:headEnd type="none" w="med" len="med"/>
            <a:tailEnd type="stealth" w="med" len="med"/>
          </a:ln>
          <a:effectLst>
            <a:outerShdw blurRad="57150" dist="19050" dir="5400000" algn="bl" rotWithShape="0">
              <a:srgbClr val="000000">
                <a:alpha val="50000"/>
              </a:srgbClr>
            </a:outerShdw>
          </a:effectLst>
        </p:spPr>
      </p:cxnSp>
      <p:cxnSp>
        <p:nvCxnSpPr>
          <p:cNvPr id="17" name="Google Shape;66;p13">
            <a:extLst>
              <a:ext uri="{FF2B5EF4-FFF2-40B4-BE49-F238E27FC236}">
                <a16:creationId xmlns:a16="http://schemas.microsoft.com/office/drawing/2014/main" id="{5AD6B0B2-AA8C-894E-B872-FA221F1D7759}"/>
              </a:ext>
            </a:extLst>
          </p:cNvPr>
          <p:cNvCxnSpPr>
            <a:stCxn id="13" idx="3"/>
            <a:endCxn id="11" idx="1"/>
          </p:cNvCxnSpPr>
          <p:nvPr/>
        </p:nvCxnSpPr>
        <p:spPr>
          <a:xfrm rot="10800000" flipH="1">
            <a:off x="3939791" y="3811600"/>
            <a:ext cx="281840" cy="502"/>
          </a:xfrm>
          <a:prstGeom prst="straightConnector1">
            <a:avLst/>
          </a:prstGeom>
          <a:noFill/>
          <a:ln w="9525" cap="flat" cmpd="sng">
            <a:solidFill>
              <a:srgbClr val="000000"/>
            </a:solidFill>
            <a:prstDash val="solid"/>
            <a:round/>
            <a:headEnd type="none" w="med" len="med"/>
            <a:tailEnd type="stealth" w="med" len="med"/>
          </a:ln>
          <a:effectLst>
            <a:outerShdw blurRad="57150" dist="19050" dir="5400000" algn="bl" rotWithShape="0">
              <a:srgbClr val="000000">
                <a:alpha val="50000"/>
              </a:srgbClr>
            </a:outerShdw>
          </a:effectLst>
        </p:spPr>
      </p:cxnSp>
      <p:cxnSp>
        <p:nvCxnSpPr>
          <p:cNvPr id="18" name="Google Shape;67;p13">
            <a:extLst>
              <a:ext uri="{FF2B5EF4-FFF2-40B4-BE49-F238E27FC236}">
                <a16:creationId xmlns:a16="http://schemas.microsoft.com/office/drawing/2014/main" id="{AC128206-7365-A944-B5BA-B7AFDA82895E}"/>
              </a:ext>
            </a:extLst>
          </p:cNvPr>
          <p:cNvCxnSpPr>
            <a:cxnSpLocks/>
            <a:stCxn id="10" idx="3"/>
            <a:endCxn id="12" idx="1"/>
          </p:cNvCxnSpPr>
          <p:nvPr/>
        </p:nvCxnSpPr>
        <p:spPr>
          <a:xfrm>
            <a:off x="3999953" y="5576847"/>
            <a:ext cx="299138" cy="0"/>
          </a:xfrm>
          <a:prstGeom prst="straightConnector1">
            <a:avLst/>
          </a:prstGeom>
          <a:noFill/>
          <a:ln w="9525" cap="flat" cmpd="sng">
            <a:solidFill>
              <a:srgbClr val="000000"/>
            </a:solidFill>
            <a:prstDash val="solid"/>
            <a:round/>
            <a:headEnd type="none" w="med" len="med"/>
            <a:tailEnd type="stealth" w="med" len="med"/>
          </a:ln>
          <a:effectLst>
            <a:outerShdw blurRad="57150" dist="19050" dir="5400000" algn="bl" rotWithShape="0">
              <a:srgbClr val="000000">
                <a:alpha val="50000"/>
              </a:srgbClr>
            </a:outerShdw>
          </a:effectLst>
        </p:spPr>
      </p:cxnSp>
      <p:cxnSp>
        <p:nvCxnSpPr>
          <p:cNvPr id="19" name="Google Shape;68;p13">
            <a:extLst>
              <a:ext uri="{FF2B5EF4-FFF2-40B4-BE49-F238E27FC236}">
                <a16:creationId xmlns:a16="http://schemas.microsoft.com/office/drawing/2014/main" id="{868EE9BD-87A7-5F49-9F45-64626A781363}"/>
              </a:ext>
            </a:extLst>
          </p:cNvPr>
          <p:cNvCxnSpPr>
            <a:stCxn id="12" idx="3"/>
            <a:endCxn id="15" idx="1"/>
          </p:cNvCxnSpPr>
          <p:nvPr/>
        </p:nvCxnSpPr>
        <p:spPr>
          <a:xfrm>
            <a:off x="5463903" y="5576847"/>
            <a:ext cx="235993" cy="15931"/>
          </a:xfrm>
          <a:prstGeom prst="straightConnector1">
            <a:avLst/>
          </a:prstGeom>
          <a:noFill/>
          <a:ln w="9525" cap="flat" cmpd="sng">
            <a:solidFill>
              <a:srgbClr val="000000"/>
            </a:solidFill>
            <a:prstDash val="solid"/>
            <a:round/>
            <a:headEnd type="none" w="med" len="med"/>
            <a:tailEnd type="stealth" w="med" len="med"/>
          </a:ln>
          <a:effectLst>
            <a:outerShdw blurRad="57150" dist="19050" dir="5400000" algn="bl" rotWithShape="0">
              <a:srgbClr val="000000">
                <a:alpha val="50000"/>
              </a:srgbClr>
            </a:outerShdw>
          </a:effectLst>
        </p:spPr>
      </p:cxnSp>
      <p:cxnSp>
        <p:nvCxnSpPr>
          <p:cNvPr id="20" name="Google Shape;69;p13">
            <a:extLst>
              <a:ext uri="{FF2B5EF4-FFF2-40B4-BE49-F238E27FC236}">
                <a16:creationId xmlns:a16="http://schemas.microsoft.com/office/drawing/2014/main" id="{E3DFDA47-CB7B-C64F-841A-54477DEAEA64}"/>
              </a:ext>
            </a:extLst>
          </p:cNvPr>
          <p:cNvCxnSpPr>
            <a:stCxn id="12" idx="3"/>
          </p:cNvCxnSpPr>
          <p:nvPr/>
        </p:nvCxnSpPr>
        <p:spPr>
          <a:xfrm>
            <a:off x="5463903" y="5576847"/>
            <a:ext cx="772" cy="1505"/>
          </a:xfrm>
          <a:prstGeom prst="curvedConnector2">
            <a:avLst/>
          </a:prstGeom>
          <a:noFill/>
          <a:ln w="9525" cap="flat" cmpd="sng">
            <a:solidFill>
              <a:srgbClr val="000000"/>
            </a:solidFill>
            <a:prstDash val="solid"/>
            <a:round/>
            <a:headEnd type="none" w="med" len="med"/>
            <a:tailEnd type="none" w="med" len="med"/>
          </a:ln>
          <a:effectLst>
            <a:outerShdw blurRad="57150" dist="19050" dir="5400000" algn="bl" rotWithShape="0">
              <a:srgbClr val="000000">
                <a:alpha val="50000"/>
              </a:srgbClr>
            </a:outerShdw>
          </a:effectLst>
        </p:spPr>
      </p:cxnSp>
      <p:cxnSp>
        <p:nvCxnSpPr>
          <p:cNvPr id="21" name="Google Shape;70;p13">
            <a:extLst>
              <a:ext uri="{FF2B5EF4-FFF2-40B4-BE49-F238E27FC236}">
                <a16:creationId xmlns:a16="http://schemas.microsoft.com/office/drawing/2014/main" id="{22E9C27B-65FC-7A42-A9B5-3D8BD418F79B}"/>
              </a:ext>
            </a:extLst>
          </p:cNvPr>
          <p:cNvCxnSpPr>
            <a:cxnSpLocks/>
            <a:stCxn id="12" idx="3"/>
            <a:endCxn id="10" idx="1"/>
          </p:cNvCxnSpPr>
          <p:nvPr/>
        </p:nvCxnSpPr>
        <p:spPr>
          <a:xfrm flipH="1">
            <a:off x="2283881" y="5576847"/>
            <a:ext cx="3180022" cy="12700"/>
          </a:xfrm>
          <a:prstGeom prst="curvedConnector5">
            <a:avLst>
              <a:gd name="adj1" fmla="val -7189"/>
              <a:gd name="adj2" fmla="val 5401063"/>
              <a:gd name="adj3" fmla="val 107189"/>
            </a:avLst>
          </a:prstGeom>
          <a:noFill/>
          <a:ln w="9525" cap="flat" cmpd="sng">
            <a:solidFill>
              <a:srgbClr val="000000"/>
            </a:solidFill>
            <a:prstDash val="solid"/>
            <a:round/>
            <a:headEnd type="none" w="med" len="med"/>
            <a:tailEnd type="stealth" w="med" len="med"/>
          </a:ln>
          <a:effectLst>
            <a:outerShdw blurRad="57150" dist="19050" dir="5400000" algn="bl" rotWithShape="0">
              <a:srgbClr val="000000">
                <a:alpha val="50000"/>
              </a:srgbClr>
            </a:outerShdw>
          </a:effectLst>
        </p:spPr>
      </p:cxnSp>
      <p:cxnSp>
        <p:nvCxnSpPr>
          <p:cNvPr id="22" name="Google Shape;71;p13">
            <a:extLst>
              <a:ext uri="{FF2B5EF4-FFF2-40B4-BE49-F238E27FC236}">
                <a16:creationId xmlns:a16="http://schemas.microsoft.com/office/drawing/2014/main" id="{875CE6EE-11D3-C549-B3B2-3DB84850FA81}"/>
              </a:ext>
            </a:extLst>
          </p:cNvPr>
          <p:cNvCxnSpPr>
            <a:cxnSpLocks/>
            <a:stCxn id="11" idx="3"/>
            <a:endCxn id="10" idx="1"/>
          </p:cNvCxnSpPr>
          <p:nvPr/>
        </p:nvCxnSpPr>
        <p:spPr>
          <a:xfrm flipH="1">
            <a:off x="2283881" y="3811433"/>
            <a:ext cx="3015501" cy="1765414"/>
          </a:xfrm>
          <a:prstGeom prst="bentConnector5">
            <a:avLst>
              <a:gd name="adj1" fmla="val -7581"/>
              <a:gd name="adj2" fmla="val 50000"/>
              <a:gd name="adj3" fmla="val 107581"/>
            </a:avLst>
          </a:prstGeom>
          <a:noFill/>
          <a:ln w="9525" cap="flat" cmpd="sng">
            <a:solidFill>
              <a:srgbClr val="000000"/>
            </a:solidFill>
            <a:prstDash val="solid"/>
            <a:round/>
            <a:headEnd type="none" w="med" len="med"/>
            <a:tailEnd type="stealth" w="med" len="med"/>
          </a:ln>
          <a:effectLst>
            <a:outerShdw blurRad="57150" dist="19050" dir="5400000" algn="bl" rotWithShape="0">
              <a:srgbClr val="000000">
                <a:alpha val="50000"/>
              </a:srgbClr>
            </a:outerShdw>
          </a:effectLst>
        </p:spPr>
      </p:cxnSp>
      <p:cxnSp>
        <p:nvCxnSpPr>
          <p:cNvPr id="27" name="Google Shape;65;p13">
            <a:extLst>
              <a:ext uri="{FF2B5EF4-FFF2-40B4-BE49-F238E27FC236}">
                <a16:creationId xmlns:a16="http://schemas.microsoft.com/office/drawing/2014/main" id="{3AE0BCEE-5B8E-2F4D-B701-907A5AF0ACCA}"/>
              </a:ext>
            </a:extLst>
          </p:cNvPr>
          <p:cNvCxnSpPr>
            <a:cxnSpLocks/>
          </p:cNvCxnSpPr>
          <p:nvPr/>
        </p:nvCxnSpPr>
        <p:spPr>
          <a:xfrm flipV="1">
            <a:off x="1066800" y="3836436"/>
            <a:ext cx="533400" cy="7902"/>
          </a:xfrm>
          <a:prstGeom prst="straightConnector1">
            <a:avLst/>
          </a:prstGeom>
          <a:noFill/>
          <a:ln w="9525" cap="flat" cmpd="sng">
            <a:solidFill>
              <a:srgbClr val="000000"/>
            </a:solidFill>
            <a:prstDash val="solid"/>
            <a:round/>
            <a:headEnd type="none" w="med" len="med"/>
            <a:tailEnd type="stealth" w="med" len="med"/>
          </a:ln>
          <a:effectLst>
            <a:outerShdw blurRad="57150" dist="19050" dir="5400000" algn="bl" rotWithShape="0">
              <a:srgbClr val="000000">
                <a:alpha val="50000"/>
              </a:srgbClr>
            </a:outerShdw>
          </a:effectLst>
        </p:spPr>
      </p:cxnSp>
      <p:sp>
        <p:nvSpPr>
          <p:cNvPr id="29" name="TextBox 28">
            <a:extLst>
              <a:ext uri="{FF2B5EF4-FFF2-40B4-BE49-F238E27FC236}">
                <a16:creationId xmlns:a16="http://schemas.microsoft.com/office/drawing/2014/main" id="{DAE35CAE-6926-7D49-8D18-0033E5582E54}"/>
              </a:ext>
            </a:extLst>
          </p:cNvPr>
          <p:cNvSpPr txBox="1"/>
          <p:nvPr/>
        </p:nvSpPr>
        <p:spPr>
          <a:xfrm>
            <a:off x="480124" y="3459075"/>
            <a:ext cx="1119794" cy="369332"/>
          </a:xfrm>
          <a:prstGeom prst="rect">
            <a:avLst/>
          </a:prstGeom>
          <a:noFill/>
        </p:spPr>
        <p:txBody>
          <a:bodyPr wrap="none" rtlCol="0">
            <a:spAutoFit/>
          </a:bodyPr>
          <a:lstStyle/>
          <a:p>
            <a:r>
              <a:rPr lang="en-US" dirty="0"/>
              <a:t>.v, .lib, .</a:t>
            </a:r>
            <a:r>
              <a:rPr lang="en-US" dirty="0" err="1"/>
              <a:t>sdc</a:t>
            </a:r>
            <a:endParaRPr lang="en-US" dirty="0"/>
          </a:p>
        </p:txBody>
      </p:sp>
      <p:sp>
        <p:nvSpPr>
          <p:cNvPr id="30" name="TextBox 29">
            <a:extLst>
              <a:ext uri="{FF2B5EF4-FFF2-40B4-BE49-F238E27FC236}">
                <a16:creationId xmlns:a16="http://schemas.microsoft.com/office/drawing/2014/main" id="{A5F34BE5-37E0-1F4C-B097-07412D4C85BA}"/>
              </a:ext>
            </a:extLst>
          </p:cNvPr>
          <p:cNvSpPr txBox="1"/>
          <p:nvPr/>
        </p:nvSpPr>
        <p:spPr>
          <a:xfrm>
            <a:off x="5517331" y="4084101"/>
            <a:ext cx="1019831" cy="369332"/>
          </a:xfrm>
          <a:prstGeom prst="rect">
            <a:avLst/>
          </a:prstGeom>
          <a:noFill/>
        </p:spPr>
        <p:txBody>
          <a:bodyPr wrap="none" rtlCol="0">
            <a:spAutoFit/>
          </a:bodyPr>
          <a:lstStyle/>
          <a:p>
            <a:r>
              <a:rPr lang="en-US" dirty="0"/>
              <a:t>.def, .</a:t>
            </a:r>
            <a:r>
              <a:rPr lang="en-US" dirty="0" err="1"/>
              <a:t>spef</a:t>
            </a:r>
            <a:endParaRPr lang="en-US" dirty="0"/>
          </a:p>
        </p:txBody>
      </p:sp>
      <p:sp>
        <p:nvSpPr>
          <p:cNvPr id="32" name="TextBox 31">
            <a:extLst>
              <a:ext uri="{FF2B5EF4-FFF2-40B4-BE49-F238E27FC236}">
                <a16:creationId xmlns:a16="http://schemas.microsoft.com/office/drawing/2014/main" id="{DE536603-0B52-224F-95C0-993CA2E3DBB8}"/>
              </a:ext>
            </a:extLst>
          </p:cNvPr>
          <p:cNvSpPr txBox="1"/>
          <p:nvPr/>
        </p:nvSpPr>
        <p:spPr>
          <a:xfrm>
            <a:off x="3739402" y="4749906"/>
            <a:ext cx="755335" cy="369332"/>
          </a:xfrm>
          <a:prstGeom prst="rect">
            <a:avLst/>
          </a:prstGeom>
          <a:noFill/>
        </p:spPr>
        <p:txBody>
          <a:bodyPr wrap="none" rtlCol="0">
            <a:spAutoFit/>
          </a:bodyPr>
          <a:lstStyle/>
          <a:p>
            <a:r>
              <a:rPr lang="en-US" dirty="0"/>
              <a:t>.def, .v</a:t>
            </a:r>
          </a:p>
        </p:txBody>
      </p:sp>
      <p:sp>
        <p:nvSpPr>
          <p:cNvPr id="33" name="TextBox 32">
            <a:extLst>
              <a:ext uri="{FF2B5EF4-FFF2-40B4-BE49-F238E27FC236}">
                <a16:creationId xmlns:a16="http://schemas.microsoft.com/office/drawing/2014/main" id="{3E096873-57FA-8046-8A22-D01394F0F6DA}"/>
              </a:ext>
            </a:extLst>
          </p:cNvPr>
          <p:cNvSpPr txBox="1"/>
          <p:nvPr/>
        </p:nvSpPr>
        <p:spPr>
          <a:xfrm>
            <a:off x="2678112" y="2964455"/>
            <a:ext cx="332142" cy="369332"/>
          </a:xfrm>
          <a:prstGeom prst="rect">
            <a:avLst/>
          </a:prstGeom>
          <a:noFill/>
        </p:spPr>
        <p:txBody>
          <a:bodyPr wrap="none" rtlCol="0">
            <a:spAutoFit/>
          </a:bodyPr>
          <a:lstStyle/>
          <a:p>
            <a:r>
              <a:rPr lang="en-US" dirty="0"/>
              <a:t>.v</a:t>
            </a:r>
          </a:p>
        </p:txBody>
      </p:sp>
      <p:sp>
        <p:nvSpPr>
          <p:cNvPr id="34" name="TextBox 33">
            <a:extLst>
              <a:ext uri="{FF2B5EF4-FFF2-40B4-BE49-F238E27FC236}">
                <a16:creationId xmlns:a16="http://schemas.microsoft.com/office/drawing/2014/main" id="{8A854139-0FA6-1440-91B5-617F88E7A195}"/>
              </a:ext>
            </a:extLst>
          </p:cNvPr>
          <p:cNvSpPr txBox="1"/>
          <p:nvPr/>
        </p:nvSpPr>
        <p:spPr>
          <a:xfrm>
            <a:off x="3860856" y="2984766"/>
            <a:ext cx="633881" cy="369332"/>
          </a:xfrm>
          <a:prstGeom prst="rect">
            <a:avLst/>
          </a:prstGeom>
          <a:noFill/>
        </p:spPr>
        <p:txBody>
          <a:bodyPr wrap="square" rtlCol="0">
            <a:spAutoFit/>
          </a:bodyPr>
          <a:lstStyle/>
          <a:p>
            <a:r>
              <a:rPr lang="en-US" dirty="0"/>
              <a:t>.def</a:t>
            </a:r>
          </a:p>
        </p:txBody>
      </p:sp>
      <p:sp>
        <p:nvSpPr>
          <p:cNvPr id="35" name="TextBox 34">
            <a:extLst>
              <a:ext uri="{FF2B5EF4-FFF2-40B4-BE49-F238E27FC236}">
                <a16:creationId xmlns:a16="http://schemas.microsoft.com/office/drawing/2014/main" id="{A4092544-6081-104E-B270-AD092C4145C2}"/>
              </a:ext>
            </a:extLst>
          </p:cNvPr>
          <p:cNvSpPr txBox="1"/>
          <p:nvPr/>
        </p:nvSpPr>
        <p:spPr>
          <a:xfrm>
            <a:off x="3621555" y="6290042"/>
            <a:ext cx="596638" cy="369332"/>
          </a:xfrm>
          <a:prstGeom prst="rect">
            <a:avLst/>
          </a:prstGeom>
          <a:noFill/>
        </p:spPr>
        <p:txBody>
          <a:bodyPr wrap="none" rtlCol="0">
            <a:spAutoFit/>
          </a:bodyPr>
          <a:lstStyle/>
          <a:p>
            <a:r>
              <a:rPr lang="en-US" dirty="0"/>
              <a:t>.</a:t>
            </a:r>
            <a:r>
              <a:rPr lang="en-US" dirty="0" err="1"/>
              <a:t>spef</a:t>
            </a:r>
            <a:endParaRPr lang="en-US" dirty="0"/>
          </a:p>
        </p:txBody>
      </p:sp>
      <p:pic>
        <p:nvPicPr>
          <p:cNvPr id="37" name="Google Shape;54;p13">
            <a:extLst>
              <a:ext uri="{FF2B5EF4-FFF2-40B4-BE49-F238E27FC236}">
                <a16:creationId xmlns:a16="http://schemas.microsoft.com/office/drawing/2014/main" id="{8A8FB9BC-D55F-9D47-A8A7-44E94EBF2F87}"/>
              </a:ext>
            </a:extLst>
          </p:cNvPr>
          <p:cNvPicPr preferRelativeResize="0"/>
          <p:nvPr/>
        </p:nvPicPr>
        <p:blipFill>
          <a:blip r:embed="rId2"/>
          <a:stretch>
            <a:fillRect/>
          </a:stretch>
        </p:blipFill>
        <p:spPr>
          <a:xfrm>
            <a:off x="6537162" y="3078019"/>
            <a:ext cx="5494858" cy="3343774"/>
          </a:xfrm>
          <a:prstGeom prst="rect">
            <a:avLst/>
          </a:prstGeom>
          <a:noFill/>
          <a:ln>
            <a:noFill/>
          </a:ln>
          <a:effectLst/>
        </p:spPr>
      </p:pic>
      <p:graphicFrame>
        <p:nvGraphicFramePr>
          <p:cNvPr id="25" name="Diagram 24">
            <a:extLst>
              <a:ext uri="{FF2B5EF4-FFF2-40B4-BE49-F238E27FC236}">
                <a16:creationId xmlns:a16="http://schemas.microsoft.com/office/drawing/2014/main" id="{59B33767-CB21-6940-89E3-49C2E63C7DD6}"/>
              </a:ext>
            </a:extLst>
          </p:cNvPr>
          <p:cNvGraphicFramePr/>
          <p:nvPr>
            <p:extLst>
              <p:ext uri="{D42A27DB-BD31-4B8C-83A1-F6EECF244321}">
                <p14:modId xmlns:p14="http://schemas.microsoft.com/office/powerpoint/2010/main" val="2347447807"/>
              </p:ext>
            </p:extLst>
          </p:nvPr>
        </p:nvGraphicFramePr>
        <p:xfrm>
          <a:off x="587047" y="152400"/>
          <a:ext cx="10995353" cy="30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626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tgtEl>
                                          <p:spTgt spid="14"/>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par>
                                <p:cTn id="28" presetID="9"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dissolve">
                                      <p:cBhvr>
                                        <p:cTn id="30" dur="500"/>
                                        <p:tgtEl>
                                          <p:spTgt spid="16"/>
                                        </p:tgtEl>
                                      </p:cBhvr>
                                    </p:animEffect>
                                  </p:childTnLst>
                                </p:cTn>
                              </p:par>
                              <p:par>
                                <p:cTn id="31" presetID="9"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par>
                                <p:cTn id="34" presetID="9"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dissolve">
                                      <p:cBhvr>
                                        <p:cTn id="36" dur="500"/>
                                        <p:tgtEl>
                                          <p:spTgt spid="18"/>
                                        </p:tgtEl>
                                      </p:cBhvr>
                                    </p:animEffect>
                                  </p:childTnLst>
                                </p:cTn>
                              </p:par>
                              <p:par>
                                <p:cTn id="37" presetID="9"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dissolve">
                                      <p:cBhvr>
                                        <p:cTn id="39" dur="500"/>
                                        <p:tgtEl>
                                          <p:spTgt spid="19"/>
                                        </p:tgtEl>
                                      </p:cBhvr>
                                    </p:animEffect>
                                  </p:childTnLst>
                                </p:cTn>
                              </p:par>
                              <p:par>
                                <p:cTn id="40" presetID="9"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dissolve">
                                      <p:cBhvr>
                                        <p:cTn id="42" dur="500"/>
                                        <p:tgtEl>
                                          <p:spTgt spid="20"/>
                                        </p:tgtEl>
                                      </p:cBhvr>
                                    </p:animEffect>
                                  </p:childTnLst>
                                </p:cTn>
                              </p:par>
                              <p:par>
                                <p:cTn id="43" presetID="9"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dissolve">
                                      <p:cBhvr>
                                        <p:cTn id="45" dur="500"/>
                                        <p:tgtEl>
                                          <p:spTgt spid="21"/>
                                        </p:tgtEl>
                                      </p:cBhvr>
                                    </p:animEffect>
                                  </p:childTnLst>
                                </p:cTn>
                              </p:par>
                              <p:par>
                                <p:cTn id="46" presetID="9"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dissolve">
                                      <p:cBhvr>
                                        <p:cTn id="48" dur="500"/>
                                        <p:tgtEl>
                                          <p:spTgt spid="22"/>
                                        </p:tgtEl>
                                      </p:cBhvr>
                                    </p:animEffect>
                                  </p:childTnLst>
                                </p:cTn>
                              </p:par>
                              <p:par>
                                <p:cTn id="49" presetID="9"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dissolve">
                                      <p:cBhvr>
                                        <p:cTn id="51" dur="500"/>
                                        <p:tgtEl>
                                          <p:spTgt spid="27"/>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dissolve">
                                      <p:cBhvr>
                                        <p:cTn id="54" dur="500"/>
                                        <p:tgtEl>
                                          <p:spTgt spid="29"/>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dissolve">
                                      <p:cBhvr>
                                        <p:cTn id="57" dur="500"/>
                                        <p:tgtEl>
                                          <p:spTgt spid="30"/>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dissolve">
                                      <p:cBhvr>
                                        <p:cTn id="60" dur="500"/>
                                        <p:tgtEl>
                                          <p:spTgt spid="32"/>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dissolve">
                                      <p:cBhvr>
                                        <p:cTn id="63" dur="500"/>
                                        <p:tgtEl>
                                          <p:spTgt spid="33"/>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dissolve">
                                      <p:cBhvr>
                                        <p:cTn id="66" dur="500"/>
                                        <p:tgtEl>
                                          <p:spTgt spid="34"/>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dissolve">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dissolve">
                                      <p:cBhvr>
                                        <p:cTn id="7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29" grpId="0"/>
      <p:bldP spid="30" grpId="0"/>
      <p:bldP spid="32" grpId="0"/>
      <p:bldP spid="33" grpId="0"/>
      <p:bldP spid="3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0E7D-9BA4-5149-B239-825483669280}"/>
              </a:ext>
            </a:extLst>
          </p:cNvPr>
          <p:cNvSpPr>
            <a:spLocks noGrp="1"/>
          </p:cNvSpPr>
          <p:nvPr>
            <p:ph type="title"/>
          </p:nvPr>
        </p:nvSpPr>
        <p:spPr/>
        <p:txBody>
          <a:bodyPr/>
          <a:lstStyle/>
          <a:p>
            <a:r>
              <a:rPr lang="en-US" dirty="0"/>
              <a:t>1. Logic and Physical Synthesis</a:t>
            </a:r>
          </a:p>
        </p:txBody>
      </p:sp>
      <p:sp>
        <p:nvSpPr>
          <p:cNvPr id="3" name="Content Placeholder 2">
            <a:extLst>
              <a:ext uri="{FF2B5EF4-FFF2-40B4-BE49-F238E27FC236}">
                <a16:creationId xmlns:a16="http://schemas.microsoft.com/office/drawing/2014/main" id="{14717705-8F52-824C-8401-C38BD9FA4C78}"/>
              </a:ext>
            </a:extLst>
          </p:cNvPr>
          <p:cNvSpPr>
            <a:spLocks noGrp="1"/>
          </p:cNvSpPr>
          <p:nvPr>
            <p:ph idx="1"/>
          </p:nvPr>
        </p:nvSpPr>
        <p:spPr>
          <a:xfrm>
            <a:off x="609600" y="1371601"/>
            <a:ext cx="11201400" cy="2362200"/>
          </a:xfrm>
        </p:spPr>
        <p:txBody>
          <a:bodyPr>
            <a:normAutofit/>
          </a:bodyPr>
          <a:lstStyle/>
          <a:p>
            <a:pPr marL="514350" indent="-514350">
              <a:spcBef>
                <a:spcPts val="0"/>
              </a:spcBef>
              <a:buFont typeface="+mj-lt"/>
              <a:buAutoNum type="arabicPeriod" startAt="2"/>
            </a:pPr>
            <a:r>
              <a:rPr lang="en-US" dirty="0">
                <a:solidFill>
                  <a:srgbClr val="A90101"/>
                </a:solidFill>
                <a:latin typeface="Calibri" panose="020F0502020204030204" pitchFamily="34" charset="0"/>
                <a:cs typeface="Calibri" panose="020F0502020204030204" pitchFamily="34" charset="0"/>
              </a:rPr>
              <a:t>SDC constraints support</a:t>
            </a:r>
          </a:p>
          <a:p>
            <a:pPr marL="471488" indent="-228600">
              <a:spcBef>
                <a:spcPts val="0"/>
              </a:spcBef>
              <a:buFontTx/>
              <a:buChar char="-"/>
            </a:pPr>
            <a:r>
              <a:rPr lang="en-US" sz="2400" dirty="0">
                <a:solidFill>
                  <a:srgbClr val="000000"/>
                </a:solidFill>
                <a:latin typeface="Calibri" panose="020F0502020204030204" pitchFamily="34" charset="0"/>
                <a:cs typeface="Calibri" panose="020F0502020204030204" pitchFamily="34" charset="0"/>
              </a:rPr>
              <a:t>Integrated an open source SDC Parser in </a:t>
            </a:r>
            <a:r>
              <a:rPr lang="en-US" sz="2400" dirty="0" err="1">
                <a:solidFill>
                  <a:srgbClr val="000000"/>
                </a:solidFill>
                <a:latin typeface="Calibri" panose="020F0502020204030204" pitchFamily="34" charset="0"/>
                <a:cs typeface="Calibri" panose="020F0502020204030204" pitchFamily="34" charset="0"/>
              </a:rPr>
              <a:t>Yosys</a:t>
            </a:r>
            <a:r>
              <a:rPr lang="en-US" sz="2400" dirty="0">
                <a:solidFill>
                  <a:srgbClr val="000000"/>
                </a:solidFill>
                <a:latin typeface="Calibri" panose="020F0502020204030204" pitchFamily="34" charset="0"/>
                <a:cs typeface="Calibri" panose="020F0502020204030204" pitchFamily="34" charset="0"/>
              </a:rPr>
              <a:t>/ABC</a:t>
            </a:r>
          </a:p>
          <a:p>
            <a:pPr marL="471488" indent="-228600">
              <a:spcBef>
                <a:spcPts val="0"/>
              </a:spcBef>
              <a:buFontTx/>
              <a:buChar char="-"/>
            </a:pPr>
            <a:r>
              <a:rPr lang="en-US" sz="2400" dirty="0">
                <a:solidFill>
                  <a:srgbClr val="000000"/>
                </a:solidFill>
                <a:latin typeface="Calibri" panose="020F0502020204030204" pitchFamily="34" charset="0"/>
                <a:cs typeface="Calibri" panose="020F0502020204030204" pitchFamily="34" charset="0"/>
              </a:rPr>
              <a:t>Add support for some SDC commands in ABC: </a:t>
            </a:r>
            <a:r>
              <a:rPr lang="en-US" sz="2400" dirty="0" err="1">
                <a:solidFill>
                  <a:srgbClr val="000000"/>
                </a:solidFill>
                <a:latin typeface="Calibri" panose="020F0502020204030204" pitchFamily="34" charset="0"/>
                <a:cs typeface="Calibri" panose="020F0502020204030204" pitchFamily="34" charset="0"/>
              </a:rPr>
              <a:t>create_clock</a:t>
            </a:r>
            <a:r>
              <a:rPr lang="en-US" sz="2400" dirty="0">
                <a:solidFill>
                  <a:srgbClr val="000000"/>
                </a:solidFill>
                <a:latin typeface="Calibri" panose="020F0502020204030204" pitchFamily="34" charset="0"/>
                <a:cs typeface="Calibri" panose="020F0502020204030204" pitchFamily="34" charset="0"/>
              </a:rPr>
              <a:t>, </a:t>
            </a:r>
            <a:r>
              <a:rPr lang="en-US" sz="2400" dirty="0" err="1">
                <a:solidFill>
                  <a:srgbClr val="000000"/>
                </a:solidFill>
                <a:latin typeface="Calibri" panose="020F0502020204030204" pitchFamily="34" charset="0"/>
                <a:cs typeface="Calibri" panose="020F0502020204030204" pitchFamily="34" charset="0"/>
              </a:rPr>
              <a:t>set_load</a:t>
            </a:r>
            <a:r>
              <a:rPr lang="en-US" sz="2400" dirty="0">
                <a:solidFill>
                  <a:srgbClr val="000000"/>
                </a:solidFill>
                <a:latin typeface="Calibri" panose="020F0502020204030204" pitchFamily="34" charset="0"/>
                <a:cs typeface="Calibri" panose="020F0502020204030204" pitchFamily="34" charset="0"/>
              </a:rPr>
              <a:t>, </a:t>
            </a:r>
            <a:r>
              <a:rPr lang="en-US" sz="2400" dirty="0" err="1">
                <a:solidFill>
                  <a:srgbClr val="000000"/>
                </a:solidFill>
                <a:latin typeface="Calibri" panose="020F0502020204030204" pitchFamily="34" charset="0"/>
                <a:cs typeface="Calibri" panose="020F0502020204030204" pitchFamily="34" charset="0"/>
              </a:rPr>
              <a:t>set_max_fanout</a:t>
            </a:r>
            <a:r>
              <a:rPr lang="en-US" sz="2400" dirty="0">
                <a:solidFill>
                  <a:srgbClr val="000000"/>
                </a:solidFill>
                <a:latin typeface="Calibri" panose="020F0502020204030204" pitchFamily="34" charset="0"/>
                <a:cs typeface="Calibri" panose="020F0502020204030204" pitchFamily="34" charset="0"/>
              </a:rPr>
              <a:t>, </a:t>
            </a:r>
            <a:r>
              <a:rPr lang="en-US" sz="2400" dirty="0" err="1">
                <a:solidFill>
                  <a:srgbClr val="000000"/>
                </a:solidFill>
                <a:latin typeface="Calibri" panose="020F0502020204030204" pitchFamily="34" charset="0"/>
                <a:cs typeface="Calibri" panose="020F0502020204030204" pitchFamily="34" charset="0"/>
              </a:rPr>
              <a:t>set_max_transition</a:t>
            </a:r>
            <a:r>
              <a:rPr lang="en-US" sz="2400" dirty="0">
                <a:solidFill>
                  <a:srgbClr val="000000"/>
                </a:solidFill>
                <a:latin typeface="Calibri" panose="020F0502020204030204" pitchFamily="34" charset="0"/>
                <a:cs typeface="Calibri" panose="020F0502020204030204" pitchFamily="34" charset="0"/>
              </a:rPr>
              <a:t>, etc.</a:t>
            </a:r>
          </a:p>
          <a:p>
            <a:pPr marL="471488" indent="-228600">
              <a:spcBef>
                <a:spcPts val="0"/>
              </a:spcBef>
              <a:buFontTx/>
              <a:buChar char="-"/>
            </a:pPr>
            <a:r>
              <a:rPr lang="en-US" sz="2400" dirty="0">
                <a:solidFill>
                  <a:srgbClr val="000000"/>
                </a:solidFill>
                <a:latin typeface="Calibri" panose="020F0502020204030204" pitchFamily="34" charset="0"/>
                <a:cs typeface="Calibri" panose="020F0502020204030204" pitchFamily="34" charset="0"/>
              </a:rPr>
              <a:t>Roadmap for SDC command implementation (e.g., </a:t>
            </a:r>
            <a:r>
              <a:rPr lang="en-US" sz="2400" dirty="0" err="1">
                <a:solidFill>
                  <a:srgbClr val="000000"/>
                </a:solidFill>
                <a:latin typeface="Calibri" panose="020F0502020204030204" pitchFamily="34" charset="0"/>
                <a:cs typeface="Calibri" panose="020F0502020204030204" pitchFamily="34" charset="0"/>
              </a:rPr>
              <a:t>set_driving_cell</a:t>
            </a:r>
            <a:r>
              <a:rPr lang="en-US" sz="2400" dirty="0">
                <a:solidFill>
                  <a:srgbClr val="000000"/>
                </a:solidFill>
                <a:latin typeface="Calibri" panose="020F0502020204030204" pitchFamily="34" charset="0"/>
                <a:cs typeface="Calibri" panose="020F0502020204030204" pitchFamily="34" charset="0"/>
              </a:rPr>
              <a:t>, </a:t>
            </a:r>
            <a:r>
              <a:rPr lang="en-US" sz="2400" dirty="0" err="1">
                <a:solidFill>
                  <a:srgbClr val="000000"/>
                </a:solidFill>
                <a:latin typeface="Calibri" panose="020F0502020204030204" pitchFamily="34" charset="0"/>
                <a:cs typeface="Calibri" panose="020F0502020204030204" pitchFamily="34" charset="0"/>
              </a:rPr>
              <a:t>set_input_delay</a:t>
            </a:r>
            <a:r>
              <a:rPr lang="en-US" sz="2400" dirty="0">
                <a:solidFill>
                  <a:srgbClr val="000000"/>
                </a:solidFill>
                <a:latin typeface="Calibri" panose="020F0502020204030204" pitchFamily="34" charset="0"/>
                <a:cs typeface="Calibri" panose="020F0502020204030204" pitchFamily="34" charset="0"/>
              </a:rPr>
              <a:t>, </a:t>
            </a:r>
            <a:r>
              <a:rPr lang="en-US" sz="2400" dirty="0" err="1">
                <a:solidFill>
                  <a:srgbClr val="000000"/>
                </a:solidFill>
                <a:latin typeface="Calibri" panose="020F0502020204030204" pitchFamily="34" charset="0"/>
                <a:cs typeface="Calibri" panose="020F0502020204030204" pitchFamily="34" charset="0"/>
              </a:rPr>
              <a:t>set_output_delay</a:t>
            </a:r>
            <a:r>
              <a:rPr lang="en-US" sz="2400" dirty="0">
                <a:solidFill>
                  <a:srgbClr val="000000"/>
                </a:solidFill>
                <a:latin typeface="Calibri" panose="020F0502020204030204" pitchFamily="34" charset="0"/>
                <a:cs typeface="Calibri" panose="020F0502020204030204" pitchFamily="34" charset="0"/>
              </a:rPr>
              <a:t>, </a:t>
            </a:r>
            <a:r>
              <a:rPr lang="en-US" sz="2400" dirty="0" err="1">
                <a:solidFill>
                  <a:srgbClr val="000000"/>
                </a:solidFill>
                <a:latin typeface="Calibri" panose="020F0502020204030204" pitchFamily="34" charset="0"/>
                <a:cs typeface="Calibri" panose="020F0502020204030204" pitchFamily="34" charset="0"/>
              </a:rPr>
              <a:t>set_min_delay</a:t>
            </a:r>
            <a:r>
              <a:rPr lang="en-US" sz="2400" dirty="0">
                <a:solidFill>
                  <a:srgbClr val="000000"/>
                </a:solidFill>
                <a:latin typeface="Calibri" panose="020F0502020204030204" pitchFamily="34" charset="0"/>
                <a:cs typeface="Calibri" panose="020F0502020204030204" pitchFamily="34" charset="0"/>
              </a:rPr>
              <a:t>,…)</a:t>
            </a:r>
          </a:p>
          <a:p>
            <a:endParaRPr lang="en-US"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12C8BB83-2818-9D47-A8A6-410573700532}"/>
              </a:ext>
            </a:extLst>
          </p:cNvPr>
          <p:cNvSpPr/>
          <p:nvPr/>
        </p:nvSpPr>
        <p:spPr>
          <a:xfrm>
            <a:off x="609600" y="3886200"/>
            <a:ext cx="6400800" cy="2739211"/>
          </a:xfrm>
          <a:prstGeom prst="rect">
            <a:avLst/>
          </a:prstGeom>
        </p:spPr>
        <p:txBody>
          <a:bodyPr wrap="square">
            <a:spAutoFit/>
          </a:bodyPr>
          <a:lstStyle/>
          <a:p>
            <a:pPr marL="514350" indent="-514350">
              <a:spcBef>
                <a:spcPts val="0"/>
              </a:spcBef>
              <a:buFont typeface="+mj-lt"/>
              <a:buAutoNum type="arabicPeriod" startAt="3"/>
            </a:pPr>
            <a:r>
              <a:rPr lang="en-US" sz="2800" dirty="0">
                <a:solidFill>
                  <a:srgbClr val="A90101"/>
                </a:solidFill>
                <a:latin typeface="Calibri" panose="020F0502020204030204" pitchFamily="34" charset="0"/>
                <a:cs typeface="Calibri" panose="020F0502020204030204" pitchFamily="34" charset="0"/>
              </a:rPr>
              <a:t>Automated synthesis scripting</a:t>
            </a:r>
          </a:p>
          <a:p>
            <a:pPr marL="520700" lvl="1" indent="-277813">
              <a:spcBef>
                <a:spcPts val="0"/>
              </a:spcBef>
              <a:buFontTx/>
              <a:buChar char="-"/>
            </a:pPr>
            <a:r>
              <a:rPr lang="en-US" sz="2400" dirty="0">
                <a:solidFill>
                  <a:schemeClr val="dk1"/>
                </a:solidFill>
                <a:latin typeface="Calibri" panose="020F0502020204030204" pitchFamily="34" charset="0"/>
                <a:cs typeface="Calibri" panose="020F0502020204030204" pitchFamily="34" charset="0"/>
              </a:rPr>
              <a:t>Synthesis scripts have 10s-100s of commands crafted by experts</a:t>
            </a:r>
          </a:p>
          <a:p>
            <a:pPr marL="520700" lvl="1" indent="-277813">
              <a:spcBef>
                <a:spcPts val="0"/>
              </a:spcBef>
              <a:buFontTx/>
              <a:buChar char="-"/>
            </a:pPr>
            <a:r>
              <a:rPr lang="en-US" sz="2400" u="sng" dirty="0">
                <a:solidFill>
                  <a:schemeClr val="dk1"/>
                </a:solidFill>
                <a:latin typeface="Calibri" panose="020F0502020204030204" pitchFamily="34" charset="0"/>
                <a:cs typeface="Calibri" panose="020F0502020204030204" pitchFamily="34" charset="0"/>
              </a:rPr>
              <a:t>Approach</a:t>
            </a:r>
            <a:r>
              <a:rPr lang="en-US" sz="2400" dirty="0">
                <a:solidFill>
                  <a:schemeClr val="dk1"/>
                </a:solidFill>
                <a:latin typeface="Calibri" panose="020F0502020204030204" pitchFamily="34" charset="0"/>
                <a:cs typeface="Calibri" panose="020F0502020204030204" pitchFamily="34" charset="0"/>
              </a:rPr>
              <a:t>: Devised a reinforcement learning controller for synthesis.</a:t>
            </a:r>
          </a:p>
          <a:p>
            <a:pPr marL="520700" lvl="1" indent="-277813">
              <a:spcBef>
                <a:spcPts val="0"/>
              </a:spcBef>
              <a:buFontTx/>
              <a:buChar char="-"/>
            </a:pPr>
            <a:r>
              <a:rPr lang="en-US" sz="2400" u="sng" dirty="0">
                <a:solidFill>
                  <a:schemeClr val="dk1"/>
                </a:solidFill>
                <a:latin typeface="Calibri" panose="020F0502020204030204" pitchFamily="34" charset="0"/>
                <a:cs typeface="Calibri" panose="020F0502020204030204" pitchFamily="34" charset="0"/>
              </a:rPr>
              <a:t>Results</a:t>
            </a:r>
            <a:r>
              <a:rPr lang="en-US" sz="2400" dirty="0">
                <a:solidFill>
                  <a:schemeClr val="dk1"/>
                </a:solidFill>
                <a:latin typeface="Calibri" panose="020F0502020204030204" pitchFamily="34" charset="0"/>
                <a:cs typeface="Calibri" panose="020F0502020204030204" pitchFamily="34" charset="0"/>
              </a:rPr>
              <a:t>: ~14% improvement in area and meets timing constraints.</a:t>
            </a:r>
          </a:p>
        </p:txBody>
      </p:sp>
      <p:pic>
        <p:nvPicPr>
          <p:cNvPr id="5" name="Picture 4">
            <a:extLst>
              <a:ext uri="{FF2B5EF4-FFF2-40B4-BE49-F238E27FC236}">
                <a16:creationId xmlns:a16="http://schemas.microsoft.com/office/drawing/2014/main" id="{18410625-20AB-3148-B188-2B9281872FBB}"/>
              </a:ext>
            </a:extLst>
          </p:cNvPr>
          <p:cNvPicPr>
            <a:picLocks noChangeAspect="1"/>
          </p:cNvPicPr>
          <p:nvPr/>
        </p:nvPicPr>
        <p:blipFill>
          <a:blip r:embed="rId2"/>
          <a:stretch>
            <a:fillRect/>
          </a:stretch>
        </p:blipFill>
        <p:spPr>
          <a:xfrm>
            <a:off x="7244443" y="3701144"/>
            <a:ext cx="4337957" cy="2833350"/>
          </a:xfrm>
          <a:prstGeom prst="rect">
            <a:avLst/>
          </a:prstGeom>
        </p:spPr>
      </p:pic>
      <p:graphicFrame>
        <p:nvGraphicFramePr>
          <p:cNvPr id="6" name="Diagram 5">
            <a:extLst>
              <a:ext uri="{FF2B5EF4-FFF2-40B4-BE49-F238E27FC236}">
                <a16:creationId xmlns:a16="http://schemas.microsoft.com/office/drawing/2014/main" id="{65DDA067-3449-CC4F-ACCA-D7B8ED20A14B}"/>
              </a:ext>
            </a:extLst>
          </p:cNvPr>
          <p:cNvGraphicFramePr/>
          <p:nvPr>
            <p:extLst>
              <p:ext uri="{D42A27DB-BD31-4B8C-83A1-F6EECF244321}">
                <p14:modId xmlns:p14="http://schemas.microsoft.com/office/powerpoint/2010/main" val="2347447807"/>
              </p:ext>
            </p:extLst>
          </p:nvPr>
        </p:nvGraphicFramePr>
        <p:xfrm>
          <a:off x="587047" y="152400"/>
          <a:ext cx="10995353" cy="30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828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par>
                                <p:cTn id="28" presetID="9"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C444A-7D2D-4D6B-97B7-77A6AC3A9E3E}"/>
              </a:ext>
            </a:extLst>
          </p:cNvPr>
          <p:cNvSpPr>
            <a:spLocks noGrp="1"/>
          </p:cNvSpPr>
          <p:nvPr>
            <p:ph type="title"/>
          </p:nvPr>
        </p:nvSpPr>
        <p:spPr/>
        <p:txBody>
          <a:bodyPr/>
          <a:lstStyle/>
          <a:p>
            <a:r>
              <a:rPr lang="en-US" altLang="ko-KR" dirty="0"/>
              <a:t>2. Floorplan / </a:t>
            </a:r>
            <a:r>
              <a:rPr lang="en-US" altLang="ko-KR" dirty="0" err="1"/>
              <a:t>Powerplan</a:t>
            </a:r>
            <a:endParaRPr lang="en-US" dirty="0"/>
          </a:p>
        </p:txBody>
      </p:sp>
      <p:sp>
        <p:nvSpPr>
          <p:cNvPr id="4" name="TextBox 3">
            <a:extLst>
              <a:ext uri="{FF2B5EF4-FFF2-40B4-BE49-F238E27FC236}">
                <a16:creationId xmlns:a16="http://schemas.microsoft.com/office/drawing/2014/main" id="{2DD236D3-387D-4D58-A9E9-58F90233E97B}"/>
              </a:ext>
            </a:extLst>
          </p:cNvPr>
          <p:cNvSpPr txBox="1"/>
          <p:nvPr/>
        </p:nvSpPr>
        <p:spPr>
          <a:xfrm>
            <a:off x="8953628" y="3162589"/>
            <a:ext cx="2725239" cy="523220"/>
          </a:xfrm>
          <a:prstGeom prst="rect">
            <a:avLst/>
          </a:prstGeom>
          <a:solidFill>
            <a:srgbClr val="92D050"/>
          </a:solidFill>
        </p:spPr>
        <p:txBody>
          <a:bodyPr wrap="square" rtlCol="0">
            <a:spAutoFit/>
          </a:bodyPr>
          <a:lstStyle/>
          <a:p>
            <a:pPr algn="ctr"/>
            <a:r>
              <a:rPr lang="en-US" sz="2800" dirty="0"/>
              <a:t>Floorplan/PDN</a:t>
            </a:r>
          </a:p>
        </p:txBody>
      </p:sp>
      <p:cxnSp>
        <p:nvCxnSpPr>
          <p:cNvPr id="5" name="Straight Arrow Connector 4">
            <a:extLst>
              <a:ext uri="{FF2B5EF4-FFF2-40B4-BE49-F238E27FC236}">
                <a16:creationId xmlns:a16="http://schemas.microsoft.com/office/drawing/2014/main" id="{80196F15-D360-472F-865C-7503F9582F8E}"/>
              </a:ext>
            </a:extLst>
          </p:cNvPr>
          <p:cNvCxnSpPr>
            <a:cxnSpLocks/>
            <a:stCxn id="7" idx="2"/>
            <a:endCxn id="4" idx="0"/>
          </p:cNvCxnSpPr>
          <p:nvPr/>
        </p:nvCxnSpPr>
        <p:spPr bwMode="auto">
          <a:xfrm>
            <a:off x="10314841" y="2904531"/>
            <a:ext cx="1406" cy="258059"/>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 name="Straight Arrow Connector 5">
            <a:extLst>
              <a:ext uri="{FF2B5EF4-FFF2-40B4-BE49-F238E27FC236}">
                <a16:creationId xmlns:a16="http://schemas.microsoft.com/office/drawing/2014/main" id="{EA089880-872E-463A-B1C2-DA2D0785DF8C}"/>
              </a:ext>
            </a:extLst>
          </p:cNvPr>
          <p:cNvCxnSpPr>
            <a:cxnSpLocks/>
            <a:stCxn id="4" idx="2"/>
            <a:endCxn id="8" idx="0"/>
          </p:cNvCxnSpPr>
          <p:nvPr/>
        </p:nvCxnSpPr>
        <p:spPr bwMode="auto">
          <a:xfrm flipH="1">
            <a:off x="10314468" y="3685809"/>
            <a:ext cx="1780" cy="353477"/>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7" name="TextBox 6">
            <a:extLst>
              <a:ext uri="{FF2B5EF4-FFF2-40B4-BE49-F238E27FC236}">
                <a16:creationId xmlns:a16="http://schemas.microsoft.com/office/drawing/2014/main" id="{2FFAFC0E-21AF-4A05-B778-B44C944AE251}"/>
              </a:ext>
            </a:extLst>
          </p:cNvPr>
          <p:cNvSpPr txBox="1"/>
          <p:nvPr/>
        </p:nvSpPr>
        <p:spPr>
          <a:xfrm>
            <a:off x="8763000" y="1981200"/>
            <a:ext cx="3103682" cy="923330"/>
          </a:xfrm>
          <a:prstGeom prst="rect">
            <a:avLst/>
          </a:prstGeom>
          <a:noFill/>
        </p:spPr>
        <p:txBody>
          <a:bodyPr wrap="square" rtlCol="0">
            <a:spAutoFit/>
          </a:bodyPr>
          <a:lstStyle/>
          <a:p>
            <a:pPr algn="ctr"/>
            <a:r>
              <a:rPr lang="en-US" dirty="0"/>
              <a:t>.v from Logic Synth, IP, </a:t>
            </a:r>
            <a:r>
              <a:rPr lang="en-US" dirty="0" err="1"/>
              <a:t>PDN.cfg</a:t>
            </a:r>
            <a:r>
              <a:rPr lang="en-US" dirty="0"/>
              <a:t>, .pins</a:t>
            </a:r>
          </a:p>
          <a:p>
            <a:pPr algn="ctr"/>
            <a:r>
              <a:rPr lang="en-US" dirty="0"/>
              <a:t> (+ .</a:t>
            </a:r>
            <a:r>
              <a:rPr lang="en-US" dirty="0" err="1"/>
              <a:t>sdc</a:t>
            </a:r>
            <a:r>
              <a:rPr lang="en-US" dirty="0"/>
              <a:t>, .</a:t>
            </a:r>
            <a:r>
              <a:rPr lang="en-US" dirty="0" err="1"/>
              <a:t>lef</a:t>
            </a:r>
            <a:r>
              <a:rPr lang="en-US" dirty="0"/>
              <a:t>, .lib)</a:t>
            </a:r>
          </a:p>
        </p:txBody>
      </p:sp>
      <p:sp>
        <p:nvSpPr>
          <p:cNvPr id="8" name="TextBox 7">
            <a:extLst>
              <a:ext uri="{FF2B5EF4-FFF2-40B4-BE49-F238E27FC236}">
                <a16:creationId xmlns:a16="http://schemas.microsoft.com/office/drawing/2014/main" id="{EF7B7485-4B61-4859-AFD2-83E669E8B7C5}"/>
              </a:ext>
            </a:extLst>
          </p:cNvPr>
          <p:cNvSpPr txBox="1"/>
          <p:nvPr/>
        </p:nvSpPr>
        <p:spPr>
          <a:xfrm>
            <a:off x="8960390" y="4039286"/>
            <a:ext cx="2708155" cy="646331"/>
          </a:xfrm>
          <a:prstGeom prst="rect">
            <a:avLst/>
          </a:prstGeom>
          <a:noFill/>
        </p:spPr>
        <p:txBody>
          <a:bodyPr wrap="square" rtlCol="0">
            <a:spAutoFit/>
          </a:bodyPr>
          <a:lstStyle/>
          <a:p>
            <a:pPr algn="ctr"/>
            <a:r>
              <a:rPr lang="en-US" dirty="0"/>
              <a:t>Floorplan .def with PDN and placed macros</a:t>
            </a:r>
          </a:p>
        </p:txBody>
      </p:sp>
      <p:sp>
        <p:nvSpPr>
          <p:cNvPr id="11" name="Content Placeholder 3">
            <a:extLst>
              <a:ext uri="{FF2B5EF4-FFF2-40B4-BE49-F238E27FC236}">
                <a16:creationId xmlns:a16="http://schemas.microsoft.com/office/drawing/2014/main" id="{7B4EDCCB-ACE5-C743-8E4A-A86CBF01CFD9}"/>
              </a:ext>
            </a:extLst>
          </p:cNvPr>
          <p:cNvSpPr txBox="1">
            <a:spLocks/>
          </p:cNvSpPr>
          <p:nvPr/>
        </p:nvSpPr>
        <p:spPr>
          <a:xfrm>
            <a:off x="381000" y="1365058"/>
            <a:ext cx="9067800" cy="3078944"/>
          </a:xfrm>
          <a:prstGeom prst="rect">
            <a:avLst/>
          </a:prstGeom>
        </p:spPr>
        <p:txBody>
          <a:bodyPr/>
          <a:lstStyle>
            <a:lvl1pPr marL="257175" indent="-257175" algn="l" defTabSz="6858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557213" indent="-214313" algn="l" defTabSz="6858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857250" indent="-171450" algn="l" defTabSz="6858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200150" indent="-171450" algn="l" defTabSz="685800" rtl="0" eaLnBrk="1" latinLnBrk="0" hangingPunct="1">
              <a:spcBef>
                <a:spcPct val="200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27013" indent="-227013" fontAlgn="base"/>
            <a:r>
              <a:rPr lang="en-US" altLang="ko-KR" sz="2400" b="1" dirty="0">
                <a:latin typeface="Calibri" panose="020F0502020204030204" pitchFamily="34" charset="0"/>
                <a:cs typeface="Calibri" panose="020F0502020204030204" pitchFamily="34" charset="0"/>
              </a:rPr>
              <a:t>Macro packing </a:t>
            </a:r>
            <a:r>
              <a:rPr lang="en-US" altLang="ko-KR" sz="2400" dirty="0">
                <a:latin typeface="Calibri" panose="020F0502020204030204" pitchFamily="34" charset="0"/>
                <a:cs typeface="Calibri" panose="020F0502020204030204" pitchFamily="34" charset="0"/>
              </a:rPr>
              <a:t>evolved from </a:t>
            </a:r>
            <a:r>
              <a:rPr lang="en-US" altLang="ko-KR" sz="2400" dirty="0" err="1">
                <a:latin typeface="Calibri" panose="020F0502020204030204" pitchFamily="34" charset="0"/>
                <a:cs typeface="Calibri" panose="020F0502020204030204" pitchFamily="34" charset="0"/>
              </a:rPr>
              <a:t>UMichigan</a:t>
            </a:r>
            <a:r>
              <a:rPr lang="en-US" altLang="ko-KR" sz="2400" dirty="0">
                <a:latin typeface="Calibri" panose="020F0502020204030204" pitchFamily="34" charset="0"/>
                <a:cs typeface="Calibri" panose="020F0502020204030204" pitchFamily="34" charset="0"/>
              </a:rPr>
              <a:t> Parquet B*-tree-based simulated annealing</a:t>
            </a:r>
          </a:p>
          <a:p>
            <a:pPr lvl="1" fontAlgn="base"/>
            <a:r>
              <a:rPr lang="en-US" altLang="ko-KR" sz="2000" dirty="0">
                <a:latin typeface="Calibri" panose="020F0502020204030204" pitchFamily="34" charset="0"/>
                <a:cs typeface="Calibri" panose="020F0502020204030204" pitchFamily="34" charset="0"/>
              </a:rPr>
              <a:t>Halos, channels, etc. rules captured in “config” files</a:t>
            </a:r>
          </a:p>
          <a:p>
            <a:pPr marL="227013" indent="-227013" fontAlgn="base"/>
            <a:r>
              <a:rPr lang="en-US" altLang="ko-KR" sz="2400" dirty="0">
                <a:latin typeface="Calibri" panose="020F0502020204030204" pitchFamily="34" charset="0"/>
                <a:cs typeface="Calibri" panose="020F0502020204030204" pitchFamily="34" charset="0"/>
              </a:rPr>
              <a:t>PDN generation along with endcap, </a:t>
            </a:r>
            <a:r>
              <a:rPr lang="en-US" altLang="ko-KR" sz="2400" dirty="0" err="1">
                <a:latin typeface="Calibri" panose="020F0502020204030204" pitchFamily="34" charset="0"/>
                <a:cs typeface="Calibri" panose="020F0502020204030204" pitchFamily="34" charset="0"/>
              </a:rPr>
              <a:t>tapcell</a:t>
            </a:r>
            <a:r>
              <a:rPr lang="en-US" altLang="ko-KR" sz="2400" dirty="0">
                <a:latin typeface="Calibri" panose="020F0502020204030204" pitchFamily="34" charset="0"/>
                <a:cs typeface="Calibri" panose="020F0502020204030204" pitchFamily="34" charset="0"/>
              </a:rPr>
              <a:t> layout also part of tool</a:t>
            </a:r>
          </a:p>
          <a:p>
            <a:pPr marL="227013" indent="-227013" fontAlgn="base"/>
            <a:r>
              <a:rPr lang="en-US" altLang="ko-KR" sz="2400" dirty="0">
                <a:latin typeface="Calibri" panose="020F0502020204030204" pitchFamily="34" charset="0"/>
                <a:cs typeface="Calibri" panose="020F0502020204030204" pitchFamily="34" charset="0"/>
              </a:rPr>
              <a:t>Verilog to DEF brings synthesis outputs </a:t>
            </a:r>
          </a:p>
          <a:p>
            <a:pPr marL="527051" lvl="1" indent="-227013" fontAlgn="base"/>
            <a:r>
              <a:rPr lang="en-US" altLang="ko-KR" sz="1600" dirty="0">
                <a:latin typeface="Calibri" panose="020F0502020204030204" pitchFamily="34" charset="0"/>
                <a:cs typeface="Calibri" panose="020F0502020204030204" pitchFamily="34" charset="0"/>
              </a:rPr>
              <a:t>Link: </a:t>
            </a:r>
            <a:r>
              <a:rPr lang="en-US" altLang="ko-KR" sz="1600" dirty="0">
                <a:latin typeface="Calibri" panose="020F0502020204030204" pitchFamily="34" charset="0"/>
                <a:cs typeface="Calibri" panose="020F0502020204030204" pitchFamily="34" charset="0"/>
                <a:hlinkClick r:id="rId3"/>
              </a:rPr>
              <a:t>https://github.com/abk-openroad/OpenROAD-Utilities</a:t>
            </a:r>
            <a:r>
              <a:rPr lang="en-US" altLang="ko-KR" sz="1600" dirty="0">
                <a:latin typeface="Calibri" panose="020F0502020204030204" pitchFamily="34" charset="0"/>
                <a:cs typeface="Calibri" panose="020F0502020204030204" pitchFamily="34" charset="0"/>
              </a:rPr>
              <a:t> </a:t>
            </a:r>
          </a:p>
        </p:txBody>
      </p:sp>
      <p:pic>
        <p:nvPicPr>
          <p:cNvPr id="12" name="Picture 2" descr="https://lh4.googleusercontent.com/dYvAQaa7FXb4cCbzeY1UGGq7b-8mK9E2aBLyR0FyaXEJVnJaQb1ljm_tqGdd9FKVdqX90UV03p0ai1IxM86PETJJW_CC170k-WwhrzH5qI6z96A8R9YtgyRGShB3XyTQ3EAQ2Kw_">
            <a:extLst>
              <a:ext uri="{FF2B5EF4-FFF2-40B4-BE49-F238E27FC236}">
                <a16:creationId xmlns:a16="http://schemas.microsoft.com/office/drawing/2014/main" id="{F3434BF4-5D1F-C542-9129-199D767B93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4039286"/>
            <a:ext cx="2199536" cy="21142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lh3.googleusercontent.com/uGBdUu-pCKkcZxhWXa9oiLkEK7cF7MI5a9B__YFunPOLsSbBjJj_n9vxEncy57sc6CCIDDBiwtRuTv0kP27Kdqu1l98vi7zoK0xG84HvlBfO46Agca1dWZdVfSSmmlhYlxepnkNd">
            <a:extLst>
              <a:ext uri="{FF2B5EF4-FFF2-40B4-BE49-F238E27FC236}">
                <a16:creationId xmlns:a16="http://schemas.microsoft.com/office/drawing/2014/main" id="{40092128-11D5-EF41-A284-A6D425F356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0289" y="4046661"/>
            <a:ext cx="2152398" cy="21142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s://lh4.googleusercontent.com/ba0CPVT6ChrrP-nLGTIH6oPylWkjtnICT1B3ceEFzdF627gCuXM-8QWSmAag6W9Jfd7EtD4gREz8a8jLNBEBQDa6H43eJtOeIx2GoxMykJrjg_ptdpwuyJhNj9CZ7fV2HDVjVwju">
            <a:extLst>
              <a:ext uri="{FF2B5EF4-FFF2-40B4-BE49-F238E27FC236}">
                <a16:creationId xmlns:a16="http://schemas.microsoft.com/office/drawing/2014/main" id="{64E0DAD2-1893-9449-8A7A-5241C18A5D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5879" y="4046660"/>
            <a:ext cx="1880992" cy="21142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Diagram 14">
            <a:extLst>
              <a:ext uri="{FF2B5EF4-FFF2-40B4-BE49-F238E27FC236}">
                <a16:creationId xmlns:a16="http://schemas.microsoft.com/office/drawing/2014/main" id="{CC9CD570-A887-B942-BEE5-7A23EE4D06E8}"/>
              </a:ext>
            </a:extLst>
          </p:cNvPr>
          <p:cNvGraphicFramePr/>
          <p:nvPr>
            <p:extLst>
              <p:ext uri="{D42A27DB-BD31-4B8C-83A1-F6EECF244321}">
                <p14:modId xmlns:p14="http://schemas.microsoft.com/office/powerpoint/2010/main" val="2347447807"/>
              </p:ext>
            </p:extLst>
          </p:nvPr>
        </p:nvGraphicFramePr>
        <p:xfrm>
          <a:off x="587047" y="152400"/>
          <a:ext cx="10995353" cy="304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a:extLst>
              <a:ext uri="{FF2B5EF4-FFF2-40B4-BE49-F238E27FC236}">
                <a16:creationId xmlns:a16="http://schemas.microsoft.com/office/drawing/2014/main" id="{61623DD5-0A4C-A34B-B9BD-5A3B23147115}"/>
              </a:ext>
            </a:extLst>
          </p:cNvPr>
          <p:cNvSpPr txBox="1"/>
          <p:nvPr/>
        </p:nvSpPr>
        <p:spPr>
          <a:xfrm>
            <a:off x="609600" y="6324600"/>
            <a:ext cx="6407460"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TCAD ‘03: Fixed-outline </a:t>
            </a:r>
            <a:r>
              <a:rPr lang="en-US" dirty="0" err="1">
                <a:latin typeface="Calibri" panose="020F0502020204030204" pitchFamily="34" charset="0"/>
                <a:cs typeface="Calibri" panose="020F0502020204030204" pitchFamily="34" charset="0"/>
              </a:rPr>
              <a:t>floorplanning</a:t>
            </a:r>
            <a:r>
              <a:rPr lang="en-US" dirty="0">
                <a:latin typeface="Calibri" panose="020F0502020204030204" pitchFamily="34" charset="0"/>
                <a:cs typeface="Calibri" panose="020F0502020204030204" pitchFamily="34" charset="0"/>
              </a:rPr>
              <a:t>: Enabling hierarchical design</a:t>
            </a:r>
          </a:p>
        </p:txBody>
      </p:sp>
    </p:spTree>
    <p:extLst>
      <p:ext uri="{BB962C8B-B14F-4D97-AF65-F5344CB8AC3E}">
        <p14:creationId xmlns:p14="http://schemas.microsoft.com/office/powerpoint/2010/main" val="3309643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C444A-7D2D-4D6B-97B7-77A6AC3A9E3E}"/>
              </a:ext>
            </a:extLst>
          </p:cNvPr>
          <p:cNvSpPr>
            <a:spLocks noGrp="1"/>
          </p:cNvSpPr>
          <p:nvPr>
            <p:ph type="title"/>
          </p:nvPr>
        </p:nvSpPr>
        <p:spPr/>
        <p:txBody>
          <a:bodyPr/>
          <a:lstStyle/>
          <a:p>
            <a:r>
              <a:rPr lang="en-US" altLang="ko-KR" dirty="0"/>
              <a:t>3. Placement</a:t>
            </a:r>
            <a:endParaRPr lang="en-US" dirty="0"/>
          </a:p>
        </p:txBody>
      </p:sp>
      <p:sp>
        <p:nvSpPr>
          <p:cNvPr id="30" name="Content Placeholder 2">
            <a:extLst>
              <a:ext uri="{FF2B5EF4-FFF2-40B4-BE49-F238E27FC236}">
                <a16:creationId xmlns:a16="http://schemas.microsoft.com/office/drawing/2014/main" id="{20938D55-A602-47B3-8FB9-77771159931B}"/>
              </a:ext>
            </a:extLst>
          </p:cNvPr>
          <p:cNvSpPr>
            <a:spLocks noGrp="1"/>
          </p:cNvSpPr>
          <p:nvPr>
            <p:ph idx="1"/>
          </p:nvPr>
        </p:nvSpPr>
        <p:spPr/>
        <p:txBody>
          <a:bodyPr/>
          <a:lstStyle/>
          <a:p>
            <a:r>
              <a:rPr lang="en-US" dirty="0" err="1">
                <a:solidFill>
                  <a:srgbClr val="FF0000"/>
                </a:solidFill>
                <a:latin typeface="Calibri" panose="020F0502020204030204" pitchFamily="34" charset="0"/>
                <a:cs typeface="Calibri" panose="020F0502020204030204" pitchFamily="34" charset="0"/>
              </a:rPr>
              <a:t>RePlAce</a:t>
            </a:r>
            <a:r>
              <a:rPr lang="en-US" dirty="0">
                <a:latin typeface="Calibri" panose="020F0502020204030204" pitchFamily="34" charset="0"/>
                <a:cs typeface="Calibri" panose="020F0502020204030204" pitchFamily="34" charset="0"/>
              </a:rPr>
              <a:t> features</a:t>
            </a:r>
          </a:p>
          <a:p>
            <a:pPr lvl="1"/>
            <a:r>
              <a:rPr lang="en-US" dirty="0">
                <a:latin typeface="Calibri" panose="020F0502020204030204" pitchFamily="34" charset="0"/>
                <a:cs typeface="Calibri" panose="020F0502020204030204" pitchFamily="34" charset="0"/>
              </a:rPr>
              <a:t>Timing-driven (</a:t>
            </a:r>
            <a:r>
              <a:rPr lang="en-US" dirty="0" err="1">
                <a:latin typeface="Calibri" panose="020F0502020204030204" pitchFamily="34" charset="0"/>
                <a:cs typeface="Calibri" panose="020F0502020204030204" pitchFamily="34" charset="0"/>
              </a:rPr>
              <a:t>OpenSTA</a:t>
            </a:r>
            <a:r>
              <a:rPr lang="en-US" dirty="0">
                <a:latin typeface="Calibri" panose="020F0502020204030204" pitchFamily="34" charset="0"/>
                <a:cs typeface="Calibri" panose="020F0502020204030204" pitchFamily="34" charset="0"/>
              </a:rPr>
              <a:t> timer integrated)</a:t>
            </a:r>
          </a:p>
          <a:p>
            <a:pPr lvl="1"/>
            <a:r>
              <a:rPr lang="en-US" dirty="0">
                <a:latin typeface="Calibri" panose="020F0502020204030204" pitchFamily="34" charset="0"/>
                <a:cs typeface="Calibri" panose="020F0502020204030204" pitchFamily="34" charset="0"/>
              </a:rPr>
              <a:t>Mixed-size (macros + cells)</a:t>
            </a:r>
          </a:p>
          <a:p>
            <a:pPr lvl="1"/>
            <a:r>
              <a:rPr lang="en-US" dirty="0">
                <a:latin typeface="Calibri" panose="020F0502020204030204" pitchFamily="34" charset="0"/>
                <a:cs typeface="Calibri" panose="020F0502020204030204" pitchFamily="34" charset="0"/>
              </a:rPr>
              <a:t>Electrostatics analogy in analytic placement</a:t>
            </a:r>
          </a:p>
          <a:p>
            <a:r>
              <a:rPr lang="en-US" dirty="0" err="1">
                <a:latin typeface="Calibri" panose="020F0502020204030204" pitchFamily="34" charset="0"/>
                <a:cs typeface="Calibri" panose="020F0502020204030204" pitchFamily="34" charset="0"/>
              </a:rPr>
              <a:t>RePlAce</a:t>
            </a:r>
            <a:r>
              <a:rPr lang="en-US" dirty="0">
                <a:latin typeface="Calibri" panose="020F0502020204030204" pitchFamily="34" charset="0"/>
                <a:cs typeface="Calibri" panose="020F0502020204030204" pitchFamily="34" charset="0"/>
              </a:rPr>
              <a:t> used in:</a:t>
            </a:r>
          </a:p>
          <a:p>
            <a:pPr lvl="1"/>
            <a:r>
              <a:rPr lang="en-US" dirty="0">
                <a:latin typeface="Calibri" panose="020F0502020204030204" pitchFamily="34" charset="0"/>
                <a:cs typeface="Calibri" panose="020F0502020204030204" pitchFamily="34" charset="0"/>
              </a:rPr>
              <a:t>Physical synthesis</a:t>
            </a:r>
          </a:p>
          <a:p>
            <a:pPr lvl="1"/>
            <a:r>
              <a:rPr lang="en-US" dirty="0" err="1">
                <a:latin typeface="Calibri" panose="020F0502020204030204" pitchFamily="34" charset="0"/>
                <a:cs typeface="Calibri" panose="020F0502020204030204" pitchFamily="34" charset="0"/>
              </a:rPr>
              <a:t>Floorplanning</a:t>
            </a:r>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Clock tree synthesis</a:t>
            </a:r>
          </a:p>
          <a:p>
            <a:pPr lvl="1"/>
            <a:r>
              <a:rPr lang="en-US" dirty="0">
                <a:latin typeface="Calibri" panose="020F0502020204030204" pitchFamily="34" charset="0"/>
                <a:cs typeface="Calibri" panose="020F0502020204030204" pitchFamily="34" charset="0"/>
              </a:rPr>
              <a:t>Traditional standard-cell placement </a:t>
            </a:r>
          </a:p>
          <a:p>
            <a:r>
              <a:rPr lang="en-US" dirty="0">
                <a:latin typeface="Calibri" panose="020F0502020204030204" pitchFamily="34" charset="0"/>
                <a:cs typeface="Calibri" panose="020F0502020204030204" pitchFamily="34" charset="0"/>
              </a:rPr>
              <a:t>BSD-3 License</a:t>
            </a:r>
          </a:p>
        </p:txBody>
      </p:sp>
      <p:sp>
        <p:nvSpPr>
          <p:cNvPr id="6" name="TextBox 5">
            <a:extLst>
              <a:ext uri="{FF2B5EF4-FFF2-40B4-BE49-F238E27FC236}">
                <a16:creationId xmlns:a16="http://schemas.microsoft.com/office/drawing/2014/main" id="{65185277-662C-4237-A735-CAABE40AABB7}"/>
              </a:ext>
            </a:extLst>
          </p:cNvPr>
          <p:cNvSpPr txBox="1"/>
          <p:nvPr/>
        </p:nvSpPr>
        <p:spPr>
          <a:xfrm>
            <a:off x="8488118" y="3140717"/>
            <a:ext cx="2042136" cy="523220"/>
          </a:xfrm>
          <a:prstGeom prst="rect">
            <a:avLst/>
          </a:prstGeom>
          <a:solidFill>
            <a:srgbClr val="92D050"/>
          </a:solidFill>
        </p:spPr>
        <p:txBody>
          <a:bodyPr wrap="square" rtlCol="0">
            <a:spAutoFit/>
          </a:bodyPr>
          <a:lstStyle/>
          <a:p>
            <a:pPr algn="ctr"/>
            <a:r>
              <a:rPr lang="en-US" sz="2800" dirty="0"/>
              <a:t>Placement</a:t>
            </a:r>
          </a:p>
        </p:txBody>
      </p:sp>
      <p:cxnSp>
        <p:nvCxnSpPr>
          <p:cNvPr id="7" name="Straight Arrow Connector 14">
            <a:extLst>
              <a:ext uri="{FF2B5EF4-FFF2-40B4-BE49-F238E27FC236}">
                <a16:creationId xmlns:a16="http://schemas.microsoft.com/office/drawing/2014/main" id="{B484F5AB-7CFE-415E-AD47-88FCEFB769B6}"/>
              </a:ext>
            </a:extLst>
          </p:cNvPr>
          <p:cNvCxnSpPr>
            <a:cxnSpLocks/>
            <a:stCxn id="9" idx="2"/>
            <a:endCxn id="6" idx="0"/>
          </p:cNvCxnSpPr>
          <p:nvPr/>
        </p:nvCxnSpPr>
        <p:spPr bwMode="auto">
          <a:xfrm flipH="1">
            <a:off x="9509187" y="2398931"/>
            <a:ext cx="1" cy="741787"/>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8" name="Straight Arrow Connector 16">
            <a:extLst>
              <a:ext uri="{FF2B5EF4-FFF2-40B4-BE49-F238E27FC236}">
                <a16:creationId xmlns:a16="http://schemas.microsoft.com/office/drawing/2014/main" id="{42907442-E13C-479F-A27A-49B273E930DC}"/>
              </a:ext>
            </a:extLst>
          </p:cNvPr>
          <p:cNvCxnSpPr>
            <a:cxnSpLocks/>
            <a:stCxn id="6" idx="2"/>
            <a:endCxn id="10" idx="0"/>
          </p:cNvCxnSpPr>
          <p:nvPr/>
        </p:nvCxnSpPr>
        <p:spPr bwMode="auto">
          <a:xfrm>
            <a:off x="9509186" y="3663937"/>
            <a:ext cx="0" cy="464788"/>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9" name="TextBox 8">
            <a:extLst>
              <a:ext uri="{FF2B5EF4-FFF2-40B4-BE49-F238E27FC236}">
                <a16:creationId xmlns:a16="http://schemas.microsoft.com/office/drawing/2014/main" id="{CA6B3CAD-D2C7-4AA6-96C1-547F0FACCFF9}"/>
              </a:ext>
            </a:extLst>
          </p:cNvPr>
          <p:cNvSpPr txBox="1"/>
          <p:nvPr/>
        </p:nvSpPr>
        <p:spPr>
          <a:xfrm>
            <a:off x="8305800" y="1752600"/>
            <a:ext cx="2406775" cy="646331"/>
          </a:xfrm>
          <a:prstGeom prst="rect">
            <a:avLst/>
          </a:prstGeom>
          <a:noFill/>
        </p:spPr>
        <p:txBody>
          <a:bodyPr wrap="square" rtlCol="0">
            <a:spAutoFit/>
          </a:bodyPr>
          <a:lstStyle/>
          <a:p>
            <a:pPr algn="ctr"/>
            <a:r>
              <a:rPr lang="en-US" dirty="0"/>
              <a:t>.def from FP/PDN    (+ .v, .</a:t>
            </a:r>
            <a:r>
              <a:rPr lang="en-US" dirty="0" err="1"/>
              <a:t>sdc</a:t>
            </a:r>
            <a:r>
              <a:rPr lang="en-US" dirty="0"/>
              <a:t>, .</a:t>
            </a:r>
            <a:r>
              <a:rPr lang="en-US" dirty="0" err="1"/>
              <a:t>lef</a:t>
            </a:r>
            <a:r>
              <a:rPr lang="en-US" dirty="0"/>
              <a:t>, .lib)</a:t>
            </a:r>
          </a:p>
        </p:txBody>
      </p:sp>
      <p:sp>
        <p:nvSpPr>
          <p:cNvPr id="10" name="TextBox 9">
            <a:extLst>
              <a:ext uri="{FF2B5EF4-FFF2-40B4-BE49-F238E27FC236}">
                <a16:creationId xmlns:a16="http://schemas.microsoft.com/office/drawing/2014/main" id="{C617E63E-8979-474F-BC7E-D9CF6BE019BC}"/>
              </a:ext>
            </a:extLst>
          </p:cNvPr>
          <p:cNvSpPr txBox="1"/>
          <p:nvPr/>
        </p:nvSpPr>
        <p:spPr>
          <a:xfrm>
            <a:off x="8558845" y="4128725"/>
            <a:ext cx="1900683" cy="369332"/>
          </a:xfrm>
          <a:prstGeom prst="rect">
            <a:avLst/>
          </a:prstGeom>
          <a:noFill/>
        </p:spPr>
        <p:txBody>
          <a:bodyPr wrap="square" rtlCol="0">
            <a:spAutoFit/>
          </a:bodyPr>
          <a:lstStyle/>
          <a:p>
            <a:pPr algn="ctr"/>
            <a:r>
              <a:rPr lang="en-US" dirty="0"/>
              <a:t>Placed .def</a:t>
            </a:r>
          </a:p>
        </p:txBody>
      </p:sp>
      <p:sp>
        <p:nvSpPr>
          <p:cNvPr id="12" name="Rectangle 11">
            <a:extLst>
              <a:ext uri="{FF2B5EF4-FFF2-40B4-BE49-F238E27FC236}">
                <a16:creationId xmlns:a16="http://schemas.microsoft.com/office/drawing/2014/main" id="{8539716A-9261-4337-99A2-8B9F15F88FB7}"/>
              </a:ext>
            </a:extLst>
          </p:cNvPr>
          <p:cNvSpPr/>
          <p:nvPr/>
        </p:nvSpPr>
        <p:spPr>
          <a:xfrm>
            <a:off x="7543800" y="5127972"/>
            <a:ext cx="3698448" cy="369332"/>
          </a:xfrm>
          <a:prstGeom prst="rect">
            <a:avLst/>
          </a:prstGeom>
        </p:spPr>
        <p:txBody>
          <a:bodyPr wrap="none">
            <a:spAutoFit/>
          </a:bodyPr>
          <a:lstStyle/>
          <a:p>
            <a:r>
              <a:rPr lang="en-US" altLang="ko-KR" dirty="0">
                <a:solidFill>
                  <a:srgbClr val="1352B1"/>
                </a:solidFill>
              </a:rPr>
              <a:t>https://github.com/abk-openroad/RePlAce</a:t>
            </a:r>
            <a:endParaRPr lang="en-US" dirty="0"/>
          </a:p>
        </p:txBody>
      </p:sp>
      <p:graphicFrame>
        <p:nvGraphicFramePr>
          <p:cNvPr id="11" name="Diagram 10">
            <a:extLst>
              <a:ext uri="{FF2B5EF4-FFF2-40B4-BE49-F238E27FC236}">
                <a16:creationId xmlns:a16="http://schemas.microsoft.com/office/drawing/2014/main" id="{23D80E37-78F6-1542-97D1-AA48406EDC1F}"/>
              </a:ext>
            </a:extLst>
          </p:cNvPr>
          <p:cNvGraphicFramePr/>
          <p:nvPr>
            <p:extLst>
              <p:ext uri="{D42A27DB-BD31-4B8C-83A1-F6EECF244321}">
                <p14:modId xmlns:p14="http://schemas.microsoft.com/office/powerpoint/2010/main" val="2347447807"/>
              </p:ext>
            </p:extLst>
          </p:nvPr>
        </p:nvGraphicFramePr>
        <p:xfrm>
          <a:off x="587047" y="152400"/>
          <a:ext cx="10995353" cy="30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DF4F2B1B-208F-F049-994A-EF49CBAE185D}"/>
              </a:ext>
            </a:extLst>
          </p:cNvPr>
          <p:cNvSpPr/>
          <p:nvPr/>
        </p:nvSpPr>
        <p:spPr>
          <a:xfrm>
            <a:off x="609600" y="6184739"/>
            <a:ext cx="11149045" cy="369332"/>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TCAD’18: </a:t>
            </a:r>
            <a:r>
              <a:rPr lang="en-US" dirty="0" err="1">
                <a:latin typeface="Calibri" panose="020F0502020204030204" pitchFamily="34" charset="0"/>
                <a:cs typeface="Calibri" panose="020F0502020204030204" pitchFamily="34" charset="0"/>
              </a:rPr>
              <a:t>RePlAce</a:t>
            </a:r>
            <a:r>
              <a:rPr lang="en-US" dirty="0">
                <a:latin typeface="Calibri" panose="020F0502020204030204" pitchFamily="34" charset="0"/>
                <a:cs typeface="Calibri" panose="020F0502020204030204" pitchFamily="34" charset="0"/>
              </a:rPr>
              <a:t>: Advancing Solution Quality and </a:t>
            </a:r>
            <a:r>
              <a:rPr lang="en-US" dirty="0" err="1">
                <a:latin typeface="Calibri" panose="020F0502020204030204" pitchFamily="34" charset="0"/>
                <a:cs typeface="Calibri" panose="020F0502020204030204" pitchFamily="34" charset="0"/>
              </a:rPr>
              <a:t>Routability</a:t>
            </a:r>
            <a:r>
              <a:rPr lang="en-US" dirty="0">
                <a:latin typeface="Calibri" panose="020F0502020204030204" pitchFamily="34" charset="0"/>
                <a:cs typeface="Calibri" panose="020F0502020204030204" pitchFamily="34" charset="0"/>
              </a:rPr>
              <a:t> Validation in Global Placement</a:t>
            </a:r>
          </a:p>
        </p:txBody>
      </p:sp>
    </p:spTree>
    <p:extLst>
      <p:ext uri="{BB962C8B-B14F-4D97-AF65-F5344CB8AC3E}">
        <p14:creationId xmlns:p14="http://schemas.microsoft.com/office/powerpoint/2010/main" val="30678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xEl>
                                              <p:pRg st="4" end="4"/>
                                            </p:txEl>
                                          </p:spTgt>
                                        </p:tgtEl>
                                        <p:attrNameLst>
                                          <p:attrName>style.visibility</p:attrName>
                                        </p:attrNameLst>
                                      </p:cBhvr>
                                      <p:to>
                                        <p:strVal val="visible"/>
                                      </p:to>
                                    </p:set>
                                    <p:animEffect transition="in" filter="fade">
                                      <p:cBhvr>
                                        <p:cTn id="7" dur="500"/>
                                        <p:tgtEl>
                                          <p:spTgt spid="30">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
                                            <p:txEl>
                                              <p:pRg st="5" end="5"/>
                                            </p:txEl>
                                          </p:spTgt>
                                        </p:tgtEl>
                                        <p:attrNameLst>
                                          <p:attrName>style.visibility</p:attrName>
                                        </p:attrNameLst>
                                      </p:cBhvr>
                                      <p:to>
                                        <p:strVal val="visible"/>
                                      </p:to>
                                    </p:set>
                                    <p:animEffect transition="in" filter="fade">
                                      <p:cBhvr>
                                        <p:cTn id="10" dur="500"/>
                                        <p:tgtEl>
                                          <p:spTgt spid="30">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xEl>
                                              <p:pRg st="6" end="6"/>
                                            </p:txEl>
                                          </p:spTgt>
                                        </p:tgtEl>
                                        <p:attrNameLst>
                                          <p:attrName>style.visibility</p:attrName>
                                        </p:attrNameLst>
                                      </p:cBhvr>
                                      <p:to>
                                        <p:strVal val="visible"/>
                                      </p:to>
                                    </p:set>
                                    <p:animEffect transition="in" filter="fade">
                                      <p:cBhvr>
                                        <p:cTn id="13" dur="500"/>
                                        <p:tgtEl>
                                          <p:spTgt spid="30">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xEl>
                                              <p:pRg st="7" end="7"/>
                                            </p:txEl>
                                          </p:spTgt>
                                        </p:tgtEl>
                                        <p:attrNameLst>
                                          <p:attrName>style.visibility</p:attrName>
                                        </p:attrNameLst>
                                      </p:cBhvr>
                                      <p:to>
                                        <p:strVal val="visible"/>
                                      </p:to>
                                    </p:set>
                                    <p:animEffect transition="in" filter="fade">
                                      <p:cBhvr>
                                        <p:cTn id="16" dur="500"/>
                                        <p:tgtEl>
                                          <p:spTgt spid="30">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0">
                                            <p:txEl>
                                              <p:pRg st="8" end="8"/>
                                            </p:txEl>
                                          </p:spTgt>
                                        </p:tgtEl>
                                        <p:attrNameLst>
                                          <p:attrName>style.visibility</p:attrName>
                                        </p:attrNameLst>
                                      </p:cBhvr>
                                      <p:to>
                                        <p:strVal val="visible"/>
                                      </p:to>
                                    </p:set>
                                    <p:animEffect transition="in" filter="fade">
                                      <p:cBhvr>
                                        <p:cTn id="19" dur="500"/>
                                        <p:tgtEl>
                                          <p:spTgt spid="30">
                                            <p:txEl>
                                              <p:pRg st="8" end="8"/>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
                                            <p:txEl>
                                              <p:pRg st="9" end="9"/>
                                            </p:txEl>
                                          </p:spTgt>
                                        </p:tgtEl>
                                        <p:attrNameLst>
                                          <p:attrName>style.visibility</p:attrName>
                                        </p:attrNameLst>
                                      </p:cBhvr>
                                      <p:to>
                                        <p:strVal val="visible"/>
                                      </p:to>
                                    </p:set>
                                    <p:animEffect transition="in" filter="fade">
                                      <p:cBhvr>
                                        <p:cTn id="24" dur="500"/>
                                        <p:tgtEl>
                                          <p:spTgt spid="3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C444A-7D2D-4D6B-97B7-77A6AC3A9E3E}"/>
              </a:ext>
            </a:extLst>
          </p:cNvPr>
          <p:cNvSpPr>
            <a:spLocks noGrp="1"/>
          </p:cNvSpPr>
          <p:nvPr>
            <p:ph type="title"/>
          </p:nvPr>
        </p:nvSpPr>
        <p:spPr/>
        <p:txBody>
          <a:bodyPr/>
          <a:lstStyle/>
          <a:p>
            <a:r>
              <a:rPr lang="en-US" altLang="ko-KR" dirty="0"/>
              <a:t>3. Placement</a:t>
            </a:r>
            <a:endParaRPr lang="en-US" dirty="0"/>
          </a:p>
        </p:txBody>
      </p:sp>
      <p:graphicFrame>
        <p:nvGraphicFramePr>
          <p:cNvPr id="11" name="Diagram 10">
            <a:extLst>
              <a:ext uri="{FF2B5EF4-FFF2-40B4-BE49-F238E27FC236}">
                <a16:creationId xmlns:a16="http://schemas.microsoft.com/office/drawing/2014/main" id="{23D80E37-78F6-1542-97D1-AA48406EDC1F}"/>
              </a:ext>
            </a:extLst>
          </p:cNvPr>
          <p:cNvGraphicFramePr/>
          <p:nvPr/>
        </p:nvGraphicFramePr>
        <p:xfrm>
          <a:off x="587047" y="152400"/>
          <a:ext cx="10995353" cy="30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a:extLst>
              <a:ext uri="{FF2B5EF4-FFF2-40B4-BE49-F238E27FC236}">
                <a16:creationId xmlns:a16="http://schemas.microsoft.com/office/drawing/2014/main" id="{5814894B-8B2B-114D-B884-9000AB643376}"/>
              </a:ext>
            </a:extLst>
          </p:cNvPr>
          <p:cNvPicPr>
            <a:picLocks noChangeAspect="1"/>
          </p:cNvPicPr>
          <p:nvPr/>
        </p:nvPicPr>
        <p:blipFill>
          <a:blip r:embed="rId8"/>
          <a:stretch>
            <a:fillRect/>
          </a:stretch>
        </p:blipFill>
        <p:spPr>
          <a:xfrm rot="5400000">
            <a:off x="1831979" y="1822351"/>
            <a:ext cx="4343398" cy="4044957"/>
          </a:xfrm>
          <a:prstGeom prst="rect">
            <a:avLst/>
          </a:prstGeom>
        </p:spPr>
      </p:pic>
      <p:pic>
        <p:nvPicPr>
          <p:cNvPr id="14" name="Picture 13">
            <a:extLst>
              <a:ext uri="{FF2B5EF4-FFF2-40B4-BE49-F238E27FC236}">
                <a16:creationId xmlns:a16="http://schemas.microsoft.com/office/drawing/2014/main" id="{44A26808-8E3A-874A-AB75-5A1FC57F9A50}"/>
              </a:ext>
            </a:extLst>
          </p:cNvPr>
          <p:cNvPicPr>
            <a:picLocks noChangeAspect="1"/>
          </p:cNvPicPr>
          <p:nvPr/>
        </p:nvPicPr>
        <p:blipFill>
          <a:blip r:embed="rId9"/>
          <a:stretch>
            <a:fillRect/>
          </a:stretch>
        </p:blipFill>
        <p:spPr>
          <a:xfrm rot="5400000">
            <a:off x="6288140" y="1411992"/>
            <a:ext cx="4343399" cy="4865673"/>
          </a:xfrm>
          <a:prstGeom prst="rect">
            <a:avLst/>
          </a:prstGeom>
        </p:spPr>
      </p:pic>
      <p:sp>
        <p:nvSpPr>
          <p:cNvPr id="15" name="Rectangle 14">
            <a:extLst>
              <a:ext uri="{FF2B5EF4-FFF2-40B4-BE49-F238E27FC236}">
                <a16:creationId xmlns:a16="http://schemas.microsoft.com/office/drawing/2014/main" id="{BC50209C-ACCF-564B-9481-ACD405CE2F10}"/>
              </a:ext>
            </a:extLst>
          </p:cNvPr>
          <p:cNvSpPr/>
          <p:nvPr/>
        </p:nvSpPr>
        <p:spPr bwMode="auto">
          <a:xfrm>
            <a:off x="1882505" y="3578128"/>
            <a:ext cx="8229600" cy="228600"/>
          </a:xfrm>
          <a:prstGeom prst="rect">
            <a:avLst/>
          </a:prstGeom>
          <a:solidFill>
            <a:schemeClr val="bg1"/>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b="1">
              <a:latin typeface="Arial Narrow" pitchFamily="34" charset="0"/>
            </a:endParaRPr>
          </a:p>
        </p:txBody>
      </p:sp>
      <p:sp>
        <p:nvSpPr>
          <p:cNvPr id="16" name="Rectangle 15">
            <a:extLst>
              <a:ext uri="{FF2B5EF4-FFF2-40B4-BE49-F238E27FC236}">
                <a16:creationId xmlns:a16="http://schemas.microsoft.com/office/drawing/2014/main" id="{F850626B-0F42-284C-AF04-22CC2DA6BC0D}"/>
              </a:ext>
            </a:extLst>
          </p:cNvPr>
          <p:cNvSpPr/>
          <p:nvPr/>
        </p:nvSpPr>
        <p:spPr bwMode="auto">
          <a:xfrm>
            <a:off x="1882505" y="5836969"/>
            <a:ext cx="8229600" cy="228600"/>
          </a:xfrm>
          <a:prstGeom prst="rect">
            <a:avLst/>
          </a:prstGeom>
          <a:solidFill>
            <a:schemeClr val="bg1"/>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b="1">
              <a:latin typeface="Arial Narrow" pitchFamily="34" charset="0"/>
            </a:endParaRPr>
          </a:p>
        </p:txBody>
      </p:sp>
      <p:sp>
        <p:nvSpPr>
          <p:cNvPr id="17" name="Arrow: Right 6">
            <a:extLst>
              <a:ext uri="{FF2B5EF4-FFF2-40B4-BE49-F238E27FC236}">
                <a16:creationId xmlns:a16="http://schemas.microsoft.com/office/drawing/2014/main" id="{E5035782-B0C3-C24E-969E-12A573D6127C}"/>
              </a:ext>
            </a:extLst>
          </p:cNvPr>
          <p:cNvSpPr/>
          <p:nvPr/>
        </p:nvSpPr>
        <p:spPr bwMode="auto">
          <a:xfrm>
            <a:off x="2111105" y="5864128"/>
            <a:ext cx="7924800" cy="609600"/>
          </a:xfrm>
          <a:prstGeom prst="rightArrow">
            <a:avLst>
              <a:gd name="adj1" fmla="val 50000"/>
              <a:gd name="adj2" fmla="val 120213"/>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b="1" dirty="0" err="1">
                <a:latin typeface="Arial Narrow" pitchFamily="34" charset="0"/>
              </a:rPr>
              <a:t>Routability</a:t>
            </a:r>
            <a:r>
              <a:rPr lang="en-US" b="1" dirty="0">
                <a:latin typeface="Arial Narrow" pitchFamily="34" charset="0"/>
              </a:rPr>
              <a:t>-driven loop</a:t>
            </a:r>
          </a:p>
        </p:txBody>
      </p:sp>
      <p:sp>
        <p:nvSpPr>
          <p:cNvPr id="18" name="Content Placeholder 2">
            <a:extLst>
              <a:ext uri="{FF2B5EF4-FFF2-40B4-BE49-F238E27FC236}">
                <a16:creationId xmlns:a16="http://schemas.microsoft.com/office/drawing/2014/main" id="{BA53FCAF-6734-0648-B42A-5D3E33310385}"/>
              </a:ext>
            </a:extLst>
          </p:cNvPr>
          <p:cNvSpPr txBox="1">
            <a:spLocks/>
          </p:cNvSpPr>
          <p:nvPr/>
        </p:nvSpPr>
        <p:spPr>
          <a:xfrm>
            <a:off x="1958705" y="1295400"/>
            <a:ext cx="7772400" cy="609600"/>
          </a:xfrm>
          <a:prstGeom prst="rect">
            <a:avLst/>
          </a:prstGeom>
        </p:spPr>
        <p:txBody>
          <a:bodyPr vert="horz" lIns="91440" tIns="45720" rIns="91440" bIns="45720" rtlCol="0">
            <a:normAutofit fontScale="85000" lnSpcReduction="10000"/>
          </a:bodyPr>
          <a:lstStyle>
            <a:lvl1pPr marL="257175" indent="-257175" algn="l" defTabSz="6858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557213" indent="-214313" algn="l" defTabSz="6858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857250" indent="-171450" algn="l" defTabSz="6858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200150" indent="-171450" algn="l" defTabSz="685800" rtl="0" eaLnBrk="1" latinLnBrk="0" hangingPunct="1">
              <a:spcBef>
                <a:spcPct val="200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a:latin typeface="Calibri" panose="020F0502020204030204" pitchFamily="34" charset="0"/>
                <a:cs typeface="Calibri" panose="020F0502020204030204" pitchFamily="34" charset="0"/>
              </a:rPr>
              <a:t>Global routing during routability-driven global placement</a:t>
            </a:r>
          </a:p>
          <a:p>
            <a:pPr marL="0" indent="0">
              <a:buFont typeface="Arial" panose="020B0604020202020204" pitchFamily="34" charset="0"/>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4190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D39BBA-1B7A-6A40-A375-1D619A5DB967}"/>
              </a:ext>
            </a:extLst>
          </p:cNvPr>
          <p:cNvSpPr>
            <a:spLocks noGrp="1"/>
          </p:cNvSpPr>
          <p:nvPr>
            <p:ph type="title"/>
          </p:nvPr>
        </p:nvSpPr>
        <p:spPr/>
        <p:txBody>
          <a:bodyPr/>
          <a:lstStyle/>
          <a:p>
            <a:r>
              <a:rPr lang="en-US" altLang="ko-KR" dirty="0"/>
              <a:t>4. Clock Tree Synthesis</a:t>
            </a:r>
            <a:endParaRPr lang="en-US" dirty="0"/>
          </a:p>
        </p:txBody>
      </p:sp>
      <p:sp>
        <p:nvSpPr>
          <p:cNvPr id="7" name="Content Placeholder 3">
            <a:extLst>
              <a:ext uri="{FF2B5EF4-FFF2-40B4-BE49-F238E27FC236}">
                <a16:creationId xmlns:a16="http://schemas.microsoft.com/office/drawing/2014/main" id="{8757FBDC-1734-E64F-90AB-B5C126A76AD1}"/>
              </a:ext>
            </a:extLst>
          </p:cNvPr>
          <p:cNvSpPr txBox="1">
            <a:spLocks/>
          </p:cNvSpPr>
          <p:nvPr/>
        </p:nvSpPr>
        <p:spPr>
          <a:xfrm>
            <a:off x="457200" y="1270469"/>
            <a:ext cx="11125200" cy="2159001"/>
          </a:xfrm>
          <a:prstGeom prst="rect">
            <a:avLst/>
          </a:prstGeom>
        </p:spPr>
        <p:txBody>
          <a:bodyPr/>
          <a:lstStyle>
            <a:lvl1pPr marL="257175" indent="-257175" algn="l" defTabSz="6858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557213" indent="-214313" algn="l" defTabSz="6858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857250" indent="-171450" algn="l" defTabSz="6858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200150" indent="-171450" algn="l" defTabSz="685800" rtl="0" eaLnBrk="1" latinLnBrk="0" hangingPunct="1">
              <a:spcBef>
                <a:spcPct val="200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sz="2400" dirty="0">
                <a:latin typeface="Calibri" panose="020F0502020204030204" pitchFamily="34" charset="0"/>
                <a:cs typeface="Calibri" panose="020F0502020204030204" pitchFamily="34" charset="0"/>
              </a:rPr>
              <a:t>Evolved from GH-Tree [Han et al., TCAD18] Generalized H-Tree approach</a:t>
            </a:r>
          </a:p>
          <a:p>
            <a:pPr>
              <a:defRPr/>
            </a:pPr>
            <a:r>
              <a:rPr lang="en-US" sz="2400" dirty="0">
                <a:latin typeface="Calibri" panose="020F0502020204030204" pitchFamily="34" charset="0"/>
                <a:cs typeface="Calibri" panose="020F0502020204030204" pitchFamily="34" charset="0"/>
              </a:rPr>
              <a:t>All commercial tool dependencies in original implementation removed</a:t>
            </a:r>
          </a:p>
          <a:p>
            <a:pPr>
              <a:defRPr/>
            </a:pPr>
            <a:r>
              <a:rPr lang="en-US" sz="2400" dirty="0">
                <a:latin typeface="Calibri" panose="020F0502020204030204" pitchFamily="34" charset="0"/>
                <a:cs typeface="Calibri" panose="020F0502020204030204" pitchFamily="34" charset="0"/>
              </a:rPr>
              <a:t>One-time technology, library characterization uses </a:t>
            </a:r>
            <a:r>
              <a:rPr lang="en-US" sz="2400" dirty="0" err="1">
                <a:latin typeface="Calibri" panose="020F0502020204030204" pitchFamily="34" charset="0"/>
                <a:cs typeface="Calibri" panose="020F0502020204030204" pitchFamily="34" charset="0"/>
              </a:rPr>
              <a:t>OpenSTA</a:t>
            </a:r>
            <a:endParaRPr lang="en-US" sz="2400" dirty="0">
              <a:latin typeface="Calibri" panose="020F0502020204030204" pitchFamily="34" charset="0"/>
              <a:cs typeface="Calibri" panose="020F0502020204030204" pitchFamily="34" charset="0"/>
            </a:endParaRPr>
          </a:p>
          <a:p>
            <a:pPr>
              <a:defRPr/>
            </a:pPr>
            <a:r>
              <a:rPr lang="en-US" sz="2400" dirty="0">
                <a:latin typeface="Calibri" panose="020F0502020204030204" pitchFamily="34" charset="0"/>
                <a:cs typeface="Calibri" panose="020F0502020204030204" pitchFamily="34" charset="0"/>
              </a:rPr>
              <a:t>Sink clustering using capacitated k-means (ILP formulation removed)</a:t>
            </a:r>
          </a:p>
          <a:p>
            <a:pPr>
              <a:defRPr/>
            </a:pPr>
            <a:r>
              <a:rPr lang="en-US" sz="2400" dirty="0">
                <a:latin typeface="Calibri" panose="020F0502020204030204" pitchFamily="34" charset="0"/>
                <a:cs typeface="Calibri" panose="020F0502020204030204" pitchFamily="34" charset="0"/>
              </a:rPr>
              <a:t>Heuristic to handle segment length constraints and buffer placement  </a:t>
            </a:r>
          </a:p>
        </p:txBody>
      </p:sp>
      <p:pic>
        <p:nvPicPr>
          <p:cNvPr id="9" name="Picture 7" descr="https://lh5.googleusercontent.com/S8ToFjcbUDkZUZGMxrXJOkTHbHPqaECGyN4fnXgEjPSmydI-pwvJVaAHaWx1Su0RYLVMSIHSfPnvIO4Zf-bbnhqEFG8RuJG_XVTOlT3bV7WGpe2r7NhjuEdf07qflwiY99hG-Vpv">
            <a:extLst>
              <a:ext uri="{FF2B5EF4-FFF2-40B4-BE49-F238E27FC236}">
                <a16:creationId xmlns:a16="http://schemas.microsoft.com/office/drawing/2014/main" id="{35FF478C-FECD-7346-8372-CD6537517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745" r="28323"/>
          <a:stretch>
            <a:fillRect/>
          </a:stretch>
        </p:blipFill>
        <p:spPr bwMode="auto">
          <a:xfrm>
            <a:off x="1066800" y="3533956"/>
            <a:ext cx="3628588" cy="276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9">
            <a:extLst>
              <a:ext uri="{FF2B5EF4-FFF2-40B4-BE49-F238E27FC236}">
                <a16:creationId xmlns:a16="http://schemas.microsoft.com/office/drawing/2014/main" id="{F6135436-6B2D-DD4D-91E6-84C7C7DF4C6C}"/>
              </a:ext>
            </a:extLst>
          </p:cNvPr>
          <p:cNvSpPr txBox="1">
            <a:spLocks noChangeArrowheads="1"/>
          </p:cNvSpPr>
          <p:nvPr/>
        </p:nvSpPr>
        <p:spPr bwMode="auto">
          <a:xfrm>
            <a:off x="709394" y="6295351"/>
            <a:ext cx="434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2"/>
                </a:solidFill>
                <a:latin typeface="Arial" panose="020B0604020202020204" pitchFamily="34" charset="0"/>
                <a:ea typeface="MS PGothic" panose="020B0600070205080204" pitchFamily="34" charset="-128"/>
              </a:defRPr>
            </a:lvl1pPr>
            <a:lvl2pPr marL="742950" indent="-285750">
              <a:defRPr sz="4000">
                <a:solidFill>
                  <a:schemeClr val="tx2"/>
                </a:solidFill>
                <a:latin typeface="Arial" panose="020B0604020202020204" pitchFamily="34" charset="0"/>
                <a:ea typeface="MS PGothic" panose="020B0600070205080204" pitchFamily="34" charset="-128"/>
              </a:defRPr>
            </a:lvl2pPr>
            <a:lvl3pPr marL="1143000" indent="-228600">
              <a:defRPr sz="4000">
                <a:solidFill>
                  <a:schemeClr val="tx2"/>
                </a:solidFill>
                <a:latin typeface="Arial" panose="020B0604020202020204" pitchFamily="34" charset="0"/>
                <a:ea typeface="MS PGothic" panose="020B0600070205080204" pitchFamily="34" charset="-128"/>
              </a:defRPr>
            </a:lvl3pPr>
            <a:lvl4pPr marL="1600200" indent="-228600">
              <a:defRPr sz="4000">
                <a:solidFill>
                  <a:schemeClr val="tx2"/>
                </a:solidFill>
                <a:latin typeface="Arial" panose="020B0604020202020204" pitchFamily="34" charset="0"/>
                <a:ea typeface="MS PGothic" panose="020B0600070205080204" pitchFamily="34" charset="-128"/>
              </a:defRPr>
            </a:lvl4pPr>
            <a:lvl5pPr marL="2057400" indent="-228600">
              <a:defRPr sz="40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0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0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0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000">
                <a:solidFill>
                  <a:schemeClr val="tx2"/>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Clock tree for UM </a:t>
            </a:r>
            <a:r>
              <a:rPr kumimoji="0" lang="en-US" altLang="en-US" sz="1800" b="0" i="0" u="none" strike="noStrike" kern="1200" cap="none" spc="0" normalizeH="0" baseline="0" noProof="0" dirty="0" err="1">
                <a:ln>
                  <a:noFill/>
                </a:ln>
                <a:solidFill>
                  <a:schemeClr val="tx1"/>
                </a:solidFill>
                <a:effectLst/>
                <a:uLnTx/>
                <a:uFillTx/>
                <a:latin typeface="Arial" panose="020B0604020202020204" pitchFamily="34" charset="0"/>
                <a:ea typeface="MS PGothic" panose="020B0600070205080204" pitchFamily="34" charset="-128"/>
                <a:cs typeface="+mn-cs"/>
              </a:rPr>
              <a:t>VanillaBean</a:t>
            </a: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 16FFC</a:t>
            </a:r>
          </a:p>
        </p:txBody>
      </p:sp>
      <p:graphicFrame>
        <p:nvGraphicFramePr>
          <p:cNvPr id="12" name="Diagram 11">
            <a:extLst>
              <a:ext uri="{FF2B5EF4-FFF2-40B4-BE49-F238E27FC236}">
                <a16:creationId xmlns:a16="http://schemas.microsoft.com/office/drawing/2014/main" id="{386489DB-9027-B842-88BB-3B51207A29FC}"/>
              </a:ext>
            </a:extLst>
          </p:cNvPr>
          <p:cNvGraphicFramePr/>
          <p:nvPr>
            <p:extLst>
              <p:ext uri="{D42A27DB-BD31-4B8C-83A1-F6EECF244321}">
                <p14:modId xmlns:p14="http://schemas.microsoft.com/office/powerpoint/2010/main" val="1608168467"/>
              </p:ext>
            </p:extLst>
          </p:nvPr>
        </p:nvGraphicFramePr>
        <p:xfrm>
          <a:off x="587047" y="152400"/>
          <a:ext cx="10995353" cy="30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a:extLst>
              <a:ext uri="{FF2B5EF4-FFF2-40B4-BE49-F238E27FC236}">
                <a16:creationId xmlns:a16="http://schemas.microsoft.com/office/drawing/2014/main" id="{15E6D1BF-A5A3-D943-83C3-EFB987F5D219}"/>
              </a:ext>
            </a:extLst>
          </p:cNvPr>
          <p:cNvSpPr txBox="1"/>
          <p:nvPr/>
        </p:nvSpPr>
        <p:spPr>
          <a:xfrm>
            <a:off x="10515544" y="2710786"/>
            <a:ext cx="1069682" cy="523220"/>
          </a:xfrm>
          <a:prstGeom prst="rect">
            <a:avLst/>
          </a:prstGeom>
          <a:solidFill>
            <a:srgbClr val="92D050"/>
          </a:solidFill>
        </p:spPr>
        <p:txBody>
          <a:bodyPr wrap="square" rtlCol="0">
            <a:spAutoFit/>
          </a:bodyPr>
          <a:lstStyle/>
          <a:p>
            <a:pPr algn="ctr"/>
            <a:r>
              <a:rPr lang="en-US" sz="2800" dirty="0"/>
              <a:t>CTS</a:t>
            </a:r>
          </a:p>
        </p:txBody>
      </p:sp>
      <p:cxnSp>
        <p:nvCxnSpPr>
          <p:cNvPr id="14" name="Straight Arrow Connector 13">
            <a:extLst>
              <a:ext uri="{FF2B5EF4-FFF2-40B4-BE49-F238E27FC236}">
                <a16:creationId xmlns:a16="http://schemas.microsoft.com/office/drawing/2014/main" id="{F85014A0-EF9F-1B42-90DF-3252165E5EF1}"/>
              </a:ext>
            </a:extLst>
          </p:cNvPr>
          <p:cNvCxnSpPr>
            <a:cxnSpLocks/>
            <a:stCxn id="16" idx="2"/>
            <a:endCxn id="13" idx="0"/>
          </p:cNvCxnSpPr>
          <p:nvPr/>
        </p:nvCxnSpPr>
        <p:spPr bwMode="auto">
          <a:xfrm flipH="1">
            <a:off x="11050386" y="2148962"/>
            <a:ext cx="1" cy="561825"/>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0ADD99CB-1024-D04D-B03D-4C9C6E073901}"/>
              </a:ext>
            </a:extLst>
          </p:cNvPr>
          <p:cNvCxnSpPr>
            <a:cxnSpLocks/>
            <a:stCxn id="13" idx="2"/>
            <a:endCxn id="17" idx="0"/>
          </p:cNvCxnSpPr>
          <p:nvPr/>
        </p:nvCxnSpPr>
        <p:spPr bwMode="auto">
          <a:xfrm>
            <a:off x="11050385" y="3234007"/>
            <a:ext cx="0" cy="494379"/>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16" name="TextBox 15">
            <a:extLst>
              <a:ext uri="{FF2B5EF4-FFF2-40B4-BE49-F238E27FC236}">
                <a16:creationId xmlns:a16="http://schemas.microsoft.com/office/drawing/2014/main" id="{9FE5045B-129E-2745-9B1A-7E16BC6EFE82}"/>
              </a:ext>
            </a:extLst>
          </p:cNvPr>
          <p:cNvSpPr txBox="1"/>
          <p:nvPr/>
        </p:nvSpPr>
        <p:spPr>
          <a:xfrm>
            <a:off x="9727661" y="1225631"/>
            <a:ext cx="2645451" cy="923330"/>
          </a:xfrm>
          <a:prstGeom prst="rect">
            <a:avLst/>
          </a:prstGeom>
          <a:noFill/>
        </p:spPr>
        <p:txBody>
          <a:bodyPr wrap="square" rtlCol="0">
            <a:spAutoFit/>
          </a:bodyPr>
          <a:lstStyle/>
          <a:p>
            <a:pPr algn="ctr"/>
            <a:r>
              <a:rPr lang="en-US" dirty="0"/>
              <a:t>Placed .def</a:t>
            </a:r>
          </a:p>
          <a:p>
            <a:pPr algn="ctr"/>
            <a:r>
              <a:rPr lang="en-US" dirty="0"/>
              <a:t>.</a:t>
            </a:r>
            <a:r>
              <a:rPr lang="en-US" dirty="0" err="1"/>
              <a:t>cfg</a:t>
            </a:r>
            <a:r>
              <a:rPr lang="en-US" dirty="0"/>
              <a:t> file, pre-char LUTs</a:t>
            </a:r>
          </a:p>
          <a:p>
            <a:pPr algn="ctr"/>
            <a:r>
              <a:rPr lang="en-US" dirty="0"/>
              <a:t> (+ .</a:t>
            </a:r>
            <a:r>
              <a:rPr lang="en-US" dirty="0" err="1"/>
              <a:t>sdc</a:t>
            </a:r>
            <a:r>
              <a:rPr lang="en-US" dirty="0"/>
              <a:t>, .</a:t>
            </a:r>
            <a:r>
              <a:rPr lang="en-US" dirty="0" err="1"/>
              <a:t>lef</a:t>
            </a:r>
            <a:r>
              <a:rPr lang="en-US" dirty="0"/>
              <a:t>, .lib)</a:t>
            </a:r>
          </a:p>
        </p:txBody>
      </p:sp>
      <p:sp>
        <p:nvSpPr>
          <p:cNvPr id="17" name="TextBox 16">
            <a:extLst>
              <a:ext uri="{FF2B5EF4-FFF2-40B4-BE49-F238E27FC236}">
                <a16:creationId xmlns:a16="http://schemas.microsoft.com/office/drawing/2014/main" id="{EC486D0B-9C47-5C45-94A1-5244F67E1116}"/>
              </a:ext>
            </a:extLst>
          </p:cNvPr>
          <p:cNvSpPr txBox="1"/>
          <p:nvPr/>
        </p:nvSpPr>
        <p:spPr>
          <a:xfrm>
            <a:off x="9783749" y="3728385"/>
            <a:ext cx="2533273" cy="923330"/>
          </a:xfrm>
          <a:prstGeom prst="rect">
            <a:avLst/>
          </a:prstGeom>
          <a:noFill/>
        </p:spPr>
        <p:txBody>
          <a:bodyPr wrap="square" rtlCol="0">
            <a:spAutoFit/>
          </a:bodyPr>
          <a:lstStyle/>
          <a:p>
            <a:pPr algn="ctr"/>
            <a:r>
              <a:rPr lang="en-US" dirty="0"/>
              <a:t>Post-CTS .v, .def (clock buffers legalized by </a:t>
            </a:r>
            <a:r>
              <a:rPr lang="en-US" dirty="0" err="1"/>
              <a:t>RePlAce</a:t>
            </a:r>
            <a:r>
              <a:rPr lang="en-US" dirty="0"/>
              <a:t>)</a:t>
            </a:r>
          </a:p>
        </p:txBody>
      </p:sp>
      <p:sp>
        <p:nvSpPr>
          <p:cNvPr id="18" name="Rectangle 17">
            <a:extLst>
              <a:ext uri="{FF2B5EF4-FFF2-40B4-BE49-F238E27FC236}">
                <a16:creationId xmlns:a16="http://schemas.microsoft.com/office/drawing/2014/main" id="{38222060-B2D3-8448-9238-4894C18E9C39}"/>
              </a:ext>
            </a:extLst>
          </p:cNvPr>
          <p:cNvSpPr/>
          <p:nvPr/>
        </p:nvSpPr>
        <p:spPr>
          <a:xfrm>
            <a:off x="5052794" y="5482514"/>
            <a:ext cx="6834059" cy="646331"/>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TCAD’18: Optimal Generalized H-Tree Topology and Buffering for High-Performance and Low-Power Clock Distribution</a:t>
            </a:r>
          </a:p>
        </p:txBody>
      </p:sp>
    </p:spTree>
    <p:extLst>
      <p:ext uri="{BB962C8B-B14F-4D97-AF65-F5344CB8AC3E}">
        <p14:creationId xmlns:p14="http://schemas.microsoft.com/office/powerpoint/2010/main" val="758272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D39BBA-1B7A-6A40-A375-1D619A5DB967}"/>
              </a:ext>
            </a:extLst>
          </p:cNvPr>
          <p:cNvSpPr>
            <a:spLocks noGrp="1"/>
          </p:cNvSpPr>
          <p:nvPr>
            <p:ph type="title"/>
          </p:nvPr>
        </p:nvSpPr>
        <p:spPr/>
        <p:txBody>
          <a:bodyPr/>
          <a:lstStyle/>
          <a:p>
            <a:r>
              <a:rPr lang="en-US" altLang="ko-KR" dirty="0"/>
              <a:t>5. Global Routing</a:t>
            </a:r>
            <a:endParaRPr lang="en-US" dirty="0"/>
          </a:p>
        </p:txBody>
      </p:sp>
      <p:sp>
        <p:nvSpPr>
          <p:cNvPr id="4" name="TextBox 3">
            <a:extLst>
              <a:ext uri="{FF2B5EF4-FFF2-40B4-BE49-F238E27FC236}">
                <a16:creationId xmlns:a16="http://schemas.microsoft.com/office/drawing/2014/main" id="{B76CCE6A-BBCE-EE4B-9165-597ABEE5D09D}"/>
              </a:ext>
            </a:extLst>
          </p:cNvPr>
          <p:cNvSpPr txBox="1"/>
          <p:nvPr/>
        </p:nvSpPr>
        <p:spPr>
          <a:xfrm>
            <a:off x="533251" y="1282332"/>
            <a:ext cx="3230857" cy="4893647"/>
          </a:xfrm>
          <a:prstGeom prst="rect">
            <a:avLst/>
          </a:prstGeom>
          <a:noFill/>
        </p:spPr>
        <p:txBody>
          <a:bodyPr wrap="square" rtlCol="0">
            <a:spAutoFit/>
          </a:bodyPr>
          <a:lstStyle/>
          <a:p>
            <a:pPr marL="293688" indent="-293688" algn="l">
              <a:buFont typeface="Arial" panose="020B0604020202020204" pitchFamily="34" charset="0"/>
              <a:buChar char="•"/>
            </a:pPr>
            <a:r>
              <a:rPr lang="en-US" sz="2400" dirty="0">
                <a:latin typeface="Calibri" panose="020F0502020204030204" pitchFamily="34" charset="0"/>
                <a:cs typeface="Calibri" panose="020F0502020204030204" pitchFamily="34" charset="0"/>
              </a:rPr>
              <a:t>Adaption of </a:t>
            </a:r>
            <a:r>
              <a:rPr lang="en-US" sz="2400" dirty="0" err="1">
                <a:latin typeface="Calibri" panose="020F0502020204030204" pitchFamily="34" charset="0"/>
                <a:cs typeface="Calibri" panose="020F0502020204030204" pitchFamily="34" charset="0"/>
              </a:rPr>
              <a:t>BoxRouter</a:t>
            </a:r>
            <a:r>
              <a:rPr lang="en-US" sz="2400" dirty="0">
                <a:latin typeface="Calibri" panose="020F0502020204030204" pitchFamily="34" charset="0"/>
                <a:cs typeface="Calibri" panose="020F0502020204030204" pitchFamily="34" charset="0"/>
              </a:rPr>
              <a:t> 2.0 Cho et al. UT Austin</a:t>
            </a:r>
          </a:p>
          <a:p>
            <a:pPr marL="293688" indent="-293688" algn="l">
              <a:buFont typeface="Arial" panose="020B0604020202020204" pitchFamily="34" charset="0"/>
              <a:buChar char="•"/>
            </a:pPr>
            <a:r>
              <a:rPr lang="en-US" sz="2400" dirty="0">
                <a:latin typeface="Calibri" panose="020F0502020204030204" pitchFamily="34" charset="0"/>
                <a:cs typeface="Calibri" panose="020F0502020204030204" pitchFamily="34" charset="0"/>
              </a:rPr>
              <a:t>LP-based 3D Global Router (</a:t>
            </a:r>
            <a:r>
              <a:rPr lang="en-US" sz="2400" dirty="0" err="1">
                <a:latin typeface="Calibri" panose="020F0502020204030204" pitchFamily="34" charset="0"/>
                <a:cs typeface="Calibri" panose="020F0502020204030204" pitchFamily="34" charset="0"/>
              </a:rPr>
              <a:t>glpk</a:t>
            </a:r>
            <a:r>
              <a:rPr lang="en-US" sz="2400" dirty="0">
                <a:latin typeface="Calibri" panose="020F0502020204030204" pitchFamily="34" charset="0"/>
                <a:cs typeface="Calibri" panose="020F0502020204030204" pitchFamily="34" charset="0"/>
              </a:rPr>
              <a:t>)</a:t>
            </a:r>
          </a:p>
          <a:p>
            <a:pPr marL="293688" indent="-293688" algn="l">
              <a:buFont typeface="Arial" panose="020B0604020202020204" pitchFamily="34" charset="0"/>
              <a:buChar char="•"/>
            </a:pPr>
            <a:r>
              <a:rPr lang="en-US" sz="2400" dirty="0">
                <a:latin typeface="Calibri" panose="020F0502020204030204" pitchFamily="34" charset="0"/>
                <a:cs typeface="Calibri" panose="020F0502020204030204" pitchFamily="34" charset="0"/>
              </a:rPr>
              <a:t>GCELL model based</a:t>
            </a:r>
          </a:p>
          <a:p>
            <a:pPr marL="293688" indent="-293688" algn="l">
              <a:buFont typeface="Arial" panose="020B0604020202020204" pitchFamily="34" charset="0"/>
              <a:buChar char="•"/>
            </a:pPr>
            <a:r>
              <a:rPr lang="en-US" sz="2400" dirty="0">
                <a:latin typeface="Calibri" panose="020F0502020204030204" pitchFamily="34" charset="0"/>
                <a:cs typeface="Calibri" panose="020F0502020204030204" pitchFamily="34" charset="0"/>
              </a:rPr>
              <a:t>LEF/DEF input format</a:t>
            </a:r>
          </a:p>
          <a:p>
            <a:pPr marL="293688" indent="-293688" algn="l">
              <a:buFont typeface="Arial" panose="020B0604020202020204" pitchFamily="34" charset="0"/>
              <a:buChar char="•"/>
            </a:pPr>
            <a:r>
              <a:rPr lang="en-US" sz="2400" dirty="0">
                <a:latin typeface="Calibri" panose="020F0502020204030204" pitchFamily="34" charset="0"/>
                <a:cs typeface="Calibri" panose="020F0502020204030204" pitchFamily="34" charset="0"/>
              </a:rPr>
              <a:t>Detailed obstacle and pin support</a:t>
            </a:r>
          </a:p>
          <a:p>
            <a:pPr marL="293688" indent="-293688" algn="l">
              <a:buFont typeface="Arial" panose="020B0604020202020204" pitchFamily="34" charset="0"/>
              <a:buChar char="•"/>
            </a:pPr>
            <a:r>
              <a:rPr lang="en-US" sz="2400" dirty="0">
                <a:latin typeface="Calibri" panose="020F0502020204030204" pitchFamily="34" charset="0"/>
                <a:cs typeface="Calibri" panose="020F0502020204030204" pitchFamily="34" charset="0"/>
              </a:rPr>
              <a:t>Generates ISPD guide format</a:t>
            </a:r>
          </a:p>
          <a:p>
            <a:pPr algn="l"/>
            <a:endParaRPr lang="en-US" sz="2400" dirty="0">
              <a:latin typeface="Calibri" panose="020F0502020204030204" pitchFamily="34" charset="0"/>
              <a:cs typeface="Calibri" panose="020F0502020204030204" pitchFamily="34" charset="0"/>
            </a:endParaRPr>
          </a:p>
          <a:p>
            <a:pPr algn="l"/>
            <a:endParaRPr lang="en-US" sz="2400" dirty="0">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40A16E85-17BE-5343-A8B1-3B165E203B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5471" y="1391110"/>
            <a:ext cx="2334919" cy="2282679"/>
          </a:xfrm>
          <a:prstGeom prst="rect">
            <a:avLst/>
          </a:prstGeom>
        </p:spPr>
      </p:pic>
      <p:pic>
        <p:nvPicPr>
          <p:cNvPr id="27" name="Picture 26">
            <a:extLst>
              <a:ext uri="{FF2B5EF4-FFF2-40B4-BE49-F238E27FC236}">
                <a16:creationId xmlns:a16="http://schemas.microsoft.com/office/drawing/2014/main" id="{CB8EB76C-1744-FA4A-9B3B-A20F54F68A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2574" y="3746164"/>
            <a:ext cx="2511597" cy="2443912"/>
          </a:xfrm>
          <a:prstGeom prst="rect">
            <a:avLst/>
          </a:prstGeom>
        </p:spPr>
      </p:pic>
      <p:pic>
        <p:nvPicPr>
          <p:cNvPr id="28" name="Picture 27">
            <a:extLst>
              <a:ext uri="{FF2B5EF4-FFF2-40B4-BE49-F238E27FC236}">
                <a16:creationId xmlns:a16="http://schemas.microsoft.com/office/drawing/2014/main" id="{F5BF900A-0A06-744C-A931-82020F1587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3668" y="3729156"/>
            <a:ext cx="2092227" cy="1829686"/>
          </a:xfrm>
          <a:prstGeom prst="rect">
            <a:avLst/>
          </a:prstGeom>
        </p:spPr>
      </p:pic>
      <p:sp>
        <p:nvSpPr>
          <p:cNvPr id="29" name="TextBox 28">
            <a:extLst>
              <a:ext uri="{FF2B5EF4-FFF2-40B4-BE49-F238E27FC236}">
                <a16:creationId xmlns:a16="http://schemas.microsoft.com/office/drawing/2014/main" id="{12BBD1DC-2C83-E145-B844-6FA16028FC66}"/>
              </a:ext>
            </a:extLst>
          </p:cNvPr>
          <p:cNvSpPr txBox="1"/>
          <p:nvPr/>
        </p:nvSpPr>
        <p:spPr>
          <a:xfrm>
            <a:off x="4748178" y="2371903"/>
            <a:ext cx="1724025" cy="1169551"/>
          </a:xfrm>
          <a:prstGeom prst="rect">
            <a:avLst/>
          </a:prstGeom>
          <a:solidFill>
            <a:srgbClr val="00B050"/>
          </a:solidFill>
        </p:spPr>
        <p:txBody>
          <a:bodyPr wrap="square" rtlCol="0">
            <a:spAutoFit/>
          </a:bodyPr>
          <a:lstStyle/>
          <a:p>
            <a:r>
              <a:rPr lang="en-US" sz="1400" dirty="0">
                <a:solidFill>
                  <a:schemeClr val="bg1"/>
                </a:solidFill>
              </a:rPr>
              <a:t>Observable Detailed Pin/Obstacle and GCELL Capacity Calculation</a:t>
            </a:r>
          </a:p>
        </p:txBody>
      </p:sp>
      <p:sp>
        <p:nvSpPr>
          <p:cNvPr id="30" name="TextBox 29">
            <a:extLst>
              <a:ext uri="{FF2B5EF4-FFF2-40B4-BE49-F238E27FC236}">
                <a16:creationId xmlns:a16="http://schemas.microsoft.com/office/drawing/2014/main" id="{B8FB8DDC-45FB-8B40-A10F-24AE1A23A685}"/>
              </a:ext>
            </a:extLst>
          </p:cNvPr>
          <p:cNvSpPr txBox="1"/>
          <p:nvPr/>
        </p:nvSpPr>
        <p:spPr>
          <a:xfrm>
            <a:off x="3807454" y="3812840"/>
            <a:ext cx="2600324" cy="523220"/>
          </a:xfrm>
          <a:prstGeom prst="rect">
            <a:avLst/>
          </a:prstGeom>
          <a:solidFill>
            <a:srgbClr val="00B050"/>
          </a:solidFill>
        </p:spPr>
        <p:txBody>
          <a:bodyPr wrap="square" rtlCol="0">
            <a:spAutoFit/>
          </a:bodyPr>
          <a:lstStyle/>
          <a:p>
            <a:r>
              <a:rPr lang="en-US" sz="1400" dirty="0">
                <a:solidFill>
                  <a:schemeClr val="bg1"/>
                </a:solidFill>
              </a:rPr>
              <a:t>Built in Congestion Map Display</a:t>
            </a:r>
          </a:p>
        </p:txBody>
      </p:sp>
      <p:pic>
        <p:nvPicPr>
          <p:cNvPr id="32" name="Picture 31">
            <a:extLst>
              <a:ext uri="{FF2B5EF4-FFF2-40B4-BE49-F238E27FC236}">
                <a16:creationId xmlns:a16="http://schemas.microsoft.com/office/drawing/2014/main" id="{14ED9DDA-A648-6747-91D5-BE447FA70D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1190" y="3733800"/>
            <a:ext cx="3052800" cy="2222713"/>
          </a:xfrm>
          <a:prstGeom prst="rect">
            <a:avLst/>
          </a:prstGeom>
        </p:spPr>
      </p:pic>
      <p:sp>
        <p:nvSpPr>
          <p:cNvPr id="33" name="TextBox 32">
            <a:extLst>
              <a:ext uri="{FF2B5EF4-FFF2-40B4-BE49-F238E27FC236}">
                <a16:creationId xmlns:a16="http://schemas.microsoft.com/office/drawing/2014/main" id="{DABEAC34-C105-B146-84AB-0FA324727B1A}"/>
              </a:ext>
            </a:extLst>
          </p:cNvPr>
          <p:cNvSpPr txBox="1"/>
          <p:nvPr/>
        </p:nvSpPr>
        <p:spPr>
          <a:xfrm>
            <a:off x="6714978" y="4165904"/>
            <a:ext cx="2126212" cy="523220"/>
          </a:xfrm>
          <a:prstGeom prst="rect">
            <a:avLst/>
          </a:prstGeom>
          <a:solidFill>
            <a:srgbClr val="00B050"/>
          </a:solidFill>
        </p:spPr>
        <p:txBody>
          <a:bodyPr wrap="square" rtlCol="0">
            <a:spAutoFit/>
          </a:bodyPr>
          <a:lstStyle/>
          <a:p>
            <a:r>
              <a:rPr lang="en-US" sz="1400" dirty="0">
                <a:solidFill>
                  <a:schemeClr val="bg1"/>
                </a:solidFill>
              </a:rPr>
              <a:t>Generation and Display of ISPD Route Guides</a:t>
            </a:r>
          </a:p>
        </p:txBody>
      </p:sp>
      <p:sp>
        <p:nvSpPr>
          <p:cNvPr id="34" name="TextBox 33">
            <a:extLst>
              <a:ext uri="{FF2B5EF4-FFF2-40B4-BE49-F238E27FC236}">
                <a16:creationId xmlns:a16="http://schemas.microsoft.com/office/drawing/2014/main" id="{EA236666-809B-EF47-9560-BC790E6C01AE}"/>
              </a:ext>
            </a:extLst>
          </p:cNvPr>
          <p:cNvSpPr txBox="1"/>
          <p:nvPr/>
        </p:nvSpPr>
        <p:spPr>
          <a:xfrm>
            <a:off x="10244178" y="3850303"/>
            <a:ext cx="1724025" cy="738664"/>
          </a:xfrm>
          <a:prstGeom prst="rect">
            <a:avLst/>
          </a:prstGeom>
          <a:solidFill>
            <a:srgbClr val="00B050"/>
          </a:solidFill>
        </p:spPr>
        <p:txBody>
          <a:bodyPr wrap="square" rtlCol="0">
            <a:spAutoFit/>
          </a:bodyPr>
          <a:lstStyle/>
          <a:p>
            <a:r>
              <a:rPr lang="en-US" sz="1400" dirty="0">
                <a:solidFill>
                  <a:schemeClr val="bg1"/>
                </a:solidFill>
              </a:rPr>
              <a:t>Tested on ISPD18, ISPD19 and tsmc65lp</a:t>
            </a:r>
          </a:p>
        </p:txBody>
      </p:sp>
      <p:sp>
        <p:nvSpPr>
          <p:cNvPr id="36" name="TextBox 35">
            <a:extLst>
              <a:ext uri="{FF2B5EF4-FFF2-40B4-BE49-F238E27FC236}">
                <a16:creationId xmlns:a16="http://schemas.microsoft.com/office/drawing/2014/main" id="{76338774-E341-6349-BDB5-49381899454E}"/>
              </a:ext>
            </a:extLst>
          </p:cNvPr>
          <p:cNvSpPr txBox="1"/>
          <p:nvPr/>
        </p:nvSpPr>
        <p:spPr>
          <a:xfrm>
            <a:off x="8388362" y="2187531"/>
            <a:ext cx="2387103" cy="523220"/>
          </a:xfrm>
          <a:prstGeom prst="rect">
            <a:avLst/>
          </a:prstGeom>
          <a:solidFill>
            <a:srgbClr val="92D050"/>
          </a:solidFill>
        </p:spPr>
        <p:txBody>
          <a:bodyPr wrap="square" rtlCol="0">
            <a:spAutoFit/>
          </a:bodyPr>
          <a:lstStyle/>
          <a:p>
            <a:pPr algn="ctr"/>
            <a:r>
              <a:rPr lang="en-US" sz="2800" dirty="0"/>
              <a:t>Global Routing</a:t>
            </a:r>
          </a:p>
        </p:txBody>
      </p:sp>
      <p:cxnSp>
        <p:nvCxnSpPr>
          <p:cNvPr id="37" name="Straight Arrow Connector 36">
            <a:extLst>
              <a:ext uri="{FF2B5EF4-FFF2-40B4-BE49-F238E27FC236}">
                <a16:creationId xmlns:a16="http://schemas.microsoft.com/office/drawing/2014/main" id="{21CC6D4A-9F98-984D-8211-C70F1853D70D}"/>
              </a:ext>
            </a:extLst>
          </p:cNvPr>
          <p:cNvCxnSpPr>
            <a:cxnSpLocks/>
            <a:stCxn id="38" idx="2"/>
          </p:cNvCxnSpPr>
          <p:nvPr/>
        </p:nvCxnSpPr>
        <p:spPr bwMode="auto">
          <a:xfrm>
            <a:off x="9581916" y="1862154"/>
            <a:ext cx="0" cy="344269"/>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38" name="TextBox 37">
            <a:extLst>
              <a:ext uri="{FF2B5EF4-FFF2-40B4-BE49-F238E27FC236}">
                <a16:creationId xmlns:a16="http://schemas.microsoft.com/office/drawing/2014/main" id="{3FCB8998-48F2-DC46-89A8-7CACE291E0B2}"/>
              </a:ext>
            </a:extLst>
          </p:cNvPr>
          <p:cNvSpPr txBox="1"/>
          <p:nvPr/>
        </p:nvSpPr>
        <p:spPr>
          <a:xfrm>
            <a:off x="8259190" y="1215823"/>
            <a:ext cx="2645451" cy="646331"/>
          </a:xfrm>
          <a:prstGeom prst="rect">
            <a:avLst/>
          </a:prstGeom>
          <a:noFill/>
        </p:spPr>
        <p:txBody>
          <a:bodyPr wrap="square" rtlCol="0">
            <a:spAutoFit/>
          </a:bodyPr>
          <a:lstStyle/>
          <a:p>
            <a:pPr algn="ctr"/>
            <a:r>
              <a:rPr lang="en-US" dirty="0"/>
              <a:t>Placed .def</a:t>
            </a:r>
          </a:p>
          <a:p>
            <a:pPr algn="ctr"/>
            <a:r>
              <a:rPr lang="en-US" dirty="0"/>
              <a:t>(+ .v, .</a:t>
            </a:r>
            <a:r>
              <a:rPr lang="en-US" dirty="0" err="1"/>
              <a:t>sdc</a:t>
            </a:r>
            <a:r>
              <a:rPr lang="en-US" dirty="0"/>
              <a:t>, .</a:t>
            </a:r>
            <a:r>
              <a:rPr lang="en-US" dirty="0" err="1"/>
              <a:t>lef</a:t>
            </a:r>
            <a:r>
              <a:rPr lang="en-US" dirty="0"/>
              <a:t>, .lib)</a:t>
            </a:r>
          </a:p>
        </p:txBody>
      </p:sp>
      <p:sp>
        <p:nvSpPr>
          <p:cNvPr id="39" name="TextBox 38">
            <a:extLst>
              <a:ext uri="{FF2B5EF4-FFF2-40B4-BE49-F238E27FC236}">
                <a16:creationId xmlns:a16="http://schemas.microsoft.com/office/drawing/2014/main" id="{E6E6C1D3-3B9D-C541-AF4B-5495FDD28406}"/>
              </a:ext>
            </a:extLst>
          </p:cNvPr>
          <p:cNvSpPr txBox="1"/>
          <p:nvPr/>
        </p:nvSpPr>
        <p:spPr>
          <a:xfrm>
            <a:off x="9305878" y="4435404"/>
            <a:ext cx="2533273" cy="369332"/>
          </a:xfrm>
          <a:prstGeom prst="rect">
            <a:avLst/>
          </a:prstGeom>
          <a:noFill/>
        </p:spPr>
        <p:txBody>
          <a:bodyPr wrap="square" rtlCol="0">
            <a:spAutoFit/>
          </a:bodyPr>
          <a:lstStyle/>
          <a:p>
            <a:pPr algn="ctr"/>
            <a:r>
              <a:rPr lang="en-US" dirty="0"/>
              <a:t>Routed .def</a:t>
            </a:r>
          </a:p>
        </p:txBody>
      </p:sp>
      <p:cxnSp>
        <p:nvCxnSpPr>
          <p:cNvPr id="41" name="Straight Arrow Connector 40">
            <a:extLst>
              <a:ext uri="{FF2B5EF4-FFF2-40B4-BE49-F238E27FC236}">
                <a16:creationId xmlns:a16="http://schemas.microsoft.com/office/drawing/2014/main" id="{09F190DC-42AB-594F-ABBC-E11E7EA4B063}"/>
              </a:ext>
            </a:extLst>
          </p:cNvPr>
          <p:cNvCxnSpPr>
            <a:cxnSpLocks/>
          </p:cNvCxnSpPr>
          <p:nvPr/>
        </p:nvCxnSpPr>
        <p:spPr bwMode="auto">
          <a:xfrm>
            <a:off x="9581913" y="2710751"/>
            <a:ext cx="0" cy="344269"/>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42" name="TextBox 41">
            <a:extLst>
              <a:ext uri="{FF2B5EF4-FFF2-40B4-BE49-F238E27FC236}">
                <a16:creationId xmlns:a16="http://schemas.microsoft.com/office/drawing/2014/main" id="{8EBE9D81-35FD-0346-BB7B-5AD212828165}"/>
              </a:ext>
            </a:extLst>
          </p:cNvPr>
          <p:cNvSpPr txBox="1"/>
          <p:nvPr/>
        </p:nvSpPr>
        <p:spPr>
          <a:xfrm>
            <a:off x="8613538" y="3055020"/>
            <a:ext cx="1936749" cy="369332"/>
          </a:xfrm>
          <a:prstGeom prst="rect">
            <a:avLst/>
          </a:prstGeom>
          <a:noFill/>
        </p:spPr>
        <p:txBody>
          <a:bodyPr wrap="none" rtlCol="0">
            <a:spAutoFit/>
          </a:bodyPr>
          <a:lstStyle/>
          <a:p>
            <a:r>
              <a:rPr lang="en-US" dirty="0"/>
              <a:t>ISPD18 route guides</a:t>
            </a:r>
          </a:p>
        </p:txBody>
      </p:sp>
      <p:graphicFrame>
        <p:nvGraphicFramePr>
          <p:cNvPr id="18" name="Diagram 17">
            <a:extLst>
              <a:ext uri="{FF2B5EF4-FFF2-40B4-BE49-F238E27FC236}">
                <a16:creationId xmlns:a16="http://schemas.microsoft.com/office/drawing/2014/main" id="{B213B9B7-0381-1C49-A619-5C33FD79EEE4}"/>
              </a:ext>
            </a:extLst>
          </p:cNvPr>
          <p:cNvGraphicFramePr/>
          <p:nvPr>
            <p:extLst>
              <p:ext uri="{D42A27DB-BD31-4B8C-83A1-F6EECF244321}">
                <p14:modId xmlns:p14="http://schemas.microsoft.com/office/powerpoint/2010/main" val="1608168467"/>
              </p:ext>
            </p:extLst>
          </p:nvPr>
        </p:nvGraphicFramePr>
        <p:xfrm>
          <a:off x="587047" y="152400"/>
          <a:ext cx="10995353" cy="304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Rectangle 1">
            <a:extLst>
              <a:ext uri="{FF2B5EF4-FFF2-40B4-BE49-F238E27FC236}">
                <a16:creationId xmlns:a16="http://schemas.microsoft.com/office/drawing/2014/main" id="{53D07048-2AEC-F643-B357-C2379A841DAF}"/>
              </a:ext>
            </a:extLst>
          </p:cNvPr>
          <p:cNvSpPr/>
          <p:nvPr/>
        </p:nvSpPr>
        <p:spPr>
          <a:xfrm>
            <a:off x="533399" y="6337414"/>
            <a:ext cx="11276161" cy="369332"/>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ICCAD’07: </a:t>
            </a:r>
            <a:r>
              <a:rPr lang="en-US" dirty="0" err="1">
                <a:latin typeface="Calibri" panose="020F0502020204030204" pitchFamily="34" charset="0"/>
                <a:cs typeface="Calibri" panose="020F0502020204030204" pitchFamily="34" charset="0"/>
              </a:rPr>
              <a:t>BoxRouter</a:t>
            </a:r>
            <a:r>
              <a:rPr lang="en-US" dirty="0">
                <a:latin typeface="Calibri" panose="020F0502020204030204" pitchFamily="34" charset="0"/>
                <a:cs typeface="Calibri" panose="020F0502020204030204" pitchFamily="34" charset="0"/>
              </a:rPr>
              <a:t> 2.0: Architecture and implementation of a hybrid and robust global router</a:t>
            </a:r>
            <a:endParaRPr lang="en-US"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4163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C444A-7D2D-4D6B-97B7-77A6AC3A9E3E}"/>
              </a:ext>
            </a:extLst>
          </p:cNvPr>
          <p:cNvSpPr>
            <a:spLocks noGrp="1"/>
          </p:cNvSpPr>
          <p:nvPr>
            <p:ph type="title"/>
          </p:nvPr>
        </p:nvSpPr>
        <p:spPr/>
        <p:txBody>
          <a:bodyPr/>
          <a:lstStyle/>
          <a:p>
            <a:r>
              <a:rPr lang="en-US" dirty="0"/>
              <a:t>6. Detailed Routing</a:t>
            </a:r>
          </a:p>
        </p:txBody>
      </p:sp>
      <p:sp>
        <p:nvSpPr>
          <p:cNvPr id="4" name="TextBox 3">
            <a:extLst>
              <a:ext uri="{FF2B5EF4-FFF2-40B4-BE49-F238E27FC236}">
                <a16:creationId xmlns:a16="http://schemas.microsoft.com/office/drawing/2014/main" id="{C568776D-D8AA-4B16-A9F2-52353AB51102}"/>
              </a:ext>
            </a:extLst>
          </p:cNvPr>
          <p:cNvSpPr txBox="1"/>
          <p:nvPr/>
        </p:nvSpPr>
        <p:spPr>
          <a:xfrm>
            <a:off x="9276288" y="3029750"/>
            <a:ext cx="2533273" cy="461665"/>
          </a:xfrm>
          <a:prstGeom prst="rect">
            <a:avLst/>
          </a:prstGeom>
          <a:solidFill>
            <a:srgbClr val="92D050"/>
          </a:solidFill>
        </p:spPr>
        <p:txBody>
          <a:bodyPr wrap="square" rtlCol="0">
            <a:spAutoFit/>
          </a:bodyPr>
          <a:lstStyle/>
          <a:p>
            <a:pPr algn="ctr"/>
            <a:r>
              <a:rPr lang="en-US" sz="2400" dirty="0"/>
              <a:t>(Detailed) Routing</a:t>
            </a:r>
          </a:p>
        </p:txBody>
      </p:sp>
      <p:cxnSp>
        <p:nvCxnSpPr>
          <p:cNvPr id="5" name="Straight Arrow Connector 4">
            <a:extLst>
              <a:ext uri="{FF2B5EF4-FFF2-40B4-BE49-F238E27FC236}">
                <a16:creationId xmlns:a16="http://schemas.microsoft.com/office/drawing/2014/main" id="{EAA95CD5-86EF-4417-92A3-E6C4506D72E7}"/>
              </a:ext>
            </a:extLst>
          </p:cNvPr>
          <p:cNvCxnSpPr>
            <a:cxnSpLocks/>
            <a:stCxn id="7" idx="2"/>
            <a:endCxn id="4" idx="0"/>
          </p:cNvCxnSpPr>
          <p:nvPr/>
        </p:nvCxnSpPr>
        <p:spPr bwMode="auto">
          <a:xfrm flipH="1">
            <a:off x="10542925" y="2294930"/>
            <a:ext cx="1" cy="73482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 name="Straight Arrow Connector 5">
            <a:extLst>
              <a:ext uri="{FF2B5EF4-FFF2-40B4-BE49-F238E27FC236}">
                <a16:creationId xmlns:a16="http://schemas.microsoft.com/office/drawing/2014/main" id="{BEF224ED-E914-45D9-ABB1-188482529A07}"/>
              </a:ext>
            </a:extLst>
          </p:cNvPr>
          <p:cNvCxnSpPr>
            <a:cxnSpLocks/>
            <a:stCxn id="4" idx="2"/>
            <a:endCxn id="8" idx="0"/>
          </p:cNvCxnSpPr>
          <p:nvPr/>
        </p:nvCxnSpPr>
        <p:spPr bwMode="auto">
          <a:xfrm>
            <a:off x="10542925" y="3491415"/>
            <a:ext cx="0" cy="111199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7" name="TextBox 6">
            <a:extLst>
              <a:ext uri="{FF2B5EF4-FFF2-40B4-BE49-F238E27FC236}">
                <a16:creationId xmlns:a16="http://schemas.microsoft.com/office/drawing/2014/main" id="{9394C50A-5A02-4050-8C65-3EE7D6FB534F}"/>
              </a:ext>
            </a:extLst>
          </p:cNvPr>
          <p:cNvSpPr txBox="1"/>
          <p:nvPr/>
        </p:nvSpPr>
        <p:spPr>
          <a:xfrm>
            <a:off x="9220200" y="1371600"/>
            <a:ext cx="2645451" cy="923330"/>
          </a:xfrm>
          <a:prstGeom prst="rect">
            <a:avLst/>
          </a:prstGeom>
          <a:noFill/>
        </p:spPr>
        <p:txBody>
          <a:bodyPr wrap="square" rtlCol="0">
            <a:spAutoFit/>
          </a:bodyPr>
          <a:lstStyle/>
          <a:p>
            <a:pPr algn="ctr"/>
            <a:r>
              <a:rPr lang="en-US" dirty="0"/>
              <a:t>Placed .def</a:t>
            </a:r>
          </a:p>
          <a:p>
            <a:pPr algn="ctr"/>
            <a:r>
              <a:rPr lang="en-US" dirty="0"/>
              <a:t>+ ISPD18 route guides          (+ .v, .</a:t>
            </a:r>
            <a:r>
              <a:rPr lang="en-US" dirty="0" err="1"/>
              <a:t>sdc</a:t>
            </a:r>
            <a:r>
              <a:rPr lang="en-US" dirty="0"/>
              <a:t>, .</a:t>
            </a:r>
            <a:r>
              <a:rPr lang="en-US" dirty="0" err="1"/>
              <a:t>lef</a:t>
            </a:r>
            <a:r>
              <a:rPr lang="en-US" dirty="0"/>
              <a:t>, .lib)</a:t>
            </a:r>
          </a:p>
        </p:txBody>
      </p:sp>
      <p:sp>
        <p:nvSpPr>
          <p:cNvPr id="8" name="TextBox 7">
            <a:extLst>
              <a:ext uri="{FF2B5EF4-FFF2-40B4-BE49-F238E27FC236}">
                <a16:creationId xmlns:a16="http://schemas.microsoft.com/office/drawing/2014/main" id="{8F2776AF-E59D-4559-A5ED-55C181E42905}"/>
              </a:ext>
            </a:extLst>
          </p:cNvPr>
          <p:cNvSpPr txBox="1"/>
          <p:nvPr/>
        </p:nvSpPr>
        <p:spPr>
          <a:xfrm>
            <a:off x="9276288" y="4603406"/>
            <a:ext cx="2533273" cy="369332"/>
          </a:xfrm>
          <a:prstGeom prst="rect">
            <a:avLst/>
          </a:prstGeom>
          <a:noFill/>
        </p:spPr>
        <p:txBody>
          <a:bodyPr wrap="square" rtlCol="0">
            <a:spAutoFit/>
          </a:bodyPr>
          <a:lstStyle/>
          <a:p>
            <a:pPr algn="ctr"/>
            <a:r>
              <a:rPr lang="en-US" dirty="0"/>
              <a:t>Routed .def</a:t>
            </a:r>
          </a:p>
        </p:txBody>
      </p:sp>
      <p:sp>
        <p:nvSpPr>
          <p:cNvPr id="11" name="Content Placeholder 3">
            <a:extLst>
              <a:ext uri="{FF2B5EF4-FFF2-40B4-BE49-F238E27FC236}">
                <a16:creationId xmlns:a16="http://schemas.microsoft.com/office/drawing/2014/main" id="{A8377079-A421-0B41-A3B5-4A59BC12ABB6}"/>
              </a:ext>
            </a:extLst>
          </p:cNvPr>
          <p:cNvSpPr txBox="1">
            <a:spLocks/>
          </p:cNvSpPr>
          <p:nvPr/>
        </p:nvSpPr>
        <p:spPr>
          <a:xfrm>
            <a:off x="401171" y="1264180"/>
            <a:ext cx="9220200" cy="5538787"/>
          </a:xfrm>
          <a:prstGeom prst="rect">
            <a:avLst/>
          </a:prstGeom>
        </p:spPr>
        <p:txBody>
          <a:bodyPr/>
          <a:lstStyle>
            <a:lvl1pPr marL="257175" indent="-257175" algn="l" defTabSz="6858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557213" indent="-214313" algn="l" defTabSz="6858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857250" indent="-171450" algn="l" defTabSz="6858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200150" indent="-171450" algn="l" defTabSz="685800" rtl="0" eaLnBrk="1" latinLnBrk="0" hangingPunct="1">
              <a:spcBef>
                <a:spcPct val="200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27013" indent="-227013" fontAlgn="base"/>
            <a:r>
              <a:rPr lang="en-US" sz="2000" dirty="0">
                <a:latin typeface="Calibri" panose="020F0502020204030204" pitchFamily="34" charset="0"/>
                <a:cs typeface="Calibri" panose="020F0502020204030204" pitchFamily="34" charset="0"/>
              </a:rPr>
              <a:t>Evolved from ISPD18 Detailed Routing contest winner [</a:t>
            </a:r>
            <a:r>
              <a:rPr lang="en-US" sz="2000" dirty="0" err="1">
                <a:latin typeface="Calibri" panose="020F0502020204030204" pitchFamily="34" charset="0"/>
                <a:cs typeface="Calibri" panose="020F0502020204030204" pitchFamily="34" charset="0"/>
              </a:rPr>
              <a:t>Kahng</a:t>
            </a:r>
            <a:r>
              <a:rPr lang="en-US" sz="2000" dirty="0">
                <a:latin typeface="Calibri" panose="020F0502020204030204" pitchFamily="34" charset="0"/>
                <a:cs typeface="Calibri" panose="020F0502020204030204" pitchFamily="34" charset="0"/>
              </a:rPr>
              <a:t> et al., ICCAD18]</a:t>
            </a:r>
          </a:p>
          <a:p>
            <a:pPr lvl="1" fontAlgn="base"/>
            <a:r>
              <a:rPr lang="en-US" sz="1800" dirty="0">
                <a:latin typeface="Calibri" panose="020F0502020204030204" pitchFamily="34" charset="0"/>
                <a:cs typeface="Calibri" panose="020F0502020204030204" pitchFamily="34" charset="0"/>
              </a:rPr>
              <a:t>Greedy approach (no ILP formulation) for track assignment </a:t>
            </a:r>
            <a:r>
              <a:rPr lang="en-US" sz="1800" dirty="0">
                <a:latin typeface="Calibri" panose="020F0502020204030204" pitchFamily="34" charset="0"/>
                <a:cs typeface="Calibri" panose="020F0502020204030204" pitchFamily="34" charset="0"/>
                <a:sym typeface="Wingdings" panose="05000000000000000000" pitchFamily="2" charset="2"/>
              </a:rPr>
              <a:t> </a:t>
            </a:r>
            <a:endParaRPr lang="en-US" sz="1800" dirty="0">
              <a:latin typeface="Calibri" panose="020F0502020204030204" pitchFamily="34" charset="0"/>
              <a:cs typeface="Calibri" panose="020F0502020204030204" pitchFamily="34" charset="0"/>
            </a:endParaRPr>
          </a:p>
          <a:p>
            <a:pPr lvl="1" fontAlgn="base"/>
            <a:r>
              <a:rPr lang="en-US" sz="1800" dirty="0">
                <a:latin typeface="Calibri" panose="020F0502020204030204" pitchFamily="34" charset="0"/>
                <a:cs typeface="Calibri" panose="020F0502020204030204" pitchFamily="34" charset="0"/>
              </a:rPr>
              <a:t>LVS-clean initial detailed route </a:t>
            </a:r>
            <a:r>
              <a:rPr lang="en-US" sz="1800" dirty="0">
                <a:latin typeface="Calibri" panose="020F0502020204030204" pitchFamily="34" charset="0"/>
                <a:cs typeface="Calibri" panose="020F0502020204030204" pitchFamily="34" charset="0"/>
                <a:sym typeface="Wingdings" panose="05000000000000000000" pitchFamily="2" charset="2"/>
              </a:rPr>
              <a:t>at foundry nodes</a:t>
            </a:r>
            <a:endParaRPr lang="en-US" sz="1800" dirty="0">
              <a:latin typeface="Calibri" panose="020F0502020204030204" pitchFamily="34" charset="0"/>
              <a:cs typeface="Calibri" panose="020F0502020204030204" pitchFamily="34" charset="0"/>
            </a:endParaRPr>
          </a:p>
          <a:p>
            <a:pPr lvl="1" fontAlgn="base"/>
            <a:r>
              <a:rPr lang="en-US" sz="1800" dirty="0">
                <a:latin typeface="Calibri" panose="020F0502020204030204" pitchFamily="34" charset="0"/>
                <a:cs typeface="Calibri" panose="020F0502020204030204" pitchFamily="34" charset="0"/>
                <a:sym typeface="Wingdings" panose="05000000000000000000" pitchFamily="2" charset="2"/>
              </a:rPr>
              <a:t>Violation removal accomplished with iterative search and repair (S&amp;R)</a:t>
            </a:r>
          </a:p>
          <a:p>
            <a:pPr marL="227013" indent="-227013" fontAlgn="base"/>
            <a:r>
              <a:rPr lang="en-US" sz="2000" dirty="0">
                <a:latin typeface="Calibri" panose="020F0502020204030204" pitchFamily="34" charset="0"/>
                <a:cs typeface="Calibri" panose="020F0502020204030204" pitchFamily="34" charset="0"/>
                <a:sym typeface="Wingdings" panose="05000000000000000000" pitchFamily="2" charset="2"/>
              </a:rPr>
              <a:t>Many foundational components added beyond “academic contest winner”</a:t>
            </a:r>
          </a:p>
          <a:p>
            <a:pPr lvl="1" fontAlgn="base"/>
            <a:r>
              <a:rPr lang="en-US" sz="1800" dirty="0">
                <a:latin typeface="Calibri" panose="020F0502020204030204" pitchFamily="34" charset="0"/>
                <a:cs typeface="Calibri" panose="020F0502020204030204" pitchFamily="34" charset="0"/>
                <a:sym typeface="Wingdings" panose="05000000000000000000" pitchFamily="2" charset="2"/>
              </a:rPr>
              <a:t>DRC / quick DRC engines, pin access analysis, etc.</a:t>
            </a:r>
          </a:p>
          <a:p>
            <a:pPr marL="227013" indent="-227013" fontAlgn="base"/>
            <a:r>
              <a:rPr lang="en-US" sz="2000" dirty="0">
                <a:latin typeface="Calibri" panose="020F0502020204030204" pitchFamily="34" charset="0"/>
                <a:cs typeface="Calibri" panose="020F0502020204030204" pitchFamily="34" charset="0"/>
                <a:sym typeface="Wingdings" panose="05000000000000000000" pitchFamily="2" charset="2"/>
              </a:rPr>
              <a:t>Example (~April 2019) with TSMC65 foundry node</a:t>
            </a:r>
          </a:p>
          <a:p>
            <a:pPr lvl="1" fontAlgn="base"/>
            <a:r>
              <a:rPr lang="en-US" sz="1800" dirty="0">
                <a:latin typeface="Calibri" panose="020F0502020204030204" pitchFamily="34" charset="0"/>
                <a:cs typeface="Calibri" panose="020F0502020204030204" pitchFamily="34" charset="0"/>
              </a:rPr>
              <a:t>10K-instance design block with ~50% utilization</a:t>
            </a:r>
          </a:p>
          <a:p>
            <a:pPr lvl="1" fontAlgn="base"/>
            <a:r>
              <a:rPr lang="en-US" sz="1800" dirty="0">
                <a:latin typeface="Calibri" panose="020F0502020204030204" pitchFamily="34" charset="0"/>
                <a:cs typeface="Calibri" panose="020F0502020204030204" pitchFamily="34" charset="0"/>
              </a:rPr>
              <a:t>Shown in figure:  two S&amp;R iterations reduce #violations from 50487 to 3487</a:t>
            </a:r>
          </a:p>
          <a:p>
            <a:pPr lvl="1" fontAlgn="base"/>
            <a:endParaRPr lang="en-US" sz="1800" dirty="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sz="2000" b="1"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22E76276-0423-E143-AE99-AFCFCEE93E4D}"/>
              </a:ext>
            </a:extLst>
          </p:cNvPr>
          <p:cNvPicPr>
            <a:picLocks noChangeAspect="1"/>
          </p:cNvPicPr>
          <p:nvPr/>
        </p:nvPicPr>
        <p:blipFill>
          <a:blip r:embed="rId3"/>
          <a:stretch>
            <a:fillRect/>
          </a:stretch>
        </p:blipFill>
        <p:spPr>
          <a:xfrm>
            <a:off x="1396040" y="4450231"/>
            <a:ext cx="1960852" cy="1926848"/>
          </a:xfrm>
          <a:prstGeom prst="rect">
            <a:avLst/>
          </a:prstGeom>
        </p:spPr>
      </p:pic>
      <p:pic>
        <p:nvPicPr>
          <p:cNvPr id="13" name="Picture 2" descr="https://lh3.googleusercontent.com/-ZRa4AQM4FqU/XMFmDJ2V6cI/AAAAAAAADjA/_f26IR_k3kAC3XdwObfI3zzHELMbZkAJQCK8BGAs/s512/2019-04-25.png">
            <a:extLst>
              <a:ext uri="{FF2B5EF4-FFF2-40B4-BE49-F238E27FC236}">
                <a16:creationId xmlns:a16="http://schemas.microsoft.com/office/drawing/2014/main" id="{8CB2427F-5A3E-3E44-91CF-9100D8A33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0708" y="4450230"/>
            <a:ext cx="1945851" cy="19268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lh3.googleusercontent.com/-1aHxzqB0ODM/XMFlLLaVFDI/AAAAAAAADiw/PcpTG6wM7uUtO5rA-lOFkT4trz2pCWPJACK8BGAs/s512/2019-04-25.png">
            <a:extLst>
              <a:ext uri="{FF2B5EF4-FFF2-40B4-BE49-F238E27FC236}">
                <a16:creationId xmlns:a16="http://schemas.microsoft.com/office/drawing/2014/main" id="{25B2AFEE-6275-4342-B136-E1F533B8AF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5376" y="4446429"/>
            <a:ext cx="1945851" cy="19306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Diagram 14">
            <a:extLst>
              <a:ext uri="{FF2B5EF4-FFF2-40B4-BE49-F238E27FC236}">
                <a16:creationId xmlns:a16="http://schemas.microsoft.com/office/drawing/2014/main" id="{297B6FB0-91DF-234D-94E2-DDD044B13F4E}"/>
              </a:ext>
            </a:extLst>
          </p:cNvPr>
          <p:cNvGraphicFramePr/>
          <p:nvPr>
            <p:extLst>
              <p:ext uri="{D42A27DB-BD31-4B8C-83A1-F6EECF244321}">
                <p14:modId xmlns:p14="http://schemas.microsoft.com/office/powerpoint/2010/main" val="1608168467"/>
              </p:ext>
            </p:extLst>
          </p:nvPr>
        </p:nvGraphicFramePr>
        <p:xfrm>
          <a:off x="587047" y="152400"/>
          <a:ext cx="10995353" cy="304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Rectangle 2">
            <a:extLst>
              <a:ext uri="{FF2B5EF4-FFF2-40B4-BE49-F238E27FC236}">
                <a16:creationId xmlns:a16="http://schemas.microsoft.com/office/drawing/2014/main" id="{7FD3F840-5FD0-1E46-A1AD-FD1743B7CFB1}"/>
              </a:ext>
            </a:extLst>
          </p:cNvPr>
          <p:cNvSpPr/>
          <p:nvPr/>
        </p:nvSpPr>
        <p:spPr>
          <a:xfrm>
            <a:off x="1839314" y="6431548"/>
            <a:ext cx="7756226"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ICCAD’18: </a:t>
            </a:r>
            <a:r>
              <a:rPr lang="en-US" dirty="0" err="1">
                <a:latin typeface="Calibri" panose="020F0502020204030204" pitchFamily="34" charset="0"/>
                <a:cs typeface="Calibri" panose="020F0502020204030204" pitchFamily="34" charset="0"/>
              </a:rPr>
              <a:t>TritonRoute</a:t>
            </a:r>
            <a:r>
              <a:rPr lang="en-US" dirty="0">
                <a:latin typeface="Calibri" panose="020F0502020204030204" pitchFamily="34" charset="0"/>
                <a:cs typeface="Calibri" panose="020F0502020204030204" pitchFamily="34" charset="0"/>
              </a:rPr>
              <a:t>: An Initial Detailed Router for Advanced VLSI Technologies</a:t>
            </a:r>
            <a:endParaRPr lang="en-US"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3722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a:extLst>
              <a:ext uri="{FF2B5EF4-FFF2-40B4-BE49-F238E27FC236}">
                <a16:creationId xmlns:a16="http://schemas.microsoft.com/office/drawing/2014/main" id="{4D73EB72-5E50-41FE-B063-303C9B07E90E}"/>
              </a:ext>
            </a:extLst>
          </p:cNvPr>
          <p:cNvSpPr>
            <a:spLocks noGrp="1"/>
          </p:cNvSpPr>
          <p:nvPr>
            <p:ph type="title"/>
          </p:nvPr>
        </p:nvSpPr>
        <p:spPr/>
        <p:txBody>
          <a:bodyPr>
            <a:normAutofit/>
          </a:bodyPr>
          <a:lstStyle/>
          <a:p>
            <a:r>
              <a:rPr lang="en-US" altLang="ko-KR" dirty="0"/>
              <a:t>Analysis tools: 1. Static Timing Analysis</a:t>
            </a:r>
            <a:endParaRPr lang="ko-KR" altLang="en-US" dirty="0"/>
          </a:p>
        </p:txBody>
      </p:sp>
      <p:sp>
        <p:nvSpPr>
          <p:cNvPr id="6" name="내용 개체 틀 5">
            <a:extLst>
              <a:ext uri="{FF2B5EF4-FFF2-40B4-BE49-F238E27FC236}">
                <a16:creationId xmlns:a16="http://schemas.microsoft.com/office/drawing/2014/main" id="{E2DFDAA0-99C1-41BF-8E91-7EBB33E70CDB}"/>
              </a:ext>
            </a:extLst>
          </p:cNvPr>
          <p:cNvSpPr>
            <a:spLocks noGrp="1"/>
          </p:cNvSpPr>
          <p:nvPr>
            <p:ph idx="1"/>
          </p:nvPr>
        </p:nvSpPr>
        <p:spPr/>
        <p:txBody>
          <a:bodyPr/>
          <a:lstStyle/>
          <a:p>
            <a:r>
              <a:rPr lang="en-US" altLang="ko-KR" dirty="0" err="1">
                <a:solidFill>
                  <a:srgbClr val="C00000"/>
                </a:solidFill>
                <a:latin typeface="Calibri" panose="020F0502020204030204" pitchFamily="34" charset="0"/>
                <a:cs typeface="Calibri" panose="020F0502020204030204" pitchFamily="34" charset="0"/>
              </a:rPr>
              <a:t>OpenSTA</a:t>
            </a:r>
            <a:r>
              <a:rPr lang="en-US" altLang="ko-KR" dirty="0">
                <a:latin typeface="Calibri" panose="020F0502020204030204" pitchFamily="34" charset="0"/>
                <a:cs typeface="Calibri" panose="020F0502020204030204" pitchFamily="34" charset="0"/>
              </a:rPr>
              <a:t>: open-sourced static timing analysis tool</a:t>
            </a:r>
          </a:p>
          <a:p>
            <a:pPr lvl="1"/>
            <a:r>
              <a:rPr lang="en-US" altLang="ko-KR" dirty="0">
                <a:latin typeface="Calibri" panose="020F0502020204030204" pitchFamily="34" charset="0"/>
                <a:cs typeface="Calibri" panose="020F0502020204030204" pitchFamily="34" charset="0"/>
              </a:rPr>
              <a:t>Developer: James Cherry (Parallax Software)</a:t>
            </a:r>
          </a:p>
          <a:p>
            <a:pPr lvl="1"/>
            <a:r>
              <a:rPr lang="en-US" altLang="ko-KR" dirty="0">
                <a:latin typeface="Calibri" panose="020F0502020204030204" pitchFamily="34" charset="0"/>
                <a:cs typeface="Calibri" panose="020F0502020204030204" pitchFamily="34" charset="0"/>
              </a:rPr>
              <a:t>Tested with ASAP7, GF14, TSMC16, ST28, etc.</a:t>
            </a:r>
          </a:p>
          <a:p>
            <a:pPr lvl="1"/>
            <a:r>
              <a:rPr lang="en-US" altLang="ko-KR" dirty="0">
                <a:latin typeface="Calibri" panose="020F0502020204030204" pitchFamily="34" charset="0"/>
                <a:cs typeface="Calibri" panose="020F0502020204030204" pitchFamily="34" charset="0"/>
              </a:rPr>
              <a:t>Integrated into several aspects of the tool</a:t>
            </a:r>
          </a:p>
          <a:p>
            <a:pPr lvl="1"/>
            <a:r>
              <a:rPr lang="en-US" altLang="ko-KR" dirty="0">
                <a:latin typeface="Calibri" panose="020F0502020204030204" pitchFamily="34" charset="0"/>
                <a:cs typeface="Calibri" panose="020F0502020204030204" pitchFamily="34" charset="0"/>
              </a:rPr>
              <a:t>GPLv3 license</a:t>
            </a:r>
          </a:p>
          <a:p>
            <a:pPr lvl="1"/>
            <a:endParaRPr lang="en-US" altLang="ko-KR"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112A64FA-C956-4B4B-94E8-DC7E0A7CB093}"/>
              </a:ext>
            </a:extLst>
          </p:cNvPr>
          <p:cNvSpPr/>
          <p:nvPr/>
        </p:nvSpPr>
        <p:spPr>
          <a:xfrm>
            <a:off x="7120457" y="6038530"/>
            <a:ext cx="3780779" cy="369332"/>
          </a:xfrm>
          <a:prstGeom prst="rect">
            <a:avLst/>
          </a:prstGeom>
        </p:spPr>
        <p:txBody>
          <a:bodyPr wrap="none">
            <a:spAutoFit/>
          </a:bodyPr>
          <a:lstStyle/>
          <a:p>
            <a:r>
              <a:rPr lang="en-US" altLang="ko-KR" dirty="0">
                <a:solidFill>
                  <a:srgbClr val="1352B1"/>
                </a:solidFill>
              </a:rPr>
              <a:t>https://github.com/abk-openroad/OpenSTA</a:t>
            </a:r>
            <a:endParaRPr lang="en-US" dirty="0"/>
          </a:p>
        </p:txBody>
      </p:sp>
      <p:graphicFrame>
        <p:nvGraphicFramePr>
          <p:cNvPr id="7" name="표 8">
            <a:extLst>
              <a:ext uri="{FF2B5EF4-FFF2-40B4-BE49-F238E27FC236}">
                <a16:creationId xmlns:a16="http://schemas.microsoft.com/office/drawing/2014/main" id="{18CB78B7-6D1E-5F44-8B61-FFA3F645243E}"/>
              </a:ext>
            </a:extLst>
          </p:cNvPr>
          <p:cNvGraphicFramePr>
            <a:graphicFrameLocks noGrp="1"/>
          </p:cNvGraphicFramePr>
          <p:nvPr>
            <p:extLst>
              <p:ext uri="{D42A27DB-BD31-4B8C-83A1-F6EECF244321}">
                <p14:modId xmlns:p14="http://schemas.microsoft.com/office/powerpoint/2010/main" val="3129263516"/>
              </p:ext>
            </p:extLst>
          </p:nvPr>
        </p:nvGraphicFramePr>
        <p:xfrm>
          <a:off x="7152595" y="4862342"/>
          <a:ext cx="4658405" cy="1061948"/>
        </p:xfrm>
        <a:graphic>
          <a:graphicData uri="http://schemas.openxmlformats.org/drawingml/2006/table">
            <a:tbl>
              <a:tblPr firstRow="1" bandRow="1">
                <a:tableStyleId>{5C22544A-7EE6-4342-B048-85BDC9FD1C3A}</a:tableStyleId>
              </a:tblPr>
              <a:tblGrid>
                <a:gridCol w="2016352">
                  <a:extLst>
                    <a:ext uri="{9D8B030D-6E8A-4147-A177-3AD203B41FA5}">
                      <a16:colId xmlns:a16="http://schemas.microsoft.com/office/drawing/2014/main" val="3490101750"/>
                    </a:ext>
                  </a:extLst>
                </a:gridCol>
                <a:gridCol w="1012697">
                  <a:extLst>
                    <a:ext uri="{9D8B030D-6E8A-4147-A177-3AD203B41FA5}">
                      <a16:colId xmlns:a16="http://schemas.microsoft.com/office/drawing/2014/main" val="1834692190"/>
                    </a:ext>
                  </a:extLst>
                </a:gridCol>
                <a:gridCol w="945183">
                  <a:extLst>
                    <a:ext uri="{9D8B030D-6E8A-4147-A177-3AD203B41FA5}">
                      <a16:colId xmlns:a16="http://schemas.microsoft.com/office/drawing/2014/main" val="2597707716"/>
                    </a:ext>
                  </a:extLst>
                </a:gridCol>
                <a:gridCol w="684173">
                  <a:extLst>
                    <a:ext uri="{9D8B030D-6E8A-4147-A177-3AD203B41FA5}">
                      <a16:colId xmlns:a16="http://schemas.microsoft.com/office/drawing/2014/main" val="1105407786"/>
                    </a:ext>
                  </a:extLst>
                </a:gridCol>
              </a:tblGrid>
              <a:tr h="347786">
                <a:tc>
                  <a:txBody>
                    <a:bodyPr/>
                    <a:lstStyle/>
                    <a:p>
                      <a:pPr latinLnBrk="1"/>
                      <a:r>
                        <a:rPr lang="en-US" altLang="ko-KR" sz="1600" dirty="0" err="1"/>
                        <a:t>aes_cipher_top</a:t>
                      </a:r>
                      <a:endParaRPr lang="ko-KR" altLang="en-US" sz="1600" dirty="0"/>
                    </a:p>
                  </a:txBody>
                  <a:tcPr/>
                </a:tc>
                <a:tc>
                  <a:txBody>
                    <a:bodyPr/>
                    <a:lstStyle/>
                    <a:p>
                      <a:pPr algn="ctr" latinLnBrk="1"/>
                      <a:r>
                        <a:rPr lang="en-US" altLang="ko-KR" sz="1600" b="1" dirty="0">
                          <a:solidFill>
                            <a:schemeClr val="bg1"/>
                          </a:solidFill>
                        </a:rPr>
                        <a:t>WNS (</a:t>
                      </a:r>
                      <a:r>
                        <a:rPr lang="en-US" altLang="ko-KR" sz="1600" b="1" dirty="0" err="1">
                          <a:solidFill>
                            <a:schemeClr val="bg1"/>
                          </a:solidFill>
                        </a:rPr>
                        <a:t>ps</a:t>
                      </a:r>
                      <a:r>
                        <a:rPr lang="en-US" altLang="ko-KR" sz="1600" b="1" dirty="0">
                          <a:solidFill>
                            <a:schemeClr val="bg1"/>
                          </a:solidFill>
                        </a:rPr>
                        <a:t>)</a:t>
                      </a:r>
                      <a:endParaRPr lang="ko-KR" altLang="en-US" sz="1600" b="1" dirty="0">
                        <a:solidFill>
                          <a:schemeClr val="bg1"/>
                        </a:solidFill>
                      </a:endParaRPr>
                    </a:p>
                  </a:txBody>
                  <a:tcPr anchor="ctr">
                    <a:solidFill>
                      <a:schemeClr val="accent1"/>
                    </a:solidFill>
                  </a:tcPr>
                </a:tc>
                <a:tc>
                  <a:txBody>
                    <a:bodyPr/>
                    <a:lstStyle/>
                    <a:p>
                      <a:pPr algn="ctr" latinLnBrk="1"/>
                      <a:r>
                        <a:rPr lang="en-US" altLang="ko-KR" sz="1600" b="1" dirty="0">
                          <a:solidFill>
                            <a:schemeClr val="bg1"/>
                          </a:solidFill>
                        </a:rPr>
                        <a:t>TNS (</a:t>
                      </a:r>
                      <a:r>
                        <a:rPr lang="en-US" altLang="ko-KR" sz="1600" b="1" dirty="0" err="1">
                          <a:solidFill>
                            <a:schemeClr val="bg1"/>
                          </a:solidFill>
                        </a:rPr>
                        <a:t>ps</a:t>
                      </a:r>
                      <a:r>
                        <a:rPr lang="en-US" altLang="ko-KR" sz="1600" b="1" dirty="0">
                          <a:solidFill>
                            <a:schemeClr val="bg1"/>
                          </a:solidFill>
                        </a:rPr>
                        <a:t>)</a:t>
                      </a:r>
                      <a:endParaRPr lang="ko-KR" altLang="en-US" sz="1600" b="1" dirty="0">
                        <a:solidFill>
                          <a:schemeClr val="bg1"/>
                        </a:solidFill>
                      </a:endParaRPr>
                    </a:p>
                  </a:txBody>
                  <a:tcPr anchor="ctr">
                    <a:solidFill>
                      <a:schemeClr val="accent1"/>
                    </a:solidFill>
                  </a:tcPr>
                </a:tc>
                <a:tc>
                  <a:txBody>
                    <a:bodyPr/>
                    <a:lstStyle/>
                    <a:p>
                      <a:pPr algn="ctr" latinLnBrk="1"/>
                      <a:r>
                        <a:rPr lang="en-US" altLang="ko-KR" sz="1600" b="1" dirty="0">
                          <a:solidFill>
                            <a:schemeClr val="bg1"/>
                          </a:solidFill>
                        </a:rPr>
                        <a:t>#viol.</a:t>
                      </a:r>
                      <a:endParaRPr lang="ko-KR" altLang="en-US" sz="1600" b="1" dirty="0">
                        <a:solidFill>
                          <a:schemeClr val="bg1"/>
                        </a:solidFill>
                      </a:endParaRPr>
                    </a:p>
                  </a:txBody>
                  <a:tcPr anchor="ctr">
                    <a:solidFill>
                      <a:schemeClr val="accent1"/>
                    </a:solidFill>
                  </a:tcPr>
                </a:tc>
                <a:extLst>
                  <a:ext uri="{0D108BD9-81ED-4DB2-BD59-A6C34878D82A}">
                    <a16:rowId xmlns:a16="http://schemas.microsoft.com/office/drawing/2014/main" val="1682837024"/>
                  </a:ext>
                </a:extLst>
              </a:tr>
              <a:tr h="0">
                <a:tc>
                  <a:txBody>
                    <a:bodyPr/>
                    <a:lstStyle/>
                    <a:p>
                      <a:pPr latinLnBrk="1"/>
                      <a:r>
                        <a:rPr lang="en-US" altLang="ko-KR" sz="1600" dirty="0"/>
                        <a:t>Signoff STA</a:t>
                      </a:r>
                      <a:endParaRPr lang="ko-KR" altLang="en-US" sz="1600" dirty="0"/>
                    </a:p>
                  </a:txBody>
                  <a:tcPr/>
                </a:tc>
                <a:tc>
                  <a:txBody>
                    <a:bodyPr/>
                    <a:lstStyle/>
                    <a:p>
                      <a:pPr algn="ctr" latinLnBrk="1"/>
                      <a:r>
                        <a:rPr lang="en-US" altLang="ko-KR" sz="1600" dirty="0"/>
                        <a:t>-61</a:t>
                      </a:r>
                      <a:endParaRPr lang="ko-KR" altLang="en-US" sz="1600" dirty="0"/>
                    </a:p>
                  </a:txBody>
                  <a:tcPr anchor="ctr"/>
                </a:tc>
                <a:tc>
                  <a:txBody>
                    <a:bodyPr/>
                    <a:lstStyle/>
                    <a:p>
                      <a:pPr algn="ctr" latinLnBrk="1"/>
                      <a:r>
                        <a:rPr lang="en-US" altLang="ko-KR" sz="1600" dirty="0"/>
                        <a:t>-289</a:t>
                      </a:r>
                      <a:endParaRPr lang="ko-KR" altLang="en-US" sz="1600" dirty="0"/>
                    </a:p>
                  </a:txBody>
                  <a:tcPr anchor="ctr"/>
                </a:tc>
                <a:tc>
                  <a:txBody>
                    <a:bodyPr/>
                    <a:lstStyle/>
                    <a:p>
                      <a:pPr algn="ctr" latinLnBrk="1"/>
                      <a:r>
                        <a:rPr lang="en-US" altLang="ko-KR" sz="1600" dirty="0"/>
                        <a:t>7</a:t>
                      </a:r>
                      <a:endParaRPr lang="ko-KR" altLang="en-US" sz="1600" dirty="0"/>
                    </a:p>
                  </a:txBody>
                  <a:tcPr anchor="ctr"/>
                </a:tc>
                <a:extLst>
                  <a:ext uri="{0D108BD9-81ED-4DB2-BD59-A6C34878D82A}">
                    <a16:rowId xmlns:a16="http://schemas.microsoft.com/office/drawing/2014/main" val="4022745644"/>
                  </a:ext>
                </a:extLst>
              </a:tr>
              <a:tr h="378882">
                <a:tc>
                  <a:txBody>
                    <a:bodyPr/>
                    <a:lstStyle/>
                    <a:p>
                      <a:pPr latinLnBrk="1"/>
                      <a:r>
                        <a:rPr lang="en-US" altLang="ko-KR" sz="1600" dirty="0" err="1"/>
                        <a:t>OpenSTA</a:t>
                      </a:r>
                      <a:r>
                        <a:rPr lang="en-US" altLang="ko-KR" sz="1600" dirty="0"/>
                        <a:t> (</a:t>
                      </a:r>
                      <a:r>
                        <a:rPr lang="en-US" altLang="ko-KR" sz="1600" dirty="0" err="1"/>
                        <a:t>arnoldi</a:t>
                      </a:r>
                      <a:r>
                        <a:rPr lang="en-US" altLang="ko-KR" sz="1600" dirty="0"/>
                        <a:t>)</a:t>
                      </a:r>
                      <a:endParaRPr lang="ko-KR" altLang="en-US" sz="1600" dirty="0"/>
                    </a:p>
                  </a:txBody>
                  <a:tcPr/>
                </a:tc>
                <a:tc>
                  <a:txBody>
                    <a:bodyPr/>
                    <a:lstStyle/>
                    <a:p>
                      <a:pPr algn="ctr" latinLnBrk="1"/>
                      <a:r>
                        <a:rPr lang="en-US" altLang="ko-KR" sz="1600" dirty="0"/>
                        <a:t>-57</a:t>
                      </a:r>
                      <a:endParaRPr lang="ko-KR" altLang="en-US" sz="1600" dirty="0"/>
                    </a:p>
                  </a:txBody>
                  <a:tcPr anchor="ctr"/>
                </a:tc>
                <a:tc>
                  <a:txBody>
                    <a:bodyPr/>
                    <a:lstStyle/>
                    <a:p>
                      <a:pPr algn="ctr" latinLnBrk="1"/>
                      <a:r>
                        <a:rPr lang="en-US" altLang="ko-KR" sz="1600" dirty="0"/>
                        <a:t>-314</a:t>
                      </a:r>
                      <a:endParaRPr lang="ko-KR" altLang="en-US" sz="1600" dirty="0"/>
                    </a:p>
                  </a:txBody>
                  <a:tcPr anchor="ctr"/>
                </a:tc>
                <a:tc>
                  <a:txBody>
                    <a:bodyPr/>
                    <a:lstStyle/>
                    <a:p>
                      <a:pPr algn="ctr" latinLnBrk="1"/>
                      <a:r>
                        <a:rPr lang="en-US" altLang="ko-KR" sz="1600" dirty="0"/>
                        <a:t>9</a:t>
                      </a:r>
                      <a:endParaRPr lang="ko-KR" altLang="en-US" sz="1600" dirty="0"/>
                    </a:p>
                  </a:txBody>
                  <a:tcPr anchor="ctr"/>
                </a:tc>
                <a:extLst>
                  <a:ext uri="{0D108BD9-81ED-4DB2-BD59-A6C34878D82A}">
                    <a16:rowId xmlns:a16="http://schemas.microsoft.com/office/drawing/2014/main" val="842735604"/>
                  </a:ext>
                </a:extLst>
              </a:tr>
            </a:tbl>
          </a:graphicData>
        </a:graphic>
      </p:graphicFrame>
      <p:sp>
        <p:nvSpPr>
          <p:cNvPr id="8" name="TextBox 7">
            <a:extLst>
              <a:ext uri="{FF2B5EF4-FFF2-40B4-BE49-F238E27FC236}">
                <a16:creationId xmlns:a16="http://schemas.microsoft.com/office/drawing/2014/main" id="{30462D5B-960C-FD4A-83BE-83E016B33D70}"/>
              </a:ext>
            </a:extLst>
          </p:cNvPr>
          <p:cNvSpPr txBox="1"/>
          <p:nvPr/>
        </p:nvSpPr>
        <p:spPr>
          <a:xfrm>
            <a:off x="533400" y="3782399"/>
            <a:ext cx="5695662" cy="400110"/>
          </a:xfrm>
          <a:prstGeom prst="rect">
            <a:avLst/>
          </a:prstGeom>
          <a:noFill/>
        </p:spPr>
        <p:txBody>
          <a:bodyPr wrap="square" rtlCol="0">
            <a:spAutoFit/>
          </a:bodyPr>
          <a:lstStyle/>
          <a:p>
            <a:r>
              <a:rPr lang="en-US" altLang="ko-KR" sz="2000" b="1" dirty="0" err="1">
                <a:solidFill>
                  <a:srgbClr val="C00000"/>
                </a:solidFill>
                <a:latin typeface="Calibri" panose="020F0502020204030204" pitchFamily="34" charset="0"/>
                <a:cs typeface="Calibri" panose="020F0502020204030204" pitchFamily="34" charset="0"/>
              </a:rPr>
              <a:t>aes_cipher_top</a:t>
            </a:r>
            <a:r>
              <a:rPr lang="en-US" altLang="ko-KR" sz="2000" b="1" dirty="0">
                <a:solidFill>
                  <a:srgbClr val="C00000"/>
                </a:solidFill>
                <a:latin typeface="Calibri" panose="020F0502020204030204" pitchFamily="34" charset="0"/>
                <a:cs typeface="Calibri" panose="020F0502020204030204" pitchFamily="34" charset="0"/>
              </a:rPr>
              <a:t> (</a:t>
            </a:r>
            <a:r>
              <a:rPr lang="en-US" altLang="ko-KR" sz="2000" b="1" dirty="0">
                <a:latin typeface="Calibri" panose="020F0502020204030204" pitchFamily="34" charset="0"/>
                <a:cs typeface="Calibri" panose="020F0502020204030204" pitchFamily="34" charset="0"/>
              </a:rPr>
              <a:t>28nm, 12T, </a:t>
            </a:r>
            <a:r>
              <a:rPr lang="en-US" altLang="ko-KR" sz="2000" b="1" dirty="0" err="1">
                <a:latin typeface="Calibri" panose="020F0502020204030204" pitchFamily="34" charset="0"/>
                <a:cs typeface="Calibri" panose="020F0502020204030204" pitchFamily="34" charset="0"/>
              </a:rPr>
              <a:t>clkp</a:t>
            </a:r>
            <a:r>
              <a:rPr lang="en-US" altLang="ko-KR" sz="2000" b="1" dirty="0">
                <a:latin typeface="Calibri" panose="020F0502020204030204" pitchFamily="34" charset="0"/>
                <a:cs typeface="Calibri" panose="020F0502020204030204" pitchFamily="34" charset="0"/>
              </a:rPr>
              <a:t>=1000ps)</a:t>
            </a:r>
            <a:endParaRPr lang="en-US" altLang="ko-KR" sz="2000" dirty="0">
              <a:latin typeface="Calibri" panose="020F0502020204030204" pitchFamily="34" charset="0"/>
              <a:cs typeface="Calibri" panose="020F0502020204030204" pitchFamily="34" charset="0"/>
            </a:endParaRPr>
          </a:p>
        </p:txBody>
      </p:sp>
      <p:pic>
        <p:nvPicPr>
          <p:cNvPr id="9" name="그림 5">
            <a:extLst>
              <a:ext uri="{FF2B5EF4-FFF2-40B4-BE49-F238E27FC236}">
                <a16:creationId xmlns:a16="http://schemas.microsoft.com/office/drawing/2014/main" id="{D41EDC4B-33E3-6949-A094-9106AE38F609}"/>
              </a:ext>
            </a:extLst>
          </p:cNvPr>
          <p:cNvPicPr>
            <a:picLocks noChangeAspect="1"/>
          </p:cNvPicPr>
          <p:nvPr/>
        </p:nvPicPr>
        <p:blipFill>
          <a:blip r:embed="rId3"/>
          <a:stretch>
            <a:fillRect/>
          </a:stretch>
        </p:blipFill>
        <p:spPr>
          <a:xfrm>
            <a:off x="381000" y="4310935"/>
            <a:ext cx="3168640" cy="2164763"/>
          </a:xfrm>
          <a:prstGeom prst="rect">
            <a:avLst/>
          </a:prstGeom>
        </p:spPr>
      </p:pic>
      <p:pic>
        <p:nvPicPr>
          <p:cNvPr id="10" name="그림 6">
            <a:extLst>
              <a:ext uri="{FF2B5EF4-FFF2-40B4-BE49-F238E27FC236}">
                <a16:creationId xmlns:a16="http://schemas.microsoft.com/office/drawing/2014/main" id="{A93ACE37-BF04-4049-BF1D-0767FC8A4227}"/>
              </a:ext>
            </a:extLst>
          </p:cNvPr>
          <p:cNvPicPr>
            <a:picLocks noChangeAspect="1"/>
          </p:cNvPicPr>
          <p:nvPr/>
        </p:nvPicPr>
        <p:blipFill>
          <a:blip r:embed="rId4"/>
          <a:stretch>
            <a:fillRect/>
          </a:stretch>
        </p:blipFill>
        <p:spPr>
          <a:xfrm>
            <a:off x="3625840" y="4330896"/>
            <a:ext cx="3266017" cy="2101697"/>
          </a:xfrm>
          <a:prstGeom prst="rect">
            <a:avLst/>
          </a:prstGeom>
        </p:spPr>
      </p:pic>
      <p:graphicFrame>
        <p:nvGraphicFramePr>
          <p:cNvPr id="15" name="Diagram 14">
            <a:extLst>
              <a:ext uri="{FF2B5EF4-FFF2-40B4-BE49-F238E27FC236}">
                <a16:creationId xmlns:a16="http://schemas.microsoft.com/office/drawing/2014/main" id="{80DAADAC-8877-7945-9DC6-60EF8F11BDCB}"/>
              </a:ext>
            </a:extLst>
          </p:cNvPr>
          <p:cNvGraphicFramePr/>
          <p:nvPr>
            <p:extLst>
              <p:ext uri="{D42A27DB-BD31-4B8C-83A1-F6EECF244321}">
                <p14:modId xmlns:p14="http://schemas.microsoft.com/office/powerpoint/2010/main" val="1415541737"/>
              </p:ext>
            </p:extLst>
          </p:nvPr>
        </p:nvGraphicFramePr>
        <p:xfrm>
          <a:off x="587047" y="152400"/>
          <a:ext cx="10995353" cy="304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39548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2577"/>
            <a:ext cx="10058400" cy="1079025"/>
          </a:xfrm>
        </p:spPr>
        <p:txBody>
          <a:bodyPr/>
          <a:lstStyle/>
          <a:p>
            <a:r>
              <a:rPr lang="en-US" dirty="0">
                <a:latin typeface="Calibri" panose="020F0502020204030204" pitchFamily="34" charset="0"/>
                <a:cs typeface="Calibri" panose="020F0502020204030204" pitchFamily="34" charset="0"/>
              </a:rPr>
              <a:t>Design Crises: Cost, Expertise, Unpredictability</a:t>
            </a:r>
          </a:p>
        </p:txBody>
      </p:sp>
      <p:sp>
        <p:nvSpPr>
          <p:cNvPr id="3" name="Content Placeholder 2"/>
          <p:cNvSpPr>
            <a:spLocks noGrp="1"/>
          </p:cNvSpPr>
          <p:nvPr>
            <p:ph sz="half" idx="1"/>
          </p:nvPr>
        </p:nvSpPr>
        <p:spPr>
          <a:xfrm>
            <a:off x="609600" y="1345771"/>
            <a:ext cx="10820400" cy="1032218"/>
          </a:xfrm>
        </p:spPr>
        <p:txBody>
          <a:bodyPr>
            <a:noAutofit/>
          </a:bodyPr>
          <a:lstStyle/>
          <a:p>
            <a:pPr marL="0" indent="0">
              <a:buNone/>
            </a:pPr>
            <a:r>
              <a:rPr lang="en-US" sz="2600" dirty="0">
                <a:latin typeface="Calibri" panose="020F0502020204030204" pitchFamily="34" charset="0"/>
                <a:cs typeface="Calibri" panose="020F0502020204030204" pitchFamily="34" charset="0"/>
              </a:rPr>
              <a:t>Design cost: not scaling! Design, process roadmaps not coupled</a:t>
            </a:r>
          </a:p>
          <a:p>
            <a:pPr lvl="1"/>
            <a:endParaRPr lang="en-US" sz="26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4245EC4-7541-440B-B4FC-13B83DEE34B6}"/>
              </a:ext>
            </a:extLst>
          </p:cNvPr>
          <p:cNvPicPr>
            <a:picLocks noChangeAspect="1"/>
          </p:cNvPicPr>
          <p:nvPr/>
        </p:nvPicPr>
        <p:blipFill rotWithShape="1">
          <a:blip r:embed="rId3"/>
          <a:srcRect l="18000" t="20639" r="19867" b="12800"/>
          <a:stretch/>
        </p:blipFill>
        <p:spPr>
          <a:xfrm>
            <a:off x="2667000" y="1994905"/>
            <a:ext cx="6293844" cy="4179900"/>
          </a:xfrm>
          <a:prstGeom prst="rect">
            <a:avLst/>
          </a:prstGeom>
          <a:ln w="38100">
            <a:noFill/>
          </a:ln>
          <a:effectLst/>
        </p:spPr>
      </p:pic>
      <p:sp>
        <p:nvSpPr>
          <p:cNvPr id="7" name="Rectangle 6">
            <a:extLst>
              <a:ext uri="{FF2B5EF4-FFF2-40B4-BE49-F238E27FC236}">
                <a16:creationId xmlns:a16="http://schemas.microsoft.com/office/drawing/2014/main" id="{2112B6C0-E325-F649-B9FA-D5E11283FEEC}"/>
              </a:ext>
            </a:extLst>
          </p:cNvPr>
          <p:cNvSpPr/>
          <p:nvPr/>
        </p:nvSpPr>
        <p:spPr>
          <a:xfrm>
            <a:off x="2922781" y="6190303"/>
            <a:ext cx="5744778" cy="369332"/>
          </a:xfrm>
          <a:prstGeom prst="rect">
            <a:avLst/>
          </a:prstGeom>
        </p:spPr>
        <p:txBody>
          <a:bodyPr wrap="none">
            <a:spAutoFit/>
          </a:bodyPr>
          <a:lstStyle/>
          <a:p>
            <a:pPr lvl="1"/>
            <a:r>
              <a:rPr lang="en-US" dirty="0">
                <a:latin typeface="Calibri" panose="020F0502020204030204" pitchFamily="34" charset="0"/>
                <a:cs typeface="Calibri" panose="020F0502020204030204" pitchFamily="34" charset="0"/>
              </a:rPr>
              <a:t>[Figure: Andreas </a:t>
            </a:r>
            <a:r>
              <a:rPr lang="en-US" dirty="0" err="1">
                <a:latin typeface="Calibri" panose="020F0502020204030204" pitchFamily="34" charset="0"/>
                <a:cs typeface="Calibri" panose="020F0502020204030204" pitchFamily="34" charset="0"/>
              </a:rPr>
              <a:t>Olofsson</a:t>
            </a:r>
            <a:r>
              <a:rPr lang="en-US" dirty="0">
                <a:latin typeface="Calibri" panose="020F0502020204030204" pitchFamily="34" charset="0"/>
                <a:cs typeface="Calibri" panose="020F0502020204030204" pitchFamily="34" charset="0"/>
              </a:rPr>
              <a:t>, DARPA, ISPD-2018 keynote]</a:t>
            </a:r>
          </a:p>
        </p:txBody>
      </p:sp>
      <p:graphicFrame>
        <p:nvGraphicFramePr>
          <p:cNvPr id="11" name="Diagram 10">
            <a:extLst>
              <a:ext uri="{FF2B5EF4-FFF2-40B4-BE49-F238E27FC236}">
                <a16:creationId xmlns:a16="http://schemas.microsoft.com/office/drawing/2014/main" id="{836A06C8-B1B3-B443-90EE-8991E56A4DC6}"/>
              </a:ext>
            </a:extLst>
          </p:cNvPr>
          <p:cNvGraphicFramePr/>
          <p:nvPr>
            <p:extLst>
              <p:ext uri="{D42A27DB-BD31-4B8C-83A1-F6EECF244321}">
                <p14:modId xmlns:p14="http://schemas.microsoft.com/office/powerpoint/2010/main" val="1079783143"/>
              </p:ext>
            </p:extLst>
          </p:nvPr>
        </p:nvGraphicFramePr>
        <p:xfrm>
          <a:off x="587047" y="152400"/>
          <a:ext cx="10995353" cy="30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6730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2E611-0DD7-6146-99DD-03D2EF820973}"/>
              </a:ext>
            </a:extLst>
          </p:cNvPr>
          <p:cNvSpPr>
            <a:spLocks noGrp="1"/>
          </p:cNvSpPr>
          <p:nvPr>
            <p:ph type="title"/>
          </p:nvPr>
        </p:nvSpPr>
        <p:spPr/>
        <p:txBody>
          <a:bodyPr/>
          <a:lstStyle/>
          <a:p>
            <a:r>
              <a:rPr lang="en-US" dirty="0"/>
              <a:t>Analysis tools: 2. Parasitic Extraction</a:t>
            </a:r>
          </a:p>
        </p:txBody>
      </p:sp>
      <p:sp>
        <p:nvSpPr>
          <p:cNvPr id="23" name="Rounded Rectangle 22">
            <a:extLst>
              <a:ext uri="{FF2B5EF4-FFF2-40B4-BE49-F238E27FC236}">
                <a16:creationId xmlns:a16="http://schemas.microsoft.com/office/drawing/2014/main" id="{DE845829-9113-8746-8967-437302FE9C97}"/>
              </a:ext>
            </a:extLst>
          </p:cNvPr>
          <p:cNvSpPr/>
          <p:nvPr/>
        </p:nvSpPr>
        <p:spPr bwMode="auto">
          <a:xfrm>
            <a:off x="2174835" y="3233476"/>
            <a:ext cx="2261829" cy="990253"/>
          </a:xfrm>
          <a:prstGeom prst="roundRect">
            <a:avLst/>
          </a:prstGeom>
          <a:solidFill>
            <a:srgbClr val="9BBB59">
              <a:lumMod val="60000"/>
              <a:lumOff val="40000"/>
            </a:srgbClr>
          </a:solidFill>
          <a:ln w="38100" cap="flat" cmpd="sng" algn="ctr">
            <a:solidFill>
              <a:srgbClr val="9E163C"/>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PEX model</a:t>
            </a:r>
          </a:p>
        </p:txBody>
      </p:sp>
      <p:sp>
        <p:nvSpPr>
          <p:cNvPr id="24" name="TextBox 23">
            <a:extLst>
              <a:ext uri="{FF2B5EF4-FFF2-40B4-BE49-F238E27FC236}">
                <a16:creationId xmlns:a16="http://schemas.microsoft.com/office/drawing/2014/main" id="{F0571618-1A40-EA42-959E-ED04505D541F}"/>
              </a:ext>
            </a:extLst>
          </p:cNvPr>
          <p:cNvSpPr txBox="1"/>
          <p:nvPr/>
        </p:nvSpPr>
        <p:spPr>
          <a:xfrm>
            <a:off x="4983143" y="3480641"/>
            <a:ext cx="1158026" cy="463871"/>
          </a:xfrm>
          <a:prstGeom prst="rect">
            <a:avLst/>
          </a:prstGeom>
          <a:solidFill>
            <a:srgbClr val="0000FF">
              <a:alpha val="24314"/>
            </a:srgbClr>
          </a:solidFill>
          <a:ln w="38100">
            <a:solidFill>
              <a:srgbClr val="0000FF"/>
            </a:solidFill>
          </a:ln>
        </p:spPr>
        <p:txBody>
          <a:bodyPr wrap="square" rtlCol="0" anchor="ctr" anchorCtr="0">
            <a:noAutofit/>
          </a:bodyPr>
          <a:lstStyle/>
          <a:p>
            <a:pPr algn="ctr"/>
            <a:r>
              <a:rPr lang="en-US" sz="1350" dirty="0">
                <a:solidFill>
                  <a:prstClr val="black"/>
                </a:solidFill>
                <a:latin typeface="Arial" panose="020B0604020202020204" pitchFamily="34" charset="0"/>
                <a:cs typeface="Arial" panose="020B0604020202020204" pitchFamily="34" charset="0"/>
              </a:rPr>
              <a:t>Regression Model</a:t>
            </a:r>
          </a:p>
        </p:txBody>
      </p:sp>
      <p:sp>
        <p:nvSpPr>
          <p:cNvPr id="25" name="TextBox 24">
            <a:extLst>
              <a:ext uri="{FF2B5EF4-FFF2-40B4-BE49-F238E27FC236}">
                <a16:creationId xmlns:a16="http://schemas.microsoft.com/office/drawing/2014/main" id="{F3E77322-EFEA-D341-96DC-343CD035C837}"/>
              </a:ext>
            </a:extLst>
          </p:cNvPr>
          <p:cNvSpPr txBox="1"/>
          <p:nvPr/>
        </p:nvSpPr>
        <p:spPr>
          <a:xfrm>
            <a:off x="1953356" y="5108755"/>
            <a:ext cx="2745094" cy="623248"/>
          </a:xfrm>
          <a:prstGeom prst="rect">
            <a:avLst/>
          </a:prstGeom>
          <a:solidFill>
            <a:srgbClr val="0000FF">
              <a:alpha val="24314"/>
            </a:srgbClr>
          </a:solidFill>
          <a:ln w="38100">
            <a:solidFill>
              <a:srgbClr val="0000FF"/>
            </a:solidFill>
          </a:ln>
        </p:spPr>
        <p:txBody>
          <a:bodyPr wrap="square" rtlCol="0" anchor="ctr" anchorCtr="0">
            <a:noAutofit/>
          </a:bodyPr>
          <a:lstStyle/>
          <a:p>
            <a:pPr algn="ctr"/>
            <a:r>
              <a:rPr lang="en-US" sz="1350" dirty="0">
                <a:solidFill>
                  <a:prstClr val="black"/>
                </a:solidFill>
                <a:latin typeface="Arial" panose="020B0604020202020204" pitchFamily="34" charset="0"/>
                <a:cs typeface="Arial" panose="020B0604020202020204" pitchFamily="34" charset="0"/>
              </a:rPr>
              <a:t>Parasitic </a:t>
            </a:r>
            <a:r>
              <a:rPr lang="en-US" altLang="zh-CN" sz="1350" dirty="0">
                <a:solidFill>
                  <a:prstClr val="black"/>
                </a:solidFill>
                <a:latin typeface="Arial" panose="020B0604020202020204" pitchFamily="34" charset="0"/>
                <a:cs typeface="Arial" panose="020B0604020202020204" pitchFamily="34" charset="0"/>
              </a:rPr>
              <a:t>resistance/capacitance</a:t>
            </a:r>
            <a:r>
              <a:rPr lang="en-US" sz="1350" dirty="0">
                <a:solidFill>
                  <a:prstClr val="black"/>
                </a:solidFill>
                <a:latin typeface="Arial" panose="020B0604020202020204" pitchFamily="34" charset="0"/>
                <a:cs typeface="Arial" panose="020B0604020202020204" pitchFamily="34" charset="0"/>
              </a:rPr>
              <a:t> </a:t>
            </a:r>
          </a:p>
        </p:txBody>
      </p:sp>
      <p:sp>
        <p:nvSpPr>
          <p:cNvPr id="26" name="Freeform 25">
            <a:extLst>
              <a:ext uri="{FF2B5EF4-FFF2-40B4-BE49-F238E27FC236}">
                <a16:creationId xmlns:a16="http://schemas.microsoft.com/office/drawing/2014/main" id="{471327A4-940F-A24A-B43D-F649F28CF6FC}"/>
              </a:ext>
            </a:extLst>
          </p:cNvPr>
          <p:cNvSpPr/>
          <p:nvPr/>
        </p:nvSpPr>
        <p:spPr bwMode="auto">
          <a:xfrm>
            <a:off x="4467647" y="3730229"/>
            <a:ext cx="429771" cy="34289"/>
          </a:xfrm>
          <a:custGeom>
            <a:avLst/>
            <a:gdLst>
              <a:gd name="connsiteX0" fmla="*/ 225083 w 225083"/>
              <a:gd name="connsiteY0" fmla="*/ 0 h 0"/>
              <a:gd name="connsiteX1" fmla="*/ 0 w 225083"/>
              <a:gd name="connsiteY1" fmla="*/ 0 h 0"/>
              <a:gd name="connsiteX2" fmla="*/ 0 w 225083"/>
              <a:gd name="connsiteY2" fmla="*/ 0 h 0"/>
            </a:gdLst>
            <a:ahLst/>
            <a:cxnLst>
              <a:cxn ang="0">
                <a:pos x="connsiteX0" y="connsiteY0"/>
              </a:cxn>
              <a:cxn ang="0">
                <a:pos x="connsiteX1" y="connsiteY1"/>
              </a:cxn>
              <a:cxn ang="0">
                <a:pos x="connsiteX2" y="connsiteY2"/>
              </a:cxn>
            </a:cxnLst>
            <a:rect l="l" t="t" r="r" b="b"/>
            <a:pathLst>
              <a:path w="225083">
                <a:moveTo>
                  <a:pt x="225083" y="0"/>
                </a:moveTo>
                <a:lnTo>
                  <a:pt x="0" y="0"/>
                </a:lnTo>
                <a:lnTo>
                  <a:pt x="0" y="0"/>
                </a:lnTo>
              </a:path>
            </a:pathLst>
          </a:custGeom>
          <a:noFill/>
          <a:ln w="28575" cap="flat" cmpd="sng" algn="ctr">
            <a:solidFill>
              <a:srgbClr val="00B050"/>
            </a:solidFill>
            <a:prstDash val="solid"/>
            <a:round/>
            <a:headEnd type="none" w="med" len="med"/>
            <a:tailEnd type="triangle" w="lg" len="lg"/>
          </a:ln>
          <a:effectLst/>
        </p:spPr>
        <p:txBody>
          <a:bodyPr vert="horz" wrap="none" lIns="68580" tIns="34290" rIns="68580" bIns="3429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endParaRPr>
          </a:p>
        </p:txBody>
      </p:sp>
      <p:cxnSp>
        <p:nvCxnSpPr>
          <p:cNvPr id="27" name="Straight Arrow Connector 26">
            <a:extLst>
              <a:ext uri="{FF2B5EF4-FFF2-40B4-BE49-F238E27FC236}">
                <a16:creationId xmlns:a16="http://schemas.microsoft.com/office/drawing/2014/main" id="{844E6C57-8D54-214C-8AC8-4586E1402029}"/>
              </a:ext>
            </a:extLst>
          </p:cNvPr>
          <p:cNvCxnSpPr>
            <a:cxnSpLocks/>
          </p:cNvCxnSpPr>
          <p:nvPr/>
        </p:nvCxnSpPr>
        <p:spPr bwMode="auto">
          <a:xfrm>
            <a:off x="3325902" y="2403047"/>
            <a:ext cx="0" cy="685800"/>
          </a:xfrm>
          <a:prstGeom prst="straightConnector1">
            <a:avLst/>
          </a:prstGeom>
          <a:solidFill>
            <a:srgbClr val="4F81BD"/>
          </a:solidFill>
          <a:ln w="28575" cap="flat" cmpd="sng" algn="ctr">
            <a:solidFill>
              <a:sysClr val="windowText" lastClr="000000"/>
            </a:solidFill>
            <a:prstDash val="solid"/>
            <a:round/>
            <a:headEnd type="none" w="med" len="med"/>
            <a:tailEnd type="triangle" w="lg" len="lg"/>
          </a:ln>
          <a:effectLst/>
        </p:spPr>
      </p:cxnSp>
      <p:cxnSp>
        <p:nvCxnSpPr>
          <p:cNvPr id="28" name="Straight Arrow Connector 27">
            <a:extLst>
              <a:ext uri="{FF2B5EF4-FFF2-40B4-BE49-F238E27FC236}">
                <a16:creationId xmlns:a16="http://schemas.microsoft.com/office/drawing/2014/main" id="{88FBC680-3A9B-7B46-85B4-F5E792E7E943}"/>
              </a:ext>
            </a:extLst>
          </p:cNvPr>
          <p:cNvCxnSpPr>
            <a:cxnSpLocks/>
          </p:cNvCxnSpPr>
          <p:nvPr/>
        </p:nvCxnSpPr>
        <p:spPr bwMode="auto">
          <a:xfrm>
            <a:off x="3325903" y="4326443"/>
            <a:ext cx="1" cy="685800"/>
          </a:xfrm>
          <a:prstGeom prst="straightConnector1">
            <a:avLst/>
          </a:prstGeom>
          <a:solidFill>
            <a:srgbClr val="4F81BD"/>
          </a:solidFill>
          <a:ln w="28575" cap="flat" cmpd="sng" algn="ctr">
            <a:solidFill>
              <a:sysClr val="windowText" lastClr="000000"/>
            </a:solidFill>
            <a:prstDash val="solid"/>
            <a:round/>
            <a:headEnd type="none" w="med" len="med"/>
            <a:tailEnd type="triangle" w="lg" len="lg"/>
          </a:ln>
          <a:effectLst/>
        </p:spPr>
      </p:cxnSp>
      <p:sp>
        <p:nvSpPr>
          <p:cNvPr id="29" name="TextBox 28">
            <a:extLst>
              <a:ext uri="{FF2B5EF4-FFF2-40B4-BE49-F238E27FC236}">
                <a16:creationId xmlns:a16="http://schemas.microsoft.com/office/drawing/2014/main" id="{B0426246-8574-D146-AF49-13FC918CB4C1}"/>
              </a:ext>
            </a:extLst>
          </p:cNvPr>
          <p:cNvSpPr txBox="1"/>
          <p:nvPr/>
        </p:nvSpPr>
        <p:spPr>
          <a:xfrm>
            <a:off x="1847014" y="4394522"/>
            <a:ext cx="1470757" cy="400110"/>
          </a:xfrm>
          <a:prstGeom prst="rect">
            <a:avLst/>
          </a:prstGeom>
          <a:noFill/>
        </p:spPr>
        <p:txBody>
          <a:bodyPr wrap="square" rtlCol="0">
            <a:spAutoFit/>
          </a:bodyPr>
          <a:lstStyle/>
          <a:p>
            <a:pPr algn="ctr"/>
            <a:r>
              <a:rPr lang="en-US" sz="1500" u="sng" baseline="-25000" dirty="0">
                <a:solidFill>
                  <a:prstClr val="black"/>
                </a:solidFill>
                <a:latin typeface="Arial" panose="020B0604020202020204" pitchFamily="34" charset="0"/>
                <a:cs typeface="Arial" panose="020B0604020202020204" pitchFamily="34" charset="0"/>
              </a:rPr>
              <a:t>SPEF format</a:t>
            </a:r>
          </a:p>
          <a:p>
            <a:pPr algn="ctr"/>
            <a:r>
              <a:rPr lang="en-US" sz="1500" baseline="-25000" dirty="0" err="1">
                <a:solidFill>
                  <a:srgbClr val="007150"/>
                </a:solidFill>
                <a:latin typeface="Arial" panose="020B0604020202020204" pitchFamily="34" charset="0"/>
                <a:cs typeface="Arial" panose="020B0604020202020204" pitchFamily="34" charset="0"/>
              </a:rPr>
              <a:t>design.spef</a:t>
            </a:r>
            <a:endParaRPr lang="en-US" altLang="zh-CN" sz="1500" baseline="-25000" dirty="0">
              <a:solidFill>
                <a:srgbClr val="00715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A4F54CF-BA70-EA44-A67A-02609E1DDABA}"/>
              </a:ext>
            </a:extLst>
          </p:cNvPr>
          <p:cNvSpPr txBox="1"/>
          <p:nvPr/>
        </p:nvSpPr>
        <p:spPr>
          <a:xfrm>
            <a:off x="2641866" y="1723173"/>
            <a:ext cx="1450286" cy="507831"/>
          </a:xfrm>
          <a:prstGeom prst="rect">
            <a:avLst/>
          </a:prstGeom>
          <a:solidFill>
            <a:srgbClr val="0000FF">
              <a:alpha val="24314"/>
            </a:srgbClr>
          </a:solidFill>
          <a:ln w="38100">
            <a:solidFill>
              <a:srgbClr val="0000FF"/>
            </a:solidFill>
          </a:ln>
        </p:spPr>
        <p:txBody>
          <a:bodyPr wrap="square" rtlCol="0" anchor="ctr" anchorCtr="0">
            <a:spAutoFit/>
          </a:bodyPr>
          <a:lstStyle/>
          <a:p>
            <a:pPr algn="ctr"/>
            <a:r>
              <a:rPr lang="en-US" sz="1350" dirty="0">
                <a:solidFill>
                  <a:prstClr val="black"/>
                </a:solidFill>
                <a:latin typeface="Arial" panose="020B0604020202020204" pitchFamily="34" charset="0"/>
                <a:cs typeface="Arial" panose="020B0604020202020204" pitchFamily="34" charset="0"/>
              </a:rPr>
              <a:t>Design information</a:t>
            </a:r>
          </a:p>
        </p:txBody>
      </p:sp>
      <p:sp>
        <p:nvSpPr>
          <p:cNvPr id="31" name="TextBox 30">
            <a:extLst>
              <a:ext uri="{FF2B5EF4-FFF2-40B4-BE49-F238E27FC236}">
                <a16:creationId xmlns:a16="http://schemas.microsoft.com/office/drawing/2014/main" id="{6E07E1BC-2244-3D4B-A08D-F481C81E6E0F}"/>
              </a:ext>
            </a:extLst>
          </p:cNvPr>
          <p:cNvSpPr txBox="1"/>
          <p:nvPr/>
        </p:nvSpPr>
        <p:spPr>
          <a:xfrm>
            <a:off x="2035173" y="2557433"/>
            <a:ext cx="1197834" cy="400110"/>
          </a:xfrm>
          <a:prstGeom prst="rect">
            <a:avLst/>
          </a:prstGeom>
          <a:noFill/>
        </p:spPr>
        <p:txBody>
          <a:bodyPr wrap="square" rtlCol="0">
            <a:spAutoFit/>
          </a:bodyPr>
          <a:lstStyle/>
          <a:p>
            <a:pPr algn="ctr"/>
            <a:r>
              <a:rPr lang="en-US" sz="1500" u="sng" baseline="-25000" dirty="0">
                <a:solidFill>
                  <a:prstClr val="black"/>
                </a:solidFill>
                <a:latin typeface="Arial" panose="020B0604020202020204" pitchFamily="34" charset="0"/>
                <a:cs typeface="Arial" panose="020B0604020202020204" pitchFamily="34" charset="0"/>
              </a:rPr>
              <a:t>DEF format</a:t>
            </a:r>
          </a:p>
          <a:p>
            <a:pPr algn="ctr"/>
            <a:r>
              <a:rPr lang="en-US" sz="1500" baseline="-25000" dirty="0">
                <a:solidFill>
                  <a:srgbClr val="007150"/>
                </a:solidFill>
                <a:latin typeface="Arial" panose="020B0604020202020204" pitchFamily="34" charset="0"/>
                <a:cs typeface="Arial" panose="020B0604020202020204" pitchFamily="34" charset="0"/>
              </a:rPr>
              <a:t>design.def</a:t>
            </a:r>
          </a:p>
        </p:txBody>
      </p:sp>
      <p:sp>
        <p:nvSpPr>
          <p:cNvPr id="32" name="TextBox 49">
            <a:extLst>
              <a:ext uri="{FF2B5EF4-FFF2-40B4-BE49-F238E27FC236}">
                <a16:creationId xmlns:a16="http://schemas.microsoft.com/office/drawing/2014/main" id="{52628916-1B66-5943-863F-8C2A97DCAA9D}"/>
              </a:ext>
            </a:extLst>
          </p:cNvPr>
          <p:cNvSpPr txBox="1"/>
          <p:nvPr/>
        </p:nvSpPr>
        <p:spPr>
          <a:xfrm>
            <a:off x="5070051" y="1828800"/>
            <a:ext cx="861962" cy="553998"/>
          </a:xfrm>
          <a:prstGeom prst="rect">
            <a:avLst/>
          </a:prstGeom>
          <a:noFill/>
        </p:spPr>
        <p:txBody>
          <a:bodyPr wrap="square" rtlCol="0">
            <a:spAutoFit/>
          </a:bodyPr>
          <a:lstStyle/>
          <a:p>
            <a:pPr algn="ctr"/>
            <a:r>
              <a:rPr lang="en-US" sz="1500" u="sng" baseline="-25000" dirty="0">
                <a:solidFill>
                  <a:prstClr val="black"/>
                </a:solidFill>
                <a:latin typeface="Arial" panose="020B0604020202020204" pitchFamily="34" charset="0"/>
                <a:cs typeface="Arial" panose="020B0604020202020204" pitchFamily="34" charset="0"/>
              </a:rPr>
              <a:t>PDK</a:t>
            </a:r>
          </a:p>
          <a:p>
            <a:pPr algn="ctr"/>
            <a:r>
              <a:rPr lang="en-US" sz="1500" baseline="-25000" dirty="0">
                <a:solidFill>
                  <a:srgbClr val="007150"/>
                </a:solidFill>
                <a:latin typeface="Arial" panose="020B0604020202020204" pitchFamily="34" charset="0"/>
                <a:cs typeface="Arial" panose="020B0604020202020204" pitchFamily="34" charset="0"/>
              </a:rPr>
              <a:t>Tech data</a:t>
            </a:r>
          </a:p>
          <a:p>
            <a:pPr algn="ctr"/>
            <a:r>
              <a:rPr lang="en-US" sz="1500" baseline="-25000" dirty="0">
                <a:solidFill>
                  <a:srgbClr val="007150"/>
                </a:solidFill>
                <a:latin typeface="Arial" panose="020B0604020202020204" pitchFamily="34" charset="0"/>
                <a:cs typeface="Arial" panose="020B0604020202020204" pitchFamily="34" charset="0"/>
              </a:rPr>
              <a:t>Corners</a:t>
            </a:r>
          </a:p>
        </p:txBody>
      </p:sp>
      <p:sp>
        <p:nvSpPr>
          <p:cNvPr id="33" name="TextBox 32">
            <a:extLst>
              <a:ext uri="{FF2B5EF4-FFF2-40B4-BE49-F238E27FC236}">
                <a16:creationId xmlns:a16="http://schemas.microsoft.com/office/drawing/2014/main" id="{49FF3EC0-2448-274D-95CA-652C4F604B06}"/>
              </a:ext>
            </a:extLst>
          </p:cNvPr>
          <p:cNvSpPr txBox="1"/>
          <p:nvPr/>
        </p:nvSpPr>
        <p:spPr>
          <a:xfrm>
            <a:off x="359583" y="1665464"/>
            <a:ext cx="2160881" cy="923330"/>
          </a:xfrm>
          <a:prstGeom prst="rect">
            <a:avLst/>
          </a:prstGeom>
          <a:solidFill>
            <a:srgbClr val="F79646">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Tahoma"/>
              </a:rPr>
              <a:t>PEX is a callable function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50" b="0" i="0" u="sng" strike="noStrike" kern="0" cap="none" spc="0" normalizeH="0" baseline="0" noProof="0" dirty="0">
                <a:ln>
                  <a:noFill/>
                </a:ln>
                <a:solidFill>
                  <a:prstClr val="black"/>
                </a:solidFill>
                <a:effectLst/>
                <a:uLnTx/>
                <a:uFillTx/>
                <a:latin typeface="Tahoma"/>
              </a:rPr>
              <a:t>Calling function</a:t>
            </a:r>
            <a:endParaRPr kumimoji="0" lang="en-US" sz="1350" b="0" i="0" u="none" strike="noStrike" kern="0" cap="none" spc="0" normalizeH="0" baseline="0" noProof="0" dirty="0">
              <a:ln>
                <a:noFill/>
              </a:ln>
              <a:solidFill>
                <a:prstClr val="black"/>
              </a:solidFill>
              <a:effectLst/>
              <a:uLnTx/>
              <a:uFillTx/>
              <a:latin typeface="Tahom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Tahoma"/>
              </a:rPr>
              <a:t>STA, FP, PL,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Tahoma"/>
              </a:rPr>
              <a:t>CTS, PSI</a:t>
            </a:r>
          </a:p>
        </p:txBody>
      </p:sp>
      <p:sp>
        <p:nvSpPr>
          <p:cNvPr id="34" name="Freeform 33">
            <a:extLst>
              <a:ext uri="{FF2B5EF4-FFF2-40B4-BE49-F238E27FC236}">
                <a16:creationId xmlns:a16="http://schemas.microsoft.com/office/drawing/2014/main" id="{7E4B986F-7675-F74C-BFB4-4E0FFB8A58A2}"/>
              </a:ext>
            </a:extLst>
          </p:cNvPr>
          <p:cNvSpPr/>
          <p:nvPr/>
        </p:nvSpPr>
        <p:spPr bwMode="auto">
          <a:xfrm rot="16200000">
            <a:off x="5363518" y="2498238"/>
            <a:ext cx="309317" cy="34289"/>
          </a:xfrm>
          <a:custGeom>
            <a:avLst/>
            <a:gdLst>
              <a:gd name="connsiteX0" fmla="*/ 225083 w 225083"/>
              <a:gd name="connsiteY0" fmla="*/ 0 h 0"/>
              <a:gd name="connsiteX1" fmla="*/ 0 w 225083"/>
              <a:gd name="connsiteY1" fmla="*/ 0 h 0"/>
              <a:gd name="connsiteX2" fmla="*/ 0 w 225083"/>
              <a:gd name="connsiteY2" fmla="*/ 0 h 0"/>
            </a:gdLst>
            <a:ahLst/>
            <a:cxnLst>
              <a:cxn ang="0">
                <a:pos x="connsiteX0" y="connsiteY0"/>
              </a:cxn>
              <a:cxn ang="0">
                <a:pos x="connsiteX1" y="connsiteY1"/>
              </a:cxn>
              <a:cxn ang="0">
                <a:pos x="connsiteX2" y="connsiteY2"/>
              </a:cxn>
            </a:cxnLst>
            <a:rect l="l" t="t" r="r" b="b"/>
            <a:pathLst>
              <a:path w="225083">
                <a:moveTo>
                  <a:pt x="225083" y="0"/>
                </a:moveTo>
                <a:lnTo>
                  <a:pt x="0" y="0"/>
                </a:lnTo>
                <a:lnTo>
                  <a:pt x="0" y="0"/>
                </a:lnTo>
              </a:path>
            </a:pathLst>
          </a:custGeom>
          <a:noFill/>
          <a:ln w="28575" cap="flat" cmpd="sng" algn="ctr">
            <a:solidFill>
              <a:srgbClr val="00B050"/>
            </a:solidFill>
            <a:prstDash val="solid"/>
            <a:round/>
            <a:headEnd type="none" w="med" len="med"/>
            <a:tailEnd type="triangle" w="lg" len="lg"/>
          </a:ln>
          <a:effectLst/>
        </p:spPr>
        <p:txBody>
          <a:bodyPr vert="horz" wrap="none" lIns="68580" tIns="34290" rIns="68580" bIns="3429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endParaRPr>
          </a:p>
        </p:txBody>
      </p:sp>
      <p:sp>
        <p:nvSpPr>
          <p:cNvPr id="35" name="TextBox 34">
            <a:extLst>
              <a:ext uri="{FF2B5EF4-FFF2-40B4-BE49-F238E27FC236}">
                <a16:creationId xmlns:a16="http://schemas.microsoft.com/office/drawing/2014/main" id="{0DE04491-E22A-174A-B283-3FECC6B78C3A}"/>
              </a:ext>
            </a:extLst>
          </p:cNvPr>
          <p:cNvSpPr txBox="1"/>
          <p:nvPr/>
        </p:nvSpPr>
        <p:spPr>
          <a:xfrm>
            <a:off x="4980832" y="2703970"/>
            <a:ext cx="1158026" cy="463871"/>
          </a:xfrm>
          <a:prstGeom prst="rect">
            <a:avLst/>
          </a:prstGeom>
          <a:solidFill>
            <a:srgbClr val="0000FF">
              <a:alpha val="24314"/>
            </a:srgbClr>
          </a:solidFill>
          <a:ln w="38100">
            <a:solidFill>
              <a:srgbClr val="0000FF"/>
            </a:solidFill>
          </a:ln>
        </p:spPr>
        <p:txBody>
          <a:bodyPr wrap="square" rtlCol="0" anchor="ctr" anchorCtr="0">
            <a:noAutofit/>
          </a:bodyPr>
          <a:lstStyle/>
          <a:p>
            <a:pPr algn="ctr"/>
            <a:r>
              <a:rPr lang="en-US" sz="1350" dirty="0">
                <a:solidFill>
                  <a:prstClr val="black"/>
                </a:solidFill>
                <a:latin typeface="Arial" panose="020B0604020202020204" pitchFamily="34" charset="0"/>
                <a:cs typeface="Arial" panose="020B0604020202020204" pitchFamily="34" charset="0"/>
              </a:rPr>
              <a:t>Golden </a:t>
            </a:r>
          </a:p>
          <a:p>
            <a:pPr algn="ctr"/>
            <a:r>
              <a:rPr lang="en-US" sz="1350" dirty="0">
                <a:solidFill>
                  <a:prstClr val="black"/>
                </a:solidFill>
                <a:latin typeface="Arial" panose="020B0604020202020204" pitchFamily="34" charset="0"/>
                <a:cs typeface="Arial" panose="020B0604020202020204" pitchFamily="34" charset="0"/>
              </a:rPr>
              <a:t>PEX</a:t>
            </a:r>
          </a:p>
        </p:txBody>
      </p:sp>
      <p:sp>
        <p:nvSpPr>
          <p:cNvPr id="36" name="Freeform 35">
            <a:extLst>
              <a:ext uri="{FF2B5EF4-FFF2-40B4-BE49-F238E27FC236}">
                <a16:creationId xmlns:a16="http://schemas.microsoft.com/office/drawing/2014/main" id="{4FCD56B9-6D17-4B4E-BA65-A6F26C527290}"/>
              </a:ext>
            </a:extLst>
          </p:cNvPr>
          <p:cNvSpPr/>
          <p:nvPr/>
        </p:nvSpPr>
        <p:spPr bwMode="auto">
          <a:xfrm rot="16200000">
            <a:off x="5363517" y="3316985"/>
            <a:ext cx="309317" cy="34289"/>
          </a:xfrm>
          <a:custGeom>
            <a:avLst/>
            <a:gdLst>
              <a:gd name="connsiteX0" fmla="*/ 225083 w 225083"/>
              <a:gd name="connsiteY0" fmla="*/ 0 h 0"/>
              <a:gd name="connsiteX1" fmla="*/ 0 w 225083"/>
              <a:gd name="connsiteY1" fmla="*/ 0 h 0"/>
              <a:gd name="connsiteX2" fmla="*/ 0 w 225083"/>
              <a:gd name="connsiteY2" fmla="*/ 0 h 0"/>
            </a:gdLst>
            <a:ahLst/>
            <a:cxnLst>
              <a:cxn ang="0">
                <a:pos x="connsiteX0" y="connsiteY0"/>
              </a:cxn>
              <a:cxn ang="0">
                <a:pos x="connsiteX1" y="connsiteY1"/>
              </a:cxn>
              <a:cxn ang="0">
                <a:pos x="connsiteX2" y="connsiteY2"/>
              </a:cxn>
            </a:cxnLst>
            <a:rect l="l" t="t" r="r" b="b"/>
            <a:pathLst>
              <a:path w="225083">
                <a:moveTo>
                  <a:pt x="225083" y="0"/>
                </a:moveTo>
                <a:lnTo>
                  <a:pt x="0" y="0"/>
                </a:lnTo>
                <a:lnTo>
                  <a:pt x="0" y="0"/>
                </a:lnTo>
              </a:path>
            </a:pathLst>
          </a:custGeom>
          <a:noFill/>
          <a:ln w="28575" cap="flat" cmpd="sng" algn="ctr">
            <a:solidFill>
              <a:srgbClr val="00B050"/>
            </a:solidFill>
            <a:prstDash val="solid"/>
            <a:round/>
            <a:headEnd type="none" w="med" len="med"/>
            <a:tailEnd type="triangle" w="lg" len="lg"/>
          </a:ln>
          <a:effectLst/>
        </p:spPr>
        <p:txBody>
          <a:bodyPr vert="horz" wrap="none" lIns="68580" tIns="34290" rIns="68580" bIns="3429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prstClr val="black"/>
              </a:solidFill>
              <a:effectLst/>
              <a:uLnTx/>
              <a:uFillTx/>
            </a:endParaRPr>
          </a:p>
        </p:txBody>
      </p:sp>
      <p:sp>
        <p:nvSpPr>
          <p:cNvPr id="37" name="TextBox 36">
            <a:extLst>
              <a:ext uri="{FF2B5EF4-FFF2-40B4-BE49-F238E27FC236}">
                <a16:creationId xmlns:a16="http://schemas.microsoft.com/office/drawing/2014/main" id="{AD34E120-DE5F-2749-AAB0-DAC4BA56FDF8}"/>
              </a:ext>
            </a:extLst>
          </p:cNvPr>
          <p:cNvSpPr txBox="1"/>
          <p:nvPr/>
        </p:nvSpPr>
        <p:spPr>
          <a:xfrm>
            <a:off x="5012628" y="5216241"/>
            <a:ext cx="1025409" cy="300082"/>
          </a:xfrm>
          <a:prstGeom prst="rect">
            <a:avLst/>
          </a:prstGeom>
          <a:noFill/>
        </p:spPr>
        <p:txBody>
          <a:bodyPr wrap="none" rtlCol="0">
            <a:spAutoFit/>
          </a:bodyPr>
          <a:lstStyle/>
          <a:p>
            <a:r>
              <a:rPr lang="en-US" sz="1350" dirty="0">
                <a:solidFill>
                  <a:prstClr val="black"/>
                </a:solidFill>
                <a:latin typeface="Tahoma"/>
              </a:rPr>
              <a:t>Proprietary</a:t>
            </a:r>
          </a:p>
        </p:txBody>
      </p:sp>
      <p:sp>
        <p:nvSpPr>
          <p:cNvPr id="38" name="TextBox 37">
            <a:extLst>
              <a:ext uri="{FF2B5EF4-FFF2-40B4-BE49-F238E27FC236}">
                <a16:creationId xmlns:a16="http://schemas.microsoft.com/office/drawing/2014/main" id="{F6DED367-66C2-094F-8AE7-10736DA319E2}"/>
              </a:ext>
            </a:extLst>
          </p:cNvPr>
          <p:cNvSpPr txBox="1"/>
          <p:nvPr/>
        </p:nvSpPr>
        <p:spPr>
          <a:xfrm>
            <a:off x="2304460" y="2935906"/>
            <a:ext cx="675185" cy="300082"/>
          </a:xfrm>
          <a:prstGeom prst="rect">
            <a:avLst/>
          </a:prstGeom>
          <a:noFill/>
        </p:spPr>
        <p:txBody>
          <a:bodyPr wrap="none" rtlCol="0">
            <a:spAutoFit/>
          </a:bodyPr>
          <a:lstStyle/>
          <a:p>
            <a:r>
              <a:rPr lang="en-US" sz="1350" dirty="0">
                <a:solidFill>
                  <a:srgbClr val="FF0000"/>
                </a:solidFill>
                <a:latin typeface="Tahoma"/>
              </a:rPr>
              <a:t>INPUT</a:t>
            </a:r>
          </a:p>
        </p:txBody>
      </p:sp>
      <p:sp>
        <p:nvSpPr>
          <p:cNvPr id="39" name="TextBox 38">
            <a:extLst>
              <a:ext uri="{FF2B5EF4-FFF2-40B4-BE49-F238E27FC236}">
                <a16:creationId xmlns:a16="http://schemas.microsoft.com/office/drawing/2014/main" id="{070262DF-97B0-1049-A25A-2378812FD002}"/>
              </a:ext>
            </a:extLst>
          </p:cNvPr>
          <p:cNvSpPr txBox="1"/>
          <p:nvPr/>
        </p:nvSpPr>
        <p:spPr>
          <a:xfrm>
            <a:off x="2234665" y="4214643"/>
            <a:ext cx="832279" cy="300082"/>
          </a:xfrm>
          <a:prstGeom prst="rect">
            <a:avLst/>
          </a:prstGeom>
          <a:noFill/>
        </p:spPr>
        <p:txBody>
          <a:bodyPr wrap="none" rtlCol="0">
            <a:spAutoFit/>
          </a:bodyPr>
          <a:lstStyle/>
          <a:p>
            <a:r>
              <a:rPr lang="en-US" sz="1350" dirty="0">
                <a:solidFill>
                  <a:srgbClr val="FF0000"/>
                </a:solidFill>
                <a:latin typeface="Tahoma"/>
              </a:rPr>
              <a:t>OUTPUT</a:t>
            </a:r>
          </a:p>
        </p:txBody>
      </p:sp>
      <p:sp>
        <p:nvSpPr>
          <p:cNvPr id="40" name="Content Placeholder 1">
            <a:extLst>
              <a:ext uri="{FF2B5EF4-FFF2-40B4-BE49-F238E27FC236}">
                <a16:creationId xmlns:a16="http://schemas.microsoft.com/office/drawing/2014/main" id="{A24A0561-47AB-1042-AE4A-402E38BD8265}"/>
              </a:ext>
            </a:extLst>
          </p:cNvPr>
          <p:cNvSpPr>
            <a:spLocks noGrp="1"/>
          </p:cNvSpPr>
          <p:nvPr>
            <p:ph idx="1"/>
          </p:nvPr>
        </p:nvSpPr>
        <p:spPr>
          <a:xfrm>
            <a:off x="6213576" y="1202812"/>
            <a:ext cx="5978424" cy="1965029"/>
          </a:xfrm>
        </p:spPr>
        <p:txBody>
          <a:bodyPr>
            <a:normAutofit fontScale="85000" lnSpcReduction="10000"/>
          </a:bodyPr>
          <a:lstStyle/>
          <a:p>
            <a:pPr marL="0" indent="0">
              <a:buNone/>
            </a:pPr>
            <a:r>
              <a:rPr lang="en-US" sz="2600" dirty="0">
                <a:latin typeface="Calibri" panose="020F0502020204030204" pitchFamily="34" charset="0"/>
                <a:cs typeface="Calibri" panose="020F0502020204030204" pitchFamily="34" charset="0"/>
              </a:rPr>
              <a:t>Results of comparing regression model SPEF with industry-tool SPEF on the AES design (CMP28 PDK) </a:t>
            </a:r>
          </a:p>
          <a:p>
            <a:pPr marL="659606" indent="-457200"/>
            <a:r>
              <a:rPr lang="en-US" sz="2600" dirty="0">
                <a:latin typeface="Calibri" panose="020F0502020204030204" pitchFamily="34" charset="0"/>
                <a:cs typeface="Calibri" panose="020F0502020204030204" pitchFamily="34" charset="0"/>
              </a:rPr>
              <a:t>Total R, C: Mean error = -3% (</a:t>
            </a:r>
            <a:r>
              <a:rPr lang="en-US" sz="2600" u="sng" dirty="0">
                <a:latin typeface="Calibri" panose="020F0502020204030204" pitchFamily="34" charset="0"/>
                <a:cs typeface="Calibri" panose="020F0502020204030204" pitchFamily="34" charset="0"/>
              </a:rPr>
              <a:t>pessimistic</a:t>
            </a:r>
            <a:r>
              <a:rPr lang="en-US" sz="2600" dirty="0">
                <a:latin typeface="Calibri" panose="020F0502020204030204" pitchFamily="34" charset="0"/>
                <a:cs typeface="Calibri" panose="020F0502020204030204" pitchFamily="34" charset="0"/>
              </a:rPr>
              <a:t>)</a:t>
            </a:r>
          </a:p>
          <a:p>
            <a:pPr marL="659606" indent="-457200"/>
            <a:r>
              <a:rPr lang="en-US" sz="2600" dirty="0">
                <a:latin typeface="Calibri" panose="020F0502020204030204" pitchFamily="34" charset="0"/>
                <a:cs typeface="Calibri" panose="020F0502020204030204" pitchFamily="34" charset="0"/>
              </a:rPr>
              <a:t>Cell delay [all timing arcs] (CMP28): Mean error = -4% (</a:t>
            </a:r>
            <a:r>
              <a:rPr lang="en-US" sz="2600" u="sng" dirty="0">
                <a:latin typeface="Calibri" panose="020F0502020204030204" pitchFamily="34" charset="0"/>
                <a:cs typeface="Calibri" panose="020F0502020204030204" pitchFamily="34" charset="0"/>
              </a:rPr>
              <a:t>pessimistic</a:t>
            </a:r>
            <a:r>
              <a:rPr lang="en-US" sz="2600" dirty="0">
                <a:latin typeface="Calibri" panose="020F0502020204030204" pitchFamily="34" charset="0"/>
                <a:cs typeface="Calibri" panose="020F0502020204030204" pitchFamily="34" charset="0"/>
              </a:rPr>
              <a:t>)</a:t>
            </a:r>
          </a:p>
          <a:p>
            <a:pPr marL="0" indent="0">
              <a:buNone/>
            </a:pPr>
            <a:endParaRPr lang="en-US" sz="3200" dirty="0">
              <a:latin typeface="Calibri" panose="020F0502020204030204" pitchFamily="34" charset="0"/>
              <a:cs typeface="Calibri" panose="020F0502020204030204" pitchFamily="34" charset="0"/>
            </a:endParaRPr>
          </a:p>
        </p:txBody>
      </p:sp>
      <p:graphicFrame>
        <p:nvGraphicFramePr>
          <p:cNvPr id="50" name="Diagram 49">
            <a:extLst>
              <a:ext uri="{FF2B5EF4-FFF2-40B4-BE49-F238E27FC236}">
                <a16:creationId xmlns:a16="http://schemas.microsoft.com/office/drawing/2014/main" id="{BE4DCDB4-3682-174B-961F-52601326B995}"/>
              </a:ext>
            </a:extLst>
          </p:cNvPr>
          <p:cNvGraphicFramePr/>
          <p:nvPr>
            <p:extLst>
              <p:ext uri="{D42A27DB-BD31-4B8C-83A1-F6EECF244321}">
                <p14:modId xmlns:p14="http://schemas.microsoft.com/office/powerpoint/2010/main" val="4161019163"/>
              </p:ext>
            </p:extLst>
          </p:nvPr>
        </p:nvGraphicFramePr>
        <p:xfrm>
          <a:off x="587047" y="152400"/>
          <a:ext cx="10995353" cy="30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0C394BC8-1640-8A46-8979-0F02ABD03E0D}"/>
              </a:ext>
            </a:extLst>
          </p:cNvPr>
          <p:cNvGrpSpPr/>
          <p:nvPr/>
        </p:nvGrpSpPr>
        <p:grpSpPr>
          <a:xfrm>
            <a:off x="7219835" y="2957542"/>
            <a:ext cx="4133963" cy="3875795"/>
            <a:chOff x="7009733" y="2609886"/>
            <a:chExt cx="4015917" cy="4223609"/>
          </a:xfrm>
        </p:grpSpPr>
        <p:pic>
          <p:nvPicPr>
            <p:cNvPr id="49" name="Picture 48">
              <a:extLst>
                <a:ext uri="{FF2B5EF4-FFF2-40B4-BE49-F238E27FC236}">
                  <a16:creationId xmlns:a16="http://schemas.microsoft.com/office/drawing/2014/main" id="{06264BAE-8551-2F43-BD7F-DEAF1E135171}"/>
                </a:ext>
              </a:extLst>
            </p:cNvPr>
            <p:cNvPicPr>
              <a:picLocks noChangeAspect="1"/>
            </p:cNvPicPr>
            <p:nvPr/>
          </p:nvPicPr>
          <p:blipFill rotWithShape="1">
            <a:blip r:embed="rId7"/>
            <a:srcRect l="3794" b="4980"/>
            <a:stretch/>
          </p:blipFill>
          <p:spPr>
            <a:xfrm>
              <a:off x="7276295" y="4823052"/>
              <a:ext cx="3749355" cy="1745287"/>
            </a:xfrm>
            <a:prstGeom prst="rect">
              <a:avLst/>
            </a:prstGeom>
          </p:spPr>
        </p:pic>
        <p:pic>
          <p:nvPicPr>
            <p:cNvPr id="51" name="Picture 50">
              <a:extLst>
                <a:ext uri="{FF2B5EF4-FFF2-40B4-BE49-F238E27FC236}">
                  <a16:creationId xmlns:a16="http://schemas.microsoft.com/office/drawing/2014/main" id="{0AC8F7CC-8FDF-774D-AD8E-23C1E7FC5923}"/>
                </a:ext>
              </a:extLst>
            </p:cNvPr>
            <p:cNvPicPr>
              <a:picLocks noChangeAspect="1"/>
            </p:cNvPicPr>
            <p:nvPr/>
          </p:nvPicPr>
          <p:blipFill rotWithShape="1">
            <a:blip r:embed="rId8"/>
            <a:srcRect l="2607" b="5326"/>
            <a:stretch/>
          </p:blipFill>
          <p:spPr>
            <a:xfrm>
              <a:off x="7276295" y="2850458"/>
              <a:ext cx="3749355" cy="1759541"/>
            </a:xfrm>
            <a:prstGeom prst="rect">
              <a:avLst/>
            </a:prstGeom>
          </p:spPr>
        </p:pic>
        <p:sp>
          <p:nvSpPr>
            <p:cNvPr id="52" name="TextBox 51">
              <a:extLst>
                <a:ext uri="{FF2B5EF4-FFF2-40B4-BE49-F238E27FC236}">
                  <a16:creationId xmlns:a16="http://schemas.microsoft.com/office/drawing/2014/main" id="{7043868D-BBA3-BC4E-9D03-362515E6A933}"/>
                </a:ext>
              </a:extLst>
            </p:cNvPr>
            <p:cNvSpPr txBox="1"/>
            <p:nvPr/>
          </p:nvSpPr>
          <p:spPr>
            <a:xfrm>
              <a:off x="7728075" y="3059523"/>
              <a:ext cx="1044724" cy="535161"/>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Industrial tool</a:t>
              </a:r>
            </a:p>
          </p:txBody>
        </p:sp>
        <p:sp>
          <p:nvSpPr>
            <p:cNvPr id="53" name="TextBox 52">
              <a:extLst>
                <a:ext uri="{FF2B5EF4-FFF2-40B4-BE49-F238E27FC236}">
                  <a16:creationId xmlns:a16="http://schemas.microsoft.com/office/drawing/2014/main" id="{410F0311-AB15-F546-8B50-C9985FA0204E}"/>
                </a:ext>
              </a:extLst>
            </p:cNvPr>
            <p:cNvSpPr txBox="1">
              <a:spLocks noChangeAspect="1"/>
            </p:cNvSpPr>
            <p:nvPr/>
          </p:nvSpPr>
          <p:spPr>
            <a:xfrm>
              <a:off x="7823123" y="5055480"/>
              <a:ext cx="671237" cy="535161"/>
            </a:xfrm>
            <a:prstGeom prst="rect">
              <a:avLst/>
            </a:prstGeom>
            <a:noFill/>
          </p:spPr>
          <p:txBody>
            <a:bodyPr wrap="square" rtlCol="0" anchor="ctr" anchorCtr="0">
              <a:spAutoFit/>
            </a:bodyPr>
            <a:lstStyle/>
            <a:p>
              <a:r>
                <a:rPr lang="en-US" sz="1400" dirty="0">
                  <a:latin typeface="Calibri" panose="020F0502020204030204" pitchFamily="34" charset="0"/>
                  <a:cs typeface="Calibri" panose="020F0502020204030204" pitchFamily="34" charset="0"/>
                </a:rPr>
                <a:t>Our  </a:t>
              </a:r>
            </a:p>
            <a:p>
              <a:r>
                <a:rPr lang="en-US" sz="1400" dirty="0">
                  <a:latin typeface="Calibri" panose="020F0502020204030204" pitchFamily="34" charset="0"/>
                  <a:cs typeface="Calibri" panose="020F0502020204030204" pitchFamily="34" charset="0"/>
                </a:rPr>
                <a:t>Model</a:t>
              </a:r>
              <a:endParaRPr lang="en-US" sz="2000" dirty="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D82FF069-DE3E-0944-8782-3BC767B6C06F}"/>
                </a:ext>
              </a:extLst>
            </p:cNvPr>
            <p:cNvSpPr txBox="1"/>
            <p:nvPr/>
          </p:nvSpPr>
          <p:spPr>
            <a:xfrm rot="16200000">
              <a:off x="6503013" y="3651665"/>
              <a:ext cx="1269565" cy="256125"/>
            </a:xfrm>
            <a:prstGeom prst="rect">
              <a:avLst/>
            </a:prstGeom>
            <a:solidFill>
              <a:schemeClr val="bg1"/>
            </a:solidFill>
          </p:spPr>
          <p:txBody>
            <a:bodyPr wrap="none" rtlCol="0">
              <a:spAutoFit/>
            </a:bodyPr>
            <a:lstStyle/>
            <a:p>
              <a:r>
                <a:rPr lang="en-US" sz="1200" dirty="0">
                  <a:latin typeface="Calibri" panose="020F0502020204030204" pitchFamily="34" charset="0"/>
                  <a:cs typeface="Calibri" panose="020F0502020204030204" pitchFamily="34" charset="0"/>
                </a:rPr>
                <a:t>Number of paths</a:t>
              </a:r>
            </a:p>
          </p:txBody>
        </p:sp>
        <p:sp>
          <p:nvSpPr>
            <p:cNvPr id="55" name="TextBox 54">
              <a:extLst>
                <a:ext uri="{FF2B5EF4-FFF2-40B4-BE49-F238E27FC236}">
                  <a16:creationId xmlns:a16="http://schemas.microsoft.com/office/drawing/2014/main" id="{3C76C07B-BCFA-FC40-9895-D1CE3B7104BD}"/>
                </a:ext>
              </a:extLst>
            </p:cNvPr>
            <p:cNvSpPr txBox="1"/>
            <p:nvPr/>
          </p:nvSpPr>
          <p:spPr>
            <a:xfrm>
              <a:off x="8755838" y="4557333"/>
              <a:ext cx="841535" cy="314801"/>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Path slack</a:t>
              </a:r>
            </a:p>
          </p:txBody>
        </p:sp>
        <p:sp>
          <p:nvSpPr>
            <p:cNvPr id="56" name="TextBox 55">
              <a:extLst>
                <a:ext uri="{FF2B5EF4-FFF2-40B4-BE49-F238E27FC236}">
                  <a16:creationId xmlns:a16="http://schemas.microsoft.com/office/drawing/2014/main" id="{0C1F03AC-B882-A746-95E2-D5C822B38BDF}"/>
                </a:ext>
              </a:extLst>
            </p:cNvPr>
            <p:cNvSpPr txBox="1"/>
            <p:nvPr/>
          </p:nvSpPr>
          <p:spPr>
            <a:xfrm rot="16200000">
              <a:off x="6503013" y="5510200"/>
              <a:ext cx="1269565" cy="256125"/>
            </a:xfrm>
            <a:prstGeom prst="rect">
              <a:avLst/>
            </a:prstGeom>
            <a:solidFill>
              <a:schemeClr val="bg1"/>
            </a:solidFill>
          </p:spPr>
          <p:txBody>
            <a:bodyPr wrap="none" rtlCol="0">
              <a:spAutoFit/>
            </a:bodyPr>
            <a:lstStyle/>
            <a:p>
              <a:r>
                <a:rPr lang="en-US" sz="1200" dirty="0">
                  <a:latin typeface="Calibri" panose="020F0502020204030204" pitchFamily="34" charset="0"/>
                  <a:cs typeface="Calibri" panose="020F0502020204030204" pitchFamily="34" charset="0"/>
                </a:rPr>
                <a:t>Number of paths</a:t>
              </a:r>
            </a:p>
          </p:txBody>
        </p:sp>
        <p:sp>
          <p:nvSpPr>
            <p:cNvPr id="57" name="TextBox 56">
              <a:extLst>
                <a:ext uri="{FF2B5EF4-FFF2-40B4-BE49-F238E27FC236}">
                  <a16:creationId xmlns:a16="http://schemas.microsoft.com/office/drawing/2014/main" id="{DF99ACC6-AA21-664C-A951-8ACB99DB23AB}"/>
                </a:ext>
              </a:extLst>
            </p:cNvPr>
            <p:cNvSpPr txBox="1"/>
            <p:nvPr/>
          </p:nvSpPr>
          <p:spPr>
            <a:xfrm>
              <a:off x="8732978" y="6518694"/>
              <a:ext cx="841535" cy="314801"/>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Path slack</a:t>
              </a:r>
            </a:p>
          </p:txBody>
        </p:sp>
        <p:sp>
          <p:nvSpPr>
            <p:cNvPr id="58" name="TextBox 57">
              <a:extLst>
                <a:ext uri="{FF2B5EF4-FFF2-40B4-BE49-F238E27FC236}">
                  <a16:creationId xmlns:a16="http://schemas.microsoft.com/office/drawing/2014/main" id="{97ABC80D-B6E8-424D-9FD9-5281742F9D05}"/>
                </a:ext>
              </a:extLst>
            </p:cNvPr>
            <p:cNvSpPr txBox="1"/>
            <p:nvPr/>
          </p:nvSpPr>
          <p:spPr>
            <a:xfrm>
              <a:off x="8396436" y="2609886"/>
              <a:ext cx="2430020" cy="314801"/>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Path slack distribution</a:t>
              </a:r>
            </a:p>
          </p:txBody>
        </p:sp>
      </p:grpSp>
    </p:spTree>
    <p:extLst>
      <p:ext uri="{BB962C8B-B14F-4D97-AF65-F5344CB8AC3E}">
        <p14:creationId xmlns:p14="http://schemas.microsoft.com/office/powerpoint/2010/main" val="3816755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E4A1E1-B97E-4E64-8629-1CB023BF2D1E}"/>
              </a:ext>
            </a:extLst>
          </p:cNvPr>
          <p:cNvSpPr>
            <a:spLocks noGrp="1"/>
          </p:cNvSpPr>
          <p:nvPr>
            <p:ph type="title"/>
          </p:nvPr>
        </p:nvSpPr>
        <p:spPr/>
        <p:txBody>
          <a:bodyPr/>
          <a:lstStyle/>
          <a:p>
            <a:r>
              <a:rPr lang="en-US" dirty="0"/>
              <a:t>Conclusions</a:t>
            </a:r>
          </a:p>
        </p:txBody>
      </p:sp>
      <p:sp>
        <p:nvSpPr>
          <p:cNvPr id="2" name="Content Placeholder 1">
            <a:extLst>
              <a:ext uri="{FF2B5EF4-FFF2-40B4-BE49-F238E27FC236}">
                <a16:creationId xmlns:a16="http://schemas.microsoft.com/office/drawing/2014/main" id="{D7E7B173-8BE4-4431-B12D-68B3E64C0B9E}"/>
              </a:ext>
            </a:extLst>
          </p:cNvPr>
          <p:cNvSpPr>
            <a:spLocks noGrp="1"/>
          </p:cNvSpPr>
          <p:nvPr>
            <p:ph idx="1"/>
          </p:nvPr>
        </p:nvSpPr>
        <p:spPr>
          <a:xfrm>
            <a:off x="609600" y="1371600"/>
            <a:ext cx="8915400" cy="5011531"/>
          </a:xfrm>
        </p:spPr>
        <p:txBody>
          <a:bodyPr>
            <a:normAutofit fontScale="92500"/>
          </a:bodyPr>
          <a:lstStyle/>
          <a:p>
            <a:r>
              <a:rPr lang="en-US" dirty="0" err="1">
                <a:latin typeface="Calibri" panose="020F0502020204030204" pitchFamily="34" charset="0"/>
                <a:cs typeface="Calibri" panose="020F0502020204030204" pitchFamily="34" charset="0"/>
              </a:rPr>
              <a:t>OpenROAD</a:t>
            </a:r>
            <a:r>
              <a:rPr lang="en-US" dirty="0">
                <a:latin typeface="Calibri" panose="020F0502020204030204" pitchFamily="34" charset="0"/>
                <a:cs typeface="Calibri" panose="020F0502020204030204" pitchFamily="34" charset="0"/>
              </a:rPr>
              <a:t> = digital layout, no-humans, 24-hours, open source</a:t>
            </a:r>
          </a:p>
          <a:p>
            <a:r>
              <a:rPr lang="en-US" dirty="0">
                <a:latin typeface="Calibri" panose="020F0502020204030204" pitchFamily="34" charset="0"/>
                <a:cs typeface="Calibri" panose="020F0502020204030204" pitchFamily="34" charset="0"/>
              </a:rPr>
              <a:t>Open source (FOSS ecosystem, etc.) restores productivity and attractiveness of academic innovation </a:t>
            </a:r>
          </a:p>
          <a:p>
            <a:r>
              <a:rPr lang="en-US" dirty="0" err="1">
                <a:latin typeface="Calibri" panose="020F0502020204030204" pitchFamily="34" charset="0"/>
                <a:cs typeface="Calibri" panose="020F0502020204030204" pitchFamily="34" charset="0"/>
              </a:rPr>
              <a:t>OpenRoad’s</a:t>
            </a:r>
            <a:r>
              <a:rPr lang="en-US" dirty="0">
                <a:latin typeface="Calibri" panose="020F0502020204030204" pitchFamily="34" charset="0"/>
                <a:cs typeface="Calibri" panose="020F0502020204030204" pitchFamily="34" charset="0"/>
              </a:rPr>
              <a:t> first year focus is developing the basic design flow using 65 nm</a:t>
            </a:r>
          </a:p>
          <a:p>
            <a:r>
              <a:rPr lang="en-US" dirty="0">
                <a:latin typeface="Calibri" panose="020F0502020204030204" pitchFamily="34" charset="0"/>
                <a:cs typeface="Calibri" panose="020F0502020204030204" pitchFamily="34" charset="0"/>
                <a:sym typeface="Wingdings" panose="05000000000000000000" pitchFamily="2" charset="2"/>
              </a:rPr>
              <a:t>Second year will focus on database development, support of more advanced nodes, machine-learning driven optimizations, runtime improvements</a:t>
            </a:r>
          </a:p>
          <a:p>
            <a:r>
              <a:rPr lang="en-US" dirty="0">
                <a:latin typeface="Calibri" panose="020F0502020204030204" pitchFamily="34" charset="0"/>
                <a:cs typeface="Calibri" panose="020F0502020204030204" pitchFamily="34" charset="0"/>
                <a:sym typeface="Wingdings" panose="05000000000000000000" pitchFamily="2" charset="2"/>
              </a:rPr>
              <a:t>Alpha release in late July 2019 (not available till then)</a:t>
            </a:r>
          </a:p>
          <a:p>
            <a:pPr lvl="1"/>
            <a:r>
              <a:rPr lang="en-US" b="1" dirty="0">
                <a:latin typeface="Calibri" panose="020F0502020204030204" pitchFamily="34" charset="0"/>
                <a:cs typeface="Calibri" panose="020F0502020204030204" pitchFamily="34" charset="0"/>
                <a:sym typeface="Wingdings" panose="05000000000000000000" pitchFamily="2" charset="2"/>
                <a:hlinkClick r:id="rId3"/>
              </a:rPr>
              <a:t>https://github.com/The-OpenROAD-Project</a:t>
            </a:r>
            <a:endParaRPr lang="en-US" b="1" dirty="0">
              <a:latin typeface="Calibri" panose="020F0502020204030204" pitchFamily="34" charset="0"/>
              <a:cs typeface="Calibri" panose="020F0502020204030204" pitchFamily="34" charset="0"/>
              <a:sym typeface="Wingdings" panose="05000000000000000000" pitchFamily="2" charset="2"/>
            </a:endParaRPr>
          </a:p>
          <a:p>
            <a:pPr lvl="1"/>
            <a:r>
              <a:rPr lang="en-US" b="1" dirty="0">
                <a:latin typeface="Calibri" panose="020F0502020204030204" pitchFamily="34" charset="0"/>
                <a:cs typeface="Calibri" panose="020F0502020204030204" pitchFamily="34" charset="0"/>
                <a:hlinkClick r:id="rId4"/>
              </a:rPr>
              <a:t>https://</a:t>
            </a:r>
            <a:r>
              <a:rPr lang="en-US" b="1" dirty="0" err="1">
                <a:latin typeface="Calibri" panose="020F0502020204030204" pitchFamily="34" charset="0"/>
                <a:cs typeface="Calibri" panose="020F0502020204030204" pitchFamily="34" charset="0"/>
                <a:hlinkClick r:id="rId4"/>
              </a:rPr>
              <a:t>flow.theopenroadproject.org</a:t>
            </a:r>
            <a:endParaRPr lang="en-US" b="1" dirty="0">
              <a:latin typeface="Calibri" panose="020F0502020204030204" pitchFamily="34" charset="0"/>
              <a:cs typeface="Calibri" panose="020F0502020204030204" pitchFamily="34" charset="0"/>
            </a:endParaRPr>
          </a:p>
        </p:txBody>
      </p:sp>
      <p:pic>
        <p:nvPicPr>
          <p:cNvPr id="55" name="Picture 54">
            <a:extLst>
              <a:ext uri="{FF2B5EF4-FFF2-40B4-BE49-F238E27FC236}">
                <a16:creationId xmlns:a16="http://schemas.microsoft.com/office/drawing/2014/main" id="{978966EB-6014-D243-B1D9-B07C05085925}"/>
              </a:ext>
            </a:extLst>
          </p:cNvPr>
          <p:cNvPicPr>
            <a:picLocks noChangeAspect="1"/>
          </p:cNvPicPr>
          <p:nvPr/>
        </p:nvPicPr>
        <p:blipFill>
          <a:blip r:embed="rId5"/>
          <a:stretch>
            <a:fillRect/>
          </a:stretch>
        </p:blipFill>
        <p:spPr>
          <a:xfrm>
            <a:off x="9525000" y="1367118"/>
            <a:ext cx="2457450" cy="3338256"/>
          </a:xfrm>
          <a:prstGeom prst="rect">
            <a:avLst/>
          </a:prstGeom>
        </p:spPr>
      </p:pic>
    </p:spTree>
    <p:extLst>
      <p:ext uri="{BB962C8B-B14F-4D97-AF65-F5344CB8AC3E}">
        <p14:creationId xmlns:p14="http://schemas.microsoft.com/office/powerpoint/2010/main" val="50299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dissolv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dissolv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dissolv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dissolv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49AB3DCE-01FB-47F9-80E3-9F97508F6CF0}"/>
              </a:ext>
            </a:extLst>
          </p:cNvPr>
          <p:cNvSpPr txBox="1">
            <a:spLocks/>
          </p:cNvSpPr>
          <p:nvPr/>
        </p:nvSpPr>
        <p:spPr bwMode="auto">
          <a:xfrm>
            <a:off x="152400" y="1752600"/>
            <a:ext cx="11734800" cy="3505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1" fontAlgn="base" hangingPunct="1">
              <a:lnSpc>
                <a:spcPct val="90000"/>
              </a:lnSpc>
              <a:spcBef>
                <a:spcPct val="0"/>
              </a:spcBef>
              <a:spcAft>
                <a:spcPct val="0"/>
              </a:spcAft>
              <a:defRPr sz="4000" b="1" baseline="0">
                <a:solidFill>
                  <a:schemeClr val="tx2"/>
                </a:solidFill>
                <a:latin typeface="Arial" panose="020B0604020202020204" pitchFamily="34" charset="0"/>
                <a:ea typeface="+mj-ea"/>
                <a:cs typeface="Arial" pitchFamily="34" charset="0"/>
              </a:defRPr>
            </a:lvl1pPr>
            <a:lvl2pPr algn="l" rtl="0" eaLnBrk="1" fontAlgn="base" hangingPunct="1">
              <a:lnSpc>
                <a:spcPct val="90000"/>
              </a:lnSpc>
              <a:spcBef>
                <a:spcPct val="0"/>
              </a:spcBef>
              <a:spcAft>
                <a:spcPct val="0"/>
              </a:spcAft>
              <a:defRPr sz="3200" b="1">
                <a:solidFill>
                  <a:srgbClr val="254061"/>
                </a:solidFill>
                <a:latin typeface="Arial" charset="0"/>
                <a:cs typeface="Arial" charset="0"/>
              </a:defRPr>
            </a:lvl2pPr>
            <a:lvl3pPr algn="l" rtl="0" eaLnBrk="1" fontAlgn="base" hangingPunct="1">
              <a:lnSpc>
                <a:spcPct val="90000"/>
              </a:lnSpc>
              <a:spcBef>
                <a:spcPct val="0"/>
              </a:spcBef>
              <a:spcAft>
                <a:spcPct val="0"/>
              </a:spcAft>
              <a:defRPr sz="3200" b="1">
                <a:solidFill>
                  <a:srgbClr val="254061"/>
                </a:solidFill>
                <a:latin typeface="Arial" charset="0"/>
                <a:cs typeface="Arial" charset="0"/>
              </a:defRPr>
            </a:lvl3pPr>
            <a:lvl4pPr algn="l" rtl="0" eaLnBrk="1" fontAlgn="base" hangingPunct="1">
              <a:lnSpc>
                <a:spcPct val="90000"/>
              </a:lnSpc>
              <a:spcBef>
                <a:spcPct val="0"/>
              </a:spcBef>
              <a:spcAft>
                <a:spcPct val="0"/>
              </a:spcAft>
              <a:defRPr sz="3200" b="1">
                <a:solidFill>
                  <a:srgbClr val="254061"/>
                </a:solidFill>
                <a:latin typeface="Arial" charset="0"/>
                <a:cs typeface="Arial" charset="0"/>
              </a:defRPr>
            </a:lvl4pPr>
            <a:lvl5pPr algn="l" rtl="0" eaLnBrk="1" fontAlgn="base" hangingPunct="1">
              <a:lnSpc>
                <a:spcPct val="90000"/>
              </a:lnSpc>
              <a:spcBef>
                <a:spcPct val="0"/>
              </a:spcBef>
              <a:spcAft>
                <a:spcPct val="0"/>
              </a:spcAft>
              <a:defRPr sz="3200" b="1">
                <a:solidFill>
                  <a:srgbClr val="254061"/>
                </a:solidFill>
                <a:latin typeface="Arial" charset="0"/>
                <a:cs typeface="Arial" charset="0"/>
              </a:defRPr>
            </a:lvl5pPr>
            <a:lvl6pPr marL="457200" algn="l" rtl="0" eaLnBrk="1" fontAlgn="base" hangingPunct="1">
              <a:lnSpc>
                <a:spcPct val="90000"/>
              </a:lnSpc>
              <a:spcBef>
                <a:spcPct val="0"/>
              </a:spcBef>
              <a:spcAft>
                <a:spcPct val="0"/>
              </a:spcAft>
              <a:defRPr sz="3200">
                <a:solidFill>
                  <a:schemeClr val="hlink"/>
                </a:solidFill>
                <a:latin typeface="Tahoma" pitchFamily="34" charset="0"/>
              </a:defRPr>
            </a:lvl6pPr>
            <a:lvl7pPr marL="914400" algn="l" rtl="0" eaLnBrk="1" fontAlgn="base" hangingPunct="1">
              <a:lnSpc>
                <a:spcPct val="90000"/>
              </a:lnSpc>
              <a:spcBef>
                <a:spcPct val="0"/>
              </a:spcBef>
              <a:spcAft>
                <a:spcPct val="0"/>
              </a:spcAft>
              <a:defRPr sz="3200">
                <a:solidFill>
                  <a:schemeClr val="hlink"/>
                </a:solidFill>
                <a:latin typeface="Tahoma" pitchFamily="34" charset="0"/>
              </a:defRPr>
            </a:lvl7pPr>
            <a:lvl8pPr marL="1371600" algn="l" rtl="0" eaLnBrk="1" fontAlgn="base" hangingPunct="1">
              <a:lnSpc>
                <a:spcPct val="90000"/>
              </a:lnSpc>
              <a:spcBef>
                <a:spcPct val="0"/>
              </a:spcBef>
              <a:spcAft>
                <a:spcPct val="0"/>
              </a:spcAft>
              <a:defRPr sz="3200">
                <a:solidFill>
                  <a:schemeClr val="hlink"/>
                </a:solidFill>
                <a:latin typeface="Tahoma" pitchFamily="34" charset="0"/>
              </a:defRPr>
            </a:lvl8pPr>
            <a:lvl9pPr marL="1828800" algn="l" rtl="0" eaLnBrk="1" fontAlgn="base" hangingPunct="1">
              <a:lnSpc>
                <a:spcPct val="90000"/>
              </a:lnSpc>
              <a:spcBef>
                <a:spcPct val="0"/>
              </a:spcBef>
              <a:spcAft>
                <a:spcPct val="0"/>
              </a:spcAft>
              <a:defRPr sz="3200">
                <a:solidFill>
                  <a:schemeClr val="hlink"/>
                </a:solidFill>
                <a:latin typeface="Tahoma" pitchFamily="34" charset="0"/>
              </a:defRPr>
            </a:lvl9pPr>
          </a:lstStyle>
          <a:p>
            <a:r>
              <a:rPr lang="en-US" kern="0" dirty="0"/>
              <a:t>THANK YOU!</a:t>
            </a:r>
          </a:p>
          <a:p>
            <a:endParaRPr lang="en-US" kern="0" dirty="0"/>
          </a:p>
          <a:p>
            <a:endParaRPr lang="en-US" kern="0" dirty="0"/>
          </a:p>
          <a:p>
            <a:endParaRPr lang="en-US" kern="0" dirty="0"/>
          </a:p>
          <a:p>
            <a:r>
              <a:rPr lang="en-US" sz="2800" kern="0" dirty="0"/>
              <a:t>Open-Source Birds-of-a-Feather DAC meeting Wed 7pm N256</a:t>
            </a:r>
          </a:p>
          <a:p>
            <a:r>
              <a:rPr lang="en-US" sz="2800" kern="0" dirty="0"/>
              <a:t>2</a:t>
            </a:r>
            <a:r>
              <a:rPr lang="en-US" sz="2800" kern="0" baseline="30000" dirty="0"/>
              <a:t>nd</a:t>
            </a:r>
            <a:r>
              <a:rPr lang="en-US" sz="2800" kern="0" dirty="0"/>
              <a:t> WOSET co-located with ICCAD 2019</a:t>
            </a:r>
          </a:p>
        </p:txBody>
      </p:sp>
    </p:spTree>
    <p:extLst>
      <p:ext uri="{BB962C8B-B14F-4D97-AF65-F5344CB8AC3E}">
        <p14:creationId xmlns:p14="http://schemas.microsoft.com/office/powerpoint/2010/main" val="90825292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03EB8C-C260-4265-AD6A-61A10304A0FC}"/>
              </a:ext>
            </a:extLst>
          </p:cNvPr>
          <p:cNvSpPr>
            <a:spLocks noGrp="1"/>
          </p:cNvSpPr>
          <p:nvPr>
            <p:ph type="title"/>
          </p:nvPr>
        </p:nvSpPr>
        <p:spPr/>
        <p:txBody>
          <a:bodyPr/>
          <a:lstStyle/>
          <a:p>
            <a:r>
              <a:rPr lang="en-US" dirty="0"/>
              <a:t>Why Open Source is Critical Now </a:t>
            </a:r>
          </a:p>
        </p:txBody>
      </p:sp>
      <p:sp>
        <p:nvSpPr>
          <p:cNvPr id="2" name="Content Placeholder 1">
            <a:extLst>
              <a:ext uri="{FF2B5EF4-FFF2-40B4-BE49-F238E27FC236}">
                <a16:creationId xmlns:a16="http://schemas.microsoft.com/office/drawing/2014/main" id="{A7992C3A-E90F-47B3-8BFE-CF86BC0B5CF6}"/>
              </a:ext>
            </a:extLst>
          </p:cNvPr>
          <p:cNvSpPr>
            <a:spLocks noGrp="1"/>
          </p:cNvSpPr>
          <p:nvPr>
            <p:ph idx="1"/>
          </p:nvPr>
        </p:nvSpPr>
        <p:spPr/>
        <p:txBody>
          <a:bodyPr>
            <a:normAutofit fontScale="92500" lnSpcReduction="10000"/>
          </a:bodyPr>
          <a:lstStyle/>
          <a:p>
            <a:r>
              <a:rPr lang="en-US" dirty="0">
                <a:latin typeface="Calibri" panose="020F0502020204030204" pitchFamily="34" charset="0"/>
                <a:cs typeface="Calibri" panose="020F0502020204030204" pitchFamily="34" charset="0"/>
              </a:rPr>
              <a:t>Extreme consolidation:  2 fabs, 2 EDA companies, at most 3 standing in GPU, FPGA, Mobile SOC, …</a:t>
            </a:r>
          </a:p>
          <a:p>
            <a:r>
              <a:rPr lang="en-US" dirty="0">
                <a:latin typeface="Calibri" panose="020F0502020204030204" pitchFamily="34" charset="0"/>
                <a:cs typeface="Calibri" panose="020F0502020204030204" pitchFamily="34" charset="0"/>
              </a:rPr>
              <a:t>Design technology is higher-value</a:t>
            </a:r>
          </a:p>
          <a:p>
            <a:r>
              <a:rPr lang="en-US" dirty="0">
                <a:latin typeface="Calibri" panose="020F0502020204030204" pitchFamily="34" charset="0"/>
                <a:cs typeface="Calibri" panose="020F0502020204030204" pitchFamily="34" charset="0"/>
              </a:rPr>
              <a:t>Private-label EDA is inevitable</a:t>
            </a:r>
          </a:p>
          <a:p>
            <a:pPr lvl="1"/>
            <a:r>
              <a:rPr lang="en-US" dirty="0">
                <a:latin typeface="Calibri" panose="020F0502020204030204" pitchFamily="34" charset="0"/>
                <a:cs typeface="Calibri" panose="020F0502020204030204" pitchFamily="34" charset="0"/>
              </a:rPr>
              <a:t>One of few levers for differentiation</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Foundry: protect IP leakage, roadmap                  better than current DTCO mechanisms</a:t>
            </a:r>
          </a:p>
          <a:p>
            <a:r>
              <a:rPr lang="en-US" dirty="0">
                <a:latin typeface="Calibri" panose="020F0502020204030204" pitchFamily="34" charset="0"/>
                <a:cs typeface="Calibri" panose="020F0502020204030204" pitchFamily="34" charset="0"/>
              </a:rPr>
              <a:t>Fabless: protect key SOC methodology, design innovation that otherwise leaks to competitors</a:t>
            </a:r>
          </a:p>
          <a:p>
            <a:r>
              <a:rPr lang="en-US" dirty="0">
                <a:latin typeface="Calibri" panose="020F0502020204030204" pitchFamily="34" charset="0"/>
                <a:cs typeface="Calibri" panose="020F0502020204030204" pitchFamily="34" charset="0"/>
              </a:rPr>
              <a:t>EDA: more useful research, in more usable forms</a:t>
            </a:r>
          </a:p>
          <a:p>
            <a:r>
              <a:rPr lang="en-US" dirty="0">
                <a:latin typeface="Calibri" panose="020F0502020204030204" pitchFamily="34" charset="0"/>
                <a:cs typeface="Calibri" panose="020F0502020204030204" pitchFamily="34" charset="0"/>
              </a:rPr>
              <a:t>Academia: see previous slides (and, engage … or not)</a:t>
            </a:r>
          </a:p>
          <a:p>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09C85CD-6052-4E1B-8CF3-F8061C659B7E}"/>
              </a:ext>
            </a:extLst>
          </p:cNvPr>
          <p:cNvPicPr>
            <a:picLocks noChangeAspect="1"/>
          </p:cNvPicPr>
          <p:nvPr/>
        </p:nvPicPr>
        <p:blipFill>
          <a:blip r:embed="rId3"/>
          <a:stretch>
            <a:fillRect/>
          </a:stretch>
        </p:blipFill>
        <p:spPr>
          <a:xfrm>
            <a:off x="7848600" y="1905001"/>
            <a:ext cx="2779999" cy="2057400"/>
          </a:xfrm>
          <a:prstGeom prst="rect">
            <a:avLst/>
          </a:prstGeom>
        </p:spPr>
      </p:pic>
      <p:graphicFrame>
        <p:nvGraphicFramePr>
          <p:cNvPr id="6" name="Diagram 5">
            <a:extLst>
              <a:ext uri="{FF2B5EF4-FFF2-40B4-BE49-F238E27FC236}">
                <a16:creationId xmlns:a16="http://schemas.microsoft.com/office/drawing/2014/main" id="{4CDC90F6-CEAE-E848-8B11-8308AC1DB849}"/>
              </a:ext>
            </a:extLst>
          </p:cNvPr>
          <p:cNvGraphicFramePr/>
          <p:nvPr>
            <p:extLst>
              <p:ext uri="{D42A27DB-BD31-4B8C-83A1-F6EECF244321}">
                <p14:modId xmlns:p14="http://schemas.microsoft.com/office/powerpoint/2010/main" val="2325994177"/>
              </p:ext>
            </p:extLst>
          </p:nvPr>
        </p:nvGraphicFramePr>
        <p:xfrm>
          <a:off x="587047" y="152400"/>
          <a:ext cx="10995353" cy="30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9157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fade">
                                      <p:cBhvr>
                                        <p:cTn id="10" dur="500"/>
                                        <p:tgtEl>
                                          <p:spTgt spid="2">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Effect transition="in" filter="fade">
                                      <p:cBhvr>
                                        <p:cTn id="13" dur="500"/>
                                        <p:tgtEl>
                                          <p:spTgt spid="2">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8" end="8"/>
                                            </p:txEl>
                                          </p:spTgt>
                                        </p:tgtEl>
                                        <p:attrNameLst>
                                          <p:attrName>style.visibility</p:attrName>
                                        </p:attrNameLst>
                                      </p:cBhvr>
                                      <p:to>
                                        <p:strVal val="visible"/>
                                      </p:to>
                                    </p:set>
                                    <p:animEffect transition="in" filter="fade">
                                      <p:cBhvr>
                                        <p:cTn id="16"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2577"/>
            <a:ext cx="10058400" cy="1079025"/>
          </a:xfrm>
        </p:spPr>
        <p:txBody>
          <a:bodyPr/>
          <a:lstStyle/>
          <a:p>
            <a:r>
              <a:rPr lang="en-US" dirty="0">
                <a:latin typeface="Calibri" panose="020F0502020204030204" pitchFamily="34" charset="0"/>
                <a:cs typeface="Calibri" panose="020F0502020204030204" pitchFamily="34" charset="0"/>
              </a:rPr>
              <a:t>Design Crises: Cost, Expertise, Unpredictability</a:t>
            </a:r>
          </a:p>
        </p:txBody>
      </p:sp>
      <p:sp>
        <p:nvSpPr>
          <p:cNvPr id="3" name="Content Placeholder 2"/>
          <p:cNvSpPr>
            <a:spLocks noGrp="1"/>
          </p:cNvSpPr>
          <p:nvPr>
            <p:ph sz="half" idx="1"/>
          </p:nvPr>
        </p:nvSpPr>
        <p:spPr>
          <a:xfrm>
            <a:off x="609600" y="1371603"/>
            <a:ext cx="6096000" cy="1032218"/>
          </a:xfrm>
        </p:spPr>
        <p:txBody>
          <a:bodyPr>
            <a:noAutofit/>
          </a:bodyPr>
          <a:lstStyle/>
          <a:p>
            <a:pPr marL="0" indent="0">
              <a:buNone/>
            </a:pPr>
            <a:r>
              <a:rPr lang="en-US" sz="2400" dirty="0">
                <a:latin typeface="Calibri" panose="020F0502020204030204" pitchFamily="34" charset="0"/>
                <a:cs typeface="Calibri" panose="020F0502020204030204" pitchFamily="34" charset="0"/>
              </a:rPr>
              <a:t>Design cost: not scaling</a:t>
            </a:r>
          </a:p>
          <a:p>
            <a:pPr lvl="1"/>
            <a:r>
              <a:rPr lang="en-US" dirty="0">
                <a:latin typeface="Calibri" panose="020F0502020204030204" pitchFamily="34" charset="0"/>
                <a:cs typeface="Calibri" panose="020F0502020204030204" pitchFamily="34" charset="0"/>
              </a:rPr>
              <a:t>Design, process roadmaps not coupled</a:t>
            </a:r>
          </a:p>
          <a:p>
            <a:pPr lvl="1"/>
            <a:endParaRPr lang="en-US" dirty="0">
              <a:latin typeface="Calibri" panose="020F0502020204030204" pitchFamily="34" charset="0"/>
              <a:cs typeface="Calibri" panose="020F0502020204030204" pitchFamily="34" charset="0"/>
            </a:endParaRP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5527" t="30785" r="16203" b="16557"/>
          <a:stretch/>
        </p:blipFill>
        <p:spPr bwMode="auto">
          <a:xfrm>
            <a:off x="6581525" y="2895599"/>
            <a:ext cx="5252065" cy="3276599"/>
          </a:xfrm>
          <a:prstGeom prst="rect">
            <a:avLst/>
          </a:prstGeom>
          <a:noFill/>
          <a:ln w="38100">
            <a:noFill/>
            <a:miter lim="800000"/>
            <a:headEnd/>
            <a:tailEnd/>
          </a:ln>
          <a:extLst>
            <a:ext uri="{909E8E84-426E-40dd-AFC4-6F175D3DCCD1}">
              <a14:hiddenFill xmlns:a14="http://schemas.microsoft.com/office/drawing/2010/main" xmlns="">
                <a:solidFill>
                  <a:schemeClr val="accent1"/>
                </a:solidFill>
              </a14:hiddenFill>
            </a:ext>
          </a:extLst>
        </p:spPr>
      </p:pic>
      <p:pic>
        <p:nvPicPr>
          <p:cNvPr id="5" name="Picture 4">
            <a:extLst>
              <a:ext uri="{FF2B5EF4-FFF2-40B4-BE49-F238E27FC236}">
                <a16:creationId xmlns:a16="http://schemas.microsoft.com/office/drawing/2014/main" id="{24245EC4-7541-440B-B4FC-13B83DEE34B6}"/>
              </a:ext>
            </a:extLst>
          </p:cNvPr>
          <p:cNvPicPr>
            <a:picLocks noChangeAspect="1"/>
          </p:cNvPicPr>
          <p:nvPr/>
        </p:nvPicPr>
        <p:blipFill rotWithShape="1">
          <a:blip r:embed="rId4"/>
          <a:srcRect l="18000" t="20639" r="19867" b="12800"/>
          <a:stretch/>
        </p:blipFill>
        <p:spPr>
          <a:xfrm>
            <a:off x="712266" y="2447756"/>
            <a:ext cx="5608044" cy="3724443"/>
          </a:xfrm>
          <a:prstGeom prst="rect">
            <a:avLst/>
          </a:prstGeom>
          <a:ln w="38100">
            <a:noFill/>
          </a:ln>
          <a:effectLst/>
        </p:spPr>
      </p:pic>
      <p:sp>
        <p:nvSpPr>
          <p:cNvPr id="6" name="Rectangle 5">
            <a:extLst>
              <a:ext uri="{FF2B5EF4-FFF2-40B4-BE49-F238E27FC236}">
                <a16:creationId xmlns:a16="http://schemas.microsoft.com/office/drawing/2014/main" id="{6BCC20C3-96ED-F345-A503-4BE0DF5EF802}"/>
              </a:ext>
            </a:extLst>
          </p:cNvPr>
          <p:cNvSpPr/>
          <p:nvPr/>
        </p:nvSpPr>
        <p:spPr>
          <a:xfrm>
            <a:off x="6902824" y="1371602"/>
            <a:ext cx="4899390" cy="1200329"/>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Quality: also not scaling</a:t>
            </a:r>
          </a:p>
          <a:p>
            <a:pPr lvl="1"/>
            <a:r>
              <a:rPr lang="en-US" sz="2400" dirty="0">
                <a:latin typeface="Calibri" panose="020F0502020204030204" pitchFamily="34" charset="0"/>
                <a:cs typeface="Calibri" panose="020F0502020204030204" pitchFamily="34" charset="0"/>
              </a:rPr>
              <a:t>Available density: </a:t>
            </a:r>
            <a:r>
              <a:rPr lang="en-US" sz="2400" dirty="0">
                <a:solidFill>
                  <a:srgbClr val="FF0000"/>
                </a:solidFill>
                <a:latin typeface="Calibri" panose="020F0502020204030204" pitchFamily="34" charset="0"/>
                <a:cs typeface="Calibri" panose="020F0502020204030204" pitchFamily="34" charset="0"/>
              </a:rPr>
              <a:t>2x</a:t>
            </a:r>
            <a:r>
              <a:rPr lang="en-US" sz="2400" dirty="0">
                <a:latin typeface="Calibri" panose="020F0502020204030204" pitchFamily="34" charset="0"/>
                <a:cs typeface="Calibri" panose="020F0502020204030204" pitchFamily="34" charset="0"/>
              </a:rPr>
              <a:t>/node </a:t>
            </a:r>
          </a:p>
          <a:p>
            <a:pPr lvl="1"/>
            <a:r>
              <a:rPr lang="en-US" sz="2400" dirty="0">
                <a:latin typeface="Calibri" panose="020F0502020204030204" pitchFamily="34" charset="0"/>
                <a:cs typeface="Calibri" panose="020F0502020204030204" pitchFamily="34" charset="0"/>
              </a:rPr>
              <a:t>Realizable density: </a:t>
            </a:r>
            <a:r>
              <a:rPr lang="en-US" sz="2400" dirty="0">
                <a:solidFill>
                  <a:srgbClr val="FF0000"/>
                </a:solidFill>
                <a:latin typeface="Calibri" panose="020F0502020204030204" pitchFamily="34" charset="0"/>
                <a:cs typeface="Calibri" panose="020F0502020204030204" pitchFamily="34" charset="0"/>
              </a:rPr>
              <a:t>1.6x</a:t>
            </a:r>
            <a:r>
              <a:rPr lang="en-US" sz="2400" dirty="0">
                <a:latin typeface="Calibri" panose="020F0502020204030204" pitchFamily="34" charset="0"/>
                <a:cs typeface="Calibri" panose="020F0502020204030204" pitchFamily="34" charset="0"/>
              </a:rPr>
              <a:t>/node</a:t>
            </a:r>
          </a:p>
        </p:txBody>
      </p:sp>
      <p:sp>
        <p:nvSpPr>
          <p:cNvPr id="7" name="Rectangle 6">
            <a:extLst>
              <a:ext uri="{FF2B5EF4-FFF2-40B4-BE49-F238E27FC236}">
                <a16:creationId xmlns:a16="http://schemas.microsoft.com/office/drawing/2014/main" id="{2112B6C0-E325-F649-B9FA-D5E11283FEEC}"/>
              </a:ext>
            </a:extLst>
          </p:cNvPr>
          <p:cNvSpPr/>
          <p:nvPr/>
        </p:nvSpPr>
        <p:spPr>
          <a:xfrm>
            <a:off x="587047" y="6216135"/>
            <a:ext cx="5744778" cy="369332"/>
          </a:xfrm>
          <a:prstGeom prst="rect">
            <a:avLst/>
          </a:prstGeom>
        </p:spPr>
        <p:txBody>
          <a:bodyPr wrap="none">
            <a:spAutoFit/>
          </a:bodyPr>
          <a:lstStyle/>
          <a:p>
            <a:pPr lvl="1"/>
            <a:r>
              <a:rPr lang="en-US" dirty="0">
                <a:latin typeface="Calibri" panose="020F0502020204030204" pitchFamily="34" charset="0"/>
                <a:cs typeface="Calibri" panose="020F0502020204030204" pitchFamily="34" charset="0"/>
              </a:rPr>
              <a:t>[Figure: Andreas </a:t>
            </a:r>
            <a:r>
              <a:rPr lang="en-US" dirty="0" err="1">
                <a:latin typeface="Calibri" panose="020F0502020204030204" pitchFamily="34" charset="0"/>
                <a:cs typeface="Calibri" panose="020F0502020204030204" pitchFamily="34" charset="0"/>
              </a:rPr>
              <a:t>Olofsson</a:t>
            </a:r>
            <a:r>
              <a:rPr lang="en-US" dirty="0">
                <a:latin typeface="Calibri" panose="020F0502020204030204" pitchFamily="34" charset="0"/>
                <a:cs typeface="Calibri" panose="020F0502020204030204" pitchFamily="34" charset="0"/>
              </a:rPr>
              <a:t>, DARPA, ISPD-2018 keynote]</a:t>
            </a:r>
          </a:p>
        </p:txBody>
      </p:sp>
      <p:sp>
        <p:nvSpPr>
          <p:cNvPr id="8" name="Rectangle 7">
            <a:extLst>
              <a:ext uri="{FF2B5EF4-FFF2-40B4-BE49-F238E27FC236}">
                <a16:creationId xmlns:a16="http://schemas.microsoft.com/office/drawing/2014/main" id="{1DE43692-F57F-2A44-BACC-D86BAD2E5DE5}"/>
              </a:ext>
            </a:extLst>
          </p:cNvPr>
          <p:cNvSpPr/>
          <p:nvPr/>
        </p:nvSpPr>
        <p:spPr>
          <a:xfrm>
            <a:off x="7745853" y="6216135"/>
            <a:ext cx="2977482" cy="369332"/>
          </a:xfrm>
          <a:prstGeom prst="rect">
            <a:avLst/>
          </a:prstGeom>
        </p:spPr>
        <p:txBody>
          <a:bodyPr wrap="none">
            <a:spAutoFit/>
          </a:bodyPr>
          <a:lstStyle/>
          <a:p>
            <a:pPr lvl="1"/>
            <a:r>
              <a:rPr lang="en-US" dirty="0">
                <a:latin typeface="Calibri" panose="020F0502020204030204" pitchFamily="34" charset="0"/>
                <a:cs typeface="Calibri" panose="020F0502020204030204" pitchFamily="34" charset="0"/>
              </a:rPr>
              <a:t>Figure: UCSD / 2013 ITRS</a:t>
            </a:r>
          </a:p>
        </p:txBody>
      </p:sp>
      <p:graphicFrame>
        <p:nvGraphicFramePr>
          <p:cNvPr id="11" name="Diagram 10">
            <a:extLst>
              <a:ext uri="{FF2B5EF4-FFF2-40B4-BE49-F238E27FC236}">
                <a16:creationId xmlns:a16="http://schemas.microsoft.com/office/drawing/2014/main" id="{836A06C8-B1B3-B443-90EE-8991E56A4DC6}"/>
              </a:ext>
            </a:extLst>
          </p:cNvPr>
          <p:cNvGraphicFramePr/>
          <p:nvPr>
            <p:extLst/>
          </p:nvPr>
        </p:nvGraphicFramePr>
        <p:xfrm>
          <a:off x="587047" y="152400"/>
          <a:ext cx="10995353" cy="304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1959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par>
                                <p:cTn id="22" presetID="9"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Design is Too Difficult !</a:t>
            </a:r>
          </a:p>
        </p:txBody>
      </p:sp>
      <p:sp>
        <p:nvSpPr>
          <p:cNvPr id="3" name="Content Placeholder 2"/>
          <p:cNvSpPr>
            <a:spLocks noGrp="1"/>
          </p:cNvSpPr>
          <p:nvPr>
            <p:ph idx="1"/>
          </p:nvPr>
        </p:nvSpPr>
        <p:spPr/>
        <p:txBody>
          <a:bodyPr>
            <a:normAutofit lnSpcReduction="10000"/>
          </a:bodyPr>
          <a:lstStyle/>
          <a:p>
            <a:r>
              <a:rPr lang="en-US" altLang="en-US" dirty="0">
                <a:latin typeface="Calibri" panose="020F0502020204030204" pitchFamily="34" charset="0"/>
                <a:cs typeface="Calibri" panose="020F0502020204030204" pitchFamily="34" charset="0"/>
                <a:sym typeface="Wingdings" panose="05000000000000000000" pitchFamily="2" charset="2"/>
              </a:rPr>
              <a:t>Tools and flows have steadily increased in complexity</a:t>
            </a:r>
          </a:p>
          <a:p>
            <a:pPr lvl="1"/>
            <a:r>
              <a:rPr lang="en-US" altLang="en-US" dirty="0">
                <a:latin typeface="Calibri" panose="020F0502020204030204" pitchFamily="34" charset="0"/>
                <a:cs typeface="Calibri" panose="020F0502020204030204" pitchFamily="34" charset="0"/>
                <a:sym typeface="Wingdings" panose="05000000000000000000" pitchFamily="2" charset="2"/>
              </a:rPr>
              <a:t>Modern P&amp;R tool:  10000+ commands/options</a:t>
            </a:r>
          </a:p>
          <a:p>
            <a:r>
              <a:rPr lang="en-US" altLang="en-US" dirty="0">
                <a:latin typeface="Calibri" panose="020F0502020204030204" pitchFamily="34" charset="0"/>
                <a:cs typeface="Calibri" panose="020F0502020204030204" pitchFamily="34" charset="0"/>
                <a:sym typeface="Wingdings" panose="05000000000000000000" pitchFamily="2" charset="2"/>
              </a:rPr>
              <a:t>Hard to design with latest tools in latest technologies</a:t>
            </a:r>
          </a:p>
          <a:p>
            <a:pPr lvl="1"/>
            <a:r>
              <a:rPr lang="en-US" altLang="en-US" dirty="0">
                <a:latin typeface="Calibri" panose="020F0502020204030204" pitchFamily="34" charset="0"/>
                <a:cs typeface="Calibri" panose="020F0502020204030204" pitchFamily="34" charset="0"/>
                <a:sym typeface="Wingdings" panose="05000000000000000000" pitchFamily="2" charset="2"/>
              </a:rPr>
              <a:t>Even harder to predict quality, schedule</a:t>
            </a:r>
          </a:p>
          <a:p>
            <a:pPr lvl="1"/>
            <a:r>
              <a:rPr lang="en-US" altLang="en-US" dirty="0">
                <a:latin typeface="Calibri" panose="020F0502020204030204" pitchFamily="34" charset="0"/>
                <a:cs typeface="Calibri" panose="020F0502020204030204" pitchFamily="34" charset="0"/>
                <a:sym typeface="Wingdings" panose="05000000000000000000" pitchFamily="2" charset="2"/>
              </a:rPr>
              <a:t>Expert users required </a:t>
            </a:r>
          </a:p>
          <a:p>
            <a:pPr lvl="1"/>
            <a:r>
              <a:rPr lang="en-US" altLang="en-US" dirty="0">
                <a:latin typeface="Calibri" panose="020F0502020204030204" pitchFamily="34" charset="0"/>
                <a:cs typeface="Calibri" panose="020F0502020204030204" pitchFamily="34" charset="0"/>
                <a:sym typeface="Wingdings" panose="05000000000000000000" pitchFamily="2" charset="2"/>
              </a:rPr>
              <a:t>Increased cost and risk </a:t>
            </a:r>
            <a:r>
              <a:rPr lang="en-US" altLang="en-US" dirty="0">
                <a:solidFill>
                  <a:srgbClr val="FF0000"/>
                </a:solidFill>
                <a:latin typeface="Calibri" panose="020F0502020204030204" pitchFamily="34" charset="0"/>
                <a:cs typeface="Calibri" panose="020F0502020204030204" pitchFamily="34" charset="0"/>
                <a:sym typeface="Wingdings" panose="05000000000000000000" pitchFamily="2" charset="2"/>
              </a:rPr>
              <a:t>not good for industry!</a:t>
            </a:r>
          </a:p>
          <a:p>
            <a:endParaRPr lang="en-US" altLang="en-US" dirty="0">
              <a:latin typeface="Calibri" panose="020F0502020204030204" pitchFamily="34" charset="0"/>
              <a:cs typeface="Calibri" panose="020F0502020204030204" pitchFamily="34" charset="0"/>
              <a:sym typeface="Wingdings" panose="05000000000000000000" pitchFamily="2" charset="2"/>
            </a:endParaRPr>
          </a:p>
          <a:p>
            <a:r>
              <a:rPr lang="en-US" altLang="en-US" dirty="0">
                <a:latin typeface="Calibri" panose="020F0502020204030204" pitchFamily="34" charset="0"/>
                <a:cs typeface="Calibri" panose="020F0502020204030204" pitchFamily="34" charset="0"/>
                <a:sym typeface="Wingdings" panose="05000000000000000000" pitchFamily="2" charset="2"/>
              </a:rPr>
              <a:t>Still have “CAD” mindset more than “DA” mindset</a:t>
            </a:r>
          </a:p>
          <a:p>
            <a:pPr lvl="1"/>
            <a:r>
              <a:rPr lang="en-US" altLang="en-US" dirty="0">
                <a:latin typeface="Calibri" panose="020F0502020204030204" pitchFamily="34" charset="0"/>
                <a:cs typeface="Calibri" panose="020F0502020204030204" pitchFamily="34" charset="0"/>
                <a:sym typeface="Wingdings" panose="05000000000000000000" pitchFamily="2" charset="2"/>
              </a:rPr>
              <a:t>Again: assumes expert users</a:t>
            </a:r>
          </a:p>
          <a:p>
            <a:endParaRPr lang="en-US" altLang="en-US" dirty="0">
              <a:latin typeface="Calibri" panose="020F0502020204030204" pitchFamily="34" charset="0"/>
              <a:cs typeface="Calibri" panose="020F0502020204030204" pitchFamily="34" charset="0"/>
              <a:sym typeface="Wingdings" panose="05000000000000000000" pitchFamily="2" charset="2"/>
            </a:endParaRPr>
          </a:p>
          <a:p>
            <a:pPr marL="0" indent="0" algn="ctr">
              <a:buNone/>
            </a:pPr>
            <a:r>
              <a:rPr lang="en-US" altLang="en-US" dirty="0">
                <a:solidFill>
                  <a:srgbClr val="FF0000"/>
                </a:solidFill>
                <a:latin typeface="Calibri" panose="020F0502020204030204" pitchFamily="34" charset="0"/>
                <a:cs typeface="Calibri" panose="020F0502020204030204" pitchFamily="34" charset="0"/>
                <a:sym typeface="Wingdings" panose="05000000000000000000" pitchFamily="2" charset="2"/>
              </a:rPr>
              <a:t>      How do we escape this “local minimum” ?</a:t>
            </a:r>
          </a:p>
        </p:txBody>
      </p:sp>
      <p:sp>
        <p:nvSpPr>
          <p:cNvPr id="9" name="Rectangle 8"/>
          <p:cNvSpPr/>
          <p:nvPr/>
        </p:nvSpPr>
        <p:spPr bwMode="auto">
          <a:xfrm>
            <a:off x="6275850" y="1509204"/>
            <a:ext cx="4171059" cy="438582"/>
          </a:xfrm>
          <a:prstGeom prst="rect">
            <a:avLst/>
          </a:prstGeom>
          <a:noFill/>
          <a:ln w="12700" cap="sq"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60747" indent="-260747" defTabSz="685800" eaLnBrk="0" fontAlgn="base" hangingPunct="0">
              <a:spcBef>
                <a:spcPct val="0"/>
              </a:spcBef>
              <a:spcAft>
                <a:spcPct val="0"/>
              </a:spcAft>
              <a:buFontTx/>
              <a:buChar char="•"/>
            </a:pPr>
            <a:endParaRPr lang="en-US" sz="2400">
              <a:latin typeface="Times New Roman" pitchFamily="18" charset="0"/>
            </a:endParaRPr>
          </a:p>
        </p:txBody>
      </p:sp>
      <p:graphicFrame>
        <p:nvGraphicFramePr>
          <p:cNvPr id="13" name="Diagram 12">
            <a:extLst>
              <a:ext uri="{FF2B5EF4-FFF2-40B4-BE49-F238E27FC236}">
                <a16:creationId xmlns:a16="http://schemas.microsoft.com/office/drawing/2014/main" id="{760E3107-D4BE-F14A-8E31-836618ED3649}"/>
              </a:ext>
            </a:extLst>
          </p:cNvPr>
          <p:cNvGraphicFramePr/>
          <p:nvPr>
            <p:extLst>
              <p:ext uri="{D42A27DB-BD31-4B8C-83A1-F6EECF244321}">
                <p14:modId xmlns:p14="http://schemas.microsoft.com/office/powerpoint/2010/main" val="518103307"/>
              </p:ext>
            </p:extLst>
          </p:nvPr>
        </p:nvGraphicFramePr>
        <p:xfrm>
          <a:off x="587047" y="152400"/>
          <a:ext cx="10995353" cy="30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412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175B6-A5A6-E749-85FD-72807318762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IDEA: No Human in the Loop, 24 hours</a:t>
            </a:r>
          </a:p>
        </p:txBody>
      </p:sp>
      <p:pic>
        <p:nvPicPr>
          <p:cNvPr id="4" name="Picture 3">
            <a:extLst>
              <a:ext uri="{FF2B5EF4-FFF2-40B4-BE49-F238E27FC236}">
                <a16:creationId xmlns:a16="http://schemas.microsoft.com/office/drawing/2014/main" id="{A8177979-B3B5-FA4C-A158-2FD19DAF2DDE}"/>
              </a:ext>
            </a:extLst>
          </p:cNvPr>
          <p:cNvPicPr>
            <a:picLocks noChangeAspect="1"/>
          </p:cNvPicPr>
          <p:nvPr/>
        </p:nvPicPr>
        <p:blipFill rotWithShape="1">
          <a:blip r:embed="rId2"/>
          <a:srcRect l="19394" t="22159" r="20227" b="58295"/>
          <a:stretch/>
        </p:blipFill>
        <p:spPr>
          <a:xfrm>
            <a:off x="762000" y="1562465"/>
            <a:ext cx="8011246" cy="1728902"/>
          </a:xfrm>
          <a:prstGeom prst="rect">
            <a:avLst/>
          </a:prstGeom>
        </p:spPr>
      </p:pic>
      <p:cxnSp>
        <p:nvCxnSpPr>
          <p:cNvPr id="5" name="Straight Connector 4">
            <a:extLst>
              <a:ext uri="{FF2B5EF4-FFF2-40B4-BE49-F238E27FC236}">
                <a16:creationId xmlns:a16="http://schemas.microsoft.com/office/drawing/2014/main" id="{F7D40FA1-D841-DD4D-ADB2-8A2429FDB31A}"/>
              </a:ext>
            </a:extLst>
          </p:cNvPr>
          <p:cNvCxnSpPr>
            <a:cxnSpLocks/>
          </p:cNvCxnSpPr>
          <p:nvPr/>
        </p:nvCxnSpPr>
        <p:spPr bwMode="auto">
          <a:xfrm>
            <a:off x="3962400" y="1981200"/>
            <a:ext cx="28956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6" name="Straight Connector 5">
            <a:extLst>
              <a:ext uri="{FF2B5EF4-FFF2-40B4-BE49-F238E27FC236}">
                <a16:creationId xmlns:a16="http://schemas.microsoft.com/office/drawing/2014/main" id="{FE572513-88E8-6544-93F6-ACADE45C59EF}"/>
              </a:ext>
            </a:extLst>
          </p:cNvPr>
          <p:cNvCxnSpPr>
            <a:cxnSpLocks/>
          </p:cNvCxnSpPr>
          <p:nvPr/>
        </p:nvCxnSpPr>
        <p:spPr bwMode="auto">
          <a:xfrm>
            <a:off x="4471411" y="3171825"/>
            <a:ext cx="2691389"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7" name="TextBox 6">
            <a:extLst>
              <a:ext uri="{FF2B5EF4-FFF2-40B4-BE49-F238E27FC236}">
                <a16:creationId xmlns:a16="http://schemas.microsoft.com/office/drawing/2014/main" id="{0173C98F-8B3B-C04D-85DF-FD906A7ED1A2}"/>
              </a:ext>
            </a:extLst>
          </p:cNvPr>
          <p:cNvSpPr txBox="1"/>
          <p:nvPr/>
        </p:nvSpPr>
        <p:spPr>
          <a:xfrm>
            <a:off x="8832275" y="2103750"/>
            <a:ext cx="2750125"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A. </a:t>
            </a:r>
            <a:r>
              <a:rPr lang="en-US" dirty="0" err="1">
                <a:latin typeface="Calibri" panose="020F0502020204030204" pitchFamily="34" charset="0"/>
                <a:cs typeface="Calibri" panose="020F0502020204030204" pitchFamily="34" charset="0"/>
              </a:rPr>
              <a:t>Olofsson</a:t>
            </a:r>
            <a:r>
              <a:rPr lang="en-US" dirty="0">
                <a:latin typeface="Calibri" panose="020F0502020204030204" pitchFamily="34" charset="0"/>
                <a:cs typeface="Calibri" panose="020F0502020204030204" pitchFamily="34" charset="0"/>
              </a:rPr>
              <a:t>, DARPA</a:t>
            </a:r>
          </a:p>
          <a:p>
            <a:r>
              <a:rPr lang="en-US" dirty="0">
                <a:latin typeface="Calibri" panose="020F0502020204030204" pitchFamily="34" charset="0"/>
                <a:cs typeface="Calibri" panose="020F0502020204030204" pitchFamily="34" charset="0"/>
              </a:rPr>
              <a:t>ISPD-2018 keynote</a:t>
            </a:r>
          </a:p>
        </p:txBody>
      </p:sp>
      <p:sp>
        <p:nvSpPr>
          <p:cNvPr id="8" name="Content Placeholder 18">
            <a:extLst>
              <a:ext uri="{FF2B5EF4-FFF2-40B4-BE49-F238E27FC236}">
                <a16:creationId xmlns:a16="http://schemas.microsoft.com/office/drawing/2014/main" id="{6020093E-E792-164C-8663-167716BBFD4F}"/>
              </a:ext>
            </a:extLst>
          </p:cNvPr>
          <p:cNvSpPr>
            <a:spLocks noGrp="1"/>
          </p:cNvSpPr>
          <p:nvPr>
            <p:ph idx="1"/>
          </p:nvPr>
        </p:nvSpPr>
        <p:spPr>
          <a:xfrm>
            <a:off x="609600" y="3657600"/>
            <a:ext cx="10972800" cy="2725531"/>
          </a:xfrm>
        </p:spPr>
        <p:txBody>
          <a:bodyPr/>
          <a:lstStyle/>
          <a:p>
            <a:r>
              <a:rPr lang="en-US" dirty="0">
                <a:latin typeface="Calibri" panose="020F0502020204030204" pitchFamily="34" charset="0"/>
                <a:cs typeface="Calibri" panose="020F0502020204030204" pitchFamily="34" charset="0"/>
              </a:rPr>
              <a:t>Part of DARPA Electronics Resurgence Initiative </a:t>
            </a:r>
          </a:p>
          <a:p>
            <a:r>
              <a:rPr lang="en-US" dirty="0">
                <a:solidFill>
                  <a:srgbClr val="FF0000"/>
                </a:solidFill>
                <a:latin typeface="Calibri" panose="020F0502020204030204" pitchFamily="34" charset="0"/>
                <a:cs typeface="Calibri" panose="020F0502020204030204" pitchFamily="34" charset="0"/>
              </a:rPr>
              <a:t>Traditional focus: ultimate quality</a:t>
            </a:r>
          </a:p>
          <a:p>
            <a:r>
              <a:rPr lang="en-US" dirty="0">
                <a:solidFill>
                  <a:srgbClr val="FF0000"/>
                </a:solidFill>
                <a:latin typeface="Calibri" panose="020F0502020204030204" pitchFamily="34" charset="0"/>
                <a:cs typeface="Calibri" panose="020F0502020204030204" pitchFamily="34" charset="0"/>
              </a:rPr>
              <a:t>New focus = ultimate ease of use</a:t>
            </a:r>
          </a:p>
          <a:p>
            <a:r>
              <a:rPr lang="en-US" dirty="0">
                <a:latin typeface="Calibri" panose="020F0502020204030204" pitchFamily="34" charset="0"/>
                <a:cs typeface="Calibri" panose="020F0502020204030204" pitchFamily="34" charset="0"/>
              </a:rPr>
              <a:t>No humans, 24-hour TAT = “equivalent scaling”</a:t>
            </a:r>
          </a:p>
          <a:p>
            <a:r>
              <a:rPr lang="en-US" dirty="0">
                <a:latin typeface="Calibri" panose="020F0502020204030204" pitchFamily="34" charset="0"/>
                <a:cs typeface="Calibri" panose="020F0502020204030204" pitchFamily="34" charset="0"/>
              </a:rPr>
              <a:t>Overarching goal: designer access to silicon</a:t>
            </a:r>
          </a:p>
          <a:p>
            <a:endParaRPr lang="en-US" dirty="0">
              <a:latin typeface="Calibri" panose="020F0502020204030204" pitchFamily="34" charset="0"/>
              <a:cs typeface="Calibri" panose="020F0502020204030204" pitchFamily="34" charset="0"/>
            </a:endParaRPr>
          </a:p>
        </p:txBody>
      </p:sp>
      <p:graphicFrame>
        <p:nvGraphicFramePr>
          <p:cNvPr id="10" name="Diagram 9">
            <a:extLst>
              <a:ext uri="{FF2B5EF4-FFF2-40B4-BE49-F238E27FC236}">
                <a16:creationId xmlns:a16="http://schemas.microsoft.com/office/drawing/2014/main" id="{C3AC556C-73CA-534E-8CAC-0B712A505A26}"/>
              </a:ext>
            </a:extLst>
          </p:cNvPr>
          <p:cNvGraphicFramePr/>
          <p:nvPr>
            <p:extLst>
              <p:ext uri="{D42A27DB-BD31-4B8C-83A1-F6EECF244321}">
                <p14:modId xmlns:p14="http://schemas.microsoft.com/office/powerpoint/2010/main" val="2881053779"/>
              </p:ext>
            </p:extLst>
          </p:nvPr>
        </p:nvGraphicFramePr>
        <p:xfrm>
          <a:off x="587047" y="152400"/>
          <a:ext cx="10995353" cy="30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314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theopenroadproject.org</a:t>
            </a:r>
          </a:p>
        </p:txBody>
      </p:sp>
      <p:pic>
        <p:nvPicPr>
          <p:cNvPr id="16" name="Picture 15">
            <a:extLst>
              <a:ext uri="{FF2B5EF4-FFF2-40B4-BE49-F238E27FC236}">
                <a16:creationId xmlns:a16="http://schemas.microsoft.com/office/drawing/2014/main" id="{B17958F0-EA58-4B42-BF45-3FFD1CDB37A3}"/>
              </a:ext>
            </a:extLst>
          </p:cNvPr>
          <p:cNvPicPr>
            <a:picLocks noChangeAspect="1"/>
          </p:cNvPicPr>
          <p:nvPr/>
        </p:nvPicPr>
        <p:blipFill rotWithShape="1">
          <a:blip r:embed="rId3"/>
          <a:srcRect l="13680" t="30937" r="17083" b="15834"/>
          <a:stretch/>
        </p:blipFill>
        <p:spPr>
          <a:xfrm>
            <a:off x="1524000" y="1804159"/>
            <a:ext cx="9144000" cy="4686644"/>
          </a:xfrm>
          <a:prstGeom prst="rect">
            <a:avLst/>
          </a:prstGeom>
        </p:spPr>
      </p:pic>
      <p:graphicFrame>
        <p:nvGraphicFramePr>
          <p:cNvPr id="5" name="Diagram 4">
            <a:extLst>
              <a:ext uri="{FF2B5EF4-FFF2-40B4-BE49-F238E27FC236}">
                <a16:creationId xmlns:a16="http://schemas.microsoft.com/office/drawing/2014/main" id="{E274E162-6442-114A-A5D6-1924AC8C22C2}"/>
              </a:ext>
            </a:extLst>
          </p:cNvPr>
          <p:cNvGraphicFramePr/>
          <p:nvPr>
            <p:extLst>
              <p:ext uri="{D42A27DB-BD31-4B8C-83A1-F6EECF244321}">
                <p14:modId xmlns:p14="http://schemas.microsoft.com/office/powerpoint/2010/main" val="4005719192"/>
              </p:ext>
            </p:extLst>
          </p:nvPr>
        </p:nvGraphicFramePr>
        <p:xfrm>
          <a:off x="587047" y="152400"/>
          <a:ext cx="10995353" cy="30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32387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E508-E3CC-3E46-B726-F50BE568BD33}"/>
              </a:ext>
            </a:extLst>
          </p:cNvPr>
          <p:cNvSpPr>
            <a:spLocks noGrp="1"/>
          </p:cNvSpPr>
          <p:nvPr>
            <p:ph type="title"/>
          </p:nvPr>
        </p:nvSpPr>
        <p:spPr/>
        <p:txBody>
          <a:bodyPr/>
          <a:lstStyle/>
          <a:p>
            <a:r>
              <a:rPr lang="en-US" dirty="0" err="1">
                <a:latin typeface="Calibri" panose="020F0502020204030204" pitchFamily="34" charset="0"/>
                <a:cs typeface="Calibri" panose="020F0502020204030204" pitchFamily="34" charset="0"/>
              </a:rPr>
              <a:t>OpenROAD</a:t>
            </a:r>
            <a:r>
              <a:rPr lang="en-US" dirty="0">
                <a:latin typeface="Calibri" panose="020F0502020204030204" pitchFamily="34" charset="0"/>
                <a:cs typeface="Calibri" panose="020F0502020204030204" pitchFamily="34" charset="0"/>
              </a:rPr>
              <a:t>: A New Design Paradigm</a:t>
            </a:r>
          </a:p>
        </p:txBody>
      </p:sp>
      <p:sp>
        <p:nvSpPr>
          <p:cNvPr id="4" name="Content Placeholder 2">
            <a:extLst>
              <a:ext uri="{FF2B5EF4-FFF2-40B4-BE49-F238E27FC236}">
                <a16:creationId xmlns:a16="http://schemas.microsoft.com/office/drawing/2014/main" id="{E79E49C6-4075-9F4A-9C67-02BC6BC294AC}"/>
              </a:ext>
            </a:extLst>
          </p:cNvPr>
          <p:cNvSpPr txBox="1">
            <a:spLocks/>
          </p:cNvSpPr>
          <p:nvPr/>
        </p:nvSpPr>
        <p:spPr>
          <a:xfrm>
            <a:off x="8917260" y="4395826"/>
            <a:ext cx="1887294" cy="1321707"/>
          </a:xfrm>
          <a:prstGeom prst="rect">
            <a:avLst/>
          </a:prstGeom>
        </p:spPr>
        <p:txBody>
          <a:bodyPr vert="horz" lIns="91440" tIns="45720" rIns="91440" bIns="45720" rtlCol="0">
            <a:normAutofit fontScale="92500" lnSpcReduction="10000"/>
          </a:bodyPr>
          <a:lstStyle>
            <a:lvl1pPr marL="257175" indent="-257175" algn="l" defTabSz="6858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557213" indent="-214313" algn="l" defTabSz="6858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857250" indent="-171450" algn="l" defTabSz="6858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200150" indent="-171450" algn="l" defTabSz="685800" rtl="0" eaLnBrk="1" latinLnBrk="0" hangingPunct="1">
              <a:spcBef>
                <a:spcPct val="200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600" kern="1200">
                <a:solidFill>
                  <a:schemeClr val="tx1"/>
                </a:solidFill>
                <a:latin typeface="Arial Narrow" panose="020B060602020203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00B050"/>
                </a:solidFill>
                <a:latin typeface="Calibri" panose="020F0502020204030204" pitchFamily="34" charset="0"/>
                <a:cs typeface="Calibri" panose="020F0502020204030204" pitchFamily="34" charset="0"/>
                <a:sym typeface="Wingdings 2" panose="05020102010507070707" pitchFamily="18" charset="2"/>
              </a:rPr>
              <a:t> </a:t>
            </a:r>
            <a:r>
              <a:rPr lang="en-US">
                <a:latin typeface="Calibri" panose="020F0502020204030204" pitchFamily="34" charset="0"/>
                <a:cs typeface="Calibri" panose="020F0502020204030204" pitchFamily="34" charset="0"/>
              </a:rPr>
              <a:t>Quality</a:t>
            </a:r>
          </a:p>
          <a:p>
            <a:pPr marL="0" indent="0">
              <a:buFont typeface="Arial" panose="020B0604020202020204" pitchFamily="34" charset="0"/>
              <a:buNone/>
            </a:pPr>
            <a:r>
              <a:rPr lang="en-US">
                <a:solidFill>
                  <a:srgbClr val="00B050"/>
                </a:solidFill>
                <a:latin typeface="Calibri" panose="020F0502020204030204" pitchFamily="34" charset="0"/>
                <a:cs typeface="Calibri" panose="020F0502020204030204" pitchFamily="34" charset="0"/>
                <a:sym typeface="Wingdings 2" panose="05020102010507070707" pitchFamily="18" charset="2"/>
              </a:rPr>
              <a:t> </a:t>
            </a:r>
            <a:r>
              <a:rPr lang="en-US">
                <a:latin typeface="Calibri" panose="020F0502020204030204" pitchFamily="34" charset="0"/>
                <a:cs typeface="Calibri" panose="020F0502020204030204" pitchFamily="34" charset="0"/>
              </a:rPr>
              <a:t>Schedule</a:t>
            </a:r>
          </a:p>
          <a:p>
            <a:pPr marL="0" indent="0">
              <a:buFont typeface="Arial" panose="020B0604020202020204" pitchFamily="34" charset="0"/>
              <a:buNone/>
            </a:pPr>
            <a:r>
              <a:rPr lang="en-US">
                <a:solidFill>
                  <a:srgbClr val="00B050"/>
                </a:solidFill>
                <a:latin typeface="Calibri" panose="020F0502020204030204" pitchFamily="34" charset="0"/>
                <a:cs typeface="Calibri" panose="020F0502020204030204" pitchFamily="34" charset="0"/>
                <a:sym typeface="Wingdings 2" panose="05020102010507070707" pitchFamily="18" charset="2"/>
              </a:rPr>
              <a:t> </a:t>
            </a:r>
            <a:r>
              <a:rPr lang="en-US">
                <a:latin typeface="Calibri" panose="020F0502020204030204" pitchFamily="34" charset="0"/>
                <a:cs typeface="Calibri" panose="020F0502020204030204" pitchFamily="34" charset="0"/>
              </a:rPr>
              <a:t>Cost</a:t>
            </a:r>
            <a:endParaRPr lang="en-US" dirty="0">
              <a:solidFill>
                <a:srgbClr val="FF0000"/>
              </a:solidFill>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A9F9FEC4-18E4-1243-B44A-582457648542}"/>
              </a:ext>
            </a:extLst>
          </p:cNvPr>
          <p:cNvSpPr txBox="1">
            <a:spLocks/>
          </p:cNvSpPr>
          <p:nvPr/>
        </p:nvSpPr>
        <p:spPr bwMode="auto">
          <a:xfrm>
            <a:off x="7978336" y="1683512"/>
            <a:ext cx="3786807" cy="151908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569913" indent="-222250"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803275" indent="-230188"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marL="0" indent="0">
              <a:buNone/>
            </a:pPr>
            <a:r>
              <a:rPr lang="en-US" altLang="zh-TW" sz="2400" kern="0" dirty="0">
                <a:latin typeface="Calibri" panose="020F0502020204030204" pitchFamily="34" charset="0"/>
                <a:ea typeface="新細明體" pitchFamily="18" charset="-120"/>
                <a:cs typeface="Calibri" panose="020F0502020204030204" pitchFamily="34" charset="0"/>
              </a:rPr>
              <a:t>Mindsets</a:t>
            </a:r>
          </a:p>
          <a:p>
            <a:pPr marL="287338" lvl="1" indent="-174625">
              <a:defRPr/>
            </a:pPr>
            <a:r>
              <a:rPr lang="en-US" altLang="zh-TW" sz="2000" kern="0" dirty="0">
                <a:latin typeface="Calibri" panose="020F0502020204030204" pitchFamily="34" charset="0"/>
                <a:ea typeface="新細明體" pitchFamily="18" charset="-120"/>
                <a:cs typeface="Calibri" panose="020F0502020204030204" pitchFamily="34" charset="0"/>
              </a:rPr>
              <a:t>Achieve </a:t>
            </a:r>
            <a:r>
              <a:rPr lang="en-US" altLang="zh-TW" sz="2000" kern="0" dirty="0">
                <a:solidFill>
                  <a:srgbClr val="FF0000"/>
                </a:solidFill>
                <a:latin typeface="Calibri" panose="020F0502020204030204" pitchFamily="34" charset="0"/>
                <a:ea typeface="新細明體" pitchFamily="18" charset="-120"/>
                <a:cs typeface="Calibri" panose="020F0502020204030204" pitchFamily="34" charset="0"/>
              </a:rPr>
              <a:t>predictability</a:t>
            </a:r>
            <a:r>
              <a:rPr lang="en-US" altLang="zh-TW" sz="2000" kern="0" dirty="0">
                <a:latin typeface="Calibri" panose="020F0502020204030204" pitchFamily="34" charset="0"/>
                <a:ea typeface="新細明體" pitchFamily="18" charset="-120"/>
                <a:cs typeface="Calibri" panose="020F0502020204030204" pitchFamily="34" charset="0"/>
              </a:rPr>
              <a:t> from the user’s POV</a:t>
            </a:r>
          </a:p>
          <a:p>
            <a:pPr marL="287338" lvl="1" indent="-174625">
              <a:defRPr/>
            </a:pPr>
            <a:r>
              <a:rPr lang="en-US" altLang="zh-TW" sz="2000" kern="0" dirty="0">
                <a:latin typeface="Calibri" panose="020F0502020204030204" pitchFamily="34" charset="0"/>
                <a:ea typeface="新細明體" pitchFamily="18" charset="-120"/>
                <a:cs typeface="Calibri" panose="020F0502020204030204" pitchFamily="34" charset="0"/>
              </a:rPr>
              <a:t>Use cloud/parallel to recover solution </a:t>
            </a:r>
            <a:r>
              <a:rPr lang="en-US" altLang="zh-TW" sz="2000" kern="0" dirty="0">
                <a:solidFill>
                  <a:srgbClr val="FF0000"/>
                </a:solidFill>
                <a:latin typeface="Calibri" panose="020F0502020204030204" pitchFamily="34" charset="0"/>
                <a:ea typeface="新細明體" pitchFamily="18" charset="-120"/>
                <a:cs typeface="Calibri" panose="020F0502020204030204" pitchFamily="34" charset="0"/>
              </a:rPr>
              <a:t>quality</a:t>
            </a:r>
          </a:p>
          <a:p>
            <a:pPr marL="287338" lvl="1" indent="-174625">
              <a:defRPr/>
            </a:pPr>
            <a:r>
              <a:rPr lang="en-US" altLang="zh-CN" sz="2000" kern="0" dirty="0">
                <a:latin typeface="Calibri" panose="020F0502020204030204" pitchFamily="34" charset="0"/>
                <a:ea typeface="新細明體" pitchFamily="18" charset="-120"/>
                <a:cs typeface="Calibri" panose="020F0502020204030204" pitchFamily="34" charset="0"/>
              </a:rPr>
              <a:t>Focus on reducing </a:t>
            </a:r>
            <a:r>
              <a:rPr lang="en-US" altLang="zh-CN" sz="2000" kern="0" dirty="0">
                <a:solidFill>
                  <a:srgbClr val="FF0000"/>
                </a:solidFill>
                <a:latin typeface="Calibri" panose="020F0502020204030204" pitchFamily="34" charset="0"/>
                <a:ea typeface="新細明體" pitchFamily="18" charset="-120"/>
                <a:cs typeface="Calibri" panose="020F0502020204030204" pitchFamily="34" charset="0"/>
              </a:rPr>
              <a:t>time and effort </a:t>
            </a:r>
            <a:r>
              <a:rPr lang="en-US" altLang="zh-CN" sz="2000" kern="0" dirty="0">
                <a:solidFill>
                  <a:srgbClr val="FF0000"/>
                </a:solidFill>
                <a:latin typeface="Calibri" panose="020F0502020204030204" pitchFamily="34" charset="0"/>
                <a:ea typeface="新細明體" pitchFamily="18" charset="-120"/>
                <a:cs typeface="Calibri" panose="020F0502020204030204" pitchFamily="34" charset="0"/>
                <a:sym typeface="Wingdings" panose="05000000000000000000" pitchFamily="2" charset="2"/>
              </a:rPr>
              <a:t>= schedule, cost</a:t>
            </a:r>
            <a:endParaRPr lang="en-US" altLang="zh-CN" sz="2000" kern="0" dirty="0">
              <a:solidFill>
                <a:srgbClr val="FF0000"/>
              </a:solidFill>
              <a:latin typeface="Calibri" panose="020F0502020204030204" pitchFamily="34" charset="0"/>
              <a:cs typeface="Calibri" panose="020F0502020204030204" pitchFamily="34" charset="0"/>
            </a:endParaRPr>
          </a:p>
          <a:p>
            <a:pPr>
              <a:buFont typeface="Wingdings 2" panose="05020102010507070707" pitchFamily="18" charset="2"/>
              <a:buChar char="P"/>
            </a:pPr>
            <a:endParaRPr lang="en-US" sz="2400" kern="0" dirty="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39B45EA-CFF0-3141-AD75-88055D594E64}"/>
              </a:ext>
            </a:extLst>
          </p:cNvPr>
          <p:cNvSpPr txBox="1"/>
          <p:nvPr/>
        </p:nvSpPr>
        <p:spPr>
          <a:xfrm>
            <a:off x="1761218" y="5456138"/>
            <a:ext cx="4905447" cy="400110"/>
          </a:xfrm>
          <a:prstGeom prst="rect">
            <a:avLst/>
          </a:prstGeom>
          <a:solidFill>
            <a:srgbClr val="FFFF00"/>
          </a:solidFill>
          <a:ln w="28575">
            <a:solidFill>
              <a:srgbClr val="FF0000"/>
            </a:solidFill>
          </a:ln>
        </p:spPr>
        <p:txBody>
          <a:bodyPr wrap="square" rtlCol="0">
            <a:spAutoFit/>
          </a:bodyPr>
          <a:lstStyle/>
          <a:p>
            <a:pPr algn="ctr"/>
            <a:r>
              <a:rPr lang="en-US" sz="2000" dirty="0">
                <a:latin typeface="Calibri" panose="020F0502020204030204" pitchFamily="34" charset="0"/>
                <a:cs typeface="Calibri" panose="020F0502020204030204" pitchFamily="34" charset="0"/>
                <a:sym typeface="Wingdings" panose="05000000000000000000" pitchFamily="2" charset="2"/>
              </a:rPr>
              <a:t>Machine Learning is CENTRAL to this</a:t>
            </a:r>
            <a:endParaRPr lang="en-US" sz="2000" dirty="0">
              <a:latin typeface="Calibri" panose="020F0502020204030204" pitchFamily="34" charset="0"/>
              <a:cs typeface="Calibri" panose="020F0502020204030204" pitchFamily="34" charset="0"/>
            </a:endParaRPr>
          </a:p>
        </p:txBody>
      </p:sp>
      <p:sp>
        <p:nvSpPr>
          <p:cNvPr id="7" name="Rounded Rectangle 30">
            <a:extLst>
              <a:ext uri="{FF2B5EF4-FFF2-40B4-BE49-F238E27FC236}">
                <a16:creationId xmlns:a16="http://schemas.microsoft.com/office/drawing/2014/main" id="{7F94A257-FCB8-2C4D-96FC-6E54FC8F1978}"/>
              </a:ext>
            </a:extLst>
          </p:cNvPr>
          <p:cNvSpPr/>
          <p:nvPr/>
        </p:nvSpPr>
        <p:spPr>
          <a:xfrm>
            <a:off x="586936" y="1555279"/>
            <a:ext cx="6893678" cy="380947"/>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dirty="0">
                <a:solidFill>
                  <a:schemeClr val="bg1"/>
                </a:solidFill>
                <a:latin typeface="Calibri" panose="020F0502020204030204" pitchFamily="34" charset="0"/>
                <a:ea typeface="Tahoma" panose="020B0604030504040204" pitchFamily="34" charset="0"/>
                <a:cs typeface="Calibri" panose="020F0502020204030204" pitchFamily="34" charset="0"/>
              </a:rPr>
              <a:t>24 hours, no humans – no PPA loss</a:t>
            </a:r>
          </a:p>
        </p:txBody>
      </p:sp>
      <p:sp>
        <p:nvSpPr>
          <p:cNvPr id="8" name="Rounded Rectangle 58">
            <a:extLst>
              <a:ext uri="{FF2B5EF4-FFF2-40B4-BE49-F238E27FC236}">
                <a16:creationId xmlns:a16="http://schemas.microsoft.com/office/drawing/2014/main" id="{7B33E068-BD63-264D-974A-025870D82DFB}"/>
              </a:ext>
            </a:extLst>
          </p:cNvPr>
          <p:cNvSpPr/>
          <p:nvPr/>
        </p:nvSpPr>
        <p:spPr>
          <a:xfrm>
            <a:off x="586936" y="4778299"/>
            <a:ext cx="6893679" cy="38094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dirty="0">
                <a:solidFill>
                  <a:schemeClr val="bg1"/>
                </a:solidFill>
                <a:latin typeface="Calibri" panose="020F0502020204030204" pitchFamily="34" charset="0"/>
                <a:ea typeface="Tahoma" panose="020B0604030504040204" pitchFamily="34" charset="0"/>
                <a:cs typeface="Calibri" panose="020F0502020204030204" pitchFamily="34" charset="0"/>
              </a:rPr>
              <a:t>Design Complexity</a:t>
            </a:r>
          </a:p>
        </p:txBody>
      </p:sp>
      <p:sp>
        <p:nvSpPr>
          <p:cNvPr id="9" name="Right Arrow 24">
            <a:extLst>
              <a:ext uri="{FF2B5EF4-FFF2-40B4-BE49-F238E27FC236}">
                <a16:creationId xmlns:a16="http://schemas.microsoft.com/office/drawing/2014/main" id="{65DD3040-001C-AF48-B1C9-3CF60B94C99D}"/>
              </a:ext>
            </a:extLst>
          </p:cNvPr>
          <p:cNvSpPr/>
          <p:nvPr/>
        </p:nvSpPr>
        <p:spPr>
          <a:xfrm rot="16200000">
            <a:off x="-112873" y="2633563"/>
            <a:ext cx="2608245" cy="146809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r>
              <a:rPr lang="en-US" sz="2000" dirty="0">
                <a:solidFill>
                  <a:srgbClr val="F5F5F5"/>
                </a:solidFill>
                <a:latin typeface="Calibri" panose="020F0502020204030204" pitchFamily="34" charset="0"/>
                <a:ea typeface="Tahoma" panose="020B0604030504040204" pitchFamily="34" charset="0"/>
                <a:cs typeface="Calibri" panose="020F0502020204030204" pitchFamily="34" charset="0"/>
              </a:rPr>
              <a:t>Extreme partitioning</a:t>
            </a:r>
          </a:p>
        </p:txBody>
      </p:sp>
      <p:sp>
        <p:nvSpPr>
          <p:cNvPr id="10" name="Right Arrow 66">
            <a:extLst>
              <a:ext uri="{FF2B5EF4-FFF2-40B4-BE49-F238E27FC236}">
                <a16:creationId xmlns:a16="http://schemas.microsoft.com/office/drawing/2014/main" id="{816BD2AD-5CE4-A445-9EF4-648F90C9DE43}"/>
              </a:ext>
            </a:extLst>
          </p:cNvPr>
          <p:cNvSpPr/>
          <p:nvPr/>
        </p:nvSpPr>
        <p:spPr>
          <a:xfrm rot="16200000">
            <a:off x="1715559" y="2633562"/>
            <a:ext cx="2608246" cy="146809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r>
              <a:rPr lang="en-US" sz="2000" dirty="0">
                <a:solidFill>
                  <a:srgbClr val="F5F5F5"/>
                </a:solidFill>
                <a:latin typeface="Calibri" panose="020F0502020204030204" pitchFamily="34" charset="0"/>
                <a:ea typeface="Tahoma" panose="020B0604030504040204" pitchFamily="34" charset="0"/>
                <a:cs typeface="Calibri" panose="020F0502020204030204" pitchFamily="34" charset="0"/>
              </a:rPr>
              <a:t>Parallel optimization</a:t>
            </a:r>
          </a:p>
        </p:txBody>
      </p:sp>
      <p:sp>
        <p:nvSpPr>
          <p:cNvPr id="11" name="Right Arrow 71">
            <a:extLst>
              <a:ext uri="{FF2B5EF4-FFF2-40B4-BE49-F238E27FC236}">
                <a16:creationId xmlns:a16="http://schemas.microsoft.com/office/drawing/2014/main" id="{92A25657-DCCF-B74C-8CE9-A352BE17093C}"/>
              </a:ext>
            </a:extLst>
          </p:cNvPr>
          <p:cNvSpPr/>
          <p:nvPr/>
        </p:nvSpPr>
        <p:spPr>
          <a:xfrm rot="16200000">
            <a:off x="3643868" y="2633562"/>
            <a:ext cx="2608246" cy="146809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dirty="0">
                <a:latin typeface="Calibri" panose="020F0502020204030204" pitchFamily="34" charset="0"/>
                <a:ea typeface="Tahoma" panose="020B0604030504040204" pitchFamily="34" charset="0"/>
                <a:cs typeface="Calibri" panose="020F0502020204030204" pitchFamily="34" charset="0"/>
              </a:rPr>
              <a:t>Machine Learning of tools, flows</a:t>
            </a:r>
          </a:p>
        </p:txBody>
      </p:sp>
      <p:sp>
        <p:nvSpPr>
          <p:cNvPr id="12" name="Right Arrow 72">
            <a:extLst>
              <a:ext uri="{FF2B5EF4-FFF2-40B4-BE49-F238E27FC236}">
                <a16:creationId xmlns:a16="http://schemas.microsoft.com/office/drawing/2014/main" id="{74286A55-6EF0-1340-BBB8-3437708AFBDD}"/>
              </a:ext>
            </a:extLst>
          </p:cNvPr>
          <p:cNvSpPr/>
          <p:nvPr/>
        </p:nvSpPr>
        <p:spPr>
          <a:xfrm rot="16200000">
            <a:off x="5572178" y="2633563"/>
            <a:ext cx="2608249" cy="146809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dirty="0">
                <a:latin typeface="Calibri" panose="020F0502020204030204" pitchFamily="34" charset="0"/>
                <a:ea typeface="Tahoma" panose="020B0604030504040204" pitchFamily="34" charset="0"/>
                <a:cs typeface="Calibri" panose="020F0502020204030204" pitchFamily="34" charset="0"/>
              </a:rPr>
              <a:t>Restricted layout</a:t>
            </a:r>
          </a:p>
        </p:txBody>
      </p:sp>
      <p:graphicFrame>
        <p:nvGraphicFramePr>
          <p:cNvPr id="13" name="Diagram 12">
            <a:extLst>
              <a:ext uri="{FF2B5EF4-FFF2-40B4-BE49-F238E27FC236}">
                <a16:creationId xmlns:a16="http://schemas.microsoft.com/office/drawing/2014/main" id="{B79DBC71-DFE4-C145-9B00-FEDD476C4196}"/>
              </a:ext>
            </a:extLst>
          </p:cNvPr>
          <p:cNvGraphicFramePr/>
          <p:nvPr>
            <p:extLst>
              <p:ext uri="{D42A27DB-BD31-4B8C-83A1-F6EECF244321}">
                <p14:modId xmlns:p14="http://schemas.microsoft.com/office/powerpoint/2010/main" val="960018603"/>
              </p:ext>
            </p:extLst>
          </p:nvPr>
        </p:nvGraphicFramePr>
        <p:xfrm>
          <a:off x="587047" y="152400"/>
          <a:ext cx="10995353" cy="30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86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fade">
                                      <p:cBhvr>
                                        <p:cTn id="33" dur="500"/>
                                        <p:tgtEl>
                                          <p:spTgt spid="4">
                                            <p:txEl>
                                              <p:pRg st="1" end="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fade">
                                      <p:cBhvr>
                                        <p:cTn id="36" dur="500"/>
                                        <p:tgtEl>
                                          <p:spTgt spid="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8034B9-BC4C-4302-8CF9-8EA88604390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Open Source</a:t>
            </a:r>
          </a:p>
        </p:txBody>
      </p:sp>
      <p:sp>
        <p:nvSpPr>
          <p:cNvPr id="2" name="Content Placeholder 1">
            <a:extLst>
              <a:ext uri="{FF2B5EF4-FFF2-40B4-BE49-F238E27FC236}">
                <a16:creationId xmlns:a16="http://schemas.microsoft.com/office/drawing/2014/main" id="{BBD4D317-A7CD-4E60-A70E-0B95615B8DFD}"/>
              </a:ext>
            </a:extLst>
          </p:cNvPr>
          <p:cNvSpPr>
            <a:spLocks noGrp="1"/>
          </p:cNvSpPr>
          <p:nvPr>
            <p:ph idx="1"/>
          </p:nvPr>
        </p:nvSpPr>
        <p:spPr/>
        <p:txBody>
          <a:bodyPr/>
          <a:lstStyle/>
          <a:p>
            <a:r>
              <a:rPr lang="en-US" altLang="zh-CN" dirty="0">
                <a:latin typeface="Calibri" panose="020F0502020204030204" pitchFamily="34" charset="0"/>
                <a:cs typeface="Calibri" panose="020F0502020204030204" pitchFamily="34" charset="0"/>
              </a:rPr>
              <a:t>Clarity, better science</a:t>
            </a:r>
          </a:p>
          <a:p>
            <a:pPr lvl="1"/>
            <a:r>
              <a:rPr lang="en-US" altLang="zh-CN" dirty="0">
                <a:latin typeface="Calibri" panose="020F0502020204030204" pitchFamily="34" charset="0"/>
                <a:cs typeface="Calibri" panose="020F0502020204030204" pitchFamily="34" charset="0"/>
              </a:rPr>
              <a:t>Leading edge becomes visible and well-defined</a:t>
            </a:r>
          </a:p>
          <a:p>
            <a:pPr lvl="1"/>
            <a:r>
              <a:rPr lang="en-US" altLang="zh-CN" dirty="0">
                <a:latin typeface="Calibri" panose="020F0502020204030204" pitchFamily="34" charset="0"/>
                <a:cs typeface="Calibri" panose="020F0502020204030204" pitchFamily="34" charset="0"/>
              </a:rPr>
              <a:t>Advances are verifiable:  no more “irreproducible results” !</a:t>
            </a:r>
          </a:p>
          <a:p>
            <a:r>
              <a:rPr lang="en-US" altLang="zh-CN" dirty="0">
                <a:latin typeface="Calibri" panose="020F0502020204030204" pitchFamily="34" charset="0"/>
                <a:cs typeface="Calibri" panose="020F0502020204030204" pitchFamily="34" charset="0"/>
              </a:rPr>
              <a:t>Avoid reinventing wheels </a:t>
            </a:r>
          </a:p>
          <a:p>
            <a:pPr lvl="1"/>
            <a:r>
              <a:rPr lang="en-US" altLang="zh-CN" dirty="0">
                <a:latin typeface="Calibri" panose="020F0502020204030204" pitchFamily="34" charset="0"/>
                <a:cs typeface="Calibri" panose="020F0502020204030204" pitchFamily="34" charset="0"/>
                <a:sym typeface="Wingdings" panose="05000000000000000000" pitchFamily="2" charset="2"/>
              </a:rPr>
              <a:t>Field advances more rapidly</a:t>
            </a:r>
            <a:endParaRPr lang="en-US" altLang="zh-CN" dirty="0">
              <a:latin typeface="Calibri" panose="020F0502020204030204" pitchFamily="34" charset="0"/>
              <a:cs typeface="Calibri" panose="020F0502020204030204" pitchFamily="34" charset="0"/>
            </a:endParaRPr>
          </a:p>
          <a:p>
            <a:r>
              <a:rPr lang="en-US" altLang="zh-CN" dirty="0">
                <a:latin typeface="Calibri" panose="020F0502020204030204" pitchFamily="34" charset="0"/>
                <a:cs typeface="Calibri" panose="020F0502020204030204" pitchFamily="34" charset="0"/>
              </a:rPr>
              <a:t>Strong correlation with maturity, health of field</a:t>
            </a:r>
          </a:p>
          <a:p>
            <a:pPr lvl="1"/>
            <a:r>
              <a:rPr lang="en-US" altLang="zh-CN" dirty="0">
                <a:latin typeface="Calibri" panose="020F0502020204030204" pitchFamily="34" charset="0"/>
                <a:cs typeface="Calibri" panose="020F0502020204030204" pitchFamily="34" charset="0"/>
              </a:rPr>
              <a:t>Look at AI / ML, computer vision …</a:t>
            </a:r>
          </a:p>
          <a:p>
            <a:pPr lvl="1"/>
            <a:r>
              <a:rPr lang="en-US" altLang="zh-CN" dirty="0">
                <a:latin typeface="Calibri" panose="020F0502020204030204" pitchFamily="34" charset="0"/>
                <a:cs typeface="Calibri" panose="020F0502020204030204" pitchFamily="34" charset="0"/>
              </a:rPr>
              <a:t>Strategic advantages to researchers and companies alike</a:t>
            </a:r>
          </a:p>
          <a:p>
            <a:r>
              <a:rPr lang="en-US" altLang="zh-CN" dirty="0">
                <a:latin typeface="Calibri" panose="020F0502020204030204" pitchFamily="34" charset="0"/>
                <a:cs typeface="Calibri" panose="020F0502020204030204" pitchFamily="34" charset="0"/>
              </a:rPr>
              <a:t>Do for EDA what Linux has done for software</a:t>
            </a:r>
          </a:p>
          <a:p>
            <a:pPr lvl="1"/>
            <a:r>
              <a:rPr lang="en-US" altLang="zh-CN" dirty="0">
                <a:latin typeface="Calibri" panose="020F0502020204030204" pitchFamily="34" charset="0"/>
                <a:cs typeface="Calibri" panose="020F0502020204030204" pitchFamily="34" charset="0"/>
              </a:rPr>
              <a:t>Follow on the heels of other open source hardware initiatives</a:t>
            </a:r>
          </a:p>
          <a:p>
            <a:endParaRPr lang="en-US" altLang="zh-CN"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CDF08BB-79C9-49B2-8D02-E4495280CB50}"/>
              </a:ext>
            </a:extLst>
          </p:cNvPr>
          <p:cNvPicPr>
            <a:picLocks noChangeAspect="1"/>
          </p:cNvPicPr>
          <p:nvPr/>
        </p:nvPicPr>
        <p:blipFill>
          <a:blip r:embed="rId3"/>
          <a:stretch>
            <a:fillRect/>
          </a:stretch>
        </p:blipFill>
        <p:spPr>
          <a:xfrm>
            <a:off x="8534400" y="1479495"/>
            <a:ext cx="3222624" cy="2263674"/>
          </a:xfrm>
          <a:prstGeom prst="rect">
            <a:avLst/>
          </a:prstGeom>
        </p:spPr>
      </p:pic>
      <p:pic>
        <p:nvPicPr>
          <p:cNvPr id="7" name="Picture 6">
            <a:extLst>
              <a:ext uri="{FF2B5EF4-FFF2-40B4-BE49-F238E27FC236}">
                <a16:creationId xmlns:a16="http://schemas.microsoft.com/office/drawing/2014/main" id="{466908EC-EF43-4F48-92C5-6ABB6534BAF3}"/>
              </a:ext>
            </a:extLst>
          </p:cNvPr>
          <p:cNvPicPr>
            <a:picLocks noChangeAspect="1"/>
          </p:cNvPicPr>
          <p:nvPr/>
        </p:nvPicPr>
        <p:blipFill>
          <a:blip r:embed="rId4"/>
          <a:stretch>
            <a:fillRect/>
          </a:stretch>
        </p:blipFill>
        <p:spPr>
          <a:xfrm>
            <a:off x="8915400" y="3962400"/>
            <a:ext cx="781101" cy="659976"/>
          </a:xfrm>
          <a:prstGeom prst="rect">
            <a:avLst/>
          </a:prstGeom>
        </p:spPr>
      </p:pic>
      <p:graphicFrame>
        <p:nvGraphicFramePr>
          <p:cNvPr id="13" name="Diagram 12">
            <a:extLst>
              <a:ext uri="{FF2B5EF4-FFF2-40B4-BE49-F238E27FC236}">
                <a16:creationId xmlns:a16="http://schemas.microsoft.com/office/drawing/2014/main" id="{FDC7940D-67C8-DB49-A690-CFCC73FB366A}"/>
              </a:ext>
            </a:extLst>
          </p:cNvPr>
          <p:cNvGraphicFramePr/>
          <p:nvPr>
            <p:extLst>
              <p:ext uri="{D42A27DB-BD31-4B8C-83A1-F6EECF244321}">
                <p14:modId xmlns:p14="http://schemas.microsoft.com/office/powerpoint/2010/main" val="3726580137"/>
              </p:ext>
            </p:extLst>
          </p:nvPr>
        </p:nvGraphicFramePr>
        <p:xfrm>
          <a:off x="587047" y="152400"/>
          <a:ext cx="10995353" cy="304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2521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fade">
                                      <p:cBhvr>
                                        <p:cTn id="18" dur="500"/>
                                        <p:tgtEl>
                                          <p:spTgt spid="2">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500"/>
                                        <p:tgtEl>
                                          <p:spTgt spid="2">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8" end="8"/>
                                            </p:txEl>
                                          </p:spTgt>
                                        </p:tgtEl>
                                        <p:attrNameLst>
                                          <p:attrName>style.visibility</p:attrName>
                                        </p:attrNameLst>
                                      </p:cBhvr>
                                      <p:to>
                                        <p:strVal val="visible"/>
                                      </p:to>
                                    </p:set>
                                    <p:animEffect transition="in" filter="fade">
                                      <p:cBhvr>
                                        <p:cTn id="24" dur="500"/>
                                        <p:tgtEl>
                                          <p:spTgt spid="2">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fade">
                                      <p:cBhvr>
                                        <p:cTn id="2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6C463A-71C5-4B5C-B83D-0E7935B8D057}"/>
              </a:ext>
            </a:extLst>
          </p:cNvPr>
          <p:cNvSpPr>
            <a:spLocks noGrp="1"/>
          </p:cNvSpPr>
          <p:nvPr>
            <p:ph type="title"/>
          </p:nvPr>
        </p:nvSpPr>
        <p:spPr/>
        <p:txBody>
          <a:bodyPr/>
          <a:lstStyle/>
          <a:p>
            <a:r>
              <a:rPr lang="en-US" dirty="0"/>
              <a:t>Also: “Paying It Forward”</a:t>
            </a:r>
          </a:p>
        </p:txBody>
      </p:sp>
      <p:sp>
        <p:nvSpPr>
          <p:cNvPr id="2" name="Content Placeholder 1">
            <a:extLst>
              <a:ext uri="{FF2B5EF4-FFF2-40B4-BE49-F238E27FC236}">
                <a16:creationId xmlns:a16="http://schemas.microsoft.com/office/drawing/2014/main" id="{DC481E55-6218-42BF-9AC6-2A207A0D0DF5}"/>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EDA began with open source: SPICE, SUPREM, MAGIC, ESPRESSO, FASTCAP, MIS/SIS, …</a:t>
            </a:r>
          </a:p>
          <a:p>
            <a:r>
              <a:rPr lang="en-US" dirty="0">
                <a:latin typeface="Calibri" panose="020F0502020204030204" pitchFamily="34" charset="0"/>
                <a:cs typeface="Calibri" panose="020F0502020204030204" pitchFamily="34" charset="0"/>
              </a:rPr>
              <a:t>Many open-source tools continue to be developed today</a:t>
            </a:r>
          </a:p>
          <a:p>
            <a:endParaRPr lang="en-US" dirty="0">
              <a:latin typeface="Calibri" panose="020F0502020204030204" pitchFamily="34" charset="0"/>
              <a:cs typeface="Calibri" panose="020F0502020204030204" pitchFamily="34" charset="0"/>
            </a:endParaRPr>
          </a:p>
        </p:txBody>
      </p:sp>
      <p:graphicFrame>
        <p:nvGraphicFramePr>
          <p:cNvPr id="6" name="Table 5">
            <a:extLst>
              <a:ext uri="{FF2B5EF4-FFF2-40B4-BE49-F238E27FC236}">
                <a16:creationId xmlns:a16="http://schemas.microsoft.com/office/drawing/2014/main" id="{F80E3251-1344-4093-A46A-B3BE9B2CFB0C}"/>
              </a:ext>
            </a:extLst>
          </p:cNvPr>
          <p:cNvGraphicFramePr>
            <a:graphicFrameLocks noGrp="1"/>
          </p:cNvGraphicFramePr>
          <p:nvPr>
            <p:extLst/>
          </p:nvPr>
        </p:nvGraphicFramePr>
        <p:xfrm>
          <a:off x="2286000" y="3048000"/>
          <a:ext cx="6142863" cy="2438400"/>
        </p:xfrm>
        <a:graphic>
          <a:graphicData uri="http://schemas.openxmlformats.org/drawingml/2006/table">
            <a:tbl>
              <a:tblPr firstRow="1" bandRow="1">
                <a:tableStyleId>{5C22544A-7EE6-4342-B048-85BDC9FD1C3A}</a:tableStyleId>
              </a:tblPr>
              <a:tblGrid>
                <a:gridCol w="1605280">
                  <a:extLst>
                    <a:ext uri="{9D8B030D-6E8A-4147-A177-3AD203B41FA5}">
                      <a16:colId xmlns:a16="http://schemas.microsoft.com/office/drawing/2014/main" val="1536574626"/>
                    </a:ext>
                  </a:extLst>
                </a:gridCol>
                <a:gridCol w="1489583">
                  <a:extLst>
                    <a:ext uri="{9D8B030D-6E8A-4147-A177-3AD203B41FA5}">
                      <a16:colId xmlns:a16="http://schemas.microsoft.com/office/drawing/2014/main" val="3034426045"/>
                    </a:ext>
                  </a:extLst>
                </a:gridCol>
                <a:gridCol w="1524000">
                  <a:extLst>
                    <a:ext uri="{9D8B030D-6E8A-4147-A177-3AD203B41FA5}">
                      <a16:colId xmlns:a16="http://schemas.microsoft.com/office/drawing/2014/main" val="3389167115"/>
                    </a:ext>
                  </a:extLst>
                </a:gridCol>
                <a:gridCol w="1524000">
                  <a:extLst>
                    <a:ext uri="{9D8B030D-6E8A-4147-A177-3AD203B41FA5}">
                      <a16:colId xmlns:a16="http://schemas.microsoft.com/office/drawing/2014/main" val="2796256707"/>
                    </a:ext>
                  </a:extLst>
                </a:gridCol>
              </a:tblGrid>
              <a:tr h="257175">
                <a:tc>
                  <a:txBody>
                    <a:bodyPr/>
                    <a:lstStyle/>
                    <a:p>
                      <a:r>
                        <a:rPr lang="en-US" sz="1400" dirty="0"/>
                        <a:t>Tool</a:t>
                      </a:r>
                    </a:p>
                  </a:txBody>
                  <a:tcPr/>
                </a:tc>
                <a:tc>
                  <a:txBody>
                    <a:bodyPr/>
                    <a:lstStyle/>
                    <a:p>
                      <a:r>
                        <a:rPr lang="en-US" sz="1400" dirty="0"/>
                        <a:t>Provider</a:t>
                      </a:r>
                    </a:p>
                  </a:txBody>
                  <a:tcPr/>
                </a:tc>
                <a:tc>
                  <a:txBody>
                    <a:bodyPr/>
                    <a:lstStyle/>
                    <a:p>
                      <a:r>
                        <a:rPr lang="en-US" sz="1400" dirty="0"/>
                        <a:t>License</a:t>
                      </a:r>
                    </a:p>
                  </a:txBody>
                  <a:tcPr/>
                </a:tc>
                <a:tc>
                  <a:txBody>
                    <a:bodyPr/>
                    <a:lstStyle/>
                    <a:p>
                      <a:r>
                        <a:rPr lang="en-US" sz="1400" dirty="0"/>
                        <a:t>I/O Format</a:t>
                      </a:r>
                    </a:p>
                  </a:txBody>
                  <a:tcPr/>
                </a:tc>
                <a:extLst>
                  <a:ext uri="{0D108BD9-81ED-4DB2-BD59-A6C34878D82A}">
                    <a16:rowId xmlns:a16="http://schemas.microsoft.com/office/drawing/2014/main" val="1893043949"/>
                  </a:ext>
                </a:extLst>
              </a:tr>
              <a:tr h="257175">
                <a:tc>
                  <a:txBody>
                    <a:bodyPr/>
                    <a:lstStyle/>
                    <a:p>
                      <a:r>
                        <a:rPr lang="en-US" sz="1400" dirty="0" err="1"/>
                        <a:t>yosys</a:t>
                      </a:r>
                      <a:endParaRPr lang="en-US" sz="1400" dirty="0"/>
                    </a:p>
                  </a:txBody>
                  <a:tcPr/>
                </a:tc>
                <a:tc>
                  <a:txBody>
                    <a:bodyPr/>
                    <a:lstStyle/>
                    <a:p>
                      <a:r>
                        <a:rPr lang="en-US" sz="1400" dirty="0"/>
                        <a:t>Clifford Wolf</a:t>
                      </a:r>
                    </a:p>
                  </a:txBody>
                  <a:tcPr/>
                </a:tc>
                <a:tc>
                  <a:txBody>
                    <a:bodyPr/>
                    <a:lstStyle/>
                    <a:p>
                      <a:r>
                        <a:rPr lang="en-US" sz="1400" dirty="0"/>
                        <a:t>ISC (BSD-2)</a:t>
                      </a:r>
                    </a:p>
                  </a:txBody>
                  <a:tcPr/>
                </a:tc>
                <a:tc>
                  <a:txBody>
                    <a:bodyPr/>
                    <a:lstStyle/>
                    <a:p>
                      <a:r>
                        <a:rPr lang="en-US" sz="1400" dirty="0"/>
                        <a:t>Industry</a:t>
                      </a:r>
                    </a:p>
                  </a:txBody>
                  <a:tcPr/>
                </a:tc>
                <a:extLst>
                  <a:ext uri="{0D108BD9-81ED-4DB2-BD59-A6C34878D82A}">
                    <a16:rowId xmlns:a16="http://schemas.microsoft.com/office/drawing/2014/main" val="2030700927"/>
                  </a:ext>
                </a:extLst>
              </a:tr>
              <a:tr h="257175">
                <a:tc>
                  <a:txBody>
                    <a:bodyPr/>
                    <a:lstStyle/>
                    <a:p>
                      <a:r>
                        <a:rPr lang="en-US" sz="1400" dirty="0"/>
                        <a:t>Parquet</a:t>
                      </a:r>
                    </a:p>
                  </a:txBody>
                  <a:tcPr/>
                </a:tc>
                <a:tc>
                  <a:txBody>
                    <a:bodyPr/>
                    <a:lstStyle/>
                    <a:p>
                      <a:r>
                        <a:rPr lang="en-US" sz="1400" dirty="0" err="1"/>
                        <a:t>UMich</a:t>
                      </a:r>
                      <a:endParaRPr lang="en-US" sz="1400" dirty="0"/>
                    </a:p>
                  </a:txBody>
                  <a:tcPr/>
                </a:tc>
                <a:tc>
                  <a:txBody>
                    <a:bodyPr/>
                    <a:lstStyle/>
                    <a:p>
                      <a:endParaRPr lang="en-US" sz="1400" dirty="0"/>
                    </a:p>
                  </a:txBody>
                  <a:tcPr/>
                </a:tc>
                <a:tc>
                  <a:txBody>
                    <a:bodyPr/>
                    <a:lstStyle/>
                    <a:p>
                      <a:r>
                        <a:rPr lang="en-US" sz="1400" dirty="0"/>
                        <a:t>Academic</a:t>
                      </a:r>
                    </a:p>
                  </a:txBody>
                  <a:tcPr/>
                </a:tc>
                <a:extLst>
                  <a:ext uri="{0D108BD9-81ED-4DB2-BD59-A6C34878D82A}">
                    <a16:rowId xmlns:a16="http://schemas.microsoft.com/office/drawing/2014/main" val="1787651058"/>
                  </a:ext>
                </a:extLst>
              </a:tr>
              <a:tr h="257175">
                <a:tc>
                  <a:txBody>
                    <a:bodyPr/>
                    <a:lstStyle/>
                    <a:p>
                      <a:r>
                        <a:rPr lang="en-US" sz="1400" dirty="0" err="1"/>
                        <a:t>NTUPlace</a:t>
                      </a:r>
                      <a:r>
                        <a:rPr lang="en-US" sz="1400" dirty="0"/>
                        <a:t> 2.0</a:t>
                      </a:r>
                    </a:p>
                  </a:txBody>
                  <a:tcPr/>
                </a:tc>
                <a:tc>
                  <a:txBody>
                    <a:bodyPr/>
                    <a:lstStyle/>
                    <a:p>
                      <a:r>
                        <a:rPr lang="en-US" sz="1400" dirty="0"/>
                        <a:t>NTU</a:t>
                      </a:r>
                    </a:p>
                  </a:txBody>
                  <a:tcPr/>
                </a:tc>
                <a:tc>
                  <a:txBody>
                    <a:bodyPr/>
                    <a:lstStyle/>
                    <a:p>
                      <a:endParaRPr lang="en-US" sz="1400" dirty="0"/>
                    </a:p>
                  </a:txBody>
                  <a:tcPr/>
                </a:tc>
                <a:tc>
                  <a:txBody>
                    <a:bodyPr/>
                    <a:lstStyle/>
                    <a:p>
                      <a:r>
                        <a:rPr lang="en-US" sz="1400" dirty="0"/>
                        <a:t>Academic</a:t>
                      </a:r>
                    </a:p>
                  </a:txBody>
                  <a:tcPr/>
                </a:tc>
                <a:extLst>
                  <a:ext uri="{0D108BD9-81ED-4DB2-BD59-A6C34878D82A}">
                    <a16:rowId xmlns:a16="http://schemas.microsoft.com/office/drawing/2014/main" val="2293680353"/>
                  </a:ext>
                </a:extLst>
              </a:tr>
              <a:tr h="257175">
                <a:tc>
                  <a:txBody>
                    <a:bodyPr/>
                    <a:lstStyle/>
                    <a:p>
                      <a:r>
                        <a:rPr lang="en-US" sz="1400" dirty="0"/>
                        <a:t>NTHU GR</a:t>
                      </a:r>
                    </a:p>
                  </a:txBody>
                  <a:tcPr/>
                </a:tc>
                <a:tc>
                  <a:txBody>
                    <a:bodyPr/>
                    <a:lstStyle/>
                    <a:p>
                      <a:r>
                        <a:rPr lang="en-US" sz="1400" dirty="0"/>
                        <a:t>NTHU</a:t>
                      </a:r>
                    </a:p>
                  </a:txBody>
                  <a:tcPr/>
                </a:tc>
                <a:tc>
                  <a:txBody>
                    <a:bodyPr/>
                    <a:lstStyle/>
                    <a:p>
                      <a:endParaRPr lang="en-US" sz="1400" dirty="0"/>
                    </a:p>
                  </a:txBody>
                  <a:tcPr/>
                </a:tc>
                <a:tc>
                  <a:txBody>
                    <a:bodyPr/>
                    <a:lstStyle/>
                    <a:p>
                      <a:r>
                        <a:rPr lang="en-US" sz="1400" dirty="0"/>
                        <a:t>Academic</a:t>
                      </a:r>
                    </a:p>
                  </a:txBody>
                  <a:tcPr/>
                </a:tc>
                <a:extLst>
                  <a:ext uri="{0D108BD9-81ED-4DB2-BD59-A6C34878D82A}">
                    <a16:rowId xmlns:a16="http://schemas.microsoft.com/office/drawing/2014/main" val="3114516112"/>
                  </a:ext>
                </a:extLst>
              </a:tr>
              <a:tr h="257175">
                <a:tc>
                  <a:txBody>
                    <a:bodyPr/>
                    <a:lstStyle/>
                    <a:p>
                      <a:r>
                        <a:rPr lang="en-US" sz="1400" dirty="0" err="1"/>
                        <a:t>Qrouter</a:t>
                      </a:r>
                      <a:endParaRPr lang="en-US" sz="1400" dirty="0"/>
                    </a:p>
                  </a:txBody>
                  <a:tcPr/>
                </a:tc>
                <a:tc>
                  <a:txBody>
                    <a:bodyPr/>
                    <a:lstStyle/>
                    <a:p>
                      <a:r>
                        <a:rPr lang="en-US" sz="1400" dirty="0"/>
                        <a:t>Tim Edwards</a:t>
                      </a:r>
                    </a:p>
                  </a:txBody>
                  <a:tcPr/>
                </a:tc>
                <a:tc>
                  <a:txBody>
                    <a:bodyPr/>
                    <a:lstStyle/>
                    <a:p>
                      <a:r>
                        <a:rPr lang="en-US" sz="1400" dirty="0"/>
                        <a:t>GPL 2.0</a:t>
                      </a:r>
                    </a:p>
                  </a:txBody>
                  <a:tcPr/>
                </a:tc>
                <a:tc>
                  <a:txBody>
                    <a:bodyPr/>
                    <a:lstStyle/>
                    <a:p>
                      <a:r>
                        <a:rPr lang="en-US" sz="1400" dirty="0"/>
                        <a:t>Industry</a:t>
                      </a:r>
                    </a:p>
                  </a:txBody>
                  <a:tcPr/>
                </a:tc>
                <a:extLst>
                  <a:ext uri="{0D108BD9-81ED-4DB2-BD59-A6C34878D82A}">
                    <a16:rowId xmlns:a16="http://schemas.microsoft.com/office/drawing/2014/main" val="2130271197"/>
                  </a:ext>
                </a:extLst>
              </a:tr>
              <a:tr h="257175">
                <a:tc>
                  <a:txBody>
                    <a:bodyPr/>
                    <a:lstStyle/>
                    <a:p>
                      <a:r>
                        <a:rPr lang="en-US" sz="1400" dirty="0"/>
                        <a:t>OpenTimer2.0</a:t>
                      </a:r>
                    </a:p>
                  </a:txBody>
                  <a:tcPr/>
                </a:tc>
                <a:tc>
                  <a:txBody>
                    <a:bodyPr/>
                    <a:lstStyle/>
                    <a:p>
                      <a:r>
                        <a:rPr lang="en-US" sz="1400" dirty="0"/>
                        <a:t>UIUC</a:t>
                      </a:r>
                    </a:p>
                  </a:txBody>
                  <a:tcPr/>
                </a:tc>
                <a:tc>
                  <a:txBody>
                    <a:bodyPr/>
                    <a:lstStyle/>
                    <a:p>
                      <a:r>
                        <a:rPr lang="en-US" sz="1400" dirty="0"/>
                        <a:t>MIT</a:t>
                      </a:r>
                    </a:p>
                  </a:txBody>
                  <a:tcPr/>
                </a:tc>
                <a:tc>
                  <a:txBody>
                    <a:bodyPr/>
                    <a:lstStyle/>
                    <a:p>
                      <a:r>
                        <a:rPr lang="en-US" sz="1400" dirty="0"/>
                        <a:t>Industry</a:t>
                      </a:r>
                    </a:p>
                  </a:txBody>
                  <a:tcPr/>
                </a:tc>
                <a:extLst>
                  <a:ext uri="{0D108BD9-81ED-4DB2-BD59-A6C34878D82A}">
                    <a16:rowId xmlns:a16="http://schemas.microsoft.com/office/drawing/2014/main" val="592888878"/>
                  </a:ext>
                </a:extLst>
              </a:tr>
              <a:tr h="257175">
                <a:tc>
                  <a:txBody>
                    <a:bodyPr/>
                    <a:lstStyle/>
                    <a:p>
                      <a:r>
                        <a:rPr lang="en-US" sz="1400" dirty="0" err="1"/>
                        <a:t>Rsyn</a:t>
                      </a:r>
                      <a:endParaRPr lang="en-US" sz="1400" dirty="0"/>
                    </a:p>
                  </a:txBody>
                  <a:tcPr/>
                </a:tc>
                <a:tc>
                  <a:txBody>
                    <a:bodyPr/>
                    <a:lstStyle/>
                    <a:p>
                      <a:r>
                        <a:rPr lang="en-US" sz="1400" dirty="0"/>
                        <a:t>UFRGS</a:t>
                      </a:r>
                    </a:p>
                  </a:txBody>
                  <a:tcPr/>
                </a:tc>
                <a:tc>
                  <a:txBody>
                    <a:bodyPr/>
                    <a:lstStyle/>
                    <a:p>
                      <a:r>
                        <a:rPr lang="en-US" sz="1400" dirty="0"/>
                        <a:t>Apache 2.0</a:t>
                      </a:r>
                    </a:p>
                  </a:txBody>
                  <a:tcPr/>
                </a:tc>
                <a:tc>
                  <a:txBody>
                    <a:bodyPr/>
                    <a:lstStyle/>
                    <a:p>
                      <a:r>
                        <a:rPr lang="en-US" sz="1400" dirty="0"/>
                        <a:t>Industry</a:t>
                      </a:r>
                    </a:p>
                  </a:txBody>
                  <a:tcPr/>
                </a:tc>
                <a:extLst>
                  <a:ext uri="{0D108BD9-81ED-4DB2-BD59-A6C34878D82A}">
                    <a16:rowId xmlns:a16="http://schemas.microsoft.com/office/drawing/2014/main" val="2179789961"/>
                  </a:ext>
                </a:extLst>
              </a:tr>
            </a:tbl>
          </a:graphicData>
        </a:graphic>
      </p:graphicFrame>
      <p:sp>
        <p:nvSpPr>
          <p:cNvPr id="9" name="Content Placeholder 1">
            <a:extLst>
              <a:ext uri="{FF2B5EF4-FFF2-40B4-BE49-F238E27FC236}">
                <a16:creationId xmlns:a16="http://schemas.microsoft.com/office/drawing/2014/main" id="{F593D6BB-9101-407F-8C01-AB337AA21118}"/>
              </a:ext>
            </a:extLst>
          </p:cNvPr>
          <p:cNvSpPr txBox="1">
            <a:spLocks/>
          </p:cNvSpPr>
          <p:nvPr/>
        </p:nvSpPr>
        <p:spPr bwMode="auto">
          <a:xfrm>
            <a:off x="1219200" y="5880528"/>
            <a:ext cx="9136933" cy="52546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569913" indent="-222250"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803275" indent="-230188"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marL="0" indent="0" algn="ctr">
              <a:buNone/>
            </a:pPr>
            <a:r>
              <a:rPr lang="en-US" sz="2400" b="1" kern="0" dirty="0">
                <a:latin typeface="Calibri" panose="020F0502020204030204" pitchFamily="34" charset="0"/>
                <a:cs typeface="Calibri" panose="020F0502020204030204" pitchFamily="34" charset="0"/>
              </a:rPr>
              <a:t>We want to see critical mass, culture of FOSS in our domain</a:t>
            </a:r>
          </a:p>
        </p:txBody>
      </p:sp>
      <p:graphicFrame>
        <p:nvGraphicFramePr>
          <p:cNvPr id="7" name="Diagram 6">
            <a:extLst>
              <a:ext uri="{FF2B5EF4-FFF2-40B4-BE49-F238E27FC236}">
                <a16:creationId xmlns:a16="http://schemas.microsoft.com/office/drawing/2014/main" id="{CDC62515-787D-FC4B-B861-749238B98268}"/>
              </a:ext>
            </a:extLst>
          </p:cNvPr>
          <p:cNvGraphicFramePr/>
          <p:nvPr>
            <p:extLst>
              <p:ext uri="{D42A27DB-BD31-4B8C-83A1-F6EECF244321}">
                <p14:modId xmlns:p14="http://schemas.microsoft.com/office/powerpoint/2010/main" val="1419507455"/>
              </p:ext>
            </p:extLst>
          </p:nvPr>
        </p:nvGraphicFramePr>
        <p:xfrm>
          <a:off x="587047" y="152400"/>
          <a:ext cx="10995353" cy="30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627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Target: RTL-to-GDS Layout Generation</a:t>
            </a:r>
          </a:p>
        </p:txBody>
      </p:sp>
      <p:sp>
        <p:nvSpPr>
          <p:cNvPr id="22" name="Content Placeholder 2">
            <a:extLst>
              <a:ext uri="{FF2B5EF4-FFF2-40B4-BE49-F238E27FC236}">
                <a16:creationId xmlns:a16="http://schemas.microsoft.com/office/drawing/2014/main" id="{E4DFA70C-1EEE-4C28-BD5B-DB5542F8FD05}"/>
              </a:ext>
            </a:extLst>
          </p:cNvPr>
          <p:cNvSpPr>
            <a:spLocks noGrp="1"/>
          </p:cNvSpPr>
          <p:nvPr>
            <p:ph sz="half" idx="1"/>
          </p:nvPr>
        </p:nvSpPr>
        <p:spPr/>
        <p:txBody>
          <a:bodyPr/>
          <a:lstStyle/>
          <a:p>
            <a:r>
              <a:rPr lang="en-US" dirty="0">
                <a:solidFill>
                  <a:schemeClr val="bg2">
                    <a:lumMod val="50000"/>
                  </a:schemeClr>
                </a:solidFill>
                <a:latin typeface="Calibri" panose="020F0502020204030204" pitchFamily="34" charset="0"/>
                <a:cs typeface="Calibri" panose="020F0502020204030204" pitchFamily="34" charset="0"/>
                <a:sym typeface="Wingdings" panose="05000000000000000000" pitchFamily="2" charset="2"/>
              </a:rPr>
              <a:t>Inputs: </a:t>
            </a:r>
            <a:r>
              <a:rPr lang="en-US" dirty="0">
                <a:latin typeface="Calibri" panose="020F0502020204030204" pitchFamily="34" charset="0"/>
                <a:cs typeface="Calibri" panose="020F0502020204030204" pitchFamily="34" charset="0"/>
                <a:sym typeface="Wingdings" panose="05000000000000000000" pitchFamily="2" charset="2"/>
              </a:rPr>
              <a:t>.v, .</a:t>
            </a:r>
            <a:r>
              <a:rPr lang="en-US" dirty="0" err="1">
                <a:latin typeface="Calibri" panose="020F0502020204030204" pitchFamily="34" charset="0"/>
                <a:cs typeface="Calibri" panose="020F0502020204030204" pitchFamily="34" charset="0"/>
                <a:sym typeface="Wingdings" panose="05000000000000000000" pitchFamily="2" charset="2"/>
              </a:rPr>
              <a:t>sdc</a:t>
            </a:r>
            <a:r>
              <a:rPr lang="en-US" dirty="0">
                <a:latin typeface="Calibri" panose="020F0502020204030204" pitchFamily="34" charset="0"/>
                <a:cs typeface="Calibri" panose="020F0502020204030204" pitchFamily="34" charset="0"/>
                <a:sym typeface="Wingdings" panose="05000000000000000000" pitchFamily="2" charset="2"/>
              </a:rPr>
              <a:t>, .lib, .</a:t>
            </a:r>
            <a:r>
              <a:rPr lang="en-US" dirty="0" err="1">
                <a:latin typeface="Calibri" panose="020F0502020204030204" pitchFamily="34" charset="0"/>
                <a:cs typeface="Calibri" panose="020F0502020204030204" pitchFamily="34" charset="0"/>
                <a:sym typeface="Wingdings" panose="05000000000000000000" pitchFamily="2" charset="2"/>
              </a:rPr>
              <a:t>lef</a:t>
            </a:r>
            <a:endParaRPr lang="en-US" dirty="0">
              <a:latin typeface="Calibri" panose="020F0502020204030204" pitchFamily="34" charset="0"/>
              <a:cs typeface="Calibri" panose="020F0502020204030204" pitchFamily="34" charset="0"/>
              <a:sym typeface="Wingdings" panose="05000000000000000000" pitchFamily="2" charset="2"/>
            </a:endParaRPr>
          </a:p>
          <a:p>
            <a:pPr lvl="1"/>
            <a:r>
              <a:rPr lang="en-US" dirty="0">
                <a:latin typeface="Calibri" panose="020F0502020204030204" pitchFamily="34" charset="0"/>
                <a:cs typeface="Calibri" panose="020F0502020204030204" pitchFamily="34" charset="0"/>
                <a:sym typeface="Wingdings" panose="05000000000000000000" pitchFamily="2" charset="2"/>
              </a:rPr>
              <a:t>.def, .</a:t>
            </a:r>
            <a:r>
              <a:rPr lang="en-US" dirty="0" err="1">
                <a:latin typeface="Calibri" panose="020F0502020204030204" pitchFamily="34" charset="0"/>
                <a:cs typeface="Calibri" panose="020F0502020204030204" pitchFamily="34" charset="0"/>
                <a:sym typeface="Wingdings" panose="05000000000000000000" pitchFamily="2" charset="2"/>
              </a:rPr>
              <a:t>spef</a:t>
            </a:r>
            <a:r>
              <a:rPr lang="en-US" dirty="0">
                <a:latin typeface="Calibri" panose="020F0502020204030204" pitchFamily="34" charset="0"/>
                <a:cs typeface="Calibri" panose="020F0502020204030204" pitchFamily="34" charset="0"/>
                <a:sym typeface="Wingdings" panose="05000000000000000000" pitchFamily="2" charset="2"/>
              </a:rPr>
              <a:t> in point tools</a:t>
            </a:r>
          </a:p>
          <a:p>
            <a:pPr lvl="1"/>
            <a:r>
              <a:rPr lang="en-US" dirty="0">
                <a:solidFill>
                  <a:srgbClr val="FF0000"/>
                </a:solidFill>
                <a:latin typeface="Calibri" panose="020F0502020204030204" pitchFamily="34" charset="0"/>
                <a:cs typeface="Calibri" panose="020F0502020204030204" pitchFamily="34" charset="0"/>
                <a:sym typeface="Wingdings" panose="05000000000000000000" pitchFamily="2" charset="2"/>
              </a:rPr>
              <a:t>config files required</a:t>
            </a:r>
          </a:p>
          <a:p>
            <a:pPr lvl="1"/>
            <a:r>
              <a:rPr lang="en-US" dirty="0">
                <a:solidFill>
                  <a:srgbClr val="FF0000"/>
                </a:solidFill>
                <a:latin typeface="Calibri" panose="020F0502020204030204" pitchFamily="34" charset="0"/>
                <a:cs typeface="Calibri" panose="020F0502020204030204" pitchFamily="34" charset="0"/>
                <a:sym typeface="Wingdings" panose="05000000000000000000" pitchFamily="2" charset="2"/>
              </a:rPr>
              <a:t>pre-characterizations required</a:t>
            </a:r>
          </a:p>
          <a:p>
            <a:endParaRPr lang="en-US" dirty="0">
              <a:latin typeface="Calibri" panose="020F0502020204030204" pitchFamily="34" charset="0"/>
              <a:cs typeface="Calibri" panose="020F0502020204030204" pitchFamily="34" charset="0"/>
              <a:sym typeface="Wingdings" panose="05000000000000000000" pitchFamily="2" charset="2"/>
            </a:endParaRPr>
          </a:p>
          <a:p>
            <a:r>
              <a:rPr lang="en-US" dirty="0">
                <a:solidFill>
                  <a:schemeClr val="bg2">
                    <a:lumMod val="50000"/>
                  </a:schemeClr>
                </a:solidFill>
                <a:latin typeface="Calibri" panose="020F0502020204030204" pitchFamily="34" charset="0"/>
                <a:cs typeface="Calibri" panose="020F0502020204030204" pitchFamily="34" charset="0"/>
                <a:sym typeface="Wingdings" panose="05000000000000000000" pitchFamily="2" charset="2"/>
              </a:rPr>
              <a:t>Outputs: </a:t>
            </a:r>
            <a:r>
              <a:rPr lang="en-US" dirty="0">
                <a:latin typeface="Calibri" panose="020F0502020204030204" pitchFamily="34" charset="0"/>
                <a:cs typeface="Calibri" panose="020F0502020204030204" pitchFamily="34" charset="0"/>
                <a:sym typeface="Wingdings" panose="05000000000000000000" pitchFamily="2" charset="2"/>
              </a:rPr>
              <a:t>post-route .def, timing/power estimates</a:t>
            </a:r>
          </a:p>
          <a:p>
            <a:endParaRPr lang="en-US" dirty="0">
              <a:latin typeface="Calibri" panose="020F0502020204030204" pitchFamily="34" charset="0"/>
              <a:cs typeface="Calibri" panose="020F0502020204030204" pitchFamily="34" charset="0"/>
              <a:sym typeface="Wingdings" panose="05000000000000000000" pitchFamily="2" charset="2"/>
            </a:endParaRPr>
          </a:p>
          <a:p>
            <a:r>
              <a:rPr lang="en-US" dirty="0">
                <a:solidFill>
                  <a:schemeClr val="bg2">
                    <a:lumMod val="50000"/>
                  </a:schemeClr>
                </a:solidFill>
                <a:latin typeface="Calibri" panose="020F0502020204030204" pitchFamily="34" charset="0"/>
                <a:cs typeface="Calibri" panose="020F0502020204030204" pitchFamily="34" charset="0"/>
                <a:sym typeface="Wingdings" panose="05000000000000000000" pitchFamily="2" charset="2"/>
              </a:rPr>
              <a:t>Alpha release:</a:t>
            </a:r>
            <a:r>
              <a:rPr lang="en-US" dirty="0">
                <a:latin typeface="Calibri" panose="020F0502020204030204" pitchFamily="34" charset="0"/>
                <a:cs typeface="Calibri" panose="020F0502020204030204" pitchFamily="34" charset="0"/>
                <a:sym typeface="Wingdings" panose="05000000000000000000" pitchFamily="2" charset="2"/>
              </a:rPr>
              <a:t> July 2019</a:t>
            </a:r>
          </a:p>
          <a:p>
            <a:r>
              <a:rPr lang="en-US" dirty="0">
                <a:solidFill>
                  <a:schemeClr val="bg2">
                    <a:lumMod val="50000"/>
                  </a:schemeClr>
                </a:solidFill>
                <a:latin typeface="Calibri" panose="020F0502020204030204" pitchFamily="34" charset="0"/>
                <a:cs typeface="Calibri" panose="020F0502020204030204" pitchFamily="34" charset="0"/>
                <a:sym typeface="Wingdings" panose="05000000000000000000" pitchFamily="2" charset="2"/>
              </a:rPr>
              <a:t>V1.0 release: </a:t>
            </a:r>
            <a:r>
              <a:rPr lang="en-US" dirty="0">
                <a:latin typeface="Calibri" panose="020F0502020204030204" pitchFamily="34" charset="0"/>
                <a:cs typeface="Calibri" panose="020F0502020204030204" pitchFamily="34" charset="0"/>
                <a:sym typeface="Wingdings" panose="05000000000000000000" pitchFamily="2" charset="2"/>
              </a:rPr>
              <a:t>June 2020</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D011D8A2-2243-DF4F-81EC-CBC12DFB4F68}"/>
              </a:ext>
            </a:extLst>
          </p:cNvPr>
          <p:cNvGrpSpPr/>
          <p:nvPr/>
        </p:nvGrpSpPr>
        <p:grpSpPr>
          <a:xfrm>
            <a:off x="6629400" y="1307625"/>
            <a:ext cx="4644463" cy="5552147"/>
            <a:chOff x="7785320" y="1582797"/>
            <a:chExt cx="3496269" cy="4712858"/>
          </a:xfrm>
        </p:grpSpPr>
        <p:cxnSp>
          <p:nvCxnSpPr>
            <p:cNvPr id="5" name="Straight Arrow Connector 4">
              <a:extLst>
                <a:ext uri="{FF2B5EF4-FFF2-40B4-BE49-F238E27FC236}">
                  <a16:creationId xmlns:a16="http://schemas.microsoft.com/office/drawing/2014/main" id="{E3D02C22-5087-B44A-9636-D1CC33B0858D}"/>
                </a:ext>
              </a:extLst>
            </p:cNvPr>
            <p:cNvCxnSpPr>
              <a:cxnSpLocks/>
            </p:cNvCxnSpPr>
            <p:nvPr/>
          </p:nvCxnSpPr>
          <p:spPr bwMode="auto">
            <a:xfrm>
              <a:off x="9951367" y="1987432"/>
              <a:ext cx="0" cy="213718"/>
            </a:xfrm>
            <a:prstGeom prst="straightConnector1">
              <a:avLst/>
            </a:prstGeom>
            <a:solidFill>
              <a:schemeClr val="accent1"/>
            </a:solidFill>
            <a:ln w="19050" cap="flat" cmpd="sng" algn="ctr">
              <a:solidFill>
                <a:srgbClr val="00B050"/>
              </a:solidFill>
              <a:prstDash val="solid"/>
              <a:round/>
              <a:headEnd type="none" w="med" len="med"/>
              <a:tailEnd type="triangle"/>
            </a:ln>
            <a:effectLst/>
          </p:spPr>
        </p:cxnSp>
        <p:sp>
          <p:nvSpPr>
            <p:cNvPr id="6" name="TextBox 5">
              <a:extLst>
                <a:ext uri="{FF2B5EF4-FFF2-40B4-BE49-F238E27FC236}">
                  <a16:creationId xmlns:a16="http://schemas.microsoft.com/office/drawing/2014/main" id="{A70EA732-E4E2-664E-889B-304160F510E2}"/>
                </a:ext>
              </a:extLst>
            </p:cNvPr>
            <p:cNvSpPr txBox="1"/>
            <p:nvPr/>
          </p:nvSpPr>
          <p:spPr>
            <a:xfrm>
              <a:off x="9358512" y="2208017"/>
              <a:ext cx="1202369" cy="352689"/>
            </a:xfrm>
            <a:prstGeom prst="rect">
              <a:avLst/>
            </a:prstGeom>
            <a:solidFill>
              <a:srgbClr val="FFC000">
                <a:alpha val="24314"/>
              </a:srgbClr>
            </a:solidFill>
            <a:ln w="19050">
              <a:solidFill>
                <a:srgbClr val="7030A0"/>
              </a:solidFill>
            </a:ln>
          </p:spPr>
          <p:txBody>
            <a:bodyPr wrap="square" rtlCol="0">
              <a:spAutoFit/>
            </a:bodyPr>
            <a:lstStyle/>
            <a:p>
              <a:pPr algn="ctr"/>
              <a:r>
                <a:rPr lang="en-US" sz="1050" dirty="0">
                  <a:latin typeface="Arial" panose="020B0604020202020204" pitchFamily="34" charset="0"/>
                  <a:cs typeface="Arial" panose="020B0604020202020204" pitchFamily="34" charset="0"/>
                </a:rPr>
                <a:t>FLOORPLAN / POWERPLAN</a:t>
              </a:r>
            </a:p>
          </p:txBody>
        </p:sp>
        <p:sp>
          <p:nvSpPr>
            <p:cNvPr id="7" name="TextBox 6">
              <a:extLst>
                <a:ext uri="{FF2B5EF4-FFF2-40B4-BE49-F238E27FC236}">
                  <a16:creationId xmlns:a16="http://schemas.microsoft.com/office/drawing/2014/main" id="{09E61C3B-F78D-E54F-8955-F193BF894CDB}"/>
                </a:ext>
              </a:extLst>
            </p:cNvPr>
            <p:cNvSpPr txBox="1"/>
            <p:nvPr/>
          </p:nvSpPr>
          <p:spPr>
            <a:xfrm>
              <a:off x="9358512" y="1582797"/>
              <a:ext cx="1202369" cy="352689"/>
            </a:xfrm>
            <a:prstGeom prst="rect">
              <a:avLst/>
            </a:prstGeom>
            <a:solidFill>
              <a:srgbClr val="FFC000">
                <a:alpha val="24314"/>
              </a:srgbClr>
            </a:solidFill>
            <a:ln w="19050">
              <a:solidFill>
                <a:srgbClr val="7030A0"/>
              </a:solidFill>
            </a:ln>
          </p:spPr>
          <p:txBody>
            <a:bodyPr wrap="square" rtlCol="0">
              <a:spAutoFit/>
            </a:bodyPr>
            <a:lstStyle/>
            <a:p>
              <a:pPr algn="ctr"/>
              <a:r>
                <a:rPr lang="en-US" sz="1050" dirty="0">
                  <a:latin typeface="Arial" panose="020B0604020202020204" pitchFamily="34" charset="0"/>
                  <a:cs typeface="Arial" panose="020B0604020202020204" pitchFamily="34" charset="0"/>
                </a:rPr>
                <a:t>LOGIC/ PHYSICAL SYNTHESIS</a:t>
              </a:r>
            </a:p>
          </p:txBody>
        </p:sp>
        <p:cxnSp>
          <p:nvCxnSpPr>
            <p:cNvPr id="8" name="Straight Arrow Connector 7">
              <a:extLst>
                <a:ext uri="{FF2B5EF4-FFF2-40B4-BE49-F238E27FC236}">
                  <a16:creationId xmlns:a16="http://schemas.microsoft.com/office/drawing/2014/main" id="{775368D2-5F6D-0C48-86C6-9285F5BFE63C}"/>
                </a:ext>
              </a:extLst>
            </p:cNvPr>
            <p:cNvCxnSpPr>
              <a:cxnSpLocks/>
            </p:cNvCxnSpPr>
            <p:nvPr/>
          </p:nvCxnSpPr>
          <p:spPr bwMode="auto">
            <a:xfrm>
              <a:off x="8960076" y="1785114"/>
              <a:ext cx="340056" cy="0"/>
            </a:xfrm>
            <a:prstGeom prst="straightConnector1">
              <a:avLst/>
            </a:prstGeom>
            <a:solidFill>
              <a:schemeClr val="accent1"/>
            </a:solidFill>
            <a:ln w="25400" cap="flat" cmpd="sng" algn="ctr">
              <a:solidFill>
                <a:schemeClr val="tx1"/>
              </a:solidFill>
              <a:prstDash val="sysDash"/>
              <a:round/>
              <a:headEnd type="none" w="med" len="med"/>
              <a:tailEnd type="triangle"/>
            </a:ln>
            <a:effectLst/>
          </p:spPr>
        </p:cxnSp>
        <p:sp>
          <p:nvSpPr>
            <p:cNvPr id="9" name="TextBox 8">
              <a:extLst>
                <a:ext uri="{FF2B5EF4-FFF2-40B4-BE49-F238E27FC236}">
                  <a16:creationId xmlns:a16="http://schemas.microsoft.com/office/drawing/2014/main" id="{1A7FEE01-4674-A842-9EEF-7B741B042AE8}"/>
                </a:ext>
              </a:extLst>
            </p:cNvPr>
            <p:cNvSpPr txBox="1"/>
            <p:nvPr/>
          </p:nvSpPr>
          <p:spPr>
            <a:xfrm>
              <a:off x="7785322" y="1600200"/>
              <a:ext cx="1074822" cy="313502"/>
            </a:xfrm>
            <a:prstGeom prst="rect">
              <a:avLst/>
            </a:prstGeom>
            <a:solidFill>
              <a:schemeClr val="accent2">
                <a:lumMod val="20000"/>
                <a:lumOff val="80000"/>
              </a:schemeClr>
            </a:solidFill>
          </p:spPr>
          <p:txBody>
            <a:bodyPr wrap="square" rtlCol="0">
              <a:spAutoFit/>
            </a:bodyPr>
            <a:lstStyle/>
            <a:p>
              <a:r>
                <a:rPr lang="en-US" sz="900" dirty="0" err="1">
                  <a:solidFill>
                    <a:sysClr val="windowText" lastClr="000000"/>
                  </a:solidFill>
                </a:rPr>
                <a:t>design.v</a:t>
              </a:r>
              <a:r>
                <a:rPr lang="en-US" sz="900" dirty="0">
                  <a:solidFill>
                    <a:sysClr val="windowText" lastClr="000000"/>
                  </a:solidFill>
                </a:rPr>
                <a:t>, </a:t>
              </a:r>
              <a:r>
                <a:rPr lang="en-US" sz="900" dirty="0" err="1">
                  <a:solidFill>
                    <a:sysClr val="windowText" lastClr="000000"/>
                  </a:solidFill>
                </a:rPr>
                <a:t>design.sdc</a:t>
              </a:r>
              <a:r>
                <a:rPr lang="en-US" sz="900" dirty="0">
                  <a:solidFill>
                    <a:sysClr val="windowText" lastClr="000000"/>
                  </a:solidFill>
                </a:rPr>
                <a:t>, design.lib, </a:t>
              </a:r>
              <a:r>
                <a:rPr lang="en-US" sz="900" dirty="0" err="1">
                  <a:solidFill>
                    <a:sysClr val="windowText" lastClr="000000"/>
                  </a:solidFill>
                </a:rPr>
                <a:t>design.lef</a:t>
              </a:r>
              <a:endParaRPr lang="en-US" sz="900" dirty="0">
                <a:solidFill>
                  <a:sysClr val="windowText" lastClr="000000"/>
                </a:solidFill>
              </a:endParaRPr>
            </a:p>
          </p:txBody>
        </p:sp>
        <p:cxnSp>
          <p:nvCxnSpPr>
            <p:cNvPr id="10" name="Straight Arrow Connector 9">
              <a:extLst>
                <a:ext uri="{FF2B5EF4-FFF2-40B4-BE49-F238E27FC236}">
                  <a16:creationId xmlns:a16="http://schemas.microsoft.com/office/drawing/2014/main" id="{3D356C5C-4173-FE43-8A6C-55EB8B953251}"/>
                </a:ext>
              </a:extLst>
            </p:cNvPr>
            <p:cNvCxnSpPr>
              <a:cxnSpLocks/>
            </p:cNvCxnSpPr>
            <p:nvPr/>
          </p:nvCxnSpPr>
          <p:spPr bwMode="auto">
            <a:xfrm flipH="1">
              <a:off x="8960076" y="2070775"/>
              <a:ext cx="898444" cy="0"/>
            </a:xfrm>
            <a:prstGeom prst="straightConnector1">
              <a:avLst/>
            </a:prstGeom>
            <a:solidFill>
              <a:schemeClr val="accent1"/>
            </a:solidFill>
            <a:ln w="25400" cap="flat" cmpd="sng" algn="ctr">
              <a:solidFill>
                <a:schemeClr val="tx1"/>
              </a:solidFill>
              <a:prstDash val="sysDash"/>
              <a:round/>
              <a:headEnd type="none" w="med" len="med"/>
              <a:tailEnd type="triangle"/>
            </a:ln>
            <a:effectLst/>
          </p:spPr>
        </p:cxnSp>
        <p:sp>
          <p:nvSpPr>
            <p:cNvPr id="11" name="TextBox 10">
              <a:extLst>
                <a:ext uri="{FF2B5EF4-FFF2-40B4-BE49-F238E27FC236}">
                  <a16:creationId xmlns:a16="http://schemas.microsoft.com/office/drawing/2014/main" id="{BCB98C24-D15A-B744-A422-4DB59884D421}"/>
                </a:ext>
              </a:extLst>
            </p:cNvPr>
            <p:cNvSpPr txBox="1"/>
            <p:nvPr/>
          </p:nvSpPr>
          <p:spPr>
            <a:xfrm>
              <a:off x="7785321" y="1965684"/>
              <a:ext cx="1074823" cy="195938"/>
            </a:xfrm>
            <a:prstGeom prst="rect">
              <a:avLst/>
            </a:prstGeom>
            <a:solidFill>
              <a:schemeClr val="accent5">
                <a:lumMod val="20000"/>
                <a:lumOff val="80000"/>
              </a:schemeClr>
            </a:solidFill>
          </p:spPr>
          <p:txBody>
            <a:bodyPr wrap="square" rtlCol="0">
              <a:spAutoFit/>
            </a:bodyPr>
            <a:lstStyle/>
            <a:p>
              <a:r>
                <a:rPr lang="en-US" sz="900" dirty="0" err="1">
                  <a:solidFill>
                    <a:sysClr val="windowText" lastClr="000000"/>
                  </a:solidFill>
                </a:rPr>
                <a:t>gate.v</a:t>
              </a:r>
              <a:r>
                <a:rPr lang="en-US" sz="900" dirty="0">
                  <a:solidFill>
                    <a:sysClr val="windowText" lastClr="000000"/>
                  </a:solidFill>
                </a:rPr>
                <a:t> </a:t>
              </a:r>
            </a:p>
          </p:txBody>
        </p:sp>
        <p:sp>
          <p:nvSpPr>
            <p:cNvPr id="12" name="TextBox 11">
              <a:extLst>
                <a:ext uri="{FF2B5EF4-FFF2-40B4-BE49-F238E27FC236}">
                  <a16:creationId xmlns:a16="http://schemas.microsoft.com/office/drawing/2014/main" id="{7E28CB76-FCA4-F841-AAA5-6170C91DD4B9}"/>
                </a:ext>
              </a:extLst>
            </p:cNvPr>
            <p:cNvSpPr txBox="1"/>
            <p:nvPr/>
          </p:nvSpPr>
          <p:spPr>
            <a:xfrm>
              <a:off x="7785321" y="2189259"/>
              <a:ext cx="1074823" cy="313502"/>
            </a:xfrm>
            <a:prstGeom prst="rect">
              <a:avLst/>
            </a:prstGeom>
            <a:solidFill>
              <a:schemeClr val="accent2">
                <a:lumMod val="20000"/>
                <a:lumOff val="80000"/>
              </a:schemeClr>
            </a:solidFill>
            <a:ln>
              <a:noFill/>
            </a:ln>
          </p:spPr>
          <p:txBody>
            <a:bodyPr wrap="square" rtlCol="0">
              <a:spAutoFit/>
            </a:bodyPr>
            <a:lstStyle/>
            <a:p>
              <a:r>
                <a:rPr lang="en-US" sz="900" dirty="0" err="1">
                  <a:solidFill>
                    <a:sysClr val="windowText" lastClr="000000"/>
                  </a:solidFill>
                </a:rPr>
                <a:t>gate.v</a:t>
              </a:r>
              <a:r>
                <a:rPr lang="en-US" sz="900" dirty="0">
                  <a:solidFill>
                    <a:sysClr val="windowText" lastClr="000000"/>
                  </a:solidFill>
                </a:rPr>
                <a:t>, design.lib, </a:t>
              </a:r>
              <a:r>
                <a:rPr lang="en-US" sz="900" dirty="0" err="1">
                  <a:solidFill>
                    <a:sysClr val="windowText" lastClr="000000"/>
                  </a:solidFill>
                </a:rPr>
                <a:t>design.lef</a:t>
              </a:r>
              <a:r>
                <a:rPr lang="en-US" sz="900" dirty="0">
                  <a:solidFill>
                    <a:sysClr val="windowText" lastClr="000000"/>
                  </a:solidFill>
                </a:rPr>
                <a:t>, </a:t>
              </a:r>
            </a:p>
            <a:p>
              <a:r>
                <a:rPr lang="en-US" sz="900" dirty="0">
                  <a:solidFill>
                    <a:sysClr val="windowText" lastClr="000000"/>
                  </a:solidFill>
                </a:rPr>
                <a:t>.</a:t>
              </a:r>
              <a:r>
                <a:rPr lang="en-US" sz="900" dirty="0" err="1">
                  <a:solidFill>
                    <a:sysClr val="windowText" lastClr="000000"/>
                  </a:solidFill>
                </a:rPr>
                <a:t>cfg</a:t>
              </a:r>
              <a:r>
                <a:rPr lang="en-US" sz="900" dirty="0">
                  <a:solidFill>
                    <a:sysClr val="windowText" lastClr="000000"/>
                  </a:solidFill>
                </a:rPr>
                <a:t> files (IP, PDN)</a:t>
              </a:r>
            </a:p>
          </p:txBody>
        </p:sp>
        <p:cxnSp>
          <p:nvCxnSpPr>
            <p:cNvPr id="13" name="Straight Arrow Connector 12">
              <a:extLst>
                <a:ext uri="{FF2B5EF4-FFF2-40B4-BE49-F238E27FC236}">
                  <a16:creationId xmlns:a16="http://schemas.microsoft.com/office/drawing/2014/main" id="{0FB1A634-876F-3A4A-B04E-19A74A7FE483}"/>
                </a:ext>
              </a:extLst>
            </p:cNvPr>
            <p:cNvCxnSpPr>
              <a:cxnSpLocks/>
            </p:cNvCxnSpPr>
            <p:nvPr/>
          </p:nvCxnSpPr>
          <p:spPr bwMode="auto">
            <a:xfrm>
              <a:off x="8960076" y="2412829"/>
              <a:ext cx="340056" cy="0"/>
            </a:xfrm>
            <a:prstGeom prst="straightConnector1">
              <a:avLst/>
            </a:prstGeom>
            <a:solidFill>
              <a:schemeClr val="accent1"/>
            </a:solidFill>
            <a:ln w="25400" cap="flat" cmpd="sng" algn="ctr">
              <a:solidFill>
                <a:schemeClr val="tx1"/>
              </a:solidFill>
              <a:prstDash val="sysDash"/>
              <a:round/>
              <a:headEnd type="none" w="med" len="med"/>
              <a:tailEnd type="triangle"/>
            </a:ln>
            <a:effectLst/>
          </p:spPr>
        </p:cxnSp>
        <p:sp>
          <p:nvSpPr>
            <p:cNvPr id="14" name="TextBox 13">
              <a:extLst>
                <a:ext uri="{FF2B5EF4-FFF2-40B4-BE49-F238E27FC236}">
                  <a16:creationId xmlns:a16="http://schemas.microsoft.com/office/drawing/2014/main" id="{64A60A4F-A7C8-F846-924A-2FE76BF945B5}"/>
                </a:ext>
              </a:extLst>
            </p:cNvPr>
            <p:cNvSpPr txBox="1"/>
            <p:nvPr/>
          </p:nvSpPr>
          <p:spPr>
            <a:xfrm>
              <a:off x="7785321" y="2632316"/>
              <a:ext cx="1074823" cy="195938"/>
            </a:xfrm>
            <a:prstGeom prst="rect">
              <a:avLst/>
            </a:prstGeom>
            <a:solidFill>
              <a:schemeClr val="accent1">
                <a:lumMod val="20000"/>
                <a:lumOff val="80000"/>
              </a:schemeClr>
            </a:solidFill>
          </p:spPr>
          <p:txBody>
            <a:bodyPr wrap="square" rtlCol="0">
              <a:spAutoFit/>
            </a:bodyPr>
            <a:lstStyle/>
            <a:p>
              <a:r>
                <a:rPr lang="en-US" sz="900" dirty="0">
                  <a:solidFill>
                    <a:sysClr val="windowText" lastClr="000000"/>
                  </a:solidFill>
                </a:rPr>
                <a:t>floorplan.def</a:t>
              </a:r>
            </a:p>
          </p:txBody>
        </p:sp>
        <p:cxnSp>
          <p:nvCxnSpPr>
            <p:cNvPr id="15" name="Straight Arrow Connector 14">
              <a:extLst>
                <a:ext uri="{FF2B5EF4-FFF2-40B4-BE49-F238E27FC236}">
                  <a16:creationId xmlns:a16="http://schemas.microsoft.com/office/drawing/2014/main" id="{4D20E00D-4EF8-F444-94EE-5A424845C754}"/>
                </a:ext>
              </a:extLst>
            </p:cNvPr>
            <p:cNvCxnSpPr>
              <a:cxnSpLocks/>
            </p:cNvCxnSpPr>
            <p:nvPr/>
          </p:nvCxnSpPr>
          <p:spPr bwMode="auto">
            <a:xfrm flipH="1">
              <a:off x="8948549" y="2719312"/>
              <a:ext cx="923335" cy="0"/>
            </a:xfrm>
            <a:prstGeom prst="straightConnector1">
              <a:avLst/>
            </a:prstGeom>
            <a:solidFill>
              <a:schemeClr val="accent1"/>
            </a:solidFill>
            <a:ln w="25400" cap="flat" cmpd="sng" algn="ctr">
              <a:solidFill>
                <a:schemeClr val="tx1"/>
              </a:solidFill>
              <a:prstDash val="sysDash"/>
              <a:round/>
              <a:headEnd type="none" w="med" len="med"/>
              <a:tailEnd type="triangle"/>
            </a:ln>
            <a:effectLst/>
          </p:spPr>
        </p:cxnSp>
        <p:sp>
          <p:nvSpPr>
            <p:cNvPr id="16" name="TextBox 15">
              <a:extLst>
                <a:ext uri="{FF2B5EF4-FFF2-40B4-BE49-F238E27FC236}">
                  <a16:creationId xmlns:a16="http://schemas.microsoft.com/office/drawing/2014/main" id="{41A12EEF-48EA-2547-8CA4-028549861093}"/>
                </a:ext>
              </a:extLst>
            </p:cNvPr>
            <p:cNvSpPr txBox="1"/>
            <p:nvPr/>
          </p:nvSpPr>
          <p:spPr>
            <a:xfrm>
              <a:off x="9358512" y="2854537"/>
              <a:ext cx="1202369" cy="352689"/>
            </a:xfrm>
            <a:prstGeom prst="rect">
              <a:avLst/>
            </a:prstGeom>
            <a:solidFill>
              <a:srgbClr val="FFC000">
                <a:alpha val="24314"/>
              </a:srgbClr>
            </a:solidFill>
            <a:ln w="19050">
              <a:solidFill>
                <a:srgbClr val="7030A0"/>
              </a:solidFill>
            </a:ln>
          </p:spPr>
          <p:txBody>
            <a:bodyPr wrap="square" rtlCol="0">
              <a:spAutoFit/>
            </a:bodyPr>
            <a:lstStyle/>
            <a:p>
              <a:pPr algn="ctr"/>
              <a:r>
                <a:rPr lang="en-US" sz="1050" dirty="0">
                  <a:latin typeface="Arial" panose="020B0604020202020204" pitchFamily="34" charset="0"/>
                  <a:cs typeface="Arial" panose="020B0604020202020204" pitchFamily="34" charset="0"/>
                </a:rPr>
                <a:t>STDCELL PLACEMENT</a:t>
              </a:r>
            </a:p>
          </p:txBody>
        </p:sp>
        <p:sp>
          <p:nvSpPr>
            <p:cNvPr id="17" name="TextBox 16">
              <a:extLst>
                <a:ext uri="{FF2B5EF4-FFF2-40B4-BE49-F238E27FC236}">
                  <a16:creationId xmlns:a16="http://schemas.microsoft.com/office/drawing/2014/main" id="{51EA998B-F005-E743-9099-79E238B1329C}"/>
                </a:ext>
              </a:extLst>
            </p:cNvPr>
            <p:cNvSpPr txBox="1"/>
            <p:nvPr/>
          </p:nvSpPr>
          <p:spPr>
            <a:xfrm>
              <a:off x="9358512" y="3580802"/>
              <a:ext cx="1202369" cy="352689"/>
            </a:xfrm>
            <a:prstGeom prst="rect">
              <a:avLst/>
            </a:prstGeom>
            <a:solidFill>
              <a:srgbClr val="FFC000">
                <a:alpha val="24314"/>
              </a:srgbClr>
            </a:solidFill>
            <a:ln w="19050">
              <a:solidFill>
                <a:srgbClr val="7030A0"/>
              </a:solidFill>
            </a:ln>
          </p:spPr>
          <p:txBody>
            <a:bodyPr wrap="square" rtlCol="0">
              <a:spAutoFit/>
            </a:bodyPr>
            <a:lstStyle/>
            <a:p>
              <a:pPr algn="ctr"/>
              <a:r>
                <a:rPr lang="en-US" sz="1050" dirty="0">
                  <a:latin typeface="Arial" panose="020B0604020202020204" pitchFamily="34" charset="0"/>
                  <a:cs typeface="Arial" panose="020B0604020202020204" pitchFamily="34" charset="0"/>
                </a:rPr>
                <a:t>CLOCK  TREE SYNTHESIS</a:t>
              </a:r>
            </a:p>
          </p:txBody>
        </p:sp>
        <p:sp>
          <p:nvSpPr>
            <p:cNvPr id="18" name="TextBox 17">
              <a:extLst>
                <a:ext uri="{FF2B5EF4-FFF2-40B4-BE49-F238E27FC236}">
                  <a16:creationId xmlns:a16="http://schemas.microsoft.com/office/drawing/2014/main" id="{50E4B7F1-84CA-5543-B1B0-D06AF2EBCAF8}"/>
                </a:ext>
              </a:extLst>
            </p:cNvPr>
            <p:cNvSpPr txBox="1"/>
            <p:nvPr/>
          </p:nvSpPr>
          <p:spPr>
            <a:xfrm>
              <a:off x="9358512" y="4281836"/>
              <a:ext cx="1202369" cy="215533"/>
            </a:xfrm>
            <a:prstGeom prst="rect">
              <a:avLst/>
            </a:prstGeom>
            <a:solidFill>
              <a:srgbClr val="FFC000">
                <a:alpha val="24314"/>
              </a:srgbClr>
            </a:solidFill>
            <a:ln w="19050">
              <a:solidFill>
                <a:srgbClr val="7030A0"/>
              </a:solidFill>
            </a:ln>
          </p:spPr>
          <p:txBody>
            <a:bodyPr wrap="square" rtlCol="0">
              <a:spAutoFit/>
            </a:bodyPr>
            <a:lstStyle/>
            <a:p>
              <a:pPr algn="ctr"/>
              <a:r>
                <a:rPr lang="en-US" sz="1050" dirty="0">
                  <a:latin typeface="Arial" panose="020B0604020202020204" pitchFamily="34" charset="0"/>
                  <a:cs typeface="Arial" panose="020B0604020202020204" pitchFamily="34" charset="0"/>
                </a:rPr>
                <a:t>GLOBAL ROUTER</a:t>
              </a:r>
            </a:p>
          </p:txBody>
        </p:sp>
        <p:sp>
          <p:nvSpPr>
            <p:cNvPr id="19" name="TextBox 18">
              <a:extLst>
                <a:ext uri="{FF2B5EF4-FFF2-40B4-BE49-F238E27FC236}">
                  <a16:creationId xmlns:a16="http://schemas.microsoft.com/office/drawing/2014/main" id="{01532603-4B7A-7544-AD79-72531C928DDE}"/>
                </a:ext>
              </a:extLst>
            </p:cNvPr>
            <p:cNvSpPr txBox="1"/>
            <p:nvPr/>
          </p:nvSpPr>
          <p:spPr>
            <a:xfrm>
              <a:off x="9358512" y="4808645"/>
              <a:ext cx="1202369" cy="215533"/>
            </a:xfrm>
            <a:prstGeom prst="rect">
              <a:avLst/>
            </a:prstGeom>
            <a:solidFill>
              <a:srgbClr val="FFC000">
                <a:alpha val="24314"/>
              </a:srgbClr>
            </a:solidFill>
            <a:ln w="19050">
              <a:solidFill>
                <a:srgbClr val="7030A0"/>
              </a:solidFill>
            </a:ln>
          </p:spPr>
          <p:txBody>
            <a:bodyPr wrap="square" rtlCol="0">
              <a:spAutoFit/>
            </a:bodyPr>
            <a:lstStyle/>
            <a:p>
              <a:pPr algn="ctr"/>
              <a:r>
                <a:rPr lang="en-US" sz="1050" dirty="0">
                  <a:latin typeface="Arial" panose="020B0604020202020204" pitchFamily="34" charset="0"/>
                  <a:cs typeface="Arial" panose="020B0604020202020204" pitchFamily="34" charset="0"/>
                </a:rPr>
                <a:t>DETAILED ROUTER</a:t>
              </a:r>
            </a:p>
          </p:txBody>
        </p:sp>
        <p:sp>
          <p:nvSpPr>
            <p:cNvPr id="20" name="TextBox 19">
              <a:extLst>
                <a:ext uri="{FF2B5EF4-FFF2-40B4-BE49-F238E27FC236}">
                  <a16:creationId xmlns:a16="http://schemas.microsoft.com/office/drawing/2014/main" id="{97B4586D-56CF-4A4F-B40F-87938727D125}"/>
                </a:ext>
              </a:extLst>
            </p:cNvPr>
            <p:cNvSpPr txBox="1"/>
            <p:nvPr/>
          </p:nvSpPr>
          <p:spPr>
            <a:xfrm>
              <a:off x="9358512" y="5416734"/>
              <a:ext cx="1202369" cy="215533"/>
            </a:xfrm>
            <a:prstGeom prst="rect">
              <a:avLst/>
            </a:prstGeom>
            <a:solidFill>
              <a:srgbClr val="FFC000">
                <a:alpha val="24314"/>
              </a:srgbClr>
            </a:solidFill>
            <a:ln w="19050">
              <a:solidFill>
                <a:srgbClr val="7030A0"/>
              </a:solidFill>
            </a:ln>
          </p:spPr>
          <p:txBody>
            <a:bodyPr wrap="square" rtlCol="0">
              <a:spAutoFit/>
            </a:bodyPr>
            <a:lstStyle/>
            <a:p>
              <a:pPr algn="ctr"/>
              <a:r>
                <a:rPr lang="en-US" sz="1050" dirty="0">
                  <a:latin typeface="Arial" panose="020B0604020202020204" pitchFamily="34" charset="0"/>
                  <a:cs typeface="Arial" panose="020B0604020202020204" pitchFamily="34" charset="0"/>
                </a:rPr>
                <a:t>LAYOUT FINISHING</a:t>
              </a:r>
            </a:p>
          </p:txBody>
        </p:sp>
        <p:sp>
          <p:nvSpPr>
            <p:cNvPr id="21" name="TextBox 20">
              <a:extLst>
                <a:ext uri="{FF2B5EF4-FFF2-40B4-BE49-F238E27FC236}">
                  <a16:creationId xmlns:a16="http://schemas.microsoft.com/office/drawing/2014/main" id="{2DD78503-6BD2-6A43-A710-322CADB22319}"/>
                </a:ext>
              </a:extLst>
            </p:cNvPr>
            <p:cNvSpPr txBox="1"/>
            <p:nvPr/>
          </p:nvSpPr>
          <p:spPr>
            <a:xfrm rot="5400000">
              <a:off x="9013347" y="3555662"/>
              <a:ext cx="4223706" cy="312779"/>
            </a:xfrm>
            <a:prstGeom prst="rect">
              <a:avLst/>
            </a:prstGeom>
            <a:solidFill>
              <a:srgbClr val="FFC000">
                <a:alpha val="24314"/>
              </a:srgbClr>
            </a:solidFill>
            <a:ln w="19050">
              <a:solidFill>
                <a:srgbClr val="7030A0"/>
              </a:solidFill>
            </a:ln>
          </p:spPr>
          <p:txBody>
            <a:bodyPr wrap="square" rtlCol="0">
              <a:spAutoFit/>
            </a:bodyPr>
            <a:lstStyle/>
            <a:p>
              <a:pPr algn="ctr"/>
              <a:r>
                <a:rPr lang="en-US" sz="1050" dirty="0">
                  <a:latin typeface="Arial" panose="020B0604020202020204" pitchFamily="34" charset="0"/>
                  <a:cs typeface="Arial" panose="020B0604020202020204" pitchFamily="34" charset="0"/>
                </a:rPr>
                <a:t>PARASITIC EXTRACTION</a:t>
              </a:r>
            </a:p>
            <a:p>
              <a:pPr algn="ctr"/>
              <a:r>
                <a:rPr lang="en-US" sz="1050" dirty="0">
                  <a:latin typeface="Arial" panose="020B0604020202020204" pitchFamily="34" charset="0"/>
                  <a:cs typeface="Arial" panose="020B0604020202020204" pitchFamily="34" charset="0"/>
                </a:rPr>
                <a:t>STATIC TIMING ANALYSIS</a:t>
              </a:r>
            </a:p>
          </p:txBody>
        </p:sp>
        <p:sp>
          <p:nvSpPr>
            <p:cNvPr id="23" name="TextBox 22">
              <a:extLst>
                <a:ext uri="{FF2B5EF4-FFF2-40B4-BE49-F238E27FC236}">
                  <a16:creationId xmlns:a16="http://schemas.microsoft.com/office/drawing/2014/main" id="{9DBEE9BB-67F7-2641-B3F2-5525055822B7}"/>
                </a:ext>
              </a:extLst>
            </p:cNvPr>
            <p:cNvSpPr txBox="1"/>
            <p:nvPr/>
          </p:nvSpPr>
          <p:spPr>
            <a:xfrm>
              <a:off x="7785321" y="3291613"/>
              <a:ext cx="1074823" cy="195938"/>
            </a:xfrm>
            <a:prstGeom prst="rect">
              <a:avLst/>
            </a:prstGeom>
            <a:solidFill>
              <a:schemeClr val="accent1">
                <a:lumMod val="20000"/>
                <a:lumOff val="80000"/>
              </a:schemeClr>
            </a:solidFill>
          </p:spPr>
          <p:txBody>
            <a:bodyPr wrap="square" rtlCol="0">
              <a:spAutoFit/>
            </a:bodyPr>
            <a:lstStyle/>
            <a:p>
              <a:r>
                <a:rPr lang="en-US" sz="900" dirty="0">
                  <a:solidFill>
                    <a:sysClr val="windowText" lastClr="000000"/>
                  </a:solidFill>
                </a:rPr>
                <a:t>postPlace.def</a:t>
              </a:r>
            </a:p>
          </p:txBody>
        </p:sp>
        <p:cxnSp>
          <p:nvCxnSpPr>
            <p:cNvPr id="24" name="Straight Arrow Connector 23">
              <a:extLst>
                <a:ext uri="{FF2B5EF4-FFF2-40B4-BE49-F238E27FC236}">
                  <a16:creationId xmlns:a16="http://schemas.microsoft.com/office/drawing/2014/main" id="{4636B644-567C-6D46-AF05-4CA8DF3C66E4}"/>
                </a:ext>
              </a:extLst>
            </p:cNvPr>
            <p:cNvCxnSpPr>
              <a:cxnSpLocks/>
            </p:cNvCxnSpPr>
            <p:nvPr/>
          </p:nvCxnSpPr>
          <p:spPr bwMode="auto">
            <a:xfrm flipH="1">
              <a:off x="8948549" y="3397873"/>
              <a:ext cx="913611" cy="0"/>
            </a:xfrm>
            <a:prstGeom prst="straightConnector1">
              <a:avLst/>
            </a:prstGeom>
            <a:solidFill>
              <a:schemeClr val="accent1"/>
            </a:solidFill>
            <a:ln w="25400" cap="flat" cmpd="sng" algn="ctr">
              <a:solidFill>
                <a:schemeClr val="tx1"/>
              </a:solidFill>
              <a:prstDash val="sysDash"/>
              <a:round/>
              <a:headEnd type="none" w="med" len="med"/>
              <a:tailEnd type="triangle"/>
            </a:ln>
            <a:effectLst/>
          </p:spPr>
        </p:cxnSp>
        <p:sp>
          <p:nvSpPr>
            <p:cNvPr id="25" name="TextBox 24">
              <a:extLst>
                <a:ext uri="{FF2B5EF4-FFF2-40B4-BE49-F238E27FC236}">
                  <a16:creationId xmlns:a16="http://schemas.microsoft.com/office/drawing/2014/main" id="{23EA01D1-9BE7-9949-86F0-AD4EE993C93F}"/>
                </a:ext>
              </a:extLst>
            </p:cNvPr>
            <p:cNvSpPr txBox="1"/>
            <p:nvPr/>
          </p:nvSpPr>
          <p:spPr>
            <a:xfrm>
              <a:off x="7785321" y="4013063"/>
              <a:ext cx="1072554" cy="195938"/>
            </a:xfrm>
            <a:prstGeom prst="rect">
              <a:avLst/>
            </a:prstGeom>
            <a:solidFill>
              <a:schemeClr val="accent1">
                <a:lumMod val="20000"/>
                <a:lumOff val="80000"/>
              </a:schemeClr>
            </a:solidFill>
          </p:spPr>
          <p:txBody>
            <a:bodyPr wrap="square" rtlCol="0">
              <a:spAutoFit/>
            </a:bodyPr>
            <a:lstStyle/>
            <a:p>
              <a:r>
                <a:rPr lang="en-US" sz="900" dirty="0" err="1">
                  <a:solidFill>
                    <a:sysClr val="windowText" lastClr="000000"/>
                  </a:solidFill>
                </a:rPr>
                <a:t>postCTS.v</a:t>
              </a:r>
              <a:r>
                <a:rPr lang="en-US" sz="900" dirty="0">
                  <a:solidFill>
                    <a:sysClr val="windowText" lastClr="000000"/>
                  </a:solidFill>
                </a:rPr>
                <a:t>, </a:t>
              </a:r>
              <a:r>
                <a:rPr lang="en-US" sz="900" dirty="0" err="1">
                  <a:solidFill>
                    <a:sysClr val="windowText" lastClr="000000"/>
                  </a:solidFill>
                </a:rPr>
                <a:t>postCTS.def</a:t>
              </a:r>
              <a:endParaRPr lang="en-US" sz="900" dirty="0">
                <a:solidFill>
                  <a:sysClr val="windowText" lastClr="000000"/>
                </a:solidFill>
              </a:endParaRPr>
            </a:p>
          </p:txBody>
        </p:sp>
        <p:sp>
          <p:nvSpPr>
            <p:cNvPr id="26" name="TextBox 25">
              <a:extLst>
                <a:ext uri="{FF2B5EF4-FFF2-40B4-BE49-F238E27FC236}">
                  <a16:creationId xmlns:a16="http://schemas.microsoft.com/office/drawing/2014/main" id="{D0DD4496-51F3-3947-AECD-BED18AD6306F}"/>
                </a:ext>
              </a:extLst>
            </p:cNvPr>
            <p:cNvSpPr txBox="1"/>
            <p:nvPr/>
          </p:nvSpPr>
          <p:spPr>
            <a:xfrm>
              <a:off x="7785320" y="2923831"/>
              <a:ext cx="1074823" cy="195938"/>
            </a:xfrm>
            <a:prstGeom prst="rect">
              <a:avLst/>
            </a:prstGeom>
            <a:solidFill>
              <a:schemeClr val="accent2">
                <a:lumMod val="20000"/>
                <a:lumOff val="80000"/>
              </a:schemeClr>
            </a:solidFill>
          </p:spPr>
          <p:txBody>
            <a:bodyPr wrap="square" rtlCol="0">
              <a:spAutoFit/>
            </a:bodyPr>
            <a:lstStyle/>
            <a:p>
              <a:r>
                <a:rPr lang="en-US" sz="900" dirty="0" err="1">
                  <a:solidFill>
                    <a:sysClr val="windowText" lastClr="000000"/>
                  </a:solidFill>
                </a:rPr>
                <a:t>design.lef</a:t>
              </a:r>
              <a:r>
                <a:rPr lang="en-US" sz="900" dirty="0">
                  <a:solidFill>
                    <a:sysClr val="windowText" lastClr="000000"/>
                  </a:solidFill>
                </a:rPr>
                <a:t>, floorplan.def</a:t>
              </a:r>
            </a:p>
          </p:txBody>
        </p:sp>
        <p:sp>
          <p:nvSpPr>
            <p:cNvPr id="27" name="TextBox 26">
              <a:extLst>
                <a:ext uri="{FF2B5EF4-FFF2-40B4-BE49-F238E27FC236}">
                  <a16:creationId xmlns:a16="http://schemas.microsoft.com/office/drawing/2014/main" id="{DF8F325F-5DB2-4A4E-9B8B-6D23780C3509}"/>
                </a:ext>
              </a:extLst>
            </p:cNvPr>
            <p:cNvSpPr txBox="1"/>
            <p:nvPr/>
          </p:nvSpPr>
          <p:spPr>
            <a:xfrm>
              <a:off x="7785322" y="3547087"/>
              <a:ext cx="1072554" cy="431065"/>
            </a:xfrm>
            <a:prstGeom prst="rect">
              <a:avLst/>
            </a:prstGeom>
            <a:solidFill>
              <a:schemeClr val="accent2">
                <a:lumMod val="20000"/>
                <a:lumOff val="80000"/>
              </a:schemeClr>
            </a:solidFill>
          </p:spPr>
          <p:txBody>
            <a:bodyPr wrap="square" rtlCol="0">
              <a:spAutoFit/>
            </a:bodyPr>
            <a:lstStyle/>
            <a:p>
              <a:r>
                <a:rPr lang="en-US" sz="900" dirty="0" err="1">
                  <a:solidFill>
                    <a:sysClr val="windowText" lastClr="000000"/>
                  </a:solidFill>
                </a:rPr>
                <a:t>gate.v</a:t>
              </a:r>
              <a:r>
                <a:rPr lang="en-US" sz="900" dirty="0">
                  <a:solidFill>
                    <a:sysClr val="windowText" lastClr="000000"/>
                  </a:solidFill>
                </a:rPr>
                <a:t>, </a:t>
              </a:r>
              <a:r>
                <a:rPr lang="en-US" sz="900" dirty="0" err="1">
                  <a:solidFill>
                    <a:sysClr val="windowText" lastClr="000000"/>
                  </a:solidFill>
                </a:rPr>
                <a:t>design.lef</a:t>
              </a:r>
              <a:r>
                <a:rPr lang="en-US" sz="900" dirty="0">
                  <a:solidFill>
                    <a:sysClr val="windowText" lastClr="000000"/>
                  </a:solidFill>
                </a:rPr>
                <a:t>, postPlace.def, </a:t>
              </a:r>
            </a:p>
            <a:p>
              <a:r>
                <a:rPr lang="en-US" sz="900" dirty="0">
                  <a:solidFill>
                    <a:sysClr val="windowText" lastClr="000000"/>
                  </a:solidFill>
                </a:rPr>
                <a:t>tech characterization </a:t>
              </a:r>
            </a:p>
          </p:txBody>
        </p:sp>
        <p:sp>
          <p:nvSpPr>
            <p:cNvPr id="28" name="TextBox 27">
              <a:extLst>
                <a:ext uri="{FF2B5EF4-FFF2-40B4-BE49-F238E27FC236}">
                  <a16:creationId xmlns:a16="http://schemas.microsoft.com/office/drawing/2014/main" id="{388DF2DA-F460-A446-91AE-C648909F030F}"/>
                </a:ext>
              </a:extLst>
            </p:cNvPr>
            <p:cNvSpPr txBox="1"/>
            <p:nvPr/>
          </p:nvSpPr>
          <p:spPr>
            <a:xfrm>
              <a:off x="7785321" y="5191191"/>
              <a:ext cx="1075344" cy="195938"/>
            </a:xfrm>
            <a:prstGeom prst="rect">
              <a:avLst/>
            </a:prstGeom>
            <a:solidFill>
              <a:schemeClr val="accent1">
                <a:lumMod val="20000"/>
                <a:lumOff val="80000"/>
              </a:schemeClr>
            </a:solidFill>
          </p:spPr>
          <p:txBody>
            <a:bodyPr wrap="square" rtlCol="0">
              <a:spAutoFit/>
            </a:bodyPr>
            <a:lstStyle/>
            <a:p>
              <a:r>
                <a:rPr lang="en-US" sz="900" dirty="0" err="1">
                  <a:solidFill>
                    <a:sysClr val="windowText" lastClr="000000"/>
                  </a:solidFill>
                </a:rPr>
                <a:t>postRoute.def</a:t>
              </a:r>
              <a:endParaRPr lang="en-US" sz="900" dirty="0">
                <a:solidFill>
                  <a:sysClr val="windowText" lastClr="000000"/>
                </a:solidFill>
              </a:endParaRPr>
            </a:p>
          </p:txBody>
        </p:sp>
        <p:cxnSp>
          <p:nvCxnSpPr>
            <p:cNvPr id="29" name="Straight Arrow Connector 28">
              <a:extLst>
                <a:ext uri="{FF2B5EF4-FFF2-40B4-BE49-F238E27FC236}">
                  <a16:creationId xmlns:a16="http://schemas.microsoft.com/office/drawing/2014/main" id="{97E36B06-95B5-C64F-BD33-5ED9C43FFD48}"/>
                </a:ext>
              </a:extLst>
            </p:cNvPr>
            <p:cNvCxnSpPr>
              <a:cxnSpLocks/>
            </p:cNvCxnSpPr>
            <p:nvPr/>
          </p:nvCxnSpPr>
          <p:spPr bwMode="auto">
            <a:xfrm flipH="1">
              <a:off x="8928142" y="4114204"/>
              <a:ext cx="918851" cy="0"/>
            </a:xfrm>
            <a:prstGeom prst="straightConnector1">
              <a:avLst/>
            </a:prstGeom>
            <a:solidFill>
              <a:schemeClr val="accent1"/>
            </a:solidFill>
            <a:ln w="25400" cap="flat" cmpd="sng" algn="ctr">
              <a:solidFill>
                <a:schemeClr val="tx1"/>
              </a:solidFill>
              <a:prstDash val="sysDash"/>
              <a:round/>
              <a:headEnd type="none" w="med" len="med"/>
              <a:tailEnd type="triangle"/>
            </a:ln>
            <a:effectLst/>
          </p:spPr>
        </p:cxnSp>
        <p:cxnSp>
          <p:nvCxnSpPr>
            <p:cNvPr id="30" name="Straight Arrow Connector 29">
              <a:extLst>
                <a:ext uri="{FF2B5EF4-FFF2-40B4-BE49-F238E27FC236}">
                  <a16:creationId xmlns:a16="http://schemas.microsoft.com/office/drawing/2014/main" id="{7BFF8DDB-7027-7241-8F35-9C3525910892}"/>
                </a:ext>
              </a:extLst>
            </p:cNvPr>
            <p:cNvCxnSpPr>
              <a:cxnSpLocks/>
            </p:cNvCxnSpPr>
            <p:nvPr/>
          </p:nvCxnSpPr>
          <p:spPr bwMode="auto">
            <a:xfrm flipH="1">
              <a:off x="8928142" y="5283524"/>
              <a:ext cx="925201" cy="0"/>
            </a:xfrm>
            <a:prstGeom prst="straightConnector1">
              <a:avLst/>
            </a:prstGeom>
            <a:solidFill>
              <a:schemeClr val="accent1"/>
            </a:solidFill>
            <a:ln w="25400" cap="flat" cmpd="sng" algn="ctr">
              <a:solidFill>
                <a:schemeClr val="tx1"/>
              </a:solidFill>
              <a:prstDash val="sysDash"/>
              <a:round/>
              <a:headEnd type="none" w="med" len="med"/>
              <a:tailEnd type="triangle"/>
            </a:ln>
            <a:effectLst/>
          </p:spPr>
        </p:cxnSp>
        <p:cxnSp>
          <p:nvCxnSpPr>
            <p:cNvPr id="31" name="Straight Arrow Connector 30">
              <a:extLst>
                <a:ext uri="{FF2B5EF4-FFF2-40B4-BE49-F238E27FC236}">
                  <a16:creationId xmlns:a16="http://schemas.microsoft.com/office/drawing/2014/main" id="{70D588E3-5C36-F14A-9CF7-7817229FC14D}"/>
                </a:ext>
              </a:extLst>
            </p:cNvPr>
            <p:cNvCxnSpPr>
              <a:cxnSpLocks/>
            </p:cNvCxnSpPr>
            <p:nvPr/>
          </p:nvCxnSpPr>
          <p:spPr bwMode="auto">
            <a:xfrm>
              <a:off x="8948549" y="3026198"/>
              <a:ext cx="353170" cy="0"/>
            </a:xfrm>
            <a:prstGeom prst="straightConnector1">
              <a:avLst/>
            </a:prstGeom>
            <a:solidFill>
              <a:schemeClr val="accent1"/>
            </a:solidFill>
            <a:ln w="25400" cap="flat" cmpd="sng" algn="ctr">
              <a:solidFill>
                <a:schemeClr val="tx1"/>
              </a:solidFill>
              <a:prstDash val="sysDash"/>
              <a:round/>
              <a:headEnd type="none" w="med" len="med"/>
              <a:tailEnd type="triangle"/>
            </a:ln>
            <a:effectLst/>
          </p:spPr>
        </p:cxnSp>
        <p:cxnSp>
          <p:nvCxnSpPr>
            <p:cNvPr id="32" name="Straight Arrow Connector 31">
              <a:extLst>
                <a:ext uri="{FF2B5EF4-FFF2-40B4-BE49-F238E27FC236}">
                  <a16:creationId xmlns:a16="http://schemas.microsoft.com/office/drawing/2014/main" id="{268A6965-6C9E-8C49-8E48-7181C9210725}"/>
                </a:ext>
              </a:extLst>
            </p:cNvPr>
            <p:cNvCxnSpPr>
              <a:cxnSpLocks/>
            </p:cNvCxnSpPr>
            <p:nvPr/>
          </p:nvCxnSpPr>
          <p:spPr bwMode="auto">
            <a:xfrm>
              <a:off x="8948549" y="3770185"/>
              <a:ext cx="353170" cy="0"/>
            </a:xfrm>
            <a:prstGeom prst="straightConnector1">
              <a:avLst/>
            </a:prstGeom>
            <a:solidFill>
              <a:schemeClr val="accent1"/>
            </a:solidFill>
            <a:ln w="25400" cap="flat" cmpd="sng" algn="ctr">
              <a:solidFill>
                <a:schemeClr val="tx1"/>
              </a:solidFill>
              <a:prstDash val="sysDash"/>
              <a:round/>
              <a:headEnd type="none" w="med" len="med"/>
              <a:tailEnd type="triangle"/>
            </a:ln>
            <a:effectLst/>
          </p:spPr>
        </p:cxnSp>
        <p:sp>
          <p:nvSpPr>
            <p:cNvPr id="33" name="TextBox 32">
              <a:extLst>
                <a:ext uri="{FF2B5EF4-FFF2-40B4-BE49-F238E27FC236}">
                  <a16:creationId xmlns:a16="http://schemas.microsoft.com/office/drawing/2014/main" id="{6DD6A82B-4933-C048-A299-F6C0C210107A}"/>
                </a:ext>
              </a:extLst>
            </p:cNvPr>
            <p:cNvSpPr txBox="1"/>
            <p:nvPr/>
          </p:nvSpPr>
          <p:spPr>
            <a:xfrm>
              <a:off x="7785321" y="4291104"/>
              <a:ext cx="1072554" cy="195938"/>
            </a:xfrm>
            <a:prstGeom prst="rect">
              <a:avLst/>
            </a:prstGeom>
            <a:solidFill>
              <a:schemeClr val="accent2">
                <a:lumMod val="20000"/>
                <a:lumOff val="80000"/>
              </a:schemeClr>
            </a:solidFill>
          </p:spPr>
          <p:txBody>
            <a:bodyPr wrap="square" rtlCol="0">
              <a:spAutoFit/>
            </a:bodyPr>
            <a:lstStyle/>
            <a:p>
              <a:r>
                <a:rPr lang="en-US" sz="900" dirty="0" err="1">
                  <a:solidFill>
                    <a:sysClr val="windowText" lastClr="000000"/>
                  </a:solidFill>
                </a:rPr>
                <a:t>design.lef</a:t>
              </a:r>
              <a:r>
                <a:rPr lang="en-US" sz="900" dirty="0">
                  <a:solidFill>
                    <a:sysClr val="windowText" lastClr="000000"/>
                  </a:solidFill>
                </a:rPr>
                <a:t>, postCTS.def</a:t>
              </a:r>
            </a:p>
          </p:txBody>
        </p:sp>
        <p:cxnSp>
          <p:nvCxnSpPr>
            <p:cNvPr id="34" name="Straight Arrow Connector 33">
              <a:extLst>
                <a:ext uri="{FF2B5EF4-FFF2-40B4-BE49-F238E27FC236}">
                  <a16:creationId xmlns:a16="http://schemas.microsoft.com/office/drawing/2014/main" id="{63820DCE-5A69-1745-BCBD-AFC4936FCE51}"/>
                </a:ext>
              </a:extLst>
            </p:cNvPr>
            <p:cNvCxnSpPr>
              <a:cxnSpLocks/>
            </p:cNvCxnSpPr>
            <p:nvPr/>
          </p:nvCxnSpPr>
          <p:spPr bwMode="auto">
            <a:xfrm>
              <a:off x="8928142" y="4382721"/>
              <a:ext cx="373577" cy="0"/>
            </a:xfrm>
            <a:prstGeom prst="straightConnector1">
              <a:avLst/>
            </a:prstGeom>
            <a:solidFill>
              <a:schemeClr val="accent1"/>
            </a:solidFill>
            <a:ln w="25400" cap="flat" cmpd="sng" algn="ctr">
              <a:solidFill>
                <a:schemeClr val="tx1"/>
              </a:solidFill>
              <a:prstDash val="sysDash"/>
              <a:round/>
              <a:headEnd type="none" w="med" len="med"/>
              <a:tailEnd type="triangle"/>
            </a:ln>
            <a:effectLst/>
          </p:spPr>
        </p:cxnSp>
        <p:sp>
          <p:nvSpPr>
            <p:cNvPr id="35" name="TextBox 34">
              <a:extLst>
                <a:ext uri="{FF2B5EF4-FFF2-40B4-BE49-F238E27FC236}">
                  <a16:creationId xmlns:a16="http://schemas.microsoft.com/office/drawing/2014/main" id="{DF2D9E6E-7BD3-5E48-8C29-51BB6A4750C6}"/>
                </a:ext>
              </a:extLst>
            </p:cNvPr>
            <p:cNvSpPr txBox="1"/>
            <p:nvPr/>
          </p:nvSpPr>
          <p:spPr>
            <a:xfrm>
              <a:off x="7785321" y="4559210"/>
              <a:ext cx="1072553" cy="195938"/>
            </a:xfrm>
            <a:prstGeom prst="rect">
              <a:avLst/>
            </a:prstGeom>
            <a:solidFill>
              <a:schemeClr val="accent1">
                <a:lumMod val="20000"/>
                <a:lumOff val="80000"/>
              </a:schemeClr>
            </a:solidFill>
          </p:spPr>
          <p:txBody>
            <a:bodyPr wrap="square" rtlCol="0">
              <a:spAutoFit/>
            </a:bodyPr>
            <a:lstStyle/>
            <a:p>
              <a:r>
                <a:rPr lang="en-US" sz="900" dirty="0" err="1">
                  <a:solidFill>
                    <a:sysClr val="windowText" lastClr="000000"/>
                  </a:solidFill>
                </a:rPr>
                <a:t>route.guide</a:t>
              </a:r>
              <a:endParaRPr lang="en-US" sz="900" dirty="0">
                <a:solidFill>
                  <a:sysClr val="windowText" lastClr="000000"/>
                </a:solidFill>
              </a:endParaRPr>
            </a:p>
          </p:txBody>
        </p:sp>
        <p:sp>
          <p:nvSpPr>
            <p:cNvPr id="36" name="TextBox 35">
              <a:extLst>
                <a:ext uri="{FF2B5EF4-FFF2-40B4-BE49-F238E27FC236}">
                  <a16:creationId xmlns:a16="http://schemas.microsoft.com/office/drawing/2014/main" id="{9F007C3E-F481-A945-8FB5-59E8D621715D}"/>
                </a:ext>
              </a:extLst>
            </p:cNvPr>
            <p:cNvSpPr txBox="1"/>
            <p:nvPr/>
          </p:nvSpPr>
          <p:spPr>
            <a:xfrm>
              <a:off x="7785321" y="4833814"/>
              <a:ext cx="1075344" cy="313502"/>
            </a:xfrm>
            <a:prstGeom prst="rect">
              <a:avLst/>
            </a:prstGeom>
            <a:solidFill>
              <a:schemeClr val="accent2">
                <a:lumMod val="20000"/>
                <a:lumOff val="80000"/>
              </a:schemeClr>
            </a:solidFill>
          </p:spPr>
          <p:txBody>
            <a:bodyPr wrap="square" rtlCol="0">
              <a:spAutoFit/>
            </a:bodyPr>
            <a:lstStyle/>
            <a:p>
              <a:r>
                <a:rPr lang="en-US" sz="900" dirty="0" err="1">
                  <a:solidFill>
                    <a:sysClr val="windowText" lastClr="000000"/>
                  </a:solidFill>
                </a:rPr>
                <a:t>postCTS.v</a:t>
              </a:r>
              <a:r>
                <a:rPr lang="en-US" sz="900" dirty="0">
                  <a:solidFill>
                    <a:sysClr val="windowText" lastClr="000000"/>
                  </a:solidFill>
                </a:rPr>
                <a:t>, postCTS.def, </a:t>
              </a:r>
              <a:r>
                <a:rPr lang="en-US" sz="900" dirty="0" err="1">
                  <a:solidFill>
                    <a:sysClr val="windowText" lastClr="000000"/>
                  </a:solidFill>
                </a:rPr>
                <a:t>route.guide</a:t>
              </a:r>
              <a:endParaRPr lang="en-US" sz="900" dirty="0">
                <a:solidFill>
                  <a:sysClr val="windowText" lastClr="000000"/>
                </a:solidFill>
              </a:endParaRPr>
            </a:p>
          </p:txBody>
        </p:sp>
        <p:cxnSp>
          <p:nvCxnSpPr>
            <p:cNvPr id="37" name="Straight Arrow Connector 36">
              <a:extLst>
                <a:ext uri="{FF2B5EF4-FFF2-40B4-BE49-F238E27FC236}">
                  <a16:creationId xmlns:a16="http://schemas.microsoft.com/office/drawing/2014/main" id="{F30F784F-9468-E14C-987B-B89E8C4FEF92}"/>
                </a:ext>
              </a:extLst>
            </p:cNvPr>
            <p:cNvCxnSpPr>
              <a:cxnSpLocks/>
            </p:cNvCxnSpPr>
            <p:nvPr/>
          </p:nvCxnSpPr>
          <p:spPr bwMode="auto">
            <a:xfrm flipH="1">
              <a:off x="8928142" y="4661759"/>
              <a:ext cx="918851" cy="0"/>
            </a:xfrm>
            <a:prstGeom prst="straightConnector1">
              <a:avLst/>
            </a:prstGeom>
            <a:solidFill>
              <a:schemeClr val="accent1"/>
            </a:solidFill>
            <a:ln w="25400" cap="flat" cmpd="sng" algn="ctr">
              <a:solidFill>
                <a:schemeClr val="tx1"/>
              </a:solidFill>
              <a:prstDash val="sysDash"/>
              <a:round/>
              <a:headEnd type="none" w="med" len="med"/>
              <a:tailEnd type="triangle"/>
            </a:ln>
            <a:effectLst/>
          </p:spPr>
        </p:cxnSp>
        <p:cxnSp>
          <p:nvCxnSpPr>
            <p:cNvPr id="38" name="Straight Arrow Connector 37">
              <a:extLst>
                <a:ext uri="{FF2B5EF4-FFF2-40B4-BE49-F238E27FC236}">
                  <a16:creationId xmlns:a16="http://schemas.microsoft.com/office/drawing/2014/main" id="{F6BB8845-B056-C547-98E9-0776C5953009}"/>
                </a:ext>
              </a:extLst>
            </p:cNvPr>
            <p:cNvCxnSpPr>
              <a:cxnSpLocks/>
            </p:cNvCxnSpPr>
            <p:nvPr/>
          </p:nvCxnSpPr>
          <p:spPr bwMode="auto">
            <a:xfrm>
              <a:off x="8948549" y="4995320"/>
              <a:ext cx="351583" cy="0"/>
            </a:xfrm>
            <a:prstGeom prst="straightConnector1">
              <a:avLst/>
            </a:prstGeom>
            <a:solidFill>
              <a:schemeClr val="accent1"/>
            </a:solidFill>
            <a:ln w="25400" cap="flat" cmpd="sng" algn="ctr">
              <a:solidFill>
                <a:schemeClr val="tx1"/>
              </a:solidFill>
              <a:prstDash val="sysDash"/>
              <a:round/>
              <a:headEnd type="none" w="med" len="med"/>
              <a:tailEnd type="triangle"/>
            </a:ln>
            <a:effectLst/>
          </p:spPr>
        </p:cxnSp>
        <p:cxnSp>
          <p:nvCxnSpPr>
            <p:cNvPr id="39" name="Straight Arrow Connector 38">
              <a:extLst>
                <a:ext uri="{FF2B5EF4-FFF2-40B4-BE49-F238E27FC236}">
                  <a16:creationId xmlns:a16="http://schemas.microsoft.com/office/drawing/2014/main" id="{69D7CA81-A7BF-734F-8E32-31BF1ED25B90}"/>
                </a:ext>
              </a:extLst>
            </p:cNvPr>
            <p:cNvCxnSpPr>
              <a:cxnSpLocks/>
            </p:cNvCxnSpPr>
            <p:nvPr/>
          </p:nvCxnSpPr>
          <p:spPr bwMode="auto">
            <a:xfrm>
              <a:off x="9951367" y="2617988"/>
              <a:ext cx="0" cy="213718"/>
            </a:xfrm>
            <a:prstGeom prst="straightConnector1">
              <a:avLst/>
            </a:prstGeom>
            <a:solidFill>
              <a:schemeClr val="accent1"/>
            </a:solidFill>
            <a:ln w="19050" cap="flat" cmpd="sng" algn="ctr">
              <a:solidFill>
                <a:srgbClr val="00B050"/>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D7025161-E621-2A44-9D88-E3154AB17112}"/>
                </a:ext>
              </a:extLst>
            </p:cNvPr>
            <p:cNvCxnSpPr>
              <a:cxnSpLocks/>
            </p:cNvCxnSpPr>
            <p:nvPr/>
          </p:nvCxnSpPr>
          <p:spPr bwMode="auto">
            <a:xfrm>
              <a:off x="9951367" y="3267183"/>
              <a:ext cx="0" cy="295681"/>
            </a:xfrm>
            <a:prstGeom prst="straightConnector1">
              <a:avLst/>
            </a:prstGeom>
            <a:solidFill>
              <a:schemeClr val="accent1"/>
            </a:solidFill>
            <a:ln w="19050" cap="flat" cmpd="sng" algn="ctr">
              <a:solidFill>
                <a:srgbClr val="00B050"/>
              </a:solidFill>
              <a:prstDash val="solid"/>
              <a:round/>
              <a:headEnd type="none" w="med" len="med"/>
              <a:tailEnd type="triangle"/>
            </a:ln>
            <a:effectLst/>
          </p:spPr>
        </p:cxnSp>
        <p:cxnSp>
          <p:nvCxnSpPr>
            <p:cNvPr id="41" name="Straight Arrow Connector 40">
              <a:extLst>
                <a:ext uri="{FF2B5EF4-FFF2-40B4-BE49-F238E27FC236}">
                  <a16:creationId xmlns:a16="http://schemas.microsoft.com/office/drawing/2014/main" id="{9BBE7DEF-A363-6D41-8985-AFBD7F3CD2C1}"/>
                </a:ext>
              </a:extLst>
            </p:cNvPr>
            <p:cNvCxnSpPr>
              <a:cxnSpLocks/>
            </p:cNvCxnSpPr>
            <p:nvPr/>
          </p:nvCxnSpPr>
          <p:spPr bwMode="auto">
            <a:xfrm>
              <a:off x="9951367" y="4006386"/>
              <a:ext cx="0" cy="252790"/>
            </a:xfrm>
            <a:prstGeom prst="straightConnector1">
              <a:avLst/>
            </a:prstGeom>
            <a:solidFill>
              <a:schemeClr val="accent1"/>
            </a:solidFill>
            <a:ln w="19050" cap="flat" cmpd="sng" algn="ctr">
              <a:solidFill>
                <a:srgbClr val="00B050"/>
              </a:solidFill>
              <a:prstDash val="solid"/>
              <a:round/>
              <a:headEnd type="none" w="med" len="med"/>
              <a:tailEnd type="triangle"/>
            </a:ln>
            <a:effectLst/>
          </p:spPr>
        </p:cxnSp>
        <p:cxnSp>
          <p:nvCxnSpPr>
            <p:cNvPr id="42" name="Straight Arrow Connector 41">
              <a:extLst>
                <a:ext uri="{FF2B5EF4-FFF2-40B4-BE49-F238E27FC236}">
                  <a16:creationId xmlns:a16="http://schemas.microsoft.com/office/drawing/2014/main" id="{E698E9F7-DD62-9A48-B589-6E10D25AF45B}"/>
                </a:ext>
              </a:extLst>
            </p:cNvPr>
            <p:cNvCxnSpPr>
              <a:cxnSpLocks/>
            </p:cNvCxnSpPr>
            <p:nvPr/>
          </p:nvCxnSpPr>
          <p:spPr bwMode="auto">
            <a:xfrm>
              <a:off x="9951367" y="4558677"/>
              <a:ext cx="0" cy="226583"/>
            </a:xfrm>
            <a:prstGeom prst="straightConnector1">
              <a:avLst/>
            </a:prstGeom>
            <a:solidFill>
              <a:schemeClr val="accent1"/>
            </a:solidFill>
            <a:ln w="19050" cap="flat" cmpd="sng" algn="ctr">
              <a:solidFill>
                <a:srgbClr val="00B050"/>
              </a:solidFill>
              <a:prstDash val="solid"/>
              <a:round/>
              <a:headEnd type="none" w="med" len="med"/>
              <a:tailEnd type="triangle"/>
            </a:ln>
            <a:effectLst/>
          </p:spPr>
        </p:cxnSp>
        <p:cxnSp>
          <p:nvCxnSpPr>
            <p:cNvPr id="43" name="Straight Arrow Connector 42">
              <a:extLst>
                <a:ext uri="{FF2B5EF4-FFF2-40B4-BE49-F238E27FC236}">
                  <a16:creationId xmlns:a16="http://schemas.microsoft.com/office/drawing/2014/main" id="{99B8BD4B-FB03-824C-B00C-C3148705CD13}"/>
                </a:ext>
              </a:extLst>
            </p:cNvPr>
            <p:cNvCxnSpPr>
              <a:cxnSpLocks/>
            </p:cNvCxnSpPr>
            <p:nvPr/>
          </p:nvCxnSpPr>
          <p:spPr bwMode="auto">
            <a:xfrm>
              <a:off x="9951367" y="5213684"/>
              <a:ext cx="0" cy="180280"/>
            </a:xfrm>
            <a:prstGeom prst="straightConnector1">
              <a:avLst/>
            </a:prstGeom>
            <a:solidFill>
              <a:schemeClr val="accent1"/>
            </a:solidFill>
            <a:ln w="19050" cap="flat" cmpd="sng" algn="ctr">
              <a:solidFill>
                <a:srgbClr val="00B050"/>
              </a:solidFill>
              <a:prstDash val="solid"/>
              <a:round/>
              <a:headEnd type="none" w="med" len="med"/>
              <a:tailEnd type="triangle"/>
            </a:ln>
            <a:effectLst/>
          </p:spPr>
        </p:cxnSp>
        <p:cxnSp>
          <p:nvCxnSpPr>
            <p:cNvPr id="44" name="Straight Arrow Connector 43">
              <a:extLst>
                <a:ext uri="{FF2B5EF4-FFF2-40B4-BE49-F238E27FC236}">
                  <a16:creationId xmlns:a16="http://schemas.microsoft.com/office/drawing/2014/main" id="{1DBB5753-3F90-4B4C-8C0E-783B5687EA49}"/>
                </a:ext>
              </a:extLst>
            </p:cNvPr>
            <p:cNvCxnSpPr>
              <a:cxnSpLocks/>
            </p:cNvCxnSpPr>
            <p:nvPr/>
          </p:nvCxnSpPr>
          <p:spPr bwMode="auto">
            <a:xfrm flipH="1">
              <a:off x="8928142" y="5892342"/>
              <a:ext cx="934018" cy="0"/>
            </a:xfrm>
            <a:prstGeom prst="straightConnector1">
              <a:avLst/>
            </a:prstGeom>
            <a:solidFill>
              <a:schemeClr val="accent1"/>
            </a:solidFill>
            <a:ln w="25400" cap="flat" cmpd="sng" algn="ctr">
              <a:solidFill>
                <a:schemeClr val="tx1"/>
              </a:solidFill>
              <a:prstDash val="sysDash"/>
              <a:round/>
              <a:headEnd type="none" w="med" len="med"/>
              <a:tailEnd type="triangle"/>
            </a:ln>
            <a:effectLst/>
          </p:spPr>
        </p:cxnSp>
        <p:sp>
          <p:nvSpPr>
            <p:cNvPr id="45" name="TextBox 44">
              <a:extLst>
                <a:ext uri="{FF2B5EF4-FFF2-40B4-BE49-F238E27FC236}">
                  <a16:creationId xmlns:a16="http://schemas.microsoft.com/office/drawing/2014/main" id="{47AE5CC8-0D8F-F443-AE5E-9B2B67520471}"/>
                </a:ext>
              </a:extLst>
            </p:cNvPr>
            <p:cNvSpPr txBox="1"/>
            <p:nvPr/>
          </p:nvSpPr>
          <p:spPr>
            <a:xfrm>
              <a:off x="7785321" y="5792314"/>
              <a:ext cx="1075344" cy="195938"/>
            </a:xfrm>
            <a:prstGeom prst="rect">
              <a:avLst/>
            </a:prstGeom>
            <a:solidFill>
              <a:srgbClr val="DAE3F3"/>
            </a:solidFill>
          </p:spPr>
          <p:txBody>
            <a:bodyPr wrap="square" rtlCol="0">
              <a:spAutoFit/>
            </a:bodyPr>
            <a:lstStyle/>
            <a:p>
              <a:r>
                <a:rPr lang="en-US" sz="900" dirty="0">
                  <a:solidFill>
                    <a:sysClr val="windowText" lastClr="000000"/>
                  </a:solidFill>
                </a:rPr>
                <a:t>postLF.def</a:t>
              </a:r>
            </a:p>
          </p:txBody>
        </p:sp>
        <p:sp>
          <p:nvSpPr>
            <p:cNvPr id="46" name="TextBox 45">
              <a:extLst>
                <a:ext uri="{FF2B5EF4-FFF2-40B4-BE49-F238E27FC236}">
                  <a16:creationId xmlns:a16="http://schemas.microsoft.com/office/drawing/2014/main" id="{3D496D0B-FA38-FB45-BA16-03B332F74633}"/>
                </a:ext>
              </a:extLst>
            </p:cNvPr>
            <p:cNvSpPr txBox="1"/>
            <p:nvPr/>
          </p:nvSpPr>
          <p:spPr>
            <a:xfrm>
              <a:off x="7785321" y="5435548"/>
              <a:ext cx="1075344" cy="195938"/>
            </a:xfrm>
            <a:prstGeom prst="rect">
              <a:avLst/>
            </a:prstGeom>
            <a:solidFill>
              <a:schemeClr val="accent2">
                <a:lumMod val="20000"/>
                <a:lumOff val="80000"/>
              </a:schemeClr>
            </a:solidFill>
          </p:spPr>
          <p:txBody>
            <a:bodyPr wrap="square" rtlCol="0">
              <a:spAutoFit/>
            </a:bodyPr>
            <a:lstStyle/>
            <a:p>
              <a:r>
                <a:rPr lang="en-US" sz="900" dirty="0" err="1">
                  <a:solidFill>
                    <a:sysClr val="windowText" lastClr="000000"/>
                  </a:solidFill>
                </a:rPr>
                <a:t>design.lef</a:t>
              </a:r>
              <a:r>
                <a:rPr lang="en-US" sz="900" dirty="0">
                  <a:solidFill>
                    <a:sysClr val="windowText" lastClr="000000"/>
                  </a:solidFill>
                </a:rPr>
                <a:t>, postRoute.def</a:t>
              </a:r>
            </a:p>
          </p:txBody>
        </p:sp>
        <p:cxnSp>
          <p:nvCxnSpPr>
            <p:cNvPr id="47" name="Straight Arrow Connector 46">
              <a:extLst>
                <a:ext uri="{FF2B5EF4-FFF2-40B4-BE49-F238E27FC236}">
                  <a16:creationId xmlns:a16="http://schemas.microsoft.com/office/drawing/2014/main" id="{EA85812A-A99C-C24D-BB3E-B10393B1067D}"/>
                </a:ext>
              </a:extLst>
            </p:cNvPr>
            <p:cNvCxnSpPr>
              <a:cxnSpLocks/>
            </p:cNvCxnSpPr>
            <p:nvPr/>
          </p:nvCxnSpPr>
          <p:spPr bwMode="auto">
            <a:xfrm>
              <a:off x="8948549" y="5597054"/>
              <a:ext cx="351583" cy="0"/>
            </a:xfrm>
            <a:prstGeom prst="straightConnector1">
              <a:avLst/>
            </a:prstGeom>
            <a:solidFill>
              <a:schemeClr val="accent1"/>
            </a:solidFill>
            <a:ln w="25400" cap="flat" cmpd="sng" algn="ctr">
              <a:solidFill>
                <a:schemeClr val="tx1"/>
              </a:solidFill>
              <a:prstDash val="sysDash"/>
              <a:round/>
              <a:headEnd type="none" w="med" len="med"/>
              <a:tailEnd type="triangle"/>
            </a:ln>
            <a:effectLst/>
          </p:spPr>
        </p:cxnSp>
        <p:cxnSp>
          <p:nvCxnSpPr>
            <p:cNvPr id="48" name="Connector: Elbow 35">
              <a:extLst>
                <a:ext uri="{FF2B5EF4-FFF2-40B4-BE49-F238E27FC236}">
                  <a16:creationId xmlns:a16="http://schemas.microsoft.com/office/drawing/2014/main" id="{46ADBCEE-AB24-3843-AFC5-D064D2FCFD6F}"/>
                </a:ext>
              </a:extLst>
            </p:cNvPr>
            <p:cNvCxnSpPr>
              <a:cxnSpLocks/>
            </p:cNvCxnSpPr>
            <p:nvPr/>
          </p:nvCxnSpPr>
          <p:spPr bwMode="auto">
            <a:xfrm rot="10800000" flipV="1">
              <a:off x="10567893" y="4412413"/>
              <a:ext cx="365760" cy="1177"/>
            </a:xfrm>
            <a:prstGeom prst="bentConnector3">
              <a:avLst>
                <a:gd name="adj1" fmla="val 50000"/>
              </a:avLst>
            </a:prstGeom>
            <a:solidFill>
              <a:schemeClr val="accent1"/>
            </a:solidFill>
            <a:ln w="25400" cap="flat" cmpd="sng" algn="ctr">
              <a:solidFill>
                <a:srgbClr val="FF0000"/>
              </a:solidFill>
              <a:prstDash val="sysDot"/>
              <a:round/>
              <a:headEnd type="triangle" w="med" len="med"/>
              <a:tailEnd type="triangle"/>
            </a:ln>
            <a:effectLst/>
          </p:spPr>
        </p:cxnSp>
        <p:sp>
          <p:nvSpPr>
            <p:cNvPr id="49" name="TextBox 48">
              <a:extLst>
                <a:ext uri="{FF2B5EF4-FFF2-40B4-BE49-F238E27FC236}">
                  <a16:creationId xmlns:a16="http://schemas.microsoft.com/office/drawing/2014/main" id="{D0BE511F-C78D-1342-8D05-266437F912FB}"/>
                </a:ext>
              </a:extLst>
            </p:cNvPr>
            <p:cNvSpPr txBox="1"/>
            <p:nvPr/>
          </p:nvSpPr>
          <p:spPr>
            <a:xfrm>
              <a:off x="9500781" y="5956028"/>
              <a:ext cx="903986" cy="339627"/>
            </a:xfrm>
            <a:prstGeom prst="rect">
              <a:avLst/>
            </a:prstGeom>
            <a:noFill/>
          </p:spPr>
          <p:txBody>
            <a:bodyPr wrap="square" rtlCol="0">
              <a:spAutoFit/>
            </a:bodyPr>
            <a:lstStyle/>
            <a:p>
              <a:pPr algn="ctr"/>
              <a:r>
                <a:rPr lang="en-US" sz="2000" b="1" dirty="0">
                  <a:solidFill>
                    <a:srgbClr val="00B050"/>
                  </a:solidFill>
                </a:rPr>
                <a:t>GDS</a:t>
              </a:r>
            </a:p>
          </p:txBody>
        </p:sp>
        <p:cxnSp>
          <p:nvCxnSpPr>
            <p:cNvPr id="50" name="Straight Arrow Connector 49">
              <a:extLst>
                <a:ext uri="{FF2B5EF4-FFF2-40B4-BE49-F238E27FC236}">
                  <a16:creationId xmlns:a16="http://schemas.microsoft.com/office/drawing/2014/main" id="{5D6737B0-1058-8D49-AF49-CD04FC72238D}"/>
                </a:ext>
              </a:extLst>
            </p:cNvPr>
            <p:cNvCxnSpPr>
              <a:cxnSpLocks/>
            </p:cNvCxnSpPr>
            <p:nvPr/>
          </p:nvCxnSpPr>
          <p:spPr bwMode="auto">
            <a:xfrm>
              <a:off x="9951367" y="5812089"/>
              <a:ext cx="0" cy="180280"/>
            </a:xfrm>
            <a:prstGeom prst="straightConnector1">
              <a:avLst/>
            </a:prstGeom>
            <a:solidFill>
              <a:schemeClr val="accent1"/>
            </a:solidFill>
            <a:ln w="19050" cap="flat" cmpd="sng" algn="ctr">
              <a:solidFill>
                <a:srgbClr val="00B050"/>
              </a:solidFill>
              <a:prstDash val="solid"/>
              <a:round/>
              <a:headEnd type="none" w="med" len="med"/>
              <a:tailEnd type="triangle"/>
            </a:ln>
            <a:effectLst/>
          </p:spPr>
        </p:cxnSp>
        <p:cxnSp>
          <p:nvCxnSpPr>
            <p:cNvPr id="51" name="Connector: Elbow 35">
              <a:extLst>
                <a:ext uri="{FF2B5EF4-FFF2-40B4-BE49-F238E27FC236}">
                  <a16:creationId xmlns:a16="http://schemas.microsoft.com/office/drawing/2014/main" id="{038BF261-6D68-7D45-8893-C0843CDEB7B4}"/>
                </a:ext>
              </a:extLst>
            </p:cNvPr>
            <p:cNvCxnSpPr>
              <a:cxnSpLocks/>
            </p:cNvCxnSpPr>
            <p:nvPr/>
          </p:nvCxnSpPr>
          <p:spPr bwMode="auto">
            <a:xfrm rot="10800000" flipV="1">
              <a:off x="10567893" y="3779179"/>
              <a:ext cx="365760" cy="1177"/>
            </a:xfrm>
            <a:prstGeom prst="bentConnector3">
              <a:avLst>
                <a:gd name="adj1" fmla="val 50000"/>
              </a:avLst>
            </a:prstGeom>
            <a:solidFill>
              <a:schemeClr val="accent1"/>
            </a:solidFill>
            <a:ln w="25400" cap="flat" cmpd="sng" algn="ctr">
              <a:solidFill>
                <a:srgbClr val="FF0000"/>
              </a:solidFill>
              <a:prstDash val="sysDot"/>
              <a:round/>
              <a:headEnd type="triangle" w="med" len="med"/>
              <a:tailEnd type="triangle"/>
            </a:ln>
            <a:effectLst/>
          </p:spPr>
        </p:cxnSp>
        <p:cxnSp>
          <p:nvCxnSpPr>
            <p:cNvPr id="52" name="Connector: Elbow 35">
              <a:extLst>
                <a:ext uri="{FF2B5EF4-FFF2-40B4-BE49-F238E27FC236}">
                  <a16:creationId xmlns:a16="http://schemas.microsoft.com/office/drawing/2014/main" id="{D450351E-94B5-984F-8A66-9A6B35809084}"/>
                </a:ext>
              </a:extLst>
            </p:cNvPr>
            <p:cNvCxnSpPr>
              <a:cxnSpLocks/>
            </p:cNvCxnSpPr>
            <p:nvPr/>
          </p:nvCxnSpPr>
          <p:spPr bwMode="auto">
            <a:xfrm rot="10800000" flipV="1">
              <a:off x="10567893" y="3055709"/>
              <a:ext cx="365760" cy="1177"/>
            </a:xfrm>
            <a:prstGeom prst="bentConnector3">
              <a:avLst>
                <a:gd name="adj1" fmla="val 50000"/>
              </a:avLst>
            </a:prstGeom>
            <a:solidFill>
              <a:schemeClr val="accent1"/>
            </a:solidFill>
            <a:ln w="25400" cap="flat" cmpd="sng" algn="ctr">
              <a:solidFill>
                <a:srgbClr val="FF0000"/>
              </a:solidFill>
              <a:prstDash val="sysDot"/>
              <a:round/>
              <a:headEnd type="triangle" w="med" len="med"/>
              <a:tailEnd type="triangle"/>
            </a:ln>
            <a:effectLst/>
          </p:spPr>
        </p:cxnSp>
        <p:cxnSp>
          <p:nvCxnSpPr>
            <p:cNvPr id="53" name="Connector: Elbow 35">
              <a:extLst>
                <a:ext uri="{FF2B5EF4-FFF2-40B4-BE49-F238E27FC236}">
                  <a16:creationId xmlns:a16="http://schemas.microsoft.com/office/drawing/2014/main" id="{D768749E-B090-344E-99EF-9B969E24FE2C}"/>
                </a:ext>
              </a:extLst>
            </p:cNvPr>
            <p:cNvCxnSpPr>
              <a:cxnSpLocks/>
            </p:cNvCxnSpPr>
            <p:nvPr/>
          </p:nvCxnSpPr>
          <p:spPr bwMode="auto">
            <a:xfrm rot="10800000" flipV="1">
              <a:off x="10567892" y="1769417"/>
              <a:ext cx="365760" cy="1177"/>
            </a:xfrm>
            <a:prstGeom prst="bentConnector3">
              <a:avLst>
                <a:gd name="adj1" fmla="val 50000"/>
              </a:avLst>
            </a:prstGeom>
            <a:solidFill>
              <a:schemeClr val="accent1"/>
            </a:solidFill>
            <a:ln w="25400" cap="flat" cmpd="sng" algn="ctr">
              <a:solidFill>
                <a:srgbClr val="FF0000"/>
              </a:solidFill>
              <a:prstDash val="sysDot"/>
              <a:round/>
              <a:headEnd type="triangle" w="med" len="med"/>
              <a:tailEnd type="triangle"/>
            </a:ln>
            <a:effectLst/>
          </p:spPr>
        </p:cxnSp>
        <p:cxnSp>
          <p:nvCxnSpPr>
            <p:cNvPr id="54" name="Connector: Elbow 35">
              <a:extLst>
                <a:ext uri="{FF2B5EF4-FFF2-40B4-BE49-F238E27FC236}">
                  <a16:creationId xmlns:a16="http://schemas.microsoft.com/office/drawing/2014/main" id="{BF9BBA23-1C41-DC49-8B05-3C0BB7424311}"/>
                </a:ext>
              </a:extLst>
            </p:cNvPr>
            <p:cNvCxnSpPr>
              <a:cxnSpLocks/>
            </p:cNvCxnSpPr>
            <p:nvPr/>
          </p:nvCxnSpPr>
          <p:spPr bwMode="auto">
            <a:xfrm rot="10800000" flipV="1">
              <a:off x="10567892" y="2431094"/>
              <a:ext cx="365760" cy="1177"/>
            </a:xfrm>
            <a:prstGeom prst="bentConnector3">
              <a:avLst>
                <a:gd name="adj1" fmla="val 50000"/>
              </a:avLst>
            </a:prstGeom>
            <a:solidFill>
              <a:schemeClr val="accent1"/>
            </a:solidFill>
            <a:ln w="25400" cap="flat" cmpd="sng" algn="ctr">
              <a:solidFill>
                <a:srgbClr val="FF0000"/>
              </a:solidFill>
              <a:prstDash val="sysDot"/>
              <a:round/>
              <a:headEnd type="triangle" w="med" len="med"/>
              <a:tailEnd type="triangle"/>
            </a:ln>
            <a:effectLst/>
          </p:spPr>
        </p:cxnSp>
        <p:cxnSp>
          <p:nvCxnSpPr>
            <p:cNvPr id="55" name="Connector: Elbow 35">
              <a:extLst>
                <a:ext uri="{FF2B5EF4-FFF2-40B4-BE49-F238E27FC236}">
                  <a16:creationId xmlns:a16="http://schemas.microsoft.com/office/drawing/2014/main" id="{1FE5E72B-E581-6E47-93B4-09FE8A4420AB}"/>
                </a:ext>
              </a:extLst>
            </p:cNvPr>
            <p:cNvCxnSpPr>
              <a:cxnSpLocks/>
            </p:cNvCxnSpPr>
            <p:nvPr/>
          </p:nvCxnSpPr>
          <p:spPr bwMode="auto">
            <a:xfrm rot="10800000" flipV="1">
              <a:off x="10567893" y="5621760"/>
              <a:ext cx="365760" cy="1177"/>
            </a:xfrm>
            <a:prstGeom prst="bentConnector3">
              <a:avLst>
                <a:gd name="adj1" fmla="val 50000"/>
              </a:avLst>
            </a:prstGeom>
            <a:solidFill>
              <a:schemeClr val="accent1"/>
            </a:solidFill>
            <a:ln w="25400" cap="flat" cmpd="sng" algn="ctr">
              <a:solidFill>
                <a:srgbClr val="FF0000"/>
              </a:solidFill>
              <a:prstDash val="sysDot"/>
              <a:round/>
              <a:headEnd type="triangle" w="med" len="med"/>
              <a:tailEnd type="triangle"/>
            </a:ln>
            <a:effectLst/>
          </p:spPr>
        </p:cxnSp>
        <p:cxnSp>
          <p:nvCxnSpPr>
            <p:cNvPr id="56" name="Connector: Elbow 35">
              <a:extLst>
                <a:ext uri="{FF2B5EF4-FFF2-40B4-BE49-F238E27FC236}">
                  <a16:creationId xmlns:a16="http://schemas.microsoft.com/office/drawing/2014/main" id="{5EB0B9BB-4918-4946-BB4C-2EA269F6625D}"/>
                </a:ext>
              </a:extLst>
            </p:cNvPr>
            <p:cNvCxnSpPr>
              <a:cxnSpLocks/>
            </p:cNvCxnSpPr>
            <p:nvPr/>
          </p:nvCxnSpPr>
          <p:spPr bwMode="auto">
            <a:xfrm rot="10800000" flipV="1">
              <a:off x="10567893" y="4984460"/>
              <a:ext cx="365760" cy="1177"/>
            </a:xfrm>
            <a:prstGeom prst="bentConnector3">
              <a:avLst>
                <a:gd name="adj1" fmla="val 50000"/>
              </a:avLst>
            </a:prstGeom>
            <a:solidFill>
              <a:schemeClr val="accent1"/>
            </a:solidFill>
            <a:ln w="25400" cap="flat" cmpd="sng" algn="ctr">
              <a:solidFill>
                <a:srgbClr val="FF0000"/>
              </a:solidFill>
              <a:prstDash val="sysDot"/>
              <a:round/>
              <a:headEnd type="triangle" w="med" len="med"/>
              <a:tailEnd type="triangle"/>
            </a:ln>
            <a:effectLst/>
          </p:spPr>
        </p:cxnSp>
      </p:grpSp>
      <p:graphicFrame>
        <p:nvGraphicFramePr>
          <p:cNvPr id="60" name="Diagram 59">
            <a:extLst>
              <a:ext uri="{FF2B5EF4-FFF2-40B4-BE49-F238E27FC236}">
                <a16:creationId xmlns:a16="http://schemas.microsoft.com/office/drawing/2014/main" id="{BCCB8ECA-391B-3C40-B5BA-892D737249E9}"/>
              </a:ext>
            </a:extLst>
          </p:cNvPr>
          <p:cNvGraphicFramePr/>
          <p:nvPr>
            <p:extLst>
              <p:ext uri="{D42A27DB-BD31-4B8C-83A1-F6EECF244321}">
                <p14:modId xmlns:p14="http://schemas.microsoft.com/office/powerpoint/2010/main" val="119591985"/>
              </p:ext>
            </p:extLst>
          </p:nvPr>
        </p:nvGraphicFramePr>
        <p:xfrm>
          <a:off x="587047" y="152400"/>
          <a:ext cx="10995353" cy="30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641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
                                            <p:txEl>
                                              <p:pRg st="1" end="1"/>
                                            </p:txEl>
                                          </p:spTgt>
                                        </p:tgtEl>
                                        <p:attrNameLst>
                                          <p:attrName>style.visibility</p:attrName>
                                        </p:attrNameLst>
                                      </p:cBhvr>
                                      <p:to>
                                        <p:strVal val="visible"/>
                                      </p:to>
                                    </p:set>
                                    <p:animEffect transition="in" filter="fade">
                                      <p:cBhvr>
                                        <p:cTn id="10" dur="500"/>
                                        <p:tgtEl>
                                          <p:spTgt spid="2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xEl>
                                              <p:pRg st="2" end="2"/>
                                            </p:txEl>
                                          </p:spTgt>
                                        </p:tgtEl>
                                        <p:attrNameLst>
                                          <p:attrName>style.visibility</p:attrName>
                                        </p:attrNameLst>
                                      </p:cBhvr>
                                      <p:to>
                                        <p:strVal val="visible"/>
                                      </p:to>
                                    </p:set>
                                    <p:animEffect transition="in" filter="fade">
                                      <p:cBhvr>
                                        <p:cTn id="13" dur="500"/>
                                        <p:tgtEl>
                                          <p:spTgt spid="2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xEl>
                                              <p:pRg st="3" end="3"/>
                                            </p:txEl>
                                          </p:spTgt>
                                        </p:tgtEl>
                                        <p:attrNameLst>
                                          <p:attrName>style.visibility</p:attrName>
                                        </p:attrNameLst>
                                      </p:cBhvr>
                                      <p:to>
                                        <p:strVal val="visible"/>
                                      </p:to>
                                    </p:set>
                                    <p:animEffect transition="in" filter="fade">
                                      <p:cBhvr>
                                        <p:cTn id="16" dur="500"/>
                                        <p:tgtEl>
                                          <p:spTgt spid="2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xEl>
                                              <p:pRg st="5" end="5"/>
                                            </p:txEl>
                                          </p:spTgt>
                                        </p:tgtEl>
                                        <p:attrNameLst>
                                          <p:attrName>style.visibility</p:attrName>
                                        </p:attrNameLst>
                                      </p:cBhvr>
                                      <p:to>
                                        <p:strVal val="visible"/>
                                      </p:to>
                                    </p:set>
                                    <p:animEffect transition="in" filter="fade">
                                      <p:cBhvr>
                                        <p:cTn id="21" dur="500"/>
                                        <p:tgtEl>
                                          <p:spTgt spid="22">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xEl>
                                              <p:pRg st="7" end="7"/>
                                            </p:txEl>
                                          </p:spTgt>
                                        </p:tgtEl>
                                        <p:attrNameLst>
                                          <p:attrName>style.visibility</p:attrName>
                                        </p:attrNameLst>
                                      </p:cBhvr>
                                      <p:to>
                                        <p:strVal val="visible"/>
                                      </p:to>
                                    </p:set>
                                    <p:animEffect transition="in" filter="fade">
                                      <p:cBhvr>
                                        <p:cTn id="26" dur="500"/>
                                        <p:tgtEl>
                                          <p:spTgt spid="22">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xEl>
                                              <p:pRg st="8" end="8"/>
                                            </p:txEl>
                                          </p:spTgt>
                                        </p:tgtEl>
                                        <p:attrNameLst>
                                          <p:attrName>style.visibility</p:attrName>
                                        </p:attrNameLst>
                                      </p:cBhvr>
                                      <p:to>
                                        <p:strVal val="visible"/>
                                      </p:to>
                                    </p:set>
                                    <p:animEffect transition="in" filter="fade">
                                      <p:cBhvr>
                                        <p:cTn id="31" dur="500"/>
                                        <p:tgtEl>
                                          <p:spTgt spid="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OMACTech (16-to-9)">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47469</TotalTime>
  <Words>3481</Words>
  <Application>Microsoft Macintosh PowerPoint</Application>
  <PresentationFormat>Widescreen</PresentationFormat>
  <Paragraphs>528</Paragraphs>
  <Slides>24</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맑은 고딕</vt:lpstr>
      <vt:lpstr>MS PGothic</vt:lpstr>
      <vt:lpstr>新細明體</vt:lpstr>
      <vt:lpstr>Arial</vt:lpstr>
      <vt:lpstr>Arial Narrow</vt:lpstr>
      <vt:lpstr>Calibri</vt:lpstr>
      <vt:lpstr>Tahoma</vt:lpstr>
      <vt:lpstr>Times New Roman</vt:lpstr>
      <vt:lpstr>Wingdings</vt:lpstr>
      <vt:lpstr>Wingdings 2</vt:lpstr>
      <vt:lpstr>GOMACTech (16-to-9)</vt:lpstr>
      <vt:lpstr>PowerPoint Presentation</vt:lpstr>
      <vt:lpstr>Design Crises: Cost, Expertise, Unpredictability</vt:lpstr>
      <vt:lpstr>Design is Too Difficult !</vt:lpstr>
      <vt:lpstr>IDEA: No Human in the Loop, 24 hours</vt:lpstr>
      <vt:lpstr>theopenroadproject.org</vt:lpstr>
      <vt:lpstr>OpenROAD: A New Design Paradigm</vt:lpstr>
      <vt:lpstr>Open Source</vt:lpstr>
      <vt:lpstr>Also: “Paying It Forward”</vt:lpstr>
      <vt:lpstr>Initial Target: RTL-to-GDS Layout Generation</vt:lpstr>
      <vt:lpstr>Testcases and libraries</vt:lpstr>
      <vt:lpstr>1. Logic and Physical Synthesis</vt:lpstr>
      <vt:lpstr>1. Logic and Physical Synthesis</vt:lpstr>
      <vt:lpstr>2. Floorplan / Powerplan</vt:lpstr>
      <vt:lpstr>3. Placement</vt:lpstr>
      <vt:lpstr>3. Placement</vt:lpstr>
      <vt:lpstr>4. Clock Tree Synthesis</vt:lpstr>
      <vt:lpstr>5. Global Routing</vt:lpstr>
      <vt:lpstr>6. Detailed Routing</vt:lpstr>
      <vt:lpstr>Analysis tools: 1. Static Timing Analysis</vt:lpstr>
      <vt:lpstr>Analysis tools: 2. Parasitic Extraction</vt:lpstr>
      <vt:lpstr>Conclusions</vt:lpstr>
      <vt:lpstr>PowerPoint Presentation</vt:lpstr>
      <vt:lpstr>Why Open Source is Critical Now </vt:lpstr>
      <vt:lpstr>Design Crises: Cost, Expertise, Unpredictability</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Kwangsoo Han</dc:creator>
  <cp:lastModifiedBy>S. Reda</cp:lastModifiedBy>
  <cp:revision>2330</cp:revision>
  <cp:lastPrinted>2019-01-20T03:58:21Z</cp:lastPrinted>
  <dcterms:created xsi:type="dcterms:W3CDTF">2006-08-16T00:00:00Z</dcterms:created>
  <dcterms:modified xsi:type="dcterms:W3CDTF">2019-06-04T18:33:08Z</dcterms:modified>
</cp:coreProperties>
</file>