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7"/>
  </p:notesMasterIdLst>
  <p:handoutMasterIdLst>
    <p:handoutMasterId r:id="rId28"/>
  </p:handoutMasterIdLst>
  <p:sldIdLst>
    <p:sldId id="265" r:id="rId2"/>
    <p:sldId id="257" r:id="rId3"/>
    <p:sldId id="293" r:id="rId4"/>
    <p:sldId id="259" r:id="rId5"/>
    <p:sldId id="266" r:id="rId6"/>
    <p:sldId id="260" r:id="rId7"/>
    <p:sldId id="286" r:id="rId8"/>
    <p:sldId id="276" r:id="rId9"/>
    <p:sldId id="275" r:id="rId10"/>
    <p:sldId id="273" r:id="rId11"/>
    <p:sldId id="274" r:id="rId12"/>
    <p:sldId id="261" r:id="rId13"/>
    <p:sldId id="272" r:id="rId14"/>
    <p:sldId id="288" r:id="rId15"/>
    <p:sldId id="278" r:id="rId16"/>
    <p:sldId id="279" r:id="rId17"/>
    <p:sldId id="285" r:id="rId18"/>
    <p:sldId id="289" r:id="rId19"/>
    <p:sldId id="284" r:id="rId20"/>
    <p:sldId id="290" r:id="rId21"/>
    <p:sldId id="282" r:id="rId22"/>
    <p:sldId id="283" r:id="rId23"/>
    <p:sldId id="280" r:id="rId24"/>
    <p:sldId id="292" r:id="rId25"/>
    <p:sldId id="281" r:id="rId26"/>
  </p:sldIdLst>
  <p:sldSz cx="9144000" cy="5143500" type="screen16x9"/>
  <p:notesSz cx="6858000" cy="9144000"/>
  <p:embeddedFontLst>
    <p:embeddedFont>
      <p:font typeface="Arial Narrow" panose="020B0606020202030204" pitchFamily="34" charset="0"/>
      <p:regular r:id="rId29"/>
      <p:bold r:id="rId30"/>
      <p:italic r:id="rId31"/>
      <p:boldItalic r:id="rId32"/>
    </p:embeddedFont>
    <p:embeddedFont>
      <p:font typeface="굴림" panose="020B0600000101010101" pitchFamily="34" charset="-127"/>
      <p:regular r:id="rId33"/>
    </p:embeddedFont>
    <p:embeddedFont>
      <p:font typeface="Cambria Math" panose="02040503050406030204" pitchFamily="18" charset="0"/>
      <p:regular r:id="rId34"/>
    </p:embeddedFont>
    <p:embeddedFont>
      <p:font typeface="Calibri" panose="020F0502020204030204" pitchFamily="34" charset="0"/>
      <p:regular r:id="rId35"/>
      <p:bold r:id="rId36"/>
      <p:italic r:id="rId37"/>
      <p:boldItalic r:id="rId38"/>
    </p:embeddedFont>
    <p:embeddedFont>
      <p:font typeface="맑은 고딕" panose="020B0503020000020004" pitchFamily="34" charset="-127"/>
      <p:regular r:id="rId39"/>
      <p:bold r:id="rId40"/>
    </p:embeddedFont>
    <p:embeddedFont>
      <p:font typeface="等线" panose="02010600030101010101" pitchFamily="2" charset="-122"/>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4AC"/>
    <a:srgbClr val="FECACA"/>
    <a:srgbClr val="8F8F8F"/>
    <a:srgbClr val="A88576"/>
    <a:srgbClr val="255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2" autoAdjust="0"/>
    <p:restoredTop sz="69302" autoAdjust="0"/>
  </p:normalViewPr>
  <p:slideViewPr>
    <p:cSldViewPr snapToGrid="0">
      <p:cViewPr varScale="1">
        <p:scale>
          <a:sx n="79" d="100"/>
          <a:sy n="79" d="100"/>
        </p:scale>
        <p:origin x="1590" y="78"/>
      </p:cViewPr>
      <p:guideLst/>
    </p:cSldViewPr>
  </p:slideViewPr>
  <p:notesTextViewPr>
    <p:cViewPr>
      <p:scale>
        <a:sx n="1" d="1"/>
        <a:sy n="1" d="1"/>
      </p:scale>
      <p:origin x="0" y="0"/>
    </p:cViewPr>
  </p:notesTextViewPr>
  <p:notesViewPr>
    <p:cSldViewPr snapToGrid="0">
      <p:cViewPr varScale="1">
        <p:scale>
          <a:sx n="96" d="100"/>
          <a:sy n="96" d="100"/>
        </p:scale>
        <p:origin x="36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1CD1E-9300-41DC-A37A-4937316C0E1B}" type="datetimeFigureOut">
              <a:rPr lang="en-US" smtClean="0"/>
              <a:t>3/26/2019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F937E8-37B0-431A-9258-A33D6755D072}" type="slidenum">
              <a:rPr lang="en-US" smtClean="0"/>
              <a:t>‹#›</a:t>
            </a:fld>
            <a:endParaRPr lang="en-US"/>
          </a:p>
        </p:txBody>
      </p:sp>
    </p:spTree>
    <p:extLst>
      <p:ext uri="{BB962C8B-B14F-4D97-AF65-F5344CB8AC3E}">
        <p14:creationId xmlns:p14="http://schemas.microsoft.com/office/powerpoint/2010/main" val="197941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F08C0-1787-46AE-829B-5F4B6EB439E8}"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BD932-4BD1-4C53-820D-24D32831AB97}" type="slidenum">
              <a:rPr lang="en-US" smtClean="0"/>
              <a:t>‹#›</a:t>
            </a:fld>
            <a:endParaRPr lang="en-US"/>
          </a:p>
        </p:txBody>
      </p:sp>
    </p:spTree>
    <p:extLst>
      <p:ext uri="{BB962C8B-B14F-4D97-AF65-F5344CB8AC3E}">
        <p14:creationId xmlns:p14="http://schemas.microsoft.com/office/powerpoint/2010/main" val="95235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introduction. My talk is on “Reducing Timing Analysis Effort for Faster Design Convergence in Advanced-Node IC Design, with our “Unobserved corner prediction”.</a:t>
            </a:r>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1</a:t>
            </a:fld>
            <a:endParaRPr lang="en-US"/>
          </a:p>
        </p:txBody>
      </p:sp>
    </p:spTree>
    <p:extLst>
      <p:ext uri="{BB962C8B-B14F-4D97-AF65-F5344CB8AC3E}">
        <p14:creationId xmlns:p14="http://schemas.microsoft.com/office/powerpoint/2010/main" val="1583771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modeling is a three-phase procedure. </a:t>
            </a:r>
          </a:p>
          <a:p>
            <a:r>
              <a:rPr lang="en-US" b="1" dirty="0"/>
              <a:t>[Click] </a:t>
            </a:r>
            <a:r>
              <a:rPr lang="en-US" b="0" dirty="0"/>
              <a:t>Let us refer to the same matrix again, from previous slides</a:t>
            </a:r>
            <a:endParaRPr lang="en-US" dirty="0"/>
          </a:p>
          <a:p>
            <a:r>
              <a:rPr lang="en-US" b="1" dirty="0"/>
              <a:t>[Click] </a:t>
            </a:r>
            <a:r>
              <a:rPr lang="en-US" dirty="0"/>
              <a:t>The very first task is to find the best subset of corners that predict rest of the unobserved corners. We call this phase as subset collection. </a:t>
            </a:r>
          </a:p>
          <a:p>
            <a:r>
              <a:rPr lang="en-US" dirty="0"/>
              <a:t>To avoid exhaustive search, we use greedy backward elimination strategy to determine the subset. We start with a full set of corners, and greedily delete each corner that has little impact</a:t>
            </a:r>
          </a:p>
          <a:p>
            <a:r>
              <a:rPr lang="en-US" dirty="0"/>
              <a:t>with its deletion.</a:t>
            </a:r>
          </a:p>
          <a:p>
            <a:r>
              <a:rPr lang="en-US" b="1" dirty="0"/>
              <a:t>[Click] </a:t>
            </a:r>
            <a:r>
              <a:rPr lang="en-US" dirty="0"/>
              <a:t>For the training phase, we require timing analysis at all corners, in order to learn this corner correlation.</a:t>
            </a:r>
          </a:p>
          <a:p>
            <a:r>
              <a:rPr lang="en-US" dirty="0"/>
              <a:t>Once the subset is determined, the training phase ﬁnds model parameters, minimizing the mean squared error of predictions of unobserved corners from known corners. This is a one-time training investment. </a:t>
            </a:r>
          </a:p>
          <a:p>
            <a:r>
              <a:rPr lang="en-US" b="1" dirty="0"/>
              <a:t>[Click] </a:t>
            </a:r>
            <a:r>
              <a:rPr lang="en-US" dirty="0"/>
              <a:t>For model inference, we use the corresponding trained  model parameters to predict timing at unobserved corners from observed corners, on any unseen test data.</a:t>
            </a:r>
          </a:p>
          <a:p>
            <a:r>
              <a:rPr lang="en-US" dirty="0"/>
              <a:t>This might surprise many of you, as we did not discuss anything about model features. The only feature is timing delay. </a:t>
            </a:r>
          </a:p>
          <a:p>
            <a:r>
              <a:rPr lang="en-US" dirty="0"/>
              <a:t>Or premise is that if a timing path has particular correlation across corners, any other path, with similar delay values across the known corners </a:t>
            </a:r>
          </a:p>
          <a:p>
            <a:r>
              <a:rPr lang="en-US" dirty="0"/>
              <a:t>Can be reconstructed to its high dimensional space just as its neighbor in the training dataset.</a:t>
            </a:r>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10</a:t>
            </a:fld>
            <a:endParaRPr lang="en-US"/>
          </a:p>
        </p:txBody>
      </p:sp>
    </p:spTree>
    <p:extLst>
      <p:ext uri="{BB962C8B-B14F-4D97-AF65-F5344CB8AC3E}">
        <p14:creationId xmlns:p14="http://schemas.microsoft.com/office/powerpoint/2010/main" val="146896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modeling flow has training and test phase.</a:t>
            </a:r>
          </a:p>
          <a:p>
            <a:r>
              <a:rPr lang="en-US" b="1" dirty="0"/>
              <a:t>[Click] </a:t>
            </a:r>
            <a:r>
              <a:rPr lang="en-US" dirty="0"/>
              <a:t>As explained in the previous slide, training phase entails subset determination and model training.</a:t>
            </a:r>
          </a:p>
          <a:p>
            <a:r>
              <a:rPr lang="en-US" b="1" dirty="0"/>
              <a:t>[Click] </a:t>
            </a:r>
            <a:r>
              <a:rPr lang="en-US" dirty="0"/>
              <a:t>The trained model is then used to infer timing results on any unseen design implementation from few known corners.</a:t>
            </a:r>
          </a:p>
          <a:p>
            <a:r>
              <a:rPr lang="en-US" b="1" dirty="0"/>
              <a:t>[Click] </a:t>
            </a:r>
            <a:r>
              <a:rPr lang="en-US" dirty="0"/>
              <a:t>We also propose a model calibration step that aims to learn from outlier mispredictions, after every few iterations of model inference. </a:t>
            </a:r>
          </a:p>
        </p:txBody>
      </p:sp>
      <p:sp>
        <p:nvSpPr>
          <p:cNvPr id="4" name="Slide Number Placeholder 3"/>
          <p:cNvSpPr>
            <a:spLocks noGrp="1"/>
          </p:cNvSpPr>
          <p:nvPr>
            <p:ph type="sldNum" sz="quarter" idx="10"/>
          </p:nvPr>
        </p:nvSpPr>
        <p:spPr/>
        <p:txBody>
          <a:bodyPr/>
          <a:lstStyle/>
          <a:p>
            <a:fld id="{59ABD932-4BD1-4C53-820D-24D32831AB97}" type="slidenum">
              <a:rPr lang="en-US" smtClean="0"/>
              <a:t>11</a:t>
            </a:fld>
            <a:endParaRPr lang="en-US"/>
          </a:p>
        </p:txBody>
      </p:sp>
    </p:spTree>
    <p:extLst>
      <p:ext uri="{BB962C8B-B14F-4D97-AF65-F5344CB8AC3E}">
        <p14:creationId xmlns:p14="http://schemas.microsoft.com/office/powerpoint/2010/main" val="3432931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summarize my data generation flow.</a:t>
            </a:r>
          </a:p>
          <a:p>
            <a:r>
              <a:rPr lang="en-US" b="1" dirty="0"/>
              <a:t>[Click]: </a:t>
            </a:r>
            <a:r>
              <a:rPr lang="en-US" dirty="0"/>
              <a:t>We evaluate the potential benefit of using artificial circuits during an initial bootstrap training phase of modeling.</a:t>
            </a:r>
          </a:p>
          <a:p>
            <a:r>
              <a:rPr lang="en-US" dirty="0"/>
              <a:t>These circuits are a collection of diverse timing paths, that aim to span a wide range of  electrical and physical attributes of a timing path.</a:t>
            </a:r>
          </a:p>
          <a:p>
            <a:r>
              <a:rPr lang="en-US" b="1" dirty="0"/>
              <a:t>[Click]: </a:t>
            </a:r>
            <a:r>
              <a:rPr lang="en-US" dirty="0"/>
              <a:t>Input to such a flow is a configuration file that contains 11 circuit variables such as number of stages in a timing path, cell types in the timing path, coupling effects,</a:t>
            </a:r>
          </a:p>
          <a:p>
            <a:r>
              <a:rPr lang="en-US" dirty="0"/>
              <a:t>A range of transition values at input of each cell, and a range of load at output load, for each cell output. </a:t>
            </a:r>
          </a:p>
          <a:p>
            <a:r>
              <a:rPr lang="en-US" b="1" dirty="0"/>
              <a:t>[Click]: </a:t>
            </a:r>
            <a:r>
              <a:rPr lang="en-US" b="0" dirty="0"/>
              <a:t>The figure on the right illustrates one such artificial timing path</a:t>
            </a:r>
            <a:endParaRPr lang="en-US" dirty="0"/>
          </a:p>
          <a:p>
            <a:r>
              <a:rPr lang="en-US" b="1" dirty="0"/>
              <a:t>[Click]: </a:t>
            </a:r>
            <a:r>
              <a:rPr lang="en-US" dirty="0"/>
              <a:t>Once we have design data for training, we convert the timing results into a equivalent matrix in which rows represent delay values of timing paths and columns represent corners.	</a:t>
            </a:r>
          </a:p>
          <a:p>
            <a:r>
              <a:rPr lang="en-US" b="1" dirty="0"/>
              <a:t>[Click]: </a:t>
            </a:r>
            <a:r>
              <a:rPr lang="en-US" dirty="0"/>
              <a:t>The table here shows one such example of a matrix that will be input to our model training.</a:t>
            </a:r>
          </a:p>
          <a:p>
            <a:r>
              <a:rPr lang="en-US" b="1" dirty="0"/>
              <a:t>[Click]: </a:t>
            </a:r>
            <a:r>
              <a:rPr lang="en-US" dirty="0"/>
              <a:t>Equivalently, the test matrix is an incomplete matrix, with few columns completely filled and rest of the columns unobserved. </a:t>
            </a:r>
          </a:p>
          <a:p>
            <a:r>
              <a:rPr lang="en-US" dirty="0"/>
              <a:t>As discussed earlier, our objective is to predict these unknown columns of test matrix with little error</a:t>
            </a:r>
          </a:p>
        </p:txBody>
      </p:sp>
      <p:sp>
        <p:nvSpPr>
          <p:cNvPr id="4" name="Slide Number Placeholder 3"/>
          <p:cNvSpPr>
            <a:spLocks noGrp="1"/>
          </p:cNvSpPr>
          <p:nvPr>
            <p:ph type="sldNum" sz="quarter" idx="10"/>
          </p:nvPr>
        </p:nvSpPr>
        <p:spPr/>
        <p:txBody>
          <a:bodyPr/>
          <a:lstStyle/>
          <a:p>
            <a:fld id="{59ABD932-4BD1-4C53-820D-24D32831AB97}" type="slidenum">
              <a:rPr lang="en-US" smtClean="0"/>
              <a:t>12</a:t>
            </a:fld>
            <a:endParaRPr lang="en-US"/>
          </a:p>
        </p:txBody>
      </p:sp>
    </p:spTree>
    <p:extLst>
      <p:ext uri="{BB962C8B-B14F-4D97-AF65-F5344CB8AC3E}">
        <p14:creationId xmlns:p14="http://schemas.microsoft.com/office/powerpoint/2010/main" val="11985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altLang="ko-KR" dirty="0"/>
              <a:t>For all our experiments, we use Synopsys design compiler for synthesis, Cadence Innovus for Placement &amp; Routing  and Synopsys </a:t>
            </a:r>
            <a:r>
              <a:rPr lang="en-US" altLang="ko-KR" dirty="0" err="1"/>
              <a:t>PrimeTime</a:t>
            </a:r>
            <a:r>
              <a:rPr lang="en-US" altLang="ko-KR" dirty="0"/>
              <a:t> for STA.</a:t>
            </a:r>
            <a:endParaRPr lang="en-US" b="1" dirty="0"/>
          </a:p>
          <a:p>
            <a:r>
              <a:rPr lang="en-US" b="1" dirty="0"/>
              <a:t>[Click]: </a:t>
            </a:r>
            <a:r>
              <a:rPr lang="en-US" altLang="ko-KR" dirty="0"/>
              <a:t>we implement our code in python and use </a:t>
            </a:r>
            <a:r>
              <a:rPr lang="en-US" altLang="ko-KR" dirty="0" err="1"/>
              <a:t>Scikit</a:t>
            </a:r>
            <a:r>
              <a:rPr lang="en-US" altLang="ko-KR" dirty="0"/>
              <a:t> libraries</a:t>
            </a:r>
          </a:p>
          <a:p>
            <a:r>
              <a:rPr lang="en-US" b="1" dirty="0"/>
              <a:t>[Click]: </a:t>
            </a:r>
            <a:r>
              <a:rPr lang="en-US" altLang="ko-KR" b="0" dirty="0"/>
              <a:t>we  use 28nm FDSOI and sub-16nm foundry </a:t>
            </a:r>
            <a:r>
              <a:rPr lang="en-US" altLang="ko-KR" b="0" dirty="0" err="1"/>
              <a:t>enablements</a:t>
            </a:r>
            <a:r>
              <a:rPr lang="en-US" altLang="ko-KR" b="0" dirty="0"/>
              <a:t>, for our model evaluations.</a:t>
            </a:r>
          </a:p>
          <a:p>
            <a:r>
              <a:rPr lang="en-US" altLang="ko-KR" b="0" dirty="0"/>
              <a:t>The space of analysis corners for our experiments is a set of combinations of Process, Voltage, Temperature and BEOL corners.</a:t>
            </a:r>
          </a:p>
          <a:p>
            <a:r>
              <a:rPr lang="en-US" b="1" dirty="0"/>
              <a:t>[Click]: </a:t>
            </a:r>
            <a:r>
              <a:rPr lang="en-US" altLang="ko-KR" b="0" dirty="0"/>
              <a:t>Four public benchmark designs used for our model evaluation are listed in the table.</a:t>
            </a:r>
          </a:p>
          <a:p>
            <a:r>
              <a:rPr lang="en-US" altLang="ko-KR" b="0" dirty="0"/>
              <a:t>In addition, we also use three industrial designs in sub-14nm enablement,  for which we have limited insight into.</a:t>
            </a:r>
          </a:p>
          <a:p>
            <a:r>
              <a:rPr lang="en-US" b="1" dirty="0"/>
              <a:t>[Click]: </a:t>
            </a:r>
            <a:r>
              <a:rPr lang="en-US" altLang="ko-KR" b="0" dirty="0"/>
              <a:t>All experiments are performed with a single thread on a 2.6GHz Intel Xeon server</a:t>
            </a:r>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13</a:t>
            </a:fld>
            <a:endParaRPr lang="en-US"/>
          </a:p>
        </p:txBody>
      </p:sp>
    </p:spTree>
    <p:extLst>
      <p:ext uri="{BB962C8B-B14F-4D97-AF65-F5344CB8AC3E}">
        <p14:creationId xmlns:p14="http://schemas.microsoft.com/office/powerpoint/2010/main" val="1999855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dirty="0"/>
              <a:t>In our model, objective function minimizes the square of absolute mispredictions. However,  we understand from industry collaborators that relative delay prediction error is a valuable criterion.</a:t>
            </a:r>
          </a:p>
          <a:p>
            <a:r>
              <a:rPr lang="en-US" dirty="0"/>
              <a:t> Intuitively, a timing path with larger path delay value can afford larger misprediction, compared to a timing path with smaller path delay. </a:t>
            </a:r>
          </a:p>
          <a:p>
            <a:r>
              <a:rPr lang="en-US" dirty="0"/>
              <a:t>With this in mind, we report relative errors. </a:t>
            </a:r>
          </a:p>
          <a:p>
            <a:r>
              <a:rPr lang="en-US" b="1" dirty="0"/>
              <a:t>[Click]: </a:t>
            </a:r>
            <a:r>
              <a:rPr lang="en-US" b="0" dirty="0"/>
              <a:t>Let us look at the matrix representation of our timing results. </a:t>
            </a:r>
          </a:p>
          <a:p>
            <a:r>
              <a:rPr lang="en-US" b="1" dirty="0"/>
              <a:t>[Click]: </a:t>
            </a:r>
            <a:r>
              <a:rPr lang="en-US" b="0" dirty="0"/>
              <a:t>We use epsilon relative </a:t>
            </a:r>
            <a:r>
              <a:rPr lang="en-US" b="0" dirty="0" err="1"/>
              <a:t>ij</a:t>
            </a:r>
            <a:r>
              <a:rPr lang="en-US" b="0" dirty="0"/>
              <a:t> to represent relative error of an element in row </a:t>
            </a:r>
            <a:r>
              <a:rPr lang="en-US" b="0" dirty="0" err="1"/>
              <a:t>i</a:t>
            </a:r>
            <a:r>
              <a:rPr lang="en-US" b="0" dirty="0"/>
              <a:t> and column j of </a:t>
            </a:r>
            <a:r>
              <a:rPr lang="en-US" b="0" dirty="0" err="1"/>
              <a:t>Ytest</a:t>
            </a:r>
            <a:endParaRPr lang="en-US" dirty="0"/>
          </a:p>
          <a:p>
            <a:r>
              <a:rPr lang="en-US" b="1" dirty="0"/>
              <a:t>[Click]: </a:t>
            </a:r>
            <a:r>
              <a:rPr lang="en-US" dirty="0"/>
              <a:t>To quantify the model accuracy for the entire </a:t>
            </a:r>
            <a:r>
              <a:rPr lang="en-US" dirty="0" err="1"/>
              <a:t>Ytest</a:t>
            </a:r>
            <a:r>
              <a:rPr lang="en-US" dirty="0"/>
              <a:t> region of the matrix using a single value, we report three metrics, namely, mean, 99thpercentile and 99.99thpercentile values denoted by epsilon </a:t>
            </a:r>
            <a:r>
              <a:rPr lang="en-US" dirty="0" err="1"/>
              <a:t>mse</a:t>
            </a:r>
            <a:r>
              <a:rPr lang="en-US" dirty="0"/>
              <a:t>, epsilon 99p and epsilon 99p99</a:t>
            </a:r>
          </a:p>
          <a:p>
            <a:r>
              <a:rPr lang="en-US" dirty="0"/>
              <a:t>This table describes the definition of each metric.</a:t>
            </a:r>
          </a:p>
          <a:p>
            <a:r>
              <a:rPr lang="en-US" dirty="0"/>
              <a:t>To summarize, </a:t>
            </a:r>
            <a:r>
              <a:rPr lang="en-US" dirty="0" err="1"/>
              <a:t>Mse</a:t>
            </a:r>
            <a:r>
              <a:rPr lang="en-US" dirty="0"/>
              <a:t> is root mean squared error that signifies our mean accuracy metric.</a:t>
            </a:r>
          </a:p>
          <a:p>
            <a:r>
              <a:rPr lang="en-US" dirty="0"/>
              <a:t>To corroborate our model accuracy, we use 99p99 metric, which indicates that 99.99% of </a:t>
            </a:r>
            <a:r>
              <a:rPr lang="en-US" dirty="0" err="1"/>
              <a:t>datapoints</a:t>
            </a:r>
            <a:r>
              <a:rPr lang="en-US" dirty="0"/>
              <a:t> are bounded within this error value. </a:t>
            </a:r>
          </a:p>
          <a:p>
            <a:endParaRPr lang="en-US" dirty="0"/>
          </a:p>
          <a:p>
            <a:r>
              <a:rPr lang="en-US" dirty="0"/>
              <a:t>I would like to draw your attention to the colors of these three metrics. All our plots same color coding throughout.</a:t>
            </a:r>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14</a:t>
            </a:fld>
            <a:endParaRPr lang="en-US"/>
          </a:p>
        </p:txBody>
      </p:sp>
    </p:spTree>
    <p:extLst>
      <p:ext uri="{BB962C8B-B14F-4D97-AF65-F5344CB8AC3E}">
        <p14:creationId xmlns:p14="http://schemas.microsoft.com/office/powerpoint/2010/main" val="192772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experiments, we use in-house developed artificial circuits and real designs as described in the previous slide.</a:t>
            </a:r>
          </a:p>
          <a:p>
            <a:r>
              <a:rPr lang="en-US" dirty="0"/>
              <a:t>We perform five major experiments to demonstrate model usefulness.</a:t>
            </a:r>
          </a:p>
          <a:p>
            <a:r>
              <a:rPr lang="en-US" b="1" dirty="0"/>
              <a:t>[Click]: </a:t>
            </a:r>
            <a:r>
              <a:rPr lang="en-US" dirty="0"/>
              <a:t>In experiment 1, the model is trained with </a:t>
            </a:r>
            <a:r>
              <a:rPr lang="en-US" dirty="0" err="1"/>
              <a:t>datapoints</a:t>
            </a:r>
            <a:r>
              <a:rPr lang="en-US" dirty="0"/>
              <a:t> from post-routed implementation of a real design and tested on an unseen post-routed implementation.</a:t>
            </a:r>
          </a:p>
          <a:p>
            <a:r>
              <a:rPr lang="en-US" b="1" dirty="0"/>
              <a:t>[Click]: </a:t>
            </a:r>
            <a:r>
              <a:rPr lang="en-US" dirty="0"/>
              <a:t>In experiment 2, we assess the benefit of our artificial testcase generation methodology.</a:t>
            </a:r>
          </a:p>
          <a:p>
            <a:r>
              <a:rPr lang="en-US" dirty="0"/>
              <a:t>Our model is trained with artiﬁcial testcases and tested on unseen real designs. Thus, a onetime trained model using artiﬁcial circuits can predict timing analysis in unknown corners of any real design.</a:t>
            </a:r>
          </a:p>
          <a:p>
            <a:r>
              <a:rPr lang="en-US" b="1" dirty="0"/>
              <a:t>[Click]: </a:t>
            </a:r>
            <a:r>
              <a:rPr lang="en-US" dirty="0"/>
              <a:t>The goal of  experiment 3 is to demonstrate the usefulness of our model in predicting clock insertion delay at unknown corners using clock insertion delay at known corners. This ensures that the clock network is synthesized considering its delay values at all timing corners, without overdesigning the clock tree</a:t>
            </a:r>
          </a:p>
          <a:p>
            <a:r>
              <a:rPr lang="en-US" b="1" dirty="0"/>
              <a:t>[Click]: </a:t>
            </a:r>
            <a:r>
              <a:rPr lang="en-US" dirty="0"/>
              <a:t>Fourth experiment extends our corner prediction to higher number of analysis corner. The goal is to check if increasing the total number of corners would demand for increased number of known corners, to attain a certain accuracy value.</a:t>
            </a:r>
          </a:p>
          <a:p>
            <a:endParaRPr lang="en-US" dirty="0"/>
          </a:p>
          <a:p>
            <a:r>
              <a:rPr lang="en-US" dirty="0"/>
              <a:t> </a:t>
            </a:r>
            <a:r>
              <a:rPr lang="en-US" b="1" dirty="0"/>
              <a:t>[Click]: </a:t>
            </a:r>
            <a:r>
              <a:rPr lang="en-US" dirty="0"/>
              <a:t>Last experiment seeks to conﬁrm the utility of our modeling in more advanced foundry </a:t>
            </a:r>
            <a:r>
              <a:rPr lang="en-US" dirty="0" err="1"/>
              <a:t>enablements</a:t>
            </a:r>
            <a:r>
              <a:rPr lang="en-US" dirty="0"/>
              <a:t>.</a:t>
            </a:r>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15</a:t>
            </a:fld>
            <a:endParaRPr lang="en-US"/>
          </a:p>
        </p:txBody>
      </p:sp>
    </p:spTree>
    <p:extLst>
      <p:ext uri="{BB962C8B-B14F-4D97-AF65-F5344CB8AC3E}">
        <p14:creationId xmlns:p14="http://schemas.microsoft.com/office/powerpoint/2010/main" val="2814920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report our results for all of previously mentioned real designs.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Here, we show the results for our data path delay model, tested on </a:t>
            </a:r>
            <a:r>
              <a:rPr lang="en-US" b="0" dirty="0" err="1"/>
              <a:t>megaboom</a:t>
            </a:r>
            <a:r>
              <a:rPr lang="en-US" b="0" dirty="0"/>
              <a:t> design, with nearly 1M </a:t>
            </a:r>
            <a:r>
              <a:rPr lang="en-US" dirty="0"/>
              <a:t>instances and 350K flipflops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We plot error metrics on y-axis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known corners, increasing from 1 to total analysis corners, on x-axis.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These error metrics include relative mean squared error in red, 99 percentile metric in blue and 99p99 percentile metric in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to recap, 99p99 metric indicates that 99.99% of </a:t>
            </a:r>
            <a:r>
              <a:rPr lang="en-US" dirty="0" err="1"/>
              <a:t>datapoints</a:t>
            </a:r>
            <a:r>
              <a:rPr lang="en-US" dirty="0"/>
              <a:t> are bounded within this error value.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we expect that error metric decreases monotonically as more corners are included in the known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plots clearly indicate that few known corners can accurately reconstruct high-dimensional  timing delay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in data path delay model, we see that model predictions are within 0.5% relative mean error, when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use just “4” carefully chosen corners. In addition, 99p of the predictions are within 1% relative error.</a:t>
            </a:r>
          </a:p>
        </p:txBody>
      </p:sp>
      <p:sp>
        <p:nvSpPr>
          <p:cNvPr id="4" name="Slide Number Placeholder 3"/>
          <p:cNvSpPr>
            <a:spLocks noGrp="1"/>
          </p:cNvSpPr>
          <p:nvPr>
            <p:ph type="sldNum" sz="quarter" idx="10"/>
          </p:nvPr>
        </p:nvSpPr>
        <p:spPr/>
        <p:txBody>
          <a:bodyPr/>
          <a:lstStyle/>
          <a:p>
            <a:fld id="{59ABD932-4BD1-4C53-820D-24D32831AB97}" type="slidenum">
              <a:rPr lang="en-US" smtClean="0"/>
              <a:t>16</a:t>
            </a:fld>
            <a:endParaRPr lang="en-US"/>
          </a:p>
        </p:txBody>
      </p:sp>
    </p:spTree>
    <p:extLst>
      <p:ext uri="{BB962C8B-B14F-4D97-AF65-F5344CB8AC3E}">
        <p14:creationId xmlns:p14="http://schemas.microsoft.com/office/powerpoint/2010/main" val="286800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dirty="0"/>
              <a:t> To demonstrate the use of our artificial circuits in training phase, we show the results of  our predictive model on the </a:t>
            </a:r>
            <a:r>
              <a:rPr lang="en-US" dirty="0" err="1"/>
              <a:t>megaboom</a:t>
            </a:r>
            <a:r>
              <a:rPr lang="en-US" dirty="0"/>
              <a:t> example</a:t>
            </a:r>
          </a:p>
          <a:p>
            <a:r>
              <a:rPr lang="en-US" b="1" dirty="0"/>
              <a:t>[Click]:</a:t>
            </a:r>
            <a:r>
              <a:rPr lang="en-US" dirty="0"/>
              <a:t>The plot on the left shows error metric with our original artificial circuit methodology. You can find the results of this experiment under experiment 2</a:t>
            </a:r>
          </a:p>
          <a:p>
            <a:r>
              <a:rPr lang="en-US" b="1" dirty="0"/>
              <a:t>[Click]: </a:t>
            </a:r>
            <a:r>
              <a:rPr lang="en-US" dirty="0"/>
              <a:t>When we increase standard cell combinations in a timing path (from 36 cell types to 144 cell types for every third cell, when we traverse from launch to capture flop in the timing path)</a:t>
            </a:r>
          </a:p>
          <a:p>
            <a:r>
              <a:rPr lang="en-US" dirty="0"/>
              <a:t>Accuracy metrics improve by 10X. This can be seen on the  plots in the right.</a:t>
            </a:r>
          </a:p>
          <a:p>
            <a:r>
              <a:rPr lang="en-US" b="1" dirty="0"/>
              <a:t>[Click]:</a:t>
            </a:r>
            <a:r>
              <a:rPr lang="en-US" dirty="0"/>
              <a:t>As evident from the plot, accuracy improves with our latest artificial circuits.</a:t>
            </a:r>
          </a:p>
          <a:p>
            <a:r>
              <a:rPr lang="en-US" dirty="0"/>
              <a:t>The reason being, improvement of our artificial circuits methodology to span wider electrical and physical attributes of a timing path.</a:t>
            </a:r>
          </a:p>
          <a:p>
            <a:r>
              <a:rPr lang="en-US" dirty="0"/>
              <a:t>To elaborate, with a value of “n=9 achieves a mean relative error of 0.01% or </a:t>
            </a:r>
            <a:r>
              <a:rPr lang="en-US" dirty="0" err="1"/>
              <a:t>rmse</a:t>
            </a:r>
            <a:r>
              <a:rPr lang="en-US" dirty="0"/>
              <a:t> of less than 1% relative error.</a:t>
            </a:r>
          </a:p>
          <a:p>
            <a:r>
              <a:rPr lang="en-US" dirty="0"/>
              <a:t> Earlier, for n=9, this value was about 0.10 meaning 10% relative error.</a:t>
            </a:r>
          </a:p>
          <a:p>
            <a:r>
              <a:rPr lang="en-US" dirty="0"/>
              <a:t>This is a 10X improvement. </a:t>
            </a:r>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17</a:t>
            </a:fld>
            <a:endParaRPr lang="en-US"/>
          </a:p>
        </p:txBody>
      </p:sp>
    </p:spTree>
    <p:extLst>
      <p:ext uri="{BB962C8B-B14F-4D97-AF65-F5344CB8AC3E}">
        <p14:creationId xmlns:p14="http://schemas.microsoft.com/office/powerpoint/2010/main" val="20409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show our results for our clock path delay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The plot again is for the </a:t>
            </a:r>
            <a:r>
              <a:rPr lang="en-US" b="0" dirty="0" err="1"/>
              <a:t>megaboom</a:t>
            </a:r>
            <a:r>
              <a:rPr lang="en-US" b="0" dirty="0"/>
              <a:t> example.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plots clearly indicate that few known corners can accurately reconstruct high-dimensional  timing delay values, even for the clock path delay estimation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18</a:t>
            </a:fld>
            <a:endParaRPr lang="en-US"/>
          </a:p>
        </p:txBody>
      </p:sp>
    </p:spTree>
    <p:extLst>
      <p:ext uri="{BB962C8B-B14F-4D97-AF65-F5344CB8AC3E}">
        <p14:creationId xmlns:p14="http://schemas.microsoft.com/office/powerpoint/2010/main" val="2000369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Here, we show the results for  Megaboom example when we increase the number of analyzed corners from 48 to 82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Again, we see that the main support of these timing delay distributions is concentrated in a much smaller low-dimensional subspace.</a:t>
            </a:r>
          </a:p>
          <a:p>
            <a:r>
              <a:rPr lang="en-US" dirty="0"/>
              <a:t>These results suggest that a small number of known analysis corners can accurately predict timing analyses at unknown corners, even as number of corners grows large.</a:t>
            </a:r>
          </a:p>
        </p:txBody>
      </p:sp>
      <p:sp>
        <p:nvSpPr>
          <p:cNvPr id="4" name="Slide Number Placeholder 3"/>
          <p:cNvSpPr>
            <a:spLocks noGrp="1"/>
          </p:cNvSpPr>
          <p:nvPr>
            <p:ph type="sldNum" sz="quarter" idx="10"/>
          </p:nvPr>
        </p:nvSpPr>
        <p:spPr/>
        <p:txBody>
          <a:bodyPr/>
          <a:lstStyle/>
          <a:p>
            <a:fld id="{59ABD932-4BD1-4C53-820D-24D32831AB97}" type="slidenum">
              <a:rPr lang="en-US" smtClean="0"/>
              <a:t>19</a:t>
            </a:fld>
            <a:endParaRPr lang="en-US"/>
          </a:p>
        </p:txBody>
      </p:sp>
    </p:spTree>
    <p:extLst>
      <p:ext uri="{BB962C8B-B14F-4D97-AF65-F5344CB8AC3E}">
        <p14:creationId xmlns:p14="http://schemas.microsoft.com/office/powerpoint/2010/main" val="167526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aseline="0" dirty="0">
                <a:latin typeface="Arial" pitchFamily="34" charset="0"/>
                <a:ea typeface="굴림" pitchFamily="50" charset="-127"/>
              </a:rPr>
              <a:t>In this presentation, I will first start with an introduction to static timing analysis and explain our </a:t>
            </a:r>
            <a:r>
              <a:rPr lang="en-US" altLang="ko-KR" baseline="0" dirty="0">
                <a:solidFill>
                  <a:schemeClr val="tx2"/>
                </a:solidFill>
                <a:latin typeface="Arial" pitchFamily="34" charset="0"/>
                <a:ea typeface="굴림" pitchFamily="50" charset="-127"/>
              </a:rPr>
              <a:t>motivation. Then</a:t>
            </a:r>
            <a:r>
              <a:rPr lang="en-US" altLang="ko-KR" baseline="0" dirty="0">
                <a:latin typeface="Arial" pitchFamily="34" charset="0"/>
                <a:ea typeface="굴림" pitchFamily="50" charset="-127"/>
              </a:rPr>
              <a:t>, I will describe our modeling methodology.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aseline="0" dirty="0">
                <a:latin typeface="Arial" pitchFamily="34" charset="0"/>
                <a:ea typeface="굴림" pitchFamily="50" charset="-127"/>
              </a:rPr>
              <a:t>I will then show the experimental results and conclude my talk</a:t>
            </a:r>
            <a:endParaRPr lang="en-US" altLang="ko-KR" dirty="0">
              <a:latin typeface="Arial" pitchFamily="34" charset="0"/>
              <a:ea typeface="굴림" pitchFamily="50" charset="-127"/>
            </a:endParaRPr>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2</a:t>
            </a:fld>
            <a:endParaRPr lang="en-US"/>
          </a:p>
        </p:txBody>
      </p:sp>
    </p:spTree>
    <p:extLst>
      <p:ext uri="{BB962C8B-B14F-4D97-AF65-F5344CB8AC3E}">
        <p14:creationId xmlns:p14="http://schemas.microsoft.com/office/powerpoint/2010/main" val="2304890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To demonstrate the use of our model in advance nodes</a:t>
            </a:r>
            <a:r>
              <a:rPr lang="en-US" dirty="0"/>
              <a:t>, we evaluate our model in sub-16nm foundry </a:t>
            </a:r>
            <a:r>
              <a:rPr lang="en-US" dirty="0" err="1"/>
              <a:t>enablements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 The plot shown here is for sub-16nm experiments</a:t>
            </a:r>
          </a:p>
          <a:p>
            <a:r>
              <a:rPr lang="en-US" b="1" dirty="0"/>
              <a:t>[Click]</a:t>
            </a:r>
            <a:r>
              <a:rPr lang="en-US" b="0" dirty="0"/>
              <a:t> In addition to experiment 5, you can find results for experiment 6 in Fig 6 of our paper, where we show results in sub-14nm foundry enablement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a:t>
            </a:r>
            <a:r>
              <a:rPr lang="en-US" dirty="0"/>
              <a:t>Though the main support of these timing delay distributions are still concentrated in a low-dimensional subspace.</a:t>
            </a:r>
          </a:p>
          <a:p>
            <a:r>
              <a:rPr lang="en-US" dirty="0"/>
              <a:t>there is a scope for improvement. </a:t>
            </a:r>
          </a:p>
          <a:p>
            <a:endParaRPr lang="en-US" b="0" dirty="0"/>
          </a:p>
        </p:txBody>
      </p:sp>
      <p:sp>
        <p:nvSpPr>
          <p:cNvPr id="4" name="Slide Number Placeholder 3"/>
          <p:cNvSpPr>
            <a:spLocks noGrp="1"/>
          </p:cNvSpPr>
          <p:nvPr>
            <p:ph type="sldNum" sz="quarter" idx="10"/>
          </p:nvPr>
        </p:nvSpPr>
        <p:spPr/>
        <p:txBody>
          <a:bodyPr/>
          <a:lstStyle/>
          <a:p>
            <a:fld id="{59ABD932-4BD1-4C53-820D-24D32831AB97}" type="slidenum">
              <a:rPr lang="en-US" smtClean="0"/>
              <a:t>20</a:t>
            </a:fld>
            <a:endParaRPr lang="en-US"/>
          </a:p>
        </p:txBody>
      </p:sp>
    </p:spTree>
    <p:extLst>
      <p:ext uri="{BB962C8B-B14F-4D97-AF65-F5344CB8AC3E}">
        <p14:creationId xmlns:p14="http://schemas.microsoft.com/office/powerpoint/2010/main" val="96549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dirty="0"/>
              <a:t>The table here summarizes our experimental results for various designs (both public benchmark and industry designs). </a:t>
            </a:r>
          </a:p>
          <a:p>
            <a:r>
              <a:rPr lang="en-US" dirty="0"/>
              <a:t>We tabulate relative mean squared error values for various designs. Other metrics can be found in the paper.</a:t>
            </a:r>
          </a:p>
          <a:p>
            <a:r>
              <a:rPr lang="en-US" dirty="0"/>
              <a:t>To recap, an error metric of 0.003 means that the mean relative error is 0.3% as compared to path delay value of timing path.</a:t>
            </a:r>
          </a:p>
          <a:p>
            <a:r>
              <a:rPr lang="en-US" b="1" dirty="0"/>
              <a:t>[Click]: </a:t>
            </a:r>
            <a:r>
              <a:rPr lang="en-US" dirty="0"/>
              <a:t>As seen, in red, there is still a scope for improvement for artificial circuit-based experiments.</a:t>
            </a:r>
          </a:p>
          <a:p>
            <a:r>
              <a:rPr lang="en-US" b="1" dirty="0"/>
              <a:t>[Click]: </a:t>
            </a:r>
            <a:r>
              <a:rPr lang="en-US" b="0" dirty="0"/>
              <a:t>We also show results for designs from our industry collaborator. Outliers in</a:t>
            </a:r>
            <a:r>
              <a:rPr lang="en-US" dirty="0"/>
              <a:t> industrial designs can be attributed to lack of data, both in terms of rows and columns.</a:t>
            </a:r>
          </a:p>
        </p:txBody>
      </p:sp>
      <p:sp>
        <p:nvSpPr>
          <p:cNvPr id="4" name="Slide Number Placeholder 3"/>
          <p:cNvSpPr>
            <a:spLocks noGrp="1"/>
          </p:cNvSpPr>
          <p:nvPr>
            <p:ph type="sldNum" sz="quarter" idx="10"/>
          </p:nvPr>
        </p:nvSpPr>
        <p:spPr/>
        <p:txBody>
          <a:bodyPr/>
          <a:lstStyle/>
          <a:p>
            <a:fld id="{59ABD932-4BD1-4C53-820D-24D32831AB97}" type="slidenum">
              <a:rPr lang="en-US" smtClean="0"/>
              <a:t>21</a:t>
            </a:fld>
            <a:endParaRPr lang="en-US"/>
          </a:p>
        </p:txBody>
      </p:sp>
    </p:spTree>
    <p:extLst>
      <p:ext uri="{BB962C8B-B14F-4D97-AF65-F5344CB8AC3E}">
        <p14:creationId xmlns:p14="http://schemas.microsoft.com/office/powerpoint/2010/main" val="3556086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In each of our experiments, we see a handful of data points that fail to be reconstructed to their high-dimensional space accurately, even with many known corners.</a:t>
            </a:r>
          </a:p>
          <a:p>
            <a:r>
              <a:rPr lang="en-US" dirty="0"/>
              <a:t>We understand that outliers are due to </a:t>
            </a:r>
          </a:p>
          <a:p>
            <a:pPr marL="285750" indent="-285750">
              <a:buAutoNum type="romanLcParenBoth"/>
            </a:pPr>
            <a:r>
              <a:rPr lang="en-US" dirty="0"/>
              <a:t>existence of rare path types (e.g., memory as opposed to </a:t>
            </a:r>
            <a:r>
              <a:rPr lang="en-US" dirty="0" err="1"/>
              <a:t>reg</a:t>
            </a:r>
            <a:r>
              <a:rPr lang="en-US" dirty="0"/>
              <a:t>-to-</a:t>
            </a:r>
            <a:r>
              <a:rPr lang="en-US" dirty="0" err="1"/>
              <a:t>reg</a:t>
            </a:r>
            <a:r>
              <a:rPr lang="en-US" dirty="0"/>
              <a:t>) (limited rows)</a:t>
            </a:r>
          </a:p>
          <a:p>
            <a:pPr marL="285750" indent="-285750">
              <a:buAutoNum type="romanLcParenBoth"/>
            </a:pPr>
            <a:r>
              <a:rPr lang="en-US" dirty="0"/>
              <a:t>existence of isolated corners (limited columns)</a:t>
            </a:r>
          </a:p>
          <a:p>
            <a:pPr marL="0" indent="0">
              <a:buNone/>
            </a:pPr>
            <a:r>
              <a:rPr lang="en-US" b="1" dirty="0"/>
              <a:t>[Click]: </a:t>
            </a:r>
            <a:r>
              <a:rPr lang="en-US" dirty="0"/>
              <a:t>While root-cause analysis and improvement of outlier predictions is an important direction for our future work,</a:t>
            </a:r>
          </a:p>
          <a:p>
            <a:pPr marL="0" indent="0">
              <a:buNone/>
            </a:pPr>
            <a:r>
              <a:rPr lang="en-US" dirty="0"/>
              <a:t>Our industry collaborators feel that the effect of a few mispredictions is insigniﬁcant relative to</a:t>
            </a:r>
          </a:p>
          <a:p>
            <a:pPr marL="0" indent="0">
              <a:buNone/>
            </a:pPr>
            <a:r>
              <a:rPr lang="en-US" dirty="0"/>
              <a:t> (</a:t>
            </a:r>
            <a:r>
              <a:rPr lang="en-US" dirty="0" err="1"/>
              <a:t>i</a:t>
            </a:r>
            <a:r>
              <a:rPr lang="en-US" dirty="0"/>
              <a:t>) the analysis improvement and design convergence beneﬁts from our predictive model, and</a:t>
            </a:r>
          </a:p>
          <a:p>
            <a:pPr marL="0" indent="0">
              <a:buNone/>
            </a:pPr>
            <a:r>
              <a:rPr lang="en-US" dirty="0"/>
              <a:t> (ii) analysis inaccuracies that exist in current methods</a:t>
            </a:r>
          </a:p>
        </p:txBody>
      </p:sp>
      <p:sp>
        <p:nvSpPr>
          <p:cNvPr id="4" name="Slide Number Placeholder 3"/>
          <p:cNvSpPr>
            <a:spLocks noGrp="1"/>
          </p:cNvSpPr>
          <p:nvPr>
            <p:ph type="sldNum" sz="quarter" idx="10"/>
          </p:nvPr>
        </p:nvSpPr>
        <p:spPr/>
        <p:txBody>
          <a:bodyPr/>
          <a:lstStyle/>
          <a:p>
            <a:fld id="{59ABD932-4BD1-4C53-820D-24D32831AB97}" type="slidenum">
              <a:rPr lang="en-US" smtClean="0"/>
              <a:t>22</a:t>
            </a:fld>
            <a:endParaRPr lang="en-US"/>
          </a:p>
        </p:txBody>
      </p:sp>
    </p:spTree>
    <p:extLst>
      <p:ext uri="{BB962C8B-B14F-4D97-AF65-F5344CB8AC3E}">
        <p14:creationId xmlns:p14="http://schemas.microsoft.com/office/powerpoint/2010/main" val="232798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In summary, we have shown that simple multivariate linear regression-based model can accurately predict a large set of unknown corners from a smaller set of known ones. </a:t>
            </a:r>
          </a:p>
          <a:p>
            <a:r>
              <a:rPr lang="en-US" b="1" dirty="0"/>
              <a:t>[Click]: </a:t>
            </a:r>
            <a:r>
              <a:rPr lang="en-US" dirty="0"/>
              <a:t>For example, with a 1M instance example in 16nm enablement, we obtain a model based on 10 observed corners that</a:t>
            </a:r>
          </a:p>
          <a:p>
            <a:r>
              <a:rPr lang="en-US" dirty="0"/>
              <a:t> predicts timing results at the remaining 48 unobserved corners with less than 0.5% relative root mean squared error, and 99</a:t>
            </a:r>
            <a:r>
              <a:rPr lang="en-US" baseline="30000" dirty="0"/>
              <a:t>th</a:t>
            </a:r>
            <a:endParaRPr lang="en-US" dirty="0"/>
          </a:p>
          <a:p>
            <a:r>
              <a:rPr lang="en-US" dirty="0"/>
              <a:t> percentile relative prediction error less than 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We propose a clear design of experiments and explore various </a:t>
            </a:r>
            <a:r>
              <a:rPr lang="en-US" dirty="0" err="1"/>
              <a:t>usecases</a:t>
            </a:r>
            <a:r>
              <a:rPr lang="en-US" dirty="0"/>
              <a:t> of our learning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With our in-house developed artificial circuits, we evaluate the benefit of these circuits during initial bootstrap training phase of modeling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Our design independent model using these artificial circuits is an important use case of our predictive model</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23</a:t>
            </a:fld>
            <a:endParaRPr lang="en-US"/>
          </a:p>
        </p:txBody>
      </p:sp>
    </p:spTree>
    <p:extLst>
      <p:ext uri="{BB962C8B-B14F-4D97-AF65-F5344CB8AC3E}">
        <p14:creationId xmlns:p14="http://schemas.microsoft.com/office/powerpoint/2010/main" val="425553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[Click]: </a:t>
            </a:r>
            <a:r>
              <a:rPr lang="en-US" dirty="0"/>
              <a:t>A number of ongoing and future works remain.</a:t>
            </a:r>
          </a:p>
          <a:p>
            <a:r>
              <a:rPr lang="en-US" b="1" dirty="0"/>
              <a:t>[Click]: </a:t>
            </a:r>
            <a:r>
              <a:rPr lang="en-US" dirty="0"/>
              <a:t>With large data sets, it is possible to learn more ﬂexible statistical models that do not make strong assumptions of linearity.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Also, to handle outliers, it is possible to optimize more robust criteria in our statistical ﬁts. So far these approaches have yielded incremental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beneﬁts, but it remains to ﬁnd the optimal combination of such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We are seeking to improve our artificial circuits that can span much wider space of real designs.</a:t>
            </a:r>
          </a:p>
          <a:p>
            <a:r>
              <a:rPr lang="en-US" b="1" dirty="0"/>
              <a:t>[Click]: </a:t>
            </a:r>
            <a:r>
              <a:rPr lang="en-US" dirty="0"/>
              <a:t>To demonstrate the benefit from reducing overdesign with little impact to runtime, we are seeking to integrate our predictive models with an academic sizer and optimizer.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24</a:t>
            </a:fld>
            <a:endParaRPr lang="en-US"/>
          </a:p>
        </p:txBody>
      </p:sp>
    </p:spTree>
    <p:extLst>
      <p:ext uri="{BB962C8B-B14F-4D97-AF65-F5344CB8AC3E}">
        <p14:creationId xmlns:p14="http://schemas.microsoft.com/office/powerpoint/2010/main" val="1160778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thank Dr. Tuck-Boon Chan and Dr. </a:t>
            </a:r>
            <a:r>
              <a:rPr lang="en-US" dirty="0" err="1"/>
              <a:t>Jiajia</a:t>
            </a:r>
            <a:r>
              <a:rPr lang="en-US" dirty="0"/>
              <a:t> Li for their valuable guidance, and we thank our lab’s funding </a:t>
            </a:r>
            <a:r>
              <a:rPr lang="en-US"/>
              <a:t>sources.</a:t>
            </a:r>
            <a:endParaRPr lang="en-US" dirty="0"/>
          </a:p>
          <a:p>
            <a:r>
              <a:rPr lang="en-US" dirty="0"/>
              <a:t>Thank you for the attention and questions please !!!</a:t>
            </a:r>
          </a:p>
        </p:txBody>
      </p:sp>
      <p:sp>
        <p:nvSpPr>
          <p:cNvPr id="4" name="Slide Number Placeholder 3"/>
          <p:cNvSpPr>
            <a:spLocks noGrp="1"/>
          </p:cNvSpPr>
          <p:nvPr>
            <p:ph type="sldNum" sz="quarter" idx="10"/>
          </p:nvPr>
        </p:nvSpPr>
        <p:spPr/>
        <p:txBody>
          <a:bodyPr/>
          <a:lstStyle/>
          <a:p>
            <a:fld id="{59ABD932-4BD1-4C53-820D-24D32831AB97}" type="slidenum">
              <a:rPr lang="en-US" smtClean="0"/>
              <a:t>25</a:t>
            </a:fld>
            <a:endParaRPr lang="en-US"/>
          </a:p>
        </p:txBody>
      </p:sp>
    </p:spTree>
    <p:extLst>
      <p:ext uri="{BB962C8B-B14F-4D97-AF65-F5344CB8AC3E}">
        <p14:creationId xmlns:p14="http://schemas.microsoft.com/office/powerpoint/2010/main" val="165171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In advanced nodes, EDA tools and flows are confronted with many modes and many corners</a:t>
            </a:r>
          </a:p>
          <a:p>
            <a:endParaRPr lang="en-US" dirty="0"/>
          </a:p>
          <a:p>
            <a:r>
              <a:rPr lang="en-US" b="1" dirty="0"/>
              <a:t>[Click] </a:t>
            </a:r>
            <a:r>
              <a:rPr lang="en-US" dirty="0"/>
              <a:t>To avoid expensive loops in the physical design flow, timing analysis is evaluated multiple times in a design cycle </a:t>
            </a:r>
          </a:p>
          <a:p>
            <a:r>
              <a:rPr lang="en-US" dirty="0"/>
              <a:t>and thus constitutes for a significant portion of design convergence time.</a:t>
            </a:r>
          </a:p>
          <a:p>
            <a:endParaRPr lang="en-US" dirty="0"/>
          </a:p>
          <a:p>
            <a:r>
              <a:rPr lang="en-US" b="1" dirty="0"/>
              <a:t>[Click] </a:t>
            </a:r>
            <a:r>
              <a:rPr lang="en-US" b="0" dirty="0"/>
              <a:t>Substantial amount of compute, license and runtime resources are spent on timing analysis across multi-corner multi-modes</a:t>
            </a:r>
            <a:endParaRPr lang="en-US" b="1" dirty="0"/>
          </a:p>
          <a:p>
            <a:endParaRPr lang="en-US" dirty="0"/>
          </a:p>
          <a:p>
            <a:r>
              <a:rPr lang="en-US" b="1" dirty="0"/>
              <a:t>[Click] </a:t>
            </a:r>
            <a:r>
              <a:rPr lang="en-US" b="0" dirty="0"/>
              <a:t>All else being equal, designers would like to analyze timing at all corners, for each iteration in the physical design flow</a:t>
            </a:r>
            <a:endParaRPr lang="en-US" b="1" dirty="0"/>
          </a:p>
        </p:txBody>
      </p:sp>
      <p:sp>
        <p:nvSpPr>
          <p:cNvPr id="4" name="Slide Number Placeholder 3"/>
          <p:cNvSpPr>
            <a:spLocks noGrp="1"/>
          </p:cNvSpPr>
          <p:nvPr>
            <p:ph type="sldNum" sz="quarter" idx="10"/>
          </p:nvPr>
        </p:nvSpPr>
        <p:spPr/>
        <p:txBody>
          <a:bodyPr/>
          <a:lstStyle/>
          <a:p>
            <a:fld id="{59ABD932-4BD1-4C53-820D-24D32831AB97}" type="slidenum">
              <a:rPr lang="en-US" smtClean="0"/>
              <a:t>3</a:t>
            </a:fld>
            <a:endParaRPr lang="en-US"/>
          </a:p>
        </p:txBody>
      </p:sp>
    </p:spTree>
    <p:extLst>
      <p:ext uri="{BB962C8B-B14F-4D97-AF65-F5344CB8AC3E}">
        <p14:creationId xmlns:p14="http://schemas.microsoft.com/office/powerpoint/2010/main" val="42073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few slides explain our motivation to solve the problem of corner prediction.</a:t>
            </a:r>
          </a:p>
          <a:p>
            <a:r>
              <a:rPr lang="en-US" dirty="0"/>
              <a:t>What is a timing corner? A timing corner is a specific timing model for a combination of Process, Voltage, Temperature and extraction conditions that a chip needs to analyzed at.</a:t>
            </a:r>
          </a:p>
          <a:p>
            <a:r>
              <a:rPr lang="en-US" dirty="0"/>
              <a:t>So, how many corners?</a:t>
            </a:r>
          </a:p>
          <a:p>
            <a:r>
              <a:rPr lang="en-US" b="1" dirty="0"/>
              <a:t>[Click] </a:t>
            </a:r>
            <a:r>
              <a:rPr lang="en-US" dirty="0"/>
              <a:t>If we make a simple calculation in sub-16nm enablement, we have at least 4 voltages to support various operating modes such as</a:t>
            </a:r>
          </a:p>
          <a:p>
            <a:r>
              <a:rPr lang="en-US" dirty="0"/>
              <a:t>Nominal, </a:t>
            </a:r>
            <a:r>
              <a:rPr lang="en-US" dirty="0" err="1"/>
              <a:t>svs</a:t>
            </a:r>
            <a:r>
              <a:rPr lang="en-US" dirty="0"/>
              <a:t>, turbo and super turbo modes.</a:t>
            </a:r>
          </a:p>
          <a:p>
            <a:r>
              <a:rPr lang="en-US" b="1" dirty="0"/>
              <a:t>[Click] </a:t>
            </a:r>
            <a:r>
              <a:rPr lang="en-US" dirty="0"/>
              <a:t>Also, timing analysis needs to be performed at few process corners such as listed here</a:t>
            </a:r>
          </a:p>
          <a:p>
            <a:r>
              <a:rPr lang="en-US" b="1" dirty="0"/>
              <a:t>[Click] </a:t>
            </a:r>
            <a:r>
              <a:rPr lang="en-US" dirty="0"/>
              <a:t>In addition, there would be couple of  parasitic extraction corners and</a:t>
            </a:r>
          </a:p>
          <a:p>
            <a:r>
              <a:rPr lang="en-US" b="1" dirty="0"/>
              <a:t>[Click] </a:t>
            </a:r>
            <a:r>
              <a:rPr lang="en-US" dirty="0"/>
              <a:t>  temperature values.</a:t>
            </a:r>
          </a:p>
          <a:p>
            <a:r>
              <a:rPr lang="en-US" b="1" dirty="0"/>
              <a:t>[Click]  </a:t>
            </a:r>
            <a:r>
              <a:rPr lang="en-US" dirty="0"/>
              <a:t>Any combination of these operating conditions is a valid corner.</a:t>
            </a:r>
          </a:p>
          <a:p>
            <a:r>
              <a:rPr lang="en-US" b="1" dirty="0"/>
              <a:t>[Click] </a:t>
            </a:r>
            <a:r>
              <a:rPr lang="en-US" dirty="0"/>
              <a:t>This makes it about 250+ corners. This is a huge investment in runtime, resources, and licenses for every iteration that needs “update timing” </a:t>
            </a:r>
          </a:p>
          <a:p>
            <a:endParaRPr lang="en-US" dirty="0"/>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4</a:t>
            </a:fld>
            <a:endParaRPr lang="en-US"/>
          </a:p>
        </p:txBody>
      </p:sp>
    </p:spTree>
    <p:extLst>
      <p:ext uri="{BB962C8B-B14F-4D97-AF65-F5344CB8AC3E}">
        <p14:creationId xmlns:p14="http://schemas.microsoft.com/office/powerpoint/2010/main" val="195878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b="0" dirty="0"/>
              <a:t>Can we reduce the number of corners and what does it take to do this ? The answer is “It is not easy”</a:t>
            </a:r>
            <a:endParaRPr lang="en-US" b="1" dirty="0"/>
          </a:p>
          <a:p>
            <a:r>
              <a:rPr lang="en-US" b="1" dirty="0"/>
              <a:t>[Click] </a:t>
            </a:r>
            <a:r>
              <a:rPr lang="en-US" dirty="0"/>
              <a:t>There is no canonical methodology of determining the best subset of analyzed corners or safe corners that ensure timing correctness at other corners. </a:t>
            </a:r>
          </a:p>
          <a:p>
            <a:r>
              <a:rPr lang="en-US" dirty="0"/>
              <a:t>If such subset exists, we call such corner-subset as “safe conditions” </a:t>
            </a:r>
          </a:p>
          <a:p>
            <a:r>
              <a:rPr lang="en-US" b="1" dirty="0"/>
              <a:t>[Click] </a:t>
            </a:r>
            <a:r>
              <a:rPr lang="en-US" b="0" dirty="0"/>
              <a:t>It turns out that the safe conditions are path-specific. Meaning the safe conditions are dependent on the cell/wire delay contributions. </a:t>
            </a:r>
          </a:p>
          <a:p>
            <a:r>
              <a:rPr lang="en-US" b="0" dirty="0"/>
              <a:t>Also, with clock-skew, these safe conditions are endpoint-specific as well.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Because the signoff corners are defined early in the design flow, with very little design specific timing information (e.g., timing paths, clock skew, etc.) and also lack of cell libraries.</a:t>
            </a:r>
          </a:p>
          <a:p>
            <a:r>
              <a:rPr lang="en-US" b="0" dirty="0"/>
              <a:t>,existing methods suffer from inaccuracies in advanced nodes.</a:t>
            </a:r>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5</a:t>
            </a:fld>
            <a:endParaRPr lang="en-US"/>
          </a:p>
        </p:txBody>
      </p:sp>
    </p:spTree>
    <p:extLst>
      <p:ext uri="{BB962C8B-B14F-4D97-AF65-F5344CB8AC3E}">
        <p14:creationId xmlns:p14="http://schemas.microsoft.com/office/powerpoint/2010/main" val="19600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b="0" dirty="0"/>
              <a:t>Even though corner reduction is not easy,  as </a:t>
            </a:r>
            <a:r>
              <a:rPr lang="en-US" dirty="0"/>
              <a:t>shown in the top-left figure, designers practically can analyze timing at only a small number of corners during most of the design steps leading up to ﬁnal signoff. This potentially masks many real violations</a:t>
            </a:r>
          </a:p>
          <a:p>
            <a:r>
              <a:rPr lang="en-US" b="1" dirty="0"/>
              <a:t>[Click] </a:t>
            </a:r>
            <a:r>
              <a:rPr lang="en-US" dirty="0"/>
              <a:t>To reduce the risk of masking real violations that are realized only in ﬁnal timing signoff runs, designers add ﬂat timing margins such as increase the target clock period. </a:t>
            </a:r>
          </a:p>
          <a:p>
            <a:r>
              <a:rPr lang="en-US" dirty="0"/>
              <a:t>This results in overdesigning  and </a:t>
            </a:r>
          </a:p>
          <a:p>
            <a:r>
              <a:rPr lang="en-US" b="1" dirty="0"/>
              <a:t>[Click] </a:t>
            </a:r>
            <a:r>
              <a:rPr lang="en-US" dirty="0"/>
              <a:t>As seen in the figure on the right (with performance on y-axis and technology scaling on x-axis), ROI for worst-case scenario is getting less. </a:t>
            </a:r>
          </a:p>
          <a:p>
            <a:r>
              <a:rPr lang="en-US" dirty="0"/>
              <a:t>With excessive margin, the potential benefit from moving to a new technology is wiped out.</a:t>
            </a:r>
          </a:p>
        </p:txBody>
      </p:sp>
      <p:sp>
        <p:nvSpPr>
          <p:cNvPr id="4" name="Slide Number Placeholder 3"/>
          <p:cNvSpPr>
            <a:spLocks noGrp="1"/>
          </p:cNvSpPr>
          <p:nvPr>
            <p:ph type="sldNum" sz="quarter" idx="10"/>
          </p:nvPr>
        </p:nvSpPr>
        <p:spPr/>
        <p:txBody>
          <a:bodyPr/>
          <a:lstStyle/>
          <a:p>
            <a:fld id="{59ABD932-4BD1-4C53-820D-24D32831AB97}" type="slidenum">
              <a:rPr lang="en-US" smtClean="0"/>
              <a:t>6</a:t>
            </a:fld>
            <a:endParaRPr lang="en-US"/>
          </a:p>
        </p:txBody>
      </p:sp>
    </p:spTree>
    <p:extLst>
      <p:ext uri="{BB962C8B-B14F-4D97-AF65-F5344CB8AC3E}">
        <p14:creationId xmlns:p14="http://schemas.microsoft.com/office/powerpoint/2010/main" val="36611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Previous works include subset determination techniques and</a:t>
            </a:r>
          </a:p>
          <a:p>
            <a:r>
              <a:rPr lang="en-US" b="1" dirty="0"/>
              <a:t>[Click] </a:t>
            </a:r>
            <a:r>
              <a:rPr lang="en-US" dirty="0"/>
              <a:t>learning-based techniques that predict STA outcomes for a given corner.</a:t>
            </a:r>
          </a:p>
          <a:p>
            <a:r>
              <a:rPr lang="en-US" dirty="0"/>
              <a:t>However, there is no clear methodology of determining the best subset of analyzed corners or safe corners that ensure timing correctness at other corners,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So, we need a corner </a:t>
            </a:r>
            <a:r>
              <a:rPr lang="en-US" dirty="0"/>
              <a:t>reduction methodology that addresses the accuracy concerns in existing methods, avoids overdesign and non runtime intensive. </a:t>
            </a:r>
          </a:p>
          <a:p>
            <a:r>
              <a:rPr lang="en-US" b="1" dirty="0"/>
              <a:t>[Click] </a:t>
            </a:r>
            <a:r>
              <a:rPr lang="en-US" dirty="0"/>
              <a:t>So, in our work, we use learning-based techniques to determine the best subset of corners that can help in reconstructing timing results at other corners.</a:t>
            </a:r>
          </a:p>
        </p:txBody>
      </p:sp>
      <p:sp>
        <p:nvSpPr>
          <p:cNvPr id="4" name="Slide Number Placeholder 3"/>
          <p:cNvSpPr>
            <a:spLocks noGrp="1"/>
          </p:cNvSpPr>
          <p:nvPr>
            <p:ph type="sldNum" sz="quarter" idx="10"/>
          </p:nvPr>
        </p:nvSpPr>
        <p:spPr/>
        <p:txBody>
          <a:bodyPr/>
          <a:lstStyle/>
          <a:p>
            <a:fld id="{59ABD932-4BD1-4C53-820D-24D32831AB97}" type="slidenum">
              <a:rPr lang="en-US" smtClean="0"/>
              <a:t>7</a:t>
            </a:fld>
            <a:endParaRPr lang="en-US"/>
          </a:p>
        </p:txBody>
      </p:sp>
    </p:spTree>
    <p:extLst>
      <p:ext uri="{BB962C8B-B14F-4D97-AF65-F5344CB8AC3E}">
        <p14:creationId xmlns:p14="http://schemas.microsoft.com/office/powerpoint/2010/main" val="1268189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motivates us to think of corner prediction as a learning problem. </a:t>
            </a:r>
          </a:p>
          <a:p>
            <a:r>
              <a:rPr lang="en-US" b="1" dirty="0"/>
              <a:t>[Click] </a:t>
            </a:r>
            <a:r>
              <a:rPr lang="en-US" dirty="0"/>
              <a:t>If we view timing results as elements in a large matrix whose rows represent timing paths and whose columns represent corners.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many of the columns of this matrix are linearly dependent.</a:t>
            </a:r>
            <a:endParaRPr lang="en-US" b="1" dirty="0"/>
          </a:p>
          <a:p>
            <a:r>
              <a:rPr lang="en-US" b="1" dirty="0"/>
              <a:t>[Click] </a:t>
            </a:r>
            <a:r>
              <a:rPr lang="en-US" dirty="0"/>
              <a:t>We can view the entire top portion of the matrix as the training data that is used to train our learning model.</a:t>
            </a:r>
          </a:p>
          <a:p>
            <a:r>
              <a:rPr lang="en-US" dirty="0"/>
              <a:t>We represent </a:t>
            </a:r>
            <a:r>
              <a:rPr lang="en-US" dirty="0" err="1"/>
              <a:t>Xtrain</a:t>
            </a:r>
            <a:r>
              <a:rPr lang="en-US" dirty="0"/>
              <a:t> and </a:t>
            </a:r>
            <a:r>
              <a:rPr lang="en-US" dirty="0" err="1"/>
              <a:t>Ytrain</a:t>
            </a:r>
            <a:r>
              <a:rPr lang="en-US" dirty="0"/>
              <a:t> to denote timing results for known corners and unknown corners</a:t>
            </a:r>
          </a:p>
          <a:p>
            <a:r>
              <a:rPr lang="en-US" b="1" dirty="0"/>
              <a:t>[Click] </a:t>
            </a:r>
            <a:r>
              <a:rPr lang="en-US" dirty="0"/>
              <a:t>we use </a:t>
            </a:r>
            <a:r>
              <a:rPr lang="en-US" dirty="0" err="1"/>
              <a:t>Xtest</a:t>
            </a:r>
            <a:r>
              <a:rPr lang="en-US" dirty="0"/>
              <a:t> and </a:t>
            </a:r>
            <a:r>
              <a:rPr lang="en-US" dirty="0" err="1"/>
              <a:t>Ytest</a:t>
            </a:r>
            <a:r>
              <a:rPr lang="en-US" dirty="0"/>
              <a:t> to denote the matrix blocks of known and unknown corners.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trained predictive model is used to infer the unknown elements in the bottom test matrix.</a:t>
            </a:r>
          </a:p>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8</a:t>
            </a:fld>
            <a:endParaRPr lang="en-US"/>
          </a:p>
        </p:txBody>
      </p:sp>
    </p:spTree>
    <p:extLst>
      <p:ext uri="{BB962C8B-B14F-4D97-AF65-F5344CB8AC3E}">
        <p14:creationId xmlns:p14="http://schemas.microsoft.com/office/powerpoint/2010/main" val="416527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overall approach is based on the premise that the path delay values at different analysis corners are strongly correlated. Intuitively, such correlations are a consequence of the underlying physics of devices, interconnects, and signal delay propagation along timing paths. Though it may be difﬁcult to model the detailed physics that produce these correlations, we can measure and exploit these correlations to predict large numbers of unknown path delay values from smaller numbers of known ones. </a:t>
            </a:r>
          </a:p>
          <a:p>
            <a:r>
              <a:rPr lang="en-US" b="1" dirty="0"/>
              <a:t>[Click]  </a:t>
            </a:r>
            <a:r>
              <a:rPr lang="en-US" dirty="0"/>
              <a:t>If we imagine the path delay values at different analysis corners as the coordinates of points in a high-dimensional space, this figure shows that the main support of these distributions is heavily concentrated in a much lower dimensional subspace</a:t>
            </a:r>
          </a:p>
        </p:txBody>
      </p:sp>
      <p:sp>
        <p:nvSpPr>
          <p:cNvPr id="4" name="Slide Number Placeholder 3"/>
          <p:cNvSpPr>
            <a:spLocks noGrp="1"/>
          </p:cNvSpPr>
          <p:nvPr>
            <p:ph type="sldNum" sz="quarter" idx="10"/>
          </p:nvPr>
        </p:nvSpPr>
        <p:spPr/>
        <p:txBody>
          <a:bodyPr/>
          <a:lstStyle/>
          <a:p>
            <a:fld id="{59ABD932-4BD1-4C53-820D-24D32831AB97}" type="slidenum">
              <a:rPr lang="en-US" smtClean="0"/>
              <a:t>9</a:t>
            </a:fld>
            <a:endParaRPr lang="en-US"/>
          </a:p>
        </p:txBody>
      </p:sp>
    </p:spTree>
    <p:extLst>
      <p:ext uri="{BB962C8B-B14F-4D97-AF65-F5344CB8AC3E}">
        <p14:creationId xmlns:p14="http://schemas.microsoft.com/office/powerpoint/2010/main" val="2027050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05933"/>
            <a:ext cx="9144000" cy="430502"/>
          </a:xfrm>
          <a:prstGeom prst="rect">
            <a:avLst/>
          </a:prstGeom>
        </p:spPr>
        <p:txBody>
          <a:bodyPr>
            <a:normAutofit/>
          </a:bodyPr>
          <a:lstStyle>
            <a:lvl1pPr marL="0" indent="0" algn="ctr">
              <a:buNone/>
              <a:defRPr sz="2000" b="1">
                <a:solidFill>
                  <a:srgbClr val="FF0000"/>
                </a:solidFill>
                <a:latin typeface="+mn-lt"/>
              </a:defRPr>
            </a:lvl1pPr>
          </a:lstStyle>
          <a:p>
            <a:pPr lvl="0"/>
            <a:r>
              <a:rPr lang="en-US" noProof="0" dirty="0"/>
              <a:t>Logos are allowed on this page only!</a:t>
            </a:r>
          </a:p>
        </p:txBody>
      </p:sp>
      <p:sp>
        <p:nvSpPr>
          <p:cNvPr id="15" name="Text Placeholder 14"/>
          <p:cNvSpPr>
            <a:spLocks noGrp="1"/>
          </p:cNvSpPr>
          <p:nvPr>
            <p:ph type="body" sz="quarter" idx="12" hasCustomPrompt="1"/>
          </p:nvPr>
        </p:nvSpPr>
        <p:spPr>
          <a:xfrm>
            <a:off x="1" y="3181592"/>
            <a:ext cx="9144000" cy="1192627"/>
          </a:xfrm>
          <a:prstGeom prst="rect">
            <a:avLst/>
          </a:prstGeom>
        </p:spPr>
        <p:txBody>
          <a:bodyPr>
            <a:normAutofit/>
          </a:bodyPr>
          <a:lstStyle>
            <a:lvl1pPr marL="0" indent="0" algn="ctr">
              <a:buNone/>
              <a:defRPr sz="2000" b="1" baseline="0">
                <a:latin typeface="+mn-lt"/>
              </a:defRPr>
            </a:lvl1pPr>
          </a:lstStyle>
          <a:p>
            <a:pPr lvl="0"/>
            <a:r>
              <a:rPr lang="en-US" noProof="0" dirty="0"/>
              <a:t>Name(s) and Affiliation(s)</a:t>
            </a:r>
          </a:p>
        </p:txBody>
      </p:sp>
      <p:sp>
        <p:nvSpPr>
          <p:cNvPr id="17" name="Title 16"/>
          <p:cNvSpPr>
            <a:spLocks noGrp="1"/>
          </p:cNvSpPr>
          <p:nvPr>
            <p:ph type="title" hasCustomPrompt="1"/>
          </p:nvPr>
        </p:nvSpPr>
        <p:spPr>
          <a:xfrm>
            <a:off x="1" y="1784483"/>
            <a:ext cx="9143999" cy="1344031"/>
          </a:xfrm>
          <a:prstGeom prst="rect">
            <a:avLst/>
          </a:prstGeom>
        </p:spPr>
        <p:txBody>
          <a:bodyPr>
            <a:normAutofit/>
          </a:bodyPr>
          <a:lstStyle>
            <a:lvl1pPr algn="ctr">
              <a:defRPr sz="4000" b="1" baseline="0">
                <a:solidFill>
                  <a:schemeClr val="tx1"/>
                </a:solidFill>
                <a:latin typeface="+mn-lt"/>
              </a:defRPr>
            </a:lvl1pPr>
          </a:lstStyle>
          <a:p>
            <a:pPr lvl="0"/>
            <a:r>
              <a:rPr lang="en-US" noProof="0" dirty="0"/>
              <a:t>Presentation Title</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6727644" cy="1384851"/>
          </a:xfrm>
          <a:prstGeom prst="rect">
            <a:avLst/>
          </a:prstGeom>
        </p:spPr>
      </p:pic>
    </p:spTree>
    <p:extLst>
      <p:ext uri="{BB962C8B-B14F-4D97-AF65-F5344CB8AC3E}">
        <p14:creationId xmlns:p14="http://schemas.microsoft.com/office/powerpoint/2010/main" val="365511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6499" y="1016813"/>
            <a:ext cx="8471002" cy="3615910"/>
          </a:xfrm>
          <a:prstGeom prst="rect">
            <a:avLst/>
          </a:prstGeom>
        </p:spPr>
        <p:txBody>
          <a:bodyPr wrap="square">
            <a:normAutofit/>
          </a:bodyPr>
          <a:lstStyle>
            <a:lvl1pPr>
              <a:defRPr sz="2400" b="1"/>
            </a:lvl1pPr>
            <a:lvl2pPr>
              <a:defRPr sz="2000" b="1"/>
            </a:lvl2pPr>
            <a:lvl3pPr>
              <a:defRPr sz="2000" b="1"/>
            </a:lvl3pPr>
            <a:lvl4pPr>
              <a:defRPr sz="2000" b="1"/>
            </a:lvl4pPr>
            <a:lvl5pPr>
              <a:defRPr sz="2000" b="1"/>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a:lvl6pPr>
            <a:lvl7pPr>
              <a:defRPr sz="2000" b="1"/>
            </a:lvl7pPr>
            <a:lvl8pPr>
              <a:defRPr sz="2000" b="1"/>
            </a:lvl8pPr>
            <a:lvl9pPr>
              <a:defRPr sz="2000" b="1"/>
            </a:lvl9pPr>
          </a:lstStyle>
          <a:p>
            <a:pPr lvl="0"/>
            <a:r>
              <a:rPr lang="en-US" noProof="0" dirty="0"/>
              <a:t>First Level Content</a:t>
            </a:r>
          </a:p>
          <a:p>
            <a:pPr lvl="1"/>
            <a:r>
              <a:rPr lang="en-US" noProof="0" dirty="0"/>
              <a:t>Second Level Content</a:t>
            </a:r>
          </a:p>
          <a:p>
            <a:pPr lvl="2"/>
            <a:r>
              <a:rPr lang="en-US" noProof="0" dirty="0"/>
              <a:t>Third Level Content</a:t>
            </a:r>
          </a:p>
          <a:p>
            <a:pPr lvl="3"/>
            <a:r>
              <a:rPr lang="en-US" noProof="0" dirty="0"/>
              <a:t>Fourth Level Content</a:t>
            </a:r>
          </a:p>
          <a:p>
            <a:pPr lvl="4"/>
            <a:r>
              <a:rPr lang="en-US" noProof="0" dirty="0"/>
              <a:t>Fifth Level Content</a:t>
            </a:r>
          </a:p>
          <a:p>
            <a:pPr marL="1885950" marR="0" lvl="5"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noProof="0" dirty="0"/>
              <a:t>Sixth Level Content</a:t>
            </a:r>
          </a:p>
          <a:p>
            <a:pPr lvl="6"/>
            <a:r>
              <a:rPr lang="en-US" noProof="0" dirty="0"/>
              <a:t>Seventh Level Content</a:t>
            </a:r>
          </a:p>
          <a:p>
            <a:pPr lvl="7"/>
            <a:r>
              <a:rPr lang="en-US" noProof="0" dirty="0"/>
              <a:t>Eight Level Content</a:t>
            </a:r>
          </a:p>
          <a:p>
            <a:pPr lvl="8"/>
            <a:r>
              <a:rPr lang="en-US" noProof="0" dirty="0"/>
              <a:t>Ninth Level Content</a:t>
            </a:r>
          </a:p>
        </p:txBody>
      </p:sp>
      <p:sp>
        <p:nvSpPr>
          <p:cNvPr id="25" name="Title 24"/>
          <p:cNvSpPr>
            <a:spLocks noGrp="1"/>
          </p:cNvSpPr>
          <p:nvPr>
            <p:ph type="title" hasCustomPrompt="1"/>
          </p:nvPr>
        </p:nvSpPr>
        <p:spPr>
          <a:xfrm>
            <a:off x="136187" y="95094"/>
            <a:ext cx="8871626" cy="577902"/>
          </a:xfrm>
          <a:prstGeom prst="rect">
            <a:avLst/>
          </a:prstGeom>
        </p:spPr>
        <p:txBody>
          <a:bodyPr wrap="none" anchor="ctr" anchorCtr="0">
            <a:noAutofit/>
          </a:bodyPr>
          <a:lstStyle>
            <a:lvl1pPr>
              <a:defRPr b="1"/>
            </a:lvl1pPr>
          </a:lstStyle>
          <a:p>
            <a:r>
              <a:rPr lang="en-US" noProof="0" dirty="0"/>
              <a:t>Slide Title</a:t>
            </a:r>
          </a:p>
        </p:txBody>
      </p:sp>
      <p:sp>
        <p:nvSpPr>
          <p:cNvPr id="32" name="Date Placeholder 31"/>
          <p:cNvSpPr>
            <a:spLocks noGrp="1"/>
          </p:cNvSpPr>
          <p:nvPr>
            <p:ph type="dt" sz="half" idx="10"/>
          </p:nvPr>
        </p:nvSpPr>
        <p:spPr>
          <a:xfrm>
            <a:off x="336499" y="4767263"/>
            <a:ext cx="2349551" cy="273844"/>
          </a:xfrm>
          <a:prstGeom prst="rect">
            <a:avLst/>
          </a:prstGeom>
        </p:spPr>
        <p:txBody>
          <a:bodyPr anchor="b"/>
          <a:lstStyle>
            <a:lvl1pPr>
              <a:defRPr sz="1200"/>
            </a:lvl1pPr>
          </a:lstStyle>
          <a:p>
            <a:fld id="{84175BF1-37F0-45AF-AE8E-509AB62BA502}" type="datetime3">
              <a:rPr lang="en-US" noProof="1" smtClean="0"/>
              <a:pPr/>
              <a:t>26 March 2019</a:t>
            </a:fld>
            <a:endParaRPr lang="en-US" noProof="1"/>
          </a:p>
        </p:txBody>
      </p:sp>
      <p:sp>
        <p:nvSpPr>
          <p:cNvPr id="33" name="Footer Placeholder 32"/>
          <p:cNvSpPr>
            <a:spLocks noGrp="1"/>
          </p:cNvSpPr>
          <p:nvPr>
            <p:ph type="ftr" sz="quarter" idx="11"/>
          </p:nvPr>
        </p:nvSpPr>
        <p:spPr>
          <a:xfrm>
            <a:off x="3028950" y="4767263"/>
            <a:ext cx="3086100" cy="273844"/>
          </a:xfrm>
          <a:prstGeom prst="rect">
            <a:avLst/>
          </a:prstGeom>
        </p:spPr>
        <p:txBody>
          <a:bodyPr anchor="b"/>
          <a:lstStyle>
            <a:lvl1pPr algn="ctr">
              <a:defRPr sz="1200"/>
            </a:lvl1pPr>
          </a:lstStyle>
          <a:p>
            <a:r>
              <a:rPr lang="en-US" noProof="1"/>
              <a:t>your name / affiliation here</a:t>
            </a:r>
          </a:p>
        </p:txBody>
      </p:sp>
      <p:sp>
        <p:nvSpPr>
          <p:cNvPr id="34" name="Slide Number Placeholder 33"/>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Tree>
    <p:extLst>
      <p:ext uri="{BB962C8B-B14F-4D97-AF65-F5344CB8AC3E}">
        <p14:creationId xmlns:p14="http://schemas.microsoft.com/office/powerpoint/2010/main" val="340194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Date Placeholder 14"/>
          <p:cNvSpPr>
            <a:spLocks noGrp="1"/>
          </p:cNvSpPr>
          <p:nvPr>
            <p:ph type="dt" sz="half" idx="10"/>
          </p:nvPr>
        </p:nvSpPr>
        <p:spPr>
          <a:xfrm>
            <a:off x="336499" y="4767263"/>
            <a:ext cx="2349551" cy="273844"/>
          </a:xfrm>
          <a:prstGeom prst="rect">
            <a:avLst/>
          </a:prstGeom>
        </p:spPr>
        <p:txBody>
          <a:bodyPr anchor="b"/>
          <a:lstStyle>
            <a:lvl1pPr>
              <a:defRPr sz="1200"/>
            </a:lvl1pPr>
          </a:lstStyle>
          <a:p>
            <a:fld id="{0DC8E6F3-89B9-4F92-AFC5-576D70B3B720}" type="datetime3">
              <a:rPr lang="en-US" noProof="1" smtClean="0"/>
              <a:pPr/>
              <a:t>26 March 2019</a:t>
            </a:fld>
            <a:endParaRPr lang="en-US" noProof="1"/>
          </a:p>
        </p:txBody>
      </p:sp>
      <p:sp>
        <p:nvSpPr>
          <p:cNvPr id="16" name="Footer Placeholder 15"/>
          <p:cNvSpPr>
            <a:spLocks noGrp="1"/>
          </p:cNvSpPr>
          <p:nvPr>
            <p:ph type="ftr" sz="quarter" idx="11"/>
          </p:nvPr>
        </p:nvSpPr>
        <p:spPr>
          <a:xfrm>
            <a:off x="3028950" y="4767263"/>
            <a:ext cx="3086100" cy="273844"/>
          </a:xfrm>
          <a:prstGeom prst="rect">
            <a:avLst/>
          </a:prstGeom>
        </p:spPr>
        <p:txBody>
          <a:bodyPr anchor="b"/>
          <a:lstStyle>
            <a:lvl1pPr algn="ctr">
              <a:defRPr sz="1200"/>
            </a:lvl1pPr>
          </a:lstStyle>
          <a:p>
            <a:r>
              <a:rPr lang="en-US" noProof="1"/>
              <a:t>your name / affiliation here</a:t>
            </a:r>
          </a:p>
        </p:txBody>
      </p:sp>
      <p:sp>
        <p:nvSpPr>
          <p:cNvPr id="17" name="Slide Number Placeholder 16"/>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
        <p:nvSpPr>
          <p:cNvPr id="2" name="Title 1"/>
          <p:cNvSpPr>
            <a:spLocks noGrp="1"/>
          </p:cNvSpPr>
          <p:nvPr>
            <p:ph type="title" hasCustomPrompt="1"/>
          </p:nvPr>
        </p:nvSpPr>
        <p:spPr>
          <a:xfrm>
            <a:off x="136187" y="95094"/>
            <a:ext cx="8871626" cy="577902"/>
          </a:xfrm>
          <a:prstGeom prst="rect">
            <a:avLst/>
          </a:prstGeom>
        </p:spPr>
        <p:txBody>
          <a:bodyPr wrap="none">
            <a:noAutofit/>
          </a:bodyPr>
          <a:lstStyle>
            <a:lvl1pPr>
              <a:defRPr/>
            </a:lvl1pPr>
          </a:lstStyle>
          <a:p>
            <a:r>
              <a:rPr lang="en-US" dirty="0"/>
              <a:t>Slide Title</a:t>
            </a:r>
          </a:p>
        </p:txBody>
      </p:sp>
    </p:spTree>
    <p:extLst>
      <p:ext uri="{BB962C8B-B14F-4D97-AF65-F5344CB8AC3E}">
        <p14:creationId xmlns:p14="http://schemas.microsoft.com/office/powerpoint/2010/main" val="31315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ko-KR"/>
              <a:t>Click to edit Master text styles</a:t>
            </a:r>
          </a:p>
        </p:txBody>
      </p:sp>
    </p:spTree>
    <p:extLst>
      <p:ext uri="{BB962C8B-B14F-4D97-AF65-F5344CB8AC3E}">
        <p14:creationId xmlns:p14="http://schemas.microsoft.com/office/powerpoint/2010/main" val="247101134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731520"/>
          </a:xfrm>
          <a:prstGeom prst="rect">
            <a:avLst/>
          </a:prstGeom>
          <a:solidFill>
            <a:srgbClr val="2550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noProof="0" dirty="0"/>
          </a:p>
        </p:txBody>
      </p:sp>
    </p:spTree>
    <p:extLst>
      <p:ext uri="{BB962C8B-B14F-4D97-AF65-F5344CB8AC3E}">
        <p14:creationId xmlns:p14="http://schemas.microsoft.com/office/powerpoint/2010/main" val="3812470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Lst>
  <p:hf hdr="0"/>
  <p:txStyles>
    <p:titleStyle>
      <a:lvl1pPr algn="l" defTabSz="6858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 y="3657601"/>
            <a:ext cx="9144000" cy="1406896"/>
          </a:xfrm>
        </p:spPr>
        <p:txBody>
          <a:bodyPr>
            <a:normAutofit/>
          </a:bodyPr>
          <a:lstStyle/>
          <a:p>
            <a:pPr marL="533400" lvl="0" indent="-533400" defTabSz="914400" fontAlgn="base">
              <a:lnSpc>
                <a:spcPct val="65000"/>
              </a:lnSpc>
              <a:spcBef>
                <a:spcPct val="30000"/>
              </a:spcBef>
              <a:spcAft>
                <a:spcPct val="0"/>
              </a:spcAft>
              <a:buClr>
                <a:srgbClr val="C00000"/>
              </a:buClr>
            </a:pPr>
            <a:r>
              <a:rPr lang="en-US" altLang="zh-CN" sz="2400" kern="0" dirty="0">
                <a:solidFill>
                  <a:prstClr val="black"/>
                </a:solidFill>
                <a:latin typeface="Arial" panose="020B0604020202020204" pitchFamily="34" charset="0"/>
                <a:ea typeface="굴림" pitchFamily="34" charset="-127"/>
                <a:cs typeface="Arial" pitchFamily="34" charset="0"/>
              </a:rPr>
              <a:t>Andrew B. Kahng</a:t>
            </a:r>
            <a:r>
              <a:rPr lang="en-US" altLang="zh-CN" sz="2400" kern="0" baseline="30000" dirty="0">
                <a:solidFill>
                  <a:prstClr val="black"/>
                </a:solidFill>
                <a:latin typeface="Arial" panose="020B0604020202020204" pitchFamily="34" charset="0"/>
                <a:ea typeface="굴림" pitchFamily="34" charset="-127"/>
                <a:cs typeface="Arial" pitchFamily="34" charset="0"/>
              </a:rPr>
              <a:t>+$</a:t>
            </a:r>
            <a:r>
              <a:rPr lang="en-US" altLang="zh-CN" sz="2400" kern="0" dirty="0">
                <a:solidFill>
                  <a:prstClr val="black"/>
                </a:solidFill>
                <a:latin typeface="Arial" panose="020B0604020202020204" pitchFamily="34" charset="0"/>
                <a:ea typeface="굴림" pitchFamily="34" charset="-127"/>
                <a:cs typeface="Arial" pitchFamily="34" charset="0"/>
              </a:rPr>
              <a:t>, </a:t>
            </a:r>
            <a:r>
              <a:rPr lang="en-US" altLang="zh-CN" sz="2400" u="sng" kern="0" dirty="0">
                <a:solidFill>
                  <a:schemeClr val="accent2">
                    <a:lumMod val="50000"/>
                  </a:schemeClr>
                </a:solidFill>
                <a:latin typeface="Arial" panose="020B0604020202020204" pitchFamily="34" charset="0"/>
                <a:ea typeface="굴림" pitchFamily="34" charset="-127"/>
                <a:cs typeface="Arial" pitchFamily="34" charset="0"/>
              </a:rPr>
              <a:t>Uday Mallappa</a:t>
            </a:r>
            <a:r>
              <a:rPr lang="en-US" altLang="zh-CN" sz="2400" u="sng" kern="0" baseline="30000" dirty="0">
                <a:solidFill>
                  <a:prstClr val="black"/>
                </a:solidFill>
                <a:latin typeface="Arial" panose="020B0604020202020204" pitchFamily="34" charset="0"/>
                <a:ea typeface="굴림" pitchFamily="34" charset="-127"/>
                <a:cs typeface="Arial" pitchFamily="34" charset="0"/>
              </a:rPr>
              <a:t>$</a:t>
            </a:r>
            <a:r>
              <a:rPr lang="en-US" altLang="zh-CN" sz="2400" u="sng" kern="0" dirty="0">
                <a:solidFill>
                  <a:prstClr val="black"/>
                </a:solidFill>
                <a:latin typeface="Arial" panose="020B0604020202020204" pitchFamily="34" charset="0"/>
                <a:ea typeface="굴림" pitchFamily="34" charset="-127"/>
                <a:cs typeface="Arial" pitchFamily="34" charset="0"/>
              </a:rPr>
              <a:t> </a:t>
            </a:r>
            <a:r>
              <a:rPr lang="en-US" altLang="zh-CN" sz="2400" kern="0" dirty="0">
                <a:solidFill>
                  <a:prstClr val="black"/>
                </a:solidFill>
                <a:latin typeface="Arial" panose="020B0604020202020204" pitchFamily="34" charset="0"/>
                <a:ea typeface="굴림" pitchFamily="34" charset="-127"/>
                <a:cs typeface="Arial" pitchFamily="34" charset="0"/>
              </a:rPr>
              <a:t>and </a:t>
            </a:r>
          </a:p>
          <a:p>
            <a:pPr marL="533400" lvl="0" indent="-533400" defTabSz="914400" fontAlgn="base">
              <a:lnSpc>
                <a:spcPct val="65000"/>
              </a:lnSpc>
              <a:spcBef>
                <a:spcPct val="30000"/>
              </a:spcBef>
              <a:spcAft>
                <a:spcPct val="0"/>
              </a:spcAft>
              <a:buClr>
                <a:srgbClr val="C00000"/>
              </a:buClr>
            </a:pPr>
            <a:r>
              <a:rPr lang="en-US" altLang="zh-CN" sz="2400" kern="0" dirty="0">
                <a:solidFill>
                  <a:prstClr val="black"/>
                </a:solidFill>
                <a:latin typeface="Arial" panose="020B0604020202020204" pitchFamily="34" charset="0"/>
                <a:ea typeface="굴림" pitchFamily="34" charset="-127"/>
                <a:cs typeface="Arial" pitchFamily="34" charset="0"/>
              </a:rPr>
              <a:t>Lawrence Saul</a:t>
            </a:r>
            <a:r>
              <a:rPr lang="en-US" altLang="zh-CN" sz="2400" kern="0" baseline="30000" dirty="0">
                <a:solidFill>
                  <a:prstClr val="black"/>
                </a:solidFill>
                <a:latin typeface="Arial" panose="020B0604020202020204" pitchFamily="34" charset="0"/>
                <a:ea typeface="굴림" pitchFamily="34" charset="-127"/>
                <a:cs typeface="Arial" pitchFamily="34" charset="0"/>
              </a:rPr>
              <a:t>+</a:t>
            </a:r>
            <a:br>
              <a:rPr lang="en-US" altLang="zh-CN" sz="2400" kern="0" dirty="0">
                <a:solidFill>
                  <a:prstClr val="black"/>
                </a:solidFill>
                <a:latin typeface="Arial" panose="020B0604020202020204" pitchFamily="34" charset="0"/>
                <a:ea typeface="굴림" pitchFamily="34" charset="-127"/>
                <a:cs typeface="Arial" pitchFamily="34" charset="0"/>
              </a:rPr>
            </a:br>
            <a:endParaRPr lang="en-US" altLang="zh-CN" sz="2400" kern="0" dirty="0">
              <a:solidFill>
                <a:prstClr val="black"/>
              </a:solidFill>
              <a:latin typeface="Arial" panose="020B0604020202020204" pitchFamily="34" charset="0"/>
              <a:ea typeface="굴림" pitchFamily="34" charset="-127"/>
              <a:cs typeface="Arial" pitchFamily="34" charset="0"/>
            </a:endParaRPr>
          </a:p>
          <a:p>
            <a:pPr marL="533400" lvl="0" indent="-533400" defTabSz="914400" fontAlgn="base">
              <a:lnSpc>
                <a:spcPct val="65000"/>
              </a:lnSpc>
              <a:spcBef>
                <a:spcPct val="30000"/>
              </a:spcBef>
              <a:spcAft>
                <a:spcPct val="0"/>
              </a:spcAft>
              <a:buClr>
                <a:srgbClr val="C00000"/>
              </a:buClr>
            </a:pPr>
            <a:r>
              <a:rPr lang="en-US" altLang="zh-CN" sz="2400" kern="0" dirty="0">
                <a:solidFill>
                  <a:schemeClr val="accent1">
                    <a:lumMod val="50000"/>
                  </a:schemeClr>
                </a:solidFill>
                <a:latin typeface="Arial" panose="020B0604020202020204" pitchFamily="34" charset="0"/>
                <a:ea typeface="굴림" pitchFamily="34" charset="-127"/>
                <a:cs typeface="Arial" pitchFamily="34" charset="0"/>
              </a:rPr>
              <a:t>UC San Diego </a:t>
            </a:r>
            <a:r>
              <a:rPr lang="en-US" altLang="zh-CN" sz="2400" kern="0" baseline="30000" dirty="0">
                <a:solidFill>
                  <a:schemeClr val="accent1">
                    <a:lumMod val="50000"/>
                  </a:schemeClr>
                </a:solidFill>
                <a:latin typeface="Arial" panose="020B0604020202020204" pitchFamily="34" charset="0"/>
                <a:ea typeface="굴림" pitchFamily="34" charset="-127"/>
                <a:cs typeface="Arial" pitchFamily="34" charset="0"/>
              </a:rPr>
              <a:t>$</a:t>
            </a:r>
            <a:r>
              <a:rPr lang="en-US" altLang="zh-CN" sz="2400" kern="0" dirty="0">
                <a:solidFill>
                  <a:schemeClr val="accent1">
                    <a:lumMod val="50000"/>
                  </a:schemeClr>
                </a:solidFill>
                <a:latin typeface="Arial" panose="020B0604020202020204" pitchFamily="34" charset="0"/>
                <a:ea typeface="굴림" pitchFamily="34" charset="-127"/>
                <a:cs typeface="Arial" pitchFamily="34" charset="0"/>
              </a:rPr>
              <a:t>ECE &amp; </a:t>
            </a:r>
            <a:r>
              <a:rPr lang="en-US" altLang="zh-CN" sz="2400" kern="0" baseline="30000" dirty="0">
                <a:solidFill>
                  <a:schemeClr val="accent1">
                    <a:lumMod val="50000"/>
                  </a:schemeClr>
                </a:solidFill>
                <a:latin typeface="Arial" panose="020B0604020202020204" pitchFamily="34" charset="0"/>
                <a:ea typeface="굴림" pitchFamily="34" charset="-127"/>
                <a:cs typeface="Arial" pitchFamily="34" charset="0"/>
              </a:rPr>
              <a:t>+</a:t>
            </a:r>
            <a:r>
              <a:rPr lang="en-US" altLang="zh-CN" sz="2400" kern="0" dirty="0">
                <a:solidFill>
                  <a:schemeClr val="accent1">
                    <a:lumMod val="50000"/>
                  </a:schemeClr>
                </a:solidFill>
                <a:latin typeface="Arial" panose="020B0604020202020204" pitchFamily="34" charset="0"/>
                <a:ea typeface="굴림" pitchFamily="34" charset="-127"/>
                <a:cs typeface="Arial" pitchFamily="34" charset="0"/>
              </a:rPr>
              <a:t>CSE Department</a:t>
            </a:r>
          </a:p>
        </p:txBody>
      </p:sp>
      <p:sp>
        <p:nvSpPr>
          <p:cNvPr id="7" name="Title 6"/>
          <p:cNvSpPr>
            <a:spLocks noGrp="1"/>
          </p:cNvSpPr>
          <p:nvPr>
            <p:ph type="title"/>
          </p:nvPr>
        </p:nvSpPr>
        <p:spPr>
          <a:xfrm>
            <a:off x="1" y="1430915"/>
            <a:ext cx="9143999" cy="1547416"/>
          </a:xfrm>
        </p:spPr>
        <p:txBody>
          <a:bodyPr>
            <a:normAutofit fontScale="90000"/>
          </a:bodyPr>
          <a:lstStyle/>
          <a:p>
            <a:r>
              <a:rPr lang="en-US" altLang="ko-KR" dirty="0">
                <a:ea typeface="굴림" pitchFamily="34" charset="-127"/>
              </a:rPr>
              <a:t>“Unobserved Corner” Prediction: Reducing Timing Analysis Effort for Faster Design Convergence in Advanced-Node Design</a:t>
            </a:r>
            <a:endParaRPr lang="en-US" dirty="0"/>
          </a:p>
        </p:txBody>
      </p:sp>
    </p:spTree>
    <p:extLst>
      <p:ext uri="{BB962C8B-B14F-4D97-AF65-F5344CB8AC3E}">
        <p14:creationId xmlns:p14="http://schemas.microsoft.com/office/powerpoint/2010/main" val="3481403620"/>
      </p:ext>
    </p:extLst>
  </p:cSld>
  <p:clrMapOvr>
    <a:masterClrMapping/>
  </p:clrMapOvr>
  <mc:AlternateContent xmlns:mc="http://schemas.openxmlformats.org/markup-compatibility/2006" xmlns:p14="http://schemas.microsoft.com/office/powerpoint/2010/main">
    <mc:Choice Requires="p14">
      <p:transition spd="slow" p14:dur="2000" advTm="17758"/>
    </mc:Choice>
    <mc:Fallback xmlns="">
      <p:transition spd="slow" advTm="177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14313" y="828675"/>
                <a:ext cx="8593188" cy="3938588"/>
              </a:xfrm>
            </p:spPr>
            <p:txBody>
              <a:bodyPr>
                <a:normAutofit fontScale="85000" lnSpcReduction="20000"/>
              </a:bodyPr>
              <a:lstStyle/>
              <a:p>
                <a:pPr marL="0" indent="0">
                  <a:buNone/>
                </a:pPr>
                <a:r>
                  <a:rPr lang="en-US" sz="2800" dirty="0"/>
                  <a:t>Step 1: Subset Corner-Selection</a:t>
                </a:r>
              </a:p>
              <a:p>
                <a:pPr lvl="1"/>
                <a:r>
                  <a:rPr lang="en-US" sz="2400" b="0" dirty="0"/>
                  <a:t>Greedy Deletion to choose best “n” corners</a:t>
                </a:r>
              </a:p>
              <a:p>
                <a:pPr marL="0" indent="0">
                  <a:buNone/>
                </a:pPr>
                <a:endParaRPr lang="en-US" sz="1600" dirty="0"/>
              </a:p>
              <a:p>
                <a:pPr marL="0" indent="0">
                  <a:buNone/>
                </a:pPr>
                <a:r>
                  <a:rPr lang="en-US" sz="2800" dirty="0"/>
                  <a:t>Step 2: Model Training</a:t>
                </a:r>
              </a:p>
              <a:p>
                <a:pPr lvl="1"/>
                <a:r>
                  <a:rPr lang="en-US" sz="2400" b="0" dirty="0"/>
                  <a:t>Use</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𝑿</m:t>
                            </m:r>
                          </m:e>
                          <m:sub>
                            <m:r>
                              <a:rPr lang="en-US" sz="2400" i="1">
                                <a:latin typeface="Cambria Math" panose="02040503050406030204" pitchFamily="18" charset="0"/>
                              </a:rPr>
                              <m:t>𝒕𝒓𝒂𝒊𝒏</m:t>
                            </m:r>
                          </m:sub>
                        </m:sSub>
                      </m:e>
                    </m:d>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𝒏</m:t>
                          </m:r>
                        </m:e>
                      </m:mr>
                      <m:mr>
                        <m:e>
                          <m:r>
                            <a:rPr lang="en-US" sz="2400" i="1">
                              <a:latin typeface="Cambria Math" panose="02040503050406030204" pitchFamily="18" charset="0"/>
                            </a:rPr>
                            <m:t>𝟏</m:t>
                          </m:r>
                        </m:e>
                      </m:mr>
                    </m:m>
                  </m:oMath>
                </a14:m>
                <a:r>
                  <a:rPr lang="en-US" sz="2400" dirty="0"/>
                  <a:t> </a:t>
                </a:r>
                <a:r>
                  <a:rPr lang="en-US" sz="2400" dirty="0">
                    <a:sym typeface="Wingdings" panose="05000000000000000000" pitchFamily="2" charset="2"/>
                  </a:rPr>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𝒀</m:t>
                            </m:r>
                          </m:e>
                          <m:sub>
                            <m:r>
                              <a:rPr lang="en-US" sz="2400" i="1">
                                <a:latin typeface="Cambria Math" panose="02040503050406030204" pitchFamily="18" charset="0"/>
                              </a:rPr>
                              <m:t>𝒕𝒓𝒂𝒊𝒏</m:t>
                            </m:r>
                          </m:sub>
                        </m:sSub>
                      </m:e>
                    </m:d>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𝑵</m:t>
                          </m:r>
                        </m:e>
                      </m:mr>
                      <m:mr>
                        <m:e>
                          <m:r>
                            <a:rPr lang="en-US" sz="2400" i="1">
                              <a:latin typeface="Cambria Math" panose="02040503050406030204" pitchFamily="18" charset="0"/>
                            </a:rPr>
                            <m:t>𝒏</m:t>
                          </m:r>
                        </m:e>
                      </m:mr>
                    </m:m>
                  </m:oMath>
                </a14:m>
                <a:r>
                  <a:rPr lang="en-US" sz="2400" dirty="0"/>
                  <a:t> </a:t>
                </a:r>
                <a:r>
                  <a:rPr lang="en-US" sz="2400" b="0" dirty="0"/>
                  <a:t>to train the model</a:t>
                </a:r>
              </a:p>
              <a:p>
                <a:pPr marL="0" indent="0">
                  <a:buNone/>
                </a:pPr>
                <a:endParaRPr lang="en-US" sz="1600" dirty="0"/>
              </a:p>
              <a:p>
                <a:pPr marL="0" indent="0">
                  <a:buNone/>
                </a:pPr>
                <a:r>
                  <a:rPr lang="en-US" sz="1600" b="1" dirty="0"/>
                  <a:t>		 </a:t>
                </a:r>
                <a14:m>
                  <m:oMath xmlns:m="http://schemas.openxmlformats.org/officeDocument/2006/math">
                    <m:r>
                      <a:rPr lang="en-US" sz="1600" b="1" i="0" smtClean="0">
                        <a:latin typeface="Cambria Math" panose="02040503050406030204" pitchFamily="18" charset="0"/>
                      </a:rPr>
                      <m:t>                </m:t>
                    </m:r>
                    <m:r>
                      <a:rPr lang="en-US" sz="1600" b="1" i="0" smtClean="0">
                        <a:latin typeface="Cambria Math" panose="02040503050406030204" pitchFamily="18" charset="0"/>
                      </a:rPr>
                      <m:t>𝐖</m:t>
                    </m:r>
                    <m:m>
                      <m:mPr>
                        <m:mcs>
                          <m:mc>
                            <m:mcPr>
                              <m:count m:val="1"/>
                              <m:mcJc m:val="center"/>
                            </m:mcPr>
                          </m:mc>
                        </m:mcs>
                        <m:ctrlPr>
                          <a:rPr lang="en-US" sz="1600" b="1" i="1" smtClean="0">
                            <a:latin typeface="Cambria Math" panose="02040503050406030204" pitchFamily="18" charset="0"/>
                          </a:rPr>
                        </m:ctrlPr>
                      </m:mPr>
                      <m:mr>
                        <m:e>
                          <m:r>
                            <m:rPr>
                              <m:brk m:alnAt="7"/>
                            </m:rPr>
                            <a:rPr lang="en-US" sz="1600" b="1" i="1" smtClean="0">
                              <a:latin typeface="Cambria Math" panose="02040503050406030204" pitchFamily="18" charset="0"/>
                            </a:rPr>
                            <m:t>∗</m:t>
                          </m:r>
                        </m:e>
                      </m:mr>
                      <m:mr>
                        <m:e>
                          <m:r>
                            <a:rPr lang="en-US" sz="1600" b="1" i="1" smtClean="0">
                              <a:latin typeface="Cambria Math" panose="02040503050406030204" pitchFamily="18" charset="0"/>
                            </a:rPr>
                            <m:t> </m:t>
                          </m:r>
                        </m:e>
                      </m:mr>
                    </m:m>
                    <m:r>
                      <a:rPr lang="en-US" sz="1600" b="1" i="0" smtClean="0">
                        <a:latin typeface="Cambria Math" panose="02040503050406030204" pitchFamily="18" charset="0"/>
                      </a:rPr>
                      <m:t>= </m:t>
                    </m:r>
                    <m:r>
                      <a:rPr lang="en-US" sz="1600" b="1" i="1" smtClean="0">
                        <a:latin typeface="Cambria Math" panose="02040503050406030204" pitchFamily="18" charset="0"/>
                      </a:rPr>
                      <m:t> </m:t>
                    </m:r>
                    <m:m>
                      <m:mPr>
                        <m:mcs>
                          <m:mc>
                            <m:mcPr>
                              <m:count m:val="1"/>
                              <m:mcJc m:val="center"/>
                            </m:mcPr>
                          </m:mc>
                        </m:mcs>
                        <m:ctrlPr>
                          <a:rPr lang="en-US" sz="1600" b="1" i="1" smtClean="0">
                            <a:latin typeface="Cambria Math" panose="02040503050406030204" pitchFamily="18" charset="0"/>
                          </a:rPr>
                        </m:ctrlPr>
                      </m:mPr>
                      <m:mr>
                        <m:e>
                          <m:r>
                            <m:rPr>
                              <m:brk m:alnAt="7"/>
                            </m:rPr>
                            <a:rPr lang="en-US" sz="1600" b="1" i="1" smtClean="0">
                              <a:latin typeface="Cambria Math" panose="02040503050406030204" pitchFamily="18" charset="0"/>
                            </a:rPr>
                            <m:t>𝒂</m:t>
                          </m:r>
                          <m:r>
                            <a:rPr lang="en-US" sz="1600" b="1" i="1" smtClean="0">
                              <a:latin typeface="Cambria Math" panose="02040503050406030204" pitchFamily="18" charset="0"/>
                            </a:rPr>
                            <m:t>𝒓𝒈𝒎𝒊𝒏</m:t>
                          </m:r>
                          <m:r>
                            <a:rPr lang="en-US" sz="1600" b="1" i="1" smtClean="0">
                              <a:latin typeface="Cambria Math" panose="02040503050406030204" pitchFamily="18" charset="0"/>
                            </a:rPr>
                            <m:t> </m:t>
                          </m:r>
                        </m:e>
                      </m:mr>
                      <m:mr>
                        <m:e>
                          <m:r>
                            <a:rPr lang="en-US" sz="1600" b="1" i="1" smtClean="0">
                              <a:latin typeface="Cambria Math" panose="02040503050406030204" pitchFamily="18" charset="0"/>
                            </a:rPr>
                            <m:t>𝑾</m:t>
                          </m:r>
                        </m:e>
                      </m:mr>
                    </m:m>
                    <m:r>
                      <m:rPr>
                        <m:nor/>
                      </m:rPr>
                      <a:rPr lang="en-US" sz="1600" b="1" i="0" smtClean="0">
                        <a:latin typeface="Cambria Math" panose="02040503050406030204" pitchFamily="18" charset="0"/>
                      </a:rPr>
                      <m:t> || </m:t>
                    </m:r>
                    <m:r>
                      <m:rPr>
                        <m:nor/>
                      </m:rPr>
                      <a:rPr lang="en-US" sz="1600" dirty="0"/>
                      <m:t>Y</m:t>
                    </m:r>
                    <m:m>
                      <m:mPr>
                        <m:mcs>
                          <m:mc>
                            <m:mcPr>
                              <m:count m:val="1"/>
                              <m:mcJc m:val="center"/>
                            </m:mcPr>
                          </m:mc>
                        </m:mcs>
                        <m:ctrlPr>
                          <a:rPr lang="en-US" sz="1600" i="1" dirty="0" smtClean="0">
                            <a:latin typeface="Cambria Math" panose="02040503050406030204" pitchFamily="18" charset="0"/>
                          </a:rPr>
                        </m:ctrlPr>
                      </m:mPr>
                      <m:mr>
                        <m:e>
                          <m:r>
                            <m:rPr>
                              <m:brk m:alnAt="7"/>
                            </m:rPr>
                            <a:rPr lang="en-US" sz="1600" b="1" i="1" dirty="0" smtClean="0">
                              <a:latin typeface="Cambria Math" panose="02040503050406030204" pitchFamily="18" charset="0"/>
                            </a:rPr>
                            <m:t> </m:t>
                          </m:r>
                        </m:e>
                      </m:mr>
                      <m:mr>
                        <m:e>
                          <m:r>
                            <a:rPr lang="en-US" sz="1600" b="1" i="1" dirty="0" smtClean="0">
                              <a:latin typeface="Cambria Math" panose="02040503050406030204" pitchFamily="18" charset="0"/>
                            </a:rPr>
                            <m:t>𝒕𝒓𝒂𝒊𝒏</m:t>
                          </m:r>
                        </m:e>
                      </m:mr>
                    </m:m>
                    <m:r>
                      <m:rPr>
                        <m:nor/>
                      </m:rPr>
                      <a:rPr lang="en-US" sz="1600" b="1" i="0" dirty="0" smtClean="0">
                        <a:latin typeface="Cambria Math" panose="02040503050406030204" pitchFamily="18" charset="0"/>
                      </a:rPr>
                      <m:t> </m:t>
                    </m:r>
                    <m:r>
                      <m:rPr>
                        <m:nor/>
                      </m:rPr>
                      <a:rPr lang="en-US" sz="1600" dirty="0"/>
                      <m:t> – </m:t>
                    </m:r>
                    <m:r>
                      <m:rPr>
                        <m:nor/>
                      </m:rPr>
                      <a:rPr lang="en-US" sz="1600" b="1" i="0" dirty="0" smtClean="0"/>
                      <m:t> </m:t>
                    </m:r>
                    <m:r>
                      <m:rPr>
                        <m:nor/>
                      </m:rPr>
                      <a:rPr lang="en-US" sz="1600" dirty="0"/>
                      <m:t>X</m:t>
                    </m:r>
                    <m:m>
                      <m:mPr>
                        <m:mcs>
                          <m:mc>
                            <m:mcPr>
                              <m:count m:val="1"/>
                              <m:mcJc m:val="center"/>
                            </m:mcPr>
                          </m:mc>
                        </m:mcs>
                        <m:ctrlPr>
                          <a:rPr lang="en-US" sz="1600" i="1" dirty="0" smtClean="0">
                            <a:latin typeface="Cambria Math" panose="02040503050406030204" pitchFamily="18" charset="0"/>
                          </a:rPr>
                        </m:ctrlPr>
                      </m:mPr>
                      <m:mr>
                        <m:e>
                          <m:r>
                            <m:rPr>
                              <m:brk m:alnAt="7"/>
                            </m:rPr>
                            <a:rPr lang="en-US" sz="1600" b="1" i="1" dirty="0" smtClean="0">
                              <a:latin typeface="Cambria Math" panose="02040503050406030204" pitchFamily="18" charset="0"/>
                            </a:rPr>
                            <m:t> </m:t>
                          </m:r>
                        </m:e>
                      </m:mr>
                      <m:mr>
                        <m:e>
                          <m:r>
                            <a:rPr lang="en-US" sz="1600" b="1" i="1" dirty="0" smtClean="0">
                              <a:latin typeface="Cambria Math" panose="02040503050406030204" pitchFamily="18" charset="0"/>
                            </a:rPr>
                            <m:t>𝒕𝒓𝒂𝒊𝒏</m:t>
                          </m:r>
                        </m:e>
                      </m:mr>
                    </m:m>
                    <m:r>
                      <m:rPr>
                        <m:nor/>
                      </m:rPr>
                      <a:rPr lang="en-US" sz="1600" dirty="0"/>
                      <m:t> ∗ </m:t>
                    </m:r>
                    <m:r>
                      <m:rPr>
                        <m:nor/>
                      </m:rPr>
                      <a:rPr lang="en-US" sz="1600" dirty="0"/>
                      <m:t>W</m:t>
                    </m:r>
                    <m:r>
                      <m:rPr>
                        <m:nor/>
                      </m:rPr>
                      <a:rPr lang="en-US" sz="1600" dirty="0"/>
                      <m:t> </m:t>
                    </m:r>
                    <m:r>
                      <m:rPr>
                        <m:nor/>
                      </m:rPr>
                      <a:rPr lang="en-US" sz="1600" b="1" i="0" dirty="0" smtClean="0"/>
                      <m:t>||</m:t>
                    </m:r>
                    <m:m>
                      <m:mPr>
                        <m:mcs>
                          <m:mc>
                            <m:mcPr>
                              <m:count m:val="1"/>
                              <m:mcJc m:val="center"/>
                            </m:mcPr>
                          </m:mc>
                        </m:mcs>
                        <m:ctrlPr>
                          <a:rPr lang="en-US" sz="1600" b="1" i="1" dirty="0" smtClean="0">
                            <a:latin typeface="Cambria Math" panose="02040503050406030204" pitchFamily="18" charset="0"/>
                          </a:rPr>
                        </m:ctrlPr>
                      </m:mPr>
                      <m:mr>
                        <m:e>
                          <m:r>
                            <m:rPr>
                              <m:brk m:alnAt="7"/>
                            </m:rPr>
                            <a:rPr lang="en-US" sz="1600" b="1" i="1" dirty="0" smtClean="0">
                              <a:latin typeface="Cambria Math" panose="02040503050406030204" pitchFamily="18" charset="0"/>
                            </a:rPr>
                            <m:t>𝟐</m:t>
                          </m:r>
                        </m:e>
                      </m:mr>
                      <m:mr>
                        <m:e>
                          <m:r>
                            <a:rPr lang="en-US" sz="1600" b="1" i="1" dirty="0" smtClean="0">
                              <a:latin typeface="Cambria Math" panose="02040503050406030204" pitchFamily="18" charset="0"/>
                            </a:rPr>
                            <m:t>𝟐</m:t>
                          </m:r>
                        </m:e>
                      </m:mr>
                    </m:m>
                  </m:oMath>
                </a14:m>
                <a:endParaRPr lang="en-US" sz="1600" dirty="0"/>
              </a:p>
              <a:p>
                <a:pPr marL="0" indent="0">
                  <a:buNone/>
                </a:pPr>
                <a:endParaRPr lang="en-US" sz="1600" dirty="0"/>
              </a:p>
              <a:p>
                <a:pPr marL="0" indent="0">
                  <a:buNone/>
                </a:pPr>
                <a:r>
                  <a:rPr lang="en-US" sz="2800" dirty="0"/>
                  <a:t>Step 3: Model Inference </a:t>
                </a:r>
              </a:p>
              <a:p>
                <a:pPr lvl="1"/>
                <a:r>
                  <a:rPr lang="en-US" sz="2400" b="0" dirty="0"/>
                  <a:t>Use</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𝑿</m:t>
                            </m:r>
                          </m:e>
                          <m:sub>
                            <m:r>
                              <a:rPr lang="en-US" sz="2400" b="1" i="1">
                                <a:latin typeface="Cambria Math" panose="02040503050406030204" pitchFamily="18" charset="0"/>
                              </a:rPr>
                              <m:t>𝒕</m:t>
                            </m:r>
                            <m:r>
                              <a:rPr lang="en-US" sz="2400" b="1" i="1" smtClean="0">
                                <a:latin typeface="Cambria Math" panose="02040503050406030204" pitchFamily="18" charset="0"/>
                              </a:rPr>
                              <m:t>𝒆𝒔𝒕</m:t>
                            </m:r>
                          </m:sub>
                        </m:sSub>
                      </m:e>
                    </m:d>
                    <m:m>
                      <m:mPr>
                        <m:mcs>
                          <m:mc>
                            <m:mcPr>
                              <m:count m:val="1"/>
                              <m:mcJc m:val="center"/>
                            </m:mcPr>
                          </m:mc>
                        </m:mcs>
                        <m:ctrlPr>
                          <a:rPr lang="en-US" sz="2400" i="1">
                            <a:latin typeface="Cambria Math" panose="02040503050406030204" pitchFamily="18" charset="0"/>
                          </a:rPr>
                        </m:ctrlPr>
                      </m:mPr>
                      <m:mr>
                        <m:e>
                          <m:r>
                            <m:rPr>
                              <m:brk m:alnAt="7"/>
                            </m:rPr>
                            <a:rPr lang="en-US" sz="2400" b="1" i="1">
                              <a:latin typeface="Cambria Math" panose="02040503050406030204" pitchFamily="18" charset="0"/>
                            </a:rPr>
                            <m:t>𝒏</m:t>
                          </m:r>
                        </m:e>
                      </m:mr>
                      <m:mr>
                        <m:e>
                          <m:r>
                            <a:rPr lang="en-US" sz="2400" b="1" i="1">
                              <a:latin typeface="Cambria Math" panose="02040503050406030204" pitchFamily="18" charset="0"/>
                            </a:rPr>
                            <m:t>𝟏</m:t>
                          </m:r>
                        </m:e>
                      </m:mr>
                    </m:m>
                  </m:oMath>
                </a14:m>
                <a:r>
                  <a:rPr lang="en-US" sz="2400" dirty="0"/>
                  <a:t> </a:t>
                </a:r>
                <a:r>
                  <a:rPr lang="en-US" sz="2400" dirty="0">
                    <a:sym typeface="Wingdings" panose="05000000000000000000" pitchFamily="2" charset="2"/>
                  </a:rPr>
                  <a:t> </a:t>
                </a:r>
                <a:r>
                  <a:rPr lang="en-US" sz="2400" b="0" dirty="0">
                    <a:sym typeface="Wingdings" panose="05000000000000000000" pitchFamily="2" charset="2"/>
                  </a:rPr>
                  <a:t>to predict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𝒀</m:t>
                            </m:r>
                          </m:e>
                          <m:sub>
                            <m:r>
                              <a:rPr lang="en-US" sz="2400" b="1" i="1">
                                <a:latin typeface="Cambria Math" panose="02040503050406030204" pitchFamily="18" charset="0"/>
                              </a:rPr>
                              <m:t>𝒕</m:t>
                            </m:r>
                            <m:r>
                              <a:rPr lang="en-US" sz="2400" b="1" i="1" smtClean="0">
                                <a:latin typeface="Cambria Math" panose="02040503050406030204" pitchFamily="18" charset="0"/>
                              </a:rPr>
                              <m:t>𝒆𝒔𝒕</m:t>
                            </m:r>
                          </m:sub>
                        </m:sSub>
                      </m:e>
                    </m:d>
                    <m:m>
                      <m:mPr>
                        <m:mcs>
                          <m:mc>
                            <m:mcPr>
                              <m:count m:val="1"/>
                              <m:mcJc m:val="center"/>
                            </m:mcPr>
                          </m:mc>
                        </m:mcs>
                        <m:ctrlPr>
                          <a:rPr lang="en-US" sz="2400" i="1">
                            <a:latin typeface="Cambria Math" panose="02040503050406030204" pitchFamily="18" charset="0"/>
                          </a:rPr>
                        </m:ctrlPr>
                      </m:mPr>
                      <m:mr>
                        <m:e>
                          <m:r>
                            <m:rPr>
                              <m:brk m:alnAt="7"/>
                            </m:rPr>
                            <a:rPr lang="en-US" sz="2400" b="1" i="1">
                              <a:latin typeface="Cambria Math" panose="02040503050406030204" pitchFamily="18" charset="0"/>
                            </a:rPr>
                            <m:t>𝑵</m:t>
                          </m:r>
                        </m:e>
                      </m:mr>
                      <m:mr>
                        <m:e>
                          <m:r>
                            <a:rPr lang="en-US" sz="2400" b="1" i="1">
                              <a:latin typeface="Cambria Math" panose="02040503050406030204" pitchFamily="18" charset="0"/>
                            </a:rPr>
                            <m:t>𝒏</m:t>
                          </m:r>
                        </m:e>
                      </m:mr>
                    </m:m>
                  </m:oMath>
                </a14:m>
                <a:endParaRPr lang="en-US" sz="2100" dirty="0"/>
              </a:p>
              <a:p>
                <a:pPr lvl="1"/>
                <a:endParaRPr lang="en-US" sz="1400" dirty="0"/>
              </a:p>
              <a:p>
                <a:pPr lvl="1"/>
                <a:endParaRPr lang="en-US" sz="1400" dirty="0"/>
              </a:p>
              <a:p>
                <a:pPr marL="0" indent="0">
                  <a:buNone/>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𝒀</m:t>
                      </m:r>
                      <m:m>
                        <m:mPr>
                          <m:mcs>
                            <m:mc>
                              <m:mcPr>
                                <m:count m:val="1"/>
                                <m:mcJc m:val="center"/>
                              </m:mcPr>
                            </m:mc>
                          </m:mcs>
                          <m:ctrlPr>
                            <a:rPr lang="en-US" sz="1600" b="1" i="1" smtClean="0">
                              <a:latin typeface="Cambria Math" panose="02040503050406030204" pitchFamily="18" charset="0"/>
                            </a:rPr>
                          </m:ctrlPr>
                        </m:mPr>
                        <m:mr>
                          <m:e>
                            <m:r>
                              <m:rPr>
                                <m:brk m:alnAt="7"/>
                              </m:rPr>
                              <a:rPr lang="en-US" sz="1600" b="1" i="1" smtClean="0">
                                <a:latin typeface="Cambria Math" panose="02040503050406030204" pitchFamily="18" charset="0"/>
                              </a:rPr>
                              <m:t> </m:t>
                            </m:r>
                          </m:e>
                        </m:mr>
                        <m:mr>
                          <m:e>
                            <m:r>
                              <a:rPr lang="en-US" sz="1600" b="1" i="1" smtClean="0">
                                <a:latin typeface="Cambria Math" panose="02040503050406030204" pitchFamily="18" charset="0"/>
                              </a:rPr>
                              <m:t>𝒕𝒆𝒔𝒕</m:t>
                            </m:r>
                          </m:e>
                        </m:mr>
                      </m:m>
                      <m:r>
                        <a:rPr lang="en-US" sz="1600" i="1">
                          <a:latin typeface="Cambria Math" panose="02040503050406030204" pitchFamily="18" charset="0"/>
                        </a:rPr>
                        <m:t>=</m:t>
                      </m:r>
                      <m:r>
                        <m:rPr>
                          <m:nor/>
                        </m:rPr>
                        <a:rPr lang="en-US" sz="1600" dirty="0"/>
                        <m:t>X</m:t>
                      </m:r>
                      <m:m>
                        <m:mPr>
                          <m:mcs>
                            <m:mc>
                              <m:mcPr>
                                <m:count m:val="1"/>
                                <m:mcJc m:val="center"/>
                              </m:mcPr>
                            </m:mc>
                          </m:mcs>
                          <m:ctrlPr>
                            <a:rPr lang="en-US" sz="1600" i="1" dirty="0" smtClean="0">
                              <a:latin typeface="Cambria Math" panose="02040503050406030204" pitchFamily="18" charset="0"/>
                            </a:rPr>
                          </m:ctrlPr>
                        </m:mPr>
                        <m:mr>
                          <m:e>
                            <m:r>
                              <m:rPr>
                                <m:brk m:alnAt="7"/>
                              </m:rPr>
                              <a:rPr lang="en-US" sz="1600" b="1" i="1" dirty="0" smtClean="0">
                                <a:latin typeface="Cambria Math" panose="02040503050406030204" pitchFamily="18" charset="0"/>
                              </a:rPr>
                              <m:t> </m:t>
                            </m:r>
                          </m:e>
                        </m:mr>
                        <m:mr>
                          <m:e>
                            <m:r>
                              <a:rPr lang="en-US" sz="1600" b="1" i="1" dirty="0" smtClean="0">
                                <a:latin typeface="Cambria Math" panose="02040503050406030204" pitchFamily="18" charset="0"/>
                              </a:rPr>
                              <m:t>𝒕𝒆𝒔𝒕</m:t>
                            </m:r>
                          </m:e>
                        </m:mr>
                      </m:m>
                      <m:r>
                        <m:rPr>
                          <m:nor/>
                        </m:rPr>
                        <a:rPr lang="en-US" sz="1600" dirty="0"/>
                        <m:t> ∗ </m:t>
                      </m:r>
                      <m:r>
                        <m:rPr>
                          <m:nor/>
                        </m:rPr>
                        <a:rPr lang="en-US" sz="1600" b="1" i="0" dirty="0" smtClean="0"/>
                        <m:t>W</m:t>
                      </m:r>
                      <m:m>
                        <m:mPr>
                          <m:mcs>
                            <m:mc>
                              <m:mcPr>
                                <m:count m:val="1"/>
                                <m:mcJc m:val="center"/>
                              </m:mcPr>
                            </m:mc>
                          </m:mcs>
                          <m:ctrlPr>
                            <a:rPr lang="en-US" sz="1600" b="1" i="1" dirty="0" smtClean="0">
                              <a:latin typeface="Cambria Math" panose="02040503050406030204" pitchFamily="18" charset="0"/>
                            </a:rPr>
                          </m:ctrlPr>
                        </m:mPr>
                        <m:mr>
                          <m:e>
                            <m:r>
                              <m:rPr>
                                <m:brk m:alnAt="7"/>
                              </m:rPr>
                              <a:rPr lang="en-US" sz="1600" b="1" i="1" dirty="0" smtClean="0">
                                <a:latin typeface="Cambria Math" panose="02040503050406030204" pitchFamily="18" charset="0"/>
                              </a:rPr>
                              <m:t>∗</m:t>
                            </m:r>
                          </m:e>
                        </m:mr>
                        <m:mr>
                          <m:e>
                            <m:r>
                              <a:rPr lang="en-US" sz="1600" b="1" i="1" dirty="0" smtClean="0">
                                <a:latin typeface="Cambria Math" panose="02040503050406030204" pitchFamily="18" charset="0"/>
                              </a:rPr>
                              <m:t> </m:t>
                            </m:r>
                          </m:e>
                        </m:mr>
                      </m:m>
                      <m:r>
                        <m:rPr>
                          <m:nor/>
                        </m:rPr>
                        <a:rPr lang="en-US" sz="1600" dirty="0"/>
                        <m:t> </m:t>
                      </m:r>
                    </m:oMath>
                  </m:oMathPara>
                </a14:m>
                <a:endParaRPr lang="en-US" sz="1600" dirty="0"/>
              </a:p>
              <a:p>
                <a:pPr marL="0" indent="0">
                  <a:buNone/>
                </a:pPr>
                <a:endParaRPr lang="en-US" sz="1600" dirty="0"/>
              </a:p>
              <a:p>
                <a:pPr marL="0" indent="0">
                  <a:buNone/>
                </a:pPr>
                <a:endParaRPr lang="en-US" sz="1600" dirty="0"/>
              </a:p>
              <a:p>
                <a:pPr marL="342900" lvl="1" indent="0">
                  <a:buNone/>
                </a:pPr>
                <a:endParaRPr lang="en-US" sz="16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14313" y="828675"/>
                <a:ext cx="8593188" cy="3938588"/>
              </a:xfrm>
              <a:blipFill>
                <a:blip r:embed="rId3"/>
                <a:stretch>
                  <a:fillRect l="-1064" t="-3560"/>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dirty="0"/>
              <a:t>Modeling Methodology: Model Definition</a:t>
            </a:r>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10</a:t>
            </a:fld>
            <a:endParaRPr lang="en-US" noProof="1"/>
          </a:p>
        </p:txBody>
      </p:sp>
      <p:pic>
        <p:nvPicPr>
          <p:cNvPr id="14" name="Picture 13">
            <a:extLst>
              <a:ext uri="{FF2B5EF4-FFF2-40B4-BE49-F238E27FC236}">
                <a16:creationId xmlns:a16="http://schemas.microsoft.com/office/drawing/2014/main" id="{8171C329-B151-4406-87D5-5985CFDE9D12}"/>
              </a:ext>
            </a:extLst>
          </p:cNvPr>
          <p:cNvPicPr>
            <a:picLocks noChangeAspect="1"/>
          </p:cNvPicPr>
          <p:nvPr/>
        </p:nvPicPr>
        <p:blipFill>
          <a:blip r:embed="rId4"/>
          <a:stretch>
            <a:fillRect/>
          </a:stretch>
        </p:blipFill>
        <p:spPr>
          <a:xfrm>
            <a:off x="5806911" y="894792"/>
            <a:ext cx="2919828" cy="1471172"/>
          </a:xfrm>
          <a:prstGeom prst="rect">
            <a:avLst/>
          </a:prstGeom>
        </p:spPr>
      </p:pic>
      <p:cxnSp>
        <p:nvCxnSpPr>
          <p:cNvPr id="15" name="Straight Connector 14">
            <a:extLst>
              <a:ext uri="{FF2B5EF4-FFF2-40B4-BE49-F238E27FC236}">
                <a16:creationId xmlns:a16="http://schemas.microsoft.com/office/drawing/2014/main" id="{518EB59C-C17C-4F3F-8B80-A105D80F5603}"/>
              </a:ext>
            </a:extLst>
          </p:cNvPr>
          <p:cNvCxnSpPr>
            <a:cxnSpLocks/>
          </p:cNvCxnSpPr>
          <p:nvPr/>
        </p:nvCxnSpPr>
        <p:spPr bwMode="auto">
          <a:xfrm>
            <a:off x="6872728" y="743834"/>
            <a:ext cx="0" cy="1887168"/>
          </a:xfrm>
          <a:prstGeom prst="line">
            <a:avLst/>
          </a:prstGeom>
          <a:solidFill>
            <a:srgbClr val="4472C4"/>
          </a:solidFill>
          <a:ln w="57150" cap="flat" cmpd="sng" algn="ctr">
            <a:solidFill>
              <a:sysClr val="windowText" lastClr="000000"/>
            </a:solidFill>
            <a:prstDash val="sysDash"/>
            <a:round/>
            <a:headEnd type="none" w="med" len="med"/>
            <a:tailEnd type="none" w="med" len="med"/>
          </a:ln>
          <a:effectLst/>
        </p:spPr>
      </p:cxnSp>
      <p:sp>
        <p:nvSpPr>
          <p:cNvPr id="19" name="Rectangle 18">
            <a:extLst>
              <a:ext uri="{FF2B5EF4-FFF2-40B4-BE49-F238E27FC236}">
                <a16:creationId xmlns:a16="http://schemas.microsoft.com/office/drawing/2014/main" id="{6A512E83-5C37-4EAD-8896-9C5EC7F3C93A}"/>
              </a:ext>
            </a:extLst>
          </p:cNvPr>
          <p:cNvSpPr/>
          <p:nvPr/>
        </p:nvSpPr>
        <p:spPr>
          <a:xfrm>
            <a:off x="1928597" y="2521643"/>
            <a:ext cx="4222665" cy="61881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C6DE0D8-37DF-4068-BBFB-9704FC3E3224}"/>
              </a:ext>
            </a:extLst>
          </p:cNvPr>
          <p:cNvSpPr/>
          <p:nvPr/>
        </p:nvSpPr>
        <p:spPr>
          <a:xfrm>
            <a:off x="3455467" y="4286774"/>
            <a:ext cx="2069433" cy="4804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312D37B8-A1BE-41CD-9F77-C10742438B87}"/>
              </a:ext>
            </a:extLst>
          </p:cNvPr>
          <p:cNvSpPr>
            <a:spLocks noGrp="1"/>
          </p:cNvSpPr>
          <p:nvPr>
            <p:ph type="dt" sz="half" idx="10"/>
          </p:nvPr>
        </p:nvSpPr>
        <p:spPr>
          <a:xfrm>
            <a:off x="336499" y="4767263"/>
            <a:ext cx="2349551" cy="273844"/>
          </a:xfrm>
        </p:spPr>
        <p:txBody>
          <a:bodyPr/>
          <a:lstStyle/>
          <a:p>
            <a:r>
              <a:rPr lang="en-US" noProof="1"/>
              <a:t>26 March 2019</a:t>
            </a:r>
          </a:p>
        </p:txBody>
      </p:sp>
      <p:sp>
        <p:nvSpPr>
          <p:cNvPr id="4" name="TextBox 3">
            <a:extLst>
              <a:ext uri="{FF2B5EF4-FFF2-40B4-BE49-F238E27FC236}">
                <a16:creationId xmlns:a16="http://schemas.microsoft.com/office/drawing/2014/main" id="{D004ECDB-E64F-5747-B0F4-E31585BECA3E}"/>
              </a:ext>
            </a:extLst>
          </p:cNvPr>
          <p:cNvSpPr txBox="1"/>
          <p:nvPr/>
        </p:nvSpPr>
        <p:spPr>
          <a:xfrm>
            <a:off x="214313" y="2631002"/>
            <a:ext cx="1607171" cy="369332"/>
          </a:xfrm>
          <a:prstGeom prst="rect">
            <a:avLst/>
          </a:prstGeom>
          <a:solidFill>
            <a:srgbClr val="FFC000"/>
          </a:solidFill>
        </p:spPr>
        <p:txBody>
          <a:bodyPr wrap="none" rtlCol="0">
            <a:spAutoFit/>
          </a:bodyPr>
          <a:lstStyle/>
          <a:p>
            <a:r>
              <a:rPr lang="en-US" dirty="0"/>
              <a:t>Model Weights</a:t>
            </a:r>
          </a:p>
        </p:txBody>
      </p:sp>
      <p:sp>
        <p:nvSpPr>
          <p:cNvPr id="5" name="Arrow: Right 4">
            <a:extLst>
              <a:ext uri="{FF2B5EF4-FFF2-40B4-BE49-F238E27FC236}">
                <a16:creationId xmlns:a16="http://schemas.microsoft.com/office/drawing/2014/main" id="{1910C6F0-CDE5-4157-92EA-630D2444329A}"/>
              </a:ext>
            </a:extLst>
          </p:cNvPr>
          <p:cNvSpPr/>
          <p:nvPr/>
        </p:nvSpPr>
        <p:spPr>
          <a:xfrm>
            <a:off x="1764869" y="2750645"/>
            <a:ext cx="514952" cy="16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4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nector: Elbow 25">
            <a:extLst>
              <a:ext uri="{FF2B5EF4-FFF2-40B4-BE49-F238E27FC236}">
                <a16:creationId xmlns:a16="http://schemas.microsoft.com/office/drawing/2014/main" id="{311B4A54-F76F-48AE-9F74-F82E4964F9EE}"/>
              </a:ext>
            </a:extLst>
          </p:cNvPr>
          <p:cNvCxnSpPr>
            <a:cxnSpLocks/>
          </p:cNvCxnSpPr>
          <p:nvPr/>
        </p:nvCxnSpPr>
        <p:spPr>
          <a:xfrm rot="5400000" flipH="1">
            <a:off x="4396614" y="1824907"/>
            <a:ext cx="149032" cy="4716426"/>
          </a:xfrm>
          <a:prstGeom prst="bentConnector3">
            <a:avLst>
              <a:gd name="adj1" fmla="val -452952"/>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B44875A-0A20-49DE-8FD8-E66702EF69C1}"/>
              </a:ext>
            </a:extLst>
          </p:cNvPr>
          <p:cNvSpPr/>
          <p:nvPr/>
        </p:nvSpPr>
        <p:spPr>
          <a:xfrm>
            <a:off x="3531567" y="4722879"/>
            <a:ext cx="2018076" cy="35698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Modeling Methodology: Model Flow</a:t>
            </a:r>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11</a:t>
            </a:fld>
            <a:endParaRPr lang="en-US" noProof="1"/>
          </a:p>
        </p:txBody>
      </p:sp>
      <p:sp>
        <p:nvSpPr>
          <p:cNvPr id="84" name="Rectangle 83">
            <a:extLst>
              <a:ext uri="{FF2B5EF4-FFF2-40B4-BE49-F238E27FC236}">
                <a16:creationId xmlns:a16="http://schemas.microsoft.com/office/drawing/2014/main" id="{2011361B-412F-4008-A0A5-52A1CCAFCDBB}"/>
              </a:ext>
            </a:extLst>
          </p:cNvPr>
          <p:cNvSpPr/>
          <p:nvPr/>
        </p:nvSpPr>
        <p:spPr>
          <a:xfrm>
            <a:off x="232966" y="783490"/>
            <a:ext cx="3884514" cy="3582486"/>
          </a:xfrm>
          <a:prstGeom prst="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8" name="TextBox 87">
            <a:extLst>
              <a:ext uri="{FF2B5EF4-FFF2-40B4-BE49-F238E27FC236}">
                <a16:creationId xmlns:a16="http://schemas.microsoft.com/office/drawing/2014/main" id="{9ED7624B-24D8-4D8C-918F-74AB8222CA93}"/>
              </a:ext>
            </a:extLst>
          </p:cNvPr>
          <p:cNvSpPr txBox="1"/>
          <p:nvPr/>
        </p:nvSpPr>
        <p:spPr>
          <a:xfrm>
            <a:off x="525294" y="1140394"/>
            <a:ext cx="3245376" cy="707886"/>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b="1" dirty="0">
                <a:solidFill>
                  <a:schemeClr val="tx1"/>
                </a:solidFill>
              </a:rPr>
              <a:t>Real + Artificial circuits </a:t>
            </a:r>
          </a:p>
          <a:p>
            <a:pPr algn="ctr"/>
            <a:r>
              <a:rPr lang="en-US" sz="2000" b="1" dirty="0">
                <a:solidFill>
                  <a:schemeClr val="tx1"/>
                </a:solidFill>
              </a:rPr>
              <a:t>(“N” analyzed corners) `</a:t>
            </a:r>
          </a:p>
        </p:txBody>
      </p:sp>
      <p:sp>
        <p:nvSpPr>
          <p:cNvPr id="101" name="TextBox 100">
            <a:extLst>
              <a:ext uri="{FF2B5EF4-FFF2-40B4-BE49-F238E27FC236}">
                <a16:creationId xmlns:a16="http://schemas.microsoft.com/office/drawing/2014/main" id="{5F50517C-5379-4899-AA25-19FC4FC8466A}"/>
              </a:ext>
            </a:extLst>
          </p:cNvPr>
          <p:cNvSpPr txBox="1"/>
          <p:nvPr/>
        </p:nvSpPr>
        <p:spPr>
          <a:xfrm>
            <a:off x="3188576" y="783489"/>
            <a:ext cx="945195" cy="369332"/>
          </a:xfrm>
          <a:prstGeom prst="rect">
            <a:avLst/>
          </a:prstGeom>
          <a:noFill/>
        </p:spPr>
        <p:txBody>
          <a:bodyPr wrap="none" rtlCol="0">
            <a:spAutoFit/>
          </a:bodyPr>
          <a:lstStyle/>
          <a:p>
            <a:r>
              <a:rPr lang="en-US" b="1" dirty="0">
                <a:highlight>
                  <a:srgbClr val="FFFF00"/>
                </a:highlight>
              </a:rPr>
              <a:t>Training</a:t>
            </a:r>
          </a:p>
        </p:txBody>
      </p:sp>
      <p:sp>
        <p:nvSpPr>
          <p:cNvPr id="37" name="Date Placeholder 3">
            <a:extLst>
              <a:ext uri="{FF2B5EF4-FFF2-40B4-BE49-F238E27FC236}">
                <a16:creationId xmlns:a16="http://schemas.microsoft.com/office/drawing/2014/main" id="{0B5F7395-B117-4F0F-8C3C-D45FDDEBDDEE}"/>
              </a:ext>
            </a:extLst>
          </p:cNvPr>
          <p:cNvSpPr>
            <a:spLocks noGrp="1"/>
          </p:cNvSpPr>
          <p:nvPr>
            <p:ph type="dt" sz="half" idx="10"/>
          </p:nvPr>
        </p:nvSpPr>
        <p:spPr>
          <a:xfrm>
            <a:off x="336499" y="4767263"/>
            <a:ext cx="2349551" cy="273844"/>
          </a:xfrm>
        </p:spPr>
        <p:txBody>
          <a:bodyPr/>
          <a:lstStyle/>
          <a:p>
            <a:r>
              <a:rPr lang="en-US" noProof="1"/>
              <a:t>26 March 2019</a:t>
            </a:r>
          </a:p>
        </p:txBody>
      </p:sp>
      <p:sp>
        <p:nvSpPr>
          <p:cNvPr id="65" name="Rectangle 64">
            <a:extLst>
              <a:ext uri="{FF2B5EF4-FFF2-40B4-BE49-F238E27FC236}">
                <a16:creationId xmlns:a16="http://schemas.microsoft.com/office/drawing/2014/main" id="{7ED51740-34E9-4569-B9E0-89F6C722B840}"/>
              </a:ext>
            </a:extLst>
          </p:cNvPr>
          <p:cNvSpPr/>
          <p:nvPr/>
        </p:nvSpPr>
        <p:spPr>
          <a:xfrm>
            <a:off x="4887086" y="783489"/>
            <a:ext cx="3884514" cy="358248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7" name="TextBox 76">
            <a:extLst>
              <a:ext uri="{FF2B5EF4-FFF2-40B4-BE49-F238E27FC236}">
                <a16:creationId xmlns:a16="http://schemas.microsoft.com/office/drawing/2014/main" id="{2663D042-6E27-40A1-9459-0E058D1BD0F2}"/>
              </a:ext>
            </a:extLst>
          </p:cNvPr>
          <p:cNvSpPr txBox="1"/>
          <p:nvPr/>
        </p:nvSpPr>
        <p:spPr>
          <a:xfrm>
            <a:off x="7950227" y="783489"/>
            <a:ext cx="851452" cy="369332"/>
          </a:xfrm>
          <a:prstGeom prst="rect">
            <a:avLst/>
          </a:prstGeom>
          <a:noFill/>
        </p:spPr>
        <p:txBody>
          <a:bodyPr wrap="none" rtlCol="0">
            <a:spAutoFit/>
          </a:bodyPr>
          <a:lstStyle/>
          <a:p>
            <a:r>
              <a:rPr lang="en-US" b="1" dirty="0">
                <a:highlight>
                  <a:srgbClr val="FFFF00"/>
                </a:highlight>
              </a:rPr>
              <a:t>Testing</a:t>
            </a:r>
          </a:p>
        </p:txBody>
      </p:sp>
      <p:cxnSp>
        <p:nvCxnSpPr>
          <p:cNvPr id="18" name="Connector: Elbow 17">
            <a:extLst>
              <a:ext uri="{FF2B5EF4-FFF2-40B4-BE49-F238E27FC236}">
                <a16:creationId xmlns:a16="http://schemas.microsoft.com/office/drawing/2014/main" id="{9024BB34-3BA5-47FC-B89E-A2CE0EC84D1E}"/>
              </a:ext>
            </a:extLst>
          </p:cNvPr>
          <p:cNvCxnSpPr>
            <a:cxnSpLocks/>
          </p:cNvCxnSpPr>
          <p:nvPr/>
        </p:nvCxnSpPr>
        <p:spPr>
          <a:xfrm flipV="1">
            <a:off x="3667495" y="2597285"/>
            <a:ext cx="1641427" cy="1102313"/>
          </a:xfrm>
          <a:prstGeom prst="bentConnector3">
            <a:avLst/>
          </a:prstGeom>
          <a:ln w="571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F392987B-DF88-465C-AA8F-BED6C4113C2B}"/>
              </a:ext>
            </a:extLst>
          </p:cNvPr>
          <p:cNvSpPr txBox="1"/>
          <p:nvPr/>
        </p:nvSpPr>
        <p:spPr>
          <a:xfrm>
            <a:off x="3622196" y="4714870"/>
            <a:ext cx="1899608" cy="400110"/>
          </a:xfrm>
          <a:prstGeom prst="rect">
            <a:avLst/>
          </a:prstGeom>
          <a:noFill/>
        </p:spPr>
        <p:txBody>
          <a:bodyPr wrap="square" rtlCol="0">
            <a:spAutoFit/>
          </a:bodyPr>
          <a:lstStyle/>
          <a:p>
            <a:pPr algn="ctr"/>
            <a:r>
              <a:rPr lang="en-US" sz="2000" b="1" dirty="0"/>
              <a:t>Outliers</a:t>
            </a:r>
          </a:p>
        </p:txBody>
      </p:sp>
      <p:sp>
        <p:nvSpPr>
          <p:cNvPr id="23" name="TextBox 22">
            <a:extLst>
              <a:ext uri="{FF2B5EF4-FFF2-40B4-BE49-F238E27FC236}">
                <a16:creationId xmlns:a16="http://schemas.microsoft.com/office/drawing/2014/main" id="{365BA914-8CCC-4072-BC83-4E67361879CE}"/>
              </a:ext>
            </a:extLst>
          </p:cNvPr>
          <p:cNvSpPr txBox="1"/>
          <p:nvPr/>
        </p:nvSpPr>
        <p:spPr>
          <a:xfrm>
            <a:off x="525294" y="2243342"/>
            <a:ext cx="3245376" cy="707886"/>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b="1" dirty="0">
                <a:solidFill>
                  <a:schemeClr val="tx1"/>
                </a:solidFill>
              </a:rPr>
              <a:t>Greedy Deletion for  subset-corners (n)</a:t>
            </a:r>
          </a:p>
        </p:txBody>
      </p:sp>
      <p:sp>
        <p:nvSpPr>
          <p:cNvPr id="24" name="TextBox 23">
            <a:extLst>
              <a:ext uri="{FF2B5EF4-FFF2-40B4-BE49-F238E27FC236}">
                <a16:creationId xmlns:a16="http://schemas.microsoft.com/office/drawing/2014/main" id="{9D8CCEF5-926C-4830-93BF-B5EDCBC3066C}"/>
              </a:ext>
            </a:extLst>
          </p:cNvPr>
          <p:cNvSpPr txBox="1"/>
          <p:nvPr/>
        </p:nvSpPr>
        <p:spPr>
          <a:xfrm>
            <a:off x="525294" y="3371751"/>
            <a:ext cx="3245376" cy="707886"/>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b="1" dirty="0">
                <a:solidFill>
                  <a:schemeClr val="tx1"/>
                </a:solidFill>
              </a:rPr>
              <a:t>Model Training </a:t>
            </a:r>
          </a:p>
          <a:p>
            <a:pPr algn="ctr"/>
            <a:r>
              <a:rPr lang="en-US" sz="2000" b="1" dirty="0">
                <a:solidFill>
                  <a:schemeClr val="tx1"/>
                </a:solidFill>
              </a:rPr>
              <a:t>(n, N-n, W*)</a:t>
            </a:r>
          </a:p>
        </p:txBody>
      </p:sp>
      <p:sp>
        <p:nvSpPr>
          <p:cNvPr id="25" name="TextBox 24">
            <a:extLst>
              <a:ext uri="{FF2B5EF4-FFF2-40B4-BE49-F238E27FC236}">
                <a16:creationId xmlns:a16="http://schemas.microsoft.com/office/drawing/2014/main" id="{6773E10E-DA3D-4FFD-AEB1-30A84FB72C53}"/>
              </a:ext>
            </a:extLst>
          </p:cNvPr>
          <p:cNvSpPr txBox="1"/>
          <p:nvPr/>
        </p:nvSpPr>
        <p:spPr>
          <a:xfrm>
            <a:off x="5308922" y="1092697"/>
            <a:ext cx="3245377" cy="707886"/>
          </a:xfrm>
          <a:prstGeom prst="rect">
            <a:avLst/>
          </a:prstGeom>
          <a:solidFill>
            <a:srgbClr val="FECACA"/>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b="1" dirty="0">
                <a:solidFill>
                  <a:schemeClr val="tx1"/>
                </a:solidFill>
              </a:rPr>
              <a:t>Unseen Real implementation</a:t>
            </a:r>
          </a:p>
          <a:p>
            <a:pPr algn="ctr"/>
            <a:r>
              <a:rPr lang="en-US" sz="2000" b="1" dirty="0">
                <a:solidFill>
                  <a:schemeClr val="tx1"/>
                </a:solidFill>
              </a:rPr>
              <a:t>(“n” analyzed corners) </a:t>
            </a:r>
          </a:p>
        </p:txBody>
      </p:sp>
      <p:sp>
        <p:nvSpPr>
          <p:cNvPr id="27" name="TextBox 26">
            <a:extLst>
              <a:ext uri="{FF2B5EF4-FFF2-40B4-BE49-F238E27FC236}">
                <a16:creationId xmlns:a16="http://schemas.microsoft.com/office/drawing/2014/main" id="{E6937F5A-394F-4DDB-B64E-D468DC1636C0}"/>
              </a:ext>
            </a:extLst>
          </p:cNvPr>
          <p:cNvSpPr txBox="1"/>
          <p:nvPr/>
        </p:nvSpPr>
        <p:spPr>
          <a:xfrm>
            <a:off x="5308922" y="2228763"/>
            <a:ext cx="3245377" cy="707886"/>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b="1" dirty="0">
                <a:solidFill>
                  <a:schemeClr val="tx1"/>
                </a:solidFill>
              </a:rPr>
              <a:t>Model Training </a:t>
            </a:r>
          </a:p>
          <a:p>
            <a:pPr algn="ctr"/>
            <a:r>
              <a:rPr lang="en-US" sz="2000" b="1" dirty="0">
                <a:solidFill>
                  <a:schemeClr val="tx1"/>
                </a:solidFill>
              </a:rPr>
              <a:t>(n, N-n, W*)</a:t>
            </a:r>
          </a:p>
        </p:txBody>
      </p:sp>
      <p:sp>
        <p:nvSpPr>
          <p:cNvPr id="28" name="TextBox 27">
            <a:extLst>
              <a:ext uri="{FF2B5EF4-FFF2-40B4-BE49-F238E27FC236}">
                <a16:creationId xmlns:a16="http://schemas.microsoft.com/office/drawing/2014/main" id="{33E73546-362B-472B-A0D2-74B6CA5F903A}"/>
              </a:ext>
            </a:extLst>
          </p:cNvPr>
          <p:cNvSpPr txBox="1"/>
          <p:nvPr/>
        </p:nvSpPr>
        <p:spPr>
          <a:xfrm>
            <a:off x="5321337" y="3345655"/>
            <a:ext cx="3245377" cy="707886"/>
          </a:xfrm>
          <a:prstGeom prst="rect">
            <a:avLst/>
          </a:prstGeom>
          <a:solidFill>
            <a:srgbClr val="FECACA"/>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b="1" dirty="0">
                <a:solidFill>
                  <a:schemeClr val="tx1"/>
                </a:solidFill>
              </a:rPr>
              <a:t>Model Results</a:t>
            </a:r>
          </a:p>
          <a:p>
            <a:pPr algn="ctr"/>
            <a:r>
              <a:rPr lang="en-US" sz="2000" b="1" dirty="0">
                <a:solidFill>
                  <a:schemeClr val="tx1"/>
                </a:solidFill>
              </a:rPr>
              <a:t> (N-n predicted corners)</a:t>
            </a:r>
          </a:p>
        </p:txBody>
      </p:sp>
      <p:cxnSp>
        <p:nvCxnSpPr>
          <p:cNvPr id="5" name="Straight Arrow Connector 4">
            <a:extLst>
              <a:ext uri="{FF2B5EF4-FFF2-40B4-BE49-F238E27FC236}">
                <a16:creationId xmlns:a16="http://schemas.microsoft.com/office/drawing/2014/main" id="{C320FEB8-E747-4B63-9439-DA6507584425}"/>
              </a:ext>
            </a:extLst>
          </p:cNvPr>
          <p:cNvCxnSpPr>
            <a:cxnSpLocks/>
          </p:cNvCxnSpPr>
          <p:nvPr/>
        </p:nvCxnSpPr>
        <p:spPr>
          <a:xfrm flipH="1">
            <a:off x="2132496" y="1858682"/>
            <a:ext cx="3970" cy="3804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48A6480B-4A8A-409D-BFF5-9662C224D48C}"/>
              </a:ext>
            </a:extLst>
          </p:cNvPr>
          <p:cNvCxnSpPr>
            <a:cxnSpLocks/>
          </p:cNvCxnSpPr>
          <p:nvPr/>
        </p:nvCxnSpPr>
        <p:spPr>
          <a:xfrm flipH="1">
            <a:off x="2135889" y="2965172"/>
            <a:ext cx="3970" cy="3804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D697D63-4656-4C82-9D23-0CF4E2CFB6BC}"/>
              </a:ext>
            </a:extLst>
          </p:cNvPr>
          <p:cNvCxnSpPr>
            <a:cxnSpLocks/>
          </p:cNvCxnSpPr>
          <p:nvPr/>
        </p:nvCxnSpPr>
        <p:spPr>
          <a:xfrm flipH="1">
            <a:off x="6927640" y="1835203"/>
            <a:ext cx="3970" cy="3804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8E42641-9440-4C74-B65A-4F3A1570E38F}"/>
              </a:ext>
            </a:extLst>
          </p:cNvPr>
          <p:cNvCxnSpPr>
            <a:cxnSpLocks/>
          </p:cNvCxnSpPr>
          <p:nvPr/>
        </p:nvCxnSpPr>
        <p:spPr>
          <a:xfrm flipH="1">
            <a:off x="6923670" y="2957454"/>
            <a:ext cx="3970" cy="3804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26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4" grpId="0" animBg="1"/>
      <p:bldP spid="88" grpId="0" animBg="1"/>
      <p:bldP spid="101" grpId="0"/>
      <p:bldP spid="65" grpId="0" animBg="1"/>
      <p:bldP spid="77" grpId="0"/>
      <p:bldP spid="114" grpId="0"/>
      <p:bldP spid="23" grpId="0" animBg="1"/>
      <p:bldP spid="24" grpId="0" animBg="1"/>
      <p:bldP spid="25"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Modeling Methodology: Data Generation</a:t>
            </a:r>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12</a:t>
            </a:fld>
            <a:endParaRPr lang="en-US" noProof="1"/>
          </a:p>
        </p:txBody>
      </p:sp>
      <p:sp>
        <p:nvSpPr>
          <p:cNvPr id="69" name="Content Placeholder 1">
            <a:extLst>
              <a:ext uri="{FF2B5EF4-FFF2-40B4-BE49-F238E27FC236}">
                <a16:creationId xmlns:a16="http://schemas.microsoft.com/office/drawing/2014/main" id="{064A0780-3C14-40D1-965E-1BBABF6262FB}"/>
              </a:ext>
            </a:extLst>
          </p:cNvPr>
          <p:cNvSpPr>
            <a:spLocks noGrp="1"/>
          </p:cNvSpPr>
          <p:nvPr>
            <p:ph idx="1"/>
          </p:nvPr>
        </p:nvSpPr>
        <p:spPr>
          <a:xfrm>
            <a:off x="180866" y="912174"/>
            <a:ext cx="8471002" cy="3615910"/>
          </a:xfrm>
        </p:spPr>
        <p:txBody>
          <a:bodyPr/>
          <a:lstStyle/>
          <a:p>
            <a:r>
              <a:rPr lang="en-US" dirty="0"/>
              <a:t>Artificial circuits: Benefit during an initial, “bootstrap” training phase of modeling</a:t>
            </a:r>
          </a:p>
          <a:p>
            <a:pPr lvl="1"/>
            <a:r>
              <a:rPr lang="en-US" dirty="0"/>
              <a:t>Data generated by sweeping 11 circuit parameters</a:t>
            </a:r>
          </a:p>
          <a:p>
            <a:r>
              <a:rPr lang="en-US" dirty="0"/>
              <a:t>Matrix Generation Flow:</a:t>
            </a:r>
          </a:p>
          <a:p>
            <a:pPr lvl="1"/>
            <a:r>
              <a:rPr lang="en-US" dirty="0"/>
              <a:t>From the timing graph, obtain a matrix in which rows represent path delay values and columns represent corners</a:t>
            </a:r>
          </a:p>
        </p:txBody>
      </p:sp>
      <p:graphicFrame>
        <p:nvGraphicFramePr>
          <p:cNvPr id="76" name="Content Placeholder 3">
            <a:extLst>
              <a:ext uri="{FF2B5EF4-FFF2-40B4-BE49-F238E27FC236}">
                <a16:creationId xmlns:a16="http://schemas.microsoft.com/office/drawing/2014/main" id="{461BAE57-6CED-4498-A59A-13B38082AEF6}"/>
              </a:ext>
            </a:extLst>
          </p:cNvPr>
          <p:cNvGraphicFramePr>
            <a:graphicFrameLocks/>
          </p:cNvGraphicFramePr>
          <p:nvPr>
            <p:extLst>
              <p:ext uri="{D42A27DB-BD31-4B8C-83A1-F6EECF244321}">
                <p14:modId xmlns:p14="http://schemas.microsoft.com/office/powerpoint/2010/main" val="1476523398"/>
              </p:ext>
            </p:extLst>
          </p:nvPr>
        </p:nvGraphicFramePr>
        <p:xfrm>
          <a:off x="498764" y="2971979"/>
          <a:ext cx="8153100" cy="1419225"/>
        </p:xfrm>
        <a:graphic>
          <a:graphicData uri="http://schemas.openxmlformats.org/drawingml/2006/table">
            <a:tbl>
              <a:tblPr>
                <a:tableStyleId>{BC89EF96-8CEA-46FF-86C4-4CE0E7609802}</a:tableStyleId>
              </a:tblPr>
              <a:tblGrid>
                <a:gridCol w="815310">
                  <a:extLst>
                    <a:ext uri="{9D8B030D-6E8A-4147-A177-3AD203B41FA5}">
                      <a16:colId xmlns:a16="http://schemas.microsoft.com/office/drawing/2014/main" val="1382390004"/>
                    </a:ext>
                  </a:extLst>
                </a:gridCol>
                <a:gridCol w="815310">
                  <a:extLst>
                    <a:ext uri="{9D8B030D-6E8A-4147-A177-3AD203B41FA5}">
                      <a16:colId xmlns:a16="http://schemas.microsoft.com/office/drawing/2014/main" val="1395276371"/>
                    </a:ext>
                  </a:extLst>
                </a:gridCol>
                <a:gridCol w="815310">
                  <a:extLst>
                    <a:ext uri="{9D8B030D-6E8A-4147-A177-3AD203B41FA5}">
                      <a16:colId xmlns:a16="http://schemas.microsoft.com/office/drawing/2014/main" val="413898442"/>
                    </a:ext>
                  </a:extLst>
                </a:gridCol>
                <a:gridCol w="815310">
                  <a:extLst>
                    <a:ext uri="{9D8B030D-6E8A-4147-A177-3AD203B41FA5}">
                      <a16:colId xmlns:a16="http://schemas.microsoft.com/office/drawing/2014/main" val="2073050423"/>
                    </a:ext>
                  </a:extLst>
                </a:gridCol>
                <a:gridCol w="815310">
                  <a:extLst>
                    <a:ext uri="{9D8B030D-6E8A-4147-A177-3AD203B41FA5}">
                      <a16:colId xmlns:a16="http://schemas.microsoft.com/office/drawing/2014/main" val="3879508909"/>
                    </a:ext>
                  </a:extLst>
                </a:gridCol>
                <a:gridCol w="815310">
                  <a:extLst>
                    <a:ext uri="{9D8B030D-6E8A-4147-A177-3AD203B41FA5}">
                      <a16:colId xmlns:a16="http://schemas.microsoft.com/office/drawing/2014/main" val="4254810639"/>
                    </a:ext>
                  </a:extLst>
                </a:gridCol>
                <a:gridCol w="815310">
                  <a:extLst>
                    <a:ext uri="{9D8B030D-6E8A-4147-A177-3AD203B41FA5}">
                      <a16:colId xmlns:a16="http://schemas.microsoft.com/office/drawing/2014/main" val="3994826745"/>
                    </a:ext>
                  </a:extLst>
                </a:gridCol>
                <a:gridCol w="815310">
                  <a:extLst>
                    <a:ext uri="{9D8B030D-6E8A-4147-A177-3AD203B41FA5}">
                      <a16:colId xmlns:a16="http://schemas.microsoft.com/office/drawing/2014/main" val="3879012631"/>
                    </a:ext>
                  </a:extLst>
                </a:gridCol>
                <a:gridCol w="815310">
                  <a:extLst>
                    <a:ext uri="{9D8B030D-6E8A-4147-A177-3AD203B41FA5}">
                      <a16:colId xmlns:a16="http://schemas.microsoft.com/office/drawing/2014/main" val="1966787842"/>
                    </a:ext>
                  </a:extLst>
                </a:gridCol>
                <a:gridCol w="815310">
                  <a:extLst>
                    <a:ext uri="{9D8B030D-6E8A-4147-A177-3AD203B41FA5}">
                      <a16:colId xmlns:a16="http://schemas.microsoft.com/office/drawing/2014/main" val="1050927270"/>
                    </a:ext>
                  </a:extLst>
                </a:gridCol>
              </a:tblGrid>
              <a:tr h="153658">
                <a:tc>
                  <a:txBody>
                    <a:bodyPr/>
                    <a:lstStyle/>
                    <a:p>
                      <a:pPr marL="0" indent="0" algn="ctr" fontAlgn="b">
                        <a:buFont typeface="Arial" panose="020B0604020202020204" pitchFamily="34" charset="0"/>
                        <a:buNone/>
                      </a:pPr>
                      <a:r>
                        <a:rPr lang="en-US" sz="1800" b="1" i="0" u="none" strike="noStrike" dirty="0">
                          <a:solidFill>
                            <a:srgbClr val="C00000"/>
                          </a:solidFill>
                          <a:effectLst/>
                          <a:latin typeface="Calibri" panose="020F0502020204030204" pitchFamily="34" charset="0"/>
                        </a:rPr>
                        <a:t>1</a:t>
                      </a:r>
                    </a:p>
                  </a:txBody>
                  <a:tcPr marL="9525" marR="9525" marT="9525" marB="0" anchor="b"/>
                </a:tc>
                <a:tc>
                  <a:txBody>
                    <a:bodyPr/>
                    <a:lstStyle/>
                    <a:p>
                      <a:pPr marL="0" indent="0" algn="ctr" fontAlgn="b">
                        <a:buFont typeface="Arial" panose="020B0604020202020204" pitchFamily="34" charset="0"/>
                        <a:buNone/>
                      </a:pPr>
                      <a:r>
                        <a:rPr lang="en-US" sz="1800" b="1" i="0" u="none" strike="noStrike" dirty="0">
                          <a:solidFill>
                            <a:srgbClr val="C00000"/>
                          </a:solidFill>
                          <a:effectLst/>
                          <a:latin typeface="Calibri" panose="020F0502020204030204" pitchFamily="34" charset="0"/>
                        </a:rPr>
                        <a:t>2</a:t>
                      </a:r>
                    </a:p>
                  </a:txBody>
                  <a:tcPr marL="9525" marR="9525" marT="9525" marB="0" anchor="b"/>
                </a:tc>
                <a:tc>
                  <a:txBody>
                    <a:bodyPr/>
                    <a:lstStyle/>
                    <a:p>
                      <a:pPr algn="ctr" fontAlgn="b"/>
                      <a:r>
                        <a:rPr lang="en-US" sz="1800" b="1" i="0" u="none" strike="noStrike" dirty="0">
                          <a:solidFill>
                            <a:srgbClr val="C00000"/>
                          </a:solidFill>
                          <a:effectLst/>
                          <a:latin typeface="Calibri" panose="020F0502020204030204" pitchFamily="34" charset="0"/>
                        </a:rPr>
                        <a:t>3</a:t>
                      </a:r>
                    </a:p>
                  </a:txBody>
                  <a:tcPr marL="9525" marR="9525" marT="9525" marB="0" anchor="b"/>
                </a:tc>
                <a:tc>
                  <a:txBody>
                    <a:bodyPr/>
                    <a:lstStyle/>
                    <a:p>
                      <a:pPr algn="ctr" fontAlgn="b"/>
                      <a:r>
                        <a:rPr lang="en-US" sz="1800" b="1" i="0" u="none" strike="noStrike" dirty="0">
                          <a:solidFill>
                            <a:srgbClr val="C00000"/>
                          </a:solidFill>
                          <a:effectLst/>
                          <a:latin typeface="Calibri" panose="020F0502020204030204" pitchFamily="34" charset="0"/>
                        </a:rPr>
                        <a:t>4</a:t>
                      </a:r>
                    </a:p>
                  </a:txBody>
                  <a:tcPr marL="9525" marR="9525" marT="9525" marB="0" anchor="b"/>
                </a:tc>
                <a:tc>
                  <a:txBody>
                    <a:bodyPr/>
                    <a:lstStyle/>
                    <a:p>
                      <a:pPr algn="ctr" fontAlgn="b"/>
                      <a:r>
                        <a:rPr lang="en-US" sz="1800" b="1" i="0" u="none" strike="noStrike" dirty="0">
                          <a:solidFill>
                            <a:srgbClr val="C00000"/>
                          </a:solidFill>
                          <a:effectLst/>
                          <a:latin typeface="Calibri" panose="020F0502020204030204" pitchFamily="34" charset="0"/>
                        </a:rPr>
                        <a:t>5</a:t>
                      </a:r>
                    </a:p>
                  </a:txBody>
                  <a:tcPr marL="9525" marR="9525" marT="9525" marB="0" anchor="b"/>
                </a:tc>
                <a:tc>
                  <a:txBody>
                    <a:bodyPr/>
                    <a:lstStyle/>
                    <a:p>
                      <a:pPr algn="ctr" fontAlgn="b"/>
                      <a:r>
                        <a:rPr lang="en-US" sz="1800" b="1" i="0" u="none" strike="noStrike" dirty="0">
                          <a:solidFill>
                            <a:srgbClr val="C00000"/>
                          </a:solidFill>
                          <a:effectLst/>
                          <a:latin typeface="Calibri" panose="020F0502020204030204" pitchFamily="34" charset="0"/>
                        </a:rPr>
                        <a:t>6</a:t>
                      </a:r>
                    </a:p>
                  </a:txBody>
                  <a:tcPr marL="9525" marR="9525" marT="9525" marB="0" anchor="b"/>
                </a:tc>
                <a:tc>
                  <a:txBody>
                    <a:bodyPr/>
                    <a:lstStyle/>
                    <a:p>
                      <a:pPr algn="ctr" fontAlgn="b"/>
                      <a:r>
                        <a:rPr lang="en-US" sz="1800" b="1" i="0" u="none" strike="noStrike" dirty="0">
                          <a:solidFill>
                            <a:srgbClr val="C00000"/>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rgbClr val="C00000"/>
                          </a:solidFill>
                          <a:effectLst/>
                          <a:latin typeface="Calibri" panose="020F0502020204030204" pitchFamily="34" charset="0"/>
                        </a:rPr>
                        <a:t>N-2</a:t>
                      </a:r>
                    </a:p>
                  </a:txBody>
                  <a:tcPr marL="9525" marR="9525" marT="9525" marB="0" anchor="b"/>
                </a:tc>
                <a:tc>
                  <a:txBody>
                    <a:bodyPr/>
                    <a:lstStyle/>
                    <a:p>
                      <a:pPr algn="ctr" fontAlgn="b"/>
                      <a:r>
                        <a:rPr lang="en-US" sz="1800" b="1" i="0" u="none" strike="noStrike" dirty="0">
                          <a:solidFill>
                            <a:srgbClr val="C00000"/>
                          </a:solidFill>
                          <a:effectLst/>
                          <a:latin typeface="Calibri" panose="020F0502020204030204" pitchFamily="34" charset="0"/>
                        </a:rPr>
                        <a:t>N-1</a:t>
                      </a:r>
                    </a:p>
                  </a:txBody>
                  <a:tcPr marL="9525" marR="9525" marT="9525" marB="0" anchor="b"/>
                </a:tc>
                <a:tc>
                  <a:txBody>
                    <a:bodyPr/>
                    <a:lstStyle/>
                    <a:p>
                      <a:pPr algn="ctr" fontAlgn="b"/>
                      <a:r>
                        <a:rPr lang="en-US" sz="1800" b="1" i="0" u="none" strike="noStrike" dirty="0">
                          <a:solidFill>
                            <a:srgbClr val="C00000"/>
                          </a:solidFill>
                          <a:effectLst/>
                          <a:latin typeface="Calibri" panose="020F0502020204030204" pitchFamily="34" charset="0"/>
                        </a:rPr>
                        <a:t>N</a:t>
                      </a:r>
                    </a:p>
                  </a:txBody>
                  <a:tcPr marL="9525" marR="9525" marT="9525" marB="0" anchor="b"/>
                </a:tc>
                <a:extLst>
                  <a:ext uri="{0D108BD9-81ED-4DB2-BD59-A6C34878D82A}">
                    <a16:rowId xmlns:a16="http://schemas.microsoft.com/office/drawing/2014/main" val="4219764688"/>
                  </a:ext>
                </a:extLst>
              </a:tr>
              <a:tr h="153658">
                <a:tc>
                  <a:txBody>
                    <a:bodyPr/>
                    <a:lstStyle/>
                    <a:p>
                      <a:pPr marL="0" indent="0" algn="ctr" fontAlgn="b">
                        <a:buFont typeface="Arial" panose="020B0604020202020204" pitchFamily="34" charset="0"/>
                        <a:buNone/>
                      </a:pPr>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marL="0" indent="0" algn="ctr" fontAlgn="b">
                        <a:buFont typeface="Arial" panose="020B0604020202020204" pitchFamily="34" charset="0"/>
                        <a:buNone/>
                      </a:pPr>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0.434</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0.733</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0.707</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0.564</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0.578</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0.521</a:t>
                      </a:r>
                    </a:p>
                  </a:txBody>
                  <a:tcPr marL="9525" marR="9525" marT="9525" marB="0" anchor="b"/>
                </a:tc>
                <a:tc>
                  <a:txBody>
                    <a:bodyPr/>
                    <a:lstStyle/>
                    <a:p>
                      <a:pPr marL="0" indent="0" algn="ctr" fontAlgn="b">
                        <a:buFont typeface="Arial" panose="020B0604020202020204" pitchFamily="34" charset="0"/>
                        <a:buNone/>
                      </a:pPr>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marL="0" indent="0" algn="ctr" fontAlgn="b">
                        <a:buFont typeface="Arial" panose="020B0604020202020204" pitchFamily="34" charset="0"/>
                        <a:buNone/>
                      </a:pPr>
                      <a:r>
                        <a:rPr lang="en-US" sz="1800" b="1" i="0" u="none" strike="noStrike" dirty="0">
                          <a:solidFill>
                            <a:schemeClr val="tx1"/>
                          </a:solidFill>
                          <a:effectLst/>
                          <a:latin typeface="Calibri" panose="020F0502020204030204" pitchFamily="34" charset="0"/>
                        </a:rPr>
                        <a:t>…</a:t>
                      </a:r>
                    </a:p>
                  </a:txBody>
                  <a:tcPr marL="9525" marR="9525" marT="9525" marB="0" anchor="b"/>
                </a:tc>
                <a:extLst>
                  <a:ext uri="{0D108BD9-81ED-4DB2-BD59-A6C34878D82A}">
                    <a16:rowId xmlns:a16="http://schemas.microsoft.com/office/drawing/2014/main" val="2168850049"/>
                  </a:ext>
                </a:extLst>
              </a:tr>
              <a:tr h="153658">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0.373</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0.715</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0.685</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0.557</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0.561</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0.526</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extLst>
                  <a:ext uri="{0D108BD9-81ED-4DB2-BD59-A6C34878D82A}">
                    <a16:rowId xmlns:a16="http://schemas.microsoft.com/office/drawing/2014/main" val="147118837"/>
                  </a:ext>
                </a:extLst>
              </a:tr>
              <a:tr h="153658">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0.350</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0.657</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0.634</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0.507</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0.572</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0.495</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extLst>
                  <a:ext uri="{0D108BD9-81ED-4DB2-BD59-A6C34878D82A}">
                    <a16:rowId xmlns:a16="http://schemas.microsoft.com/office/drawing/2014/main" val="3268031349"/>
                  </a:ext>
                </a:extLst>
              </a:tr>
              <a:tr h="67093">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tc>
                  <a:txBody>
                    <a:bodyPr/>
                    <a:lstStyle/>
                    <a:p>
                      <a:pPr algn="ctr" fontAlgn="b"/>
                      <a:r>
                        <a:rPr lang="en-US" sz="1800" b="1" i="0" u="none" strike="noStrike" dirty="0">
                          <a:solidFill>
                            <a:schemeClr val="tx1"/>
                          </a:solidFill>
                          <a:effectLst/>
                          <a:latin typeface="Calibri" panose="020F0502020204030204" pitchFamily="34" charset="0"/>
                        </a:rPr>
                        <a:t>…</a:t>
                      </a:r>
                    </a:p>
                  </a:txBody>
                  <a:tcPr marL="9525" marR="9525" marT="9525" marB="0" anchor="b"/>
                </a:tc>
                <a:extLst>
                  <a:ext uri="{0D108BD9-81ED-4DB2-BD59-A6C34878D82A}">
                    <a16:rowId xmlns:a16="http://schemas.microsoft.com/office/drawing/2014/main" val="2317256826"/>
                  </a:ext>
                </a:extLst>
              </a:tr>
            </a:tbl>
          </a:graphicData>
        </a:graphic>
      </p:graphicFrame>
      <p:sp>
        <p:nvSpPr>
          <p:cNvPr id="2" name="TextBox 1">
            <a:extLst>
              <a:ext uri="{FF2B5EF4-FFF2-40B4-BE49-F238E27FC236}">
                <a16:creationId xmlns:a16="http://schemas.microsoft.com/office/drawing/2014/main" id="{2BD70EF1-37B3-407E-A582-3F55E4980222}"/>
              </a:ext>
            </a:extLst>
          </p:cNvPr>
          <p:cNvSpPr txBox="1"/>
          <p:nvPr/>
        </p:nvSpPr>
        <p:spPr>
          <a:xfrm>
            <a:off x="939201" y="4506558"/>
            <a:ext cx="7140801" cy="400110"/>
          </a:xfrm>
          <a:prstGeom prst="rect">
            <a:avLst/>
          </a:prstGeom>
          <a:solidFill>
            <a:srgbClr val="FFC000"/>
          </a:solidFill>
        </p:spPr>
        <p:txBody>
          <a:bodyPr wrap="none" rtlCol="0">
            <a:spAutoFit/>
          </a:bodyPr>
          <a:lstStyle/>
          <a:p>
            <a:r>
              <a:rPr lang="en-US" sz="2000" b="1" dirty="0"/>
              <a:t>Test matrix has “n” complete columns and “N-n” missing columns</a:t>
            </a:r>
          </a:p>
        </p:txBody>
      </p:sp>
      <p:pic>
        <p:nvPicPr>
          <p:cNvPr id="288" name="Picture 287">
            <a:extLst>
              <a:ext uri="{FF2B5EF4-FFF2-40B4-BE49-F238E27FC236}">
                <a16:creationId xmlns:a16="http://schemas.microsoft.com/office/drawing/2014/main" id="{00500DE2-C968-4BC9-843A-5529E4AA02BE}"/>
              </a:ext>
            </a:extLst>
          </p:cNvPr>
          <p:cNvPicPr>
            <a:picLocks noChangeAspect="1"/>
          </p:cNvPicPr>
          <p:nvPr/>
        </p:nvPicPr>
        <p:blipFill>
          <a:blip r:embed="rId3"/>
          <a:stretch>
            <a:fillRect/>
          </a:stretch>
        </p:blipFill>
        <p:spPr>
          <a:xfrm>
            <a:off x="6905163" y="1106077"/>
            <a:ext cx="2102650" cy="1353347"/>
          </a:xfrm>
          <a:prstGeom prst="rect">
            <a:avLst/>
          </a:prstGeom>
        </p:spPr>
      </p:pic>
    </p:spTree>
    <p:extLst>
      <p:ext uri="{BB962C8B-B14F-4D97-AF65-F5344CB8AC3E}">
        <p14:creationId xmlns:p14="http://schemas.microsoft.com/office/powerpoint/2010/main" val="387466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E1F3AA-E146-49BF-94E7-54E7E7742C49}"/>
              </a:ext>
            </a:extLst>
          </p:cNvPr>
          <p:cNvSpPr>
            <a:spLocks noGrp="1"/>
          </p:cNvSpPr>
          <p:nvPr>
            <p:ph idx="1"/>
          </p:nvPr>
        </p:nvSpPr>
        <p:spPr>
          <a:xfrm>
            <a:off x="336498" y="912174"/>
            <a:ext cx="8471002" cy="3615910"/>
          </a:xfrm>
        </p:spPr>
        <p:txBody>
          <a:bodyPr>
            <a:normAutofit/>
          </a:bodyPr>
          <a:lstStyle/>
          <a:p>
            <a:r>
              <a:rPr lang="en-US" altLang="zh-CN" sz="2000" b="0" dirty="0"/>
              <a:t>Synthesis: Synopsys Design Compiler L-2016.03-SP4</a:t>
            </a:r>
          </a:p>
          <a:p>
            <a:r>
              <a:rPr lang="en-US" altLang="zh-CN" sz="2000" b="0" dirty="0"/>
              <a:t>P&amp;R: Cadence Innovus Implementation System v16.2 </a:t>
            </a:r>
          </a:p>
          <a:p>
            <a:r>
              <a:rPr lang="en-US" altLang="zh-CN" sz="2000" b="0" dirty="0"/>
              <a:t>STA: Synopsys </a:t>
            </a:r>
            <a:r>
              <a:rPr lang="en-US" altLang="zh-CN" sz="2000" b="0" dirty="0" err="1"/>
              <a:t>PrimeTime</a:t>
            </a:r>
            <a:r>
              <a:rPr lang="en-US" altLang="zh-CN" sz="2000" b="0" dirty="0"/>
              <a:t> </a:t>
            </a:r>
          </a:p>
          <a:p>
            <a:r>
              <a:rPr lang="en-US" altLang="zh-CN" sz="2000" b="0" dirty="0"/>
              <a:t>Python 2.7 and </a:t>
            </a:r>
            <a:r>
              <a:rPr lang="en-US" altLang="zh-CN" sz="2000" b="0" dirty="0" err="1"/>
              <a:t>Scikit</a:t>
            </a:r>
            <a:r>
              <a:rPr lang="en-US" altLang="zh-CN" sz="2000" b="0" dirty="0"/>
              <a:t> </a:t>
            </a:r>
            <a:r>
              <a:rPr lang="en-US" sz="2000" b="0" dirty="0"/>
              <a:t>v0.20.3 </a:t>
            </a:r>
            <a:r>
              <a:rPr lang="en-US" altLang="zh-CN" sz="2000" b="0" dirty="0"/>
              <a:t>libraries</a:t>
            </a:r>
          </a:p>
          <a:p>
            <a:r>
              <a:rPr lang="en-US" altLang="zh-CN" sz="2000" b="0" dirty="0"/>
              <a:t>Enablement: 28nm FDSOI, sub-16nm </a:t>
            </a:r>
          </a:p>
          <a:p>
            <a:r>
              <a:rPr lang="en-US" altLang="zh-CN" sz="2000" b="0" dirty="0"/>
              <a:t>Process (SS, TT, FF), Voltage (0.6 to 1.3 V in steps of 0.05), Temperature (-40C and 125C) and BEOL (RC-worst) corners</a:t>
            </a:r>
          </a:p>
          <a:p>
            <a:r>
              <a:rPr lang="en-US" altLang="zh-CN" sz="2000" b="0" dirty="0"/>
              <a:t>All experiments are performed with a single thread on a 2.6GHz Intel Xeon server</a:t>
            </a:r>
          </a:p>
          <a:p>
            <a:endParaRPr lang="en-US" dirty="0"/>
          </a:p>
        </p:txBody>
      </p:sp>
      <p:sp>
        <p:nvSpPr>
          <p:cNvPr id="3" name="Title 2">
            <a:extLst>
              <a:ext uri="{FF2B5EF4-FFF2-40B4-BE49-F238E27FC236}">
                <a16:creationId xmlns:a16="http://schemas.microsoft.com/office/drawing/2014/main" id="{39AEBABD-FA9E-4EE4-B270-808DA0E9D8C7}"/>
              </a:ext>
            </a:extLst>
          </p:cNvPr>
          <p:cNvSpPr>
            <a:spLocks noGrp="1"/>
          </p:cNvSpPr>
          <p:nvPr>
            <p:ph type="title"/>
          </p:nvPr>
        </p:nvSpPr>
        <p:spPr/>
        <p:txBody>
          <a:bodyPr/>
          <a:lstStyle/>
          <a:p>
            <a:r>
              <a:rPr lang="en-US" dirty="0"/>
              <a:t>Experimental Setup</a:t>
            </a:r>
          </a:p>
        </p:txBody>
      </p:sp>
      <p:sp>
        <p:nvSpPr>
          <p:cNvPr id="5" name="Footer Placeholder 4">
            <a:extLst>
              <a:ext uri="{FF2B5EF4-FFF2-40B4-BE49-F238E27FC236}">
                <a16:creationId xmlns:a16="http://schemas.microsoft.com/office/drawing/2014/main" id="{D46E884E-9E41-49E1-B4A4-64E3E26E272D}"/>
              </a:ext>
            </a:extLst>
          </p:cNvPr>
          <p:cNvSpPr>
            <a:spLocks noGrp="1"/>
          </p:cNvSpPr>
          <p:nvPr>
            <p:ph type="ftr" sz="quarter" idx="11"/>
          </p:nvPr>
        </p:nvSpPr>
        <p:spPr/>
        <p:txBody>
          <a:bodyPr/>
          <a:lstStyle/>
          <a:p>
            <a:r>
              <a:rPr lang="en-US" noProof="1"/>
              <a:t>Uday Mallappa / UC San Diego</a:t>
            </a:r>
          </a:p>
        </p:txBody>
      </p:sp>
      <p:sp>
        <p:nvSpPr>
          <p:cNvPr id="6" name="Slide Number Placeholder 5">
            <a:extLst>
              <a:ext uri="{FF2B5EF4-FFF2-40B4-BE49-F238E27FC236}">
                <a16:creationId xmlns:a16="http://schemas.microsoft.com/office/drawing/2014/main" id="{11F07A48-3143-4BE9-A517-5F20BE979951}"/>
              </a:ext>
            </a:extLst>
          </p:cNvPr>
          <p:cNvSpPr>
            <a:spLocks noGrp="1"/>
          </p:cNvSpPr>
          <p:nvPr>
            <p:ph type="sldNum" sz="quarter" idx="12"/>
          </p:nvPr>
        </p:nvSpPr>
        <p:spPr/>
        <p:txBody>
          <a:bodyPr/>
          <a:lstStyle/>
          <a:p>
            <a:fld id="{22DECF6A-13F7-418C-BBFC-95033FFCD5F1}" type="slidenum">
              <a:rPr lang="en-US" noProof="1" smtClean="0"/>
              <a:pPr/>
              <a:t>13</a:t>
            </a:fld>
            <a:endParaRPr lang="en-US" noProof="1"/>
          </a:p>
        </p:txBody>
      </p:sp>
      <p:sp>
        <p:nvSpPr>
          <p:cNvPr id="7" name="Date Placeholder 3">
            <a:extLst>
              <a:ext uri="{FF2B5EF4-FFF2-40B4-BE49-F238E27FC236}">
                <a16:creationId xmlns:a16="http://schemas.microsoft.com/office/drawing/2014/main" id="{A427D091-DA9D-4542-8E9F-C2F791102CED}"/>
              </a:ext>
            </a:extLst>
          </p:cNvPr>
          <p:cNvSpPr>
            <a:spLocks noGrp="1"/>
          </p:cNvSpPr>
          <p:nvPr>
            <p:ph type="dt" sz="half" idx="10"/>
          </p:nvPr>
        </p:nvSpPr>
        <p:spPr>
          <a:xfrm>
            <a:off x="336499" y="4767263"/>
            <a:ext cx="2349551" cy="273844"/>
          </a:xfrm>
        </p:spPr>
        <p:txBody>
          <a:bodyPr/>
          <a:lstStyle/>
          <a:p>
            <a:r>
              <a:rPr lang="en-US" noProof="1"/>
              <a:t>26 March 2019</a:t>
            </a:r>
          </a:p>
        </p:txBody>
      </p:sp>
      <p:graphicFrame>
        <p:nvGraphicFramePr>
          <p:cNvPr id="4" name="Table 3">
            <a:extLst>
              <a:ext uri="{FF2B5EF4-FFF2-40B4-BE49-F238E27FC236}">
                <a16:creationId xmlns:a16="http://schemas.microsoft.com/office/drawing/2014/main" id="{FDDD1A83-5616-40AA-BBE2-AE4B4C4BF355}"/>
              </a:ext>
            </a:extLst>
          </p:cNvPr>
          <p:cNvGraphicFramePr>
            <a:graphicFrameLocks noGrp="1"/>
          </p:cNvGraphicFramePr>
          <p:nvPr>
            <p:extLst>
              <p:ext uri="{D42A27DB-BD31-4B8C-83A1-F6EECF244321}">
                <p14:modId xmlns:p14="http://schemas.microsoft.com/office/powerpoint/2010/main" val="2742687213"/>
              </p:ext>
            </p:extLst>
          </p:nvPr>
        </p:nvGraphicFramePr>
        <p:xfrm>
          <a:off x="6175120" y="827635"/>
          <a:ext cx="2692449" cy="1746629"/>
        </p:xfrm>
        <a:graphic>
          <a:graphicData uri="http://schemas.openxmlformats.org/drawingml/2006/table">
            <a:tbl>
              <a:tblPr firstRow="1" bandRow="1">
                <a:tableStyleId>{5C22544A-7EE6-4342-B048-85BDC9FD1C3A}</a:tableStyleId>
              </a:tblPr>
              <a:tblGrid>
                <a:gridCol w="1478202">
                  <a:extLst>
                    <a:ext uri="{9D8B030D-6E8A-4147-A177-3AD203B41FA5}">
                      <a16:colId xmlns:a16="http://schemas.microsoft.com/office/drawing/2014/main" val="3260279457"/>
                    </a:ext>
                  </a:extLst>
                </a:gridCol>
                <a:gridCol w="1214247">
                  <a:extLst>
                    <a:ext uri="{9D8B030D-6E8A-4147-A177-3AD203B41FA5}">
                      <a16:colId xmlns:a16="http://schemas.microsoft.com/office/drawing/2014/main" val="4205882105"/>
                    </a:ext>
                  </a:extLst>
                </a:gridCol>
              </a:tblGrid>
              <a:tr h="278099">
                <a:tc>
                  <a:txBody>
                    <a:bodyPr/>
                    <a:lstStyle/>
                    <a:p>
                      <a:r>
                        <a:rPr lang="en-US" altLang="zh-CN" sz="1800" b="1" dirty="0">
                          <a:solidFill>
                            <a:schemeClr val="tx1"/>
                          </a:solidFill>
                        </a:rPr>
                        <a:t>Testcases</a:t>
                      </a:r>
                      <a:endParaRPr lang="en-US" sz="1800" b="1" dirty="0">
                        <a:solidFill>
                          <a:schemeClr val="tx1"/>
                        </a:solidFill>
                      </a:endParaRPr>
                    </a:p>
                  </a:txBody>
                  <a:tcPr/>
                </a:tc>
                <a:tc>
                  <a:txBody>
                    <a:bodyPr/>
                    <a:lstStyle/>
                    <a:p>
                      <a:r>
                        <a:rPr lang="en-US" sz="1800" b="1" dirty="0">
                          <a:solidFill>
                            <a:schemeClr val="tx1"/>
                          </a:solidFill>
                        </a:rPr>
                        <a:t>#Instances</a:t>
                      </a:r>
                    </a:p>
                  </a:txBody>
                  <a:tcPr/>
                </a:tc>
                <a:extLst>
                  <a:ext uri="{0D108BD9-81ED-4DB2-BD59-A6C34878D82A}">
                    <a16:rowId xmlns:a16="http://schemas.microsoft.com/office/drawing/2014/main" val="2513921532"/>
                  </a:ext>
                </a:extLst>
              </a:tr>
              <a:tr h="2567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i="1" dirty="0" err="1"/>
                        <a:t>dec_viterbi</a:t>
                      </a:r>
                      <a:r>
                        <a:rPr lang="en-US" altLang="zh-CN" sz="1200" b="0" i="1" dirty="0"/>
                        <a:t>,</a:t>
                      </a:r>
                      <a:endParaRPr lang="en-US" sz="1200" dirty="0"/>
                    </a:p>
                  </a:txBody>
                  <a:tcPr/>
                </a:tc>
                <a:tc>
                  <a:txBody>
                    <a:bodyPr/>
                    <a:lstStyle/>
                    <a:p>
                      <a:r>
                        <a:rPr lang="en-US" sz="1200" dirty="0"/>
                        <a:t>61K</a:t>
                      </a:r>
                    </a:p>
                  </a:txBody>
                  <a:tcPr/>
                </a:tc>
                <a:extLst>
                  <a:ext uri="{0D108BD9-81ED-4DB2-BD59-A6C34878D82A}">
                    <a16:rowId xmlns:a16="http://schemas.microsoft.com/office/drawing/2014/main" val="341249359"/>
                  </a:ext>
                </a:extLst>
              </a:tr>
              <a:tr h="2567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i="1" dirty="0"/>
                        <a:t> </a:t>
                      </a:r>
                      <a:r>
                        <a:rPr lang="en-US" altLang="zh-CN" sz="1200" b="0" i="1" dirty="0" err="1"/>
                        <a:t>netcard</a:t>
                      </a:r>
                      <a:r>
                        <a:rPr lang="en-US" altLang="zh-CN" sz="1200" b="0" i="1" dirty="0"/>
                        <a:t>, </a:t>
                      </a:r>
                      <a:endParaRPr lang="en-US" sz="1200" dirty="0"/>
                    </a:p>
                  </a:txBody>
                  <a:tcPr/>
                </a:tc>
                <a:tc>
                  <a:txBody>
                    <a:bodyPr/>
                    <a:lstStyle/>
                    <a:p>
                      <a:r>
                        <a:rPr lang="en-US" sz="1200" dirty="0"/>
                        <a:t>303K</a:t>
                      </a:r>
                    </a:p>
                  </a:txBody>
                  <a:tcPr/>
                </a:tc>
                <a:extLst>
                  <a:ext uri="{0D108BD9-81ED-4DB2-BD59-A6C34878D82A}">
                    <a16:rowId xmlns:a16="http://schemas.microsoft.com/office/drawing/2014/main" val="3142154736"/>
                  </a:ext>
                </a:extLst>
              </a:tr>
              <a:tr h="2567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i="1" dirty="0"/>
                        <a:t>leon3mp, </a:t>
                      </a:r>
                      <a:endParaRPr lang="en-US" sz="1200" dirty="0"/>
                    </a:p>
                  </a:txBody>
                  <a:tcPr/>
                </a:tc>
                <a:tc>
                  <a:txBody>
                    <a:bodyPr/>
                    <a:lstStyle/>
                    <a:p>
                      <a:r>
                        <a:rPr lang="en-US" sz="1200" dirty="0"/>
                        <a:t>450K</a:t>
                      </a:r>
                    </a:p>
                  </a:txBody>
                  <a:tcPr/>
                </a:tc>
                <a:extLst>
                  <a:ext uri="{0D108BD9-81ED-4DB2-BD59-A6C34878D82A}">
                    <a16:rowId xmlns:a16="http://schemas.microsoft.com/office/drawing/2014/main" val="4225755143"/>
                  </a:ext>
                </a:extLst>
              </a:tr>
              <a:tr h="2567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i="1" dirty="0" err="1"/>
                        <a:t>megaboom</a:t>
                      </a:r>
                      <a:r>
                        <a:rPr lang="en-US" altLang="zh-CN" sz="1200" b="0" i="1" dirty="0"/>
                        <a:t>, </a:t>
                      </a:r>
                      <a:endParaRPr lang="en-US" sz="1200" dirty="0"/>
                    </a:p>
                  </a:txBody>
                  <a:tcPr/>
                </a:tc>
                <a:tc>
                  <a:txBody>
                    <a:bodyPr/>
                    <a:lstStyle/>
                    <a:p>
                      <a:r>
                        <a:rPr lang="en-US" sz="1200" dirty="0"/>
                        <a:t>990K</a:t>
                      </a:r>
                    </a:p>
                  </a:txBody>
                  <a:tcPr/>
                </a:tc>
                <a:extLst>
                  <a:ext uri="{0D108BD9-81ED-4DB2-BD59-A6C34878D82A}">
                    <a16:rowId xmlns:a16="http://schemas.microsoft.com/office/drawing/2014/main" val="2581649813"/>
                  </a:ext>
                </a:extLst>
              </a:tr>
              <a:tr h="2835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i="1" dirty="0"/>
                        <a:t>prod1,2,3 (</a:t>
                      </a:r>
                      <a:r>
                        <a:rPr lang="en-US" altLang="zh-CN" sz="1200" b="0" dirty="0"/>
                        <a:t>industry</a:t>
                      </a:r>
                      <a:r>
                        <a:rPr lang="en-US" altLang="zh-CN" sz="1200" b="0" i="1" dirty="0"/>
                        <a:t>)</a:t>
                      </a:r>
                      <a:endParaRPr lang="en-US" altLang="zh-CN" sz="1200"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dirty="0"/>
                        <a:t>--------</a:t>
                      </a:r>
                    </a:p>
                  </a:txBody>
                  <a:tcPr/>
                </a:tc>
                <a:extLst>
                  <a:ext uri="{0D108BD9-81ED-4DB2-BD59-A6C34878D82A}">
                    <a16:rowId xmlns:a16="http://schemas.microsoft.com/office/drawing/2014/main" val="3984573966"/>
                  </a:ext>
                </a:extLst>
              </a:tr>
            </a:tbl>
          </a:graphicData>
        </a:graphic>
      </p:graphicFrame>
    </p:spTree>
    <p:extLst>
      <p:ext uri="{BB962C8B-B14F-4D97-AF65-F5344CB8AC3E}">
        <p14:creationId xmlns:p14="http://schemas.microsoft.com/office/powerpoint/2010/main" val="21562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Content Placeholder 6">
                <a:extLst>
                  <a:ext uri="{FF2B5EF4-FFF2-40B4-BE49-F238E27FC236}">
                    <a16:creationId xmlns:a16="http://schemas.microsoft.com/office/drawing/2014/main" id="{26067AD6-CD97-4B20-BC76-ED973011D13B}"/>
                  </a:ext>
                </a:extLst>
              </p:cNvPr>
              <p:cNvGraphicFramePr>
                <a:graphicFrameLocks noGrp="1"/>
              </p:cNvGraphicFramePr>
              <p:nvPr>
                <p:ph idx="1"/>
                <p:extLst>
                  <p:ext uri="{D42A27DB-BD31-4B8C-83A1-F6EECF244321}">
                    <p14:modId xmlns:p14="http://schemas.microsoft.com/office/powerpoint/2010/main" val="1810426804"/>
                  </p:ext>
                </p:extLst>
              </p:nvPr>
            </p:nvGraphicFramePr>
            <p:xfrm>
              <a:off x="236483" y="1664405"/>
              <a:ext cx="8671034" cy="3011953"/>
            </p:xfrm>
            <a:graphic>
              <a:graphicData uri="http://schemas.openxmlformats.org/drawingml/2006/table">
                <a:tbl>
                  <a:tblPr firstRow="1" bandRow="1">
                    <a:tableStyleId>{22838BEF-8BB2-4498-84A7-C5851F593DF1}</a:tableStyleId>
                  </a:tblPr>
                  <a:tblGrid>
                    <a:gridCol w="1645920">
                      <a:extLst>
                        <a:ext uri="{9D8B030D-6E8A-4147-A177-3AD203B41FA5}">
                          <a16:colId xmlns:a16="http://schemas.microsoft.com/office/drawing/2014/main" val="2626429510"/>
                        </a:ext>
                      </a:extLst>
                    </a:gridCol>
                    <a:gridCol w="3359713">
                      <a:extLst>
                        <a:ext uri="{9D8B030D-6E8A-4147-A177-3AD203B41FA5}">
                          <a16:colId xmlns:a16="http://schemas.microsoft.com/office/drawing/2014/main" val="3140763186"/>
                        </a:ext>
                      </a:extLst>
                    </a:gridCol>
                    <a:gridCol w="3665401">
                      <a:extLst>
                        <a:ext uri="{9D8B030D-6E8A-4147-A177-3AD203B41FA5}">
                          <a16:colId xmlns:a16="http://schemas.microsoft.com/office/drawing/2014/main" val="2009698879"/>
                        </a:ext>
                      </a:extLst>
                    </a:gridCol>
                  </a:tblGrid>
                  <a:tr h="423592">
                    <a:tc>
                      <a:txBody>
                        <a:bodyPr/>
                        <a:lstStyle/>
                        <a:p>
                          <a:pPr algn="ctr"/>
                          <a:r>
                            <a:rPr lang="en-US" sz="2000" dirty="0"/>
                            <a:t>Error Metric                                                 </a:t>
                          </a:r>
                          <a:endParaRPr lang="en-US" sz="2000" dirty="0">
                            <a:solidFill>
                              <a:schemeClr val="tx1"/>
                            </a:solidFill>
                          </a:endParaRPr>
                        </a:p>
                      </a:txBody>
                      <a:tcPr/>
                    </a:tc>
                    <a:tc>
                      <a:txBody>
                        <a:bodyPr/>
                        <a:lstStyle/>
                        <a:p>
                          <a:pPr algn="ctr"/>
                          <a:r>
                            <a:rPr lang="en-US" sz="2000" dirty="0"/>
                            <a:t>Definition</a:t>
                          </a:r>
                          <a:endParaRPr lang="en-US" sz="2000" dirty="0">
                            <a:solidFill>
                              <a:schemeClr val="tx1"/>
                            </a:solidFill>
                          </a:endParaRPr>
                        </a:p>
                      </a:txBody>
                      <a:tcPr/>
                    </a:tc>
                    <a:tc>
                      <a:txBody>
                        <a:bodyPr/>
                        <a:lstStyle/>
                        <a:p>
                          <a:pPr algn="ctr"/>
                          <a:r>
                            <a:rPr lang="en-US" sz="2000" dirty="0"/>
                            <a:t>Description</a:t>
                          </a:r>
                          <a:endParaRPr lang="en-US" sz="2000" dirty="0">
                            <a:solidFill>
                              <a:schemeClr val="tx1"/>
                            </a:solidFill>
                          </a:endParaRPr>
                        </a:p>
                      </a:txBody>
                      <a:tcPr/>
                    </a:tc>
                    <a:extLst>
                      <a:ext uri="{0D108BD9-81ED-4DB2-BD59-A6C34878D82A}">
                        <a16:rowId xmlns:a16="http://schemas.microsoft.com/office/drawing/2014/main" val="207042435"/>
                      </a:ext>
                    </a:extLst>
                  </a:tr>
                  <a:tr h="666489">
                    <a:tc>
                      <a:txBody>
                        <a:bodyPr/>
                        <a:lstStyle/>
                        <a:p>
                          <a:pPr/>
                          <a14:m>
                            <m:oMathPara xmlns:m="http://schemas.openxmlformats.org/officeDocument/2006/math">
                              <m:oMathParaPr>
                                <m:jc m:val="centerGroup"/>
                              </m:oMathParaPr>
                              <m:oMath xmlns:m="http://schemas.openxmlformats.org/officeDocument/2006/math">
                                <m:r>
                                  <a:rPr lang="el-GR" sz="2400" smtClean="0">
                                    <a:solidFill>
                                      <a:srgbClr val="FF0000"/>
                                    </a:solidFill>
                                    <a:latin typeface="Cambria Math" panose="02040503050406030204" pitchFamily="18" charset="0"/>
                                  </a:rPr>
                                  <m:t>𝛆</m:t>
                                </m:r>
                                <m:m>
                                  <m:mPr>
                                    <m:mcs>
                                      <m:mc>
                                        <m:mcPr>
                                          <m:count m:val="1"/>
                                          <m:mcJc m:val="center"/>
                                        </m:mcPr>
                                      </m:mc>
                                    </m:mcs>
                                    <m:ctrlPr>
                                      <a:rPr lang="el-GR" sz="2400" i="1" smtClean="0">
                                        <a:solidFill>
                                          <a:srgbClr val="FF0000"/>
                                        </a:solidFill>
                                        <a:latin typeface="Cambria Math" panose="02040503050406030204" pitchFamily="18" charset="0"/>
                                      </a:rPr>
                                    </m:ctrlPr>
                                  </m:mPr>
                                  <m:mr>
                                    <m:e>
                                      <m:r>
                                        <m:rPr>
                                          <m:brk m:alnAt="7"/>
                                        </m:rPr>
                                        <a:rPr lang="en-US" sz="2400" smtClean="0">
                                          <a:solidFill>
                                            <a:srgbClr val="FF0000"/>
                                          </a:solidFill>
                                          <a:latin typeface="Cambria Math" panose="02040503050406030204" pitchFamily="18" charset="0"/>
                                        </a:rPr>
                                        <m:t> </m:t>
                                      </m:r>
                                    </m:e>
                                  </m:mr>
                                  <m:mr>
                                    <m:e>
                                      <m:r>
                                        <a:rPr lang="en-US" sz="2400" smtClean="0">
                                          <a:solidFill>
                                            <a:srgbClr val="FF0000"/>
                                          </a:solidFill>
                                          <a:latin typeface="Cambria Math" panose="02040503050406030204" pitchFamily="18" charset="0"/>
                                        </a:rPr>
                                        <m:t>𝐦𝐬𝐞</m:t>
                                      </m:r>
                                    </m:e>
                                  </m:mr>
                                </m:m>
                              </m:oMath>
                            </m:oMathPara>
                          </a14:m>
                          <a:endParaRPr lang="en-US" sz="2400" b="1" dirty="0">
                            <a:solidFill>
                              <a:srgbClr val="FF0000"/>
                            </a:solidFill>
                          </a:endParaRPr>
                        </a:p>
                      </a:txBody>
                      <a:tcPr/>
                    </a:tc>
                    <a:tc>
                      <a:txBody>
                        <a:bodyPr/>
                        <a:lstStyle/>
                        <a:p>
                          <a:pPr algn="ctr"/>
                          <a14:m>
                            <m:oMath xmlns:m="http://schemas.openxmlformats.org/officeDocument/2006/math">
                              <m:rad>
                                <m:radPr>
                                  <m:degHide m:val="on"/>
                                  <m:ctrlPr>
                                    <a:rPr lang="en-US" sz="1400" i="1" smtClean="0">
                                      <a:latin typeface="Cambria Math" panose="02040503050406030204" pitchFamily="18" charset="0"/>
                                    </a:rPr>
                                  </m:ctrlPr>
                                </m:radPr>
                                <m:deg/>
                                <m:e>
                                  <m:f>
                                    <m:fPr>
                                      <m:ctrlPr>
                                        <a:rPr lang="en-US" sz="1400" i="1" smtClean="0">
                                          <a:latin typeface="Cambria Math" panose="02040503050406030204" pitchFamily="18" charset="0"/>
                                        </a:rPr>
                                      </m:ctrlPr>
                                    </m:fPr>
                                    <m:num>
                                      <m:nary>
                                        <m:naryPr>
                                          <m:chr m:val="∑"/>
                                          <m:subHide m:val="on"/>
                                          <m:supHide m:val="on"/>
                                          <m:ctrlPr>
                                            <a:rPr lang="en-US" sz="1400" i="1" smtClean="0">
                                              <a:latin typeface="Cambria Math" panose="02040503050406030204" pitchFamily="18" charset="0"/>
                                            </a:rPr>
                                          </m:ctrlPr>
                                        </m:naryPr>
                                        <m:sub/>
                                        <m:sup/>
                                        <m:e>
                                          <m:m>
                                            <m:mPr>
                                              <m:mcs>
                                                <m:mc>
                                                  <m:mcPr>
                                                    <m:count m:val="1"/>
                                                    <m:mcJc m:val="center"/>
                                                  </m:mcPr>
                                                </m:mc>
                                              </m:mcs>
                                              <m:ctrlPr>
                                                <a:rPr lang="en-US" sz="1400" i="1" smtClean="0">
                                                  <a:latin typeface="Cambria Math" panose="02040503050406030204" pitchFamily="18" charset="0"/>
                                                </a:rPr>
                                              </m:ctrlPr>
                                            </m:mPr>
                                            <m:mr>
                                              <m:e>
                                                <m:r>
                                                  <m:rPr>
                                                    <m:brk m:alnAt="7"/>
                                                  </m:rPr>
                                                  <a:rPr lang="en-US" sz="1400" smtClean="0">
                                                    <a:latin typeface="Cambria Math" panose="02040503050406030204" pitchFamily="18" charset="0"/>
                                                  </a:rPr>
                                                  <m:t> </m:t>
                                                </m:r>
                                              </m:e>
                                            </m:mr>
                                            <m:mr>
                                              <m:e>
                                                <m:r>
                                                  <a:rPr lang="en-US" sz="1400" smtClean="0">
                                                    <a:latin typeface="Cambria Math" panose="02040503050406030204" pitchFamily="18" charset="0"/>
                                                  </a:rPr>
                                                  <m:t> </m:t>
                                                </m:r>
                                              </m:e>
                                            </m:mr>
                                            <m:mr>
                                              <m:e>
                                                <m:r>
                                                  <a:rPr lang="en-US" sz="1400" smtClean="0">
                                                    <a:latin typeface="Cambria Math" panose="02040503050406030204" pitchFamily="18" charset="0"/>
                                                  </a:rPr>
                                                  <m:t>𝑖𝑗</m:t>
                                                </m:r>
                                              </m:e>
                                            </m:mr>
                                          </m:m>
                                          <m:r>
                                            <a:rPr lang="en-US" sz="1400" smtClean="0">
                                              <a:latin typeface="Cambria Math" panose="02040503050406030204" pitchFamily="18" charset="0"/>
                                            </a:rPr>
                                            <m:t> (</m:t>
                                          </m:r>
                                          <m:r>
                                            <m:rPr>
                                              <m:sty m:val="p"/>
                                            </m:rPr>
                                            <a:rPr lang="el-GR" sz="1400" smtClean="0">
                                              <a:latin typeface="Cambria Math" panose="02040503050406030204" pitchFamily="18" charset="0"/>
                                            </a:rPr>
                                            <m:t>ε</m:t>
                                          </m:r>
                                          <m:m>
                                            <m:mPr>
                                              <m:mcs>
                                                <m:mc>
                                                  <m:mcPr>
                                                    <m:count m:val="1"/>
                                                    <m:mcJc m:val="center"/>
                                                  </m:mcPr>
                                                </m:mc>
                                              </m:mcs>
                                              <m:ctrlPr>
                                                <a:rPr lang="el-GR" sz="1400" i="1" smtClean="0">
                                                  <a:latin typeface="Cambria Math" panose="02040503050406030204" pitchFamily="18" charset="0"/>
                                                </a:rPr>
                                              </m:ctrlPr>
                                            </m:mPr>
                                            <m:mr>
                                              <m:e>
                                                <m:r>
                                                  <m:rPr>
                                                    <m:brk m:alnAt="7"/>
                                                  </m:rPr>
                                                  <a:rPr lang="en-US" sz="1400" smtClean="0">
                                                    <a:latin typeface="Cambria Math" panose="02040503050406030204" pitchFamily="18" charset="0"/>
                                                  </a:rPr>
                                                  <m:t>𝑖</m:t>
                                                </m:r>
                                                <m:r>
                                                  <a:rPr lang="en-US" sz="1400" smtClean="0">
                                                    <a:latin typeface="Cambria Math" panose="02040503050406030204" pitchFamily="18" charset="0"/>
                                                  </a:rPr>
                                                  <m:t>𝑗</m:t>
                                                </m:r>
                                              </m:e>
                                            </m:mr>
                                            <m:mr>
                                              <m:e>
                                                <m:r>
                                                  <a:rPr lang="en-US" sz="1400" smtClean="0">
                                                    <a:latin typeface="Cambria Math" panose="02040503050406030204" pitchFamily="18" charset="0"/>
                                                  </a:rPr>
                                                  <m:t>𝑟𝑒𝑙</m:t>
                                                </m:r>
                                              </m:e>
                                            </m:mr>
                                          </m:m>
                                          <m:r>
                                            <a:rPr lang="en-US" sz="1400" smtClean="0">
                                              <a:latin typeface="Cambria Math" panose="02040503050406030204" pitchFamily="18" charset="0"/>
                                            </a:rPr>
                                            <m:t>)</m:t>
                                          </m:r>
                                          <m:m>
                                            <m:mPr>
                                              <m:mcs>
                                                <m:mc>
                                                  <m:mcPr>
                                                    <m:count m:val="1"/>
                                                    <m:mcJc m:val="center"/>
                                                  </m:mcPr>
                                                </m:mc>
                                              </m:mcs>
                                              <m:ctrlPr>
                                                <a:rPr lang="en-US" sz="1400" i="1" smtClean="0">
                                                  <a:latin typeface="Cambria Math" panose="02040503050406030204" pitchFamily="18" charset="0"/>
                                                </a:rPr>
                                              </m:ctrlPr>
                                            </m:mPr>
                                            <m:mr>
                                              <m:e>
                                                <m:r>
                                                  <m:rPr>
                                                    <m:brk m:alnAt="7"/>
                                                  </m:rPr>
                                                  <a:rPr lang="en-US" sz="1400" smtClean="0">
                                                    <a:latin typeface="Cambria Math" panose="02040503050406030204" pitchFamily="18" charset="0"/>
                                                  </a:rPr>
                                                  <m:t>2</m:t>
                                                </m:r>
                                              </m:e>
                                            </m:mr>
                                            <m:mr>
                                              <m:e>
                                                <m:r>
                                                  <a:rPr lang="en-US" sz="1400" smtClean="0">
                                                    <a:latin typeface="Cambria Math" panose="02040503050406030204" pitchFamily="18" charset="0"/>
                                                  </a:rPr>
                                                  <m:t> </m:t>
                                                </m:r>
                                              </m:e>
                                            </m:mr>
                                          </m:m>
                                        </m:e>
                                      </m:nary>
                                    </m:num>
                                    <m:den>
                                      <m:r>
                                        <a:rPr lang="en-US" sz="1400" smtClean="0">
                                          <a:latin typeface="Cambria Math" panose="02040503050406030204" pitchFamily="18" charset="0"/>
                                        </a:rPr>
                                        <m:t>𝑅</m:t>
                                      </m:r>
                                      <m:m>
                                        <m:mPr>
                                          <m:mcs>
                                            <m:mc>
                                              <m:mcPr>
                                                <m:count m:val="1"/>
                                                <m:mcJc m:val="center"/>
                                              </m:mcPr>
                                            </m:mc>
                                          </m:mcs>
                                          <m:ctrlPr>
                                            <a:rPr lang="en-US" sz="1400" i="1" smtClean="0">
                                              <a:latin typeface="Cambria Math" panose="02040503050406030204" pitchFamily="18" charset="0"/>
                                            </a:rPr>
                                          </m:ctrlPr>
                                        </m:mPr>
                                        <m:mr>
                                          <m:e>
                                            <m:r>
                                              <m:rPr>
                                                <m:brk m:alnAt="7"/>
                                              </m:rPr>
                                              <a:rPr lang="en-US" sz="1400" smtClean="0">
                                                <a:latin typeface="Cambria Math" panose="02040503050406030204" pitchFamily="18" charset="0"/>
                                              </a:rPr>
                                              <m:t> </m:t>
                                            </m:r>
                                          </m:e>
                                        </m:mr>
                                        <m:mr>
                                          <m:e>
                                            <m:r>
                                              <a:rPr lang="en-US" sz="1400" smtClean="0">
                                                <a:latin typeface="Cambria Math" panose="02040503050406030204" pitchFamily="18" charset="0"/>
                                              </a:rPr>
                                              <m:t>𝑡𝑒𝑠𝑡</m:t>
                                            </m:r>
                                          </m:e>
                                        </m:mr>
                                      </m:m>
                                    </m:den>
                                  </m:f>
                                </m:e>
                              </m:rad>
                            </m:oMath>
                          </a14:m>
                          <a:r>
                            <a:rPr lang="en-US" sz="1400" dirty="0"/>
                            <a:t> </a:t>
                          </a:r>
                        </a:p>
                      </a:txBody>
                      <a:tcPr/>
                    </a:tc>
                    <a:tc>
                      <a:txBody>
                        <a:bodyPr/>
                        <a:lstStyle/>
                        <a:p>
                          <a:pPr algn="ctr"/>
                          <a:r>
                            <a:rPr lang="en-US" sz="1800" dirty="0"/>
                            <a:t>Root of mean squared relative errors</a:t>
                          </a:r>
                        </a:p>
                      </a:txBody>
                      <a:tcPr/>
                    </a:tc>
                    <a:extLst>
                      <a:ext uri="{0D108BD9-81ED-4DB2-BD59-A6C34878D82A}">
                        <a16:rowId xmlns:a16="http://schemas.microsoft.com/office/drawing/2014/main" val="1926805203"/>
                      </a:ext>
                    </a:extLst>
                  </a:tr>
                  <a:tr h="8524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2400" smtClean="0">
                                    <a:solidFill>
                                      <a:srgbClr val="1F14AC"/>
                                    </a:solidFill>
                                    <a:latin typeface="Cambria Math" panose="02040503050406030204" pitchFamily="18" charset="0"/>
                                  </a:rPr>
                                  <m:t>𝛆</m:t>
                                </m:r>
                                <m:m>
                                  <m:mPr>
                                    <m:mcs>
                                      <m:mc>
                                        <m:mcPr>
                                          <m:count m:val="1"/>
                                          <m:mcJc m:val="center"/>
                                        </m:mcPr>
                                      </m:mc>
                                    </m:mcs>
                                    <m:ctrlPr>
                                      <a:rPr lang="el-GR" sz="2400" i="1" smtClean="0">
                                        <a:solidFill>
                                          <a:srgbClr val="1F14AC"/>
                                        </a:solidFill>
                                        <a:latin typeface="Cambria Math" panose="02040503050406030204" pitchFamily="18" charset="0"/>
                                      </a:rPr>
                                    </m:ctrlPr>
                                  </m:mPr>
                                  <m:mr>
                                    <m:e>
                                      <m:r>
                                        <m:rPr>
                                          <m:brk m:alnAt="7"/>
                                        </m:rPr>
                                        <a:rPr lang="en-US" sz="2400" smtClean="0">
                                          <a:solidFill>
                                            <a:srgbClr val="1F14AC"/>
                                          </a:solidFill>
                                          <a:latin typeface="Cambria Math" panose="02040503050406030204" pitchFamily="18" charset="0"/>
                                        </a:rPr>
                                        <m:t> </m:t>
                                      </m:r>
                                    </m:e>
                                  </m:mr>
                                  <m:mr>
                                    <m:e>
                                      <m:r>
                                        <a:rPr lang="en-US" sz="2400" smtClean="0">
                                          <a:solidFill>
                                            <a:srgbClr val="1F14AC"/>
                                          </a:solidFill>
                                          <a:latin typeface="Cambria Math" panose="02040503050406030204" pitchFamily="18" charset="0"/>
                                        </a:rPr>
                                        <m:t>𝟗𝟗𝐩</m:t>
                                      </m:r>
                                    </m:e>
                                  </m:mr>
                                </m:m>
                              </m:oMath>
                            </m:oMathPara>
                          </a14:m>
                          <a:endParaRPr lang="en-US" sz="2400" dirty="0"/>
                        </a:p>
                        <a:p>
                          <a:endParaRPr lang="en-US" sz="2400" dirty="0"/>
                        </a:p>
                      </a:txBody>
                      <a:tcPr/>
                    </a:tc>
                    <a:tc>
                      <a:txBody>
                        <a:bodyPr/>
                        <a:lstStyle/>
                        <a:p>
                          <a:pPr algn="ctr"/>
                          <a:r>
                            <a:rPr lang="en-US" sz="1800" dirty="0"/>
                            <a:t>99</a:t>
                          </a:r>
                          <a:r>
                            <a:rPr lang="en-US" sz="1800" baseline="30000" dirty="0"/>
                            <a:t>th</a:t>
                          </a:r>
                          <a:r>
                            <a:rPr lang="en-US" sz="1800" dirty="0"/>
                            <a:t> percentile value of {</a:t>
                          </a:r>
                          <a14:m>
                            <m:oMath xmlns:m="http://schemas.openxmlformats.org/officeDocument/2006/math">
                              <m:r>
                                <m:rPr>
                                  <m:sty m:val="p"/>
                                </m:rPr>
                                <a:rPr lang="el-GR" sz="1800" smtClean="0">
                                  <a:latin typeface="Cambria Math" panose="02040503050406030204" pitchFamily="18" charset="0"/>
                                </a:rPr>
                                <m:t>ε</m:t>
                              </m:r>
                              <m:m>
                                <m:mPr>
                                  <m:mcs>
                                    <m:mc>
                                      <m:mcPr>
                                        <m:count m:val="1"/>
                                        <m:mcJc m:val="center"/>
                                      </m:mcPr>
                                    </m:mc>
                                  </m:mcs>
                                  <m:ctrlPr>
                                    <a:rPr lang="el-GR" sz="1800" i="1" smtClean="0">
                                      <a:latin typeface="Cambria Math" panose="02040503050406030204" pitchFamily="18" charset="0"/>
                                    </a:rPr>
                                  </m:ctrlPr>
                                </m:mPr>
                                <m:mr>
                                  <m:e>
                                    <m:r>
                                      <m:rPr>
                                        <m:brk m:alnAt="7"/>
                                      </m:rPr>
                                      <a:rPr lang="en-US" sz="1800" smtClean="0">
                                        <a:latin typeface="Cambria Math" panose="02040503050406030204" pitchFamily="18" charset="0"/>
                                      </a:rPr>
                                      <m:t>𝑖</m:t>
                                    </m:r>
                                    <m:r>
                                      <a:rPr lang="en-US" sz="1800" smtClean="0">
                                        <a:latin typeface="Cambria Math" panose="02040503050406030204" pitchFamily="18" charset="0"/>
                                      </a:rPr>
                                      <m:t>𝑗</m:t>
                                    </m:r>
                                  </m:e>
                                </m:mr>
                                <m:mr>
                                  <m:e>
                                    <m:r>
                                      <a:rPr lang="en-US" sz="1800" smtClean="0">
                                        <a:latin typeface="Cambria Math" panose="02040503050406030204" pitchFamily="18" charset="0"/>
                                      </a:rPr>
                                      <m:t>𝑟𝑒𝑙</m:t>
                                    </m:r>
                                  </m:e>
                                </m:mr>
                              </m:m>
                            </m:oMath>
                          </a14:m>
                          <a:r>
                            <a:rPr lang="en-US" sz="1800" dirty="0"/>
                            <a:t>}</a:t>
                          </a:r>
                          <a:r>
                            <a:rPr lang="en-US" sz="1800" baseline="0" dirty="0"/>
                            <a:t> </a:t>
                          </a:r>
                          <a:r>
                            <a:rPr lang="en-US" sz="1800" dirty="0"/>
                            <a:t>when sorted</a:t>
                          </a:r>
                          <a:r>
                            <a:rPr lang="en-US" sz="1800" baseline="0" dirty="0"/>
                            <a:t> in ascending order</a:t>
                          </a:r>
                          <a:endParaRPr lang="en-US" sz="1800" dirty="0"/>
                        </a:p>
                      </a:txBody>
                      <a:tcPr/>
                    </a:tc>
                    <a:tc>
                      <a:txBody>
                        <a:bodyPr/>
                        <a:lstStyle/>
                        <a:p>
                          <a:pPr algn="ctr"/>
                          <a:r>
                            <a:rPr lang="en-US" sz="1800" dirty="0"/>
                            <a:t>99% </a:t>
                          </a:r>
                          <a:r>
                            <a:rPr lang="en-US" sz="1800" dirty="0" err="1"/>
                            <a:t>datapoints</a:t>
                          </a:r>
                          <a:r>
                            <a:rPr lang="en-US" sz="1800" dirty="0"/>
                            <a:t> have relative error value less than this value</a:t>
                          </a:r>
                        </a:p>
                      </a:txBody>
                      <a:tcPr/>
                    </a:tc>
                    <a:extLst>
                      <a:ext uri="{0D108BD9-81ED-4DB2-BD59-A6C34878D82A}">
                        <a16:rowId xmlns:a16="http://schemas.microsoft.com/office/drawing/2014/main" val="1831547124"/>
                      </a:ext>
                    </a:extLst>
                  </a:tr>
                  <a:tr h="9434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2400" smtClean="0">
                                    <a:solidFill>
                                      <a:srgbClr val="00B050"/>
                                    </a:solidFill>
                                    <a:latin typeface="Cambria Math" panose="02040503050406030204" pitchFamily="18" charset="0"/>
                                  </a:rPr>
                                  <m:t>𝛆</m:t>
                                </m:r>
                                <m:m>
                                  <m:mPr>
                                    <m:mcs>
                                      <m:mc>
                                        <m:mcPr>
                                          <m:count m:val="1"/>
                                          <m:mcJc m:val="center"/>
                                        </m:mcPr>
                                      </m:mc>
                                    </m:mcs>
                                    <m:ctrlPr>
                                      <a:rPr lang="el-GR" sz="2400" i="1" smtClean="0">
                                        <a:solidFill>
                                          <a:srgbClr val="00B050"/>
                                        </a:solidFill>
                                        <a:latin typeface="Cambria Math" panose="02040503050406030204" pitchFamily="18" charset="0"/>
                                      </a:rPr>
                                    </m:ctrlPr>
                                  </m:mPr>
                                  <m:mr>
                                    <m:e>
                                      <m:r>
                                        <m:rPr>
                                          <m:brk m:alnAt="7"/>
                                        </m:rPr>
                                        <a:rPr lang="en-US" sz="2400" smtClean="0">
                                          <a:solidFill>
                                            <a:srgbClr val="00B050"/>
                                          </a:solidFill>
                                          <a:latin typeface="Cambria Math" panose="02040503050406030204" pitchFamily="18" charset="0"/>
                                        </a:rPr>
                                        <m:t> </m:t>
                                      </m:r>
                                    </m:e>
                                  </m:mr>
                                  <m:mr>
                                    <m:e>
                                      <m:r>
                                        <a:rPr lang="en-US" sz="2400" smtClean="0">
                                          <a:solidFill>
                                            <a:srgbClr val="00B050"/>
                                          </a:solidFill>
                                          <a:latin typeface="Cambria Math" panose="02040503050406030204" pitchFamily="18" charset="0"/>
                                        </a:rPr>
                                        <m:t>𝟗𝟗𝐩𝟗𝟗</m:t>
                                      </m:r>
                                    </m:e>
                                  </m:mr>
                                </m:m>
                              </m:oMath>
                            </m:oMathPara>
                          </a14:m>
                          <a:endParaRPr lang="en-US" sz="2400" dirty="0">
                            <a:solidFill>
                              <a:srgbClr val="00B050"/>
                            </a:solidFill>
                          </a:endParaRPr>
                        </a:p>
                        <a:p>
                          <a:endParaRPr lang="en-US" sz="2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99.99</a:t>
                          </a:r>
                          <a:r>
                            <a:rPr lang="en-US" sz="1800" baseline="30000" dirty="0"/>
                            <a:t>th</a:t>
                          </a:r>
                          <a:r>
                            <a:rPr lang="en-US" sz="1800" dirty="0"/>
                            <a:t> percentile value of {</a:t>
                          </a:r>
                          <a14:m>
                            <m:oMath xmlns:m="http://schemas.openxmlformats.org/officeDocument/2006/math">
                              <m:r>
                                <m:rPr>
                                  <m:sty m:val="p"/>
                                </m:rPr>
                                <a:rPr lang="el-GR" sz="1800" smtClean="0">
                                  <a:latin typeface="Cambria Math" panose="02040503050406030204" pitchFamily="18" charset="0"/>
                                </a:rPr>
                                <m:t>ε</m:t>
                              </m:r>
                              <m:m>
                                <m:mPr>
                                  <m:mcs>
                                    <m:mc>
                                      <m:mcPr>
                                        <m:count m:val="1"/>
                                        <m:mcJc m:val="center"/>
                                      </m:mcPr>
                                    </m:mc>
                                  </m:mcs>
                                  <m:ctrlPr>
                                    <a:rPr lang="el-GR" sz="1800" i="1" smtClean="0">
                                      <a:latin typeface="Cambria Math" panose="02040503050406030204" pitchFamily="18" charset="0"/>
                                    </a:rPr>
                                  </m:ctrlPr>
                                </m:mPr>
                                <m:mr>
                                  <m:e>
                                    <m:r>
                                      <m:rPr>
                                        <m:brk m:alnAt="7"/>
                                      </m:rPr>
                                      <a:rPr lang="en-US" sz="1800" smtClean="0">
                                        <a:latin typeface="Cambria Math" panose="02040503050406030204" pitchFamily="18" charset="0"/>
                                      </a:rPr>
                                      <m:t>𝑖</m:t>
                                    </m:r>
                                    <m:r>
                                      <a:rPr lang="en-US" sz="1800" smtClean="0">
                                        <a:latin typeface="Cambria Math" panose="02040503050406030204" pitchFamily="18" charset="0"/>
                                      </a:rPr>
                                      <m:t>𝑗</m:t>
                                    </m:r>
                                  </m:e>
                                </m:mr>
                                <m:mr>
                                  <m:e>
                                    <m:r>
                                      <a:rPr lang="en-US" sz="1800" smtClean="0">
                                        <a:latin typeface="Cambria Math" panose="02040503050406030204" pitchFamily="18" charset="0"/>
                                      </a:rPr>
                                      <m:t>𝑟𝑒𝑙</m:t>
                                    </m:r>
                                  </m:e>
                                </m:mr>
                              </m:m>
                            </m:oMath>
                          </a14:m>
                          <a:r>
                            <a:rPr lang="en-US" sz="1800" dirty="0"/>
                            <a:t>} when sorted</a:t>
                          </a:r>
                          <a:r>
                            <a:rPr lang="en-US" sz="1800" baseline="0" dirty="0"/>
                            <a:t> in ascending order</a:t>
                          </a:r>
                          <a:endParaRPr lang="en-US" sz="18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99.99%  </a:t>
                          </a:r>
                          <a:r>
                            <a:rPr lang="en-US" sz="1800" dirty="0" err="1"/>
                            <a:t>datapoints</a:t>
                          </a:r>
                          <a:r>
                            <a:rPr lang="en-US" sz="1800" dirty="0"/>
                            <a:t> have relative error value less than this value</a:t>
                          </a:r>
                        </a:p>
                      </a:txBody>
                      <a:tcPr/>
                    </a:tc>
                    <a:extLst>
                      <a:ext uri="{0D108BD9-81ED-4DB2-BD59-A6C34878D82A}">
                        <a16:rowId xmlns:a16="http://schemas.microsoft.com/office/drawing/2014/main" val="1104206593"/>
                      </a:ext>
                    </a:extLst>
                  </a:tr>
                </a:tbl>
              </a:graphicData>
            </a:graphic>
          </p:graphicFrame>
        </mc:Choice>
        <mc:Fallback xmlns="">
          <p:graphicFrame>
            <p:nvGraphicFramePr>
              <p:cNvPr id="7" name="Content Placeholder 6">
                <a:extLst>
                  <a:ext uri="{FF2B5EF4-FFF2-40B4-BE49-F238E27FC236}">
                    <a16:creationId xmlns:a16="http://schemas.microsoft.com/office/drawing/2014/main" id="{26067AD6-CD97-4B20-BC76-ED973011D13B}"/>
                  </a:ext>
                </a:extLst>
              </p:cNvPr>
              <p:cNvGraphicFramePr>
                <a:graphicFrameLocks noGrp="1"/>
              </p:cNvGraphicFramePr>
              <p:nvPr>
                <p:ph idx="1"/>
                <p:extLst>
                  <p:ext uri="{D42A27DB-BD31-4B8C-83A1-F6EECF244321}">
                    <p14:modId xmlns:p14="http://schemas.microsoft.com/office/powerpoint/2010/main" val="1810426804"/>
                  </p:ext>
                </p:extLst>
              </p:nvPr>
            </p:nvGraphicFramePr>
            <p:xfrm>
              <a:off x="236483" y="1664405"/>
              <a:ext cx="8671034" cy="3011953"/>
            </p:xfrm>
            <a:graphic>
              <a:graphicData uri="http://schemas.openxmlformats.org/drawingml/2006/table">
                <a:tbl>
                  <a:tblPr firstRow="1" bandRow="1">
                    <a:tableStyleId>{22838BEF-8BB2-4498-84A7-C5851F593DF1}</a:tableStyleId>
                  </a:tblPr>
                  <a:tblGrid>
                    <a:gridCol w="1645920">
                      <a:extLst>
                        <a:ext uri="{9D8B030D-6E8A-4147-A177-3AD203B41FA5}">
                          <a16:colId xmlns:a16="http://schemas.microsoft.com/office/drawing/2014/main" val="2626429510"/>
                        </a:ext>
                      </a:extLst>
                    </a:gridCol>
                    <a:gridCol w="3359713">
                      <a:extLst>
                        <a:ext uri="{9D8B030D-6E8A-4147-A177-3AD203B41FA5}">
                          <a16:colId xmlns:a16="http://schemas.microsoft.com/office/drawing/2014/main" val="3140763186"/>
                        </a:ext>
                      </a:extLst>
                    </a:gridCol>
                    <a:gridCol w="3665401">
                      <a:extLst>
                        <a:ext uri="{9D8B030D-6E8A-4147-A177-3AD203B41FA5}">
                          <a16:colId xmlns:a16="http://schemas.microsoft.com/office/drawing/2014/main" val="2009698879"/>
                        </a:ext>
                      </a:extLst>
                    </a:gridCol>
                  </a:tblGrid>
                  <a:tr h="423592">
                    <a:tc>
                      <a:txBody>
                        <a:bodyPr/>
                        <a:lstStyle/>
                        <a:p>
                          <a:pPr algn="ctr"/>
                          <a:r>
                            <a:rPr lang="en-US" sz="2000" dirty="0"/>
                            <a:t>Error Metric                                                 </a:t>
                          </a:r>
                          <a:endParaRPr lang="en-US" sz="2000" dirty="0">
                            <a:solidFill>
                              <a:schemeClr val="tx1"/>
                            </a:solidFill>
                          </a:endParaRPr>
                        </a:p>
                      </a:txBody>
                      <a:tcPr/>
                    </a:tc>
                    <a:tc>
                      <a:txBody>
                        <a:bodyPr/>
                        <a:lstStyle/>
                        <a:p>
                          <a:pPr algn="ctr"/>
                          <a:r>
                            <a:rPr lang="en-US" sz="2000" dirty="0"/>
                            <a:t>Definition</a:t>
                          </a:r>
                          <a:endParaRPr lang="en-US" sz="2000" dirty="0">
                            <a:solidFill>
                              <a:schemeClr val="tx1"/>
                            </a:solidFill>
                          </a:endParaRPr>
                        </a:p>
                      </a:txBody>
                      <a:tcPr/>
                    </a:tc>
                    <a:tc>
                      <a:txBody>
                        <a:bodyPr/>
                        <a:lstStyle/>
                        <a:p>
                          <a:pPr algn="ctr"/>
                          <a:r>
                            <a:rPr lang="en-US" sz="2000" dirty="0"/>
                            <a:t>Description</a:t>
                          </a:r>
                          <a:endParaRPr lang="en-US" sz="2000" dirty="0">
                            <a:solidFill>
                              <a:schemeClr val="tx1"/>
                            </a:solidFill>
                          </a:endParaRPr>
                        </a:p>
                      </a:txBody>
                      <a:tcPr/>
                    </a:tc>
                    <a:extLst>
                      <a:ext uri="{0D108BD9-81ED-4DB2-BD59-A6C34878D82A}">
                        <a16:rowId xmlns:a16="http://schemas.microsoft.com/office/drawing/2014/main" val="207042435"/>
                      </a:ext>
                    </a:extLst>
                  </a:tr>
                  <a:tr h="721805">
                    <a:tc>
                      <a:txBody>
                        <a:bodyPr/>
                        <a:lstStyle/>
                        <a:p>
                          <a:endParaRPr lang="en-US"/>
                        </a:p>
                      </a:txBody>
                      <a:tcPr>
                        <a:blipFill>
                          <a:blip r:embed="rId3"/>
                          <a:stretch>
                            <a:fillRect l="-370" t="-63559" r="-428148" b="-261864"/>
                          </a:stretch>
                        </a:blipFill>
                      </a:tcPr>
                    </a:tc>
                    <a:tc>
                      <a:txBody>
                        <a:bodyPr/>
                        <a:lstStyle/>
                        <a:p>
                          <a:endParaRPr lang="en-US"/>
                        </a:p>
                      </a:txBody>
                      <a:tcPr>
                        <a:blipFill>
                          <a:blip r:embed="rId3"/>
                          <a:stretch>
                            <a:fillRect l="-49094" t="-63559" r="-109420" b="-261864"/>
                          </a:stretch>
                        </a:blipFill>
                      </a:tcPr>
                    </a:tc>
                    <a:tc>
                      <a:txBody>
                        <a:bodyPr/>
                        <a:lstStyle/>
                        <a:p>
                          <a:pPr algn="ctr"/>
                          <a:r>
                            <a:rPr lang="en-US" sz="1800" dirty="0"/>
                            <a:t>Root of mean squared relative errors</a:t>
                          </a:r>
                        </a:p>
                      </a:txBody>
                      <a:tcPr/>
                    </a:tc>
                    <a:extLst>
                      <a:ext uri="{0D108BD9-81ED-4DB2-BD59-A6C34878D82A}">
                        <a16:rowId xmlns:a16="http://schemas.microsoft.com/office/drawing/2014/main" val="1926805203"/>
                      </a:ext>
                    </a:extLst>
                  </a:tr>
                  <a:tr h="923100">
                    <a:tc>
                      <a:txBody>
                        <a:bodyPr/>
                        <a:lstStyle/>
                        <a:p>
                          <a:endParaRPr lang="en-US"/>
                        </a:p>
                      </a:txBody>
                      <a:tcPr>
                        <a:blipFill>
                          <a:blip r:embed="rId3"/>
                          <a:stretch>
                            <a:fillRect l="-370" t="-126974" r="-428148" b="-103289"/>
                          </a:stretch>
                        </a:blipFill>
                      </a:tcPr>
                    </a:tc>
                    <a:tc>
                      <a:txBody>
                        <a:bodyPr/>
                        <a:lstStyle/>
                        <a:p>
                          <a:endParaRPr lang="en-US"/>
                        </a:p>
                      </a:txBody>
                      <a:tcPr>
                        <a:blipFill>
                          <a:blip r:embed="rId3"/>
                          <a:stretch>
                            <a:fillRect l="-49094" t="-126974" r="-109420" b="-103289"/>
                          </a:stretch>
                        </a:blipFill>
                      </a:tcPr>
                    </a:tc>
                    <a:tc>
                      <a:txBody>
                        <a:bodyPr/>
                        <a:lstStyle/>
                        <a:p>
                          <a:pPr algn="ctr"/>
                          <a:r>
                            <a:rPr lang="en-US" sz="1800" dirty="0"/>
                            <a:t>99% </a:t>
                          </a:r>
                          <a:r>
                            <a:rPr lang="en-US" sz="1800" dirty="0" err="1"/>
                            <a:t>datapoints</a:t>
                          </a:r>
                          <a:r>
                            <a:rPr lang="en-US" sz="1800" dirty="0"/>
                            <a:t> have relative error value less than this value</a:t>
                          </a:r>
                        </a:p>
                      </a:txBody>
                      <a:tcPr/>
                    </a:tc>
                    <a:extLst>
                      <a:ext uri="{0D108BD9-81ED-4DB2-BD59-A6C34878D82A}">
                        <a16:rowId xmlns:a16="http://schemas.microsoft.com/office/drawing/2014/main" val="1831547124"/>
                      </a:ext>
                    </a:extLst>
                  </a:tr>
                  <a:tr h="943456">
                    <a:tc>
                      <a:txBody>
                        <a:bodyPr/>
                        <a:lstStyle/>
                        <a:p>
                          <a:endParaRPr lang="en-US"/>
                        </a:p>
                      </a:txBody>
                      <a:tcPr>
                        <a:blipFill>
                          <a:blip r:embed="rId3"/>
                          <a:stretch>
                            <a:fillRect l="-370" t="-222581" r="-428148" b="-1290"/>
                          </a:stretch>
                        </a:blipFill>
                      </a:tcPr>
                    </a:tc>
                    <a:tc>
                      <a:txBody>
                        <a:bodyPr/>
                        <a:lstStyle/>
                        <a:p>
                          <a:endParaRPr lang="en-US"/>
                        </a:p>
                      </a:txBody>
                      <a:tcPr>
                        <a:blipFill>
                          <a:blip r:embed="rId3"/>
                          <a:stretch>
                            <a:fillRect l="-49094" t="-222581" r="-109420" b="-1290"/>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99.99%  </a:t>
                          </a:r>
                          <a:r>
                            <a:rPr lang="en-US" sz="1800" dirty="0" err="1"/>
                            <a:t>datapoints</a:t>
                          </a:r>
                          <a:r>
                            <a:rPr lang="en-US" sz="1800" dirty="0"/>
                            <a:t> have relative error value less than this value</a:t>
                          </a:r>
                        </a:p>
                      </a:txBody>
                      <a:tcPr/>
                    </a:tc>
                    <a:extLst>
                      <a:ext uri="{0D108BD9-81ED-4DB2-BD59-A6C34878D82A}">
                        <a16:rowId xmlns:a16="http://schemas.microsoft.com/office/drawing/2014/main" val="1104206593"/>
                      </a:ext>
                    </a:extLst>
                  </a:tr>
                </a:tbl>
              </a:graphicData>
            </a:graphic>
          </p:graphicFrame>
        </mc:Fallback>
      </mc:AlternateContent>
      <p:sp>
        <p:nvSpPr>
          <p:cNvPr id="3" name="Title 2">
            <a:extLst>
              <a:ext uri="{FF2B5EF4-FFF2-40B4-BE49-F238E27FC236}">
                <a16:creationId xmlns:a16="http://schemas.microsoft.com/office/drawing/2014/main" id="{9927F2FF-D8DC-430C-A9EF-B8D403B8F962}"/>
              </a:ext>
            </a:extLst>
          </p:cNvPr>
          <p:cNvSpPr>
            <a:spLocks noGrp="1"/>
          </p:cNvSpPr>
          <p:nvPr>
            <p:ph type="title"/>
          </p:nvPr>
        </p:nvSpPr>
        <p:spPr/>
        <p:txBody>
          <a:bodyPr/>
          <a:lstStyle/>
          <a:p>
            <a:r>
              <a:rPr lang="en-US" dirty="0"/>
              <a:t>Reporting Metrics</a:t>
            </a:r>
          </a:p>
        </p:txBody>
      </p:sp>
      <p:sp>
        <p:nvSpPr>
          <p:cNvPr id="4" name="Date Placeholder 3">
            <a:extLst>
              <a:ext uri="{FF2B5EF4-FFF2-40B4-BE49-F238E27FC236}">
                <a16:creationId xmlns:a16="http://schemas.microsoft.com/office/drawing/2014/main" id="{01C5A286-C2A2-4FC1-85F9-A575FDAF7413}"/>
              </a:ext>
            </a:extLst>
          </p:cNvPr>
          <p:cNvSpPr>
            <a:spLocks noGrp="1"/>
          </p:cNvSpPr>
          <p:nvPr>
            <p:ph type="dt" sz="half" idx="10"/>
          </p:nvPr>
        </p:nvSpPr>
        <p:spPr/>
        <p:txBody>
          <a:bodyPr/>
          <a:lstStyle/>
          <a:p>
            <a:r>
              <a:rPr lang="en-US" noProof="1"/>
              <a:t>26 March 2019</a:t>
            </a:r>
          </a:p>
        </p:txBody>
      </p:sp>
      <p:sp>
        <p:nvSpPr>
          <p:cNvPr id="6" name="Slide Number Placeholder 5">
            <a:extLst>
              <a:ext uri="{FF2B5EF4-FFF2-40B4-BE49-F238E27FC236}">
                <a16:creationId xmlns:a16="http://schemas.microsoft.com/office/drawing/2014/main" id="{36F5DFDE-FAFC-45A8-8775-27C9233A3E07}"/>
              </a:ext>
            </a:extLst>
          </p:cNvPr>
          <p:cNvSpPr>
            <a:spLocks noGrp="1"/>
          </p:cNvSpPr>
          <p:nvPr>
            <p:ph type="sldNum" sz="quarter" idx="12"/>
          </p:nvPr>
        </p:nvSpPr>
        <p:spPr/>
        <p:txBody>
          <a:bodyPr/>
          <a:lstStyle/>
          <a:p>
            <a:fld id="{22DECF6A-13F7-418C-BBFC-95033FFCD5F1}" type="slidenum">
              <a:rPr lang="en-US" noProof="1" smtClean="0"/>
              <a:pPr/>
              <a:t>14</a:t>
            </a:fld>
            <a:endParaRPr lang="en-US" noProof="1"/>
          </a:p>
        </p:txBody>
      </p:sp>
      <p:sp>
        <p:nvSpPr>
          <p:cNvPr id="8" name="Footer Placeholder 4">
            <a:extLst>
              <a:ext uri="{FF2B5EF4-FFF2-40B4-BE49-F238E27FC236}">
                <a16:creationId xmlns:a16="http://schemas.microsoft.com/office/drawing/2014/main" id="{9A153A1C-2000-426B-9105-48DB9947DC2A}"/>
              </a:ext>
            </a:extLst>
          </p:cNvPr>
          <p:cNvSpPr>
            <a:spLocks noGrp="1"/>
          </p:cNvSpPr>
          <p:nvPr>
            <p:ph type="ftr" sz="quarter" idx="11"/>
          </p:nvPr>
        </p:nvSpPr>
        <p:spPr>
          <a:xfrm>
            <a:off x="3028950" y="4767263"/>
            <a:ext cx="3086100" cy="273844"/>
          </a:xfrm>
        </p:spPr>
        <p:txBody>
          <a:bodyPr/>
          <a:lstStyle/>
          <a:p>
            <a:r>
              <a:rPr lang="en-US" noProof="1"/>
              <a:t>Uday Mallappa / UC San Diego</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41F0B31-ADAB-47D4-BDD1-E28B8671F917}"/>
                  </a:ext>
                </a:extLst>
              </p:cNvPr>
              <p:cNvSpPr/>
              <p:nvPr/>
            </p:nvSpPr>
            <p:spPr>
              <a:xfrm>
                <a:off x="236483" y="774252"/>
                <a:ext cx="5281702" cy="580415"/>
              </a:xfrm>
              <a:prstGeom prst="rect">
                <a:avLst/>
              </a:prstGeom>
            </p:spPr>
            <p:txBody>
              <a:bodyPr wrap="none">
                <a:spAutoFit/>
              </a:bodyPr>
              <a:lstStyle/>
              <a:p>
                <a14:m>
                  <m:oMath xmlns:m="http://schemas.openxmlformats.org/officeDocument/2006/math">
                    <m:r>
                      <a:rPr lang="el-GR" b="1" i="1" smtClean="0">
                        <a:latin typeface="Cambria Math" panose="02040503050406030204" pitchFamily="18" charset="0"/>
                        <a:ea typeface="Cambria Math" panose="02040503050406030204" pitchFamily="18" charset="0"/>
                      </a:rPr>
                      <m:t>𝛆</m:t>
                    </m:r>
                    <m:m>
                      <m:mPr>
                        <m:mcs>
                          <m:mc>
                            <m:mcPr>
                              <m:count m:val="1"/>
                              <m:mcJc m:val="center"/>
                            </m:mcPr>
                          </m:mc>
                        </m:mcs>
                        <m:ctrlPr>
                          <a:rPr lang="el-GR" b="1" i="1">
                            <a:latin typeface="Cambria Math" panose="02040503050406030204" pitchFamily="18" charset="0"/>
                            <a:ea typeface="Cambria Math" panose="02040503050406030204" pitchFamily="18" charset="0"/>
                          </a:rPr>
                        </m:ctrlPr>
                      </m:mPr>
                      <m:mr>
                        <m:e>
                          <m:r>
                            <m:rPr>
                              <m:brk m:alnAt="7"/>
                            </m:rPr>
                            <a:rPr lang="en-US" b="1" i="1">
                              <a:latin typeface="Cambria Math" panose="02040503050406030204" pitchFamily="18" charset="0"/>
                              <a:ea typeface="Cambria Math" panose="02040503050406030204" pitchFamily="18" charset="0"/>
                            </a:rPr>
                            <m:t>𝒊</m:t>
                          </m:r>
                          <m:r>
                            <a:rPr lang="en-US" b="1" i="1">
                              <a:latin typeface="Cambria Math" panose="02040503050406030204" pitchFamily="18" charset="0"/>
                              <a:ea typeface="Cambria Math" panose="02040503050406030204" pitchFamily="18" charset="0"/>
                            </a:rPr>
                            <m:t>𝒋</m:t>
                          </m:r>
                        </m:e>
                      </m:mr>
                      <m:mr>
                        <m:e>
                          <m:r>
                            <a:rPr lang="en-US" b="1" i="1">
                              <a:latin typeface="Cambria Math" panose="02040503050406030204" pitchFamily="18" charset="0"/>
                              <a:ea typeface="Cambria Math" panose="02040503050406030204" pitchFamily="18" charset="0"/>
                            </a:rPr>
                            <m:t>𝒓𝒆𝒍</m:t>
                          </m:r>
                        </m:e>
                      </m:mr>
                    </m:m>
                  </m:oMath>
                </a14:m>
                <a:r>
                  <a:rPr lang="en-US" b="1" dirty="0"/>
                  <a:t> </a:t>
                </a:r>
                <a14:m>
                  <m:oMath xmlns:m="http://schemas.openxmlformats.org/officeDocument/2006/math">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𝐴𝑏𝑠𝑜𝑙𝑢𝑡𝑒</m:t>
                        </m:r>
                        <m:r>
                          <a:rPr lang="en-US" b="0" i="1" dirty="0" smtClean="0">
                            <a:latin typeface="Cambria Math" panose="02040503050406030204" pitchFamily="18" charset="0"/>
                          </a:rPr>
                          <m:t> </m:t>
                        </m:r>
                        <m:r>
                          <a:rPr lang="en-US" b="0" i="1" dirty="0" smtClean="0">
                            <a:latin typeface="Cambria Math" panose="02040503050406030204" pitchFamily="18" charset="0"/>
                          </a:rPr>
                          <m:t>𝑒𝑟𝑟𝑜𝑟</m:t>
                        </m:r>
                        <m:r>
                          <a:rPr lang="en-US" b="0" i="1" dirty="0" smtClean="0">
                            <a:latin typeface="Cambria Math" panose="02040503050406030204" pitchFamily="18" charset="0"/>
                          </a:rPr>
                          <m:t>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b="0" i="1" dirty="0" smtClean="0">
                            <a:latin typeface="Cambria Math" panose="02040503050406030204" pitchFamily="18" charset="0"/>
                          </a:rPr>
                          <m:t>𝑒𝑙𝑒𝑚𝑒𝑛𝑡</m:t>
                        </m:r>
                        <m:r>
                          <a:rPr lang="en-US" b="0" i="1" dirty="0" smtClean="0">
                            <a:latin typeface="Cambria Math" panose="02040503050406030204" pitchFamily="18" charset="0"/>
                          </a:rPr>
                          <m:t> </m:t>
                        </m:r>
                        <m:r>
                          <a:rPr lang="en-US" b="0" i="1" dirty="0" smtClean="0">
                            <a:latin typeface="Cambria Math" panose="02040503050406030204" pitchFamily="18" charset="0"/>
                          </a:rPr>
                          <m:t>𝑖𝑛</m:t>
                        </m:r>
                        <m:r>
                          <a:rPr lang="en-US" b="0" i="1" dirty="0" smtClean="0">
                            <a:latin typeface="Cambria Math" panose="02040503050406030204" pitchFamily="18" charset="0"/>
                          </a:rPr>
                          <m:t> </m:t>
                        </m:r>
                        <m:r>
                          <a:rPr lang="en-US" b="0" i="1" dirty="0" smtClean="0">
                            <a:latin typeface="Cambria Math" panose="02040503050406030204" pitchFamily="18" charset="0"/>
                          </a:rPr>
                          <m:t>𝑟𝑜𝑤</m:t>
                        </m:r>
                        <m:r>
                          <a:rPr lang="en-US" b="0" i="1" dirty="0" smtClean="0">
                            <a:latin typeface="Cambria Math" panose="02040503050406030204" pitchFamily="18" charset="0"/>
                          </a:rPr>
                          <m:t> </m:t>
                        </m:r>
                        <m:r>
                          <a:rPr lang="en-US" b="0" i="1" dirty="0" smtClean="0">
                            <a:latin typeface="Cambria Math" panose="02040503050406030204" pitchFamily="18" charset="0"/>
                          </a:rPr>
                          <m:t>𝑖</m:t>
                        </m:r>
                        <m:r>
                          <a:rPr lang="en-US" b="0" i="1" dirty="0" smtClean="0">
                            <a:latin typeface="Cambria Math" panose="02040503050406030204" pitchFamily="18" charset="0"/>
                          </a:rPr>
                          <m:t>,   </m:t>
                        </m:r>
                        <m:r>
                          <a:rPr lang="en-US" b="0" i="1" dirty="0" smtClean="0">
                            <a:latin typeface="Cambria Math" panose="02040503050406030204" pitchFamily="18" charset="0"/>
                          </a:rPr>
                          <m:t>𝑐𝑜𝑙𝑢𝑚𝑛</m:t>
                        </m:r>
                        <m:r>
                          <a:rPr lang="en-US" b="0" i="1" dirty="0" smtClean="0">
                            <a:latin typeface="Cambria Math" panose="02040503050406030204" pitchFamily="18" charset="0"/>
                          </a:rPr>
                          <m:t> </m:t>
                        </m:r>
                        <m:r>
                          <a:rPr lang="en-US" b="0" i="1" dirty="0" smtClean="0">
                            <a:latin typeface="Cambria Math" panose="02040503050406030204" pitchFamily="18" charset="0"/>
                          </a:rPr>
                          <m:t>𝑗</m:t>
                        </m:r>
                        <m:r>
                          <a:rPr lang="en-US" i="1" dirty="0">
                            <a:latin typeface="Cambria Math" panose="02040503050406030204" pitchFamily="18" charset="0"/>
                          </a:rPr>
                          <m:t> </m:t>
                        </m:r>
                        <m:r>
                          <a:rPr lang="en-US" i="1" dirty="0">
                            <a:latin typeface="Cambria Math" panose="02040503050406030204" pitchFamily="18" charset="0"/>
                          </a:rPr>
                          <m:t>𝑜𝑓</m:t>
                        </m:r>
                        <m:r>
                          <a:rPr lang="en-US" b="0" i="1" dirty="0" smtClean="0">
                            <a:latin typeface="Cambria Math" panose="02040503050406030204" pitchFamily="18" charset="0"/>
                          </a:rPr>
                          <m:t> </m:t>
                        </m:r>
                        <m:r>
                          <a:rPr lang="en-US" i="1" dirty="0">
                            <a:latin typeface="Cambria Math" panose="02040503050406030204" pitchFamily="18" charset="0"/>
                          </a:rPr>
                          <m:t>𝑌</m:t>
                        </m:r>
                        <m:m>
                          <m:mPr>
                            <m:mcs>
                              <m:mc>
                                <m:mcPr>
                                  <m:count m:val="1"/>
                                  <m:mcJc m:val="center"/>
                                </m:mcPr>
                              </m:mc>
                            </m:mcs>
                            <m:ctrlPr>
                              <a:rPr lang="en-US" i="1" dirty="0">
                                <a:latin typeface="Cambria Math" panose="02040503050406030204" pitchFamily="18" charset="0"/>
                              </a:rPr>
                            </m:ctrlPr>
                          </m:mPr>
                          <m:mr>
                            <m:e>
                              <m:r>
                                <m:rPr>
                                  <m:brk m:alnAt="7"/>
                                </m:rPr>
                                <a:rPr lang="en-US" i="1" dirty="0">
                                  <a:latin typeface="Cambria Math" panose="02040503050406030204" pitchFamily="18" charset="0"/>
                                </a:rPr>
                                <m:t> </m:t>
                              </m:r>
                            </m:e>
                          </m:mr>
                          <m:mr>
                            <m:e>
                              <m:r>
                                <a:rPr lang="en-US" i="1" dirty="0">
                                  <a:latin typeface="Cambria Math" panose="02040503050406030204" pitchFamily="18" charset="0"/>
                                </a:rPr>
                                <m:t>𝑡𝑒𝑠𝑡</m:t>
                              </m:r>
                            </m:e>
                          </m:mr>
                        </m:m>
                      </m:num>
                      <m:den>
                        <m:r>
                          <a:rPr lang="en-US" b="0" i="1" dirty="0" smtClean="0">
                            <a:latin typeface="Cambria Math" panose="02040503050406030204" pitchFamily="18" charset="0"/>
                          </a:rPr>
                          <m:t>𝐴𝑐𝑡𝑢𝑎𝑙</m:t>
                        </m:r>
                        <m:r>
                          <a:rPr lang="en-US" b="0" i="1" dirty="0" smtClean="0">
                            <a:latin typeface="Cambria Math" panose="02040503050406030204" pitchFamily="18" charset="0"/>
                          </a:rPr>
                          <m:t> </m:t>
                        </m:r>
                        <m:r>
                          <a:rPr lang="en-US" b="0" i="1" dirty="0" smtClean="0">
                            <a:latin typeface="Cambria Math" panose="02040503050406030204" pitchFamily="18" charset="0"/>
                          </a:rPr>
                          <m:t>𝑑𝑒𝑙𝑎𝑦</m:t>
                        </m:r>
                        <m:r>
                          <a:rPr lang="en-US" b="0" i="1" dirty="0" smtClean="0">
                            <a:latin typeface="Cambria Math" panose="02040503050406030204" pitchFamily="18" charset="0"/>
                          </a:rPr>
                          <m:t>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i="1" dirty="0" smtClean="0">
                            <a:latin typeface="Cambria Math" panose="02040503050406030204" pitchFamily="18" charset="0"/>
                          </a:rPr>
                          <m:t>𝑒</m:t>
                        </m:r>
                        <m:r>
                          <a:rPr lang="en-US" b="0" i="1" dirty="0" smtClean="0">
                            <a:latin typeface="Cambria Math" panose="02040503050406030204" pitchFamily="18" charset="0"/>
                          </a:rPr>
                          <m:t>𝑙𝑒𝑚𝑒𝑛𝑡</m:t>
                        </m:r>
                        <m:r>
                          <a:rPr lang="en-US" b="0" i="1" dirty="0" smtClean="0">
                            <a:latin typeface="Cambria Math" panose="02040503050406030204" pitchFamily="18" charset="0"/>
                          </a:rPr>
                          <m:t> </m:t>
                        </m:r>
                        <m:r>
                          <a:rPr lang="en-US" b="0" i="1" dirty="0" smtClean="0">
                            <a:latin typeface="Cambria Math" panose="02040503050406030204" pitchFamily="18" charset="0"/>
                          </a:rPr>
                          <m:t>𝑖𝑛</m:t>
                        </m:r>
                        <m:r>
                          <a:rPr lang="en-US" b="0" i="1" dirty="0" smtClean="0">
                            <a:latin typeface="Cambria Math" panose="02040503050406030204" pitchFamily="18" charset="0"/>
                          </a:rPr>
                          <m:t> </m:t>
                        </m:r>
                        <m:r>
                          <a:rPr lang="en-US" b="0" i="1" dirty="0" smtClean="0">
                            <a:latin typeface="Cambria Math" panose="02040503050406030204" pitchFamily="18" charset="0"/>
                          </a:rPr>
                          <m:t>𝑟𝑜𝑤</m:t>
                        </m:r>
                        <m:r>
                          <a:rPr lang="en-US" b="0" i="1" dirty="0" smtClean="0">
                            <a:latin typeface="Cambria Math" panose="02040503050406030204" pitchFamily="18" charset="0"/>
                          </a:rPr>
                          <m:t> </m:t>
                        </m:r>
                        <m:r>
                          <a:rPr lang="en-US" b="0" i="1" dirty="0" smtClean="0">
                            <a:latin typeface="Cambria Math" panose="02040503050406030204" pitchFamily="18" charset="0"/>
                          </a:rPr>
                          <m:t>𝑖</m:t>
                        </m:r>
                        <m:r>
                          <a:rPr lang="en-US" b="0" i="1" dirty="0" smtClean="0">
                            <a:latin typeface="Cambria Math" panose="02040503050406030204" pitchFamily="18" charset="0"/>
                          </a:rPr>
                          <m:t>,   </m:t>
                        </m:r>
                        <m:r>
                          <a:rPr lang="en-US" b="0" i="1" dirty="0" smtClean="0">
                            <a:latin typeface="Cambria Math" panose="02040503050406030204" pitchFamily="18" charset="0"/>
                          </a:rPr>
                          <m:t>𝑐𝑜𝑙𝑢𝑚𝑛</m:t>
                        </m:r>
                        <m:r>
                          <a:rPr lang="en-US" b="0" i="1" dirty="0" smtClean="0">
                            <a:latin typeface="Cambria Math" panose="02040503050406030204" pitchFamily="18" charset="0"/>
                          </a:rPr>
                          <m:t> </m:t>
                        </m:r>
                        <m:r>
                          <a:rPr lang="en-US" b="0" i="1" dirty="0" smtClean="0">
                            <a:latin typeface="Cambria Math" panose="02040503050406030204" pitchFamily="18" charset="0"/>
                          </a:rPr>
                          <m:t>𝑗</m:t>
                        </m:r>
                        <m:r>
                          <a:rPr lang="en-US" i="1" dirty="0">
                            <a:latin typeface="Cambria Math" panose="02040503050406030204" pitchFamily="18" charset="0"/>
                          </a:rPr>
                          <m:t> </m:t>
                        </m:r>
                        <m:r>
                          <a:rPr lang="en-US" i="1" dirty="0">
                            <a:latin typeface="Cambria Math" panose="02040503050406030204" pitchFamily="18" charset="0"/>
                          </a:rPr>
                          <m:t>𝑜𝑓</m:t>
                        </m:r>
                        <m:r>
                          <a:rPr lang="en-US" b="0" i="1" dirty="0" smtClean="0">
                            <a:latin typeface="Cambria Math" panose="02040503050406030204" pitchFamily="18" charset="0"/>
                          </a:rPr>
                          <m:t> </m:t>
                        </m:r>
                        <m:r>
                          <a:rPr lang="en-US" i="1" dirty="0">
                            <a:latin typeface="Cambria Math" panose="02040503050406030204" pitchFamily="18" charset="0"/>
                          </a:rPr>
                          <m:t>𝑌</m:t>
                        </m:r>
                        <m:m>
                          <m:mPr>
                            <m:mcs>
                              <m:mc>
                                <m:mcPr>
                                  <m:count m:val="1"/>
                                  <m:mcJc m:val="center"/>
                                </m:mcPr>
                              </m:mc>
                            </m:mcs>
                            <m:ctrlPr>
                              <a:rPr lang="en-US" i="1" dirty="0">
                                <a:latin typeface="Cambria Math" panose="02040503050406030204" pitchFamily="18" charset="0"/>
                              </a:rPr>
                            </m:ctrlPr>
                          </m:mPr>
                          <m:mr>
                            <m:e>
                              <m:r>
                                <m:rPr>
                                  <m:brk m:alnAt="7"/>
                                </m:rPr>
                                <a:rPr lang="en-US" i="1" dirty="0">
                                  <a:latin typeface="Cambria Math" panose="02040503050406030204" pitchFamily="18" charset="0"/>
                                </a:rPr>
                                <m:t> </m:t>
                              </m:r>
                            </m:e>
                          </m:mr>
                          <m:mr>
                            <m:e>
                              <m:r>
                                <a:rPr lang="en-US" i="1" dirty="0">
                                  <a:latin typeface="Cambria Math" panose="02040503050406030204" pitchFamily="18" charset="0"/>
                                </a:rPr>
                                <m:t>𝑡𝑒𝑠𝑡</m:t>
                              </m:r>
                            </m:e>
                          </m:mr>
                        </m:m>
                      </m:den>
                    </m:f>
                  </m:oMath>
                </a14:m>
                <a:endParaRPr lang="en-US" dirty="0"/>
              </a:p>
            </p:txBody>
          </p:sp>
        </mc:Choice>
        <mc:Fallback xmlns="">
          <p:sp>
            <p:nvSpPr>
              <p:cNvPr id="10" name="Rectangle 9">
                <a:extLst>
                  <a:ext uri="{FF2B5EF4-FFF2-40B4-BE49-F238E27FC236}">
                    <a16:creationId xmlns:a16="http://schemas.microsoft.com/office/drawing/2014/main" id="{C41F0B31-ADAB-47D4-BDD1-E28B8671F917}"/>
                  </a:ext>
                </a:extLst>
              </p:cNvPr>
              <p:cNvSpPr>
                <a:spLocks noRot="1" noChangeAspect="1" noMove="1" noResize="1" noEditPoints="1" noAdjustHandles="1" noChangeArrowheads="1" noChangeShapeType="1" noTextEdit="1"/>
              </p:cNvSpPr>
              <p:nvPr/>
            </p:nvSpPr>
            <p:spPr>
              <a:xfrm>
                <a:off x="236483" y="774252"/>
                <a:ext cx="5281702" cy="580415"/>
              </a:xfrm>
              <a:prstGeom prst="rect">
                <a:avLst/>
              </a:prstGeom>
              <a:blipFill>
                <a:blip r:embed="rId4"/>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F520435-190A-4537-86CF-FA6D2E228E39}"/>
              </a:ext>
            </a:extLst>
          </p:cNvPr>
          <p:cNvPicPr>
            <a:picLocks noChangeAspect="1"/>
          </p:cNvPicPr>
          <p:nvPr/>
        </p:nvPicPr>
        <p:blipFill>
          <a:blip r:embed="rId5"/>
          <a:stretch>
            <a:fillRect/>
          </a:stretch>
        </p:blipFill>
        <p:spPr>
          <a:xfrm>
            <a:off x="7254914" y="763901"/>
            <a:ext cx="1552586" cy="781155"/>
          </a:xfrm>
          <a:prstGeom prst="rect">
            <a:avLst/>
          </a:prstGeom>
        </p:spPr>
      </p:pic>
      <p:cxnSp>
        <p:nvCxnSpPr>
          <p:cNvPr id="9" name="Straight Arrow Connector 8">
            <a:extLst>
              <a:ext uri="{FF2B5EF4-FFF2-40B4-BE49-F238E27FC236}">
                <a16:creationId xmlns:a16="http://schemas.microsoft.com/office/drawing/2014/main" id="{F6D81059-71A4-423E-A068-5C5490BEA369}"/>
              </a:ext>
            </a:extLst>
          </p:cNvPr>
          <p:cNvCxnSpPr>
            <a:endCxn id="10" idx="3"/>
          </p:cNvCxnSpPr>
          <p:nvPr/>
        </p:nvCxnSpPr>
        <p:spPr>
          <a:xfrm flipH="1" flipV="1">
            <a:off x="5518185" y="1064460"/>
            <a:ext cx="2513022" cy="2902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9372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E1F3AA-E146-49BF-94E7-54E7E7742C49}"/>
              </a:ext>
            </a:extLst>
          </p:cNvPr>
          <p:cNvSpPr>
            <a:spLocks noGrp="1"/>
          </p:cNvSpPr>
          <p:nvPr>
            <p:ph idx="1"/>
          </p:nvPr>
        </p:nvSpPr>
        <p:spPr>
          <a:xfrm>
            <a:off x="336498" y="912174"/>
            <a:ext cx="8471002" cy="3615910"/>
          </a:xfrm>
        </p:spPr>
        <p:txBody>
          <a:bodyPr>
            <a:normAutofit lnSpcReduction="10000"/>
          </a:bodyPr>
          <a:lstStyle/>
          <a:p>
            <a:pPr marL="457200" indent="-457200">
              <a:buFont typeface="+mj-lt"/>
              <a:buAutoNum type="arabicPeriod"/>
            </a:pPr>
            <a:r>
              <a:rPr lang="en-US" dirty="0"/>
              <a:t>Data Path Delay Model</a:t>
            </a:r>
          </a:p>
          <a:p>
            <a:pPr lvl="2"/>
            <a:r>
              <a:rPr lang="en-US" dirty="0"/>
              <a:t>Post-routed data-path arrival time prediction</a:t>
            </a:r>
          </a:p>
          <a:p>
            <a:pPr marL="457200" indent="-457200">
              <a:buFont typeface="+mj-lt"/>
              <a:buAutoNum type="arabicPeriod"/>
            </a:pPr>
            <a:r>
              <a:rPr lang="en-US" dirty="0"/>
              <a:t>Artiﬁcial Testcases</a:t>
            </a:r>
          </a:p>
          <a:p>
            <a:pPr lvl="2"/>
            <a:r>
              <a:rPr lang="en-US" dirty="0"/>
              <a:t>Design-independent model</a:t>
            </a:r>
          </a:p>
          <a:p>
            <a:pPr marL="457200" indent="-457200">
              <a:buFont typeface="+mj-lt"/>
              <a:buAutoNum type="arabicPeriod"/>
            </a:pPr>
            <a:r>
              <a:rPr lang="en-US" dirty="0"/>
              <a:t>Clock Path Delay Model</a:t>
            </a:r>
          </a:p>
          <a:p>
            <a:pPr lvl="2"/>
            <a:r>
              <a:rPr lang="en-US" dirty="0"/>
              <a:t>Clock network synthesis and optimization</a:t>
            </a:r>
          </a:p>
          <a:p>
            <a:pPr marL="457200" indent="-457200">
              <a:buFont typeface="+mj-lt"/>
              <a:buAutoNum type="arabicPeriod"/>
            </a:pPr>
            <a:r>
              <a:rPr lang="en-US" dirty="0"/>
              <a:t>Corner Scalability</a:t>
            </a:r>
          </a:p>
          <a:p>
            <a:pPr lvl="2"/>
            <a:r>
              <a:rPr lang="en-US" dirty="0"/>
              <a:t>Increased number of corners</a:t>
            </a:r>
          </a:p>
          <a:p>
            <a:pPr marL="0" indent="0">
              <a:buNone/>
            </a:pPr>
            <a:r>
              <a:rPr lang="en-US" dirty="0"/>
              <a:t>5,6. Technology Independence</a:t>
            </a:r>
            <a:endParaRPr lang="en-US" dirty="0">
              <a:sym typeface="Wingdings" panose="05000000000000000000" pitchFamily="2" charset="2"/>
            </a:endParaRPr>
          </a:p>
          <a:p>
            <a:pPr lvl="2"/>
            <a:r>
              <a:rPr lang="en-US" dirty="0">
                <a:sym typeface="Wingdings" panose="05000000000000000000" pitchFamily="2" charset="2"/>
              </a:rPr>
              <a:t>Advanced (sub-16nm) foundry </a:t>
            </a:r>
            <a:r>
              <a:rPr lang="en-US" dirty="0" err="1">
                <a:sym typeface="Wingdings" panose="05000000000000000000" pitchFamily="2" charset="2"/>
              </a:rPr>
              <a:t>enablements</a:t>
            </a:r>
            <a:endParaRPr lang="en-US" dirty="0"/>
          </a:p>
        </p:txBody>
      </p:sp>
      <p:sp>
        <p:nvSpPr>
          <p:cNvPr id="3" name="Title 2">
            <a:extLst>
              <a:ext uri="{FF2B5EF4-FFF2-40B4-BE49-F238E27FC236}">
                <a16:creationId xmlns:a16="http://schemas.microsoft.com/office/drawing/2014/main" id="{39AEBABD-FA9E-4EE4-B270-808DA0E9D8C7}"/>
              </a:ext>
            </a:extLst>
          </p:cNvPr>
          <p:cNvSpPr>
            <a:spLocks noGrp="1"/>
          </p:cNvSpPr>
          <p:nvPr>
            <p:ph type="title"/>
          </p:nvPr>
        </p:nvSpPr>
        <p:spPr/>
        <p:txBody>
          <a:bodyPr/>
          <a:lstStyle/>
          <a:p>
            <a:r>
              <a:rPr lang="en-US" dirty="0"/>
              <a:t>Summary of Experiments</a:t>
            </a:r>
          </a:p>
        </p:txBody>
      </p:sp>
      <p:sp>
        <p:nvSpPr>
          <p:cNvPr id="6" name="Slide Number Placeholder 5">
            <a:extLst>
              <a:ext uri="{FF2B5EF4-FFF2-40B4-BE49-F238E27FC236}">
                <a16:creationId xmlns:a16="http://schemas.microsoft.com/office/drawing/2014/main" id="{11F07A48-3143-4BE9-A517-5F20BE979951}"/>
              </a:ext>
            </a:extLst>
          </p:cNvPr>
          <p:cNvSpPr>
            <a:spLocks noGrp="1"/>
          </p:cNvSpPr>
          <p:nvPr>
            <p:ph type="sldNum" sz="quarter" idx="12"/>
          </p:nvPr>
        </p:nvSpPr>
        <p:spPr/>
        <p:txBody>
          <a:bodyPr/>
          <a:lstStyle/>
          <a:p>
            <a:fld id="{22DECF6A-13F7-418C-BBFC-95033FFCD5F1}" type="slidenum">
              <a:rPr lang="en-US" noProof="1" smtClean="0"/>
              <a:pPr/>
              <a:t>15</a:t>
            </a:fld>
            <a:endParaRPr lang="en-US" noProof="1"/>
          </a:p>
        </p:txBody>
      </p:sp>
      <p:sp>
        <p:nvSpPr>
          <p:cNvPr id="8" name="Footer Placeholder 4">
            <a:extLst>
              <a:ext uri="{FF2B5EF4-FFF2-40B4-BE49-F238E27FC236}">
                <a16:creationId xmlns:a16="http://schemas.microsoft.com/office/drawing/2014/main" id="{B4EF5472-94FE-4010-93B3-B44D3CFD7889}"/>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
        <p:nvSpPr>
          <p:cNvPr id="7" name="Date Placeholder 3">
            <a:extLst>
              <a:ext uri="{FF2B5EF4-FFF2-40B4-BE49-F238E27FC236}">
                <a16:creationId xmlns:a16="http://schemas.microsoft.com/office/drawing/2014/main" id="{D7225FFE-76ED-4E46-BF9D-C63DAB84EB59}"/>
              </a:ext>
            </a:extLst>
          </p:cNvPr>
          <p:cNvSpPr>
            <a:spLocks noGrp="1"/>
          </p:cNvSpPr>
          <p:nvPr>
            <p:ph type="dt" sz="half" idx="10"/>
          </p:nvPr>
        </p:nvSpPr>
        <p:spPr>
          <a:xfrm>
            <a:off x="336499" y="4767263"/>
            <a:ext cx="2349551" cy="273844"/>
          </a:xfrm>
        </p:spPr>
        <p:txBody>
          <a:bodyPr/>
          <a:lstStyle/>
          <a:p>
            <a:r>
              <a:rPr lang="en-US" noProof="1"/>
              <a:t>26 March 2019</a:t>
            </a:r>
          </a:p>
        </p:txBody>
      </p:sp>
    </p:spTree>
    <p:extLst>
      <p:ext uri="{BB962C8B-B14F-4D97-AF65-F5344CB8AC3E}">
        <p14:creationId xmlns:p14="http://schemas.microsoft.com/office/powerpoint/2010/main" val="23541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E1F3AA-E146-49BF-94E7-54E7E7742C49}"/>
              </a:ext>
            </a:extLst>
          </p:cNvPr>
          <p:cNvSpPr>
            <a:spLocks noGrp="1"/>
          </p:cNvSpPr>
          <p:nvPr>
            <p:ph idx="1"/>
          </p:nvPr>
        </p:nvSpPr>
        <p:spPr>
          <a:xfrm>
            <a:off x="2478310" y="750824"/>
            <a:ext cx="4187376" cy="315284"/>
          </a:xfrm>
          <a:solidFill>
            <a:srgbClr val="FFC000"/>
          </a:solidFill>
        </p:spPr>
        <p:txBody>
          <a:bodyPr>
            <a:normAutofit fontScale="85000" lnSpcReduction="20000"/>
          </a:bodyPr>
          <a:lstStyle/>
          <a:p>
            <a:pPr marL="0" indent="0" algn="ctr">
              <a:buNone/>
            </a:pPr>
            <a:r>
              <a:rPr lang="en-US" i="1" dirty="0" err="1"/>
              <a:t>megaboom</a:t>
            </a:r>
            <a:r>
              <a:rPr lang="en-US" i="1" dirty="0"/>
              <a:t> </a:t>
            </a:r>
            <a:r>
              <a:rPr lang="en-US" dirty="0"/>
              <a:t>(990K instances, 350K FF)</a:t>
            </a:r>
          </a:p>
          <a:p>
            <a:pPr marL="342900" lvl="1" indent="0" algn="ctr">
              <a:buNone/>
            </a:pPr>
            <a:endParaRPr lang="en-US" dirty="0"/>
          </a:p>
        </p:txBody>
      </p:sp>
      <p:sp>
        <p:nvSpPr>
          <p:cNvPr id="3" name="Title 2">
            <a:extLst>
              <a:ext uri="{FF2B5EF4-FFF2-40B4-BE49-F238E27FC236}">
                <a16:creationId xmlns:a16="http://schemas.microsoft.com/office/drawing/2014/main" id="{39AEBABD-FA9E-4EE4-B270-808DA0E9D8C7}"/>
              </a:ext>
            </a:extLst>
          </p:cNvPr>
          <p:cNvSpPr>
            <a:spLocks noGrp="1"/>
          </p:cNvSpPr>
          <p:nvPr>
            <p:ph type="title"/>
          </p:nvPr>
        </p:nvSpPr>
        <p:spPr/>
        <p:txBody>
          <a:bodyPr/>
          <a:lstStyle/>
          <a:p>
            <a:r>
              <a:rPr lang="en-US" dirty="0"/>
              <a:t>Results: Data Path Delay Model (</a:t>
            </a:r>
            <a:r>
              <a:rPr lang="en-US" dirty="0" err="1"/>
              <a:t>Expt</a:t>
            </a:r>
            <a:r>
              <a:rPr lang="en-US" dirty="0"/>
              <a:t> 1)</a:t>
            </a:r>
          </a:p>
        </p:txBody>
      </p:sp>
      <p:sp>
        <p:nvSpPr>
          <p:cNvPr id="6" name="Slide Number Placeholder 5">
            <a:extLst>
              <a:ext uri="{FF2B5EF4-FFF2-40B4-BE49-F238E27FC236}">
                <a16:creationId xmlns:a16="http://schemas.microsoft.com/office/drawing/2014/main" id="{11F07A48-3143-4BE9-A517-5F20BE979951}"/>
              </a:ext>
            </a:extLst>
          </p:cNvPr>
          <p:cNvSpPr>
            <a:spLocks noGrp="1"/>
          </p:cNvSpPr>
          <p:nvPr>
            <p:ph type="sldNum" sz="quarter" idx="12"/>
          </p:nvPr>
        </p:nvSpPr>
        <p:spPr/>
        <p:txBody>
          <a:bodyPr/>
          <a:lstStyle/>
          <a:p>
            <a:fld id="{22DECF6A-13F7-418C-BBFC-95033FFCD5F1}" type="slidenum">
              <a:rPr lang="en-US" noProof="1" smtClean="0"/>
              <a:pPr/>
              <a:t>16</a:t>
            </a:fld>
            <a:endParaRPr lang="en-US" noProof="1"/>
          </a:p>
        </p:txBody>
      </p:sp>
      <p:pic>
        <p:nvPicPr>
          <p:cNvPr id="8" name="Picture 7">
            <a:extLst>
              <a:ext uri="{FF2B5EF4-FFF2-40B4-BE49-F238E27FC236}">
                <a16:creationId xmlns:a16="http://schemas.microsoft.com/office/drawing/2014/main" id="{F2D106C6-5DBC-484D-BD22-802C85BC0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838" y="1063010"/>
            <a:ext cx="4625650" cy="3027011"/>
          </a:xfrm>
          <a:prstGeom prst="rect">
            <a:avLst/>
          </a:prstGeom>
        </p:spPr>
      </p:pic>
      <p:sp>
        <p:nvSpPr>
          <p:cNvPr id="9" name="TextBox 8">
            <a:extLst>
              <a:ext uri="{FF2B5EF4-FFF2-40B4-BE49-F238E27FC236}">
                <a16:creationId xmlns:a16="http://schemas.microsoft.com/office/drawing/2014/main" id="{16C5DE1C-101D-4B49-8DD9-757EA963A181}"/>
              </a:ext>
            </a:extLst>
          </p:cNvPr>
          <p:cNvSpPr txBox="1"/>
          <p:nvPr/>
        </p:nvSpPr>
        <p:spPr>
          <a:xfrm>
            <a:off x="1060708" y="2200376"/>
            <a:ext cx="718530" cy="400110"/>
          </a:xfrm>
          <a:prstGeom prst="rect">
            <a:avLst/>
          </a:prstGeom>
          <a:noFill/>
        </p:spPr>
        <p:txBody>
          <a:bodyPr wrap="none" rtlCol="0">
            <a:spAutoFit/>
          </a:bodyPr>
          <a:lstStyle/>
          <a:p>
            <a:r>
              <a:rPr lang="en-US" sz="2000" b="1" dirty="0"/>
              <a:t>Error</a:t>
            </a:r>
          </a:p>
        </p:txBody>
      </p:sp>
      <p:sp>
        <p:nvSpPr>
          <p:cNvPr id="10" name="TextBox 9">
            <a:extLst>
              <a:ext uri="{FF2B5EF4-FFF2-40B4-BE49-F238E27FC236}">
                <a16:creationId xmlns:a16="http://schemas.microsoft.com/office/drawing/2014/main" id="{810E8A96-9640-4037-AA5F-A0E7B90B8F5D}"/>
              </a:ext>
            </a:extLst>
          </p:cNvPr>
          <p:cNvSpPr txBox="1"/>
          <p:nvPr/>
        </p:nvSpPr>
        <p:spPr>
          <a:xfrm>
            <a:off x="3731873" y="4202152"/>
            <a:ext cx="1994457" cy="400110"/>
          </a:xfrm>
          <a:prstGeom prst="rect">
            <a:avLst/>
          </a:prstGeom>
          <a:noFill/>
        </p:spPr>
        <p:txBody>
          <a:bodyPr wrap="none" rtlCol="0">
            <a:spAutoFit/>
          </a:bodyPr>
          <a:lstStyle/>
          <a:p>
            <a:r>
              <a:rPr lang="en-US" sz="2000" b="1" dirty="0"/>
              <a:t># Known Corners</a:t>
            </a:r>
          </a:p>
        </p:txBody>
      </p:sp>
      <p:sp>
        <p:nvSpPr>
          <p:cNvPr id="16" name="Arrow: Right 15">
            <a:extLst>
              <a:ext uri="{FF2B5EF4-FFF2-40B4-BE49-F238E27FC236}">
                <a16:creationId xmlns:a16="http://schemas.microsoft.com/office/drawing/2014/main" id="{CF94FB6C-8A66-4648-AC53-96F6A3FC725C}"/>
              </a:ext>
            </a:extLst>
          </p:cNvPr>
          <p:cNvSpPr/>
          <p:nvPr/>
        </p:nvSpPr>
        <p:spPr>
          <a:xfrm>
            <a:off x="3382898" y="4090021"/>
            <a:ext cx="2378201" cy="158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1AC3A948-7E11-473E-8C76-A95FCB532265}"/>
              </a:ext>
            </a:extLst>
          </p:cNvPr>
          <p:cNvSpPr/>
          <p:nvPr/>
        </p:nvSpPr>
        <p:spPr>
          <a:xfrm>
            <a:off x="1855438" y="1385447"/>
            <a:ext cx="152400" cy="20299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4">
            <a:extLst>
              <a:ext uri="{FF2B5EF4-FFF2-40B4-BE49-F238E27FC236}">
                <a16:creationId xmlns:a16="http://schemas.microsoft.com/office/drawing/2014/main" id="{820E7802-1ADC-4ABC-9814-24D0C704B959}"/>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
        <p:nvSpPr>
          <p:cNvPr id="15" name="Date Placeholder 3">
            <a:extLst>
              <a:ext uri="{FF2B5EF4-FFF2-40B4-BE49-F238E27FC236}">
                <a16:creationId xmlns:a16="http://schemas.microsoft.com/office/drawing/2014/main" id="{01D4642B-B5BF-407A-913B-A494D4A83C00}"/>
              </a:ext>
            </a:extLst>
          </p:cNvPr>
          <p:cNvSpPr>
            <a:spLocks noGrp="1"/>
          </p:cNvSpPr>
          <p:nvPr>
            <p:ph type="dt" sz="half" idx="10"/>
          </p:nvPr>
        </p:nvSpPr>
        <p:spPr>
          <a:xfrm>
            <a:off x="336499" y="4767263"/>
            <a:ext cx="2349551" cy="273844"/>
          </a:xfrm>
        </p:spPr>
        <p:txBody>
          <a:bodyPr/>
          <a:lstStyle/>
          <a:p>
            <a:r>
              <a:rPr lang="en-US" noProof="1"/>
              <a:t>26 March 2019</a:t>
            </a:r>
          </a:p>
        </p:txBody>
      </p:sp>
    </p:spTree>
    <p:extLst>
      <p:ext uri="{BB962C8B-B14F-4D97-AF65-F5344CB8AC3E}">
        <p14:creationId xmlns:p14="http://schemas.microsoft.com/office/powerpoint/2010/main" val="122742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9" grpId="0"/>
      <p:bldP spid="10" grpId="0"/>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EBABD-FA9E-4EE4-B270-808DA0E9D8C7}"/>
              </a:ext>
            </a:extLst>
          </p:cNvPr>
          <p:cNvSpPr>
            <a:spLocks noGrp="1"/>
          </p:cNvSpPr>
          <p:nvPr>
            <p:ph type="title"/>
          </p:nvPr>
        </p:nvSpPr>
        <p:spPr/>
        <p:txBody>
          <a:bodyPr/>
          <a:lstStyle/>
          <a:p>
            <a:r>
              <a:rPr lang="en-US" dirty="0"/>
              <a:t>Results: Design-Independent Model (</a:t>
            </a:r>
            <a:r>
              <a:rPr lang="en-US" dirty="0" err="1"/>
              <a:t>Expt</a:t>
            </a:r>
            <a:r>
              <a:rPr lang="en-US" dirty="0"/>
              <a:t> 2)</a:t>
            </a:r>
          </a:p>
        </p:txBody>
      </p:sp>
      <p:sp>
        <p:nvSpPr>
          <p:cNvPr id="6" name="Slide Number Placeholder 5">
            <a:extLst>
              <a:ext uri="{FF2B5EF4-FFF2-40B4-BE49-F238E27FC236}">
                <a16:creationId xmlns:a16="http://schemas.microsoft.com/office/drawing/2014/main" id="{11F07A48-3143-4BE9-A517-5F20BE979951}"/>
              </a:ext>
            </a:extLst>
          </p:cNvPr>
          <p:cNvSpPr>
            <a:spLocks noGrp="1"/>
          </p:cNvSpPr>
          <p:nvPr>
            <p:ph type="sldNum" sz="quarter" idx="12"/>
          </p:nvPr>
        </p:nvSpPr>
        <p:spPr/>
        <p:txBody>
          <a:bodyPr/>
          <a:lstStyle/>
          <a:p>
            <a:fld id="{22DECF6A-13F7-418C-BBFC-95033FFCD5F1}" type="slidenum">
              <a:rPr lang="en-US" noProof="1" smtClean="0"/>
              <a:pPr/>
              <a:t>17</a:t>
            </a:fld>
            <a:endParaRPr lang="en-US" noProof="1"/>
          </a:p>
        </p:txBody>
      </p:sp>
      <p:sp>
        <p:nvSpPr>
          <p:cNvPr id="9" name="TextBox 8">
            <a:extLst>
              <a:ext uri="{FF2B5EF4-FFF2-40B4-BE49-F238E27FC236}">
                <a16:creationId xmlns:a16="http://schemas.microsoft.com/office/drawing/2014/main" id="{16C5DE1C-101D-4B49-8DD9-757EA963A181}"/>
              </a:ext>
            </a:extLst>
          </p:cNvPr>
          <p:cNvSpPr txBox="1"/>
          <p:nvPr/>
        </p:nvSpPr>
        <p:spPr>
          <a:xfrm>
            <a:off x="10925" y="2186652"/>
            <a:ext cx="662746" cy="369332"/>
          </a:xfrm>
          <a:prstGeom prst="rect">
            <a:avLst/>
          </a:prstGeom>
          <a:noFill/>
        </p:spPr>
        <p:txBody>
          <a:bodyPr wrap="none" rtlCol="0">
            <a:spAutoFit/>
          </a:bodyPr>
          <a:lstStyle/>
          <a:p>
            <a:r>
              <a:rPr lang="en-US" b="1" dirty="0"/>
              <a:t>Error</a:t>
            </a:r>
          </a:p>
        </p:txBody>
      </p:sp>
      <p:sp>
        <p:nvSpPr>
          <p:cNvPr id="10" name="TextBox 9">
            <a:extLst>
              <a:ext uri="{FF2B5EF4-FFF2-40B4-BE49-F238E27FC236}">
                <a16:creationId xmlns:a16="http://schemas.microsoft.com/office/drawing/2014/main" id="{810E8A96-9640-4037-AA5F-A0E7B90B8F5D}"/>
              </a:ext>
            </a:extLst>
          </p:cNvPr>
          <p:cNvSpPr txBox="1"/>
          <p:nvPr/>
        </p:nvSpPr>
        <p:spPr>
          <a:xfrm>
            <a:off x="4089285" y="4294683"/>
            <a:ext cx="1807546" cy="369332"/>
          </a:xfrm>
          <a:prstGeom prst="rect">
            <a:avLst/>
          </a:prstGeom>
          <a:noFill/>
        </p:spPr>
        <p:txBody>
          <a:bodyPr wrap="none" rtlCol="0">
            <a:spAutoFit/>
          </a:bodyPr>
          <a:lstStyle/>
          <a:p>
            <a:r>
              <a:rPr lang="en-US" b="1" dirty="0"/>
              <a:t># Known Corners</a:t>
            </a:r>
          </a:p>
        </p:txBody>
      </p:sp>
      <p:sp>
        <p:nvSpPr>
          <p:cNvPr id="16" name="Arrow: Right 15">
            <a:extLst>
              <a:ext uri="{FF2B5EF4-FFF2-40B4-BE49-F238E27FC236}">
                <a16:creationId xmlns:a16="http://schemas.microsoft.com/office/drawing/2014/main" id="{CF94FB6C-8A66-4648-AC53-96F6A3FC725C}"/>
              </a:ext>
            </a:extLst>
          </p:cNvPr>
          <p:cNvSpPr/>
          <p:nvPr/>
        </p:nvSpPr>
        <p:spPr>
          <a:xfrm>
            <a:off x="3382899" y="4209657"/>
            <a:ext cx="3075050" cy="154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1AC3A948-7E11-473E-8C76-A95FCB532265}"/>
              </a:ext>
            </a:extLst>
          </p:cNvPr>
          <p:cNvSpPr/>
          <p:nvPr/>
        </p:nvSpPr>
        <p:spPr>
          <a:xfrm>
            <a:off x="697173" y="1541000"/>
            <a:ext cx="152400" cy="20299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4054F18-6AAE-4EFB-9715-685DBB91E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73" y="1514249"/>
            <a:ext cx="3577102" cy="2561841"/>
          </a:xfrm>
          <a:prstGeom prst="rect">
            <a:avLst/>
          </a:prstGeom>
        </p:spPr>
      </p:pic>
      <p:sp>
        <p:nvSpPr>
          <p:cNvPr id="21" name="TextBox 20">
            <a:extLst>
              <a:ext uri="{FF2B5EF4-FFF2-40B4-BE49-F238E27FC236}">
                <a16:creationId xmlns:a16="http://schemas.microsoft.com/office/drawing/2014/main" id="{FB6B93F7-E3E0-4479-AF38-1DC2182A25FD}"/>
              </a:ext>
            </a:extLst>
          </p:cNvPr>
          <p:cNvSpPr txBox="1"/>
          <p:nvPr/>
        </p:nvSpPr>
        <p:spPr>
          <a:xfrm>
            <a:off x="705580" y="1108397"/>
            <a:ext cx="3801618" cy="369332"/>
          </a:xfrm>
          <a:prstGeom prst="rect">
            <a:avLst/>
          </a:prstGeom>
          <a:noFill/>
        </p:spPr>
        <p:txBody>
          <a:bodyPr wrap="none" rtlCol="0">
            <a:spAutoFit/>
          </a:bodyPr>
          <a:lstStyle/>
          <a:p>
            <a:r>
              <a:rPr lang="en-US" b="1" dirty="0"/>
              <a:t>Trained using initial artificial testcases</a:t>
            </a:r>
          </a:p>
        </p:txBody>
      </p:sp>
      <p:sp>
        <p:nvSpPr>
          <p:cNvPr id="23" name="Footer Placeholder 4">
            <a:extLst>
              <a:ext uri="{FF2B5EF4-FFF2-40B4-BE49-F238E27FC236}">
                <a16:creationId xmlns:a16="http://schemas.microsoft.com/office/drawing/2014/main" id="{96EDD0BB-1AA1-45C4-8AA7-8470695D5EF2}"/>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
        <p:nvSpPr>
          <p:cNvPr id="13" name="Date Placeholder 3">
            <a:extLst>
              <a:ext uri="{FF2B5EF4-FFF2-40B4-BE49-F238E27FC236}">
                <a16:creationId xmlns:a16="http://schemas.microsoft.com/office/drawing/2014/main" id="{40F3E8EE-A1D7-4A7E-9069-4252975B8358}"/>
              </a:ext>
            </a:extLst>
          </p:cNvPr>
          <p:cNvSpPr>
            <a:spLocks noGrp="1"/>
          </p:cNvSpPr>
          <p:nvPr>
            <p:ph type="dt" sz="half" idx="10"/>
          </p:nvPr>
        </p:nvSpPr>
        <p:spPr>
          <a:xfrm>
            <a:off x="336499" y="4767263"/>
            <a:ext cx="2349551" cy="273844"/>
          </a:xfrm>
        </p:spPr>
        <p:txBody>
          <a:bodyPr/>
          <a:lstStyle/>
          <a:p>
            <a:r>
              <a:rPr lang="en-US" noProof="1"/>
              <a:t>26 March 2019</a:t>
            </a:r>
          </a:p>
        </p:txBody>
      </p:sp>
      <p:sp>
        <p:nvSpPr>
          <p:cNvPr id="20" name="TextBox 19">
            <a:extLst>
              <a:ext uri="{FF2B5EF4-FFF2-40B4-BE49-F238E27FC236}">
                <a16:creationId xmlns:a16="http://schemas.microsoft.com/office/drawing/2014/main" id="{0A1EC395-861E-432B-A28E-84A6CF5CC690}"/>
              </a:ext>
            </a:extLst>
          </p:cNvPr>
          <p:cNvSpPr txBox="1"/>
          <p:nvPr/>
        </p:nvSpPr>
        <p:spPr>
          <a:xfrm>
            <a:off x="4993058" y="1109343"/>
            <a:ext cx="3814442" cy="369332"/>
          </a:xfrm>
          <a:prstGeom prst="rect">
            <a:avLst/>
          </a:prstGeom>
          <a:noFill/>
        </p:spPr>
        <p:txBody>
          <a:bodyPr wrap="none" rtlCol="0">
            <a:spAutoFit/>
          </a:bodyPr>
          <a:lstStyle/>
          <a:p>
            <a:r>
              <a:rPr lang="en-US" b="1" dirty="0"/>
              <a:t>Trained using richer artificial testcases</a:t>
            </a:r>
          </a:p>
        </p:txBody>
      </p:sp>
      <p:pic>
        <p:nvPicPr>
          <p:cNvPr id="4" name="Picture 3">
            <a:extLst>
              <a:ext uri="{FF2B5EF4-FFF2-40B4-BE49-F238E27FC236}">
                <a16:creationId xmlns:a16="http://schemas.microsoft.com/office/drawing/2014/main" id="{96CA6ACB-B4DD-4EC6-9F78-F6BAB17D73F3}"/>
              </a:ext>
            </a:extLst>
          </p:cNvPr>
          <p:cNvPicPr>
            <a:picLocks noChangeAspect="1"/>
          </p:cNvPicPr>
          <p:nvPr/>
        </p:nvPicPr>
        <p:blipFill rotWithShape="1">
          <a:blip r:embed="rId4">
            <a:extLst>
              <a:ext uri="{28A0092B-C50C-407E-A947-70E740481C1C}">
                <a14:useLocalDpi xmlns:a14="http://schemas.microsoft.com/office/drawing/2010/main" val="0"/>
              </a:ext>
            </a:extLst>
          </a:blip>
          <a:srcRect l="1227" t="8878" r="7787" b="4743"/>
          <a:stretch/>
        </p:blipFill>
        <p:spPr>
          <a:xfrm>
            <a:off x="4898132" y="1518792"/>
            <a:ext cx="3921547" cy="2557297"/>
          </a:xfrm>
          <a:prstGeom prst="rect">
            <a:avLst/>
          </a:prstGeom>
        </p:spPr>
      </p:pic>
      <p:cxnSp>
        <p:nvCxnSpPr>
          <p:cNvPr id="5" name="Straight Arrow Connector 4">
            <a:extLst>
              <a:ext uri="{FF2B5EF4-FFF2-40B4-BE49-F238E27FC236}">
                <a16:creationId xmlns:a16="http://schemas.microsoft.com/office/drawing/2014/main" id="{174AC5BD-B85F-4108-AA85-AF88DCF91554}"/>
              </a:ext>
            </a:extLst>
          </p:cNvPr>
          <p:cNvCxnSpPr>
            <a:cxnSpLocks/>
          </p:cNvCxnSpPr>
          <p:nvPr/>
        </p:nvCxnSpPr>
        <p:spPr>
          <a:xfrm flipV="1">
            <a:off x="2142681" y="3081015"/>
            <a:ext cx="4596786" cy="349768"/>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B1D9E97A-7A91-489B-8114-C8F14C77CDF3}"/>
              </a:ext>
            </a:extLst>
          </p:cNvPr>
          <p:cNvCxnSpPr>
            <a:cxnSpLocks/>
          </p:cNvCxnSpPr>
          <p:nvPr/>
        </p:nvCxnSpPr>
        <p:spPr>
          <a:xfrm flipV="1">
            <a:off x="5978392" y="3202552"/>
            <a:ext cx="705639" cy="58059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83F57A6D-1ADE-403D-AC53-0D759AF35FDA}"/>
              </a:ext>
            </a:extLst>
          </p:cNvPr>
          <p:cNvSpPr txBox="1"/>
          <p:nvPr/>
        </p:nvSpPr>
        <p:spPr>
          <a:xfrm>
            <a:off x="6739467" y="2825690"/>
            <a:ext cx="2335882" cy="400110"/>
          </a:xfrm>
          <a:prstGeom prst="rect">
            <a:avLst/>
          </a:prstGeom>
          <a:solidFill>
            <a:srgbClr val="92D050"/>
          </a:solidFill>
        </p:spPr>
        <p:txBody>
          <a:bodyPr wrap="square" rtlCol="0">
            <a:spAutoFit/>
          </a:bodyPr>
          <a:lstStyle/>
          <a:p>
            <a:r>
              <a:rPr lang="en-US" sz="2000" b="1" dirty="0"/>
              <a:t>10X improvement !!</a:t>
            </a:r>
          </a:p>
        </p:txBody>
      </p:sp>
      <p:cxnSp>
        <p:nvCxnSpPr>
          <p:cNvPr id="7" name="Straight Connector 6">
            <a:extLst>
              <a:ext uri="{FF2B5EF4-FFF2-40B4-BE49-F238E27FC236}">
                <a16:creationId xmlns:a16="http://schemas.microsoft.com/office/drawing/2014/main" id="{E91E80E5-F601-4F3C-9E4B-0A3F4B517A1F}"/>
              </a:ext>
            </a:extLst>
          </p:cNvPr>
          <p:cNvCxnSpPr>
            <a:cxnSpLocks/>
          </p:cNvCxnSpPr>
          <p:nvPr/>
        </p:nvCxnSpPr>
        <p:spPr>
          <a:xfrm>
            <a:off x="1303128" y="3334485"/>
            <a:ext cx="631202" cy="0"/>
          </a:xfrm>
          <a:prstGeom prst="line">
            <a:avLst/>
          </a:prstGeom>
          <a:ln w="38100">
            <a:prstDash val="solid"/>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A0A802E8-A70A-4C8D-91F4-26CCEC7862A8}"/>
              </a:ext>
            </a:extLst>
          </p:cNvPr>
          <p:cNvCxnSpPr>
            <a:cxnSpLocks/>
          </p:cNvCxnSpPr>
          <p:nvPr/>
        </p:nvCxnSpPr>
        <p:spPr>
          <a:xfrm flipH="1">
            <a:off x="1950072" y="3332822"/>
            <a:ext cx="1" cy="557188"/>
          </a:xfrm>
          <a:prstGeom prst="line">
            <a:avLst/>
          </a:prstGeom>
          <a:ln w="38100">
            <a:prstDash val="solid"/>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122F417F-966E-40E4-A35E-9C715FCF6D0B}"/>
              </a:ext>
            </a:extLst>
          </p:cNvPr>
          <p:cNvCxnSpPr>
            <a:cxnSpLocks/>
          </p:cNvCxnSpPr>
          <p:nvPr/>
        </p:nvCxnSpPr>
        <p:spPr>
          <a:xfrm>
            <a:off x="5393059" y="3800115"/>
            <a:ext cx="585333" cy="0"/>
          </a:xfrm>
          <a:prstGeom prst="line">
            <a:avLst/>
          </a:prstGeom>
          <a:ln w="38100">
            <a:prstDash val="solid"/>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53088A4E-7118-4E99-91DD-3280CDD9FAC2}"/>
              </a:ext>
            </a:extLst>
          </p:cNvPr>
          <p:cNvCxnSpPr>
            <a:cxnSpLocks/>
          </p:cNvCxnSpPr>
          <p:nvPr/>
        </p:nvCxnSpPr>
        <p:spPr>
          <a:xfrm>
            <a:off x="5978392" y="3800115"/>
            <a:ext cx="0" cy="89895"/>
          </a:xfrm>
          <a:prstGeom prst="line">
            <a:avLst/>
          </a:prstGeom>
          <a:ln w="38100">
            <a:prstDash val="solid"/>
          </a:ln>
        </p:spPr>
        <p:style>
          <a:lnRef idx="1">
            <a:schemeClr val="accent2"/>
          </a:lnRef>
          <a:fillRef idx="0">
            <a:schemeClr val="accent2"/>
          </a:fillRef>
          <a:effectRef idx="0">
            <a:schemeClr val="accent2"/>
          </a:effectRef>
          <a:fontRef idx="minor">
            <a:schemeClr val="tx1"/>
          </a:fontRef>
        </p:style>
      </p:cxnSp>
      <p:sp>
        <p:nvSpPr>
          <p:cNvPr id="29" name="Content Placeholder 1">
            <a:extLst>
              <a:ext uri="{FF2B5EF4-FFF2-40B4-BE49-F238E27FC236}">
                <a16:creationId xmlns:a16="http://schemas.microsoft.com/office/drawing/2014/main" id="{0E72516B-C2DA-9D46-8AD4-CECC1B857567}"/>
              </a:ext>
            </a:extLst>
          </p:cNvPr>
          <p:cNvSpPr txBox="1">
            <a:spLocks/>
          </p:cNvSpPr>
          <p:nvPr/>
        </p:nvSpPr>
        <p:spPr>
          <a:xfrm>
            <a:off x="2478310" y="750824"/>
            <a:ext cx="4187376" cy="315284"/>
          </a:xfrm>
          <a:prstGeom prst="rect">
            <a:avLst/>
          </a:prstGeom>
          <a:solidFill>
            <a:srgbClr val="FFC000"/>
          </a:solidFill>
        </p:spPr>
        <p:txBody>
          <a:bodyPr wrap="square">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gn="ctr">
              <a:buFont typeface="Arial" panose="020B0604020202020204" pitchFamily="34" charset="0"/>
              <a:buNone/>
            </a:pPr>
            <a:r>
              <a:rPr lang="en-US" i="1"/>
              <a:t>megaboom </a:t>
            </a:r>
            <a:r>
              <a:rPr lang="en-US"/>
              <a:t>(990K instances, 350K FF)</a:t>
            </a:r>
          </a:p>
          <a:p>
            <a:pPr marL="342900" lvl="1" indent="0" algn="ctr">
              <a:buFont typeface="Arial" panose="020B0604020202020204" pitchFamily="34" charset="0"/>
              <a:buNone/>
            </a:pPr>
            <a:endParaRPr lang="en-US" dirty="0"/>
          </a:p>
        </p:txBody>
      </p:sp>
    </p:spTree>
    <p:extLst>
      <p:ext uri="{BB962C8B-B14F-4D97-AF65-F5344CB8AC3E}">
        <p14:creationId xmlns:p14="http://schemas.microsoft.com/office/powerpoint/2010/main" val="34904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animBg="1"/>
      <p:bldP spid="17" grpId="0" animBg="1"/>
      <p:bldP spid="21" grpId="0"/>
      <p:bldP spid="20" grpId="0"/>
      <p:bldP spid="14" grpId="0" animBg="1"/>
      <p:bldP spid="2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EBABD-FA9E-4EE4-B270-808DA0E9D8C7}"/>
              </a:ext>
            </a:extLst>
          </p:cNvPr>
          <p:cNvSpPr>
            <a:spLocks noGrp="1"/>
          </p:cNvSpPr>
          <p:nvPr>
            <p:ph type="title"/>
          </p:nvPr>
        </p:nvSpPr>
        <p:spPr/>
        <p:txBody>
          <a:bodyPr/>
          <a:lstStyle/>
          <a:p>
            <a:r>
              <a:rPr lang="en-US" dirty="0"/>
              <a:t>Results: Clock Path Delay Model (</a:t>
            </a:r>
            <a:r>
              <a:rPr lang="en-US" dirty="0" err="1"/>
              <a:t>Expt</a:t>
            </a:r>
            <a:r>
              <a:rPr lang="en-US" dirty="0"/>
              <a:t> 3) </a:t>
            </a:r>
          </a:p>
        </p:txBody>
      </p:sp>
      <p:sp>
        <p:nvSpPr>
          <p:cNvPr id="6" name="Slide Number Placeholder 5">
            <a:extLst>
              <a:ext uri="{FF2B5EF4-FFF2-40B4-BE49-F238E27FC236}">
                <a16:creationId xmlns:a16="http://schemas.microsoft.com/office/drawing/2014/main" id="{11F07A48-3143-4BE9-A517-5F20BE979951}"/>
              </a:ext>
            </a:extLst>
          </p:cNvPr>
          <p:cNvSpPr>
            <a:spLocks noGrp="1"/>
          </p:cNvSpPr>
          <p:nvPr>
            <p:ph type="sldNum" sz="quarter" idx="12"/>
          </p:nvPr>
        </p:nvSpPr>
        <p:spPr/>
        <p:txBody>
          <a:bodyPr/>
          <a:lstStyle/>
          <a:p>
            <a:fld id="{22DECF6A-13F7-418C-BBFC-95033FFCD5F1}" type="slidenum">
              <a:rPr lang="en-US" noProof="1" smtClean="0"/>
              <a:pPr/>
              <a:t>18</a:t>
            </a:fld>
            <a:endParaRPr lang="en-US" noProof="1"/>
          </a:p>
        </p:txBody>
      </p:sp>
      <p:sp>
        <p:nvSpPr>
          <p:cNvPr id="9" name="TextBox 8">
            <a:extLst>
              <a:ext uri="{FF2B5EF4-FFF2-40B4-BE49-F238E27FC236}">
                <a16:creationId xmlns:a16="http://schemas.microsoft.com/office/drawing/2014/main" id="{16C5DE1C-101D-4B49-8DD9-757EA963A181}"/>
              </a:ext>
            </a:extLst>
          </p:cNvPr>
          <p:cNvSpPr txBox="1"/>
          <p:nvPr/>
        </p:nvSpPr>
        <p:spPr>
          <a:xfrm>
            <a:off x="1030940" y="2470717"/>
            <a:ext cx="718530" cy="400110"/>
          </a:xfrm>
          <a:prstGeom prst="rect">
            <a:avLst/>
          </a:prstGeom>
          <a:noFill/>
        </p:spPr>
        <p:txBody>
          <a:bodyPr wrap="none" rtlCol="0">
            <a:spAutoFit/>
          </a:bodyPr>
          <a:lstStyle/>
          <a:p>
            <a:r>
              <a:rPr lang="en-US" sz="2000" b="1" dirty="0"/>
              <a:t>Error</a:t>
            </a:r>
          </a:p>
        </p:txBody>
      </p:sp>
      <p:sp>
        <p:nvSpPr>
          <p:cNvPr id="10" name="TextBox 9">
            <a:extLst>
              <a:ext uri="{FF2B5EF4-FFF2-40B4-BE49-F238E27FC236}">
                <a16:creationId xmlns:a16="http://schemas.microsoft.com/office/drawing/2014/main" id="{810E8A96-9640-4037-AA5F-A0E7B90B8F5D}"/>
              </a:ext>
            </a:extLst>
          </p:cNvPr>
          <p:cNvSpPr txBox="1"/>
          <p:nvPr/>
        </p:nvSpPr>
        <p:spPr>
          <a:xfrm>
            <a:off x="3992094" y="4289886"/>
            <a:ext cx="1994457" cy="400110"/>
          </a:xfrm>
          <a:prstGeom prst="rect">
            <a:avLst/>
          </a:prstGeom>
          <a:noFill/>
        </p:spPr>
        <p:txBody>
          <a:bodyPr wrap="none" rtlCol="0">
            <a:spAutoFit/>
          </a:bodyPr>
          <a:lstStyle/>
          <a:p>
            <a:r>
              <a:rPr lang="en-US" sz="2000" b="1" dirty="0"/>
              <a:t># Known Corners</a:t>
            </a:r>
          </a:p>
        </p:txBody>
      </p:sp>
      <p:pic>
        <p:nvPicPr>
          <p:cNvPr id="14" name="Picture 13">
            <a:extLst>
              <a:ext uri="{FF2B5EF4-FFF2-40B4-BE49-F238E27FC236}">
                <a16:creationId xmlns:a16="http://schemas.microsoft.com/office/drawing/2014/main" id="{C854A65E-C6A5-4111-87D1-EDB30A51E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278" y="1074459"/>
            <a:ext cx="4669408" cy="3207075"/>
          </a:xfrm>
          <a:prstGeom prst="rect">
            <a:avLst/>
          </a:prstGeom>
        </p:spPr>
      </p:pic>
      <p:sp>
        <p:nvSpPr>
          <p:cNvPr id="16" name="Arrow: Right 15">
            <a:extLst>
              <a:ext uri="{FF2B5EF4-FFF2-40B4-BE49-F238E27FC236}">
                <a16:creationId xmlns:a16="http://schemas.microsoft.com/office/drawing/2014/main" id="{CF94FB6C-8A66-4648-AC53-96F6A3FC725C}"/>
              </a:ext>
            </a:extLst>
          </p:cNvPr>
          <p:cNvSpPr/>
          <p:nvPr/>
        </p:nvSpPr>
        <p:spPr>
          <a:xfrm>
            <a:off x="3608350" y="4258677"/>
            <a:ext cx="2378201" cy="158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1AC3A948-7E11-473E-8C76-A95FCB532265}"/>
              </a:ext>
            </a:extLst>
          </p:cNvPr>
          <p:cNvSpPr/>
          <p:nvPr/>
        </p:nvSpPr>
        <p:spPr>
          <a:xfrm>
            <a:off x="1814802" y="1554448"/>
            <a:ext cx="152400" cy="20299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4">
            <a:extLst>
              <a:ext uri="{FF2B5EF4-FFF2-40B4-BE49-F238E27FC236}">
                <a16:creationId xmlns:a16="http://schemas.microsoft.com/office/drawing/2014/main" id="{820E7802-1ADC-4ABC-9814-24D0C704B959}"/>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
        <p:nvSpPr>
          <p:cNvPr id="15" name="Date Placeholder 3">
            <a:extLst>
              <a:ext uri="{FF2B5EF4-FFF2-40B4-BE49-F238E27FC236}">
                <a16:creationId xmlns:a16="http://schemas.microsoft.com/office/drawing/2014/main" id="{01D4642B-B5BF-407A-913B-A494D4A83C00}"/>
              </a:ext>
            </a:extLst>
          </p:cNvPr>
          <p:cNvSpPr>
            <a:spLocks noGrp="1"/>
          </p:cNvSpPr>
          <p:nvPr>
            <p:ph type="dt" sz="half" idx="10"/>
          </p:nvPr>
        </p:nvSpPr>
        <p:spPr>
          <a:xfrm>
            <a:off x="336499" y="4767263"/>
            <a:ext cx="2349551" cy="273844"/>
          </a:xfrm>
        </p:spPr>
        <p:txBody>
          <a:bodyPr/>
          <a:lstStyle/>
          <a:p>
            <a:r>
              <a:rPr lang="en-US" noProof="1"/>
              <a:t>26 March 2019</a:t>
            </a:r>
          </a:p>
        </p:txBody>
      </p:sp>
      <p:sp>
        <p:nvSpPr>
          <p:cNvPr id="22" name="Content Placeholder 1">
            <a:extLst>
              <a:ext uri="{FF2B5EF4-FFF2-40B4-BE49-F238E27FC236}">
                <a16:creationId xmlns:a16="http://schemas.microsoft.com/office/drawing/2014/main" id="{F8EC4516-A661-5B45-A766-9D30C2FE88C0}"/>
              </a:ext>
            </a:extLst>
          </p:cNvPr>
          <p:cNvSpPr txBox="1">
            <a:spLocks/>
          </p:cNvSpPr>
          <p:nvPr/>
        </p:nvSpPr>
        <p:spPr>
          <a:xfrm>
            <a:off x="2478310" y="750824"/>
            <a:ext cx="4187376" cy="315284"/>
          </a:xfrm>
          <a:prstGeom prst="rect">
            <a:avLst/>
          </a:prstGeom>
          <a:solidFill>
            <a:srgbClr val="FFC000"/>
          </a:solidFill>
        </p:spPr>
        <p:txBody>
          <a:bodyPr wrap="square">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gn="ctr">
              <a:buFont typeface="Arial" panose="020B0604020202020204" pitchFamily="34" charset="0"/>
              <a:buNone/>
            </a:pPr>
            <a:r>
              <a:rPr lang="en-US" i="1"/>
              <a:t>megaboom </a:t>
            </a:r>
            <a:r>
              <a:rPr lang="en-US"/>
              <a:t>(990K instances, 350K FF)</a:t>
            </a:r>
          </a:p>
          <a:p>
            <a:pPr marL="342900" lvl="1" indent="0" algn="ctr">
              <a:buFont typeface="Arial" panose="020B0604020202020204" pitchFamily="34" charset="0"/>
              <a:buNone/>
            </a:pPr>
            <a:endParaRPr lang="en-US" dirty="0"/>
          </a:p>
        </p:txBody>
      </p:sp>
    </p:spTree>
    <p:extLst>
      <p:ext uri="{BB962C8B-B14F-4D97-AF65-F5344CB8AC3E}">
        <p14:creationId xmlns:p14="http://schemas.microsoft.com/office/powerpoint/2010/main" val="610128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EBABD-FA9E-4EE4-B270-808DA0E9D8C7}"/>
              </a:ext>
            </a:extLst>
          </p:cNvPr>
          <p:cNvSpPr>
            <a:spLocks noGrp="1"/>
          </p:cNvSpPr>
          <p:nvPr>
            <p:ph type="title"/>
          </p:nvPr>
        </p:nvSpPr>
        <p:spPr/>
        <p:txBody>
          <a:bodyPr/>
          <a:lstStyle/>
          <a:p>
            <a:r>
              <a:rPr lang="en-US" dirty="0"/>
              <a:t>Results: Corner Scalability (</a:t>
            </a:r>
            <a:r>
              <a:rPr lang="en-US" dirty="0" err="1"/>
              <a:t>Expt</a:t>
            </a:r>
            <a:r>
              <a:rPr lang="en-US" dirty="0"/>
              <a:t> 4)</a:t>
            </a:r>
          </a:p>
        </p:txBody>
      </p:sp>
      <p:sp>
        <p:nvSpPr>
          <p:cNvPr id="4" name="Date Placeholder 3">
            <a:extLst>
              <a:ext uri="{FF2B5EF4-FFF2-40B4-BE49-F238E27FC236}">
                <a16:creationId xmlns:a16="http://schemas.microsoft.com/office/drawing/2014/main" id="{949BD3D1-47DD-4DFC-B056-CCC95B8DFB6B}"/>
              </a:ext>
            </a:extLst>
          </p:cNvPr>
          <p:cNvSpPr>
            <a:spLocks noGrp="1"/>
          </p:cNvSpPr>
          <p:nvPr>
            <p:ph type="dt" sz="half" idx="10"/>
          </p:nvPr>
        </p:nvSpPr>
        <p:spPr/>
        <p:txBody>
          <a:bodyPr/>
          <a:lstStyle/>
          <a:p>
            <a:r>
              <a:rPr lang="en-US" noProof="1"/>
              <a:t>26 March 2019</a:t>
            </a:r>
          </a:p>
        </p:txBody>
      </p:sp>
      <p:sp>
        <p:nvSpPr>
          <p:cNvPr id="6" name="Slide Number Placeholder 5">
            <a:extLst>
              <a:ext uri="{FF2B5EF4-FFF2-40B4-BE49-F238E27FC236}">
                <a16:creationId xmlns:a16="http://schemas.microsoft.com/office/drawing/2014/main" id="{11F07A48-3143-4BE9-A517-5F20BE979951}"/>
              </a:ext>
            </a:extLst>
          </p:cNvPr>
          <p:cNvSpPr>
            <a:spLocks noGrp="1"/>
          </p:cNvSpPr>
          <p:nvPr>
            <p:ph type="sldNum" sz="quarter" idx="12"/>
          </p:nvPr>
        </p:nvSpPr>
        <p:spPr/>
        <p:txBody>
          <a:bodyPr/>
          <a:lstStyle/>
          <a:p>
            <a:fld id="{22DECF6A-13F7-418C-BBFC-95033FFCD5F1}" type="slidenum">
              <a:rPr lang="en-US" noProof="1" smtClean="0"/>
              <a:pPr/>
              <a:t>19</a:t>
            </a:fld>
            <a:endParaRPr lang="en-US" noProof="1"/>
          </a:p>
        </p:txBody>
      </p:sp>
      <p:sp>
        <p:nvSpPr>
          <p:cNvPr id="9" name="TextBox 8">
            <a:extLst>
              <a:ext uri="{FF2B5EF4-FFF2-40B4-BE49-F238E27FC236}">
                <a16:creationId xmlns:a16="http://schemas.microsoft.com/office/drawing/2014/main" id="{16C5DE1C-101D-4B49-8DD9-757EA963A181}"/>
              </a:ext>
            </a:extLst>
          </p:cNvPr>
          <p:cNvSpPr txBox="1"/>
          <p:nvPr/>
        </p:nvSpPr>
        <p:spPr>
          <a:xfrm>
            <a:off x="1036025" y="2377303"/>
            <a:ext cx="718530" cy="400110"/>
          </a:xfrm>
          <a:prstGeom prst="rect">
            <a:avLst/>
          </a:prstGeom>
          <a:noFill/>
        </p:spPr>
        <p:txBody>
          <a:bodyPr wrap="none" rtlCol="0">
            <a:spAutoFit/>
          </a:bodyPr>
          <a:lstStyle/>
          <a:p>
            <a:r>
              <a:rPr lang="en-US" sz="2000" b="1" dirty="0"/>
              <a:t>Error</a:t>
            </a:r>
          </a:p>
        </p:txBody>
      </p:sp>
      <p:sp>
        <p:nvSpPr>
          <p:cNvPr id="10" name="TextBox 9">
            <a:extLst>
              <a:ext uri="{FF2B5EF4-FFF2-40B4-BE49-F238E27FC236}">
                <a16:creationId xmlns:a16="http://schemas.microsoft.com/office/drawing/2014/main" id="{810E8A96-9640-4037-AA5F-A0E7B90B8F5D}"/>
              </a:ext>
            </a:extLst>
          </p:cNvPr>
          <p:cNvSpPr txBox="1"/>
          <p:nvPr/>
        </p:nvSpPr>
        <p:spPr>
          <a:xfrm>
            <a:off x="3698740" y="4184752"/>
            <a:ext cx="1994457" cy="400110"/>
          </a:xfrm>
          <a:prstGeom prst="rect">
            <a:avLst/>
          </a:prstGeom>
          <a:noFill/>
        </p:spPr>
        <p:txBody>
          <a:bodyPr wrap="none" rtlCol="0">
            <a:spAutoFit/>
          </a:bodyPr>
          <a:lstStyle/>
          <a:p>
            <a:r>
              <a:rPr lang="en-US" sz="2000" b="1" dirty="0"/>
              <a:t># Known Corners</a:t>
            </a:r>
          </a:p>
        </p:txBody>
      </p:sp>
      <p:sp>
        <p:nvSpPr>
          <p:cNvPr id="16" name="Arrow: Right 15">
            <a:extLst>
              <a:ext uri="{FF2B5EF4-FFF2-40B4-BE49-F238E27FC236}">
                <a16:creationId xmlns:a16="http://schemas.microsoft.com/office/drawing/2014/main" id="{CF94FB6C-8A66-4648-AC53-96F6A3FC725C}"/>
              </a:ext>
            </a:extLst>
          </p:cNvPr>
          <p:cNvSpPr/>
          <p:nvPr/>
        </p:nvSpPr>
        <p:spPr>
          <a:xfrm>
            <a:off x="3506869" y="4117214"/>
            <a:ext cx="2378201" cy="158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1AC3A948-7E11-473E-8C76-A95FCB532265}"/>
              </a:ext>
            </a:extLst>
          </p:cNvPr>
          <p:cNvSpPr/>
          <p:nvPr/>
        </p:nvSpPr>
        <p:spPr>
          <a:xfrm>
            <a:off x="1678355" y="1562374"/>
            <a:ext cx="152400" cy="20299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8B0A0EC-F895-4E89-AA8B-5EB3DBAE8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096" y="1061408"/>
            <a:ext cx="4724590" cy="3031901"/>
          </a:xfrm>
          <a:prstGeom prst="rect">
            <a:avLst/>
          </a:prstGeom>
        </p:spPr>
      </p:pic>
      <p:sp>
        <p:nvSpPr>
          <p:cNvPr id="23" name="Footer Placeholder 4">
            <a:extLst>
              <a:ext uri="{FF2B5EF4-FFF2-40B4-BE49-F238E27FC236}">
                <a16:creationId xmlns:a16="http://schemas.microsoft.com/office/drawing/2014/main" id="{5B88F205-0323-41AC-A60D-77E26C2D7833}"/>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
        <p:nvSpPr>
          <p:cNvPr id="25" name="Content Placeholder 1">
            <a:extLst>
              <a:ext uri="{FF2B5EF4-FFF2-40B4-BE49-F238E27FC236}">
                <a16:creationId xmlns:a16="http://schemas.microsoft.com/office/drawing/2014/main" id="{03C4B534-30BE-5747-BAA7-29324F0DE10A}"/>
              </a:ext>
            </a:extLst>
          </p:cNvPr>
          <p:cNvSpPr txBox="1">
            <a:spLocks/>
          </p:cNvSpPr>
          <p:nvPr/>
        </p:nvSpPr>
        <p:spPr>
          <a:xfrm>
            <a:off x="2478310" y="750824"/>
            <a:ext cx="4187376" cy="315284"/>
          </a:xfrm>
          <a:prstGeom prst="rect">
            <a:avLst/>
          </a:prstGeom>
          <a:solidFill>
            <a:srgbClr val="FFC000"/>
          </a:solidFill>
        </p:spPr>
        <p:txBody>
          <a:bodyPr wrap="square">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gn="ctr">
              <a:buFont typeface="Arial" panose="020B0604020202020204" pitchFamily="34" charset="0"/>
              <a:buNone/>
            </a:pPr>
            <a:r>
              <a:rPr lang="en-US" i="1"/>
              <a:t>megaboom </a:t>
            </a:r>
            <a:r>
              <a:rPr lang="en-US"/>
              <a:t>(990K instances, 350K FF)</a:t>
            </a:r>
          </a:p>
          <a:p>
            <a:pPr marL="342900" lvl="1" indent="0" algn="ctr">
              <a:buFont typeface="Arial" panose="020B0604020202020204" pitchFamily="34" charset="0"/>
              <a:buNone/>
            </a:pPr>
            <a:endParaRPr lang="en-US" dirty="0"/>
          </a:p>
        </p:txBody>
      </p:sp>
    </p:spTree>
    <p:extLst>
      <p:ext uri="{BB962C8B-B14F-4D97-AF65-F5344CB8AC3E}">
        <p14:creationId xmlns:p14="http://schemas.microsoft.com/office/powerpoint/2010/main" val="326574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Introduction</a:t>
            </a:r>
          </a:p>
          <a:p>
            <a:r>
              <a:rPr lang="en-US" sz="3200" dirty="0"/>
              <a:t>Motivation</a:t>
            </a:r>
          </a:p>
          <a:p>
            <a:r>
              <a:rPr lang="en-US" sz="3200" dirty="0"/>
              <a:t>Modeling Methodology</a:t>
            </a:r>
          </a:p>
          <a:p>
            <a:r>
              <a:rPr lang="en-US" sz="3200" dirty="0"/>
              <a:t>Experiments</a:t>
            </a:r>
          </a:p>
          <a:p>
            <a:r>
              <a:rPr lang="en-US" sz="3200" dirty="0"/>
              <a:t>Conclusions</a:t>
            </a:r>
          </a:p>
        </p:txBody>
      </p:sp>
      <p:sp>
        <p:nvSpPr>
          <p:cNvPr id="3" name="Title 2"/>
          <p:cNvSpPr>
            <a:spLocks noGrp="1"/>
          </p:cNvSpPr>
          <p:nvPr>
            <p:ph type="title"/>
          </p:nvPr>
        </p:nvSpPr>
        <p:spPr/>
        <p:txBody>
          <a:bodyPr>
            <a:normAutofit fontScale="90000"/>
          </a:bodyPr>
          <a:lstStyle/>
          <a:p>
            <a:r>
              <a:rPr lang="en-US" dirty="0"/>
              <a:t>Outline</a:t>
            </a:r>
          </a:p>
        </p:txBody>
      </p:sp>
      <p:sp>
        <p:nvSpPr>
          <p:cNvPr id="4" name="Date Placeholder 3"/>
          <p:cNvSpPr>
            <a:spLocks noGrp="1"/>
          </p:cNvSpPr>
          <p:nvPr>
            <p:ph type="dt" sz="half" idx="10"/>
          </p:nvPr>
        </p:nvSpPr>
        <p:spPr/>
        <p:txBody>
          <a:bodyPr/>
          <a:lstStyle/>
          <a:p>
            <a:r>
              <a:rPr lang="en-US" noProof="1"/>
              <a:t>26 March 2019</a:t>
            </a:r>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2</a:t>
            </a:fld>
            <a:endParaRPr lang="en-US" noProof="1"/>
          </a:p>
        </p:txBody>
      </p:sp>
      <p:sp>
        <p:nvSpPr>
          <p:cNvPr id="7" name="Footer Placeholder 4">
            <a:extLst>
              <a:ext uri="{FF2B5EF4-FFF2-40B4-BE49-F238E27FC236}">
                <a16:creationId xmlns:a16="http://schemas.microsoft.com/office/drawing/2014/main" id="{BF456DEF-7764-4DE2-B11D-02B5D55D2C20}"/>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Tree>
    <p:extLst>
      <p:ext uri="{BB962C8B-B14F-4D97-AF65-F5344CB8AC3E}">
        <p14:creationId xmlns:p14="http://schemas.microsoft.com/office/powerpoint/2010/main" val="2082435822"/>
      </p:ext>
    </p:extLst>
  </p:cSld>
  <p:clrMapOvr>
    <a:masterClrMapping/>
  </p:clrMapOvr>
  <mc:AlternateContent xmlns:mc="http://schemas.openxmlformats.org/markup-compatibility/2006" xmlns:p14="http://schemas.microsoft.com/office/powerpoint/2010/main">
    <mc:Choice Requires="p14">
      <p:transition spd="slow" p14:dur="2000" advTm="21019"/>
    </mc:Choice>
    <mc:Fallback xmlns="">
      <p:transition spd="slow" advTm="2101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EBABD-FA9E-4EE4-B270-808DA0E9D8C7}"/>
              </a:ext>
            </a:extLst>
          </p:cNvPr>
          <p:cNvSpPr>
            <a:spLocks noGrp="1"/>
          </p:cNvSpPr>
          <p:nvPr>
            <p:ph type="title"/>
          </p:nvPr>
        </p:nvSpPr>
        <p:spPr/>
        <p:txBody>
          <a:bodyPr/>
          <a:lstStyle/>
          <a:p>
            <a:r>
              <a:rPr lang="en-US" dirty="0"/>
              <a:t>Results: Advanced Nodes (</a:t>
            </a:r>
            <a:r>
              <a:rPr lang="en-US" dirty="0" err="1"/>
              <a:t>Expt</a:t>
            </a:r>
            <a:r>
              <a:rPr lang="en-US" dirty="0"/>
              <a:t> 5) </a:t>
            </a:r>
          </a:p>
        </p:txBody>
      </p:sp>
      <p:sp>
        <p:nvSpPr>
          <p:cNvPr id="6" name="Slide Number Placeholder 5">
            <a:extLst>
              <a:ext uri="{FF2B5EF4-FFF2-40B4-BE49-F238E27FC236}">
                <a16:creationId xmlns:a16="http://schemas.microsoft.com/office/drawing/2014/main" id="{11F07A48-3143-4BE9-A517-5F20BE979951}"/>
              </a:ext>
            </a:extLst>
          </p:cNvPr>
          <p:cNvSpPr>
            <a:spLocks noGrp="1"/>
          </p:cNvSpPr>
          <p:nvPr>
            <p:ph type="sldNum" sz="quarter" idx="12"/>
          </p:nvPr>
        </p:nvSpPr>
        <p:spPr/>
        <p:txBody>
          <a:bodyPr/>
          <a:lstStyle/>
          <a:p>
            <a:fld id="{22DECF6A-13F7-418C-BBFC-95033FFCD5F1}" type="slidenum">
              <a:rPr lang="en-US" noProof="1" smtClean="0"/>
              <a:pPr/>
              <a:t>20</a:t>
            </a:fld>
            <a:endParaRPr lang="en-US" noProof="1"/>
          </a:p>
        </p:txBody>
      </p:sp>
      <p:sp>
        <p:nvSpPr>
          <p:cNvPr id="9" name="TextBox 8">
            <a:extLst>
              <a:ext uri="{FF2B5EF4-FFF2-40B4-BE49-F238E27FC236}">
                <a16:creationId xmlns:a16="http://schemas.microsoft.com/office/drawing/2014/main" id="{16C5DE1C-101D-4B49-8DD9-757EA963A181}"/>
              </a:ext>
            </a:extLst>
          </p:cNvPr>
          <p:cNvSpPr txBox="1"/>
          <p:nvPr/>
        </p:nvSpPr>
        <p:spPr>
          <a:xfrm>
            <a:off x="920280" y="2320019"/>
            <a:ext cx="718530" cy="400110"/>
          </a:xfrm>
          <a:prstGeom prst="rect">
            <a:avLst/>
          </a:prstGeom>
          <a:noFill/>
        </p:spPr>
        <p:txBody>
          <a:bodyPr wrap="none" rtlCol="0">
            <a:spAutoFit/>
          </a:bodyPr>
          <a:lstStyle/>
          <a:p>
            <a:r>
              <a:rPr lang="en-US" sz="2000" b="1" dirty="0"/>
              <a:t>Error</a:t>
            </a:r>
          </a:p>
        </p:txBody>
      </p:sp>
      <p:sp>
        <p:nvSpPr>
          <p:cNvPr id="10" name="TextBox 9">
            <a:extLst>
              <a:ext uri="{FF2B5EF4-FFF2-40B4-BE49-F238E27FC236}">
                <a16:creationId xmlns:a16="http://schemas.microsoft.com/office/drawing/2014/main" id="{810E8A96-9640-4037-AA5F-A0E7B90B8F5D}"/>
              </a:ext>
            </a:extLst>
          </p:cNvPr>
          <p:cNvSpPr txBox="1"/>
          <p:nvPr/>
        </p:nvSpPr>
        <p:spPr>
          <a:xfrm>
            <a:off x="3684531" y="4255377"/>
            <a:ext cx="1994457" cy="400110"/>
          </a:xfrm>
          <a:prstGeom prst="rect">
            <a:avLst/>
          </a:prstGeom>
          <a:noFill/>
        </p:spPr>
        <p:txBody>
          <a:bodyPr wrap="none" rtlCol="0">
            <a:spAutoFit/>
          </a:bodyPr>
          <a:lstStyle/>
          <a:p>
            <a:r>
              <a:rPr lang="en-US" sz="2000" b="1" dirty="0"/>
              <a:t># Known Corners</a:t>
            </a:r>
          </a:p>
        </p:txBody>
      </p:sp>
      <p:sp>
        <p:nvSpPr>
          <p:cNvPr id="16" name="Arrow: Right 15">
            <a:extLst>
              <a:ext uri="{FF2B5EF4-FFF2-40B4-BE49-F238E27FC236}">
                <a16:creationId xmlns:a16="http://schemas.microsoft.com/office/drawing/2014/main" id="{CF94FB6C-8A66-4648-AC53-96F6A3FC725C}"/>
              </a:ext>
            </a:extLst>
          </p:cNvPr>
          <p:cNvSpPr/>
          <p:nvPr/>
        </p:nvSpPr>
        <p:spPr>
          <a:xfrm>
            <a:off x="3492660" y="4217688"/>
            <a:ext cx="2378201" cy="158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1AC3A948-7E11-473E-8C76-A95FCB532265}"/>
              </a:ext>
            </a:extLst>
          </p:cNvPr>
          <p:cNvSpPr/>
          <p:nvPr/>
        </p:nvSpPr>
        <p:spPr>
          <a:xfrm>
            <a:off x="1727926" y="1410480"/>
            <a:ext cx="152400" cy="20299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69E3DBC-3555-49A1-8EC9-2073F4C6C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443" y="1085585"/>
            <a:ext cx="4683290" cy="3058016"/>
          </a:xfrm>
          <a:prstGeom prst="rect">
            <a:avLst/>
          </a:prstGeom>
        </p:spPr>
      </p:pic>
      <p:sp>
        <p:nvSpPr>
          <p:cNvPr id="23" name="Footer Placeholder 4">
            <a:extLst>
              <a:ext uri="{FF2B5EF4-FFF2-40B4-BE49-F238E27FC236}">
                <a16:creationId xmlns:a16="http://schemas.microsoft.com/office/drawing/2014/main" id="{5B88F205-0323-41AC-A60D-77E26C2D7833}"/>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
        <p:nvSpPr>
          <p:cNvPr id="24" name="Content Placeholder 1">
            <a:extLst>
              <a:ext uri="{FF2B5EF4-FFF2-40B4-BE49-F238E27FC236}">
                <a16:creationId xmlns:a16="http://schemas.microsoft.com/office/drawing/2014/main" id="{71C390F3-5909-4D4C-A334-3BCDDD65818E}"/>
              </a:ext>
            </a:extLst>
          </p:cNvPr>
          <p:cNvSpPr txBox="1">
            <a:spLocks/>
          </p:cNvSpPr>
          <p:nvPr/>
        </p:nvSpPr>
        <p:spPr>
          <a:xfrm>
            <a:off x="2478310" y="750824"/>
            <a:ext cx="4187376" cy="315284"/>
          </a:xfrm>
          <a:prstGeom prst="rect">
            <a:avLst/>
          </a:prstGeom>
          <a:solidFill>
            <a:srgbClr val="FFC000"/>
          </a:solidFill>
        </p:spPr>
        <p:txBody>
          <a:bodyPr wrap="square">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gn="ctr">
              <a:buFont typeface="Arial" panose="020B0604020202020204" pitchFamily="34" charset="0"/>
              <a:buNone/>
            </a:pPr>
            <a:r>
              <a:rPr lang="en-US" i="1"/>
              <a:t>megaboom </a:t>
            </a:r>
            <a:r>
              <a:rPr lang="en-US"/>
              <a:t>(990K instances, 350K FF)</a:t>
            </a:r>
          </a:p>
          <a:p>
            <a:pPr marL="342900" lvl="1" indent="0" algn="ctr">
              <a:buFont typeface="Arial" panose="020B0604020202020204" pitchFamily="34" charset="0"/>
              <a:buNone/>
            </a:pPr>
            <a:endParaRPr lang="en-US" dirty="0"/>
          </a:p>
        </p:txBody>
      </p:sp>
      <p:sp>
        <p:nvSpPr>
          <p:cNvPr id="13" name="Date Placeholder 3">
            <a:extLst>
              <a:ext uri="{FF2B5EF4-FFF2-40B4-BE49-F238E27FC236}">
                <a16:creationId xmlns:a16="http://schemas.microsoft.com/office/drawing/2014/main" id="{7B44CB46-6B4F-47BC-89A8-A26E13E5F56B}"/>
              </a:ext>
            </a:extLst>
          </p:cNvPr>
          <p:cNvSpPr>
            <a:spLocks noGrp="1"/>
          </p:cNvSpPr>
          <p:nvPr>
            <p:ph type="dt" sz="half" idx="10"/>
          </p:nvPr>
        </p:nvSpPr>
        <p:spPr>
          <a:xfrm>
            <a:off x="336499" y="4767263"/>
            <a:ext cx="2349551" cy="273844"/>
          </a:xfrm>
        </p:spPr>
        <p:txBody>
          <a:bodyPr/>
          <a:lstStyle/>
          <a:p>
            <a:r>
              <a:rPr lang="en-US" noProof="1"/>
              <a:t>26 March 2019</a:t>
            </a:r>
          </a:p>
        </p:txBody>
      </p:sp>
    </p:spTree>
    <p:extLst>
      <p:ext uri="{BB962C8B-B14F-4D97-AF65-F5344CB8AC3E}">
        <p14:creationId xmlns:p14="http://schemas.microsoft.com/office/powerpoint/2010/main" val="127381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01D3360-C024-47EC-8452-F763B0C433E8}"/>
              </a:ext>
            </a:extLst>
          </p:cNvPr>
          <p:cNvGraphicFramePr>
            <a:graphicFrameLocks noGrp="1"/>
          </p:cNvGraphicFramePr>
          <p:nvPr>
            <p:ph idx="1"/>
            <p:extLst>
              <p:ext uri="{D42A27DB-BD31-4B8C-83A1-F6EECF244321}">
                <p14:modId xmlns:p14="http://schemas.microsoft.com/office/powerpoint/2010/main" val="4290728175"/>
              </p:ext>
            </p:extLst>
          </p:nvPr>
        </p:nvGraphicFramePr>
        <p:xfrm>
          <a:off x="445008" y="768702"/>
          <a:ext cx="7912609" cy="2164080"/>
        </p:xfrm>
        <a:graphic>
          <a:graphicData uri="http://schemas.openxmlformats.org/drawingml/2006/table">
            <a:tbl>
              <a:tblPr firstRow="1" bandRow="1">
                <a:tableStyleId>{5C22544A-7EE6-4342-B048-85BDC9FD1C3A}</a:tableStyleId>
              </a:tblPr>
              <a:tblGrid>
                <a:gridCol w="1332143">
                  <a:extLst>
                    <a:ext uri="{9D8B030D-6E8A-4147-A177-3AD203B41FA5}">
                      <a16:colId xmlns:a16="http://schemas.microsoft.com/office/drawing/2014/main" val="3591812517"/>
                    </a:ext>
                  </a:extLst>
                </a:gridCol>
                <a:gridCol w="1214024">
                  <a:extLst>
                    <a:ext uri="{9D8B030D-6E8A-4147-A177-3AD203B41FA5}">
                      <a16:colId xmlns:a16="http://schemas.microsoft.com/office/drawing/2014/main" val="1339361322"/>
                    </a:ext>
                  </a:extLst>
                </a:gridCol>
                <a:gridCol w="1023194">
                  <a:extLst>
                    <a:ext uri="{9D8B030D-6E8A-4147-A177-3AD203B41FA5}">
                      <a16:colId xmlns:a16="http://schemas.microsoft.com/office/drawing/2014/main" val="558363453"/>
                    </a:ext>
                  </a:extLst>
                </a:gridCol>
                <a:gridCol w="900236">
                  <a:extLst>
                    <a:ext uri="{9D8B030D-6E8A-4147-A177-3AD203B41FA5}">
                      <a16:colId xmlns:a16="http://schemas.microsoft.com/office/drawing/2014/main" val="3689734022"/>
                    </a:ext>
                  </a:extLst>
                </a:gridCol>
                <a:gridCol w="1121348">
                  <a:extLst>
                    <a:ext uri="{9D8B030D-6E8A-4147-A177-3AD203B41FA5}">
                      <a16:colId xmlns:a16="http://schemas.microsoft.com/office/drawing/2014/main" val="3174644379"/>
                    </a:ext>
                  </a:extLst>
                </a:gridCol>
                <a:gridCol w="1176626">
                  <a:extLst>
                    <a:ext uri="{9D8B030D-6E8A-4147-A177-3AD203B41FA5}">
                      <a16:colId xmlns:a16="http://schemas.microsoft.com/office/drawing/2014/main" val="1490513905"/>
                    </a:ext>
                  </a:extLst>
                </a:gridCol>
                <a:gridCol w="1145038">
                  <a:extLst>
                    <a:ext uri="{9D8B030D-6E8A-4147-A177-3AD203B41FA5}">
                      <a16:colId xmlns:a16="http://schemas.microsoft.com/office/drawing/2014/main" val="3706912264"/>
                    </a:ext>
                  </a:extLst>
                </a:gridCol>
              </a:tblGrid>
              <a:tr h="492477">
                <a:tc>
                  <a:txBody>
                    <a:bodyPr/>
                    <a:lstStyle/>
                    <a:p>
                      <a:r>
                        <a:rPr lang="en-US" sz="2000" b="1" dirty="0">
                          <a:solidFill>
                            <a:schemeClr val="tx1"/>
                          </a:solidFill>
                        </a:rPr>
                        <a:t>Design</a:t>
                      </a:r>
                    </a:p>
                  </a:txBody>
                  <a:tcPr/>
                </a:tc>
                <a:tc>
                  <a:txBody>
                    <a:bodyPr/>
                    <a:lstStyle/>
                    <a:p>
                      <a:r>
                        <a:rPr lang="en-US" sz="2000" b="1" dirty="0">
                          <a:solidFill>
                            <a:schemeClr val="tx1"/>
                          </a:solidFill>
                        </a:rPr>
                        <a:t>#Instances</a:t>
                      </a:r>
                    </a:p>
                  </a:txBody>
                  <a:tcPr/>
                </a:tc>
                <a:tc>
                  <a:txBody>
                    <a:bodyPr/>
                    <a:lstStyle/>
                    <a:p>
                      <a:r>
                        <a:rPr lang="en-US" sz="2000" b="1" dirty="0" err="1">
                          <a:solidFill>
                            <a:schemeClr val="tx1"/>
                          </a:solidFill>
                        </a:rPr>
                        <a:t>Expt</a:t>
                      </a:r>
                      <a:r>
                        <a:rPr lang="en-US" sz="2000" b="1" dirty="0">
                          <a:solidFill>
                            <a:schemeClr val="tx1"/>
                          </a:solidFill>
                        </a:rPr>
                        <a:t> 1</a:t>
                      </a:r>
                    </a:p>
                    <a:p>
                      <a:r>
                        <a:rPr lang="en-US" sz="2000" b="1" dirty="0">
                          <a:solidFill>
                            <a:schemeClr val="tx1"/>
                          </a:solidFill>
                        </a:rPr>
                        <a:t>(n =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err="1">
                          <a:solidFill>
                            <a:schemeClr val="tx1"/>
                          </a:solidFill>
                        </a:rPr>
                        <a:t>Expt</a:t>
                      </a:r>
                      <a:r>
                        <a:rPr lang="en-US" sz="2000" b="1" dirty="0">
                          <a:solidFill>
                            <a:schemeClr val="tx1"/>
                          </a:solidFill>
                        </a:rPr>
                        <a: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(n =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err="1">
                          <a:solidFill>
                            <a:schemeClr val="tx1"/>
                          </a:solidFill>
                        </a:rPr>
                        <a:t>Expt</a:t>
                      </a:r>
                      <a:r>
                        <a:rPr lang="en-US" sz="2000" b="1" dirty="0">
                          <a:solidFill>
                            <a:schemeClr val="tx1"/>
                          </a:solidFill>
                        </a:rPr>
                        <a:t> 3</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(n =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err="1">
                          <a:solidFill>
                            <a:schemeClr val="tx1"/>
                          </a:solidFill>
                        </a:rPr>
                        <a:t>Expt</a:t>
                      </a:r>
                      <a:r>
                        <a:rPr lang="en-US" sz="2000" b="1" dirty="0">
                          <a:solidFill>
                            <a:schemeClr val="tx1"/>
                          </a:solidFill>
                        </a:rPr>
                        <a:t> 4</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(n =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err="1">
                          <a:solidFill>
                            <a:schemeClr val="tx1"/>
                          </a:solidFill>
                        </a:rPr>
                        <a:t>Expt</a:t>
                      </a:r>
                      <a:r>
                        <a:rPr lang="en-US" sz="2000" b="1" dirty="0">
                          <a:solidFill>
                            <a:schemeClr val="tx1"/>
                          </a:solidFill>
                        </a:rPr>
                        <a:t> 5</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(n = 4)</a:t>
                      </a:r>
                    </a:p>
                  </a:txBody>
                  <a:tcPr/>
                </a:tc>
                <a:extLst>
                  <a:ext uri="{0D108BD9-81ED-4DB2-BD59-A6C34878D82A}">
                    <a16:rowId xmlns:a16="http://schemas.microsoft.com/office/drawing/2014/main" val="271206676"/>
                  </a:ext>
                </a:extLst>
              </a:tr>
              <a:tr h="349500">
                <a:tc>
                  <a:txBody>
                    <a:bodyPr/>
                    <a:lstStyle/>
                    <a:p>
                      <a:r>
                        <a:rPr lang="en-US" sz="1800" b="1" i="1" dirty="0" err="1"/>
                        <a:t>dec_viterbi</a:t>
                      </a:r>
                      <a:endParaRPr lang="en-US" sz="1800" b="1" i="1" dirty="0"/>
                    </a:p>
                  </a:txBody>
                  <a:tcPr/>
                </a:tc>
                <a:tc>
                  <a:txBody>
                    <a:bodyPr/>
                    <a:lstStyle/>
                    <a:p>
                      <a:r>
                        <a:rPr lang="en-US" sz="1800" dirty="0"/>
                        <a:t>61K</a:t>
                      </a:r>
                    </a:p>
                  </a:txBody>
                  <a:tcPr/>
                </a:tc>
                <a:tc>
                  <a:txBody>
                    <a:bodyPr/>
                    <a:lstStyle/>
                    <a:p>
                      <a:r>
                        <a:rPr lang="en-US" sz="1800" dirty="0"/>
                        <a:t>0.003</a:t>
                      </a:r>
                    </a:p>
                  </a:txBody>
                  <a:tcPr/>
                </a:tc>
                <a:tc>
                  <a:txBody>
                    <a:bodyPr/>
                    <a:lstStyle/>
                    <a:p>
                      <a:r>
                        <a:rPr lang="en-US" sz="1800" dirty="0">
                          <a:solidFill>
                            <a:srgbClr val="FF0000"/>
                          </a:solidFill>
                        </a:rPr>
                        <a:t>0.016</a:t>
                      </a:r>
                    </a:p>
                  </a:txBody>
                  <a:tcPr/>
                </a:tc>
                <a:tc>
                  <a:txBody>
                    <a:bodyPr/>
                    <a:lstStyle/>
                    <a:p>
                      <a:r>
                        <a:rPr lang="en-US" sz="1800" dirty="0"/>
                        <a:t>0.0006</a:t>
                      </a:r>
                    </a:p>
                  </a:txBody>
                  <a:tcPr/>
                </a:tc>
                <a:tc>
                  <a:txBody>
                    <a:bodyPr/>
                    <a:lstStyle/>
                    <a:p>
                      <a:r>
                        <a:rPr lang="en-US" sz="1800" dirty="0"/>
                        <a:t>0.0036</a:t>
                      </a:r>
                    </a:p>
                  </a:txBody>
                  <a:tcPr/>
                </a:tc>
                <a:tc>
                  <a:txBody>
                    <a:bodyPr/>
                    <a:lstStyle/>
                    <a:p>
                      <a:r>
                        <a:rPr lang="en-US" sz="1800" dirty="0"/>
                        <a:t>0.002</a:t>
                      </a:r>
                    </a:p>
                  </a:txBody>
                  <a:tcPr/>
                </a:tc>
                <a:extLst>
                  <a:ext uri="{0D108BD9-81ED-4DB2-BD59-A6C34878D82A}">
                    <a16:rowId xmlns:a16="http://schemas.microsoft.com/office/drawing/2014/main" val="3297446295"/>
                  </a:ext>
                </a:extLst>
              </a:tr>
              <a:tr h="349500">
                <a:tc>
                  <a:txBody>
                    <a:bodyPr/>
                    <a:lstStyle/>
                    <a:p>
                      <a:r>
                        <a:rPr lang="en-US" sz="1800" b="1" i="1" dirty="0" err="1"/>
                        <a:t>netcard</a:t>
                      </a:r>
                      <a:endParaRPr lang="en-US" sz="1800" b="1" i="1" dirty="0"/>
                    </a:p>
                  </a:txBody>
                  <a:tcPr/>
                </a:tc>
                <a:tc>
                  <a:txBody>
                    <a:bodyPr/>
                    <a:lstStyle/>
                    <a:p>
                      <a:r>
                        <a:rPr lang="en-US" sz="1800" dirty="0"/>
                        <a:t>303K</a:t>
                      </a:r>
                    </a:p>
                  </a:txBody>
                  <a:tcPr/>
                </a:tc>
                <a:tc>
                  <a:txBody>
                    <a:bodyPr/>
                    <a:lstStyle/>
                    <a:p>
                      <a:r>
                        <a:rPr lang="en-US" sz="1800" dirty="0"/>
                        <a:t>0.003</a:t>
                      </a:r>
                    </a:p>
                  </a:txBody>
                  <a:tcPr/>
                </a:tc>
                <a:tc>
                  <a:txBody>
                    <a:bodyPr/>
                    <a:lstStyle/>
                    <a:p>
                      <a:r>
                        <a:rPr lang="en-US" sz="1800" dirty="0">
                          <a:solidFill>
                            <a:srgbClr val="FF0000"/>
                          </a:solidFill>
                        </a:rPr>
                        <a:t>0.027</a:t>
                      </a:r>
                    </a:p>
                  </a:txBody>
                  <a:tcPr/>
                </a:tc>
                <a:tc>
                  <a:txBody>
                    <a:bodyPr/>
                    <a:lstStyle/>
                    <a:p>
                      <a:r>
                        <a:rPr lang="en-US" sz="1800" dirty="0"/>
                        <a:t>0.0008</a:t>
                      </a:r>
                    </a:p>
                  </a:txBody>
                  <a:tcPr/>
                </a:tc>
                <a:tc>
                  <a:txBody>
                    <a:bodyPr/>
                    <a:lstStyle/>
                    <a:p>
                      <a:r>
                        <a:rPr lang="en-US" sz="1800" dirty="0"/>
                        <a:t>0.0046</a:t>
                      </a:r>
                    </a:p>
                  </a:txBody>
                  <a:tcPr/>
                </a:tc>
                <a:tc>
                  <a:txBody>
                    <a:bodyPr/>
                    <a:lstStyle/>
                    <a:p>
                      <a:r>
                        <a:rPr lang="en-US" sz="1800" dirty="0"/>
                        <a:t>0.004</a:t>
                      </a:r>
                    </a:p>
                  </a:txBody>
                  <a:tcPr/>
                </a:tc>
                <a:extLst>
                  <a:ext uri="{0D108BD9-81ED-4DB2-BD59-A6C34878D82A}">
                    <a16:rowId xmlns:a16="http://schemas.microsoft.com/office/drawing/2014/main" val="4032346805"/>
                  </a:ext>
                </a:extLst>
              </a:tr>
              <a:tr h="349500">
                <a:tc>
                  <a:txBody>
                    <a:bodyPr/>
                    <a:lstStyle/>
                    <a:p>
                      <a:r>
                        <a:rPr lang="en-US" sz="1800" b="1" i="1" dirty="0"/>
                        <a:t>leon3mp</a:t>
                      </a:r>
                    </a:p>
                  </a:txBody>
                  <a:tcPr/>
                </a:tc>
                <a:tc>
                  <a:txBody>
                    <a:bodyPr/>
                    <a:lstStyle/>
                    <a:p>
                      <a:r>
                        <a:rPr lang="en-US" sz="1800" dirty="0"/>
                        <a:t>450K</a:t>
                      </a:r>
                    </a:p>
                  </a:txBody>
                  <a:tcPr/>
                </a:tc>
                <a:tc>
                  <a:txBody>
                    <a:bodyPr/>
                    <a:lstStyle/>
                    <a:p>
                      <a:r>
                        <a:rPr lang="en-US" sz="1800" dirty="0"/>
                        <a:t>0.004</a:t>
                      </a:r>
                    </a:p>
                  </a:txBody>
                  <a:tcPr/>
                </a:tc>
                <a:tc>
                  <a:txBody>
                    <a:bodyPr/>
                    <a:lstStyle/>
                    <a:p>
                      <a:r>
                        <a:rPr lang="en-US" sz="1800" dirty="0">
                          <a:solidFill>
                            <a:srgbClr val="FF0000"/>
                          </a:solidFill>
                        </a:rPr>
                        <a:t>0.024</a:t>
                      </a:r>
                    </a:p>
                  </a:txBody>
                  <a:tcPr/>
                </a:tc>
                <a:tc>
                  <a:txBody>
                    <a:bodyPr/>
                    <a:lstStyle/>
                    <a:p>
                      <a:r>
                        <a:rPr lang="en-US" sz="1800" dirty="0"/>
                        <a:t>0.0010</a:t>
                      </a:r>
                    </a:p>
                  </a:txBody>
                  <a:tcPr/>
                </a:tc>
                <a:tc>
                  <a:txBody>
                    <a:bodyPr/>
                    <a:lstStyle/>
                    <a:p>
                      <a:r>
                        <a:rPr lang="en-US" sz="1800" dirty="0"/>
                        <a:t>0.0047</a:t>
                      </a:r>
                    </a:p>
                  </a:txBody>
                  <a:tcPr/>
                </a:tc>
                <a:tc>
                  <a:txBody>
                    <a:bodyPr/>
                    <a:lstStyle/>
                    <a:p>
                      <a:r>
                        <a:rPr lang="en-US" sz="1800" dirty="0"/>
                        <a:t>0.003</a:t>
                      </a:r>
                    </a:p>
                  </a:txBody>
                  <a:tcPr/>
                </a:tc>
                <a:extLst>
                  <a:ext uri="{0D108BD9-81ED-4DB2-BD59-A6C34878D82A}">
                    <a16:rowId xmlns:a16="http://schemas.microsoft.com/office/drawing/2014/main" val="2934840376"/>
                  </a:ext>
                </a:extLst>
              </a:tr>
              <a:tr h="349500">
                <a:tc>
                  <a:txBody>
                    <a:bodyPr/>
                    <a:lstStyle/>
                    <a:p>
                      <a:r>
                        <a:rPr lang="en-US" sz="1800" b="1" i="1" dirty="0" err="1"/>
                        <a:t>megaboom</a:t>
                      </a:r>
                      <a:endParaRPr lang="en-US" sz="1800" b="1" i="1" dirty="0"/>
                    </a:p>
                  </a:txBody>
                  <a:tcPr/>
                </a:tc>
                <a:tc>
                  <a:txBody>
                    <a:bodyPr/>
                    <a:lstStyle/>
                    <a:p>
                      <a:r>
                        <a:rPr lang="en-US" sz="1800" dirty="0"/>
                        <a:t>990K</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0.005</a:t>
                      </a:r>
                    </a:p>
                  </a:txBody>
                  <a:tcPr/>
                </a:tc>
                <a:tc>
                  <a:txBody>
                    <a:bodyPr/>
                    <a:lstStyle/>
                    <a:p>
                      <a:r>
                        <a:rPr lang="en-US" sz="1800" dirty="0">
                          <a:solidFill>
                            <a:srgbClr val="FF0000"/>
                          </a:solidFill>
                        </a:rPr>
                        <a:t>0.044</a:t>
                      </a:r>
                    </a:p>
                  </a:txBody>
                  <a:tcPr/>
                </a:tc>
                <a:tc>
                  <a:txBody>
                    <a:bodyPr/>
                    <a:lstStyle/>
                    <a:p>
                      <a:r>
                        <a:rPr lang="en-US" sz="1800" dirty="0"/>
                        <a:t>0.0015</a:t>
                      </a:r>
                    </a:p>
                  </a:txBody>
                  <a:tcPr/>
                </a:tc>
                <a:tc>
                  <a:txBody>
                    <a:bodyPr/>
                    <a:lstStyle/>
                    <a:p>
                      <a:r>
                        <a:rPr lang="en-US" sz="1800" dirty="0"/>
                        <a:t>0.0025</a:t>
                      </a:r>
                    </a:p>
                  </a:txBody>
                  <a:tcPr/>
                </a:tc>
                <a:tc>
                  <a:txBody>
                    <a:bodyPr/>
                    <a:lstStyle/>
                    <a:p>
                      <a:r>
                        <a:rPr lang="en-US" sz="1800" dirty="0">
                          <a:solidFill>
                            <a:schemeClr val="tx1"/>
                          </a:solidFill>
                        </a:rPr>
                        <a:t>0.013</a:t>
                      </a:r>
                    </a:p>
                  </a:txBody>
                  <a:tcPr/>
                </a:tc>
                <a:extLst>
                  <a:ext uri="{0D108BD9-81ED-4DB2-BD59-A6C34878D82A}">
                    <a16:rowId xmlns:a16="http://schemas.microsoft.com/office/drawing/2014/main" val="3965576571"/>
                  </a:ext>
                </a:extLst>
              </a:tr>
            </a:tbl>
          </a:graphicData>
        </a:graphic>
      </p:graphicFrame>
      <p:sp>
        <p:nvSpPr>
          <p:cNvPr id="3" name="Title 2">
            <a:extLst>
              <a:ext uri="{FF2B5EF4-FFF2-40B4-BE49-F238E27FC236}">
                <a16:creationId xmlns:a16="http://schemas.microsoft.com/office/drawing/2014/main" id="{860ECB8F-AAD2-40D6-A59C-3A3EF56612A3}"/>
              </a:ext>
            </a:extLst>
          </p:cNvPr>
          <p:cNvSpPr>
            <a:spLocks noGrp="1"/>
          </p:cNvSpPr>
          <p:nvPr>
            <p:ph type="title"/>
          </p:nvPr>
        </p:nvSpPr>
        <p:spPr/>
        <p:txBody>
          <a:bodyPr/>
          <a:lstStyle/>
          <a:p>
            <a:r>
              <a:rPr lang="en-US" dirty="0"/>
              <a:t>Results: RMSE (Experiments 1 – 6) </a:t>
            </a:r>
          </a:p>
        </p:txBody>
      </p:sp>
      <p:sp>
        <p:nvSpPr>
          <p:cNvPr id="6" name="Slide Number Placeholder 5">
            <a:extLst>
              <a:ext uri="{FF2B5EF4-FFF2-40B4-BE49-F238E27FC236}">
                <a16:creationId xmlns:a16="http://schemas.microsoft.com/office/drawing/2014/main" id="{BCE1E4FE-69AF-4551-95A9-09C8B2399C65}"/>
              </a:ext>
            </a:extLst>
          </p:cNvPr>
          <p:cNvSpPr>
            <a:spLocks noGrp="1"/>
          </p:cNvSpPr>
          <p:nvPr>
            <p:ph type="sldNum" sz="quarter" idx="12"/>
          </p:nvPr>
        </p:nvSpPr>
        <p:spPr/>
        <p:txBody>
          <a:bodyPr/>
          <a:lstStyle/>
          <a:p>
            <a:fld id="{22DECF6A-13F7-418C-BBFC-95033FFCD5F1}" type="slidenum">
              <a:rPr lang="en-US" noProof="1" smtClean="0"/>
              <a:pPr/>
              <a:t>21</a:t>
            </a:fld>
            <a:endParaRPr lang="en-US" noProof="1"/>
          </a:p>
        </p:txBody>
      </p:sp>
      <p:sp>
        <p:nvSpPr>
          <p:cNvPr id="8" name="Rectangle 7">
            <a:extLst>
              <a:ext uri="{FF2B5EF4-FFF2-40B4-BE49-F238E27FC236}">
                <a16:creationId xmlns:a16="http://schemas.microsoft.com/office/drawing/2014/main" id="{4A5999B0-53AF-4B1A-A40D-62DA445FB9C2}"/>
              </a:ext>
            </a:extLst>
          </p:cNvPr>
          <p:cNvSpPr/>
          <p:nvPr/>
        </p:nvSpPr>
        <p:spPr>
          <a:xfrm>
            <a:off x="4051495" y="768703"/>
            <a:ext cx="796616" cy="2164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19AD084-A23F-4368-91F0-20CC2928EB62}"/>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graphicFrame>
        <p:nvGraphicFramePr>
          <p:cNvPr id="10" name="Table 9">
            <a:extLst>
              <a:ext uri="{FF2B5EF4-FFF2-40B4-BE49-F238E27FC236}">
                <a16:creationId xmlns:a16="http://schemas.microsoft.com/office/drawing/2014/main" id="{1A6C60E3-56EB-429F-9303-7A2BB5BED32F}"/>
              </a:ext>
            </a:extLst>
          </p:cNvPr>
          <p:cNvGraphicFramePr>
            <a:graphicFrameLocks noGrp="1"/>
          </p:cNvGraphicFramePr>
          <p:nvPr>
            <p:extLst>
              <p:ext uri="{D42A27DB-BD31-4B8C-83A1-F6EECF244321}">
                <p14:modId xmlns:p14="http://schemas.microsoft.com/office/powerpoint/2010/main" val="1393666275"/>
              </p:ext>
            </p:extLst>
          </p:nvPr>
        </p:nvGraphicFramePr>
        <p:xfrm>
          <a:off x="3067050" y="2944742"/>
          <a:ext cx="3048000" cy="17983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62055744"/>
                    </a:ext>
                  </a:extLst>
                </a:gridCol>
                <a:gridCol w="1524000">
                  <a:extLst>
                    <a:ext uri="{9D8B030D-6E8A-4147-A177-3AD203B41FA5}">
                      <a16:colId xmlns:a16="http://schemas.microsoft.com/office/drawing/2014/main" val="2549354203"/>
                    </a:ext>
                  </a:extLst>
                </a:gridCol>
              </a:tblGrid>
              <a:tr h="673103">
                <a:tc>
                  <a:txBody>
                    <a:bodyPr/>
                    <a:lstStyle/>
                    <a:p>
                      <a:r>
                        <a:rPr lang="en-US" sz="2000" dirty="0">
                          <a:solidFill>
                            <a:schemeClr val="tx1"/>
                          </a:solidFill>
                        </a:rPr>
                        <a:t>Design</a:t>
                      </a:r>
                    </a:p>
                  </a:txBody>
                  <a:tcPr/>
                </a:tc>
                <a:tc>
                  <a:txBody>
                    <a:bodyPr/>
                    <a:lstStyle/>
                    <a:p>
                      <a:r>
                        <a:rPr lang="en-US" sz="2000" dirty="0" err="1">
                          <a:solidFill>
                            <a:schemeClr val="tx1"/>
                          </a:solidFill>
                        </a:rPr>
                        <a:t>Expt</a:t>
                      </a:r>
                      <a:r>
                        <a:rPr lang="en-US" sz="2000" dirty="0">
                          <a:solidFill>
                            <a:schemeClr val="tx1"/>
                          </a:solidFill>
                        </a:rPr>
                        <a:t> 6 </a:t>
                      </a:r>
                    </a:p>
                    <a:p>
                      <a:r>
                        <a:rPr lang="en-US" sz="2000" dirty="0">
                          <a:solidFill>
                            <a:schemeClr val="tx1"/>
                          </a:solidFill>
                        </a:rPr>
                        <a:t>(n = 8)</a:t>
                      </a:r>
                    </a:p>
                  </a:txBody>
                  <a:tcPr/>
                </a:tc>
                <a:extLst>
                  <a:ext uri="{0D108BD9-81ED-4DB2-BD59-A6C34878D82A}">
                    <a16:rowId xmlns:a16="http://schemas.microsoft.com/office/drawing/2014/main" val="3771809205"/>
                  </a:ext>
                </a:extLst>
              </a:tr>
              <a:tr h="356062">
                <a:tc>
                  <a:txBody>
                    <a:bodyPr/>
                    <a:lstStyle/>
                    <a:p>
                      <a:r>
                        <a:rPr lang="en-US" sz="1800" b="1" i="1" dirty="0"/>
                        <a:t>prod1</a:t>
                      </a:r>
                    </a:p>
                  </a:txBody>
                  <a:tcPr/>
                </a:tc>
                <a:tc>
                  <a:txBody>
                    <a:bodyPr/>
                    <a:lstStyle/>
                    <a:p>
                      <a:r>
                        <a:rPr lang="en-US" sz="1800" dirty="0"/>
                        <a:t>0.0036</a:t>
                      </a:r>
                    </a:p>
                  </a:txBody>
                  <a:tcPr/>
                </a:tc>
                <a:extLst>
                  <a:ext uri="{0D108BD9-81ED-4DB2-BD59-A6C34878D82A}">
                    <a16:rowId xmlns:a16="http://schemas.microsoft.com/office/drawing/2014/main" val="3610467042"/>
                  </a:ext>
                </a:extLst>
              </a:tr>
              <a:tr h="356062">
                <a:tc>
                  <a:txBody>
                    <a:bodyPr/>
                    <a:lstStyle/>
                    <a:p>
                      <a:r>
                        <a:rPr lang="en-US" sz="1800" b="1" i="1" dirty="0"/>
                        <a:t>prod2</a:t>
                      </a:r>
                    </a:p>
                  </a:txBody>
                  <a:tcPr/>
                </a:tc>
                <a:tc>
                  <a:txBody>
                    <a:bodyPr/>
                    <a:lstStyle/>
                    <a:p>
                      <a:r>
                        <a:rPr lang="en-US" sz="1800" dirty="0"/>
                        <a:t>0.0018</a:t>
                      </a:r>
                    </a:p>
                  </a:txBody>
                  <a:tcPr/>
                </a:tc>
                <a:extLst>
                  <a:ext uri="{0D108BD9-81ED-4DB2-BD59-A6C34878D82A}">
                    <a16:rowId xmlns:a16="http://schemas.microsoft.com/office/drawing/2014/main" val="397405230"/>
                  </a:ext>
                </a:extLst>
              </a:tr>
              <a:tr h="356062">
                <a:tc>
                  <a:txBody>
                    <a:bodyPr/>
                    <a:lstStyle/>
                    <a:p>
                      <a:r>
                        <a:rPr lang="en-US" sz="1800" b="1" i="1" dirty="0"/>
                        <a:t>prod3</a:t>
                      </a:r>
                    </a:p>
                  </a:txBody>
                  <a:tcPr/>
                </a:tc>
                <a:tc>
                  <a:txBody>
                    <a:bodyPr/>
                    <a:lstStyle/>
                    <a:p>
                      <a:r>
                        <a:rPr lang="en-US" sz="1800" dirty="0"/>
                        <a:t>0.0069</a:t>
                      </a:r>
                    </a:p>
                  </a:txBody>
                  <a:tcPr/>
                </a:tc>
                <a:extLst>
                  <a:ext uri="{0D108BD9-81ED-4DB2-BD59-A6C34878D82A}">
                    <a16:rowId xmlns:a16="http://schemas.microsoft.com/office/drawing/2014/main" val="321043622"/>
                  </a:ext>
                </a:extLst>
              </a:tr>
            </a:tbl>
          </a:graphicData>
        </a:graphic>
      </p:graphicFrame>
      <p:sp>
        <p:nvSpPr>
          <p:cNvPr id="11" name="Date Placeholder 3">
            <a:extLst>
              <a:ext uri="{FF2B5EF4-FFF2-40B4-BE49-F238E27FC236}">
                <a16:creationId xmlns:a16="http://schemas.microsoft.com/office/drawing/2014/main" id="{593A756F-77D2-4043-93EF-359CED101903}"/>
              </a:ext>
            </a:extLst>
          </p:cNvPr>
          <p:cNvSpPr>
            <a:spLocks noGrp="1"/>
          </p:cNvSpPr>
          <p:nvPr>
            <p:ph type="dt" sz="half" idx="10"/>
          </p:nvPr>
        </p:nvSpPr>
        <p:spPr>
          <a:xfrm>
            <a:off x="336499" y="4767263"/>
            <a:ext cx="2349551" cy="273844"/>
          </a:xfrm>
        </p:spPr>
        <p:txBody>
          <a:bodyPr/>
          <a:lstStyle/>
          <a:p>
            <a:r>
              <a:rPr lang="en-US" noProof="1"/>
              <a:t>26 March 2019</a:t>
            </a:r>
          </a:p>
        </p:txBody>
      </p:sp>
    </p:spTree>
    <p:extLst>
      <p:ext uri="{BB962C8B-B14F-4D97-AF65-F5344CB8AC3E}">
        <p14:creationId xmlns:p14="http://schemas.microsoft.com/office/powerpoint/2010/main" val="7458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6F6FA-7AB9-4876-BE3B-A5D43255254E}"/>
              </a:ext>
            </a:extLst>
          </p:cNvPr>
          <p:cNvSpPr>
            <a:spLocks noGrp="1"/>
          </p:cNvSpPr>
          <p:nvPr>
            <p:ph idx="1"/>
          </p:nvPr>
        </p:nvSpPr>
        <p:spPr>
          <a:xfrm>
            <a:off x="336498" y="912174"/>
            <a:ext cx="8471002" cy="3615910"/>
          </a:xfrm>
        </p:spPr>
        <p:txBody>
          <a:bodyPr>
            <a:normAutofit/>
          </a:bodyPr>
          <a:lstStyle/>
          <a:p>
            <a:r>
              <a:rPr lang="en-US" dirty="0"/>
              <a:t>Data points that fail to be accurately reconstructed to their high-dimensional space </a:t>
            </a:r>
          </a:p>
          <a:p>
            <a:pPr lvl="1"/>
            <a:r>
              <a:rPr lang="en-US" b="0" dirty="0">
                <a:solidFill>
                  <a:srgbClr val="FF0000"/>
                </a:solidFill>
              </a:rPr>
              <a:t>Rare</a:t>
            </a:r>
            <a:r>
              <a:rPr lang="en-US" b="0" dirty="0"/>
              <a:t> path types with limited training examples </a:t>
            </a:r>
          </a:p>
          <a:p>
            <a:pPr lvl="1"/>
            <a:r>
              <a:rPr lang="en-US" b="0" dirty="0">
                <a:solidFill>
                  <a:srgbClr val="FF0000"/>
                </a:solidFill>
              </a:rPr>
              <a:t>Isolated</a:t>
            </a:r>
            <a:r>
              <a:rPr lang="en-US" b="0" dirty="0"/>
              <a:t> corners </a:t>
            </a:r>
          </a:p>
          <a:p>
            <a:pPr marL="342900" lvl="1" indent="0">
              <a:buNone/>
            </a:pPr>
            <a:endParaRPr lang="en-US" dirty="0"/>
          </a:p>
          <a:p>
            <a:r>
              <a:rPr lang="en-US" dirty="0"/>
              <a:t>Design methodology teams consider that effects of a few mispredictions are insigniﬁcant relative to </a:t>
            </a:r>
          </a:p>
          <a:p>
            <a:pPr lvl="1"/>
            <a:r>
              <a:rPr lang="en-US" b="0" dirty="0"/>
              <a:t>Design convergence </a:t>
            </a:r>
            <a:r>
              <a:rPr lang="en-US" b="0" dirty="0">
                <a:solidFill>
                  <a:srgbClr val="FF0000"/>
                </a:solidFill>
              </a:rPr>
              <a:t>beneﬁts from a predictive </a:t>
            </a:r>
            <a:r>
              <a:rPr lang="en-US" b="0" dirty="0"/>
              <a:t>model </a:t>
            </a:r>
          </a:p>
          <a:p>
            <a:pPr lvl="1"/>
            <a:r>
              <a:rPr lang="en-US" b="0" dirty="0"/>
              <a:t>Analysis </a:t>
            </a:r>
            <a:r>
              <a:rPr lang="en-US" b="0" dirty="0">
                <a:solidFill>
                  <a:srgbClr val="FF0000"/>
                </a:solidFill>
              </a:rPr>
              <a:t>inaccuracies in current</a:t>
            </a:r>
            <a:r>
              <a:rPr lang="en-US" b="0" dirty="0"/>
              <a:t> methods</a:t>
            </a:r>
          </a:p>
          <a:p>
            <a:endParaRPr lang="en-US" dirty="0"/>
          </a:p>
        </p:txBody>
      </p:sp>
      <p:sp>
        <p:nvSpPr>
          <p:cNvPr id="3" name="Title 2">
            <a:extLst>
              <a:ext uri="{FF2B5EF4-FFF2-40B4-BE49-F238E27FC236}">
                <a16:creationId xmlns:a16="http://schemas.microsoft.com/office/drawing/2014/main" id="{CAC7AA8A-0A33-436D-A61E-EF63AE64FF75}"/>
              </a:ext>
            </a:extLst>
          </p:cNvPr>
          <p:cNvSpPr>
            <a:spLocks noGrp="1"/>
          </p:cNvSpPr>
          <p:nvPr>
            <p:ph type="title"/>
          </p:nvPr>
        </p:nvSpPr>
        <p:spPr/>
        <p:txBody>
          <a:bodyPr/>
          <a:lstStyle/>
          <a:p>
            <a:r>
              <a:rPr lang="en-US" dirty="0"/>
              <a:t>Outliers: Root-Cause Analysis </a:t>
            </a:r>
          </a:p>
        </p:txBody>
      </p:sp>
      <p:sp>
        <p:nvSpPr>
          <p:cNvPr id="6" name="Slide Number Placeholder 5">
            <a:extLst>
              <a:ext uri="{FF2B5EF4-FFF2-40B4-BE49-F238E27FC236}">
                <a16:creationId xmlns:a16="http://schemas.microsoft.com/office/drawing/2014/main" id="{09893A10-9960-49CD-A290-8696057C62BA}"/>
              </a:ext>
            </a:extLst>
          </p:cNvPr>
          <p:cNvSpPr>
            <a:spLocks noGrp="1"/>
          </p:cNvSpPr>
          <p:nvPr>
            <p:ph type="sldNum" sz="quarter" idx="12"/>
          </p:nvPr>
        </p:nvSpPr>
        <p:spPr/>
        <p:txBody>
          <a:bodyPr/>
          <a:lstStyle/>
          <a:p>
            <a:fld id="{22DECF6A-13F7-418C-BBFC-95033FFCD5F1}" type="slidenum">
              <a:rPr lang="en-US" noProof="1" smtClean="0"/>
              <a:pPr/>
              <a:t>22</a:t>
            </a:fld>
            <a:endParaRPr lang="en-US" noProof="1"/>
          </a:p>
        </p:txBody>
      </p:sp>
      <p:sp>
        <p:nvSpPr>
          <p:cNvPr id="7" name="Footer Placeholder 4">
            <a:extLst>
              <a:ext uri="{FF2B5EF4-FFF2-40B4-BE49-F238E27FC236}">
                <a16:creationId xmlns:a16="http://schemas.microsoft.com/office/drawing/2014/main" id="{0CB16041-8624-45AB-A832-3296947DFB88}"/>
              </a:ext>
            </a:extLst>
          </p:cNvPr>
          <p:cNvSpPr>
            <a:spLocks noGrp="1"/>
          </p:cNvSpPr>
          <p:nvPr>
            <p:ph type="ftr" sz="quarter" idx="11"/>
          </p:nvPr>
        </p:nvSpPr>
        <p:spPr>
          <a:xfrm>
            <a:off x="3028950" y="4767263"/>
            <a:ext cx="3086100" cy="273844"/>
          </a:xfrm>
        </p:spPr>
        <p:txBody>
          <a:bodyPr/>
          <a:lstStyle/>
          <a:p>
            <a:r>
              <a:rPr lang="en-US" noProof="1"/>
              <a:t>Uday Mallappa/ UC San Diego</a:t>
            </a:r>
          </a:p>
        </p:txBody>
      </p:sp>
      <p:sp>
        <p:nvSpPr>
          <p:cNvPr id="8" name="Date Placeholder 3">
            <a:extLst>
              <a:ext uri="{FF2B5EF4-FFF2-40B4-BE49-F238E27FC236}">
                <a16:creationId xmlns:a16="http://schemas.microsoft.com/office/drawing/2014/main" id="{F3B909DF-C012-4D6B-A284-385A2C345411}"/>
              </a:ext>
            </a:extLst>
          </p:cNvPr>
          <p:cNvSpPr>
            <a:spLocks noGrp="1"/>
          </p:cNvSpPr>
          <p:nvPr>
            <p:ph type="dt" sz="half" idx="10"/>
          </p:nvPr>
        </p:nvSpPr>
        <p:spPr>
          <a:xfrm>
            <a:off x="336499" y="4767263"/>
            <a:ext cx="2349551" cy="273844"/>
          </a:xfrm>
        </p:spPr>
        <p:txBody>
          <a:bodyPr/>
          <a:lstStyle/>
          <a:p>
            <a:r>
              <a:rPr lang="en-US" noProof="1"/>
              <a:t>26 March 2019</a:t>
            </a:r>
          </a:p>
        </p:txBody>
      </p:sp>
    </p:spTree>
    <p:extLst>
      <p:ext uri="{BB962C8B-B14F-4D97-AF65-F5344CB8AC3E}">
        <p14:creationId xmlns:p14="http://schemas.microsoft.com/office/powerpoint/2010/main" val="18516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657131"/>
              </a:xfrm>
            </p:spPr>
            <p:txBody>
              <a:bodyPr>
                <a:noAutofit/>
              </a:bodyPr>
              <a:lstStyle/>
              <a:p>
                <a:r>
                  <a:rPr lang="en-US" altLang="zh-CN" sz="2000" b="0" dirty="0"/>
                  <a:t>We propose a </a:t>
                </a:r>
                <a:r>
                  <a:rPr lang="en-US" altLang="zh-CN" sz="2000" b="0" dirty="0">
                    <a:solidFill>
                      <a:srgbClr val="FF0000"/>
                    </a:solidFill>
                  </a:rPr>
                  <a:t>learning-based model </a:t>
                </a:r>
                <a:r>
                  <a:rPr lang="en-US" altLang="zh-CN" sz="2000" b="0" dirty="0"/>
                  <a:t>to predict STA results at unobserved corners, using a small subset of observed corners</a:t>
                </a:r>
              </a:p>
              <a:p>
                <a:r>
                  <a:rPr lang="en-US" altLang="zh-CN" sz="2000" b="0" dirty="0"/>
                  <a:t>With a 1M instance design in 16nm, our model uses 10 corners to predict timing results of 48 unobserved corners with </a:t>
                </a:r>
                <a14:m>
                  <m:oMath xmlns:m="http://schemas.openxmlformats.org/officeDocument/2006/math">
                    <m:r>
                      <a:rPr lang="el-GR" sz="2000" smtClean="0">
                        <a:solidFill>
                          <a:srgbClr val="FF0000"/>
                        </a:solidFill>
                        <a:latin typeface="Cambria Math" panose="02040503050406030204" pitchFamily="18" charset="0"/>
                      </a:rPr>
                      <m:t>𝛆</m:t>
                    </m:r>
                    <m:m>
                      <m:mPr>
                        <m:mcs>
                          <m:mc>
                            <m:mcPr>
                              <m:count m:val="1"/>
                              <m:mcJc m:val="center"/>
                            </m:mcPr>
                          </m:mc>
                        </m:mcs>
                        <m:ctrlPr>
                          <a:rPr lang="el-GR" sz="2000" i="1">
                            <a:solidFill>
                              <a:srgbClr val="FF0000"/>
                            </a:solidFill>
                            <a:latin typeface="Cambria Math" panose="02040503050406030204" pitchFamily="18" charset="0"/>
                          </a:rPr>
                        </m:ctrlPr>
                      </m:mPr>
                      <m:mr>
                        <m:e>
                          <m:r>
                            <m:rPr>
                              <m:brk m:alnAt="7"/>
                            </m:rPr>
                            <a:rPr lang="en-US" sz="2000">
                              <a:solidFill>
                                <a:srgbClr val="FF0000"/>
                              </a:solidFill>
                              <a:latin typeface="Cambria Math" panose="02040503050406030204" pitchFamily="18" charset="0"/>
                            </a:rPr>
                            <m:t> </m:t>
                          </m:r>
                        </m:e>
                      </m:mr>
                      <m:mr>
                        <m:e>
                          <m:r>
                            <a:rPr lang="en-US" sz="2000">
                              <a:solidFill>
                                <a:srgbClr val="FF0000"/>
                              </a:solidFill>
                              <a:latin typeface="Cambria Math" panose="02040503050406030204" pitchFamily="18" charset="0"/>
                            </a:rPr>
                            <m:t>𝐦𝐬𝐞</m:t>
                          </m:r>
                        </m:e>
                      </m:mr>
                    </m:m>
                  </m:oMath>
                </a14:m>
                <a:r>
                  <a:rPr lang="en-US" altLang="zh-CN" sz="2000" b="0" dirty="0">
                    <a:solidFill>
                      <a:srgbClr val="FF0000"/>
                    </a:solidFill>
                  </a:rPr>
                  <a:t> of 0.5%  </a:t>
                </a:r>
                <a:r>
                  <a:rPr lang="en-US" altLang="zh-CN" sz="2000" b="0" dirty="0"/>
                  <a:t>and </a:t>
                </a:r>
                <a14:m>
                  <m:oMath xmlns:m="http://schemas.openxmlformats.org/officeDocument/2006/math">
                    <m:r>
                      <a:rPr lang="el-GR" sz="2000">
                        <a:solidFill>
                          <a:srgbClr val="FF0000"/>
                        </a:solidFill>
                        <a:latin typeface="Cambria Math" panose="02040503050406030204" pitchFamily="18" charset="0"/>
                      </a:rPr>
                      <m:t>𝛆</m:t>
                    </m:r>
                    <m:m>
                      <m:mPr>
                        <m:mcs>
                          <m:mc>
                            <m:mcPr>
                              <m:count m:val="1"/>
                              <m:mcJc m:val="center"/>
                            </m:mcPr>
                          </m:mc>
                        </m:mcs>
                        <m:ctrlPr>
                          <a:rPr lang="el-GR" sz="2000" i="1" smtClean="0">
                            <a:solidFill>
                              <a:srgbClr val="FF0000"/>
                            </a:solidFill>
                            <a:latin typeface="Cambria Math" panose="02040503050406030204" pitchFamily="18" charset="0"/>
                          </a:rPr>
                        </m:ctrlPr>
                      </m:mPr>
                      <m:mr>
                        <m:e>
                          <m:r>
                            <m:rPr>
                              <m:brk m:alnAt="7"/>
                            </m:rPr>
                            <a:rPr lang="en-US" sz="2000">
                              <a:solidFill>
                                <a:srgbClr val="FF0000"/>
                              </a:solidFill>
                              <a:latin typeface="Cambria Math" panose="02040503050406030204" pitchFamily="18" charset="0"/>
                            </a:rPr>
                            <m:t> </m:t>
                          </m:r>
                        </m:e>
                      </m:mr>
                      <m:mr>
                        <m:e>
                          <m:r>
                            <a:rPr lang="en-US" sz="2000" b="1" i="1" smtClean="0">
                              <a:solidFill>
                                <a:srgbClr val="FF0000"/>
                              </a:solidFill>
                              <a:latin typeface="Cambria Math" panose="02040503050406030204" pitchFamily="18" charset="0"/>
                            </a:rPr>
                            <m:t>𝟗𝟗</m:t>
                          </m:r>
                          <m:r>
                            <a:rPr lang="en-US" sz="2000" b="1" i="1" smtClean="0">
                              <a:solidFill>
                                <a:srgbClr val="FF0000"/>
                              </a:solidFill>
                              <a:latin typeface="Cambria Math" panose="02040503050406030204" pitchFamily="18" charset="0"/>
                            </a:rPr>
                            <m:t>𝒑</m:t>
                          </m:r>
                        </m:e>
                      </m:mr>
                    </m:m>
                  </m:oMath>
                </a14:m>
                <a:r>
                  <a:rPr lang="en-US" altLang="zh-CN" sz="2000" b="0" dirty="0">
                    <a:solidFill>
                      <a:srgbClr val="FF0000"/>
                    </a:solidFill>
                  </a:rPr>
                  <a:t> of 0.6%</a:t>
                </a:r>
              </a:p>
              <a:p>
                <a:r>
                  <a:rPr lang="en-US" altLang="zh-CN" sz="2000" b="0" dirty="0"/>
                  <a:t>We propose clear </a:t>
                </a:r>
                <a:r>
                  <a:rPr lang="en-US" altLang="zh-CN" sz="2000" b="0" dirty="0">
                    <a:solidFill>
                      <a:srgbClr val="FF0000"/>
                    </a:solidFill>
                  </a:rPr>
                  <a:t>design of experiments </a:t>
                </a:r>
                <a:r>
                  <a:rPr lang="en-US" altLang="zh-CN" sz="2000" b="0" dirty="0"/>
                  <a:t>and explore various </a:t>
                </a:r>
                <a:r>
                  <a:rPr lang="en-US" altLang="zh-CN" sz="2000" b="0" dirty="0">
                    <a:solidFill>
                      <a:srgbClr val="FF0000"/>
                    </a:solidFill>
                  </a:rPr>
                  <a:t>use cases</a:t>
                </a:r>
                <a:r>
                  <a:rPr lang="en-US" altLang="zh-CN" sz="2000" b="0" dirty="0"/>
                  <a:t> of our model</a:t>
                </a:r>
              </a:p>
              <a:p>
                <a:r>
                  <a:rPr lang="en-US" altLang="zh-CN" sz="2000" b="0" dirty="0"/>
                  <a:t>We evaluate the potential benefit of our </a:t>
                </a:r>
                <a:r>
                  <a:rPr lang="en-US" altLang="zh-CN" sz="2000" b="0" dirty="0">
                    <a:solidFill>
                      <a:srgbClr val="FF0000"/>
                    </a:solidFill>
                  </a:rPr>
                  <a:t>artificial circuits</a:t>
                </a:r>
                <a:r>
                  <a:rPr lang="en-US" altLang="zh-CN" sz="2000" b="0" dirty="0"/>
                  <a:t> during initial </a:t>
                </a:r>
                <a:r>
                  <a:rPr lang="en-US" altLang="zh-CN" sz="2000" b="0" dirty="0">
                    <a:solidFill>
                      <a:srgbClr val="FF0000"/>
                    </a:solidFill>
                  </a:rPr>
                  <a:t>“bootstrap” </a:t>
                </a:r>
                <a:r>
                  <a:rPr lang="en-US" altLang="zh-CN" sz="2000" b="0" dirty="0"/>
                  <a:t>training phase of modeling</a:t>
                </a:r>
              </a:p>
              <a:p>
                <a:r>
                  <a:rPr lang="en-US" altLang="zh-CN" sz="2000" b="0" dirty="0"/>
                  <a:t>Our one time trained </a:t>
                </a:r>
                <a:r>
                  <a:rPr lang="en-US" altLang="zh-CN" sz="2000" b="0" dirty="0">
                    <a:solidFill>
                      <a:srgbClr val="FF0000"/>
                    </a:solidFill>
                  </a:rPr>
                  <a:t>design-agnostic</a:t>
                </a:r>
                <a:r>
                  <a:rPr lang="en-US" altLang="zh-CN" sz="2000" b="0" dirty="0"/>
                  <a:t> model is an important use case of our predictive model</a:t>
                </a:r>
              </a:p>
            </p:txBody>
          </p:sp>
        </mc:Choice>
        <mc:Fallback xmlns="">
          <p:sp>
            <p:nvSpPr>
              <p:cNvPr id="2" name="Content Placeholder 1">
                <a:extLst>
                  <a:ext uri="{FF2B5EF4-FFF2-40B4-BE49-F238E27FC236}">
                    <a16:creationId xmlns:a16="http://schemas.microsoft.com/office/drawing/2014/main" id="{B3443470-2E42-4720-A374-B331164F512C}"/>
                  </a:ext>
                </a:extLst>
              </p:cNvPr>
              <p:cNvSpPr>
                <a:spLocks noGrp="1" noRot="1" noChangeAspect="1" noMove="1" noResize="1" noEditPoints="1" noAdjustHandles="1" noChangeArrowheads="1" noChangeShapeType="1" noTextEdit="1"/>
              </p:cNvSpPr>
              <p:nvPr>
                <p:ph idx="1"/>
              </p:nvPr>
            </p:nvSpPr>
            <p:spPr>
              <a:xfrm>
                <a:off x="136187" y="843307"/>
                <a:ext cx="8871626" cy="3657131"/>
              </a:xfrm>
              <a:blipFill>
                <a:blip r:embed="rId3"/>
                <a:stretch>
                  <a:fillRect l="-618" t="-1667" r="-89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Conclusion</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Uday Mallappa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23</a:t>
            </a:fld>
            <a:endParaRPr lang="en-US" noProof="1"/>
          </a:p>
        </p:txBody>
      </p:sp>
      <p:sp>
        <p:nvSpPr>
          <p:cNvPr id="7" name="Date Placeholder 3">
            <a:extLst>
              <a:ext uri="{FF2B5EF4-FFF2-40B4-BE49-F238E27FC236}">
                <a16:creationId xmlns:a16="http://schemas.microsoft.com/office/drawing/2014/main" id="{7912E1C3-8FD3-4C2C-8468-E4E997F4F31E}"/>
              </a:ext>
            </a:extLst>
          </p:cNvPr>
          <p:cNvSpPr>
            <a:spLocks noGrp="1"/>
          </p:cNvSpPr>
          <p:nvPr>
            <p:ph type="dt" sz="half" idx="10"/>
          </p:nvPr>
        </p:nvSpPr>
        <p:spPr>
          <a:xfrm>
            <a:off x="336499" y="4767263"/>
            <a:ext cx="2349551" cy="273844"/>
          </a:xfrm>
        </p:spPr>
        <p:txBody>
          <a:bodyPr/>
          <a:lstStyle/>
          <a:p>
            <a:r>
              <a:rPr lang="en-US" noProof="1"/>
              <a:t>26 March 2019</a:t>
            </a:r>
          </a:p>
        </p:txBody>
      </p:sp>
    </p:spTree>
    <p:extLst>
      <p:ext uri="{BB962C8B-B14F-4D97-AF65-F5344CB8AC3E}">
        <p14:creationId xmlns:p14="http://schemas.microsoft.com/office/powerpoint/2010/main" val="39309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657131"/>
          </a:xfrm>
        </p:spPr>
        <p:txBody>
          <a:bodyPr>
            <a:noAutofit/>
          </a:bodyPr>
          <a:lstStyle/>
          <a:p>
            <a:r>
              <a:rPr lang="en-US" altLang="zh-CN" b="0" dirty="0"/>
              <a:t>With large data sets, explore statistical models that do </a:t>
            </a:r>
            <a:r>
              <a:rPr lang="en-US" altLang="zh-CN" b="0" dirty="0">
                <a:solidFill>
                  <a:srgbClr val="FF0000"/>
                </a:solidFill>
              </a:rPr>
              <a:t>not make strong assumptions of linearity</a:t>
            </a:r>
          </a:p>
          <a:p>
            <a:r>
              <a:rPr lang="en-US" altLang="zh-CN" b="0" dirty="0"/>
              <a:t>To </a:t>
            </a:r>
            <a:r>
              <a:rPr lang="en-US" altLang="zh-CN" b="0" dirty="0">
                <a:solidFill>
                  <a:srgbClr val="FF0000"/>
                </a:solidFill>
              </a:rPr>
              <a:t>handle outliers</a:t>
            </a:r>
            <a:r>
              <a:rPr lang="en-US" altLang="zh-CN" b="0" dirty="0"/>
              <a:t>, it is possible to optimize more robust criteria in our statistical ﬁts</a:t>
            </a:r>
          </a:p>
          <a:p>
            <a:r>
              <a:rPr lang="en-US" altLang="zh-CN" b="0" dirty="0"/>
              <a:t>Improvement of our </a:t>
            </a:r>
            <a:r>
              <a:rPr lang="en-US" altLang="zh-CN" b="0" dirty="0">
                <a:solidFill>
                  <a:srgbClr val="FF0000"/>
                </a:solidFill>
              </a:rPr>
              <a:t>artificial circuit </a:t>
            </a:r>
            <a:r>
              <a:rPr lang="en-US" altLang="zh-CN" b="0" dirty="0"/>
              <a:t>generation</a:t>
            </a:r>
            <a:r>
              <a:rPr lang="en-US" altLang="zh-CN" b="0" dirty="0">
                <a:solidFill>
                  <a:srgbClr val="FF0000"/>
                </a:solidFill>
              </a:rPr>
              <a:t> </a:t>
            </a:r>
            <a:r>
              <a:rPr lang="en-US" altLang="zh-CN" b="0" dirty="0"/>
              <a:t>methodology</a:t>
            </a:r>
          </a:p>
          <a:p>
            <a:r>
              <a:rPr lang="en-US" altLang="zh-CN" b="0" dirty="0"/>
              <a:t>Extend this learning-based model for </a:t>
            </a:r>
            <a:r>
              <a:rPr lang="en-US" altLang="zh-CN" b="0" dirty="0">
                <a:solidFill>
                  <a:srgbClr val="FF0000"/>
                </a:solidFill>
              </a:rPr>
              <a:t>timing and leakage optimization</a:t>
            </a:r>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Future Goals</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Uday Mallappa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24</a:t>
            </a:fld>
            <a:endParaRPr lang="en-US" noProof="1"/>
          </a:p>
        </p:txBody>
      </p:sp>
      <p:sp>
        <p:nvSpPr>
          <p:cNvPr id="7" name="Date Placeholder 3">
            <a:extLst>
              <a:ext uri="{FF2B5EF4-FFF2-40B4-BE49-F238E27FC236}">
                <a16:creationId xmlns:a16="http://schemas.microsoft.com/office/drawing/2014/main" id="{7912E1C3-8FD3-4C2C-8468-E4E997F4F31E}"/>
              </a:ext>
            </a:extLst>
          </p:cNvPr>
          <p:cNvSpPr>
            <a:spLocks noGrp="1"/>
          </p:cNvSpPr>
          <p:nvPr>
            <p:ph type="dt" sz="half" idx="10"/>
          </p:nvPr>
        </p:nvSpPr>
        <p:spPr>
          <a:xfrm>
            <a:off x="336499" y="4767263"/>
            <a:ext cx="2349551" cy="273844"/>
          </a:xfrm>
        </p:spPr>
        <p:txBody>
          <a:bodyPr/>
          <a:lstStyle/>
          <a:p>
            <a:r>
              <a:rPr lang="en-US" noProof="1"/>
              <a:t>26 March 2019</a:t>
            </a:r>
          </a:p>
        </p:txBody>
      </p:sp>
    </p:spTree>
    <p:extLst>
      <p:ext uri="{BB962C8B-B14F-4D97-AF65-F5344CB8AC3E}">
        <p14:creationId xmlns:p14="http://schemas.microsoft.com/office/powerpoint/2010/main" val="171686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D2A00-BAA6-4877-8B9C-0D41C04D1584}"/>
              </a:ext>
            </a:extLst>
          </p:cNvPr>
          <p:cNvSpPr>
            <a:spLocks noGrp="1"/>
          </p:cNvSpPr>
          <p:nvPr>
            <p:ph type="title"/>
          </p:nvPr>
        </p:nvSpPr>
        <p:spPr/>
        <p:txBody>
          <a:bodyPr/>
          <a:lstStyle/>
          <a:p>
            <a:r>
              <a:rPr lang="en-US" dirty="0"/>
              <a:t>Thank You !</a:t>
            </a:r>
          </a:p>
        </p:txBody>
      </p:sp>
      <p:sp>
        <p:nvSpPr>
          <p:cNvPr id="3" name="Footer Placeholder 4">
            <a:extLst>
              <a:ext uri="{FF2B5EF4-FFF2-40B4-BE49-F238E27FC236}">
                <a16:creationId xmlns:a16="http://schemas.microsoft.com/office/drawing/2014/main" id="{43A86444-DD63-4F7D-A716-E16AD7D6F2F3}"/>
              </a:ext>
            </a:extLst>
          </p:cNvPr>
          <p:cNvSpPr txBox="1">
            <a:spLocks/>
          </p:cNvSpPr>
          <p:nvPr/>
        </p:nvSpPr>
        <p:spPr>
          <a:xfrm>
            <a:off x="3065463" y="4688015"/>
            <a:ext cx="30861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1"/>
              <a:t>Uday Mallappa / UC San Diego</a:t>
            </a:r>
          </a:p>
        </p:txBody>
      </p:sp>
    </p:spTree>
    <p:extLst>
      <p:ext uri="{BB962C8B-B14F-4D97-AF65-F5344CB8AC3E}">
        <p14:creationId xmlns:p14="http://schemas.microsoft.com/office/powerpoint/2010/main" val="41493235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251" y="884525"/>
            <a:ext cx="8471002" cy="3615910"/>
          </a:xfrm>
        </p:spPr>
        <p:txBody>
          <a:bodyPr>
            <a:normAutofit fontScale="92500" lnSpcReduction="10000"/>
          </a:bodyPr>
          <a:lstStyle/>
          <a:p>
            <a:r>
              <a:rPr lang="en-US" sz="2600" dirty="0">
                <a:solidFill>
                  <a:srgbClr val="001726"/>
                </a:solidFill>
              </a:rPr>
              <a:t>Multi-corner multi-mode timing scenarios</a:t>
            </a:r>
          </a:p>
          <a:p>
            <a:pPr marL="0" indent="0">
              <a:buNone/>
            </a:pPr>
            <a:endParaRPr lang="en-US" sz="2000" dirty="0">
              <a:solidFill>
                <a:srgbClr val="001726"/>
              </a:solidFill>
              <a:sym typeface="Wingdings" panose="05000000000000000000" pitchFamily="2" charset="2"/>
            </a:endParaRPr>
          </a:p>
          <a:p>
            <a:r>
              <a:rPr lang="en-US" sz="2600" dirty="0">
                <a:solidFill>
                  <a:srgbClr val="001726"/>
                </a:solidFill>
              </a:rPr>
              <a:t>Needed in every iteration of place, route and optimization</a:t>
            </a:r>
          </a:p>
          <a:p>
            <a:pPr lvl="1"/>
            <a:r>
              <a:rPr lang="en-US" sz="2200" dirty="0">
                <a:solidFill>
                  <a:srgbClr val="001726"/>
                </a:solidFill>
              </a:rPr>
              <a:t>Expensive loops and overdesign in the flow</a:t>
            </a:r>
            <a:r>
              <a:rPr lang="en-US" sz="2200" dirty="0">
                <a:solidFill>
                  <a:srgbClr val="001726"/>
                </a:solidFill>
                <a:sym typeface="Wingdings" panose="05000000000000000000" pitchFamily="2" charset="2"/>
              </a:rPr>
              <a:t>	</a:t>
            </a:r>
          </a:p>
          <a:p>
            <a:pPr marL="342900" lvl="1" indent="0">
              <a:buNone/>
            </a:pPr>
            <a:endParaRPr lang="en-US" dirty="0">
              <a:solidFill>
                <a:srgbClr val="001726"/>
              </a:solidFill>
              <a:sym typeface="Wingdings" panose="05000000000000000000" pitchFamily="2" charset="2"/>
            </a:endParaRPr>
          </a:p>
          <a:p>
            <a:r>
              <a:rPr lang="en-US" dirty="0">
                <a:solidFill>
                  <a:srgbClr val="001726"/>
                </a:solidFill>
              </a:rPr>
              <a:t> </a:t>
            </a:r>
            <a:r>
              <a:rPr lang="en-US" sz="2600" dirty="0">
                <a:solidFill>
                  <a:srgbClr val="001726"/>
                </a:solidFill>
              </a:rPr>
              <a:t>Substantial resources spent on timing analysis </a:t>
            </a:r>
          </a:p>
          <a:p>
            <a:pPr lvl="1"/>
            <a:r>
              <a:rPr lang="en-US" sz="2200" dirty="0">
                <a:solidFill>
                  <a:srgbClr val="001726"/>
                </a:solidFill>
              </a:rPr>
              <a:t>Tool runtime, compute and license resource across multiple process, voltage and temperature (PVT) corners</a:t>
            </a:r>
          </a:p>
          <a:p>
            <a:pPr marL="342900" lvl="1" indent="0">
              <a:buNone/>
            </a:pPr>
            <a:endParaRPr lang="en-US" dirty="0">
              <a:solidFill>
                <a:srgbClr val="001726"/>
              </a:solidFill>
            </a:endParaRPr>
          </a:p>
          <a:p>
            <a:r>
              <a:rPr lang="en-US" sz="2600" dirty="0">
                <a:solidFill>
                  <a:srgbClr val="001726"/>
                </a:solidFill>
              </a:rPr>
              <a:t>All else being equal, design teams would like to always have accurate analyses at all signoff corners</a:t>
            </a:r>
          </a:p>
        </p:txBody>
      </p:sp>
      <p:sp>
        <p:nvSpPr>
          <p:cNvPr id="3" name="Title 2"/>
          <p:cNvSpPr>
            <a:spLocks noGrp="1"/>
          </p:cNvSpPr>
          <p:nvPr>
            <p:ph type="title"/>
          </p:nvPr>
        </p:nvSpPr>
        <p:spPr/>
        <p:txBody>
          <a:bodyPr>
            <a:normAutofit fontScale="90000"/>
          </a:bodyPr>
          <a:lstStyle/>
          <a:p>
            <a:r>
              <a:rPr lang="en-US" dirty="0"/>
              <a:t>Introduction: Static Timing Analysis Today </a:t>
            </a:r>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3</a:t>
            </a:fld>
            <a:endParaRPr lang="en-US" noProof="1"/>
          </a:p>
        </p:txBody>
      </p:sp>
      <p:sp>
        <p:nvSpPr>
          <p:cNvPr id="15" name="Date Placeholder 3">
            <a:extLst>
              <a:ext uri="{FF2B5EF4-FFF2-40B4-BE49-F238E27FC236}">
                <a16:creationId xmlns:a16="http://schemas.microsoft.com/office/drawing/2014/main" id="{3CCC05C9-CEC5-46BF-9573-143AB1DA074D}"/>
              </a:ext>
            </a:extLst>
          </p:cNvPr>
          <p:cNvSpPr>
            <a:spLocks noGrp="1"/>
          </p:cNvSpPr>
          <p:nvPr>
            <p:ph type="dt" sz="half" idx="10"/>
          </p:nvPr>
        </p:nvSpPr>
        <p:spPr>
          <a:xfrm>
            <a:off x="336499" y="4767263"/>
            <a:ext cx="2349551" cy="273844"/>
          </a:xfrm>
        </p:spPr>
        <p:txBody>
          <a:bodyPr/>
          <a:lstStyle/>
          <a:p>
            <a:r>
              <a:rPr lang="en-US" noProof="1"/>
              <a:t>26 March 2019</a:t>
            </a:r>
          </a:p>
        </p:txBody>
      </p:sp>
      <p:sp>
        <p:nvSpPr>
          <p:cNvPr id="16" name="Footer Placeholder 4">
            <a:extLst>
              <a:ext uri="{FF2B5EF4-FFF2-40B4-BE49-F238E27FC236}">
                <a16:creationId xmlns:a16="http://schemas.microsoft.com/office/drawing/2014/main" id="{FBDE448A-A105-4A8B-8908-F01EF92E9AC6}"/>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Tree>
    <p:extLst>
      <p:ext uri="{BB962C8B-B14F-4D97-AF65-F5344CB8AC3E}">
        <p14:creationId xmlns:p14="http://schemas.microsoft.com/office/powerpoint/2010/main" val="36564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Motivation:</a:t>
            </a:r>
            <a:r>
              <a:rPr lang="en-US" dirty="0">
                <a:sym typeface="Wingdings" panose="05000000000000000000" pitchFamily="2" charset="2"/>
              </a:rPr>
              <a:t> Corner Explosion</a:t>
            </a:r>
            <a:endParaRPr lang="en-US" dirty="0"/>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4</a:t>
            </a:fld>
            <a:endParaRPr lang="en-US" noProof="1"/>
          </a:p>
        </p:txBody>
      </p:sp>
      <p:sp>
        <p:nvSpPr>
          <p:cNvPr id="7" name="Rectangle 6">
            <a:extLst>
              <a:ext uri="{FF2B5EF4-FFF2-40B4-BE49-F238E27FC236}">
                <a16:creationId xmlns:a16="http://schemas.microsoft.com/office/drawing/2014/main" id="{0869DF68-3CE5-45F4-90C0-E610107E18D8}"/>
              </a:ext>
            </a:extLst>
          </p:cNvPr>
          <p:cNvSpPr/>
          <p:nvPr/>
        </p:nvSpPr>
        <p:spPr>
          <a:xfrm>
            <a:off x="617446" y="1805669"/>
            <a:ext cx="7460687" cy="540739"/>
          </a:xfrm>
          <a:prstGeom prst="rect">
            <a:avLst/>
          </a:prstGeom>
          <a:ln w="38100">
            <a:noFill/>
            <a:prstDash val="sysDot"/>
          </a:ln>
        </p:spPr>
        <p:txBody>
          <a:bodyPr wrap="none" rtlCol="0" anchor="ctr">
            <a:noAutofit/>
          </a:bodyPr>
          <a:lstStyle/>
          <a:p>
            <a:pPr algn="ctr"/>
            <a:r>
              <a:rPr lang="en-US" sz="2400" b="1" dirty="0">
                <a:solidFill>
                  <a:srgbClr val="C00000"/>
                </a:solidFill>
                <a:latin typeface="Arial" pitchFamily="34" charset="0"/>
                <a:cs typeface="Arial" pitchFamily="34" charset="0"/>
              </a:rPr>
              <a:t>FE corners</a:t>
            </a:r>
            <a:r>
              <a:rPr lang="en-US" sz="2400" dirty="0">
                <a:solidFill>
                  <a:srgbClr val="000000"/>
                </a:solidFill>
                <a:latin typeface="Arial" pitchFamily="34" charset="0"/>
                <a:cs typeface="Arial" pitchFamily="34" charset="0"/>
              </a:rPr>
              <a:t>: FF, FFG, FS, SF, TT, SSG, SS</a:t>
            </a:r>
          </a:p>
        </p:txBody>
      </p:sp>
      <p:sp>
        <p:nvSpPr>
          <p:cNvPr id="8" name="Rectangle 7">
            <a:extLst>
              <a:ext uri="{FF2B5EF4-FFF2-40B4-BE49-F238E27FC236}">
                <a16:creationId xmlns:a16="http://schemas.microsoft.com/office/drawing/2014/main" id="{2CAA92DF-8643-44C2-84D1-BE49668501C2}"/>
              </a:ext>
            </a:extLst>
          </p:cNvPr>
          <p:cNvSpPr/>
          <p:nvPr/>
        </p:nvSpPr>
        <p:spPr>
          <a:xfrm>
            <a:off x="429668" y="2751695"/>
            <a:ext cx="7460687" cy="540739"/>
          </a:xfrm>
          <a:prstGeom prst="rect">
            <a:avLst/>
          </a:prstGeom>
          <a:ln w="38100">
            <a:noFill/>
            <a:prstDash val="sysDot"/>
          </a:ln>
        </p:spPr>
        <p:txBody>
          <a:bodyPr wrap="none" rtlCol="0" anchor="ctr">
            <a:noAutofit/>
          </a:bodyPr>
          <a:lstStyle/>
          <a:p>
            <a:pPr algn="ctr"/>
            <a:r>
              <a:rPr lang="en-US" sz="2400" b="1" dirty="0">
                <a:solidFill>
                  <a:srgbClr val="C00000"/>
                </a:solidFill>
                <a:latin typeface="Arial" pitchFamily="34" charset="0"/>
                <a:cs typeface="Arial" pitchFamily="34" charset="0"/>
              </a:rPr>
              <a:t>BE corners</a:t>
            </a:r>
            <a:r>
              <a:rPr lang="en-US" sz="2400" dirty="0">
                <a:solidFill>
                  <a:srgbClr val="000000"/>
                </a:solidFill>
                <a:latin typeface="Arial" pitchFamily="34" charset="0"/>
                <a:cs typeface="Arial" pitchFamily="34" charset="0"/>
              </a:rPr>
              <a:t>: RC-worst, Cc-worst, RC-best</a:t>
            </a:r>
          </a:p>
        </p:txBody>
      </p:sp>
      <p:sp>
        <p:nvSpPr>
          <p:cNvPr id="9" name="Rectangle 8">
            <a:extLst>
              <a:ext uri="{FF2B5EF4-FFF2-40B4-BE49-F238E27FC236}">
                <a16:creationId xmlns:a16="http://schemas.microsoft.com/office/drawing/2014/main" id="{A68C482B-3AD3-407B-9E52-A99D180487B0}"/>
              </a:ext>
            </a:extLst>
          </p:cNvPr>
          <p:cNvSpPr/>
          <p:nvPr/>
        </p:nvSpPr>
        <p:spPr>
          <a:xfrm>
            <a:off x="467546" y="3612541"/>
            <a:ext cx="7460687" cy="664919"/>
          </a:xfrm>
          <a:prstGeom prst="rect">
            <a:avLst/>
          </a:prstGeom>
          <a:ln w="38100">
            <a:noFill/>
            <a:prstDash val="sysDot"/>
          </a:ln>
        </p:spPr>
        <p:txBody>
          <a:bodyPr wrap="none" rtlCol="0" anchor="ctr">
            <a:noAutofit/>
          </a:bodyPr>
          <a:lstStyle/>
          <a:p>
            <a:pPr algn="ctr"/>
            <a:r>
              <a:rPr lang="en-US" sz="2400" b="1" dirty="0">
                <a:solidFill>
                  <a:srgbClr val="C00000"/>
                </a:solidFill>
                <a:latin typeface="Arial" pitchFamily="34" charset="0"/>
                <a:cs typeface="Arial" pitchFamily="34" charset="0"/>
              </a:rPr>
              <a:t>Temp corners</a:t>
            </a:r>
            <a:r>
              <a:rPr lang="en-US" sz="2400" dirty="0">
                <a:solidFill>
                  <a:srgbClr val="000000"/>
                </a:solidFill>
                <a:latin typeface="Arial" pitchFamily="34" charset="0"/>
                <a:cs typeface="Arial" pitchFamily="34" charset="0"/>
              </a:rPr>
              <a:t>: nominal, inversion, electro-migration</a:t>
            </a:r>
          </a:p>
        </p:txBody>
      </p:sp>
      <p:sp>
        <p:nvSpPr>
          <p:cNvPr id="10" name="TextBox 9">
            <a:extLst>
              <a:ext uri="{FF2B5EF4-FFF2-40B4-BE49-F238E27FC236}">
                <a16:creationId xmlns:a16="http://schemas.microsoft.com/office/drawing/2014/main" id="{0622E34F-2E4E-457F-B635-2D3E69ED2902}"/>
              </a:ext>
            </a:extLst>
          </p:cNvPr>
          <p:cNvSpPr txBox="1"/>
          <p:nvPr/>
        </p:nvSpPr>
        <p:spPr>
          <a:xfrm>
            <a:off x="8090460" y="1177194"/>
            <a:ext cx="448103" cy="92333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p>
            <a:pPr algn="ctr"/>
            <a:r>
              <a:rPr lang="en-US" sz="5400" dirty="0">
                <a:solidFill>
                  <a:srgbClr val="C00000"/>
                </a:solidFill>
                <a:latin typeface="Arial" pitchFamily="34" charset="0"/>
                <a:cs typeface="Arial" pitchFamily="34" charset="0"/>
              </a:rPr>
              <a:t>×</a:t>
            </a:r>
          </a:p>
        </p:txBody>
      </p:sp>
      <p:sp>
        <p:nvSpPr>
          <p:cNvPr id="11" name="TextBox 10">
            <a:extLst>
              <a:ext uri="{FF2B5EF4-FFF2-40B4-BE49-F238E27FC236}">
                <a16:creationId xmlns:a16="http://schemas.microsoft.com/office/drawing/2014/main" id="{8613ADC6-D2DA-4BD8-8D9F-740E162D5A4E}"/>
              </a:ext>
            </a:extLst>
          </p:cNvPr>
          <p:cNvSpPr txBox="1"/>
          <p:nvPr/>
        </p:nvSpPr>
        <p:spPr>
          <a:xfrm>
            <a:off x="8075986" y="2162187"/>
            <a:ext cx="448103" cy="92333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p>
            <a:pPr algn="ctr"/>
            <a:r>
              <a:rPr lang="en-US" sz="5400" dirty="0">
                <a:solidFill>
                  <a:srgbClr val="C00000"/>
                </a:solidFill>
                <a:latin typeface="Arial" pitchFamily="34" charset="0"/>
                <a:cs typeface="Arial" pitchFamily="34" charset="0"/>
              </a:rPr>
              <a:t>×</a:t>
            </a:r>
          </a:p>
        </p:txBody>
      </p:sp>
      <p:sp>
        <p:nvSpPr>
          <p:cNvPr id="12" name="TextBox 11">
            <a:extLst>
              <a:ext uri="{FF2B5EF4-FFF2-40B4-BE49-F238E27FC236}">
                <a16:creationId xmlns:a16="http://schemas.microsoft.com/office/drawing/2014/main" id="{C8778722-F923-4A33-B85C-6CB0149AFCD7}"/>
              </a:ext>
            </a:extLst>
          </p:cNvPr>
          <p:cNvSpPr txBox="1"/>
          <p:nvPr/>
        </p:nvSpPr>
        <p:spPr>
          <a:xfrm>
            <a:off x="8061736" y="3092028"/>
            <a:ext cx="448103" cy="92333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p>
            <a:pPr algn="ctr"/>
            <a:r>
              <a:rPr lang="en-US" sz="5400" dirty="0">
                <a:solidFill>
                  <a:srgbClr val="C00000"/>
                </a:solidFill>
                <a:latin typeface="Arial" pitchFamily="34" charset="0"/>
                <a:cs typeface="Arial" pitchFamily="34" charset="0"/>
              </a:rPr>
              <a:t>×</a:t>
            </a:r>
          </a:p>
        </p:txBody>
      </p:sp>
      <p:sp>
        <p:nvSpPr>
          <p:cNvPr id="13" name="Rectangle 12">
            <a:extLst>
              <a:ext uri="{FF2B5EF4-FFF2-40B4-BE49-F238E27FC236}">
                <a16:creationId xmlns:a16="http://schemas.microsoft.com/office/drawing/2014/main" id="{B461224F-3057-4EC8-AE5A-F819551BAE74}"/>
              </a:ext>
            </a:extLst>
          </p:cNvPr>
          <p:cNvSpPr/>
          <p:nvPr/>
        </p:nvSpPr>
        <p:spPr>
          <a:xfrm>
            <a:off x="429669" y="906825"/>
            <a:ext cx="7460687" cy="540739"/>
          </a:xfrm>
          <a:prstGeom prst="rect">
            <a:avLst/>
          </a:prstGeom>
          <a:ln w="38100">
            <a:noFill/>
            <a:prstDash val="sysDot"/>
          </a:ln>
        </p:spPr>
        <p:txBody>
          <a:bodyPr wrap="none" rtlCol="0" anchor="ctr">
            <a:noAutofit/>
          </a:bodyPr>
          <a:lstStyle/>
          <a:p>
            <a:pPr algn="ctr"/>
            <a:r>
              <a:rPr lang="en-US" sz="2400" b="1" dirty="0">
                <a:solidFill>
                  <a:srgbClr val="C00000"/>
                </a:solidFill>
                <a:latin typeface="Arial" pitchFamily="34" charset="0"/>
                <a:cs typeface="Arial" pitchFamily="34" charset="0"/>
              </a:rPr>
              <a:t>Voltages</a:t>
            </a:r>
            <a:r>
              <a:rPr lang="en-US" sz="2400" dirty="0">
                <a:solidFill>
                  <a:srgbClr val="000000"/>
                </a:solidFill>
                <a:latin typeface="Arial" pitchFamily="34" charset="0"/>
                <a:cs typeface="Arial" pitchFamily="34" charset="0"/>
              </a:rPr>
              <a:t>: V1, V2, V3, V4 (operating modes)</a:t>
            </a:r>
          </a:p>
        </p:txBody>
      </p:sp>
      <p:sp>
        <p:nvSpPr>
          <p:cNvPr id="14" name="Rectangle: Rounded Corners 13">
            <a:extLst>
              <a:ext uri="{FF2B5EF4-FFF2-40B4-BE49-F238E27FC236}">
                <a16:creationId xmlns:a16="http://schemas.microsoft.com/office/drawing/2014/main" id="{C245F25E-78E5-44E5-AE40-49D3ACCE09FD}"/>
              </a:ext>
            </a:extLst>
          </p:cNvPr>
          <p:cNvSpPr/>
          <p:nvPr/>
        </p:nvSpPr>
        <p:spPr bwMode="auto">
          <a:xfrm>
            <a:off x="467547" y="883487"/>
            <a:ext cx="7544466" cy="540739"/>
          </a:xfrm>
          <a:prstGeom prst="round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5" name="Rectangle: Rounded Corners 14">
            <a:extLst>
              <a:ext uri="{FF2B5EF4-FFF2-40B4-BE49-F238E27FC236}">
                <a16:creationId xmlns:a16="http://schemas.microsoft.com/office/drawing/2014/main" id="{03C8665F-419E-47E9-80D1-9F3CEB873E1B}"/>
              </a:ext>
            </a:extLst>
          </p:cNvPr>
          <p:cNvSpPr/>
          <p:nvPr/>
        </p:nvSpPr>
        <p:spPr bwMode="auto">
          <a:xfrm>
            <a:off x="467546" y="1852851"/>
            <a:ext cx="7516698" cy="540739"/>
          </a:xfrm>
          <a:prstGeom prst="round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6" name="Rectangle: Rounded Corners 15">
            <a:extLst>
              <a:ext uri="{FF2B5EF4-FFF2-40B4-BE49-F238E27FC236}">
                <a16:creationId xmlns:a16="http://schemas.microsoft.com/office/drawing/2014/main" id="{3DBB932A-83BD-4FF4-9257-CBB170E29B39}"/>
              </a:ext>
            </a:extLst>
          </p:cNvPr>
          <p:cNvSpPr/>
          <p:nvPr/>
        </p:nvSpPr>
        <p:spPr bwMode="auto">
          <a:xfrm>
            <a:off x="467546" y="2785756"/>
            <a:ext cx="7516698" cy="540739"/>
          </a:xfrm>
          <a:prstGeom prst="round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7" name="Rectangle: Rounded Corners 16">
            <a:extLst>
              <a:ext uri="{FF2B5EF4-FFF2-40B4-BE49-F238E27FC236}">
                <a16:creationId xmlns:a16="http://schemas.microsoft.com/office/drawing/2014/main" id="{37955239-F4EC-4E9F-88C6-55A02298A926}"/>
              </a:ext>
            </a:extLst>
          </p:cNvPr>
          <p:cNvSpPr/>
          <p:nvPr/>
        </p:nvSpPr>
        <p:spPr bwMode="auto">
          <a:xfrm>
            <a:off x="467546" y="3744989"/>
            <a:ext cx="7516698" cy="540739"/>
          </a:xfrm>
          <a:prstGeom prst="round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8" name="TextBox 17">
            <a:extLst>
              <a:ext uri="{FF2B5EF4-FFF2-40B4-BE49-F238E27FC236}">
                <a16:creationId xmlns:a16="http://schemas.microsoft.com/office/drawing/2014/main" id="{0D075E96-8EDF-4653-9F37-A62F4965F5D9}"/>
              </a:ext>
            </a:extLst>
          </p:cNvPr>
          <p:cNvSpPr txBox="1"/>
          <p:nvPr/>
        </p:nvSpPr>
        <p:spPr>
          <a:xfrm>
            <a:off x="8085370" y="876724"/>
            <a:ext cx="445956" cy="584775"/>
          </a:xfrm>
          <a:prstGeom prst="rect">
            <a:avLst/>
          </a:prstGeom>
          <a:noFill/>
        </p:spPr>
        <p:txBody>
          <a:bodyPr wrap="square" rtlCol="0">
            <a:spAutoFit/>
          </a:bodyPr>
          <a:lstStyle/>
          <a:p>
            <a:r>
              <a:rPr lang="en-US" sz="3200" b="1" dirty="0"/>
              <a:t>4</a:t>
            </a:r>
          </a:p>
        </p:txBody>
      </p:sp>
      <p:sp>
        <p:nvSpPr>
          <p:cNvPr id="19" name="TextBox 18">
            <a:extLst>
              <a:ext uri="{FF2B5EF4-FFF2-40B4-BE49-F238E27FC236}">
                <a16:creationId xmlns:a16="http://schemas.microsoft.com/office/drawing/2014/main" id="{90A4C725-C621-4AD0-BBE6-36EE6602CCED}"/>
              </a:ext>
            </a:extLst>
          </p:cNvPr>
          <p:cNvSpPr txBox="1"/>
          <p:nvPr/>
        </p:nvSpPr>
        <p:spPr>
          <a:xfrm>
            <a:off x="8085370" y="1839677"/>
            <a:ext cx="445956" cy="584775"/>
          </a:xfrm>
          <a:prstGeom prst="rect">
            <a:avLst/>
          </a:prstGeom>
          <a:noFill/>
        </p:spPr>
        <p:txBody>
          <a:bodyPr wrap="square" rtlCol="0">
            <a:spAutoFit/>
          </a:bodyPr>
          <a:lstStyle/>
          <a:p>
            <a:r>
              <a:rPr lang="en-US" sz="3200" b="1" dirty="0"/>
              <a:t>6</a:t>
            </a:r>
          </a:p>
        </p:txBody>
      </p:sp>
      <p:sp>
        <p:nvSpPr>
          <p:cNvPr id="20" name="TextBox 19">
            <a:extLst>
              <a:ext uri="{FF2B5EF4-FFF2-40B4-BE49-F238E27FC236}">
                <a16:creationId xmlns:a16="http://schemas.microsoft.com/office/drawing/2014/main" id="{B3AF8BF3-1F22-4D1B-9B1C-23890DAE213E}"/>
              </a:ext>
            </a:extLst>
          </p:cNvPr>
          <p:cNvSpPr txBox="1"/>
          <p:nvPr/>
        </p:nvSpPr>
        <p:spPr>
          <a:xfrm>
            <a:off x="8085370" y="2802630"/>
            <a:ext cx="445956" cy="584775"/>
          </a:xfrm>
          <a:prstGeom prst="rect">
            <a:avLst/>
          </a:prstGeom>
          <a:noFill/>
        </p:spPr>
        <p:txBody>
          <a:bodyPr wrap="square" rtlCol="0">
            <a:spAutoFit/>
          </a:bodyPr>
          <a:lstStyle/>
          <a:p>
            <a:r>
              <a:rPr lang="en-US" sz="3200" b="1" dirty="0"/>
              <a:t>3</a:t>
            </a:r>
          </a:p>
        </p:txBody>
      </p:sp>
      <p:sp>
        <p:nvSpPr>
          <p:cNvPr id="21" name="TextBox 20">
            <a:extLst>
              <a:ext uri="{FF2B5EF4-FFF2-40B4-BE49-F238E27FC236}">
                <a16:creationId xmlns:a16="http://schemas.microsoft.com/office/drawing/2014/main" id="{971F1275-397B-415E-9B5F-38A047A5B83A}"/>
              </a:ext>
            </a:extLst>
          </p:cNvPr>
          <p:cNvSpPr txBox="1"/>
          <p:nvPr/>
        </p:nvSpPr>
        <p:spPr>
          <a:xfrm>
            <a:off x="8113607" y="3744989"/>
            <a:ext cx="445956" cy="584775"/>
          </a:xfrm>
          <a:prstGeom prst="rect">
            <a:avLst/>
          </a:prstGeom>
          <a:noFill/>
        </p:spPr>
        <p:txBody>
          <a:bodyPr wrap="square" rtlCol="0">
            <a:spAutoFit/>
          </a:bodyPr>
          <a:lstStyle/>
          <a:p>
            <a:r>
              <a:rPr lang="en-US" sz="3200" b="1" dirty="0"/>
              <a:t>3</a:t>
            </a:r>
          </a:p>
        </p:txBody>
      </p:sp>
      <p:sp>
        <p:nvSpPr>
          <p:cNvPr id="22" name="TextBox 21">
            <a:extLst>
              <a:ext uri="{FF2B5EF4-FFF2-40B4-BE49-F238E27FC236}">
                <a16:creationId xmlns:a16="http://schemas.microsoft.com/office/drawing/2014/main" id="{DD29B058-4388-4BD1-AC86-E6FAD5800CC7}"/>
              </a:ext>
            </a:extLst>
          </p:cNvPr>
          <p:cNvSpPr txBox="1"/>
          <p:nvPr/>
        </p:nvSpPr>
        <p:spPr>
          <a:xfrm>
            <a:off x="2223401" y="4342254"/>
            <a:ext cx="4248775" cy="584775"/>
          </a:xfrm>
          <a:prstGeom prst="rect">
            <a:avLst/>
          </a:prstGeom>
          <a:solidFill>
            <a:srgbClr val="FFC000"/>
          </a:solidFill>
        </p:spPr>
        <p:txBody>
          <a:bodyPr wrap="square" rtlCol="0">
            <a:spAutoFit/>
          </a:bodyPr>
          <a:lstStyle/>
          <a:p>
            <a:pPr algn="ctr"/>
            <a:r>
              <a:rPr lang="en-US" sz="3200" b="1" dirty="0"/>
              <a:t>252 CORNERS  </a:t>
            </a:r>
            <a:r>
              <a:rPr lang="en-US" sz="3200" b="1" dirty="0">
                <a:sym typeface="Wingdings" panose="05000000000000000000" pitchFamily="2" charset="2"/>
              </a:rPr>
              <a:t> Costly </a:t>
            </a:r>
            <a:r>
              <a:rPr lang="en-US" sz="3200" b="1" dirty="0"/>
              <a:t> </a:t>
            </a:r>
          </a:p>
        </p:txBody>
      </p:sp>
      <p:sp>
        <p:nvSpPr>
          <p:cNvPr id="23" name="Date Placeholder 3">
            <a:extLst>
              <a:ext uri="{FF2B5EF4-FFF2-40B4-BE49-F238E27FC236}">
                <a16:creationId xmlns:a16="http://schemas.microsoft.com/office/drawing/2014/main" id="{59CABEEE-0ECB-4DB1-862C-29075ABAEA8A}"/>
              </a:ext>
            </a:extLst>
          </p:cNvPr>
          <p:cNvSpPr>
            <a:spLocks noGrp="1"/>
          </p:cNvSpPr>
          <p:nvPr>
            <p:ph type="dt" sz="half" idx="10"/>
          </p:nvPr>
        </p:nvSpPr>
        <p:spPr>
          <a:xfrm>
            <a:off x="336499" y="4767263"/>
            <a:ext cx="2349551" cy="273844"/>
          </a:xfrm>
        </p:spPr>
        <p:txBody>
          <a:bodyPr/>
          <a:lstStyle/>
          <a:p>
            <a:r>
              <a:rPr lang="en-US" noProof="1"/>
              <a:t>26 March 2019</a:t>
            </a:r>
          </a:p>
        </p:txBody>
      </p:sp>
    </p:spTree>
    <p:extLst>
      <p:ext uri="{BB962C8B-B14F-4D97-AF65-F5344CB8AC3E}">
        <p14:creationId xmlns:p14="http://schemas.microsoft.com/office/powerpoint/2010/main" val="37300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animBg="1"/>
      <p:bldP spid="15" grpId="0" animBg="1"/>
      <p:bldP spid="16" grpId="0" animBg="1"/>
      <p:bldP spid="17" grpId="0" animBg="1"/>
      <p:bldP spid="18" grpId="0"/>
      <p:bldP spid="19" grpId="0"/>
      <p:bldP spid="20" grpId="0"/>
      <p:bldP spid="21"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F54275-18E1-439F-B39E-B51CB60402BE}"/>
              </a:ext>
            </a:extLst>
          </p:cNvPr>
          <p:cNvSpPr>
            <a:spLocks noGrp="1"/>
          </p:cNvSpPr>
          <p:nvPr>
            <p:ph idx="1"/>
          </p:nvPr>
        </p:nvSpPr>
        <p:spPr/>
        <p:txBody>
          <a:bodyPr>
            <a:normAutofit fontScale="92500" lnSpcReduction="10000"/>
          </a:bodyPr>
          <a:lstStyle/>
          <a:p>
            <a:r>
              <a:rPr lang="en-US" sz="3200" dirty="0"/>
              <a:t>Lack of clear methodology to determine safe subset of corners</a:t>
            </a:r>
          </a:p>
          <a:p>
            <a:pPr marL="0" indent="0">
              <a:buNone/>
            </a:pPr>
            <a:endParaRPr lang="en-US" dirty="0"/>
          </a:p>
          <a:p>
            <a:r>
              <a:rPr lang="en-US" sz="3200" dirty="0"/>
              <a:t>Safe conditions are</a:t>
            </a:r>
          </a:p>
          <a:p>
            <a:pPr lvl="1"/>
            <a:r>
              <a:rPr lang="en-US" sz="2200" dirty="0"/>
              <a:t>dependent on cell and wire delay contributions </a:t>
            </a:r>
            <a:r>
              <a:rPr lang="en-US" sz="2200" dirty="0">
                <a:solidFill>
                  <a:srgbClr val="FF0000"/>
                </a:solidFill>
                <a:sym typeface="Wingdings" panose="05000000000000000000" pitchFamily="2" charset="2"/>
              </a:rPr>
              <a:t> </a:t>
            </a:r>
            <a:r>
              <a:rPr lang="en-US" sz="2200" dirty="0">
                <a:solidFill>
                  <a:srgbClr val="FF0000"/>
                </a:solidFill>
              </a:rPr>
              <a:t>path-specific</a:t>
            </a:r>
          </a:p>
          <a:p>
            <a:pPr lvl="1"/>
            <a:r>
              <a:rPr lang="en-US" sz="2200" dirty="0"/>
              <a:t>dependent on clock skew </a:t>
            </a:r>
            <a:r>
              <a:rPr lang="en-US" sz="2200" dirty="0">
                <a:solidFill>
                  <a:srgbClr val="FF0000"/>
                </a:solidFill>
                <a:sym typeface="Wingdings" panose="05000000000000000000" pitchFamily="2" charset="2"/>
              </a:rPr>
              <a:t> endpoint-specific</a:t>
            </a:r>
          </a:p>
          <a:p>
            <a:pPr marL="342900" lvl="1" indent="0">
              <a:buNone/>
            </a:pPr>
            <a:endParaRPr lang="en-US" sz="3000" dirty="0">
              <a:solidFill>
                <a:srgbClr val="FF0000"/>
              </a:solidFill>
              <a:sym typeface="Wingdings" panose="05000000000000000000" pitchFamily="2" charset="2"/>
            </a:endParaRPr>
          </a:p>
          <a:p>
            <a:r>
              <a:rPr lang="en-US" sz="3500" dirty="0">
                <a:sym typeface="Wingdings" panose="05000000000000000000" pitchFamily="2" charset="2"/>
              </a:rPr>
              <a:t>Accuracy of existing methods in advanced nodes</a:t>
            </a:r>
          </a:p>
        </p:txBody>
      </p:sp>
      <p:sp>
        <p:nvSpPr>
          <p:cNvPr id="3" name="Title 2">
            <a:extLst>
              <a:ext uri="{FF2B5EF4-FFF2-40B4-BE49-F238E27FC236}">
                <a16:creationId xmlns:a16="http://schemas.microsoft.com/office/drawing/2014/main" id="{B729DABB-3374-441A-A922-8044A3E2D4F4}"/>
              </a:ext>
            </a:extLst>
          </p:cNvPr>
          <p:cNvSpPr>
            <a:spLocks noGrp="1"/>
          </p:cNvSpPr>
          <p:nvPr>
            <p:ph type="title"/>
          </p:nvPr>
        </p:nvSpPr>
        <p:spPr/>
        <p:txBody>
          <a:bodyPr/>
          <a:lstStyle/>
          <a:p>
            <a:r>
              <a:rPr lang="en-US" dirty="0"/>
              <a:t>Motivation: </a:t>
            </a:r>
            <a:r>
              <a:rPr lang="en-US" dirty="0">
                <a:sym typeface="Wingdings" panose="05000000000000000000" pitchFamily="2" charset="2"/>
              </a:rPr>
              <a:t>Corner Reduction is not EASY</a:t>
            </a:r>
            <a:endParaRPr lang="en-US" dirty="0"/>
          </a:p>
        </p:txBody>
      </p:sp>
      <p:sp>
        <p:nvSpPr>
          <p:cNvPr id="6" name="Slide Number Placeholder 5">
            <a:extLst>
              <a:ext uri="{FF2B5EF4-FFF2-40B4-BE49-F238E27FC236}">
                <a16:creationId xmlns:a16="http://schemas.microsoft.com/office/drawing/2014/main" id="{79C71AB3-0F82-4E68-8241-AB0E7B7DF6EB}"/>
              </a:ext>
            </a:extLst>
          </p:cNvPr>
          <p:cNvSpPr>
            <a:spLocks noGrp="1"/>
          </p:cNvSpPr>
          <p:nvPr>
            <p:ph type="sldNum" sz="quarter" idx="12"/>
          </p:nvPr>
        </p:nvSpPr>
        <p:spPr/>
        <p:txBody>
          <a:bodyPr/>
          <a:lstStyle/>
          <a:p>
            <a:fld id="{22DECF6A-13F7-418C-BBFC-95033FFCD5F1}" type="slidenum">
              <a:rPr lang="en-US" noProof="1" smtClean="0"/>
              <a:pPr/>
              <a:t>5</a:t>
            </a:fld>
            <a:endParaRPr lang="en-US" noProof="1"/>
          </a:p>
        </p:txBody>
      </p:sp>
      <p:sp>
        <p:nvSpPr>
          <p:cNvPr id="11" name="Date Placeholder 3">
            <a:extLst>
              <a:ext uri="{FF2B5EF4-FFF2-40B4-BE49-F238E27FC236}">
                <a16:creationId xmlns:a16="http://schemas.microsoft.com/office/drawing/2014/main" id="{0F8238C4-F301-4084-86C9-DEC37278652A}"/>
              </a:ext>
            </a:extLst>
          </p:cNvPr>
          <p:cNvSpPr>
            <a:spLocks noGrp="1"/>
          </p:cNvSpPr>
          <p:nvPr>
            <p:ph type="dt" sz="half" idx="10"/>
          </p:nvPr>
        </p:nvSpPr>
        <p:spPr>
          <a:xfrm>
            <a:off x="336499" y="4767263"/>
            <a:ext cx="2349551" cy="273844"/>
          </a:xfrm>
        </p:spPr>
        <p:txBody>
          <a:bodyPr/>
          <a:lstStyle/>
          <a:p>
            <a:r>
              <a:rPr lang="en-US" noProof="1"/>
              <a:t>26 March 2019</a:t>
            </a:r>
          </a:p>
        </p:txBody>
      </p:sp>
    </p:spTree>
    <p:extLst>
      <p:ext uri="{BB962C8B-B14F-4D97-AF65-F5344CB8AC3E}">
        <p14:creationId xmlns:p14="http://schemas.microsoft.com/office/powerpoint/2010/main" val="5330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Motivation:</a:t>
            </a:r>
            <a:r>
              <a:rPr lang="en-US" dirty="0">
                <a:sym typeface="Wingdings" panose="05000000000000000000" pitchFamily="2" charset="2"/>
              </a:rPr>
              <a:t> Runtime Vs. </a:t>
            </a:r>
            <a:r>
              <a:rPr lang="en-US" dirty="0"/>
              <a:t>Overdesign</a:t>
            </a:r>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6</a:t>
            </a:fld>
            <a:endParaRPr lang="en-US" noProof="1"/>
          </a:p>
        </p:txBody>
      </p:sp>
      <p:pic>
        <p:nvPicPr>
          <p:cNvPr id="13" name="Content Placeholder 8">
            <a:extLst>
              <a:ext uri="{FF2B5EF4-FFF2-40B4-BE49-F238E27FC236}">
                <a16:creationId xmlns:a16="http://schemas.microsoft.com/office/drawing/2014/main" id="{42071A25-0E74-45A1-8D86-57E3386316B0}"/>
              </a:ext>
            </a:extLst>
          </p:cNvPr>
          <p:cNvPicPr>
            <a:picLocks noGrp="1" noChangeAspect="1"/>
          </p:cNvPicPr>
          <p:nvPr>
            <p:ph idx="1"/>
          </p:nvPr>
        </p:nvPicPr>
        <p:blipFill>
          <a:blip r:embed="rId3"/>
          <a:stretch>
            <a:fillRect/>
          </a:stretch>
        </p:blipFill>
        <p:spPr>
          <a:xfrm>
            <a:off x="4858291" y="2673357"/>
            <a:ext cx="3857692" cy="1794284"/>
          </a:xfrm>
          <a:prstGeom prst="rect">
            <a:avLst/>
          </a:prstGeom>
        </p:spPr>
      </p:pic>
      <p:sp>
        <p:nvSpPr>
          <p:cNvPr id="15" name="Content Placeholder 1">
            <a:extLst>
              <a:ext uri="{FF2B5EF4-FFF2-40B4-BE49-F238E27FC236}">
                <a16:creationId xmlns:a16="http://schemas.microsoft.com/office/drawing/2014/main" id="{D180C788-4100-4CBA-8729-E03F2430B14E}"/>
              </a:ext>
            </a:extLst>
          </p:cNvPr>
          <p:cNvSpPr txBox="1">
            <a:spLocks/>
          </p:cNvSpPr>
          <p:nvPr/>
        </p:nvSpPr>
        <p:spPr>
          <a:xfrm>
            <a:off x="1568310" y="3852750"/>
            <a:ext cx="2840476" cy="871332"/>
          </a:xfrm>
          <a:prstGeom prst="rect">
            <a:avLst/>
          </a:prstGeom>
          <a:solidFill>
            <a:srgbClr val="FFFF00"/>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gn="ctr">
              <a:buNone/>
            </a:pPr>
            <a:r>
              <a:rPr lang="en-US" sz="1800" dirty="0"/>
              <a:t>Signoff with excessive margin wipes out potential gain from new technology </a:t>
            </a:r>
            <a:r>
              <a:rPr lang="en-US" dirty="0">
                <a:solidFill>
                  <a:srgbClr val="001726"/>
                </a:solidFill>
                <a:sym typeface="Wingdings" panose="05000000000000000000" pitchFamily="2" charset="2"/>
              </a:rPr>
              <a:t>	</a:t>
            </a:r>
            <a:endParaRPr lang="en-US" dirty="0">
              <a:solidFill>
                <a:srgbClr val="001726"/>
              </a:solidFill>
            </a:endParaRPr>
          </a:p>
        </p:txBody>
      </p:sp>
      <p:sp>
        <p:nvSpPr>
          <p:cNvPr id="7" name="Footer Placeholder 4">
            <a:extLst>
              <a:ext uri="{FF2B5EF4-FFF2-40B4-BE49-F238E27FC236}">
                <a16:creationId xmlns:a16="http://schemas.microsoft.com/office/drawing/2014/main" id="{5FB4FBE8-8E0A-427C-B5DB-FBF96B9D94BA}"/>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
        <p:nvSpPr>
          <p:cNvPr id="8" name="Date Placeholder 3">
            <a:extLst>
              <a:ext uri="{FF2B5EF4-FFF2-40B4-BE49-F238E27FC236}">
                <a16:creationId xmlns:a16="http://schemas.microsoft.com/office/drawing/2014/main" id="{91142B15-4471-4240-BF32-90D32C58680F}"/>
              </a:ext>
            </a:extLst>
          </p:cNvPr>
          <p:cNvSpPr>
            <a:spLocks noGrp="1"/>
          </p:cNvSpPr>
          <p:nvPr>
            <p:ph type="dt" sz="half" idx="10"/>
          </p:nvPr>
        </p:nvSpPr>
        <p:spPr>
          <a:xfrm>
            <a:off x="336499" y="4767263"/>
            <a:ext cx="2349551" cy="273844"/>
          </a:xfrm>
        </p:spPr>
        <p:txBody>
          <a:bodyPr/>
          <a:lstStyle/>
          <a:p>
            <a:r>
              <a:rPr lang="en-US" noProof="1"/>
              <a:t>26 March 2019</a:t>
            </a:r>
          </a:p>
        </p:txBody>
      </p:sp>
      <p:grpSp>
        <p:nvGrpSpPr>
          <p:cNvPr id="2" name="Group 1">
            <a:extLst>
              <a:ext uri="{FF2B5EF4-FFF2-40B4-BE49-F238E27FC236}">
                <a16:creationId xmlns:a16="http://schemas.microsoft.com/office/drawing/2014/main" id="{B78C70AC-99AE-4CFD-8AB5-E8F655D1BCA4}"/>
              </a:ext>
            </a:extLst>
          </p:cNvPr>
          <p:cNvGrpSpPr/>
          <p:nvPr/>
        </p:nvGrpSpPr>
        <p:grpSpPr>
          <a:xfrm>
            <a:off x="216389" y="982468"/>
            <a:ext cx="4724381" cy="2074443"/>
            <a:chOff x="830163" y="1197707"/>
            <a:chExt cx="7778893" cy="2853694"/>
          </a:xfrm>
        </p:grpSpPr>
        <p:sp>
          <p:nvSpPr>
            <p:cNvPr id="9" name="Arrow: Down 8">
              <a:extLst>
                <a:ext uri="{FF2B5EF4-FFF2-40B4-BE49-F238E27FC236}">
                  <a16:creationId xmlns:a16="http://schemas.microsoft.com/office/drawing/2014/main" id="{D0AAB67F-4342-4FCD-955E-F411C587AF0F}"/>
                </a:ext>
              </a:extLst>
            </p:cNvPr>
            <p:cNvSpPr/>
            <p:nvPr/>
          </p:nvSpPr>
          <p:spPr>
            <a:xfrm flipV="1">
              <a:off x="7465823" y="1197707"/>
              <a:ext cx="305958" cy="56679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dirty="0"/>
            </a:p>
          </p:txBody>
        </p:sp>
        <p:sp>
          <p:nvSpPr>
            <p:cNvPr id="10" name="TextBox 9">
              <a:extLst>
                <a:ext uri="{FF2B5EF4-FFF2-40B4-BE49-F238E27FC236}">
                  <a16:creationId xmlns:a16="http://schemas.microsoft.com/office/drawing/2014/main" id="{23FB8783-025E-4CD9-A5F7-D49DC5CD24E6}"/>
                </a:ext>
              </a:extLst>
            </p:cNvPr>
            <p:cNvSpPr txBox="1"/>
            <p:nvPr/>
          </p:nvSpPr>
          <p:spPr>
            <a:xfrm>
              <a:off x="830163" y="3547034"/>
              <a:ext cx="2193036" cy="369332"/>
            </a:xfrm>
            <a:prstGeom prst="rect">
              <a:avLst/>
            </a:prstGeom>
            <a:noFill/>
          </p:spPr>
          <p:txBody>
            <a:bodyPr wrap="none" rtlCol="0">
              <a:spAutoFit/>
            </a:bodyPr>
            <a:lstStyle/>
            <a:p>
              <a:r>
                <a:rPr lang="en-US" b="1" dirty="0"/>
                <a:t>Masks real violations</a:t>
              </a:r>
            </a:p>
          </p:txBody>
        </p:sp>
        <p:sp>
          <p:nvSpPr>
            <p:cNvPr id="11" name="TextBox 10">
              <a:extLst>
                <a:ext uri="{FF2B5EF4-FFF2-40B4-BE49-F238E27FC236}">
                  <a16:creationId xmlns:a16="http://schemas.microsoft.com/office/drawing/2014/main" id="{F27F068B-F230-4040-9570-E511B4BF8F4F}"/>
                </a:ext>
              </a:extLst>
            </p:cNvPr>
            <p:cNvSpPr txBox="1"/>
            <p:nvPr/>
          </p:nvSpPr>
          <p:spPr>
            <a:xfrm>
              <a:off x="6008820" y="3543332"/>
              <a:ext cx="2600236" cy="508069"/>
            </a:xfrm>
            <a:prstGeom prst="rect">
              <a:avLst/>
            </a:prstGeom>
            <a:noFill/>
          </p:spPr>
          <p:txBody>
            <a:bodyPr wrap="square" rtlCol="0">
              <a:spAutoFit/>
            </a:bodyPr>
            <a:lstStyle/>
            <a:p>
              <a:r>
                <a:rPr lang="en-US" b="1" dirty="0"/>
                <a:t>Add margins</a:t>
              </a:r>
            </a:p>
          </p:txBody>
        </p:sp>
        <p:sp>
          <p:nvSpPr>
            <p:cNvPr id="12" name="Arrow: Down 11">
              <a:extLst>
                <a:ext uri="{FF2B5EF4-FFF2-40B4-BE49-F238E27FC236}">
                  <a16:creationId xmlns:a16="http://schemas.microsoft.com/office/drawing/2014/main" id="{ED1B7052-9551-4A85-83A8-196359C0024B}"/>
                </a:ext>
              </a:extLst>
            </p:cNvPr>
            <p:cNvSpPr/>
            <p:nvPr/>
          </p:nvSpPr>
          <p:spPr>
            <a:xfrm>
              <a:off x="1029263" y="3067256"/>
              <a:ext cx="305958" cy="56679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dirty="0"/>
            </a:p>
          </p:txBody>
        </p:sp>
        <p:cxnSp>
          <p:nvCxnSpPr>
            <p:cNvPr id="14" name="Straight Connector 13">
              <a:extLst>
                <a:ext uri="{FF2B5EF4-FFF2-40B4-BE49-F238E27FC236}">
                  <a16:creationId xmlns:a16="http://schemas.microsoft.com/office/drawing/2014/main" id="{9A20C289-EABE-4AE5-BF63-8B1E2647F317}"/>
                </a:ext>
              </a:extLst>
            </p:cNvPr>
            <p:cNvCxnSpPr>
              <a:cxnSpLocks/>
            </p:cNvCxnSpPr>
            <p:nvPr/>
          </p:nvCxnSpPr>
          <p:spPr>
            <a:xfrm flipV="1">
              <a:off x="1060880" y="1666978"/>
              <a:ext cx="6672242" cy="1489430"/>
            </a:xfrm>
            <a:prstGeom prst="line">
              <a:avLst/>
            </a:prstGeom>
            <a:ln w="193675"/>
          </p:spPr>
          <p:style>
            <a:lnRef idx="3">
              <a:schemeClr val="accent2"/>
            </a:lnRef>
            <a:fillRef idx="0">
              <a:schemeClr val="accent2"/>
            </a:fillRef>
            <a:effectRef idx="2">
              <a:schemeClr val="accent2"/>
            </a:effectRef>
            <a:fontRef idx="minor">
              <a:schemeClr val="tx1"/>
            </a:fontRef>
          </p:style>
        </p:cxnSp>
        <p:sp>
          <p:nvSpPr>
            <p:cNvPr id="16" name="Rectangle 15">
              <a:extLst>
                <a:ext uri="{FF2B5EF4-FFF2-40B4-BE49-F238E27FC236}">
                  <a16:creationId xmlns:a16="http://schemas.microsoft.com/office/drawing/2014/main" id="{AFBD0012-3353-426B-A197-4969109DBD03}"/>
                </a:ext>
              </a:extLst>
            </p:cNvPr>
            <p:cNvSpPr/>
            <p:nvPr/>
          </p:nvSpPr>
          <p:spPr>
            <a:xfrm>
              <a:off x="6111317" y="2456602"/>
              <a:ext cx="2034300" cy="508069"/>
            </a:xfrm>
            <a:prstGeom prst="rect">
              <a:avLst/>
            </a:prstGeom>
            <a:solidFill>
              <a:srgbClr val="FFC000"/>
            </a:solidFill>
          </p:spPr>
          <p:txBody>
            <a:bodyPr wrap="square">
              <a:spAutoFit/>
            </a:bodyPr>
            <a:lstStyle/>
            <a:p>
              <a:pPr algn="ctr"/>
              <a:r>
                <a:rPr lang="en-US" dirty="0"/>
                <a:t>Overdesign</a:t>
              </a:r>
            </a:p>
          </p:txBody>
        </p:sp>
        <p:sp>
          <p:nvSpPr>
            <p:cNvPr id="17" name="Rectangle 16">
              <a:extLst>
                <a:ext uri="{FF2B5EF4-FFF2-40B4-BE49-F238E27FC236}">
                  <a16:creationId xmlns:a16="http://schemas.microsoft.com/office/drawing/2014/main" id="{454D207B-3BC4-4CF6-B0B9-693FE8E80DAD}"/>
                </a:ext>
              </a:extLst>
            </p:cNvPr>
            <p:cNvSpPr/>
            <p:nvPr/>
          </p:nvSpPr>
          <p:spPr>
            <a:xfrm>
              <a:off x="998833" y="1377746"/>
              <a:ext cx="3027514" cy="889121"/>
            </a:xfrm>
            <a:prstGeom prst="rect">
              <a:avLst/>
            </a:prstGeom>
            <a:solidFill>
              <a:srgbClr val="FFC000"/>
            </a:solidFill>
          </p:spPr>
          <p:txBody>
            <a:bodyPr wrap="square">
              <a:spAutoFit/>
            </a:bodyPr>
            <a:lstStyle/>
            <a:p>
              <a:pPr algn="ctr"/>
              <a:r>
                <a:rPr lang="en-US" dirty="0"/>
                <a:t>Runtime savings</a:t>
              </a:r>
            </a:p>
            <a:p>
              <a:pPr algn="ctr"/>
              <a:r>
                <a:rPr lang="en-US" dirty="0"/>
                <a:t>(primary corners)</a:t>
              </a:r>
            </a:p>
          </p:txBody>
        </p:sp>
        <p:cxnSp>
          <p:nvCxnSpPr>
            <p:cNvPr id="18" name="Straight Connector 17">
              <a:extLst>
                <a:ext uri="{FF2B5EF4-FFF2-40B4-BE49-F238E27FC236}">
                  <a16:creationId xmlns:a16="http://schemas.microsoft.com/office/drawing/2014/main" id="{8422D398-7CB7-4B7B-8520-02E39CE1D77B}"/>
                </a:ext>
              </a:extLst>
            </p:cNvPr>
            <p:cNvCxnSpPr>
              <a:cxnSpLocks/>
            </p:cNvCxnSpPr>
            <p:nvPr/>
          </p:nvCxnSpPr>
          <p:spPr>
            <a:xfrm flipV="1">
              <a:off x="1002484" y="2365481"/>
              <a:ext cx="7271666" cy="100045"/>
            </a:xfrm>
            <a:prstGeom prst="line">
              <a:avLst/>
            </a:prstGeom>
            <a:ln w="57150">
              <a:prstDash val="sysDash"/>
            </a:ln>
          </p:spPr>
          <p:style>
            <a:lnRef idx="1">
              <a:schemeClr val="dk1"/>
            </a:lnRef>
            <a:fillRef idx="0">
              <a:schemeClr val="dk1"/>
            </a:fillRef>
            <a:effectRef idx="0">
              <a:schemeClr val="dk1"/>
            </a:effectRef>
            <a:fontRef idx="minor">
              <a:schemeClr val="tx1"/>
            </a:fontRef>
          </p:style>
        </p:cxnSp>
        <p:sp>
          <p:nvSpPr>
            <p:cNvPr id="19" name="Arrow: Right 18">
              <a:extLst>
                <a:ext uri="{FF2B5EF4-FFF2-40B4-BE49-F238E27FC236}">
                  <a16:creationId xmlns:a16="http://schemas.microsoft.com/office/drawing/2014/main" id="{33BD5930-ECF7-4ACD-8295-CD0F012621C1}"/>
                </a:ext>
              </a:extLst>
            </p:cNvPr>
            <p:cNvSpPr/>
            <p:nvPr/>
          </p:nvSpPr>
          <p:spPr>
            <a:xfrm flipV="1">
              <a:off x="4607623" y="3658410"/>
              <a:ext cx="1192809" cy="2906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grpSp>
      <p:sp>
        <p:nvSpPr>
          <p:cNvPr id="24" name="Rectangle 23">
            <a:extLst>
              <a:ext uri="{FF2B5EF4-FFF2-40B4-BE49-F238E27FC236}">
                <a16:creationId xmlns:a16="http://schemas.microsoft.com/office/drawing/2014/main" id="{B7FB1C71-E792-4D22-838E-21B0E5155B71}"/>
              </a:ext>
            </a:extLst>
          </p:cNvPr>
          <p:cNvSpPr/>
          <p:nvPr/>
        </p:nvSpPr>
        <p:spPr>
          <a:xfrm>
            <a:off x="136187" y="797668"/>
            <a:ext cx="4601183" cy="23443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E3789CA-4827-454B-B178-9238971086DF}"/>
              </a:ext>
            </a:extLst>
          </p:cNvPr>
          <p:cNvSpPr/>
          <p:nvPr/>
        </p:nvSpPr>
        <p:spPr>
          <a:xfrm>
            <a:off x="4963451" y="2432599"/>
            <a:ext cx="3873454" cy="23443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9958670-FAAD-1645-BA13-AF6ED85E8390}"/>
              </a:ext>
            </a:extLst>
          </p:cNvPr>
          <p:cNvSpPr txBox="1"/>
          <p:nvPr/>
        </p:nvSpPr>
        <p:spPr>
          <a:xfrm>
            <a:off x="5167476" y="1227559"/>
            <a:ext cx="3865482" cy="369332"/>
          </a:xfrm>
          <a:prstGeom prst="rect">
            <a:avLst/>
          </a:prstGeom>
          <a:noFill/>
        </p:spPr>
        <p:txBody>
          <a:bodyPr wrap="none" rtlCol="0">
            <a:spAutoFit/>
          </a:bodyPr>
          <a:lstStyle/>
          <a:p>
            <a:r>
              <a:rPr lang="en-US" b="1" dirty="0"/>
              <a:t>Seesaw Effect (runtime vs. overdesign)</a:t>
            </a:r>
          </a:p>
        </p:txBody>
      </p:sp>
      <p:sp>
        <p:nvSpPr>
          <p:cNvPr id="22" name="Oval 21">
            <a:extLst>
              <a:ext uri="{FF2B5EF4-FFF2-40B4-BE49-F238E27FC236}">
                <a16:creationId xmlns:a16="http://schemas.microsoft.com/office/drawing/2014/main" id="{27D4BAC3-FA27-5D44-BBBA-E46D4B210537}"/>
              </a:ext>
            </a:extLst>
          </p:cNvPr>
          <p:cNvSpPr/>
          <p:nvPr/>
        </p:nvSpPr>
        <p:spPr>
          <a:xfrm>
            <a:off x="6840710" y="3852750"/>
            <a:ext cx="1036949" cy="191349"/>
          </a:xfrm>
          <a:prstGeom prst="ellipse">
            <a:avLst/>
          </a:prstGeom>
          <a:no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4E479C1C-A798-FF41-AC2A-179F8B242CD5}"/>
              </a:ext>
            </a:extLst>
          </p:cNvPr>
          <p:cNvCxnSpPr/>
          <p:nvPr/>
        </p:nvCxnSpPr>
        <p:spPr>
          <a:xfrm flipH="1">
            <a:off x="4572000" y="4044099"/>
            <a:ext cx="2268710" cy="4235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7F218DEC-7174-A341-A2A0-66CF02E02833}"/>
              </a:ext>
            </a:extLst>
          </p:cNvPr>
          <p:cNvCxnSpPr>
            <a:cxnSpLocks/>
            <a:endCxn id="4" idx="1"/>
          </p:cNvCxnSpPr>
          <p:nvPr/>
        </p:nvCxnSpPr>
        <p:spPr>
          <a:xfrm flipV="1">
            <a:off x="4444252" y="1412225"/>
            <a:ext cx="723224" cy="3092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7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6" grpId="0" animBg="1"/>
      <p:bldP spid="4"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8DED8-C6E7-4EF6-9AB4-DB1F87314FEB}"/>
              </a:ext>
            </a:extLst>
          </p:cNvPr>
          <p:cNvSpPr>
            <a:spLocks noGrp="1"/>
          </p:cNvSpPr>
          <p:nvPr>
            <p:ph idx="1"/>
          </p:nvPr>
        </p:nvSpPr>
        <p:spPr>
          <a:xfrm>
            <a:off x="336499" y="1016813"/>
            <a:ext cx="8471002" cy="3735118"/>
          </a:xfrm>
        </p:spPr>
        <p:txBody>
          <a:bodyPr>
            <a:normAutofit fontScale="55000" lnSpcReduction="20000"/>
          </a:bodyPr>
          <a:lstStyle/>
          <a:p>
            <a:r>
              <a:rPr lang="en-US" sz="3200" dirty="0"/>
              <a:t>Subset-corner  determination</a:t>
            </a:r>
          </a:p>
          <a:p>
            <a:pPr lvl="1"/>
            <a:r>
              <a:rPr lang="en-US" sz="1900" dirty="0" err="1"/>
              <a:t>Onaissi</a:t>
            </a:r>
            <a:r>
              <a:rPr lang="en-US" sz="1900" dirty="0"/>
              <a:t> DAC11: Minimum set of dominant corners</a:t>
            </a:r>
          </a:p>
          <a:p>
            <a:pPr lvl="1"/>
            <a:r>
              <a:rPr lang="en-US" sz="1900" dirty="0"/>
              <a:t>Silva DATE07: Branch-and-bound methodology to identify a single corner</a:t>
            </a:r>
          </a:p>
          <a:p>
            <a:pPr lvl="1"/>
            <a:r>
              <a:rPr lang="en-US" sz="1900" dirty="0" err="1"/>
              <a:t>Onaissi</a:t>
            </a:r>
            <a:r>
              <a:rPr lang="en-US" sz="1900" dirty="0"/>
              <a:t> TCAD08: “</a:t>
            </a:r>
            <a:r>
              <a:rPr lang="en-US" sz="1900" dirty="0" err="1"/>
              <a:t>Cornerless</a:t>
            </a:r>
            <a:r>
              <a:rPr lang="en-US" sz="1900" dirty="0"/>
              <a:t>” approach that uses a single run of STA</a:t>
            </a:r>
          </a:p>
          <a:p>
            <a:pPr marL="342900" lvl="1" indent="0">
              <a:buNone/>
            </a:pPr>
            <a:endParaRPr lang="en-US" dirty="0"/>
          </a:p>
          <a:p>
            <a:r>
              <a:rPr lang="en-US" sz="3200" dirty="0"/>
              <a:t>Learning-based methods for STA</a:t>
            </a:r>
          </a:p>
          <a:p>
            <a:pPr lvl="1"/>
            <a:r>
              <a:rPr lang="en-US" sz="1900" dirty="0"/>
              <a:t>TAU Workshop: STA accuracy and runtime </a:t>
            </a:r>
          </a:p>
          <a:p>
            <a:pPr lvl="1"/>
            <a:r>
              <a:rPr lang="en-US" sz="1900" dirty="0" err="1"/>
              <a:t>Stamoulis</a:t>
            </a:r>
            <a:r>
              <a:rPr lang="en-US" sz="1900" dirty="0"/>
              <a:t> ICECS14: Regression techniques for analysis of transistor variability</a:t>
            </a:r>
          </a:p>
          <a:p>
            <a:pPr lvl="1"/>
            <a:r>
              <a:rPr lang="en-US" sz="1900" dirty="0" err="1"/>
              <a:t>Bian</a:t>
            </a:r>
            <a:r>
              <a:rPr lang="en-US" sz="1900" dirty="0"/>
              <a:t> DAC17:  Learning-based STA for on-chip variations</a:t>
            </a:r>
          </a:p>
          <a:p>
            <a:pPr lvl="1"/>
            <a:r>
              <a:rPr lang="en-US" sz="1900" dirty="0"/>
              <a:t>Kahng SLIP13: Learning-based approximation of interconnect delay and slew</a:t>
            </a:r>
          </a:p>
          <a:p>
            <a:pPr marL="342900" lvl="1" indent="0">
              <a:buNone/>
            </a:pPr>
            <a:endParaRPr lang="en-US" dirty="0"/>
          </a:p>
          <a:p>
            <a:pPr marL="0" indent="0" algn="ctr">
              <a:buNone/>
            </a:pPr>
            <a:endParaRPr lang="en-US" sz="2800" dirty="0">
              <a:solidFill>
                <a:srgbClr val="FF0000"/>
              </a:solidFill>
            </a:endParaRPr>
          </a:p>
          <a:p>
            <a:pPr marL="0" indent="0" algn="ctr">
              <a:buNone/>
            </a:pPr>
            <a:endParaRPr lang="en-US" sz="2800" dirty="0">
              <a:solidFill>
                <a:srgbClr val="FF0000"/>
              </a:solidFill>
            </a:endParaRPr>
          </a:p>
          <a:p>
            <a:pPr marL="0" indent="0" algn="ctr">
              <a:buNone/>
            </a:pPr>
            <a:endParaRPr lang="en-US" sz="2800" dirty="0">
              <a:solidFill>
                <a:srgbClr val="FF0000"/>
              </a:solidFill>
            </a:endParaRPr>
          </a:p>
          <a:p>
            <a:pPr marL="0" indent="0" algn="ctr">
              <a:buNone/>
            </a:pPr>
            <a:endParaRPr lang="en-US" sz="3800" dirty="0">
              <a:solidFill>
                <a:srgbClr val="FF0000"/>
              </a:solidFill>
            </a:endParaRPr>
          </a:p>
          <a:p>
            <a:pPr marL="0" indent="0" algn="ctr">
              <a:buNone/>
            </a:pPr>
            <a:r>
              <a:rPr lang="en-US" sz="3800" dirty="0">
                <a:solidFill>
                  <a:srgbClr val="FF0000"/>
                </a:solidFill>
              </a:rPr>
              <a:t>Our work: Learning-based techniques for subset-corner determination and “unobserved” corner prediction </a:t>
            </a:r>
          </a:p>
          <a:p>
            <a:pPr marL="0" indent="0" algn="ctr">
              <a:buNone/>
            </a:pPr>
            <a:endParaRPr lang="en-US" sz="2800" dirty="0">
              <a:solidFill>
                <a:srgbClr val="FF0000"/>
              </a:solidFill>
            </a:endParaRPr>
          </a:p>
          <a:p>
            <a:pPr marL="0" indent="0" algn="ctr">
              <a:buNone/>
            </a:pPr>
            <a:endParaRPr lang="en-US" sz="2800" dirty="0">
              <a:solidFill>
                <a:srgbClr val="FF0000"/>
              </a:solidFill>
            </a:endParaRPr>
          </a:p>
          <a:p>
            <a:pPr marL="0" indent="0">
              <a:buNone/>
            </a:pPr>
            <a:endParaRPr lang="en-US" dirty="0"/>
          </a:p>
        </p:txBody>
      </p:sp>
      <p:sp>
        <p:nvSpPr>
          <p:cNvPr id="3" name="Title 2">
            <a:extLst>
              <a:ext uri="{FF2B5EF4-FFF2-40B4-BE49-F238E27FC236}">
                <a16:creationId xmlns:a16="http://schemas.microsoft.com/office/drawing/2014/main" id="{FAAF252B-4A90-4D47-A9D8-4A3D5618928E}"/>
              </a:ext>
            </a:extLst>
          </p:cNvPr>
          <p:cNvSpPr>
            <a:spLocks noGrp="1"/>
          </p:cNvSpPr>
          <p:nvPr>
            <p:ph type="title"/>
          </p:nvPr>
        </p:nvSpPr>
        <p:spPr/>
        <p:txBody>
          <a:bodyPr/>
          <a:lstStyle/>
          <a:p>
            <a:r>
              <a:rPr lang="en-US" dirty="0"/>
              <a:t>Motivation: Previous Work</a:t>
            </a:r>
          </a:p>
        </p:txBody>
      </p:sp>
      <p:sp>
        <p:nvSpPr>
          <p:cNvPr id="4" name="Date Placeholder 3">
            <a:extLst>
              <a:ext uri="{FF2B5EF4-FFF2-40B4-BE49-F238E27FC236}">
                <a16:creationId xmlns:a16="http://schemas.microsoft.com/office/drawing/2014/main" id="{F560218C-AA6C-44E5-A5AF-AA1CDAD73DF2}"/>
              </a:ext>
            </a:extLst>
          </p:cNvPr>
          <p:cNvSpPr>
            <a:spLocks noGrp="1"/>
          </p:cNvSpPr>
          <p:nvPr>
            <p:ph type="dt" sz="half" idx="10"/>
          </p:nvPr>
        </p:nvSpPr>
        <p:spPr/>
        <p:txBody>
          <a:bodyPr/>
          <a:lstStyle/>
          <a:p>
            <a:r>
              <a:rPr lang="en-US" noProof="1"/>
              <a:t>26 March 2019</a:t>
            </a:r>
          </a:p>
        </p:txBody>
      </p:sp>
      <p:sp>
        <p:nvSpPr>
          <p:cNvPr id="5" name="Footer Placeholder 4">
            <a:extLst>
              <a:ext uri="{FF2B5EF4-FFF2-40B4-BE49-F238E27FC236}">
                <a16:creationId xmlns:a16="http://schemas.microsoft.com/office/drawing/2014/main" id="{A4D171FE-E628-4369-B286-6B9F132939B7}"/>
              </a:ext>
            </a:extLst>
          </p:cNvPr>
          <p:cNvSpPr>
            <a:spLocks noGrp="1"/>
          </p:cNvSpPr>
          <p:nvPr>
            <p:ph type="ftr" sz="quarter" idx="11"/>
          </p:nvPr>
        </p:nvSpPr>
        <p:spPr/>
        <p:txBody>
          <a:bodyPr/>
          <a:lstStyle/>
          <a:p>
            <a:r>
              <a:rPr lang="en-US" noProof="1"/>
              <a:t>Uday Mallappa / UC San Diego</a:t>
            </a:r>
          </a:p>
        </p:txBody>
      </p:sp>
      <p:sp>
        <p:nvSpPr>
          <p:cNvPr id="6" name="Slide Number Placeholder 5">
            <a:extLst>
              <a:ext uri="{FF2B5EF4-FFF2-40B4-BE49-F238E27FC236}">
                <a16:creationId xmlns:a16="http://schemas.microsoft.com/office/drawing/2014/main" id="{2AECD792-845A-41E9-8426-B7ED2C1F5AB0}"/>
              </a:ext>
            </a:extLst>
          </p:cNvPr>
          <p:cNvSpPr>
            <a:spLocks noGrp="1"/>
          </p:cNvSpPr>
          <p:nvPr>
            <p:ph type="sldNum" sz="quarter" idx="12"/>
          </p:nvPr>
        </p:nvSpPr>
        <p:spPr/>
        <p:txBody>
          <a:bodyPr/>
          <a:lstStyle/>
          <a:p>
            <a:fld id="{22DECF6A-13F7-418C-BBFC-95033FFCD5F1}" type="slidenum">
              <a:rPr lang="en-US" noProof="1" smtClean="0"/>
              <a:pPr/>
              <a:t>7</a:t>
            </a:fld>
            <a:endParaRPr lang="en-US" noProof="1"/>
          </a:p>
        </p:txBody>
      </p:sp>
      <p:sp>
        <p:nvSpPr>
          <p:cNvPr id="7" name="Rectangle 6">
            <a:extLst>
              <a:ext uri="{FF2B5EF4-FFF2-40B4-BE49-F238E27FC236}">
                <a16:creationId xmlns:a16="http://schemas.microsoft.com/office/drawing/2014/main" id="{8836D5EA-4F0B-4981-81DD-E30409265ECB}"/>
              </a:ext>
            </a:extLst>
          </p:cNvPr>
          <p:cNvSpPr/>
          <p:nvPr/>
        </p:nvSpPr>
        <p:spPr>
          <a:xfrm>
            <a:off x="336498" y="4070636"/>
            <a:ext cx="8471001" cy="6627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7B83C5F-91EC-4E69-92AF-C488196E73B0}"/>
              </a:ext>
            </a:extLst>
          </p:cNvPr>
          <p:cNvSpPr txBox="1"/>
          <p:nvPr/>
        </p:nvSpPr>
        <p:spPr>
          <a:xfrm>
            <a:off x="336498" y="3067730"/>
            <a:ext cx="8471001" cy="830997"/>
          </a:xfrm>
          <a:prstGeom prst="rect">
            <a:avLst/>
          </a:prstGeom>
          <a:solidFill>
            <a:srgbClr val="FFFF00"/>
          </a:solidFill>
        </p:spPr>
        <p:txBody>
          <a:bodyPr wrap="square" rtlCol="0">
            <a:spAutoFit/>
          </a:bodyPr>
          <a:lstStyle/>
          <a:p>
            <a:pPr algn="ctr"/>
            <a:r>
              <a:rPr lang="en-US" sz="2400" b="1" dirty="0"/>
              <a:t>We need a “corner-prediction” methodology that is accurate and not runtime intensive</a:t>
            </a:r>
          </a:p>
        </p:txBody>
      </p:sp>
    </p:spTree>
    <p:extLst>
      <p:ext uri="{BB962C8B-B14F-4D97-AF65-F5344CB8AC3E}">
        <p14:creationId xmlns:p14="http://schemas.microsoft.com/office/powerpoint/2010/main" val="32184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Motivation: Corner Prediction as a learning problem</a:t>
            </a:r>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8</a:t>
            </a:fld>
            <a:endParaRPr lang="en-US" noProof="1"/>
          </a:p>
        </p:txBody>
      </p:sp>
      <p:sp>
        <p:nvSpPr>
          <p:cNvPr id="9" name="Rectangle 8">
            <a:extLst>
              <a:ext uri="{FF2B5EF4-FFF2-40B4-BE49-F238E27FC236}">
                <a16:creationId xmlns:a16="http://schemas.microsoft.com/office/drawing/2014/main" id="{80F8D35A-6A6D-45A3-AEF9-8E8EA371CC71}"/>
              </a:ext>
            </a:extLst>
          </p:cNvPr>
          <p:cNvSpPr/>
          <p:nvPr/>
        </p:nvSpPr>
        <p:spPr bwMode="auto">
          <a:xfrm>
            <a:off x="1315165" y="2920545"/>
            <a:ext cx="1683777" cy="1173238"/>
          </a:xfrm>
          <a:prstGeom prst="rect">
            <a:avLst/>
          </a:prstGeom>
          <a:pattFill prst="wdUpDiag">
            <a:fgClr>
              <a:srgbClr val="FF0000"/>
            </a:fgClr>
            <a:bgClr>
              <a:sysClr val="window" lastClr="FFFFFF"/>
            </a:bgClr>
          </a:pattFill>
          <a:ln w="25400" cap="flat" cmpd="sng" algn="ctr">
            <a:solidFill>
              <a:sysClr val="windowText" lastClr="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en-US" sz="1350" b="1" kern="0">
              <a:solidFill>
                <a:prstClr val="black"/>
              </a:solidFill>
              <a:latin typeface="Arial Narrow" pitchFamily="34" charset="0"/>
            </a:endParaRPr>
          </a:p>
        </p:txBody>
      </p:sp>
      <p:sp>
        <p:nvSpPr>
          <p:cNvPr id="10" name="Rectangle 9">
            <a:extLst>
              <a:ext uri="{FF2B5EF4-FFF2-40B4-BE49-F238E27FC236}">
                <a16:creationId xmlns:a16="http://schemas.microsoft.com/office/drawing/2014/main" id="{5F49E09E-9744-498F-B46C-78B4621E7805}"/>
              </a:ext>
            </a:extLst>
          </p:cNvPr>
          <p:cNvSpPr/>
          <p:nvPr/>
        </p:nvSpPr>
        <p:spPr bwMode="auto">
          <a:xfrm>
            <a:off x="1315164" y="1734564"/>
            <a:ext cx="4722086" cy="1173238"/>
          </a:xfrm>
          <a:prstGeom prst="rect">
            <a:avLst/>
          </a:prstGeom>
          <a:pattFill prst="wdUpDiag">
            <a:fgClr>
              <a:srgbClr val="FF0066"/>
            </a:fgClr>
            <a:bgClr>
              <a:sysClr val="window" lastClr="FFFFFF"/>
            </a:bgClr>
          </a:pattFill>
          <a:ln w="25400" cap="flat" cmpd="sng" algn="ctr">
            <a:solidFill>
              <a:sysClr val="windowText" lastClr="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en-US" sz="1350" b="1" kern="0">
              <a:solidFill>
                <a:prstClr val="black"/>
              </a:solidFill>
              <a:latin typeface="Arial Narrow" pitchFamily="34" charset="0"/>
            </a:endParaRPr>
          </a:p>
        </p:txBody>
      </p:sp>
      <p:cxnSp>
        <p:nvCxnSpPr>
          <p:cNvPr id="11" name="Straight Connector 10">
            <a:extLst>
              <a:ext uri="{FF2B5EF4-FFF2-40B4-BE49-F238E27FC236}">
                <a16:creationId xmlns:a16="http://schemas.microsoft.com/office/drawing/2014/main" id="{8A3CC5DF-A810-4A76-8635-CCDB1A7BD5C9}"/>
              </a:ext>
            </a:extLst>
          </p:cNvPr>
          <p:cNvCxnSpPr>
            <a:cxnSpLocks/>
          </p:cNvCxnSpPr>
          <p:nvPr/>
        </p:nvCxnSpPr>
        <p:spPr bwMode="auto">
          <a:xfrm>
            <a:off x="590824" y="2920545"/>
            <a:ext cx="5639430" cy="0"/>
          </a:xfrm>
          <a:prstGeom prst="line">
            <a:avLst/>
          </a:prstGeom>
          <a:solidFill>
            <a:srgbClr val="4472C4"/>
          </a:solidFill>
          <a:ln w="25400" cap="flat" cmpd="sng" algn="ctr">
            <a:solidFill>
              <a:sysClr val="windowText" lastClr="000000"/>
            </a:solidFill>
            <a:prstDash val="solid"/>
            <a:round/>
            <a:headEnd type="none" w="med" len="med"/>
            <a:tailEnd type="none" w="med" len="med"/>
          </a:ln>
          <a:effectLst/>
        </p:spPr>
      </p:cxnSp>
      <p:sp>
        <p:nvSpPr>
          <p:cNvPr id="12" name="Left Brace 11">
            <a:extLst>
              <a:ext uri="{FF2B5EF4-FFF2-40B4-BE49-F238E27FC236}">
                <a16:creationId xmlns:a16="http://schemas.microsoft.com/office/drawing/2014/main" id="{FC9F48C0-430F-4101-955F-46BE5EDCD06E}"/>
              </a:ext>
            </a:extLst>
          </p:cNvPr>
          <p:cNvSpPr/>
          <p:nvPr/>
        </p:nvSpPr>
        <p:spPr bwMode="auto">
          <a:xfrm>
            <a:off x="780175" y="1761257"/>
            <a:ext cx="372124" cy="1081225"/>
          </a:xfrm>
          <a:prstGeom prst="leftBrace">
            <a:avLst>
              <a:gd name="adj1" fmla="val 8333"/>
              <a:gd name="adj2" fmla="val 50772"/>
            </a:avLst>
          </a:prstGeom>
          <a:solidFill>
            <a:srgbClr val="4472C4"/>
          </a:solidFill>
          <a:ln w="25400" cap="flat" cmpd="sng" algn="ctr">
            <a:solidFill>
              <a:sysClr val="windowText" lastClr="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en-US" sz="1350" b="1" kern="0">
              <a:solidFill>
                <a:prstClr val="black"/>
              </a:solidFill>
              <a:latin typeface="Arial Narrow" pitchFamily="34" charset="0"/>
            </a:endParaRPr>
          </a:p>
        </p:txBody>
      </p:sp>
      <p:sp>
        <p:nvSpPr>
          <p:cNvPr id="13" name="Left Brace 12">
            <a:extLst>
              <a:ext uri="{FF2B5EF4-FFF2-40B4-BE49-F238E27FC236}">
                <a16:creationId xmlns:a16="http://schemas.microsoft.com/office/drawing/2014/main" id="{C9FC6A19-A9D4-4C73-9571-634826C40C7D}"/>
              </a:ext>
            </a:extLst>
          </p:cNvPr>
          <p:cNvSpPr/>
          <p:nvPr/>
        </p:nvSpPr>
        <p:spPr bwMode="auto">
          <a:xfrm>
            <a:off x="761514" y="2991773"/>
            <a:ext cx="372124" cy="1089267"/>
          </a:xfrm>
          <a:prstGeom prst="leftBrace">
            <a:avLst>
              <a:gd name="adj1" fmla="val 8333"/>
              <a:gd name="adj2" fmla="val 50772"/>
            </a:avLst>
          </a:prstGeom>
          <a:solidFill>
            <a:srgbClr val="4472C4"/>
          </a:solidFill>
          <a:ln w="25400" cap="flat" cmpd="sng" algn="ctr">
            <a:solidFill>
              <a:sysClr val="windowText" lastClr="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en-US" sz="1350" b="1" kern="0">
              <a:solidFill>
                <a:prstClr val="black"/>
              </a:solidFill>
              <a:latin typeface="Arial Narrow" pitchFamily="34" charset="0"/>
            </a:endParaRPr>
          </a:p>
        </p:txBody>
      </p:sp>
      <p:sp>
        <p:nvSpPr>
          <p:cNvPr id="14" name="TextBox 13">
            <a:extLst>
              <a:ext uri="{FF2B5EF4-FFF2-40B4-BE49-F238E27FC236}">
                <a16:creationId xmlns:a16="http://schemas.microsoft.com/office/drawing/2014/main" id="{E8C72A4B-D735-426D-AECC-209FF93E3964}"/>
              </a:ext>
            </a:extLst>
          </p:cNvPr>
          <p:cNvSpPr txBox="1"/>
          <p:nvPr/>
        </p:nvSpPr>
        <p:spPr>
          <a:xfrm>
            <a:off x="191025" y="2208950"/>
            <a:ext cx="679506" cy="369332"/>
          </a:xfrm>
          <a:prstGeom prst="rect">
            <a:avLst/>
          </a:prstGeom>
          <a:noFill/>
        </p:spPr>
        <p:txBody>
          <a:bodyPr wrap="square" rtlCol="0">
            <a:spAutoFit/>
          </a:bodyPr>
          <a:lstStyle/>
          <a:p>
            <a:pPr defTabSz="685800"/>
            <a:r>
              <a:rPr lang="en-US" b="1" dirty="0">
                <a:solidFill>
                  <a:prstClr val="black"/>
                </a:solidFill>
                <a:latin typeface="Calibri" panose="020F0502020204030204"/>
              </a:rPr>
              <a:t>R</a:t>
            </a:r>
            <a:r>
              <a:rPr lang="en-US" b="1" baseline="-25000" dirty="0">
                <a:solidFill>
                  <a:prstClr val="black"/>
                </a:solidFill>
                <a:latin typeface="Calibri" panose="020F0502020204030204"/>
              </a:rPr>
              <a:t>train</a:t>
            </a:r>
            <a:endParaRPr lang="en-US" b="1" dirty="0">
              <a:solidFill>
                <a:prstClr val="black"/>
              </a:solidFill>
              <a:latin typeface="Calibri" panose="020F0502020204030204"/>
            </a:endParaRPr>
          </a:p>
        </p:txBody>
      </p:sp>
      <p:sp>
        <p:nvSpPr>
          <p:cNvPr id="15" name="TextBox 14">
            <a:extLst>
              <a:ext uri="{FF2B5EF4-FFF2-40B4-BE49-F238E27FC236}">
                <a16:creationId xmlns:a16="http://schemas.microsoft.com/office/drawing/2014/main" id="{FA95F69B-2FD3-4F1E-A2A1-C99F3CC9F580}"/>
              </a:ext>
            </a:extLst>
          </p:cNvPr>
          <p:cNvSpPr txBox="1"/>
          <p:nvPr/>
        </p:nvSpPr>
        <p:spPr>
          <a:xfrm>
            <a:off x="196157" y="3301720"/>
            <a:ext cx="646883" cy="369332"/>
          </a:xfrm>
          <a:prstGeom prst="rect">
            <a:avLst/>
          </a:prstGeom>
          <a:noFill/>
        </p:spPr>
        <p:txBody>
          <a:bodyPr wrap="square" rtlCol="0">
            <a:spAutoFit/>
          </a:bodyPr>
          <a:lstStyle/>
          <a:p>
            <a:pPr defTabSz="685800"/>
            <a:r>
              <a:rPr lang="en-US" b="1" dirty="0" err="1">
                <a:solidFill>
                  <a:prstClr val="black"/>
                </a:solidFill>
                <a:latin typeface="Calibri" panose="020F0502020204030204"/>
              </a:rPr>
              <a:t>R</a:t>
            </a:r>
            <a:r>
              <a:rPr lang="en-US" b="1" baseline="-25000" dirty="0" err="1">
                <a:solidFill>
                  <a:prstClr val="black"/>
                </a:solidFill>
                <a:latin typeface="Calibri" panose="020F0502020204030204"/>
              </a:rPr>
              <a:t>test</a:t>
            </a:r>
            <a:endParaRPr lang="en-US" b="1" dirty="0">
              <a:solidFill>
                <a:prstClr val="black"/>
              </a:solidFill>
              <a:latin typeface="Calibri" panose="020F0502020204030204"/>
            </a:endParaRPr>
          </a:p>
        </p:txBody>
      </p:sp>
      <p:sp>
        <p:nvSpPr>
          <p:cNvPr id="16" name="Left Brace 15">
            <a:extLst>
              <a:ext uri="{FF2B5EF4-FFF2-40B4-BE49-F238E27FC236}">
                <a16:creationId xmlns:a16="http://schemas.microsoft.com/office/drawing/2014/main" id="{34FE3884-B0DD-4435-8D94-48ABFFA46466}"/>
              </a:ext>
            </a:extLst>
          </p:cNvPr>
          <p:cNvSpPr/>
          <p:nvPr/>
        </p:nvSpPr>
        <p:spPr bwMode="auto">
          <a:xfrm rot="5400000">
            <a:off x="2047590" y="681367"/>
            <a:ext cx="197278" cy="1705427"/>
          </a:xfrm>
          <a:prstGeom prst="leftBrace">
            <a:avLst>
              <a:gd name="adj1" fmla="val 8333"/>
              <a:gd name="adj2" fmla="val 50000"/>
            </a:avLst>
          </a:prstGeom>
          <a:solidFill>
            <a:srgbClr val="4472C4"/>
          </a:solidFill>
          <a:ln w="25400" cap="flat" cmpd="sng" algn="ctr">
            <a:solidFill>
              <a:sysClr val="windowText" lastClr="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en-US" sz="1350" b="1" kern="0">
              <a:solidFill>
                <a:prstClr val="black"/>
              </a:solidFill>
              <a:latin typeface="Arial Narrow" pitchFamily="34" charset="0"/>
            </a:endParaRPr>
          </a:p>
        </p:txBody>
      </p:sp>
      <p:sp>
        <p:nvSpPr>
          <p:cNvPr id="17" name="Left Brace 16">
            <a:extLst>
              <a:ext uri="{FF2B5EF4-FFF2-40B4-BE49-F238E27FC236}">
                <a16:creationId xmlns:a16="http://schemas.microsoft.com/office/drawing/2014/main" id="{938730D9-BC01-4C3B-8355-181033E8A699}"/>
              </a:ext>
            </a:extLst>
          </p:cNvPr>
          <p:cNvSpPr/>
          <p:nvPr/>
        </p:nvSpPr>
        <p:spPr bwMode="auto">
          <a:xfrm rot="5400000">
            <a:off x="4462054" y="61761"/>
            <a:ext cx="197278" cy="2953117"/>
          </a:xfrm>
          <a:prstGeom prst="leftBrace">
            <a:avLst>
              <a:gd name="adj1" fmla="val 8333"/>
              <a:gd name="adj2" fmla="val 50000"/>
            </a:avLst>
          </a:prstGeom>
          <a:solidFill>
            <a:srgbClr val="4472C4"/>
          </a:solidFill>
          <a:ln w="25400" cap="flat" cmpd="sng" algn="ctr">
            <a:solidFill>
              <a:sysClr val="windowText" lastClr="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en-US" sz="1350" b="1" kern="0">
              <a:solidFill>
                <a:prstClr val="black"/>
              </a:solidFill>
              <a:latin typeface="Arial Narrow" pitchFamily="34" charset="0"/>
            </a:endParaRPr>
          </a:p>
        </p:txBody>
      </p:sp>
      <p:sp>
        <p:nvSpPr>
          <p:cNvPr id="18" name="TextBox 17">
            <a:extLst>
              <a:ext uri="{FF2B5EF4-FFF2-40B4-BE49-F238E27FC236}">
                <a16:creationId xmlns:a16="http://schemas.microsoft.com/office/drawing/2014/main" id="{3064690B-F43E-41A0-8882-886D5B57FCF1}"/>
              </a:ext>
            </a:extLst>
          </p:cNvPr>
          <p:cNvSpPr txBox="1"/>
          <p:nvPr/>
        </p:nvSpPr>
        <p:spPr>
          <a:xfrm>
            <a:off x="1716387" y="1859102"/>
            <a:ext cx="1025714" cy="646331"/>
          </a:xfrm>
          <a:prstGeom prst="rect">
            <a:avLst/>
          </a:prstGeom>
          <a:noFill/>
        </p:spPr>
        <p:txBody>
          <a:bodyPr wrap="square" rtlCol="0">
            <a:spAutoFit/>
          </a:bodyPr>
          <a:lstStyle/>
          <a:p>
            <a:pPr defTabSz="685800"/>
            <a:r>
              <a:rPr lang="en-US" sz="3600" dirty="0" err="1">
                <a:solidFill>
                  <a:prstClr val="black"/>
                </a:solidFill>
                <a:latin typeface="Calibri" panose="020F0502020204030204"/>
              </a:rPr>
              <a:t>X</a:t>
            </a:r>
            <a:r>
              <a:rPr lang="en-US" sz="3600" baseline="-25000" dirty="0" err="1">
                <a:solidFill>
                  <a:prstClr val="black"/>
                </a:solidFill>
                <a:latin typeface="Calibri" panose="020F0502020204030204"/>
              </a:rPr>
              <a:t>train</a:t>
            </a:r>
            <a:r>
              <a:rPr lang="en-US" sz="3600" baseline="-25000" dirty="0">
                <a:solidFill>
                  <a:prstClr val="black"/>
                </a:solidFill>
                <a:latin typeface="Calibri" panose="020F0502020204030204"/>
              </a:rPr>
              <a:t> </a:t>
            </a:r>
            <a:endParaRPr lang="en-US" sz="3600"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ED9661E8-1BE6-463C-8118-23686ACAD427}"/>
              </a:ext>
            </a:extLst>
          </p:cNvPr>
          <p:cNvSpPr txBox="1"/>
          <p:nvPr/>
        </p:nvSpPr>
        <p:spPr>
          <a:xfrm>
            <a:off x="4159498" y="1856345"/>
            <a:ext cx="1036342" cy="646331"/>
          </a:xfrm>
          <a:prstGeom prst="rect">
            <a:avLst/>
          </a:prstGeom>
          <a:noFill/>
        </p:spPr>
        <p:txBody>
          <a:bodyPr wrap="square" rtlCol="0">
            <a:spAutoFit/>
          </a:bodyPr>
          <a:lstStyle/>
          <a:p>
            <a:pPr defTabSz="685800"/>
            <a:r>
              <a:rPr lang="en-US" sz="3600" dirty="0" err="1">
                <a:solidFill>
                  <a:prstClr val="black"/>
                </a:solidFill>
                <a:latin typeface="Calibri" panose="020F0502020204030204"/>
              </a:rPr>
              <a:t>Y</a:t>
            </a:r>
            <a:r>
              <a:rPr lang="en-US" sz="3600" baseline="-25000" dirty="0" err="1">
                <a:solidFill>
                  <a:prstClr val="black"/>
                </a:solidFill>
                <a:latin typeface="Calibri" panose="020F0502020204030204"/>
              </a:rPr>
              <a:t>train</a:t>
            </a:r>
            <a:endParaRPr lang="en-US" sz="3600" dirty="0">
              <a:solidFill>
                <a:prstClr val="black"/>
              </a:solidFill>
              <a:latin typeface="Calibri" panose="020F0502020204030204"/>
            </a:endParaRPr>
          </a:p>
        </p:txBody>
      </p:sp>
      <p:cxnSp>
        <p:nvCxnSpPr>
          <p:cNvPr id="20" name="Straight Connector 19">
            <a:extLst>
              <a:ext uri="{FF2B5EF4-FFF2-40B4-BE49-F238E27FC236}">
                <a16:creationId xmlns:a16="http://schemas.microsoft.com/office/drawing/2014/main" id="{4F7CA72E-A5D1-4B94-A563-5A30ABAED756}"/>
              </a:ext>
            </a:extLst>
          </p:cNvPr>
          <p:cNvCxnSpPr>
            <a:cxnSpLocks/>
          </p:cNvCxnSpPr>
          <p:nvPr/>
        </p:nvCxnSpPr>
        <p:spPr bwMode="auto">
          <a:xfrm flipH="1">
            <a:off x="3039468" y="1073826"/>
            <a:ext cx="6303" cy="3693437"/>
          </a:xfrm>
          <a:prstGeom prst="line">
            <a:avLst/>
          </a:prstGeom>
          <a:solidFill>
            <a:srgbClr val="4472C4"/>
          </a:solidFill>
          <a:ln w="57150" cap="flat" cmpd="sng" algn="ctr">
            <a:solidFill>
              <a:sysClr val="windowText" lastClr="000000"/>
            </a:solidFill>
            <a:prstDash val="sysDash"/>
            <a:round/>
            <a:headEnd type="none" w="med" len="med"/>
            <a:tailEnd type="none" w="med" len="med"/>
          </a:ln>
          <a:effectLst/>
        </p:spPr>
      </p:cxnSp>
      <p:sp>
        <p:nvSpPr>
          <p:cNvPr id="21" name="TextBox 20">
            <a:extLst>
              <a:ext uri="{FF2B5EF4-FFF2-40B4-BE49-F238E27FC236}">
                <a16:creationId xmlns:a16="http://schemas.microsoft.com/office/drawing/2014/main" id="{EDA93495-6D6E-4E53-9ADE-5F9F73B5DE3C}"/>
              </a:ext>
            </a:extLst>
          </p:cNvPr>
          <p:cNvSpPr txBox="1"/>
          <p:nvPr/>
        </p:nvSpPr>
        <p:spPr>
          <a:xfrm>
            <a:off x="1776705" y="3060144"/>
            <a:ext cx="930977" cy="646331"/>
          </a:xfrm>
          <a:prstGeom prst="rect">
            <a:avLst/>
          </a:prstGeom>
          <a:noFill/>
        </p:spPr>
        <p:txBody>
          <a:bodyPr wrap="square" rtlCol="0">
            <a:spAutoFit/>
          </a:bodyPr>
          <a:lstStyle/>
          <a:p>
            <a:pPr defTabSz="685800"/>
            <a:r>
              <a:rPr lang="en-US" sz="3600" dirty="0" err="1">
                <a:solidFill>
                  <a:prstClr val="black"/>
                </a:solidFill>
                <a:latin typeface="Calibri" panose="020F0502020204030204"/>
              </a:rPr>
              <a:t>X</a:t>
            </a:r>
            <a:r>
              <a:rPr lang="en-US" sz="3600" baseline="-25000" dirty="0" err="1">
                <a:solidFill>
                  <a:prstClr val="black"/>
                </a:solidFill>
                <a:latin typeface="Calibri" panose="020F0502020204030204"/>
              </a:rPr>
              <a:t>test</a:t>
            </a:r>
            <a:endParaRPr lang="en-US" sz="3600" dirty="0">
              <a:solidFill>
                <a:prstClr val="black"/>
              </a:solidFill>
              <a:latin typeface="Calibri" panose="020F0502020204030204"/>
            </a:endParaRPr>
          </a:p>
        </p:txBody>
      </p:sp>
      <p:sp>
        <p:nvSpPr>
          <p:cNvPr id="22" name="TextBox 21">
            <a:extLst>
              <a:ext uri="{FF2B5EF4-FFF2-40B4-BE49-F238E27FC236}">
                <a16:creationId xmlns:a16="http://schemas.microsoft.com/office/drawing/2014/main" id="{FBDA42D9-EFD1-40BE-A99C-46082973F425}"/>
              </a:ext>
            </a:extLst>
          </p:cNvPr>
          <p:cNvSpPr txBox="1"/>
          <p:nvPr/>
        </p:nvSpPr>
        <p:spPr>
          <a:xfrm>
            <a:off x="4159498" y="3085575"/>
            <a:ext cx="912029" cy="646331"/>
          </a:xfrm>
          <a:prstGeom prst="rect">
            <a:avLst/>
          </a:prstGeom>
          <a:noFill/>
        </p:spPr>
        <p:txBody>
          <a:bodyPr wrap="square" rtlCol="0">
            <a:spAutoFit/>
          </a:bodyPr>
          <a:lstStyle/>
          <a:p>
            <a:pPr defTabSz="685800"/>
            <a:r>
              <a:rPr lang="en-US" sz="3600" dirty="0" err="1">
                <a:solidFill>
                  <a:prstClr val="black"/>
                </a:solidFill>
                <a:latin typeface="Calibri" panose="020F0502020204030204"/>
              </a:rPr>
              <a:t>Y</a:t>
            </a:r>
            <a:r>
              <a:rPr lang="en-US" sz="3600" baseline="-25000" dirty="0" err="1">
                <a:solidFill>
                  <a:prstClr val="black"/>
                </a:solidFill>
                <a:latin typeface="Calibri" panose="020F0502020204030204"/>
              </a:rPr>
              <a:t>test</a:t>
            </a:r>
            <a:endParaRPr lang="en-US" sz="3600" dirty="0">
              <a:solidFill>
                <a:prstClr val="black"/>
              </a:solidFill>
              <a:latin typeface="Calibri" panose="020F0502020204030204"/>
            </a:endParaRPr>
          </a:p>
        </p:txBody>
      </p:sp>
      <p:sp>
        <p:nvSpPr>
          <p:cNvPr id="30" name="Rectangle 29">
            <a:extLst>
              <a:ext uri="{FF2B5EF4-FFF2-40B4-BE49-F238E27FC236}">
                <a16:creationId xmlns:a16="http://schemas.microsoft.com/office/drawing/2014/main" id="{4347F97E-5A4F-41D9-8AAF-A0468E4852E8}"/>
              </a:ext>
            </a:extLst>
          </p:cNvPr>
          <p:cNvSpPr/>
          <p:nvPr/>
        </p:nvSpPr>
        <p:spPr bwMode="auto">
          <a:xfrm>
            <a:off x="3071504" y="2926237"/>
            <a:ext cx="2965746" cy="1173238"/>
          </a:xfrm>
          <a:prstGeom prst="rect">
            <a:avLst/>
          </a:prstGeom>
          <a:noFill/>
          <a:ln w="25400" cap="flat" cmpd="sng" algn="ctr">
            <a:solidFill>
              <a:sysClr val="windowText" lastClr="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en-US" sz="1350" b="1" kern="0">
              <a:solidFill>
                <a:prstClr val="black"/>
              </a:solidFill>
              <a:latin typeface="Arial Narrow" pitchFamily="34" charset="0"/>
            </a:endParaRPr>
          </a:p>
        </p:txBody>
      </p:sp>
      <p:sp>
        <p:nvSpPr>
          <p:cNvPr id="31" name="TextBox 30">
            <a:extLst>
              <a:ext uri="{FF2B5EF4-FFF2-40B4-BE49-F238E27FC236}">
                <a16:creationId xmlns:a16="http://schemas.microsoft.com/office/drawing/2014/main" id="{6713E143-6174-4250-BC26-4D8E608D08F4}"/>
              </a:ext>
            </a:extLst>
          </p:cNvPr>
          <p:cNvSpPr txBox="1"/>
          <p:nvPr/>
        </p:nvSpPr>
        <p:spPr>
          <a:xfrm>
            <a:off x="1370925" y="910576"/>
            <a:ext cx="1716637" cy="461665"/>
          </a:xfrm>
          <a:prstGeom prst="rect">
            <a:avLst/>
          </a:prstGeom>
          <a:noFill/>
        </p:spPr>
        <p:txBody>
          <a:bodyPr wrap="square" rtlCol="0">
            <a:spAutoFit/>
          </a:bodyPr>
          <a:lstStyle/>
          <a:p>
            <a:pPr defTabSz="685800"/>
            <a:r>
              <a:rPr lang="en-US" sz="2400" b="1" dirty="0">
                <a:solidFill>
                  <a:prstClr val="black"/>
                </a:solidFill>
                <a:latin typeface="Calibri" panose="020F0502020204030204"/>
              </a:rPr>
              <a:t>n columns</a:t>
            </a:r>
          </a:p>
        </p:txBody>
      </p:sp>
      <p:sp>
        <p:nvSpPr>
          <p:cNvPr id="32" name="Rectangle 31">
            <a:extLst>
              <a:ext uri="{FF2B5EF4-FFF2-40B4-BE49-F238E27FC236}">
                <a16:creationId xmlns:a16="http://schemas.microsoft.com/office/drawing/2014/main" id="{14376B85-B466-4026-B449-F891B02056EE}"/>
              </a:ext>
            </a:extLst>
          </p:cNvPr>
          <p:cNvSpPr/>
          <p:nvPr/>
        </p:nvSpPr>
        <p:spPr>
          <a:xfrm>
            <a:off x="6145136" y="3060144"/>
            <a:ext cx="2897982" cy="1015663"/>
          </a:xfrm>
          <a:prstGeom prst="rect">
            <a:avLst/>
          </a:prstGeom>
          <a:solidFill>
            <a:srgbClr val="FFC000"/>
          </a:solidFill>
        </p:spPr>
        <p:txBody>
          <a:bodyPr wrap="square">
            <a:spAutoFit/>
          </a:bodyPr>
          <a:lstStyle/>
          <a:p>
            <a:pPr algn="ctr"/>
            <a:r>
              <a:rPr lang="en-US" sz="2000" b="1" dirty="0"/>
              <a:t>Many of the columns of this matrix are nearly linearly dependent</a:t>
            </a:r>
          </a:p>
        </p:txBody>
      </p:sp>
      <p:sp>
        <p:nvSpPr>
          <p:cNvPr id="33" name="TextBox 32">
            <a:extLst>
              <a:ext uri="{FF2B5EF4-FFF2-40B4-BE49-F238E27FC236}">
                <a16:creationId xmlns:a16="http://schemas.microsoft.com/office/drawing/2014/main" id="{1AD2155D-F69A-4CD9-BBA9-2256324771D8}"/>
              </a:ext>
            </a:extLst>
          </p:cNvPr>
          <p:cNvSpPr txBox="1"/>
          <p:nvPr/>
        </p:nvSpPr>
        <p:spPr>
          <a:xfrm>
            <a:off x="3509210" y="897325"/>
            <a:ext cx="2674523" cy="461665"/>
          </a:xfrm>
          <a:prstGeom prst="rect">
            <a:avLst/>
          </a:prstGeom>
          <a:noFill/>
        </p:spPr>
        <p:txBody>
          <a:bodyPr wrap="square" rtlCol="0">
            <a:spAutoFit/>
          </a:bodyPr>
          <a:lstStyle/>
          <a:p>
            <a:pPr defTabSz="685800"/>
            <a:r>
              <a:rPr lang="en-US" sz="2400" b="1" dirty="0">
                <a:solidFill>
                  <a:prstClr val="black"/>
                </a:solidFill>
                <a:latin typeface="Calibri" panose="020F0502020204030204"/>
              </a:rPr>
              <a:t>(N-n) columns</a:t>
            </a:r>
          </a:p>
        </p:txBody>
      </p:sp>
      <p:sp>
        <p:nvSpPr>
          <p:cNvPr id="34" name="Footer Placeholder 4">
            <a:extLst>
              <a:ext uri="{FF2B5EF4-FFF2-40B4-BE49-F238E27FC236}">
                <a16:creationId xmlns:a16="http://schemas.microsoft.com/office/drawing/2014/main" id="{6158DDEA-E5A1-410B-967D-463FC2C9B647}"/>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
        <p:nvSpPr>
          <p:cNvPr id="35" name="Date Placeholder 3">
            <a:extLst>
              <a:ext uri="{FF2B5EF4-FFF2-40B4-BE49-F238E27FC236}">
                <a16:creationId xmlns:a16="http://schemas.microsoft.com/office/drawing/2014/main" id="{833FA5C7-962C-4B63-AB70-0A766400480D}"/>
              </a:ext>
            </a:extLst>
          </p:cNvPr>
          <p:cNvSpPr>
            <a:spLocks noGrp="1"/>
          </p:cNvSpPr>
          <p:nvPr>
            <p:ph type="dt" sz="half" idx="10"/>
          </p:nvPr>
        </p:nvSpPr>
        <p:spPr>
          <a:xfrm>
            <a:off x="336499" y="4767263"/>
            <a:ext cx="2349551" cy="273844"/>
          </a:xfrm>
        </p:spPr>
        <p:txBody>
          <a:bodyPr/>
          <a:lstStyle/>
          <a:p>
            <a:r>
              <a:rPr lang="en-US" noProof="1"/>
              <a:t>26 March 2019</a:t>
            </a:r>
          </a:p>
        </p:txBody>
      </p:sp>
      <p:sp>
        <p:nvSpPr>
          <p:cNvPr id="2" name="Arrow: Right 1">
            <a:extLst>
              <a:ext uri="{FF2B5EF4-FFF2-40B4-BE49-F238E27FC236}">
                <a16:creationId xmlns:a16="http://schemas.microsoft.com/office/drawing/2014/main" id="{1327FE66-7F55-4A74-8786-A86F58535F05}"/>
              </a:ext>
            </a:extLst>
          </p:cNvPr>
          <p:cNvSpPr/>
          <p:nvPr/>
        </p:nvSpPr>
        <p:spPr>
          <a:xfrm>
            <a:off x="5607248" y="1066776"/>
            <a:ext cx="407772" cy="1886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31044C7-DB66-4F8A-A2A5-E4380A432BB7}"/>
              </a:ext>
            </a:extLst>
          </p:cNvPr>
          <p:cNvSpPr txBox="1"/>
          <p:nvPr/>
        </p:nvSpPr>
        <p:spPr>
          <a:xfrm>
            <a:off x="6145136" y="989658"/>
            <a:ext cx="2747868" cy="369332"/>
          </a:xfrm>
          <a:prstGeom prst="rect">
            <a:avLst/>
          </a:prstGeom>
          <a:noFill/>
        </p:spPr>
        <p:txBody>
          <a:bodyPr wrap="none" rtlCol="0">
            <a:spAutoFit/>
          </a:bodyPr>
          <a:lstStyle/>
          <a:p>
            <a:r>
              <a:rPr lang="en-US" b="1" dirty="0"/>
              <a:t>Columns represent corners</a:t>
            </a:r>
          </a:p>
        </p:txBody>
      </p:sp>
      <p:sp>
        <p:nvSpPr>
          <p:cNvPr id="36" name="TextBox 35">
            <a:extLst>
              <a:ext uri="{FF2B5EF4-FFF2-40B4-BE49-F238E27FC236}">
                <a16:creationId xmlns:a16="http://schemas.microsoft.com/office/drawing/2014/main" id="{97EA324B-0473-48EF-894B-DF395A9DA212}"/>
              </a:ext>
            </a:extLst>
          </p:cNvPr>
          <p:cNvSpPr txBox="1"/>
          <p:nvPr/>
        </p:nvSpPr>
        <p:spPr>
          <a:xfrm>
            <a:off x="-21476" y="4215918"/>
            <a:ext cx="2816669" cy="369332"/>
          </a:xfrm>
          <a:prstGeom prst="rect">
            <a:avLst/>
          </a:prstGeom>
          <a:noFill/>
        </p:spPr>
        <p:txBody>
          <a:bodyPr wrap="none" rtlCol="0">
            <a:spAutoFit/>
          </a:bodyPr>
          <a:lstStyle/>
          <a:p>
            <a:r>
              <a:rPr lang="en-US" b="1" dirty="0"/>
              <a:t>Rows represent path delays</a:t>
            </a:r>
          </a:p>
        </p:txBody>
      </p:sp>
      <p:sp>
        <p:nvSpPr>
          <p:cNvPr id="37" name="Arrow: Right 36">
            <a:extLst>
              <a:ext uri="{FF2B5EF4-FFF2-40B4-BE49-F238E27FC236}">
                <a16:creationId xmlns:a16="http://schemas.microsoft.com/office/drawing/2014/main" id="{E0802AE5-A0F6-4F84-8019-A84FCACBB0DE}"/>
              </a:ext>
            </a:extLst>
          </p:cNvPr>
          <p:cNvSpPr/>
          <p:nvPr/>
        </p:nvSpPr>
        <p:spPr>
          <a:xfrm rot="16200000" flipH="1" flipV="1">
            <a:off x="292600" y="3875557"/>
            <a:ext cx="407772" cy="1886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130E949-3859-42D7-8AF5-618E0CBCBA26}"/>
              </a:ext>
            </a:extLst>
          </p:cNvPr>
          <p:cNvSpPr/>
          <p:nvPr/>
        </p:nvSpPr>
        <p:spPr>
          <a:xfrm>
            <a:off x="34419" y="4266894"/>
            <a:ext cx="2707682" cy="326038"/>
          </a:xfrm>
          <a:prstGeom prst="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A40CD37-13F7-4606-A85B-7A8DA7768F86}"/>
              </a:ext>
            </a:extLst>
          </p:cNvPr>
          <p:cNvSpPr/>
          <p:nvPr/>
        </p:nvSpPr>
        <p:spPr>
          <a:xfrm>
            <a:off x="6115050" y="1015259"/>
            <a:ext cx="2707682" cy="326038"/>
          </a:xfrm>
          <a:prstGeom prst="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p:bldP spid="15" grpId="0"/>
      <p:bldP spid="16" grpId="0" animBg="1"/>
      <p:bldP spid="17" grpId="0" animBg="1"/>
      <p:bldP spid="18" grpId="0"/>
      <p:bldP spid="19" grpId="0"/>
      <p:bldP spid="21" grpId="0"/>
      <p:bldP spid="22" grpId="0"/>
      <p:bldP spid="30" grpId="0" animBg="1"/>
      <p:bldP spid="31" grpId="0"/>
      <p:bldP spid="32" grpId="0" animBg="1"/>
      <p:bldP spid="33" grpId="0"/>
      <p:bldP spid="2" grpId="0" animBg="1"/>
      <p:bldP spid="5" grpId="0"/>
      <p:bldP spid="36" grpId="0"/>
      <p:bldP spid="37" grpId="0" animBg="1"/>
      <p:bldP spid="8"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Motivation: Corner Prediction as a learning problem</a:t>
            </a:r>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9</a:t>
            </a:fld>
            <a:endParaRPr lang="en-US" noProof="1"/>
          </a:p>
        </p:txBody>
      </p:sp>
      <p:pic>
        <p:nvPicPr>
          <p:cNvPr id="7" name="Picture 6">
            <a:extLst>
              <a:ext uri="{FF2B5EF4-FFF2-40B4-BE49-F238E27FC236}">
                <a16:creationId xmlns:a16="http://schemas.microsoft.com/office/drawing/2014/main" id="{3709AAAA-58AB-43A7-B7A8-FBF48078A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24" y="943019"/>
            <a:ext cx="4752050" cy="3430748"/>
          </a:xfrm>
          <a:prstGeom prst="rect">
            <a:avLst/>
          </a:prstGeom>
        </p:spPr>
      </p:pic>
      <p:sp>
        <p:nvSpPr>
          <p:cNvPr id="8" name="Rectangle 7">
            <a:extLst>
              <a:ext uri="{FF2B5EF4-FFF2-40B4-BE49-F238E27FC236}">
                <a16:creationId xmlns:a16="http://schemas.microsoft.com/office/drawing/2014/main" id="{4FD0274C-82D1-42CB-B20F-C9E2FA273BBC}"/>
              </a:ext>
            </a:extLst>
          </p:cNvPr>
          <p:cNvSpPr/>
          <p:nvPr/>
        </p:nvSpPr>
        <p:spPr>
          <a:xfrm>
            <a:off x="5267799" y="1683666"/>
            <a:ext cx="3539701" cy="1569660"/>
          </a:xfrm>
          <a:prstGeom prst="rect">
            <a:avLst/>
          </a:prstGeom>
          <a:solidFill>
            <a:srgbClr val="FFC000"/>
          </a:solidFill>
        </p:spPr>
        <p:txBody>
          <a:bodyPr wrap="square">
            <a:spAutoFit/>
          </a:bodyPr>
          <a:lstStyle/>
          <a:p>
            <a:pPr algn="ctr"/>
            <a:r>
              <a:rPr lang="en-US" sz="2400" b="1" dirty="0"/>
              <a:t>Main support of the corner-distribution is concentrated in a low dimensional subspace </a:t>
            </a:r>
          </a:p>
        </p:txBody>
      </p:sp>
      <p:sp>
        <p:nvSpPr>
          <p:cNvPr id="9" name="Footer Placeholder 4">
            <a:extLst>
              <a:ext uri="{FF2B5EF4-FFF2-40B4-BE49-F238E27FC236}">
                <a16:creationId xmlns:a16="http://schemas.microsoft.com/office/drawing/2014/main" id="{E0A51A2E-7878-4F55-BB04-67093460ED41}"/>
              </a:ext>
            </a:extLst>
          </p:cNvPr>
          <p:cNvSpPr>
            <a:spLocks noGrp="1"/>
          </p:cNvSpPr>
          <p:nvPr>
            <p:ph type="ftr" sz="quarter" idx="11"/>
          </p:nvPr>
        </p:nvSpPr>
        <p:spPr>
          <a:xfrm>
            <a:off x="3028950" y="4767263"/>
            <a:ext cx="3086100" cy="273844"/>
          </a:xfrm>
        </p:spPr>
        <p:txBody>
          <a:bodyPr/>
          <a:lstStyle/>
          <a:p>
            <a:r>
              <a:rPr lang="en-US" noProof="1"/>
              <a:t>Uday Mallappa / UC San Diego</a:t>
            </a:r>
          </a:p>
        </p:txBody>
      </p:sp>
      <p:sp>
        <p:nvSpPr>
          <p:cNvPr id="10" name="Date Placeholder 3">
            <a:extLst>
              <a:ext uri="{FF2B5EF4-FFF2-40B4-BE49-F238E27FC236}">
                <a16:creationId xmlns:a16="http://schemas.microsoft.com/office/drawing/2014/main" id="{89910608-B45F-4DC2-A9BD-49B1D581BC67}"/>
              </a:ext>
            </a:extLst>
          </p:cNvPr>
          <p:cNvSpPr>
            <a:spLocks noGrp="1"/>
          </p:cNvSpPr>
          <p:nvPr>
            <p:ph type="dt" sz="half" idx="10"/>
          </p:nvPr>
        </p:nvSpPr>
        <p:spPr>
          <a:xfrm>
            <a:off x="336499" y="4767263"/>
            <a:ext cx="2349551" cy="273844"/>
          </a:xfrm>
        </p:spPr>
        <p:txBody>
          <a:bodyPr/>
          <a:lstStyle/>
          <a:p>
            <a:r>
              <a:rPr lang="en-US" noProof="1"/>
              <a:t>26 March 2019</a:t>
            </a:r>
          </a:p>
        </p:txBody>
      </p:sp>
      <p:sp>
        <p:nvSpPr>
          <p:cNvPr id="2" name="Oval 1">
            <a:extLst>
              <a:ext uri="{FF2B5EF4-FFF2-40B4-BE49-F238E27FC236}">
                <a16:creationId xmlns:a16="http://schemas.microsoft.com/office/drawing/2014/main" id="{6BBBB994-632C-4BAD-908E-1BFD365BF0D0}"/>
              </a:ext>
            </a:extLst>
          </p:cNvPr>
          <p:cNvSpPr/>
          <p:nvPr/>
        </p:nvSpPr>
        <p:spPr>
          <a:xfrm>
            <a:off x="606499" y="1058023"/>
            <a:ext cx="904775" cy="125128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D4CA4250-3B5A-4BD7-A18B-4D7DF417F33B}"/>
              </a:ext>
            </a:extLst>
          </p:cNvPr>
          <p:cNvCxnSpPr>
            <a:cxnSpLocks/>
          </p:cNvCxnSpPr>
          <p:nvPr/>
        </p:nvCxnSpPr>
        <p:spPr>
          <a:xfrm>
            <a:off x="1621910" y="1986478"/>
            <a:ext cx="3460900" cy="32283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8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5452</TotalTime>
  <Words>4704</Words>
  <Application>Microsoft Office PowerPoint</Application>
  <PresentationFormat>On-screen Show (16:9)</PresentationFormat>
  <Paragraphs>556</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굴림</vt:lpstr>
      <vt:lpstr>Wingdings</vt:lpstr>
      <vt:lpstr>Cambria Math</vt:lpstr>
      <vt:lpstr>Calibri</vt:lpstr>
      <vt:lpstr>맑은 고딕</vt:lpstr>
      <vt:lpstr>等线</vt:lpstr>
      <vt:lpstr>Office Theme</vt:lpstr>
      <vt:lpstr>“Unobserved Corner” Prediction: Reducing Timing Analysis Effort for Faster Design Convergence in Advanced-Node Design</vt:lpstr>
      <vt:lpstr>Outline</vt:lpstr>
      <vt:lpstr>Introduction: Static Timing Analysis Today </vt:lpstr>
      <vt:lpstr>Motivation: Corner Explosion</vt:lpstr>
      <vt:lpstr>Motivation: Corner Reduction is not EASY</vt:lpstr>
      <vt:lpstr>Motivation: Runtime Vs. Overdesign</vt:lpstr>
      <vt:lpstr>Motivation: Previous Work</vt:lpstr>
      <vt:lpstr>Motivation: Corner Prediction as a learning problem</vt:lpstr>
      <vt:lpstr>Motivation: Corner Prediction as a learning problem</vt:lpstr>
      <vt:lpstr>Modeling Methodology: Model Definition</vt:lpstr>
      <vt:lpstr>Modeling Methodology: Model Flow</vt:lpstr>
      <vt:lpstr>Modeling Methodology: Data Generation</vt:lpstr>
      <vt:lpstr>Experimental Setup</vt:lpstr>
      <vt:lpstr>Reporting Metrics</vt:lpstr>
      <vt:lpstr>Summary of Experiments</vt:lpstr>
      <vt:lpstr>Results: Data Path Delay Model (Expt 1)</vt:lpstr>
      <vt:lpstr>Results: Design-Independent Model (Expt 2)</vt:lpstr>
      <vt:lpstr>Results: Clock Path Delay Model (Expt 3) </vt:lpstr>
      <vt:lpstr>Results: Corner Scalability (Expt 4)</vt:lpstr>
      <vt:lpstr>Results: Advanced Nodes (Expt 5) </vt:lpstr>
      <vt:lpstr>Results: RMSE (Experiments 1 – 6) </vt:lpstr>
      <vt:lpstr>Outliers: Root-Cause Analysis </vt:lpstr>
      <vt:lpstr>Conclusion</vt:lpstr>
      <vt:lpstr>Future Goals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Conference Template by Jano Gebelein</dc:title>
  <dc:creator>Jano Gebelein</dc:creator>
  <cp:lastModifiedBy>uday mallappa</cp:lastModifiedBy>
  <cp:revision>259</cp:revision>
  <dcterms:created xsi:type="dcterms:W3CDTF">2016-09-12T10:42:56Z</dcterms:created>
  <dcterms:modified xsi:type="dcterms:W3CDTF">2019-03-26T10:29:29Z</dcterms:modified>
</cp:coreProperties>
</file>