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4"/>
  </p:notesMasterIdLst>
  <p:handoutMasterIdLst>
    <p:handoutMasterId r:id="rId25"/>
  </p:handoutMasterIdLst>
  <p:sldIdLst>
    <p:sldId id="265" r:id="rId2"/>
    <p:sldId id="812" r:id="rId3"/>
    <p:sldId id="811" r:id="rId4"/>
    <p:sldId id="814" r:id="rId5"/>
    <p:sldId id="815" r:id="rId6"/>
    <p:sldId id="816" r:id="rId7"/>
    <p:sldId id="833" r:id="rId8"/>
    <p:sldId id="832" r:id="rId9"/>
    <p:sldId id="819" r:id="rId10"/>
    <p:sldId id="820" r:id="rId11"/>
    <p:sldId id="821" r:id="rId12"/>
    <p:sldId id="822" r:id="rId13"/>
    <p:sldId id="823" r:id="rId14"/>
    <p:sldId id="824" r:id="rId15"/>
    <p:sldId id="825" r:id="rId16"/>
    <p:sldId id="826" r:id="rId17"/>
    <p:sldId id="827" r:id="rId18"/>
    <p:sldId id="828" r:id="rId19"/>
    <p:sldId id="829" r:id="rId20"/>
    <p:sldId id="830" r:id="rId21"/>
    <p:sldId id="817" r:id="rId22"/>
    <p:sldId id="831" r:id="rId23"/>
  </p:sldIdLst>
  <p:sldSz cx="9144000" cy="5143500" type="screen16x9"/>
  <p:notesSz cx="6858000" cy="9144000"/>
  <p:embeddedFontLs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mbria Math" panose="02040503050406030204" pitchFamily="18" charset="0"/>
      <p:regular r:id="rId36"/>
    </p:embeddedFont>
    <p:embeddedFont>
      <p:font typeface="Tahoma" panose="020B0604030504040204" pitchFamily="34" charset="0"/>
      <p:regular r:id="rId37"/>
      <p:bold r:id="rId38"/>
    </p:embeddedFont>
    <p:embeddedFont>
      <p:font typeface="맑은 고딕" panose="020B0503020000020004" pitchFamily="50" charset="-127"/>
      <p:regular r:id="rId39"/>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3" autoAdjust="0"/>
    <p:restoredTop sz="63771" autoAdjust="0"/>
  </p:normalViewPr>
  <p:slideViewPr>
    <p:cSldViewPr snapToGrid="0">
      <p:cViewPr>
        <p:scale>
          <a:sx n="75" d="100"/>
          <a:sy n="75" d="100"/>
        </p:scale>
        <p:origin x="1560" y="-24"/>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1CD1E-9300-41DC-A37A-4937316C0E1B}" type="datetimeFigureOut">
              <a:rPr lang="en-US" smtClean="0"/>
              <a:t>3/25/2019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F937E8-37B0-431A-9258-A33D6755D072}" type="slidenum">
              <a:rPr lang="en-US" smtClean="0"/>
              <a:t>‹#›</a:t>
            </a:fld>
            <a:endParaRPr lang="en-US"/>
          </a:p>
        </p:txBody>
      </p:sp>
    </p:spTree>
    <p:extLst>
      <p:ext uri="{BB962C8B-B14F-4D97-AF65-F5344CB8AC3E}">
        <p14:creationId xmlns:p14="http://schemas.microsoft.com/office/powerpoint/2010/main" val="197941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F08C0-1787-46AE-829B-5F4B6EB439E8}"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BD932-4BD1-4C53-820D-24D32831AB97}" type="slidenum">
              <a:rPr lang="en-US" smtClean="0"/>
              <a:t>‹#›</a:t>
            </a:fld>
            <a:endParaRPr lang="en-US"/>
          </a:p>
        </p:txBody>
      </p:sp>
    </p:spTree>
    <p:extLst>
      <p:ext uri="{BB962C8B-B14F-4D97-AF65-F5344CB8AC3E}">
        <p14:creationId xmlns:p14="http://schemas.microsoft.com/office/powerpoint/2010/main" val="95235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Good afternoon. I am Minsoo Kim from UC San Diego.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The title of my </a:t>
            </a:r>
            <a:r>
              <a:rPr lang="en-US" altLang="zh-CN" sz="1200" kern="1200" dirty="0">
                <a:solidFill>
                  <a:schemeClr val="tx1"/>
                </a:solidFill>
                <a:effectLst/>
                <a:latin typeface="+mn-lt"/>
                <a:ea typeface="+mn-ea"/>
                <a:cs typeface="+mn-cs"/>
              </a:rPr>
              <a:t>presentation </a:t>
            </a:r>
            <a:r>
              <a:rPr lang="en-US" altLang="ko-KR" sz="1200" kern="1200" dirty="0">
                <a:solidFill>
                  <a:schemeClr val="tx1"/>
                </a:solidFill>
                <a:effectLst/>
                <a:latin typeface="+mn-lt"/>
                <a:ea typeface="+mn-ea"/>
                <a:cs typeface="+mn-cs"/>
              </a:rPr>
              <a:t>is Detailed Placement for IR Drop Mitigation by Power Staple Insertion in Sub-10nm VLSI.</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This work is in collaboration with Samsung.</a:t>
            </a:r>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a:t>
            </a:fld>
            <a:endParaRPr lang="en-US"/>
          </a:p>
        </p:txBody>
      </p:sp>
    </p:spTree>
    <p:extLst>
      <p:ext uri="{BB962C8B-B14F-4D97-AF65-F5344CB8AC3E}">
        <p14:creationId xmlns:p14="http://schemas.microsoft.com/office/powerpoint/2010/main" val="34281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shows the overall flow for double-row detailed placement. We sequentially optimize for every two-row window, without overlapping, like the example shown here </a:t>
            </a:r>
            <a:r>
              <a:rPr lang="en-US" altLang="ko-KR" b="1" dirty="0"/>
              <a:t>[click]. </a:t>
            </a:r>
            <a:r>
              <a:rPr lang="en-US" altLang="ko-KR" dirty="0"/>
              <a:t>Since the distance for different power rails is also two row heights, the optimization may prefer to generate one power staple more than the other. </a:t>
            </a:r>
            <a:r>
              <a:rPr lang="en-US" altLang="ko-KR" b="1" dirty="0"/>
              <a:t>[click] </a:t>
            </a:r>
            <a:r>
              <a:rPr lang="en-US" altLang="ko-KR" dirty="0"/>
              <a:t>In this example, the DP generates 10 VSSs but only one VDD.</a:t>
            </a:r>
          </a:p>
          <a:p>
            <a:endParaRPr lang="en-US" altLang="ko-KR" dirty="0"/>
          </a:p>
          <a:p>
            <a:r>
              <a:rPr lang="en-US" altLang="ko-KR" dirty="0"/>
              <a:t>We choose to balance the power staples for both VSS and VDD by reweighting the benefit table. </a:t>
            </a:r>
            <a:r>
              <a:rPr lang="en-US" altLang="ko-KR" b="1" dirty="0"/>
              <a:t>[click] </a:t>
            </a:r>
            <a:r>
              <a:rPr lang="en-US" altLang="ko-KR" dirty="0"/>
              <a:t>Here, we give a positive benefit even if we only have an empty track of one row height. In this way, we encourage the optimization of the next window to have more power staples across two windows so that the staples are balanced. In the figure on the right, we </a:t>
            </a:r>
            <a:r>
              <a:rPr lang="en-US" altLang="zh-CN" dirty="0"/>
              <a:t>still use the same two-row window. </a:t>
            </a:r>
            <a:r>
              <a:rPr lang="en-US" altLang="ko-KR" b="1" dirty="0"/>
              <a:t>[click] </a:t>
            </a:r>
            <a:r>
              <a:rPr lang="en-US" altLang="zh-CN" dirty="0"/>
              <a:t>But this time, we </a:t>
            </a:r>
            <a:r>
              <a:rPr lang="en-US" altLang="ko-KR" dirty="0"/>
              <a:t>have 8 VSS and 6 VDD staples.</a:t>
            </a:r>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10</a:t>
            </a:fld>
            <a:endParaRPr lang="en-US"/>
          </a:p>
        </p:txBody>
      </p:sp>
    </p:spTree>
    <p:extLst>
      <p:ext uri="{BB962C8B-B14F-4D97-AF65-F5344CB8AC3E}">
        <p14:creationId xmlns:p14="http://schemas.microsoft.com/office/powerpoint/2010/main" val="324330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shows that the overall flow in this work.</a:t>
            </a:r>
          </a:p>
          <a:p>
            <a:endParaRPr lang="en-US" altLang="ko-KR" dirty="0"/>
          </a:p>
          <a:p>
            <a:r>
              <a:rPr lang="en-US" altLang="ko-KR" b="1" dirty="0"/>
              <a:t>[click] </a:t>
            </a:r>
            <a:r>
              <a:rPr lang="en-US" altLang="ko-KR" dirty="0"/>
              <a:t>Input of our flow is post-P&amp;R database.</a:t>
            </a:r>
          </a:p>
          <a:p>
            <a:r>
              <a:rPr lang="en-US" altLang="ko-KR" b="1" dirty="0"/>
              <a:t>[click] </a:t>
            </a:r>
            <a:r>
              <a:rPr lang="en-US" altLang="ko-KR" b="0" dirty="0"/>
              <a:t>Given post-P&amp;R database, dynamic programming-based optimization is performed.</a:t>
            </a:r>
          </a:p>
          <a:p>
            <a:r>
              <a:rPr lang="en-US" altLang="ko-KR" b="1" dirty="0"/>
              <a:t>[click] </a:t>
            </a:r>
            <a:r>
              <a:rPr lang="en-US" altLang="ko-KR" dirty="0"/>
              <a:t>Also, we do incremental routing which followed by Vt swapping to recover timing degradation.</a:t>
            </a:r>
          </a:p>
          <a:p>
            <a:r>
              <a:rPr lang="en-US" altLang="ko-KR" b="1" dirty="0"/>
              <a:t>[click] </a:t>
            </a:r>
            <a:r>
              <a:rPr lang="en-US" altLang="ko-KR" dirty="0"/>
              <a:t>We then insert power staples and </a:t>
            </a:r>
            <a:r>
              <a:rPr lang="en-US" altLang="ko-KR" b="1" dirty="0"/>
              <a:t>[click] </a:t>
            </a:r>
            <a:r>
              <a:rPr lang="en-US" altLang="ko-KR" dirty="0"/>
              <a:t>do IR drop analysis.</a:t>
            </a:r>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11</a:t>
            </a:fld>
            <a:endParaRPr lang="en-US"/>
          </a:p>
        </p:txBody>
      </p:sp>
    </p:spTree>
    <p:extLst>
      <p:ext uri="{BB962C8B-B14F-4D97-AF65-F5344CB8AC3E}">
        <p14:creationId xmlns:p14="http://schemas.microsoft.com/office/powerpoint/2010/main" val="222950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Now, I will show experimental results.</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12</a:t>
            </a:fld>
            <a:endParaRPr lang="en-US"/>
          </a:p>
        </p:txBody>
      </p:sp>
    </p:spTree>
    <p:extLst>
      <p:ext uri="{BB962C8B-B14F-4D97-AF65-F5344CB8AC3E}">
        <p14:creationId xmlns:p14="http://schemas.microsoft.com/office/powerpoint/2010/main" val="66616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a:t>[click] </a:t>
            </a:r>
            <a:r>
              <a:rPr lang="en-US" altLang="ko-KR" dirty="0"/>
              <a:t>In this experiment, we use DC, </a:t>
            </a:r>
            <a:r>
              <a:rPr lang="en-US" altLang="ko-KR" dirty="0" err="1"/>
              <a:t>Innovus</a:t>
            </a:r>
            <a:r>
              <a:rPr lang="en-US" altLang="ko-KR" dirty="0"/>
              <a:t> and </a:t>
            </a:r>
            <a:r>
              <a:rPr lang="en-US" altLang="ko-KR" dirty="0" err="1"/>
              <a:t>Voltus</a:t>
            </a:r>
            <a:r>
              <a:rPr lang="en-US" altLang="ko-KR" dirty="0"/>
              <a:t> for logic synthesis, P&amp;R, IR drop analysis. </a:t>
            </a:r>
            <a:r>
              <a:rPr lang="en-US" altLang="ko-KR" b="1" dirty="0"/>
              <a:t>[click] </a:t>
            </a:r>
            <a:r>
              <a:rPr lang="en-US" altLang="ko-KR" dirty="0"/>
              <a:t>we implement our code in C++ with </a:t>
            </a:r>
            <a:r>
              <a:rPr lang="en-US" altLang="ko-KR" dirty="0" err="1"/>
              <a:t>OpenAccess</a:t>
            </a:r>
            <a:r>
              <a:rPr lang="en-US" altLang="ko-KR" dirty="0"/>
              <a:t> to support LEF and DEF.</a:t>
            </a:r>
          </a:p>
          <a:p>
            <a:r>
              <a:rPr lang="en-US" altLang="ko-KR" b="1" dirty="0"/>
              <a:t>[click] </a:t>
            </a:r>
            <a:r>
              <a:rPr lang="en-US" altLang="ko-KR" b="0" dirty="0"/>
              <a:t>we also use 7nm </a:t>
            </a:r>
            <a:r>
              <a:rPr lang="en-US" altLang="ko-KR" b="0" dirty="0" err="1"/>
              <a:t>FinFET</a:t>
            </a:r>
            <a:r>
              <a:rPr lang="en-US" altLang="ko-KR" b="0" dirty="0"/>
              <a:t> technology with 7.5T triple Vt libraries. </a:t>
            </a:r>
            <a:r>
              <a:rPr lang="en-US" altLang="ko-KR" b="1" dirty="0"/>
              <a:t>[click] </a:t>
            </a:r>
            <a:r>
              <a:rPr lang="en-US" altLang="ko-KR" b="0" dirty="0"/>
              <a:t>we use three testcases from </a:t>
            </a:r>
            <a:r>
              <a:rPr lang="en-US" altLang="ko-KR" b="0" dirty="0" err="1"/>
              <a:t>OpenCore</a:t>
            </a:r>
            <a:r>
              <a:rPr lang="en-US" altLang="ko-KR" b="0" dirty="0"/>
              <a:t> and ARM CORTEX M0. </a:t>
            </a:r>
            <a:r>
              <a:rPr lang="en-US" altLang="zh-CN" b="0" dirty="0"/>
              <a:t>The block size and target clock period are summarized in the table.</a:t>
            </a:r>
            <a:endParaRPr lang="en-US" altLang="ko-KR" b="0" dirty="0"/>
          </a:p>
          <a:p>
            <a:r>
              <a:rPr lang="en-US" altLang="ko-KR" b="1" dirty="0"/>
              <a:t>[click] </a:t>
            </a:r>
            <a:r>
              <a:rPr lang="en-US" altLang="ko-KR" b="0" dirty="0"/>
              <a:t>All experiments are performed with a single thread on a 2.6GHz Intel Xeon server</a:t>
            </a:r>
          </a:p>
          <a:p>
            <a:endParaRPr lang="en-US" altLang="ko-KR" b="0" dirty="0"/>
          </a:p>
          <a:p>
            <a:endParaRPr lang="en-US" altLang="ko-KR" dirty="0"/>
          </a:p>
          <a:p>
            <a:endParaRPr lang="ko-KR" altLang="en-US" dirty="0"/>
          </a:p>
          <a:p>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13</a:t>
            </a:fld>
            <a:endParaRPr lang="en-US"/>
          </a:p>
        </p:txBody>
      </p:sp>
    </p:spTree>
    <p:extLst>
      <p:ext uri="{BB962C8B-B14F-4D97-AF65-F5344CB8AC3E}">
        <p14:creationId xmlns:p14="http://schemas.microsoft.com/office/powerpoint/2010/main" val="225128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shows the study of benefit table. </a:t>
            </a:r>
            <a:r>
              <a:rPr lang="en-US" altLang="ko-KR" b="1" dirty="0"/>
              <a:t>[click] </a:t>
            </a:r>
            <a:r>
              <a:rPr lang="en-US" altLang="ko-KR" dirty="0"/>
              <a:t>We would like to see whether we would prefer fewer, but longer power staples, or more, but shorter power staples.</a:t>
            </a:r>
          </a:p>
          <a:p>
            <a:endParaRPr lang="en-US" altLang="ko-KR" dirty="0"/>
          </a:p>
          <a:p>
            <a:r>
              <a:rPr lang="en-US" altLang="ko-KR" b="1" dirty="0"/>
              <a:t>[click]</a:t>
            </a:r>
            <a:r>
              <a:rPr lang="en-US" altLang="ko-KR" dirty="0"/>
              <a:t> We have tested power staple insertion with different length while the total length of power staples is the same. </a:t>
            </a:r>
            <a:r>
              <a:rPr lang="en-US" altLang="ko-KR" b="1" dirty="0"/>
              <a:t>[click]</a:t>
            </a:r>
            <a:r>
              <a:rPr lang="en-US" altLang="ko-KR" dirty="0"/>
              <a:t> We insert staples from power staples with 2 to 10 row heights.</a:t>
            </a:r>
          </a:p>
          <a:p>
            <a:r>
              <a:rPr lang="en-US" altLang="ko-KR" b="1" dirty="0"/>
              <a:t>[click] </a:t>
            </a:r>
            <a:r>
              <a:rPr lang="en-US" altLang="ko-KR" dirty="0"/>
              <a:t>The snapshot shows how we test. [click] The table shows that the worst IR drop of testcase almost same.</a:t>
            </a:r>
          </a:p>
          <a:p>
            <a:r>
              <a:rPr lang="en-US" altLang="ko-KR" b="1" dirty="0"/>
              <a:t>[click] </a:t>
            </a:r>
            <a:r>
              <a:rPr lang="en-US" altLang="ko-KR" dirty="0"/>
              <a:t>So we don’t consider the length of power staples in this work. Each power staple simply means a benefit of one in our experiments.</a:t>
            </a:r>
          </a:p>
          <a:p>
            <a:endParaRPr lang="en-US" altLang="ko-KR" dirty="0"/>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14</a:t>
            </a:fld>
            <a:endParaRPr lang="en-US"/>
          </a:p>
        </p:txBody>
      </p:sp>
    </p:spTree>
    <p:extLst>
      <p:ext uri="{BB962C8B-B14F-4D97-AF65-F5344CB8AC3E}">
        <p14:creationId xmlns:p14="http://schemas.microsoft.com/office/powerpoint/2010/main" val="1920915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shows the sensitivity and scalability to displacement ranges. </a:t>
            </a:r>
          </a:p>
          <a:p>
            <a:endParaRPr lang="en-US" altLang="ko-KR" dirty="0"/>
          </a:p>
          <a:p>
            <a:r>
              <a:rPr lang="en-US" altLang="ko-KR" b="1" dirty="0"/>
              <a:t>[click]</a:t>
            </a:r>
            <a:r>
              <a:rPr lang="en-US" altLang="ko-KR" dirty="0"/>
              <a:t> We sweep displacement range from 0 to 10 placement sites using design with four different utilizations. </a:t>
            </a:r>
            <a:r>
              <a:rPr lang="en-US" altLang="ko-KR" b="1" dirty="0"/>
              <a:t>[click]</a:t>
            </a:r>
            <a:r>
              <a:rPr lang="en-US" altLang="ko-KR" dirty="0"/>
              <a:t> The left figure shows #staples vs. displacement range. More staples means better solution quality.</a:t>
            </a:r>
          </a:p>
          <a:p>
            <a:r>
              <a:rPr lang="en-US" altLang="ko-KR" dirty="0"/>
              <a:t>Across all utilizations, we see diminishing returns when </a:t>
            </a:r>
            <a:r>
              <a:rPr lang="en-US" altLang="ko-KR" dirty="0" err="1"/>
              <a:t>x_delta</a:t>
            </a:r>
            <a:r>
              <a:rPr lang="en-US" altLang="ko-KR" dirty="0"/>
              <a:t> is greater than 5. </a:t>
            </a:r>
          </a:p>
          <a:p>
            <a:r>
              <a:rPr lang="en-US" altLang="ko-KR" dirty="0"/>
              <a:t>The right figure shows runtime vs. displacement range. We see when </a:t>
            </a:r>
            <a:r>
              <a:rPr lang="en-US" altLang="ko-KR" dirty="0" err="1"/>
              <a:t>x_delta</a:t>
            </a:r>
            <a:r>
              <a:rPr lang="en-US" altLang="ko-KR" dirty="0"/>
              <a:t> is 9, it spends 4x runtime than when </a:t>
            </a:r>
            <a:r>
              <a:rPr lang="en-US" altLang="ko-KR" dirty="0" err="1"/>
              <a:t>x_delta</a:t>
            </a:r>
            <a:r>
              <a:rPr lang="en-US" altLang="ko-KR" dirty="0"/>
              <a:t> is 5, but we only achieve minor #staples increase.</a:t>
            </a:r>
          </a:p>
          <a:p>
            <a:endParaRPr lang="en-US" altLang="ko-KR" dirty="0"/>
          </a:p>
          <a:p>
            <a:r>
              <a:rPr lang="en-US" altLang="ko-KR" b="1" dirty="0"/>
              <a:t>[click] </a:t>
            </a:r>
            <a:r>
              <a:rPr lang="en-US" altLang="ko-KR" dirty="0"/>
              <a:t>Thus, we choose </a:t>
            </a:r>
            <a:r>
              <a:rPr lang="en-US" altLang="ko-KR" dirty="0" err="1"/>
              <a:t>x_delta</a:t>
            </a:r>
            <a:r>
              <a:rPr lang="en-US" altLang="ko-KR" dirty="0"/>
              <a:t>=5 in all the experiments to balance runtime and solution quality.</a:t>
            </a:r>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15</a:t>
            </a:fld>
            <a:endParaRPr lang="en-US"/>
          </a:p>
        </p:txBody>
      </p:sp>
    </p:spTree>
    <p:extLst>
      <p:ext uri="{BB962C8B-B14F-4D97-AF65-F5344CB8AC3E}">
        <p14:creationId xmlns:p14="http://schemas.microsoft.com/office/powerpoint/2010/main" val="172155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shows the sensitivity to displacement coefficients.  </a:t>
            </a:r>
          </a:p>
          <a:p>
            <a:r>
              <a:rPr lang="en-US" altLang="ko-KR" dirty="0"/>
              <a:t>The x-axis is the ALPHA parameter in both figures.  In the left figure, the y-axis is #STAPLES.</a:t>
            </a:r>
          </a:p>
          <a:p>
            <a:r>
              <a:rPr lang="en-US" altLang="ko-KR" dirty="0"/>
              <a:t>In the right figure, the y-axis is total cell displacement in #sites.</a:t>
            </a:r>
          </a:p>
          <a:p>
            <a:endParaRPr lang="en-US" altLang="ko-KR" dirty="0"/>
          </a:p>
          <a:p>
            <a:r>
              <a:rPr lang="en-US" altLang="ko-KR" b="1" dirty="0"/>
              <a:t>[click] </a:t>
            </a:r>
            <a:r>
              <a:rPr lang="en-US" altLang="ko-KR" dirty="0"/>
              <a:t>Across all utilizations, as long as we have the coefficients slightly greater than zero, we could minimize the total displacement (in the red circle) while maintaining good solution quality in terms of #staples.</a:t>
            </a:r>
          </a:p>
          <a:p>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t>A smaller total cell displacement is beneficial to minimize perturbation.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t>[click] </a:t>
            </a:r>
            <a:r>
              <a:rPr lang="en-US" altLang="ko-KR" dirty="0"/>
              <a:t>Thus, we choose displacement coefficient alpha=0.01 in all the experiments. </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16</a:t>
            </a:fld>
            <a:endParaRPr lang="en-US"/>
          </a:p>
        </p:txBody>
      </p:sp>
    </p:spTree>
    <p:extLst>
      <p:ext uri="{BB962C8B-B14F-4D97-AF65-F5344CB8AC3E}">
        <p14:creationId xmlns:p14="http://schemas.microsoft.com/office/powerpoint/2010/main" val="2762609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a:t>[click[ </a:t>
            </a:r>
            <a:r>
              <a:rPr lang="en-US" altLang="ko-KR" dirty="0"/>
              <a:t>This slide shows the comparison among three strategies</a:t>
            </a:r>
          </a:p>
          <a:p>
            <a:pPr marL="0" indent="0">
              <a:buNone/>
            </a:pPr>
            <a:r>
              <a:rPr lang="en-US" altLang="ko-KR" dirty="0"/>
              <a:t>The first strategy is just single-row optimization (SR);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The second is double-row optimization with overlap (Meta-1); For example, we optimize row 1 and row 2, then row 2 and row 3, then row 3 and row 4, sequentially.</a:t>
            </a:r>
          </a:p>
          <a:p>
            <a:pPr marL="0" indent="0">
              <a:buNone/>
            </a:pPr>
            <a:r>
              <a:rPr lang="en-US" altLang="ko-KR" dirty="0"/>
              <a:t>The third is two-pass double-row optimization without overlap (Meta-2). For example, we optimize row 1 and row 2, then row 3 and row 4 in the first pass; and in the second pass, we shift the window by one row and optimize row2 and row 3, then row 4 and row 5. </a:t>
            </a:r>
          </a:p>
          <a:p>
            <a:pPr marL="0" indent="0">
              <a:buNone/>
            </a:pPr>
            <a:endParaRPr lang="en-US" altLang="ko-KR" b="1" dirty="0"/>
          </a:p>
          <a:p>
            <a:pPr marL="0" indent="0">
              <a:buNone/>
            </a:pPr>
            <a:r>
              <a:rPr lang="en-US" altLang="ko-KR" b="1" dirty="0"/>
              <a:t>[click] </a:t>
            </a:r>
            <a:r>
              <a:rPr lang="en-US" altLang="ko-KR" b="0" dirty="0"/>
              <a:t>We compare to a baseline implementation, where no power stapling optimization is applied. SR, Meta-1 and Meta-2 respectively achieve 20.1%, 22.3% and 22.7% more inserted staples than the baseline solution.</a:t>
            </a:r>
          </a:p>
          <a:p>
            <a:pPr marL="0" indent="0">
              <a:buNone/>
            </a:pPr>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17</a:t>
            </a:fld>
            <a:endParaRPr lang="en-US"/>
          </a:p>
        </p:txBody>
      </p:sp>
    </p:spTree>
    <p:extLst>
      <p:ext uri="{BB962C8B-B14F-4D97-AF65-F5344CB8AC3E}">
        <p14:creationId xmlns:p14="http://schemas.microsoft.com/office/powerpoint/2010/main" val="58312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a:t>[click] </a:t>
            </a:r>
            <a:r>
              <a:rPr lang="en-US" altLang="ko-KR" dirty="0"/>
              <a:t>The table here shows</a:t>
            </a:r>
            <a:r>
              <a:rPr lang="en-US" altLang="ko-KR" baseline="0" dirty="0"/>
              <a:t> our experimental result with various design blocks using the benefit table and coefficient described from the previous slides. We use four design blocks, M0, AES, MPEG, JPEG.</a:t>
            </a:r>
          </a:p>
          <a:p>
            <a:endParaRPr lang="en-US" altLang="ko-KR" baseline="0" dirty="0"/>
          </a:p>
          <a:p>
            <a:r>
              <a:rPr lang="en-US" altLang="ko-KR" b="1" baseline="0" dirty="0"/>
              <a:t>[click] </a:t>
            </a:r>
            <a:r>
              <a:rPr lang="en-US" altLang="ko-KR" baseline="0" dirty="0"/>
              <a:t>The number of staples increases by 6.8% to 22.1% after optimization. We also achieve up to 13.2% of IR drop. </a:t>
            </a:r>
          </a:p>
          <a:p>
            <a:r>
              <a:rPr lang="en-US" altLang="ko-KR" b="1" dirty="0"/>
              <a:t>[click] </a:t>
            </a:r>
            <a:r>
              <a:rPr lang="en-US" altLang="ko-KR" dirty="0"/>
              <a:t>We have the runtime from 2666 second to 13869 second and we think we need to improve the runtime.</a:t>
            </a:r>
          </a:p>
          <a:p>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baseline="0" dirty="0"/>
              <a:t>[click] </a:t>
            </a:r>
            <a:r>
              <a:rPr lang="en-US" altLang="ko-KR" baseline="0" dirty="0"/>
              <a:t>The heatmap of AES shows that IR drop improvement by our optimization. Red means worst IR drop. We can see that our optimization effectively reduces total area of the worst IR region.</a:t>
            </a:r>
          </a:p>
          <a:p>
            <a:endParaRPr lang="en-US" altLang="ko-KR" dirty="0"/>
          </a:p>
          <a:p>
            <a:r>
              <a:rPr lang="en-US" altLang="ko-KR" sz="1200" b="0" i="0" u="none" strike="noStrike" kern="1200" baseline="0" dirty="0">
                <a:solidFill>
                  <a:schemeClr val="tx1"/>
                </a:solidFill>
                <a:latin typeface="+mn-lt"/>
                <a:ea typeface="+mn-ea"/>
                <a:cs typeface="+mn-cs"/>
              </a:rPr>
              <a:t>[We also note that runtimes are long, reflecting unoptimized implementation that pays heavily for </a:t>
            </a:r>
            <a:r>
              <a:rPr lang="en-US" altLang="ko-KR" sz="1200" b="0" i="0" u="none" strike="noStrike" kern="1200" baseline="0" dirty="0" err="1">
                <a:solidFill>
                  <a:schemeClr val="tx1"/>
                </a:solidFill>
                <a:latin typeface="+mn-lt"/>
                <a:ea typeface="+mn-ea"/>
                <a:cs typeface="+mn-cs"/>
              </a:rPr>
              <a:t>getNext</a:t>
            </a:r>
            <a:r>
              <a:rPr lang="en-US" altLang="ko-KR" sz="1200" b="0" i="0" u="none" strike="noStrike" kern="1200" baseline="0" dirty="0">
                <a:solidFill>
                  <a:schemeClr val="tx1"/>
                </a:solidFill>
                <a:latin typeface="+mn-lt"/>
                <a:ea typeface="+mn-ea"/>
                <a:cs typeface="+mn-cs"/>
              </a:rPr>
              <a:t>() function calls. Tuning of our code is an ongoing effort.]</a:t>
            </a:r>
          </a:p>
          <a:p>
            <a:r>
              <a:rPr lang="en-US" altLang="ko-KR" sz="1200" b="0" i="0" u="none" strike="noStrike" kern="1200" baseline="0" dirty="0">
                <a:solidFill>
                  <a:schemeClr val="tx1"/>
                </a:solidFill>
                <a:latin typeface="+mn-lt"/>
                <a:ea typeface="+mn-ea"/>
                <a:cs typeface="+mn-cs"/>
              </a:rPr>
              <a:t>[IR drop can increase after our optimization (e.g., the case of M0 with 0.65 utilization) This is because the design’s current map changes with placement perturbation and timing recovery steps, even though we add more power staples.]</a:t>
            </a:r>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18</a:t>
            </a:fld>
            <a:endParaRPr lang="en-US"/>
          </a:p>
        </p:txBody>
      </p:sp>
    </p:spTree>
    <p:extLst>
      <p:ext uri="{BB962C8B-B14F-4D97-AF65-F5344CB8AC3E}">
        <p14:creationId xmlns:p14="http://schemas.microsoft.com/office/powerpoint/2010/main" val="86527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Now I will conclude my work.</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19</a:t>
            </a:fld>
            <a:endParaRPr lang="en-US"/>
          </a:p>
        </p:txBody>
      </p:sp>
    </p:spTree>
    <p:extLst>
      <p:ext uri="{BB962C8B-B14F-4D97-AF65-F5344CB8AC3E}">
        <p14:creationId xmlns:p14="http://schemas.microsoft.com/office/powerpoint/2010/main" val="158406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this presentation, I will first explain motivation of our work, and describe our dynamic programming-based algorithm for single-row and double-row detailed placement. </a:t>
            </a:r>
          </a:p>
          <a:p>
            <a:endParaRPr lang="en-US" altLang="ko-KR" dirty="0"/>
          </a:p>
          <a:p>
            <a:r>
              <a:rPr lang="en-US" altLang="ko-KR" dirty="0"/>
              <a:t>Then, I will show the experimental results and conclude my talk.</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2</a:t>
            </a:fld>
            <a:endParaRPr lang="en-US"/>
          </a:p>
        </p:txBody>
      </p:sp>
    </p:spTree>
    <p:extLst>
      <p:ext uri="{BB962C8B-B14F-4D97-AF65-F5344CB8AC3E}">
        <p14:creationId xmlns:p14="http://schemas.microsoft.com/office/powerpoint/2010/main" val="5845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a:t>[click] </a:t>
            </a:r>
            <a:r>
              <a:rPr lang="en-US" altLang="ko-KR" dirty="0"/>
              <a:t>In this work, we propose novel </a:t>
            </a:r>
            <a:r>
              <a:rPr lang="en-US" altLang="ko-KR" sz="1200" dirty="0"/>
              <a:t>DP-based single- and double-row detailed placement optimizations for power staples.</a:t>
            </a:r>
            <a:endParaRPr lang="en-US" altLang="ko-KR" dirty="0"/>
          </a:p>
          <a:p>
            <a:r>
              <a:rPr lang="en-US" altLang="ko-KR" b="1" dirty="0"/>
              <a:t>[click] </a:t>
            </a:r>
            <a:r>
              <a:rPr lang="en-US" altLang="ko-KR" dirty="0"/>
              <a:t>We study on scalability of our algorithms, </a:t>
            </a:r>
            <a:r>
              <a:rPr lang="en-US" altLang="ko-KR" sz="1200" dirty="0"/>
              <a:t>the sensitivity to weights, other runtime parameters, impact of the benefit table, as well as balance of VDD/VSS staples</a:t>
            </a:r>
            <a:r>
              <a:rPr lang="en-US" altLang="ko-K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t>[click] </a:t>
            </a:r>
            <a:r>
              <a:rPr lang="en-US" altLang="ko-KR" sz="1200" dirty="0"/>
              <a:t>We achieve up to </a:t>
            </a:r>
            <a:r>
              <a:rPr lang="en-US" altLang="ko-KR" sz="1200" dirty="0">
                <a:solidFill>
                  <a:srgbClr val="FF0000"/>
                </a:solidFill>
              </a:rPr>
              <a:t>13.2% (10mV) </a:t>
            </a:r>
            <a:r>
              <a:rPr lang="en-US" altLang="ko-KR" sz="1200" dirty="0"/>
              <a:t>reduction in IR drop with almost no WNS degradation</a:t>
            </a:r>
          </a:p>
          <a:p>
            <a:endParaRPr lang="en-US" altLang="ko-KR" dirty="0"/>
          </a:p>
          <a:p>
            <a:r>
              <a:rPr lang="en-US" altLang="ko-KR" b="1" dirty="0"/>
              <a:t>[click] </a:t>
            </a:r>
            <a:r>
              <a:rPr lang="en-US" altLang="ko-KR" dirty="0"/>
              <a:t>Our future work include better exploration of the benefit table and metaheuristics, understanding in greater detail the relationship between power staples and IR drop. Some machine learning models can be used to predict IR drop.</a:t>
            </a:r>
          </a:p>
          <a:p>
            <a:r>
              <a:rPr lang="en-US" altLang="ko-KR" dirty="0"/>
              <a:t>Also, it includes runtime speedup techniques, and exploration of power mesh structures for testcases with different width, pitch and offset, and study of DVD-aware detailed placement.</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20</a:t>
            </a:fld>
            <a:endParaRPr lang="en-US"/>
          </a:p>
        </p:txBody>
      </p:sp>
    </p:spTree>
    <p:extLst>
      <p:ext uri="{BB962C8B-B14F-4D97-AF65-F5344CB8AC3E}">
        <p14:creationId xmlns:p14="http://schemas.microsoft.com/office/powerpoint/2010/main" val="130613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Thank you for listening.</a:t>
            </a:r>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21</a:t>
            </a:fld>
            <a:endParaRPr lang="en-US"/>
          </a:p>
        </p:txBody>
      </p:sp>
    </p:spTree>
    <p:extLst>
      <p:ext uri="{BB962C8B-B14F-4D97-AF65-F5344CB8AC3E}">
        <p14:creationId xmlns:p14="http://schemas.microsoft.com/office/powerpoint/2010/main" val="2406232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22</a:t>
            </a:fld>
            <a:endParaRPr lang="en-US"/>
          </a:p>
        </p:txBody>
      </p:sp>
    </p:spTree>
    <p:extLst>
      <p:ext uri="{BB962C8B-B14F-4D97-AF65-F5344CB8AC3E}">
        <p14:creationId xmlns:p14="http://schemas.microsoft.com/office/powerpoint/2010/main" val="214006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advanced technologies, resistance of BEOL has increased dramatically, and </a:t>
            </a:r>
            <a:r>
              <a:rPr lang="en-US" altLang="ko-KR" b="1" dirty="0"/>
              <a:t>[click] </a:t>
            </a:r>
            <a:r>
              <a:rPr lang="en-US" altLang="ko-KR" b="0" dirty="0"/>
              <a:t>it</a:t>
            </a:r>
            <a:r>
              <a:rPr lang="en-US" altLang="ko-KR" b="1" dirty="0"/>
              <a:t> </a:t>
            </a:r>
            <a:r>
              <a:rPr lang="en-US" altLang="ko-KR" dirty="0"/>
              <a:t>causes a vicious cycle in VLSI design</a:t>
            </a:r>
            <a:r>
              <a:rPr lang="en-US" altLang="ko-KR" b="1" dirty="0"/>
              <a:t>. </a:t>
            </a:r>
          </a:p>
          <a:p>
            <a:r>
              <a:rPr lang="en-US" altLang="ko-KR" dirty="0"/>
              <a:t>T</a:t>
            </a:r>
            <a:r>
              <a:rPr lang="en-US" altLang="ko-KR" sz="1200" b="0" i="0" u="none" strike="noStrike" kern="1200" baseline="0" dirty="0">
                <a:solidFill>
                  <a:schemeClr val="tx1"/>
                </a:solidFill>
                <a:latin typeface="+mn-lt"/>
                <a:ea typeface="+mn-ea"/>
                <a:cs typeface="+mn-cs"/>
              </a:rPr>
              <a:t>he added resistance increases wire delay and requires additional buffers to meet timing requirements. </a:t>
            </a:r>
          </a:p>
          <a:p>
            <a:r>
              <a:rPr lang="en-US" altLang="ko-KR" sz="1200" b="0" i="0" u="none" strike="noStrike" kern="1200" baseline="0" dirty="0">
                <a:solidFill>
                  <a:schemeClr val="tx1"/>
                </a:solidFill>
                <a:latin typeface="+mn-lt"/>
                <a:ea typeface="+mn-ea"/>
                <a:cs typeface="+mn-cs"/>
              </a:rPr>
              <a:t>This increases power consumption and leads to greater IR drop, requiring a denser PDN layout – which causes more congestion/wirelength, #cells again.</a:t>
            </a:r>
          </a:p>
          <a:p>
            <a:r>
              <a:rPr lang="en-US" altLang="ko-KR" b="1" dirty="0"/>
              <a:t>[click] </a:t>
            </a:r>
            <a:r>
              <a:rPr lang="en-US" altLang="ko-KR" dirty="0"/>
              <a:t>Power staples are short pieces of wires and </a:t>
            </a:r>
            <a:r>
              <a:rPr lang="en-US" altLang="ko-KR" dirty="0" err="1"/>
              <a:t>vias</a:t>
            </a:r>
            <a:r>
              <a:rPr lang="en-US" altLang="ko-KR" dirty="0"/>
              <a:t> that connect two or more adjacent power rails to mitigate the IR drop. It can connect two rails in the same layer or different layers.</a:t>
            </a:r>
          </a:p>
          <a:p>
            <a:r>
              <a:rPr lang="en-US" altLang="ko-KR" b="1" dirty="0"/>
              <a:t>[click]</a:t>
            </a:r>
            <a:r>
              <a:rPr lang="en-US" altLang="ko-KR" dirty="0"/>
              <a:t> This figure shows an example design with power staples. Metal 1 and via 1 are used for power staples and metal 2 is used to power rails in this work.</a:t>
            </a:r>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3</a:t>
            </a:fld>
            <a:endParaRPr lang="en-US"/>
          </a:p>
        </p:txBody>
      </p:sp>
    </p:spTree>
    <p:extLst>
      <p:ext uri="{BB962C8B-B14F-4D97-AF65-F5344CB8AC3E}">
        <p14:creationId xmlns:p14="http://schemas.microsoft.com/office/powerpoint/2010/main" val="1681208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baseline="0" dirty="0"/>
              <a:t>[click]</a:t>
            </a:r>
            <a:r>
              <a:rPr lang="en-US" altLang="ko-KR" baseline="0" dirty="0"/>
              <a:t> </a:t>
            </a:r>
            <a:r>
              <a:rPr lang="en-US" altLang="ko-KR" dirty="0"/>
              <a:t>Currently</a:t>
            </a:r>
            <a:r>
              <a:rPr lang="en-US" altLang="ko-KR" baseline="0" dirty="0"/>
              <a:t>, there are two types of power staple insertion strategies. </a:t>
            </a:r>
            <a:r>
              <a:rPr lang="en-US" altLang="ko-KR" b="1" baseline="0" dirty="0"/>
              <a:t>[click]</a:t>
            </a:r>
            <a:r>
              <a:rPr lang="en-US" altLang="ko-KR" baseline="0" dirty="0"/>
              <a:t> First, power staples are inserted before placement with fixed interval. It is called ‘pre-placement’. This has better IR drop improvement but more area and timing penalty. </a:t>
            </a:r>
            <a:r>
              <a:rPr lang="en-US" altLang="ko-KR" b="1" baseline="0" dirty="0"/>
              <a:t>[click]</a:t>
            </a:r>
            <a:r>
              <a:rPr lang="en-US" altLang="ko-KR" baseline="0" dirty="0"/>
              <a:t> Also, we can place power staples after routing, called post-placement. This does not have P&amp;R overhead but has poor IR drop.</a:t>
            </a:r>
          </a:p>
          <a:p>
            <a:r>
              <a:rPr lang="en-US" altLang="ko-KR" b="1" baseline="0" dirty="0"/>
              <a:t>[click[ </a:t>
            </a:r>
            <a:r>
              <a:rPr lang="en-US" altLang="ko-KR" baseline="0" dirty="0"/>
              <a:t>Our work uses the post-placement strategy.</a:t>
            </a:r>
          </a:p>
          <a:p>
            <a:endParaRPr lang="en-US" altLang="ko-KR" baseline="0" dirty="0"/>
          </a:p>
          <a:p>
            <a:r>
              <a:rPr lang="en-US" altLang="ko-KR" b="1" baseline="0" dirty="0"/>
              <a:t>[click]</a:t>
            </a:r>
            <a:r>
              <a:rPr lang="en-US" altLang="ko-KR" baseline="0" dirty="0"/>
              <a:t> In this work, we propose a single-row and double (multi)-row dynamic programming-based approach to maximize # of power staples by placement perturbation.</a:t>
            </a:r>
          </a:p>
          <a:p>
            <a:r>
              <a:rPr lang="en-US" altLang="ko-KR" b="1" baseline="0" dirty="0"/>
              <a:t>[click]</a:t>
            </a:r>
            <a:r>
              <a:rPr lang="en-US" altLang="ko-KR" baseline="0" dirty="0"/>
              <a:t> We also propose a heuristic weighting function that balances the number of power staples for VDD and VSS</a:t>
            </a:r>
          </a:p>
          <a:p>
            <a:r>
              <a:rPr lang="en-US" altLang="ko-KR" b="1" baseline="0" dirty="0"/>
              <a:t>[click]</a:t>
            </a:r>
            <a:r>
              <a:rPr lang="en-US" altLang="ko-KR" baseline="0" dirty="0"/>
              <a:t> We study on sensitivity to various parameters of our algorithms and achieve up to 13.2% IR drop reduction </a:t>
            </a:r>
            <a:r>
              <a:rPr lang="en-US" altLang="ko-KR" sz="1200" kern="0" dirty="0">
                <a:solidFill>
                  <a:prstClr val="black"/>
                </a:solidFill>
                <a:latin typeface="+mn-lt"/>
                <a:cs typeface="Arial" pitchFamily="34" charset="0"/>
              </a:rPr>
              <a:t>compared to a post-placement flow without our optimization.</a:t>
            </a:r>
            <a:endParaRPr lang="en-US" altLang="ko-KR" baseline="0" dirty="0"/>
          </a:p>
          <a:p>
            <a:endParaRPr lang="en-US" altLang="ko-KR" dirty="0"/>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4</a:t>
            </a:fld>
            <a:endParaRPr lang="en-US"/>
          </a:p>
        </p:txBody>
      </p:sp>
    </p:spTree>
    <p:extLst>
      <p:ext uri="{BB962C8B-B14F-4D97-AF65-F5344CB8AC3E}">
        <p14:creationId xmlns:p14="http://schemas.microsoft.com/office/powerpoint/2010/main" val="46187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Now I will first describe our dynamic programming-based detailed placement.</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5</a:t>
            </a:fld>
            <a:endParaRPr lang="en-US"/>
          </a:p>
        </p:txBody>
      </p:sp>
    </p:spTree>
    <p:extLst>
      <p:ext uri="{BB962C8B-B14F-4D97-AF65-F5344CB8AC3E}">
        <p14:creationId xmlns:p14="http://schemas.microsoft.com/office/powerpoint/2010/main" val="8344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first give the problem statement. </a:t>
            </a:r>
          </a:p>
          <a:p>
            <a:r>
              <a:rPr lang="en-US" altLang="ko-KR" b="1" baseline="0" dirty="0"/>
              <a:t>[click]</a:t>
            </a:r>
            <a:r>
              <a:rPr lang="en-US" altLang="ko-KR" baseline="0" dirty="0"/>
              <a:t> The input </a:t>
            </a:r>
            <a:r>
              <a:rPr lang="en-US" altLang="ko-KR" sz="1200" baseline="0" dirty="0">
                <a:solidFill>
                  <a:sysClr val="windowText" lastClr="000000"/>
                </a:solidFill>
              </a:rPr>
              <a:t>are</a:t>
            </a:r>
            <a:r>
              <a:rPr lang="en-US" altLang="ko-KR" sz="1200" dirty="0">
                <a:solidFill>
                  <a:sysClr val="windowText" lastClr="000000"/>
                </a:solidFill>
              </a:rPr>
              <a:t> an initial, legalized single-row placement and benefit table of power staples. We perturb the placement to maximize power staple benefits. </a:t>
            </a:r>
            <a:r>
              <a:rPr lang="en-US" altLang="ko-KR" sz="1200" b="1" dirty="0">
                <a:solidFill>
                  <a:sysClr val="windowText" lastClr="000000"/>
                </a:solidFill>
              </a:rPr>
              <a:t>[click]</a:t>
            </a:r>
            <a:r>
              <a:rPr lang="en-US" altLang="ko-KR" sz="1200" dirty="0">
                <a:solidFill>
                  <a:sysClr val="windowText" lastClr="000000"/>
                </a:solidFill>
              </a:rPr>
              <a:t> </a:t>
            </a:r>
            <a:r>
              <a:rPr lang="en-US" altLang="ko-KR" baseline="0" dirty="0"/>
              <a:t>The output is an optimized row placement, with maximized power staple benefits. </a:t>
            </a:r>
          </a:p>
          <a:p>
            <a:endParaRPr lang="en-US" altLang="ko-KR" baseline="0" dirty="0"/>
          </a:p>
          <a:p>
            <a:r>
              <a:rPr lang="en-US" altLang="ko-KR" sz="1200" b="1" dirty="0">
                <a:solidFill>
                  <a:sysClr val="windowText" lastClr="000000"/>
                </a:solidFill>
              </a:rPr>
              <a:t>[click]</a:t>
            </a:r>
            <a:r>
              <a:rPr lang="en-US" altLang="ko-KR" sz="1200" dirty="0">
                <a:solidFill>
                  <a:sysClr val="windowText" lastClr="000000"/>
                </a:solidFill>
              </a:rPr>
              <a:t> </a:t>
            </a:r>
            <a:r>
              <a:rPr lang="en-US" altLang="ko-KR" baseline="0" dirty="0"/>
              <a:t>There are three constraints in our formulation, the cell non-overlapping constraint, displacement range and reordering range. Also, no overlap between power staples and pins.</a:t>
            </a:r>
          </a:p>
          <a:p>
            <a:endParaRPr lang="en-US" altLang="ko-KR" baseline="0" dirty="0"/>
          </a:p>
          <a:p>
            <a:r>
              <a:rPr lang="en-US" altLang="ko-KR" b="1" dirty="0"/>
              <a:t>[Click]</a:t>
            </a:r>
            <a:r>
              <a:rPr lang="en-US" altLang="ko-KR" dirty="0"/>
              <a:t> We show an example initial row placement and final</a:t>
            </a:r>
            <a:r>
              <a:rPr lang="en-US" altLang="ko-KR" baseline="0" dirty="0"/>
              <a:t> solution to illustrate notations. According to the initial placement, we first index all the cells c1 to c4, from left to right, sequentially. For c3, it is initially placed at placement site 7, and in the final solution, it is placed at placement site 6. Thus, the displacement of cell c3 is -1. The displacement range is the maximum displacement constraint for each cell. </a:t>
            </a:r>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6</a:t>
            </a:fld>
            <a:endParaRPr lang="en-US"/>
          </a:p>
        </p:txBody>
      </p:sp>
    </p:spTree>
    <p:extLst>
      <p:ext uri="{BB962C8B-B14F-4D97-AF65-F5344CB8AC3E}">
        <p14:creationId xmlns:p14="http://schemas.microsoft.com/office/powerpoint/2010/main" val="194555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zh-CN" dirty="0"/>
              <a:t>This slide shows the details about objective update. </a:t>
            </a:r>
          </a:p>
          <a:p>
            <a:r>
              <a:rPr lang="en-US" altLang="zh-CN" dirty="0"/>
              <a:t>In the dynamic programming, we place one cells at a time, until all cells are placed. </a:t>
            </a:r>
          </a:p>
          <a:p>
            <a:r>
              <a:rPr lang="en-US" altLang="zh-CN" dirty="0"/>
              <a:t>d[</a:t>
            </a:r>
            <a:r>
              <a:rPr lang="en-US" altLang="zh-CN" dirty="0" err="1"/>
              <a:t>i</a:t>
            </a:r>
            <a:r>
              <a:rPr lang="en-US" altLang="zh-CN" dirty="0"/>
              <a:t>][j] indicates the current objective value when we have placed </a:t>
            </a:r>
            <a:r>
              <a:rPr lang="en-US" altLang="zh-CN" dirty="0" err="1"/>
              <a:t>i</a:t>
            </a:r>
            <a:r>
              <a:rPr lang="en-US" altLang="zh-CN" dirty="0"/>
              <a:t> cells, and the last cell has a displacement of j compared to its original location.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t>[click] </a:t>
            </a:r>
            <a:r>
              <a:rPr lang="en-US" altLang="ko-KR" dirty="0"/>
              <a:t>From</a:t>
            </a:r>
            <a:r>
              <a:rPr lang="en-US" altLang="ko-KR" baseline="0" dirty="0"/>
              <a:t> a known </a:t>
            </a:r>
            <a:r>
              <a:rPr lang="en-US" altLang="ko-KR" sz="1200" kern="0" dirty="0">
                <a:solidFill>
                  <a:prstClr val="black"/>
                </a:solidFill>
                <a:latin typeface="+mn-lt"/>
                <a:ea typeface="+mn-ea"/>
                <a:cs typeface="+mn-cs"/>
              </a:rPr>
              <a:t>current cost solution d[</a:t>
            </a:r>
            <a:r>
              <a:rPr lang="en-US" altLang="ko-KR" sz="1200" kern="0" dirty="0" err="1">
                <a:solidFill>
                  <a:prstClr val="black"/>
                </a:solidFill>
                <a:latin typeface="+mn-lt"/>
                <a:ea typeface="+mn-ea"/>
                <a:cs typeface="+mn-cs"/>
              </a:rPr>
              <a:t>i</a:t>
            </a:r>
            <a:r>
              <a:rPr lang="en-US" altLang="ko-KR" sz="1200" kern="0" dirty="0">
                <a:solidFill>
                  <a:prstClr val="black"/>
                </a:solidFill>
                <a:latin typeface="+mn-lt"/>
                <a:ea typeface="+mn-ea"/>
                <a:cs typeface="+mn-cs"/>
              </a:rPr>
              <a:t>][j], we place the next cell </a:t>
            </a:r>
            <a:r>
              <a:rPr lang="en-US" altLang="ko-KR" sz="1200" kern="0" dirty="0" err="1">
                <a:solidFill>
                  <a:prstClr val="black"/>
                </a:solidFill>
                <a:latin typeface="+mn-lt"/>
                <a:ea typeface="+mn-ea"/>
                <a:cs typeface="+mn-cs"/>
              </a:rPr>
              <a:t>i</a:t>
            </a:r>
            <a:r>
              <a:rPr lang="en-US" altLang="ko-KR" sz="1200" kern="0" dirty="0">
                <a:solidFill>
                  <a:prstClr val="black"/>
                </a:solidFill>
                <a:latin typeface="+mn-lt"/>
                <a:ea typeface="+mn-ea"/>
                <a:cs typeface="+mn-cs"/>
              </a:rPr>
              <a:t>’=i+1,</a:t>
            </a:r>
            <a:r>
              <a:rPr lang="en-US" altLang="ko-KR" sz="1200" kern="0" baseline="0" dirty="0">
                <a:solidFill>
                  <a:prstClr val="black"/>
                </a:solidFill>
                <a:latin typeface="+mn-lt"/>
                <a:ea typeface="+mn-ea"/>
                <a:cs typeface="+mn-cs"/>
              </a:rPr>
              <a:t> with a displacement of j’. </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kern="0" baseline="0" dirty="0">
                <a:solidFill>
                  <a:prstClr val="black"/>
                </a:solidFill>
                <a:latin typeface="+mn-lt"/>
                <a:ea typeface="+mn-ea"/>
                <a:cs typeface="+mn-cs"/>
              </a:rPr>
              <a:t>[click] </a:t>
            </a:r>
            <a:r>
              <a:rPr lang="en-US" altLang="ko-KR" sz="1200" kern="0" baseline="0" dirty="0">
                <a:solidFill>
                  <a:prstClr val="black"/>
                </a:solidFill>
                <a:latin typeface="+mn-lt"/>
                <a:ea typeface="+mn-ea"/>
                <a:cs typeface="+mn-cs"/>
              </a:rPr>
              <a:t>The new objective is calculated from the old objective, </a:t>
            </a:r>
            <a:r>
              <a:rPr lang="en-US" altLang="ko-KR" sz="1200" b="1" kern="0" baseline="0" dirty="0">
                <a:solidFill>
                  <a:prstClr val="black"/>
                </a:solidFill>
                <a:latin typeface="+mn-lt"/>
                <a:ea typeface="+mn-ea"/>
                <a:cs typeface="+mn-cs"/>
              </a:rPr>
              <a:t>[click] </a:t>
            </a:r>
            <a:r>
              <a:rPr lang="en-US" altLang="ko-KR" sz="1200" kern="0" baseline="0" dirty="0">
                <a:solidFill>
                  <a:prstClr val="black"/>
                </a:solidFill>
                <a:latin typeface="+mn-lt"/>
                <a:ea typeface="+mn-ea"/>
                <a:cs typeface="+mn-cs"/>
              </a:rPr>
              <a:t>plus the added benefit from any power stapling opportunity caused by cell i+1, </a:t>
            </a:r>
            <a:r>
              <a:rPr lang="en-US" altLang="ko-KR" sz="1200" b="1" kern="0" baseline="0" dirty="0">
                <a:solidFill>
                  <a:prstClr val="black"/>
                </a:solidFill>
                <a:latin typeface="+mn-lt"/>
                <a:ea typeface="+mn-ea"/>
                <a:cs typeface="+mn-cs"/>
              </a:rPr>
              <a:t>[click] </a:t>
            </a:r>
            <a:r>
              <a:rPr lang="en-US" altLang="ko-KR" sz="1200" kern="0" baseline="0" dirty="0">
                <a:solidFill>
                  <a:prstClr val="black"/>
                </a:solidFill>
                <a:latin typeface="+mn-lt"/>
                <a:ea typeface="+mn-ea"/>
                <a:cs typeface="+mn-cs"/>
              </a:rPr>
              <a:t>minus a weighted displacement cost of cell i+1.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kern="0" baseline="0" dirty="0">
                <a:solidFill>
                  <a:prstClr val="black"/>
                </a:solidFill>
                <a:latin typeface="+mn-lt"/>
                <a:ea typeface="+mn-ea"/>
                <a:cs typeface="+mn-cs"/>
              </a:rPr>
              <a:t>[click] </a:t>
            </a:r>
            <a:r>
              <a:rPr lang="en-US" altLang="ko-KR" sz="1200" kern="0" baseline="0" dirty="0">
                <a:solidFill>
                  <a:prstClr val="black"/>
                </a:solidFill>
                <a:latin typeface="+mn-lt"/>
                <a:ea typeface="+mn-ea"/>
                <a:cs typeface="+mn-cs"/>
              </a:rPr>
              <a:t>From the same example as the previous slide</a:t>
            </a:r>
            <a:r>
              <a:rPr lang="en-US" altLang="ko-KR" sz="1200" b="1" kern="0" baseline="0" dirty="0">
                <a:solidFill>
                  <a:prstClr val="black"/>
                </a:solidFill>
                <a:latin typeface="+mn-lt"/>
                <a:ea typeface="+mn-ea"/>
                <a:cs typeface="+mn-cs"/>
              </a:rPr>
              <a:t>, [click] </a:t>
            </a:r>
            <a:r>
              <a:rPr lang="en-US" altLang="ko-KR" sz="1200" kern="0" baseline="0" dirty="0" err="1">
                <a:solidFill>
                  <a:prstClr val="black"/>
                </a:solidFill>
                <a:latin typeface="+mn-lt"/>
                <a:ea typeface="+mn-ea"/>
                <a:cs typeface="+mn-cs"/>
              </a:rPr>
              <a:t>i</a:t>
            </a:r>
            <a:r>
              <a:rPr lang="en-US" altLang="ko-KR" sz="1200" kern="0" baseline="0" dirty="0">
                <a:solidFill>
                  <a:prstClr val="black"/>
                </a:solidFill>
                <a:latin typeface="+mn-lt"/>
                <a:ea typeface="+mn-ea"/>
                <a:cs typeface="+mn-cs"/>
              </a:rPr>
              <a:t>’ is 3, displacement j’ is -1, so DP objective values is d[3][-1].</a:t>
            </a:r>
            <a:endParaRPr lang="en-US" altLang="ko-KR" baseline="0" dirty="0"/>
          </a:p>
          <a:p>
            <a:r>
              <a:rPr lang="en-US" altLang="ko-KR" baseline="0" dirty="0"/>
              <a:t>For each new partial placement solution, it can be reached from multiple previous partial placement. DP objective is recurrently updated by picking the partial placement solution with the maximum benefit. In our flow, we perform sequential row-by-row optimization.</a:t>
            </a:r>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b="1" dirty="0"/>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7</a:t>
            </a:fld>
            <a:endParaRPr lang="en-US"/>
          </a:p>
        </p:txBody>
      </p:sp>
    </p:spTree>
    <p:extLst>
      <p:ext uri="{BB962C8B-B14F-4D97-AF65-F5344CB8AC3E}">
        <p14:creationId xmlns:p14="http://schemas.microsoft.com/office/powerpoint/2010/main" val="28849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t>This slides show the benefit of power staples.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t>[click] </a:t>
            </a:r>
            <a:r>
              <a:rPr lang="en-US" altLang="ko-KR" b="0" dirty="0"/>
              <a:t>In this optimization, the benefit means whitespace for potential inserted power staples.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t>[click] </a:t>
            </a:r>
            <a:r>
              <a:rPr lang="en-US" altLang="ko-KR" b="0" dirty="0"/>
              <a:t>Thus, more spaces means more benefit.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t>[click] </a:t>
            </a:r>
            <a:r>
              <a:rPr lang="en-US" altLang="ko-KR" dirty="0"/>
              <a:t>The benefit function calculates the potential power staples caused by the addition of cell </a:t>
            </a:r>
            <a:r>
              <a:rPr lang="en-US" altLang="ko-KR" dirty="0" err="1"/>
              <a:t>i</a:t>
            </a:r>
            <a:r>
              <a:rPr lang="en-US" altLang="ko-KR" dirty="0"/>
              <a:t>’. In this example, by placing cell i+1, four M1 tracks are made available for power staples, thus </a:t>
            </a:r>
            <a:r>
              <a:rPr lang="en-US" altLang="ko-KR" b="1" dirty="0"/>
              <a:t>[click] </a:t>
            </a:r>
            <a:r>
              <a:rPr lang="en-US" altLang="ko-KR" dirty="0"/>
              <a:t>the benefit is 4. </a:t>
            </a:r>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8</a:t>
            </a:fld>
            <a:endParaRPr lang="en-US"/>
          </a:p>
        </p:txBody>
      </p:sp>
    </p:spTree>
    <p:extLst>
      <p:ext uri="{BB962C8B-B14F-4D97-AF65-F5344CB8AC3E}">
        <p14:creationId xmlns:p14="http://schemas.microsoft.com/office/powerpoint/2010/main" val="332756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describes double-row detailed placement optimization.</a:t>
            </a:r>
          </a:p>
          <a:p>
            <a:endParaRPr lang="en-US" altLang="ko-KR" dirty="0"/>
          </a:p>
          <a:p>
            <a:r>
              <a:rPr lang="en-US" altLang="ko-KR" b="1" baseline="0" dirty="0"/>
              <a:t>[click]</a:t>
            </a:r>
            <a:r>
              <a:rPr lang="en-US" altLang="ko-KR" baseline="0" dirty="0"/>
              <a:t> The problem statement is pretty much the same as single-row detailed placement except that we optimize two rows in a time. The benefit of double-row optimization is that we can align cells in both rows to maximize the potential power stapling site.</a:t>
            </a:r>
          </a:p>
          <a:p>
            <a:endParaRPr lang="en-US" altLang="ko-KR" dirty="0"/>
          </a:p>
          <a:p>
            <a:r>
              <a:rPr lang="en-US" altLang="ko-KR" b="1" baseline="0" dirty="0"/>
              <a:t>[click] </a:t>
            </a:r>
            <a:r>
              <a:rPr lang="en-US" altLang="ko-KR" dirty="0"/>
              <a:t>For double-row detailed placement, t</a:t>
            </a:r>
            <a:r>
              <a:rPr lang="en-US" altLang="ko-KR" baseline="0" dirty="0"/>
              <a:t>he </a:t>
            </a:r>
            <a:r>
              <a:rPr lang="en-US" altLang="ko-KR" baseline="0" dirty="0" err="1"/>
              <a:t>dp</a:t>
            </a:r>
            <a:r>
              <a:rPr lang="en-US" altLang="ko-KR" baseline="0" dirty="0"/>
              <a:t> array is indexed by </a:t>
            </a:r>
            <a:r>
              <a:rPr lang="en-US" altLang="ko-KR" baseline="0" dirty="0" err="1"/>
              <a:t>i</a:t>
            </a:r>
            <a:r>
              <a:rPr lang="en-US" altLang="ko-KR" baseline="0" dirty="0"/>
              <a:t>, s1, l1, s2, l2. </a:t>
            </a:r>
          </a:p>
          <a:p>
            <a:r>
              <a:rPr lang="en-US" altLang="ko-KR" baseline="0" dirty="0"/>
              <a:t>Double-row dynamic programming algorithm makes progress site by site instead of cell by cell so that we could track the benefit of aligned power staples across two rows.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baseline="0" dirty="0"/>
              <a:t>[ NOTE: l1 = 4, l2 = 2. There are s1 = 1 placed cells in the first row, and s2 = 2 placed cells in the second row. ]</a:t>
            </a:r>
            <a:endParaRPr lang="en-US" altLang="ko-KR" b="0" dirty="0"/>
          </a:p>
          <a:p>
            <a:endParaRPr lang="en-US" altLang="ko-KR" baseline="0" dirty="0"/>
          </a:p>
          <a:p>
            <a:r>
              <a:rPr lang="en-US" altLang="ko-KR" b="1" baseline="0" dirty="0"/>
              <a:t>[click] </a:t>
            </a:r>
            <a:r>
              <a:rPr lang="en-US" altLang="ko-KR" b="0" baseline="0" dirty="0"/>
              <a:t>Similar to single-row optimization, a DP array item indicates the current objective value when we have up to site </a:t>
            </a:r>
            <a:r>
              <a:rPr lang="en-US" altLang="ko-KR" b="0" baseline="0" dirty="0" err="1"/>
              <a:t>i</a:t>
            </a:r>
            <a:r>
              <a:rPr lang="en-US" altLang="ko-KR" b="0" baseline="0" dirty="0"/>
              <a:t>. Here the last placed cell may have been placed on the left of site </a:t>
            </a:r>
            <a:r>
              <a:rPr lang="en-US" altLang="ko-KR" b="0" baseline="0" dirty="0" err="1"/>
              <a:t>i</a:t>
            </a:r>
            <a:r>
              <a:rPr lang="en-US" altLang="ko-KR" b="0" baseline="0" dirty="0"/>
              <a:t>, or crossing site </a:t>
            </a:r>
            <a:r>
              <a:rPr lang="en-US" altLang="ko-KR" b="0" baseline="0" dirty="0" err="1"/>
              <a:t>i</a:t>
            </a:r>
            <a:r>
              <a:rPr lang="en-US" altLang="ko-KR" b="0" baseline="0" dirty="0"/>
              <a:t>. s1 indicates the last placed cell Cs1 in row 1, </a:t>
            </a:r>
            <a:r>
              <a:rPr lang="en-US" altLang="ko-KR" b="1" baseline="0" dirty="0"/>
              <a:t>[click] </a:t>
            </a:r>
            <a:r>
              <a:rPr lang="en-US" altLang="ko-KR" b="0" baseline="0" dirty="0"/>
              <a:t>and l1 indicates the distance between the left boundary of Cs1 and site </a:t>
            </a:r>
            <a:r>
              <a:rPr lang="en-US" altLang="ko-KR" b="0" baseline="0" dirty="0" err="1"/>
              <a:t>i</a:t>
            </a:r>
            <a:r>
              <a:rPr lang="en-US" altLang="ko-KR" b="0" baseline="0" dirty="0"/>
              <a:t>. The objective update from d[</a:t>
            </a:r>
            <a:r>
              <a:rPr lang="en-US" altLang="ko-KR" b="0" baseline="0" dirty="0" err="1"/>
              <a:t>i</a:t>
            </a:r>
            <a:r>
              <a:rPr lang="en-US" altLang="ko-KR" b="0" baseline="0" dirty="0"/>
              <a:t>] to d[i+1] is done similarly to the single-row DP. The difference is here, we update with five dimensions, rather than two dimensions.</a:t>
            </a:r>
          </a:p>
          <a:p>
            <a:endParaRPr lang="ko-KR" altLang="en-US" dirty="0"/>
          </a:p>
        </p:txBody>
      </p:sp>
      <p:sp>
        <p:nvSpPr>
          <p:cNvPr id="4" name="슬라이드 번호 개체 틀 3"/>
          <p:cNvSpPr>
            <a:spLocks noGrp="1"/>
          </p:cNvSpPr>
          <p:nvPr>
            <p:ph type="sldNum" sz="quarter" idx="5"/>
          </p:nvPr>
        </p:nvSpPr>
        <p:spPr/>
        <p:txBody>
          <a:bodyPr/>
          <a:lstStyle/>
          <a:p>
            <a:fld id="{59ABD932-4BD1-4C53-820D-24D32831AB97}" type="slidenum">
              <a:rPr lang="en-US" smtClean="0"/>
              <a:t>9</a:t>
            </a:fld>
            <a:endParaRPr lang="en-US"/>
          </a:p>
        </p:txBody>
      </p:sp>
    </p:spTree>
    <p:extLst>
      <p:ext uri="{BB962C8B-B14F-4D97-AF65-F5344CB8AC3E}">
        <p14:creationId xmlns:p14="http://schemas.microsoft.com/office/powerpoint/2010/main" val="39930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05933"/>
            <a:ext cx="9144000" cy="430502"/>
          </a:xfrm>
          <a:prstGeom prst="rect">
            <a:avLst/>
          </a:prstGeom>
        </p:spPr>
        <p:txBody>
          <a:bodyPr>
            <a:normAutofit/>
          </a:bodyPr>
          <a:lstStyle>
            <a:lvl1pPr marL="0" indent="0" algn="ctr">
              <a:buNone/>
              <a:defRPr sz="2000" b="1">
                <a:solidFill>
                  <a:srgbClr val="FF0000"/>
                </a:solidFill>
                <a:latin typeface="+mn-lt"/>
              </a:defRPr>
            </a:lvl1pPr>
          </a:lstStyle>
          <a:p>
            <a:pPr lvl="0"/>
            <a:r>
              <a:rPr lang="en-US" noProof="0" dirty="0"/>
              <a:t>Logos are allowed on this page only!</a:t>
            </a:r>
          </a:p>
        </p:txBody>
      </p:sp>
      <p:sp>
        <p:nvSpPr>
          <p:cNvPr id="15" name="Text Placeholder 14"/>
          <p:cNvSpPr>
            <a:spLocks noGrp="1"/>
          </p:cNvSpPr>
          <p:nvPr>
            <p:ph type="body" sz="quarter" idx="12" hasCustomPrompt="1"/>
          </p:nvPr>
        </p:nvSpPr>
        <p:spPr>
          <a:xfrm>
            <a:off x="1" y="3181592"/>
            <a:ext cx="9144000" cy="1192627"/>
          </a:xfrm>
          <a:prstGeom prst="rect">
            <a:avLst/>
          </a:prstGeom>
        </p:spPr>
        <p:txBody>
          <a:bodyPr>
            <a:normAutofit/>
          </a:bodyPr>
          <a:lstStyle>
            <a:lvl1pPr marL="0" indent="0" algn="ctr">
              <a:buNone/>
              <a:defRPr sz="2000" b="1" baseline="0">
                <a:latin typeface="+mn-lt"/>
              </a:defRPr>
            </a:lvl1pPr>
          </a:lstStyle>
          <a:p>
            <a:pPr lvl="0"/>
            <a:r>
              <a:rPr lang="en-US" noProof="0" dirty="0"/>
              <a:t>Name(s) and Affiliation(s)</a:t>
            </a:r>
          </a:p>
        </p:txBody>
      </p:sp>
      <p:sp>
        <p:nvSpPr>
          <p:cNvPr id="17" name="Title 16"/>
          <p:cNvSpPr>
            <a:spLocks noGrp="1"/>
          </p:cNvSpPr>
          <p:nvPr>
            <p:ph type="title" hasCustomPrompt="1"/>
          </p:nvPr>
        </p:nvSpPr>
        <p:spPr>
          <a:xfrm>
            <a:off x="1" y="1784483"/>
            <a:ext cx="9143999" cy="1344031"/>
          </a:xfrm>
          <a:prstGeom prst="rect">
            <a:avLst/>
          </a:prstGeom>
        </p:spPr>
        <p:txBody>
          <a:bodyPr>
            <a:normAutofit/>
          </a:bodyPr>
          <a:lstStyle>
            <a:lvl1pPr algn="ctr">
              <a:defRPr sz="4000" b="1" baseline="0">
                <a:solidFill>
                  <a:schemeClr val="tx1"/>
                </a:solidFill>
                <a:latin typeface="+mn-lt"/>
              </a:defRPr>
            </a:lvl1pPr>
          </a:lstStyle>
          <a:p>
            <a:pPr lvl="0"/>
            <a:r>
              <a:rPr lang="en-US" noProof="0" dirty="0"/>
              <a:t>Presentation Title</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6727644" cy="1384851"/>
          </a:xfrm>
          <a:prstGeom prst="rect">
            <a:avLst/>
          </a:prstGeom>
        </p:spPr>
      </p:pic>
    </p:spTree>
    <p:extLst>
      <p:ext uri="{BB962C8B-B14F-4D97-AF65-F5344CB8AC3E}">
        <p14:creationId xmlns:p14="http://schemas.microsoft.com/office/powerpoint/2010/main" val="365511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6499" y="1016813"/>
            <a:ext cx="8471002" cy="3615910"/>
          </a:xfrm>
          <a:prstGeom prst="rect">
            <a:avLst/>
          </a:prstGeom>
        </p:spPr>
        <p:txBody>
          <a:bodyPr wrap="square">
            <a:normAutofit/>
          </a:bodyPr>
          <a:lstStyle>
            <a:lvl1pPr>
              <a:defRPr sz="2400" b="1"/>
            </a:lvl1pPr>
            <a:lvl2pPr>
              <a:defRPr sz="2000" b="1"/>
            </a:lvl2pPr>
            <a:lvl3pPr>
              <a:defRPr sz="2000" b="1"/>
            </a:lvl3pPr>
            <a:lvl4pPr>
              <a:defRPr sz="2000" b="1"/>
            </a:lvl4pPr>
            <a:lvl5pPr>
              <a:defRPr sz="2000" b="1"/>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a:lvl6pPr>
            <a:lvl7pPr>
              <a:defRPr sz="2000" b="1"/>
            </a:lvl7pPr>
            <a:lvl8pPr>
              <a:defRPr sz="2000" b="1"/>
            </a:lvl8pPr>
            <a:lvl9pPr>
              <a:defRPr sz="2000" b="1"/>
            </a:lvl9pPr>
          </a:lstStyle>
          <a:p>
            <a:pPr lvl="0"/>
            <a:r>
              <a:rPr lang="en-US" noProof="0" dirty="0"/>
              <a:t>First Level Content</a:t>
            </a:r>
          </a:p>
          <a:p>
            <a:pPr lvl="1"/>
            <a:r>
              <a:rPr lang="en-US" noProof="0" dirty="0"/>
              <a:t>Second Level Content</a:t>
            </a:r>
          </a:p>
          <a:p>
            <a:pPr lvl="2"/>
            <a:r>
              <a:rPr lang="en-US" noProof="0" dirty="0"/>
              <a:t>Third Level Content</a:t>
            </a:r>
          </a:p>
          <a:p>
            <a:pPr lvl="3"/>
            <a:r>
              <a:rPr lang="en-US" noProof="0" dirty="0"/>
              <a:t>Fourth Level Content</a:t>
            </a:r>
          </a:p>
          <a:p>
            <a:pPr lvl="4"/>
            <a:r>
              <a:rPr lang="en-US" noProof="0" dirty="0"/>
              <a:t>Fifth Level Content</a:t>
            </a:r>
          </a:p>
          <a:p>
            <a:pPr marL="1885950" marR="0" lvl="5"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noProof="0" dirty="0"/>
              <a:t>Sixth Level Content</a:t>
            </a:r>
          </a:p>
          <a:p>
            <a:pPr lvl="6"/>
            <a:r>
              <a:rPr lang="en-US" noProof="0" dirty="0"/>
              <a:t>Seventh Level Content</a:t>
            </a:r>
          </a:p>
          <a:p>
            <a:pPr lvl="7"/>
            <a:r>
              <a:rPr lang="en-US" noProof="0" dirty="0"/>
              <a:t>Eight Level Content</a:t>
            </a:r>
          </a:p>
          <a:p>
            <a:pPr lvl="8"/>
            <a:r>
              <a:rPr lang="en-US" noProof="0" dirty="0"/>
              <a:t>Ninth Level Content</a:t>
            </a:r>
          </a:p>
        </p:txBody>
      </p:sp>
      <p:sp>
        <p:nvSpPr>
          <p:cNvPr id="25" name="Title 24"/>
          <p:cNvSpPr>
            <a:spLocks noGrp="1"/>
          </p:cNvSpPr>
          <p:nvPr>
            <p:ph type="title" hasCustomPrompt="1"/>
          </p:nvPr>
        </p:nvSpPr>
        <p:spPr>
          <a:xfrm>
            <a:off x="136187" y="95094"/>
            <a:ext cx="8871626" cy="577902"/>
          </a:xfrm>
          <a:prstGeom prst="rect">
            <a:avLst/>
          </a:prstGeom>
        </p:spPr>
        <p:txBody>
          <a:bodyPr wrap="none" anchor="ctr" anchorCtr="0">
            <a:noAutofit/>
          </a:bodyPr>
          <a:lstStyle>
            <a:lvl1pPr>
              <a:defRPr b="1"/>
            </a:lvl1pPr>
          </a:lstStyle>
          <a:p>
            <a:r>
              <a:rPr lang="en-US" noProof="0" dirty="0"/>
              <a:t>Slide Title</a:t>
            </a:r>
          </a:p>
        </p:txBody>
      </p:sp>
      <p:sp>
        <p:nvSpPr>
          <p:cNvPr id="32" name="Date Placeholder 31"/>
          <p:cNvSpPr>
            <a:spLocks noGrp="1"/>
          </p:cNvSpPr>
          <p:nvPr>
            <p:ph type="dt" sz="half" idx="10"/>
          </p:nvPr>
        </p:nvSpPr>
        <p:spPr>
          <a:xfrm>
            <a:off x="336499" y="4767263"/>
            <a:ext cx="2349551" cy="273844"/>
          </a:xfrm>
          <a:prstGeom prst="rect">
            <a:avLst/>
          </a:prstGeom>
        </p:spPr>
        <p:txBody>
          <a:bodyPr anchor="b"/>
          <a:lstStyle>
            <a:lvl1pPr>
              <a:defRPr sz="1200"/>
            </a:lvl1pPr>
          </a:lstStyle>
          <a:p>
            <a:r>
              <a:rPr lang="en-US" noProof="1"/>
              <a:t>27 March 2019</a:t>
            </a:r>
          </a:p>
        </p:txBody>
      </p:sp>
      <p:sp>
        <p:nvSpPr>
          <p:cNvPr id="33" name="Footer Placeholder 32"/>
          <p:cNvSpPr>
            <a:spLocks noGrp="1"/>
          </p:cNvSpPr>
          <p:nvPr>
            <p:ph type="ftr" sz="quarter" idx="11"/>
          </p:nvPr>
        </p:nvSpPr>
        <p:spPr>
          <a:xfrm>
            <a:off x="3028950" y="4767263"/>
            <a:ext cx="3086100" cy="273844"/>
          </a:xfrm>
          <a:prstGeom prst="rect">
            <a:avLst/>
          </a:prstGeom>
        </p:spPr>
        <p:txBody>
          <a:bodyPr anchor="b"/>
          <a:lstStyle>
            <a:lvl1pPr algn="ctr">
              <a:defRPr sz="1200" b="0"/>
            </a:lvl1pPr>
          </a:lstStyle>
          <a:p>
            <a:r>
              <a:rPr lang="en-US" noProof="1"/>
              <a:t>Minsoo Kim / UC San Diego</a:t>
            </a:r>
          </a:p>
        </p:txBody>
      </p:sp>
      <p:sp>
        <p:nvSpPr>
          <p:cNvPr id="34" name="Slide Number Placeholder 33"/>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Tree>
    <p:extLst>
      <p:ext uri="{BB962C8B-B14F-4D97-AF65-F5344CB8AC3E}">
        <p14:creationId xmlns:p14="http://schemas.microsoft.com/office/powerpoint/2010/main" val="340194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Date Placeholder 14"/>
          <p:cNvSpPr>
            <a:spLocks noGrp="1"/>
          </p:cNvSpPr>
          <p:nvPr>
            <p:ph type="dt" sz="half" idx="10"/>
          </p:nvPr>
        </p:nvSpPr>
        <p:spPr>
          <a:xfrm>
            <a:off x="336499" y="4767263"/>
            <a:ext cx="2349551" cy="273844"/>
          </a:xfrm>
          <a:prstGeom prst="rect">
            <a:avLst/>
          </a:prstGeom>
        </p:spPr>
        <p:txBody>
          <a:bodyPr anchor="b"/>
          <a:lstStyle>
            <a:lvl1pPr>
              <a:defRPr sz="1200"/>
            </a:lvl1pPr>
          </a:lstStyle>
          <a:p>
            <a:r>
              <a:rPr lang="en-US" noProof="1"/>
              <a:t>27 March 2019</a:t>
            </a:r>
          </a:p>
        </p:txBody>
      </p:sp>
      <p:sp>
        <p:nvSpPr>
          <p:cNvPr id="16" name="Footer Placeholder 15"/>
          <p:cNvSpPr>
            <a:spLocks noGrp="1"/>
          </p:cNvSpPr>
          <p:nvPr>
            <p:ph type="ftr" sz="quarter" idx="11"/>
          </p:nvPr>
        </p:nvSpPr>
        <p:spPr>
          <a:xfrm>
            <a:off x="3028950" y="4767263"/>
            <a:ext cx="3086100" cy="273844"/>
          </a:xfrm>
          <a:prstGeom prst="rect">
            <a:avLst/>
          </a:prstGeom>
        </p:spPr>
        <p:txBody>
          <a:bodyPr anchor="b"/>
          <a:lstStyle>
            <a:lvl1pPr algn="ctr">
              <a:defRPr sz="1200"/>
            </a:lvl1pPr>
          </a:lstStyle>
          <a:p>
            <a:r>
              <a:rPr lang="en-US" noProof="1"/>
              <a:t>Minsoo Kim / UC San Diego</a:t>
            </a:r>
          </a:p>
        </p:txBody>
      </p:sp>
      <p:sp>
        <p:nvSpPr>
          <p:cNvPr id="17" name="Slide Number Placeholder 16"/>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
        <p:nvSpPr>
          <p:cNvPr id="2" name="Title 1"/>
          <p:cNvSpPr>
            <a:spLocks noGrp="1"/>
          </p:cNvSpPr>
          <p:nvPr>
            <p:ph type="title" hasCustomPrompt="1"/>
          </p:nvPr>
        </p:nvSpPr>
        <p:spPr>
          <a:xfrm>
            <a:off x="136187" y="95094"/>
            <a:ext cx="8871626" cy="577902"/>
          </a:xfrm>
          <a:prstGeom prst="rect">
            <a:avLst/>
          </a:prstGeom>
        </p:spPr>
        <p:txBody>
          <a:bodyPr wrap="none">
            <a:noAutofit/>
          </a:bodyPr>
          <a:lstStyle>
            <a:lvl1pPr>
              <a:defRPr/>
            </a:lvl1pPr>
          </a:lstStyle>
          <a:p>
            <a:r>
              <a:rPr lang="en-US" dirty="0"/>
              <a:t>Slide Title</a:t>
            </a:r>
          </a:p>
        </p:txBody>
      </p:sp>
    </p:spTree>
    <p:extLst>
      <p:ext uri="{BB962C8B-B14F-4D97-AF65-F5344CB8AC3E}">
        <p14:creationId xmlns:p14="http://schemas.microsoft.com/office/powerpoint/2010/main" val="31315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ko-KR"/>
              <a:t>Click to edit Master text styles</a:t>
            </a:r>
          </a:p>
        </p:txBody>
      </p:sp>
    </p:spTree>
    <p:extLst>
      <p:ext uri="{BB962C8B-B14F-4D97-AF65-F5344CB8AC3E}">
        <p14:creationId xmlns:p14="http://schemas.microsoft.com/office/powerpoint/2010/main" val="49402244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731520"/>
          </a:xfrm>
          <a:prstGeom prst="rect">
            <a:avLst/>
          </a:prstGeom>
          <a:solidFill>
            <a:srgbClr val="2550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noProof="0" dirty="0"/>
          </a:p>
        </p:txBody>
      </p:sp>
    </p:spTree>
    <p:extLst>
      <p:ext uri="{BB962C8B-B14F-4D97-AF65-F5344CB8AC3E}">
        <p14:creationId xmlns:p14="http://schemas.microsoft.com/office/powerpoint/2010/main" val="3812470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71" r:id="rId4"/>
  </p:sldLayoutIdLst>
  <p:hf hdr="0"/>
  <p:txStyles>
    <p:titleStyle>
      <a:lvl1pPr algn="l" defTabSz="6858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5.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media/image6.pn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3.png"/><Relationship Id="rId17"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NULL"/><Relationship Id="rId5" Type="http://schemas.openxmlformats.org/officeDocument/2006/relationships/image" Target="../media/image10.png"/><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9.png"/><Relationship Id="rId9" Type="http://schemas.openxmlformats.org/officeDocument/2006/relationships/image" Target="NULL"/><Relationship Id="rId1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normAutofit/>
          </a:bodyPr>
          <a:lstStyle/>
          <a:p>
            <a:r>
              <a:rPr lang="en-US" sz="2400" dirty="0"/>
              <a:t>Sun </a:t>
            </a:r>
            <a:r>
              <a:rPr lang="en-US" sz="2400" dirty="0" err="1"/>
              <a:t>ik</a:t>
            </a:r>
            <a:r>
              <a:rPr lang="en-US" sz="2400" dirty="0"/>
              <a:t> </a:t>
            </a:r>
            <a:r>
              <a:rPr lang="en-US" sz="2400" dirty="0" err="1"/>
              <a:t>Heo</a:t>
            </a:r>
            <a:r>
              <a:rPr lang="en-US" sz="2400" dirty="0"/>
              <a:t>†, Andrew B. </a:t>
            </a:r>
            <a:r>
              <a:rPr lang="en-US" sz="2400" dirty="0" err="1"/>
              <a:t>Kahng</a:t>
            </a:r>
            <a:r>
              <a:rPr lang="en-US" sz="2400" dirty="0"/>
              <a:t>‡, </a:t>
            </a:r>
            <a:br>
              <a:rPr lang="en-US" sz="2400" dirty="0"/>
            </a:br>
            <a:r>
              <a:rPr lang="en-US" sz="2400" u="sng" dirty="0">
                <a:solidFill>
                  <a:schemeClr val="accent2">
                    <a:lumMod val="50000"/>
                  </a:schemeClr>
                </a:solidFill>
              </a:rPr>
              <a:t>Minsoo Kim</a:t>
            </a:r>
            <a:r>
              <a:rPr lang="en-US" sz="2400" dirty="0"/>
              <a:t>‡, </a:t>
            </a:r>
            <a:r>
              <a:rPr lang="en-US" sz="2400" dirty="0" err="1"/>
              <a:t>Lutong</a:t>
            </a:r>
            <a:r>
              <a:rPr lang="en-US" sz="2400" dirty="0"/>
              <a:t> Wang‡ and </a:t>
            </a:r>
            <a:r>
              <a:rPr lang="en-US" sz="2400" dirty="0" err="1"/>
              <a:t>Chutong</a:t>
            </a:r>
            <a:r>
              <a:rPr lang="en-US" sz="2400" dirty="0"/>
              <a:t> Yang‡ </a:t>
            </a:r>
            <a:br>
              <a:rPr lang="en-US" sz="2400" dirty="0"/>
            </a:br>
            <a:r>
              <a:rPr lang="en-US" sz="2400" dirty="0">
                <a:solidFill>
                  <a:schemeClr val="accent1">
                    <a:lumMod val="50000"/>
                  </a:schemeClr>
                </a:solidFill>
              </a:rPr>
              <a:t>‡UC San Diego, †Samsung Electronics Co., Ltd.</a:t>
            </a:r>
          </a:p>
        </p:txBody>
      </p:sp>
      <p:sp>
        <p:nvSpPr>
          <p:cNvPr id="7" name="Title 6"/>
          <p:cNvSpPr>
            <a:spLocks noGrp="1"/>
          </p:cNvSpPr>
          <p:nvPr>
            <p:ph type="title"/>
          </p:nvPr>
        </p:nvSpPr>
        <p:spPr/>
        <p:txBody>
          <a:bodyPr>
            <a:normAutofit fontScale="90000"/>
          </a:bodyPr>
          <a:lstStyle/>
          <a:p>
            <a:r>
              <a:rPr lang="en-US" dirty="0"/>
              <a:t>Detailed Placement for IR Drop Mitigation by Power Staple Insertion in Sub-10nm VLSI</a:t>
            </a:r>
          </a:p>
        </p:txBody>
      </p:sp>
      <p:pic>
        <p:nvPicPr>
          <p:cNvPr id="8" name="Picture 7" descr="UCSDa1">
            <a:extLst>
              <a:ext uri="{FF2B5EF4-FFF2-40B4-BE49-F238E27FC236}">
                <a16:creationId xmlns:a16="http://schemas.microsoft.com/office/drawing/2014/main" id="{9DF726B7-D0DB-4893-B5D0-A18539BC6F42}"/>
              </a:ext>
            </a:extLst>
          </p:cNvPr>
          <p:cNvPicPr>
            <a:picLocks noChangeAspect="1" noChangeArrowheads="1"/>
          </p:cNvPicPr>
          <p:nvPr/>
        </p:nvPicPr>
        <p:blipFill>
          <a:blip r:embed="rId3" cstate="print"/>
          <a:srcRect/>
          <a:stretch>
            <a:fillRect/>
          </a:stretch>
        </p:blipFill>
        <p:spPr bwMode="auto">
          <a:xfrm>
            <a:off x="0" y="4773612"/>
            <a:ext cx="457200" cy="369888"/>
          </a:xfrm>
          <a:prstGeom prst="rect">
            <a:avLst/>
          </a:prstGeom>
          <a:noFill/>
          <a:ln w="9525">
            <a:noFill/>
            <a:miter lim="800000"/>
            <a:headEnd/>
            <a:tailEnd/>
          </a:ln>
        </p:spPr>
      </p:pic>
    </p:spTree>
    <p:extLst>
      <p:ext uri="{BB962C8B-B14F-4D97-AF65-F5344CB8AC3E}">
        <p14:creationId xmlns:p14="http://schemas.microsoft.com/office/powerpoint/2010/main" val="348140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792507"/>
            <a:ext cx="8871626" cy="3657131"/>
          </a:xfrm>
        </p:spPr>
        <p:txBody>
          <a:bodyPr>
            <a:normAutofit/>
          </a:bodyPr>
          <a:lstStyle/>
          <a:p>
            <a:r>
              <a:rPr lang="en-US" altLang="zh-CN" sz="2000" b="0" dirty="0"/>
              <a:t>Sequential, 2-row window optimization</a:t>
            </a:r>
          </a:p>
          <a:p>
            <a:r>
              <a:rPr lang="en-US" altLang="zh-CN" sz="2000" b="0" dirty="0"/>
              <a:t>Balance VDD/VSS staples</a:t>
            </a:r>
            <a:endParaRPr lang="en-US" sz="2000" b="0" dirty="0"/>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altLang="ko-KR" dirty="0"/>
              <a:t>Double-Row</a:t>
            </a:r>
            <a:r>
              <a:rPr lang="ko-KR" altLang="en-US" dirty="0"/>
              <a:t> </a:t>
            </a:r>
            <a:r>
              <a:rPr lang="en-US" dirty="0"/>
              <a:t>Detailed Placement</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a:xfrm>
            <a:off x="336499" y="4881563"/>
            <a:ext cx="2349551" cy="273844"/>
          </a:xfrm>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a:xfrm>
            <a:off x="3028950" y="4881563"/>
            <a:ext cx="3086100" cy="273844"/>
          </a:xfrm>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p:txBody>
          <a:bodyPr/>
          <a:lstStyle/>
          <a:p>
            <a:fld id="{22DECF6A-13F7-418C-BBFC-95033FFCD5F1}" type="slidenum">
              <a:rPr lang="en-US" noProof="1" smtClean="0"/>
              <a:pPr/>
              <a:t>10</a:t>
            </a:fld>
            <a:endParaRPr lang="en-US" noProof="1"/>
          </a:p>
        </p:txBody>
      </p:sp>
      <p:grpSp>
        <p:nvGrpSpPr>
          <p:cNvPr id="8" name="그룹 3">
            <a:extLst>
              <a:ext uri="{FF2B5EF4-FFF2-40B4-BE49-F238E27FC236}">
                <a16:creationId xmlns:a16="http://schemas.microsoft.com/office/drawing/2014/main" id="{73713639-693F-4378-AA26-9985BA1B5DC0}"/>
              </a:ext>
            </a:extLst>
          </p:cNvPr>
          <p:cNvGrpSpPr/>
          <p:nvPr/>
        </p:nvGrpSpPr>
        <p:grpSpPr>
          <a:xfrm>
            <a:off x="537607" y="1542182"/>
            <a:ext cx="3179201" cy="3330318"/>
            <a:chOff x="93855" y="1952512"/>
            <a:chExt cx="4238935" cy="4440425"/>
          </a:xfrm>
        </p:grpSpPr>
        <p:grpSp>
          <p:nvGrpSpPr>
            <p:cNvPr id="9" name="Group 8">
              <a:extLst>
                <a:ext uri="{FF2B5EF4-FFF2-40B4-BE49-F238E27FC236}">
                  <a16:creationId xmlns:a16="http://schemas.microsoft.com/office/drawing/2014/main" id="{4E9167BD-5D35-4283-948F-390C8FBB163C}"/>
                </a:ext>
              </a:extLst>
            </p:cNvPr>
            <p:cNvGrpSpPr/>
            <p:nvPr/>
          </p:nvGrpSpPr>
          <p:grpSpPr>
            <a:xfrm>
              <a:off x="93855" y="2424283"/>
              <a:ext cx="4238551" cy="3968654"/>
              <a:chOff x="2187131" y="2397458"/>
              <a:chExt cx="4119625" cy="3857303"/>
            </a:xfrm>
          </p:grpSpPr>
          <p:sp>
            <p:nvSpPr>
              <p:cNvPr id="20" name="직사각형 23">
                <a:extLst>
                  <a:ext uri="{FF2B5EF4-FFF2-40B4-BE49-F238E27FC236}">
                    <a16:creationId xmlns:a16="http://schemas.microsoft.com/office/drawing/2014/main" id="{A932AE14-5DB2-4AA7-A325-76167DA54936}"/>
                  </a:ext>
                </a:extLst>
              </p:cNvPr>
              <p:cNvSpPr/>
              <p:nvPr/>
            </p:nvSpPr>
            <p:spPr bwMode="auto">
              <a:xfrm rot="5400000">
                <a:off x="4421174" y="429352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 name="직사각형 23">
                <a:extLst>
                  <a:ext uri="{FF2B5EF4-FFF2-40B4-BE49-F238E27FC236}">
                    <a16:creationId xmlns:a16="http://schemas.microsoft.com/office/drawing/2014/main" id="{473B0810-B4F1-4395-84CB-BC67130F5872}"/>
                  </a:ext>
                </a:extLst>
              </p:cNvPr>
              <p:cNvSpPr/>
              <p:nvPr/>
            </p:nvSpPr>
            <p:spPr bwMode="auto">
              <a:xfrm rot="5400000">
                <a:off x="4414017" y="3573437"/>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2" name="직사각형 23">
                <a:extLst>
                  <a:ext uri="{FF2B5EF4-FFF2-40B4-BE49-F238E27FC236}">
                    <a16:creationId xmlns:a16="http://schemas.microsoft.com/office/drawing/2014/main" id="{F5466A82-2D47-4604-BB1F-ACA5975DE8F7}"/>
                  </a:ext>
                </a:extLst>
              </p:cNvPr>
              <p:cNvSpPr/>
              <p:nvPr/>
            </p:nvSpPr>
            <p:spPr bwMode="auto">
              <a:xfrm rot="5400000">
                <a:off x="4428332" y="142389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 name="직사각형 23">
                <a:extLst>
                  <a:ext uri="{FF2B5EF4-FFF2-40B4-BE49-F238E27FC236}">
                    <a16:creationId xmlns:a16="http://schemas.microsoft.com/office/drawing/2014/main" id="{5CACBD1C-07F2-4FDA-8BBF-B9FBAC9E8B27}"/>
                  </a:ext>
                </a:extLst>
              </p:cNvPr>
              <p:cNvSpPr/>
              <p:nvPr/>
            </p:nvSpPr>
            <p:spPr bwMode="auto">
              <a:xfrm rot="5400000">
                <a:off x="4421175" y="70380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 name="직사각형 23">
                <a:extLst>
                  <a:ext uri="{FF2B5EF4-FFF2-40B4-BE49-F238E27FC236}">
                    <a16:creationId xmlns:a16="http://schemas.microsoft.com/office/drawing/2014/main" id="{593A498B-2915-4EE2-A725-B5945487DC07}"/>
                  </a:ext>
                </a:extLst>
              </p:cNvPr>
              <p:cNvSpPr/>
              <p:nvPr/>
            </p:nvSpPr>
            <p:spPr bwMode="auto">
              <a:xfrm rot="5400000">
                <a:off x="4428332" y="284700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 name="직사각형 23">
                <a:extLst>
                  <a:ext uri="{FF2B5EF4-FFF2-40B4-BE49-F238E27FC236}">
                    <a16:creationId xmlns:a16="http://schemas.microsoft.com/office/drawing/2014/main" id="{06D025F7-8102-46F1-BD11-B9D6312A2146}"/>
                  </a:ext>
                </a:extLst>
              </p:cNvPr>
              <p:cNvSpPr/>
              <p:nvPr/>
            </p:nvSpPr>
            <p:spPr bwMode="auto">
              <a:xfrm rot="5400000">
                <a:off x="4421175" y="212691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cxnSp>
            <p:nvCxnSpPr>
              <p:cNvPr id="26" name="직선 연결선 3">
                <a:extLst>
                  <a:ext uri="{FF2B5EF4-FFF2-40B4-BE49-F238E27FC236}">
                    <a16:creationId xmlns:a16="http://schemas.microsoft.com/office/drawing/2014/main" id="{F27B2675-6FEB-450D-A4EB-770F7C2F4206}"/>
                  </a:ext>
                </a:extLst>
              </p:cNvPr>
              <p:cNvCxnSpPr>
                <a:cxnSpLocks/>
              </p:cNvCxnSpPr>
              <p:nvPr/>
            </p:nvCxnSpPr>
            <p:spPr bwMode="auto">
              <a:xfrm>
                <a:off x="2841643"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27" name="직선 연결선 4">
                <a:extLst>
                  <a:ext uri="{FF2B5EF4-FFF2-40B4-BE49-F238E27FC236}">
                    <a16:creationId xmlns:a16="http://schemas.microsoft.com/office/drawing/2014/main" id="{DAB554D2-6350-4FBE-8184-B188EF706CF7}"/>
                  </a:ext>
                </a:extLst>
              </p:cNvPr>
              <p:cNvCxnSpPr>
                <a:cxnSpLocks/>
              </p:cNvCxnSpPr>
              <p:nvPr/>
            </p:nvCxnSpPr>
            <p:spPr bwMode="auto">
              <a:xfrm flipH="1">
                <a:off x="3035987" y="2464038"/>
                <a:ext cx="2543"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28" name="직선 연결선 5">
                <a:extLst>
                  <a:ext uri="{FF2B5EF4-FFF2-40B4-BE49-F238E27FC236}">
                    <a16:creationId xmlns:a16="http://schemas.microsoft.com/office/drawing/2014/main" id="{82C1B13C-3378-4D11-8367-DE4F9F5CBE65}"/>
                  </a:ext>
                </a:extLst>
              </p:cNvPr>
              <p:cNvCxnSpPr>
                <a:cxnSpLocks/>
              </p:cNvCxnSpPr>
              <p:nvPr/>
            </p:nvCxnSpPr>
            <p:spPr bwMode="auto">
              <a:xfrm>
                <a:off x="3232048"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29" name="직선 연결선 6">
                <a:extLst>
                  <a:ext uri="{FF2B5EF4-FFF2-40B4-BE49-F238E27FC236}">
                    <a16:creationId xmlns:a16="http://schemas.microsoft.com/office/drawing/2014/main" id="{66AAB675-BD7C-4FA8-9E99-C68FF5044A79}"/>
                  </a:ext>
                </a:extLst>
              </p:cNvPr>
              <p:cNvCxnSpPr>
                <a:cxnSpLocks/>
              </p:cNvCxnSpPr>
              <p:nvPr/>
            </p:nvCxnSpPr>
            <p:spPr bwMode="auto">
              <a:xfrm>
                <a:off x="3423201"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0" name="직선 연결선 7">
                <a:extLst>
                  <a:ext uri="{FF2B5EF4-FFF2-40B4-BE49-F238E27FC236}">
                    <a16:creationId xmlns:a16="http://schemas.microsoft.com/office/drawing/2014/main" id="{CF60275D-CFE4-4584-8BDD-C741DD7050CE}"/>
                  </a:ext>
                </a:extLst>
              </p:cNvPr>
              <p:cNvCxnSpPr>
                <a:cxnSpLocks/>
              </p:cNvCxnSpPr>
              <p:nvPr/>
            </p:nvCxnSpPr>
            <p:spPr bwMode="auto">
              <a:xfrm>
                <a:off x="3615724"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1" name="직선 연결선 8">
                <a:extLst>
                  <a:ext uri="{FF2B5EF4-FFF2-40B4-BE49-F238E27FC236}">
                    <a16:creationId xmlns:a16="http://schemas.microsoft.com/office/drawing/2014/main" id="{A6FFD2C1-3511-4ED7-A88F-FB4B21BE7359}"/>
                  </a:ext>
                </a:extLst>
              </p:cNvPr>
              <p:cNvCxnSpPr>
                <a:cxnSpLocks/>
              </p:cNvCxnSpPr>
              <p:nvPr/>
            </p:nvCxnSpPr>
            <p:spPr bwMode="auto">
              <a:xfrm>
                <a:off x="3813606"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2" name="직선 연결선 9">
                <a:extLst>
                  <a:ext uri="{FF2B5EF4-FFF2-40B4-BE49-F238E27FC236}">
                    <a16:creationId xmlns:a16="http://schemas.microsoft.com/office/drawing/2014/main" id="{12A4F6B8-7EA0-484C-8DA5-E7994E8A7D90}"/>
                  </a:ext>
                </a:extLst>
              </p:cNvPr>
              <p:cNvCxnSpPr>
                <a:cxnSpLocks/>
              </p:cNvCxnSpPr>
              <p:nvPr/>
            </p:nvCxnSpPr>
            <p:spPr bwMode="auto">
              <a:xfrm>
                <a:off x="4004759" y="2464038"/>
                <a:ext cx="673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3" name="직선 연결선 10">
                <a:extLst>
                  <a:ext uri="{FF2B5EF4-FFF2-40B4-BE49-F238E27FC236}">
                    <a16:creationId xmlns:a16="http://schemas.microsoft.com/office/drawing/2014/main" id="{9F02DBA8-15B8-42DF-91F1-D74E1FC556E3}"/>
                  </a:ext>
                </a:extLst>
              </p:cNvPr>
              <p:cNvCxnSpPr>
                <a:cxnSpLocks/>
              </p:cNvCxnSpPr>
              <p:nvPr/>
            </p:nvCxnSpPr>
            <p:spPr bwMode="auto">
              <a:xfrm>
                <a:off x="4197282"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4" name="직선 연결선 11">
                <a:extLst>
                  <a:ext uri="{FF2B5EF4-FFF2-40B4-BE49-F238E27FC236}">
                    <a16:creationId xmlns:a16="http://schemas.microsoft.com/office/drawing/2014/main" id="{9120F45A-FA9F-496A-B613-35BD6EDCF11B}"/>
                  </a:ext>
                </a:extLst>
              </p:cNvPr>
              <p:cNvCxnSpPr>
                <a:cxnSpLocks/>
              </p:cNvCxnSpPr>
              <p:nvPr/>
            </p:nvCxnSpPr>
            <p:spPr bwMode="auto">
              <a:xfrm>
                <a:off x="4395165"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5" name="직선 연결선 12">
                <a:extLst>
                  <a:ext uri="{FF2B5EF4-FFF2-40B4-BE49-F238E27FC236}">
                    <a16:creationId xmlns:a16="http://schemas.microsoft.com/office/drawing/2014/main" id="{DA4F10BB-F1F3-4E5B-B3F7-4979F2C7FAB0}"/>
                  </a:ext>
                </a:extLst>
              </p:cNvPr>
              <p:cNvCxnSpPr>
                <a:cxnSpLocks/>
              </p:cNvCxnSpPr>
              <p:nvPr/>
            </p:nvCxnSpPr>
            <p:spPr bwMode="auto">
              <a:xfrm>
                <a:off x="4596294"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6" name="직선 연결선 13">
                <a:extLst>
                  <a:ext uri="{FF2B5EF4-FFF2-40B4-BE49-F238E27FC236}">
                    <a16:creationId xmlns:a16="http://schemas.microsoft.com/office/drawing/2014/main" id="{4C632200-C21D-4931-BD21-FA70D1091A88}"/>
                  </a:ext>
                </a:extLst>
              </p:cNvPr>
              <p:cNvCxnSpPr>
                <a:cxnSpLocks/>
              </p:cNvCxnSpPr>
              <p:nvPr/>
            </p:nvCxnSpPr>
            <p:spPr bwMode="auto">
              <a:xfrm>
                <a:off x="4788817"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7" name="직선 연결선 14">
                <a:extLst>
                  <a:ext uri="{FF2B5EF4-FFF2-40B4-BE49-F238E27FC236}">
                    <a16:creationId xmlns:a16="http://schemas.microsoft.com/office/drawing/2014/main" id="{B9D3C17E-B48F-402D-8BF3-03139ACB056B}"/>
                  </a:ext>
                </a:extLst>
              </p:cNvPr>
              <p:cNvCxnSpPr>
                <a:cxnSpLocks/>
              </p:cNvCxnSpPr>
              <p:nvPr/>
            </p:nvCxnSpPr>
            <p:spPr bwMode="auto">
              <a:xfrm>
                <a:off x="4986699"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8" name="직선 연결선 15">
                <a:extLst>
                  <a:ext uri="{FF2B5EF4-FFF2-40B4-BE49-F238E27FC236}">
                    <a16:creationId xmlns:a16="http://schemas.microsoft.com/office/drawing/2014/main" id="{CBA5EB01-B8FF-4DE9-BE58-2C95BDB175A3}"/>
                  </a:ext>
                </a:extLst>
              </p:cNvPr>
              <p:cNvCxnSpPr>
                <a:cxnSpLocks/>
              </p:cNvCxnSpPr>
              <p:nvPr/>
            </p:nvCxnSpPr>
            <p:spPr bwMode="auto">
              <a:xfrm>
                <a:off x="5180336" y="2464038"/>
                <a:ext cx="619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39" name="직선 연결선 16">
                <a:extLst>
                  <a:ext uri="{FF2B5EF4-FFF2-40B4-BE49-F238E27FC236}">
                    <a16:creationId xmlns:a16="http://schemas.microsoft.com/office/drawing/2014/main" id="{22BCCADA-CE0E-4CCC-AFE9-17C8AE99F508}"/>
                  </a:ext>
                </a:extLst>
              </p:cNvPr>
              <p:cNvCxnSpPr>
                <a:cxnSpLocks/>
              </p:cNvCxnSpPr>
              <p:nvPr/>
            </p:nvCxnSpPr>
            <p:spPr bwMode="auto">
              <a:xfrm>
                <a:off x="5370375" y="2464038"/>
                <a:ext cx="536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40" name="직선 연결선 17">
                <a:extLst>
                  <a:ext uri="{FF2B5EF4-FFF2-40B4-BE49-F238E27FC236}">
                    <a16:creationId xmlns:a16="http://schemas.microsoft.com/office/drawing/2014/main" id="{86B24BCC-81CE-44F2-AEFB-780A64C7F0AC}"/>
                  </a:ext>
                </a:extLst>
              </p:cNvPr>
              <p:cNvCxnSpPr>
                <a:cxnSpLocks/>
              </p:cNvCxnSpPr>
              <p:nvPr/>
            </p:nvCxnSpPr>
            <p:spPr bwMode="auto">
              <a:xfrm>
                <a:off x="5568258"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41" name="직선 연결선 18">
                <a:extLst>
                  <a:ext uri="{FF2B5EF4-FFF2-40B4-BE49-F238E27FC236}">
                    <a16:creationId xmlns:a16="http://schemas.microsoft.com/office/drawing/2014/main" id="{6C8A5759-4D80-442C-A1C1-7364301E8390}"/>
                  </a:ext>
                </a:extLst>
              </p:cNvPr>
              <p:cNvCxnSpPr>
                <a:cxnSpLocks/>
              </p:cNvCxnSpPr>
              <p:nvPr/>
            </p:nvCxnSpPr>
            <p:spPr bwMode="auto">
              <a:xfrm flipH="1">
                <a:off x="5759410" y="2464038"/>
                <a:ext cx="1"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42" name="직선 연결선 19">
                <a:extLst>
                  <a:ext uri="{FF2B5EF4-FFF2-40B4-BE49-F238E27FC236}">
                    <a16:creationId xmlns:a16="http://schemas.microsoft.com/office/drawing/2014/main" id="{E5700083-838A-4C4D-9C55-9B2EE2B9E224}"/>
                  </a:ext>
                </a:extLst>
              </p:cNvPr>
              <p:cNvCxnSpPr>
                <a:cxnSpLocks/>
              </p:cNvCxnSpPr>
              <p:nvPr/>
            </p:nvCxnSpPr>
            <p:spPr bwMode="auto">
              <a:xfrm>
                <a:off x="5951933"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43" name="직선 연결선 20">
                <a:extLst>
                  <a:ext uri="{FF2B5EF4-FFF2-40B4-BE49-F238E27FC236}">
                    <a16:creationId xmlns:a16="http://schemas.microsoft.com/office/drawing/2014/main" id="{DE264653-A2A3-4EB9-8244-208915888815}"/>
                  </a:ext>
                </a:extLst>
              </p:cNvPr>
              <p:cNvCxnSpPr>
                <a:cxnSpLocks/>
              </p:cNvCxnSpPr>
              <p:nvPr/>
            </p:nvCxnSpPr>
            <p:spPr bwMode="auto">
              <a:xfrm>
                <a:off x="6149816"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sp>
            <p:nvSpPr>
              <p:cNvPr id="44" name="직사각형 23">
                <a:extLst>
                  <a:ext uri="{FF2B5EF4-FFF2-40B4-BE49-F238E27FC236}">
                    <a16:creationId xmlns:a16="http://schemas.microsoft.com/office/drawing/2014/main" id="{26317FBF-B781-470E-A393-7E230BC64D07}"/>
                  </a:ext>
                </a:extLst>
              </p:cNvPr>
              <p:cNvSpPr/>
              <p:nvPr/>
            </p:nvSpPr>
            <p:spPr bwMode="auto">
              <a:xfrm>
                <a:off x="3864482" y="337893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45" name="직사각형 23">
                <a:extLst>
                  <a:ext uri="{FF2B5EF4-FFF2-40B4-BE49-F238E27FC236}">
                    <a16:creationId xmlns:a16="http://schemas.microsoft.com/office/drawing/2014/main" id="{42FC2462-9E4A-4D8E-B237-188F87340042}"/>
                  </a:ext>
                </a:extLst>
              </p:cNvPr>
              <p:cNvSpPr/>
              <p:nvPr/>
            </p:nvSpPr>
            <p:spPr bwMode="auto">
              <a:xfrm>
                <a:off x="3663043" y="337893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46" name="직사각형 23">
                <a:extLst>
                  <a:ext uri="{FF2B5EF4-FFF2-40B4-BE49-F238E27FC236}">
                    <a16:creationId xmlns:a16="http://schemas.microsoft.com/office/drawing/2014/main" id="{F244308E-0875-4B82-B732-81752BB9400A}"/>
                  </a:ext>
                </a:extLst>
              </p:cNvPr>
              <p:cNvSpPr/>
              <p:nvPr/>
            </p:nvSpPr>
            <p:spPr bwMode="auto">
              <a:xfrm>
                <a:off x="3287098" y="337307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47" name="직사각형 23">
                <a:extLst>
                  <a:ext uri="{FF2B5EF4-FFF2-40B4-BE49-F238E27FC236}">
                    <a16:creationId xmlns:a16="http://schemas.microsoft.com/office/drawing/2014/main" id="{D731FEB4-AC85-4948-9715-72BA04C999BC}"/>
                  </a:ext>
                </a:extLst>
              </p:cNvPr>
              <p:cNvSpPr/>
              <p:nvPr/>
            </p:nvSpPr>
            <p:spPr bwMode="auto">
              <a:xfrm>
                <a:off x="4646407" y="338505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48" name="직사각형 23">
                <a:extLst>
                  <a:ext uri="{FF2B5EF4-FFF2-40B4-BE49-F238E27FC236}">
                    <a16:creationId xmlns:a16="http://schemas.microsoft.com/office/drawing/2014/main" id="{3959DECE-FAD9-46FF-BD60-7429BFB5D7B7}"/>
                  </a:ext>
                </a:extLst>
              </p:cNvPr>
              <p:cNvSpPr/>
              <p:nvPr/>
            </p:nvSpPr>
            <p:spPr bwMode="auto">
              <a:xfrm>
                <a:off x="4843430" y="3377961"/>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49" name="직사각형 23">
                <a:extLst>
                  <a:ext uri="{FF2B5EF4-FFF2-40B4-BE49-F238E27FC236}">
                    <a16:creationId xmlns:a16="http://schemas.microsoft.com/office/drawing/2014/main" id="{D8D39357-5AD1-4551-B268-6734D1002848}"/>
                  </a:ext>
                </a:extLst>
              </p:cNvPr>
              <p:cNvSpPr/>
              <p:nvPr/>
            </p:nvSpPr>
            <p:spPr bwMode="auto">
              <a:xfrm>
                <a:off x="5420335" y="3387121"/>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50" name="직사각형 23">
                <a:extLst>
                  <a:ext uri="{FF2B5EF4-FFF2-40B4-BE49-F238E27FC236}">
                    <a16:creationId xmlns:a16="http://schemas.microsoft.com/office/drawing/2014/main" id="{129A7AB1-FC67-4B57-8735-44CA24F34BB2}"/>
                  </a:ext>
                </a:extLst>
              </p:cNvPr>
              <p:cNvSpPr/>
              <p:nvPr/>
            </p:nvSpPr>
            <p:spPr bwMode="auto">
              <a:xfrm>
                <a:off x="5622973" y="339000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51" name="직사각형 23">
                <a:extLst>
                  <a:ext uri="{FF2B5EF4-FFF2-40B4-BE49-F238E27FC236}">
                    <a16:creationId xmlns:a16="http://schemas.microsoft.com/office/drawing/2014/main" id="{9827BED5-C867-45A5-8A40-C32C5BDF2569}"/>
                  </a:ext>
                </a:extLst>
              </p:cNvPr>
              <p:cNvSpPr/>
              <p:nvPr/>
            </p:nvSpPr>
            <p:spPr bwMode="auto">
              <a:xfrm>
                <a:off x="4841408" y="4097878"/>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52" name="직사각형 23">
                <a:extLst>
                  <a:ext uri="{FF2B5EF4-FFF2-40B4-BE49-F238E27FC236}">
                    <a16:creationId xmlns:a16="http://schemas.microsoft.com/office/drawing/2014/main" id="{227A18F6-F2A0-45AF-B072-B927318CD9FC}"/>
                  </a:ext>
                </a:extLst>
              </p:cNvPr>
              <p:cNvSpPr/>
              <p:nvPr/>
            </p:nvSpPr>
            <p:spPr bwMode="auto">
              <a:xfrm>
                <a:off x="4457504" y="410471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53" name="직사각형 23">
                <a:extLst>
                  <a:ext uri="{FF2B5EF4-FFF2-40B4-BE49-F238E27FC236}">
                    <a16:creationId xmlns:a16="http://schemas.microsoft.com/office/drawing/2014/main" id="{F78BB466-58FC-45AA-9427-A010E692D35C}"/>
                  </a:ext>
                </a:extLst>
              </p:cNvPr>
              <p:cNvSpPr/>
              <p:nvPr/>
            </p:nvSpPr>
            <p:spPr bwMode="auto">
              <a:xfrm>
                <a:off x="3874548" y="410471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54" name="직사각형 23">
                <a:extLst>
                  <a:ext uri="{FF2B5EF4-FFF2-40B4-BE49-F238E27FC236}">
                    <a16:creationId xmlns:a16="http://schemas.microsoft.com/office/drawing/2014/main" id="{ABC4E074-EDF6-43D8-A480-F4EC21D41A36}"/>
                  </a:ext>
                </a:extLst>
              </p:cNvPr>
              <p:cNvSpPr/>
              <p:nvPr/>
            </p:nvSpPr>
            <p:spPr bwMode="auto">
              <a:xfrm>
                <a:off x="4449021" y="3377961"/>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55" name="직사각형 23">
                <a:extLst>
                  <a:ext uri="{FF2B5EF4-FFF2-40B4-BE49-F238E27FC236}">
                    <a16:creationId xmlns:a16="http://schemas.microsoft.com/office/drawing/2014/main" id="{98E19C0B-BF45-4FE0-A81B-D6D65CA5B1A3}"/>
                  </a:ext>
                </a:extLst>
              </p:cNvPr>
              <p:cNvSpPr/>
              <p:nvPr/>
            </p:nvSpPr>
            <p:spPr bwMode="auto">
              <a:xfrm>
                <a:off x="2892279" y="3244059"/>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56" name="직사각형 23">
                <a:extLst>
                  <a:ext uri="{FF2B5EF4-FFF2-40B4-BE49-F238E27FC236}">
                    <a16:creationId xmlns:a16="http://schemas.microsoft.com/office/drawing/2014/main" id="{58609F12-1ACC-4467-88F7-67E762899CBD}"/>
                  </a:ext>
                </a:extLst>
              </p:cNvPr>
              <p:cNvSpPr/>
              <p:nvPr/>
            </p:nvSpPr>
            <p:spPr bwMode="auto">
              <a:xfrm>
                <a:off x="2917264" y="3253992"/>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57" name="TextBox 56">
                <a:extLst>
                  <a:ext uri="{FF2B5EF4-FFF2-40B4-BE49-F238E27FC236}">
                    <a16:creationId xmlns:a16="http://schemas.microsoft.com/office/drawing/2014/main" id="{FB79C162-E677-41EB-899F-0D0F5ABBD876}"/>
                  </a:ext>
                </a:extLst>
              </p:cNvPr>
              <p:cNvSpPr txBox="1"/>
              <p:nvPr/>
            </p:nvSpPr>
            <p:spPr>
              <a:xfrm>
                <a:off x="2189295" y="2397458"/>
                <a:ext cx="547303"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VDD</a:t>
                </a:r>
              </a:p>
            </p:txBody>
          </p:sp>
          <p:sp>
            <p:nvSpPr>
              <p:cNvPr id="58" name="TextBox 57">
                <a:extLst>
                  <a:ext uri="{FF2B5EF4-FFF2-40B4-BE49-F238E27FC236}">
                    <a16:creationId xmlns:a16="http://schemas.microsoft.com/office/drawing/2014/main" id="{E9F5B54C-8F79-4CB1-AAC9-7B4868A23283}"/>
                  </a:ext>
                </a:extLst>
              </p:cNvPr>
              <p:cNvSpPr txBox="1"/>
              <p:nvPr/>
            </p:nvSpPr>
            <p:spPr>
              <a:xfrm>
                <a:off x="2209475" y="3113587"/>
                <a:ext cx="492097"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VSS</a:t>
                </a:r>
              </a:p>
            </p:txBody>
          </p:sp>
          <p:sp>
            <p:nvSpPr>
              <p:cNvPr id="59" name="TextBox 58">
                <a:extLst>
                  <a:ext uri="{FF2B5EF4-FFF2-40B4-BE49-F238E27FC236}">
                    <a16:creationId xmlns:a16="http://schemas.microsoft.com/office/drawing/2014/main" id="{FD1510A4-B64B-4559-BB83-F6AE92BF622A}"/>
                  </a:ext>
                </a:extLst>
              </p:cNvPr>
              <p:cNvSpPr txBox="1"/>
              <p:nvPr/>
            </p:nvSpPr>
            <p:spPr>
              <a:xfrm>
                <a:off x="2189295" y="3825696"/>
                <a:ext cx="506860"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VDD</a:t>
                </a:r>
              </a:p>
            </p:txBody>
          </p:sp>
          <p:sp>
            <p:nvSpPr>
              <p:cNvPr id="60" name="TextBox 59">
                <a:extLst>
                  <a:ext uri="{FF2B5EF4-FFF2-40B4-BE49-F238E27FC236}">
                    <a16:creationId xmlns:a16="http://schemas.microsoft.com/office/drawing/2014/main" id="{C3375B73-9F02-4A3B-9810-64BA1CE08954}"/>
                  </a:ext>
                </a:extLst>
              </p:cNvPr>
              <p:cNvSpPr txBox="1"/>
              <p:nvPr/>
            </p:nvSpPr>
            <p:spPr>
              <a:xfrm>
                <a:off x="2214670" y="4541344"/>
                <a:ext cx="447002"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VSS</a:t>
                </a:r>
              </a:p>
            </p:txBody>
          </p:sp>
          <p:sp>
            <p:nvSpPr>
              <p:cNvPr id="61" name="직사각형 21">
                <a:extLst>
                  <a:ext uri="{FF2B5EF4-FFF2-40B4-BE49-F238E27FC236}">
                    <a16:creationId xmlns:a16="http://schemas.microsoft.com/office/drawing/2014/main" id="{8AE04BF5-7750-4FE1-B192-4792BEBEBD61}"/>
                  </a:ext>
                </a:extLst>
              </p:cNvPr>
              <p:cNvSpPr/>
              <p:nvPr/>
            </p:nvSpPr>
            <p:spPr bwMode="auto">
              <a:xfrm>
                <a:off x="3035163" y="3221533"/>
                <a:ext cx="969597"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62" name="직사각형 29">
                <a:extLst>
                  <a:ext uri="{FF2B5EF4-FFF2-40B4-BE49-F238E27FC236}">
                    <a16:creationId xmlns:a16="http://schemas.microsoft.com/office/drawing/2014/main" id="{6E21F666-B734-4125-A961-BDA10ED0273C}"/>
                  </a:ext>
                </a:extLst>
              </p:cNvPr>
              <p:cNvSpPr/>
              <p:nvPr/>
            </p:nvSpPr>
            <p:spPr bwMode="auto">
              <a:xfrm>
                <a:off x="5372308" y="3227655"/>
                <a:ext cx="387103"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63" name="직사각형 25">
                <a:extLst>
                  <a:ext uri="{FF2B5EF4-FFF2-40B4-BE49-F238E27FC236}">
                    <a16:creationId xmlns:a16="http://schemas.microsoft.com/office/drawing/2014/main" id="{4858B410-0E16-4FB8-864B-9D3B75D6471F}"/>
                  </a:ext>
                </a:extLst>
              </p:cNvPr>
              <p:cNvSpPr/>
              <p:nvPr/>
            </p:nvSpPr>
            <p:spPr bwMode="auto">
              <a:xfrm>
                <a:off x="4385637" y="3939890"/>
                <a:ext cx="801526"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64" name="직사각형 23">
                <a:extLst>
                  <a:ext uri="{FF2B5EF4-FFF2-40B4-BE49-F238E27FC236}">
                    <a16:creationId xmlns:a16="http://schemas.microsoft.com/office/drawing/2014/main" id="{D7234F02-D818-4A55-A3A3-008C3EA58B75}"/>
                  </a:ext>
                </a:extLst>
              </p:cNvPr>
              <p:cNvSpPr/>
              <p:nvPr/>
            </p:nvSpPr>
            <p:spPr bwMode="auto">
              <a:xfrm>
                <a:off x="4650256" y="410191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65" name="직사각형 23">
                <a:extLst>
                  <a:ext uri="{FF2B5EF4-FFF2-40B4-BE49-F238E27FC236}">
                    <a16:creationId xmlns:a16="http://schemas.microsoft.com/office/drawing/2014/main" id="{42C29D16-C981-4625-B026-238C8E49F9D2}"/>
                  </a:ext>
                </a:extLst>
              </p:cNvPr>
              <p:cNvSpPr/>
              <p:nvPr/>
            </p:nvSpPr>
            <p:spPr bwMode="auto">
              <a:xfrm>
                <a:off x="2919344" y="4591515"/>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66" name="직사각형 23">
                <a:extLst>
                  <a:ext uri="{FF2B5EF4-FFF2-40B4-BE49-F238E27FC236}">
                    <a16:creationId xmlns:a16="http://schemas.microsoft.com/office/drawing/2014/main" id="{D0964FD5-9F1B-4145-9BBA-C40D12712FBE}"/>
                  </a:ext>
                </a:extLst>
              </p:cNvPr>
              <p:cNvSpPr/>
              <p:nvPr/>
            </p:nvSpPr>
            <p:spPr bwMode="auto">
              <a:xfrm>
                <a:off x="3084709" y="336838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67" name="직사각형 23">
                <a:extLst>
                  <a:ext uri="{FF2B5EF4-FFF2-40B4-BE49-F238E27FC236}">
                    <a16:creationId xmlns:a16="http://schemas.microsoft.com/office/drawing/2014/main" id="{BF229D33-D3EB-48FE-99F6-3B28BAD400DC}"/>
                  </a:ext>
                </a:extLst>
              </p:cNvPr>
              <p:cNvSpPr/>
              <p:nvPr/>
            </p:nvSpPr>
            <p:spPr bwMode="auto">
              <a:xfrm>
                <a:off x="3675426" y="266464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69" name="직사각형 23">
                <a:extLst>
                  <a:ext uri="{FF2B5EF4-FFF2-40B4-BE49-F238E27FC236}">
                    <a16:creationId xmlns:a16="http://schemas.microsoft.com/office/drawing/2014/main" id="{E2C2227B-4DFD-463B-8DA0-F435BEC367F1}"/>
                  </a:ext>
                </a:extLst>
              </p:cNvPr>
              <p:cNvSpPr/>
              <p:nvPr/>
            </p:nvSpPr>
            <p:spPr bwMode="auto">
              <a:xfrm>
                <a:off x="3473987" y="266464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0" name="직사각형 23">
                <a:extLst>
                  <a:ext uri="{FF2B5EF4-FFF2-40B4-BE49-F238E27FC236}">
                    <a16:creationId xmlns:a16="http://schemas.microsoft.com/office/drawing/2014/main" id="{B1556C80-44BE-4559-8DC8-F75A3BE3CFF8}"/>
                  </a:ext>
                </a:extLst>
              </p:cNvPr>
              <p:cNvSpPr/>
              <p:nvPr/>
            </p:nvSpPr>
            <p:spPr bwMode="auto">
              <a:xfrm>
                <a:off x="3098042" y="265878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1" name="직사각형 21">
                <a:extLst>
                  <a:ext uri="{FF2B5EF4-FFF2-40B4-BE49-F238E27FC236}">
                    <a16:creationId xmlns:a16="http://schemas.microsoft.com/office/drawing/2014/main" id="{E51F32D5-2645-4DB0-8541-74DCBA912D65}"/>
                  </a:ext>
                </a:extLst>
              </p:cNvPr>
              <p:cNvSpPr/>
              <p:nvPr/>
            </p:nvSpPr>
            <p:spPr bwMode="auto">
              <a:xfrm>
                <a:off x="2846107" y="2507244"/>
                <a:ext cx="969597"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2" name="직사각형 23">
                <a:extLst>
                  <a:ext uri="{FF2B5EF4-FFF2-40B4-BE49-F238E27FC236}">
                    <a16:creationId xmlns:a16="http://schemas.microsoft.com/office/drawing/2014/main" id="{0FA191AC-55CB-4F2D-8767-CEC07AADFACF}"/>
                  </a:ext>
                </a:extLst>
              </p:cNvPr>
              <p:cNvSpPr/>
              <p:nvPr/>
            </p:nvSpPr>
            <p:spPr bwMode="auto">
              <a:xfrm>
                <a:off x="2895654" y="265409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3" name="직사각형 23">
                <a:extLst>
                  <a:ext uri="{FF2B5EF4-FFF2-40B4-BE49-F238E27FC236}">
                    <a16:creationId xmlns:a16="http://schemas.microsoft.com/office/drawing/2014/main" id="{56187FD1-3C6D-4877-8E6C-FECE67C64AD9}"/>
                  </a:ext>
                </a:extLst>
              </p:cNvPr>
              <p:cNvSpPr/>
              <p:nvPr/>
            </p:nvSpPr>
            <p:spPr bwMode="auto">
              <a:xfrm>
                <a:off x="4645846" y="266396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4" name="직사각형 23">
                <a:extLst>
                  <a:ext uri="{FF2B5EF4-FFF2-40B4-BE49-F238E27FC236}">
                    <a16:creationId xmlns:a16="http://schemas.microsoft.com/office/drawing/2014/main" id="{4783B1EC-3023-4DB9-BD85-D3C32AEB2415}"/>
                  </a:ext>
                </a:extLst>
              </p:cNvPr>
              <p:cNvSpPr/>
              <p:nvPr/>
            </p:nvSpPr>
            <p:spPr bwMode="auto">
              <a:xfrm>
                <a:off x="4444408" y="266396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5" name="직사각형 23">
                <a:extLst>
                  <a:ext uri="{FF2B5EF4-FFF2-40B4-BE49-F238E27FC236}">
                    <a16:creationId xmlns:a16="http://schemas.microsoft.com/office/drawing/2014/main" id="{E3EBB9B5-AEA9-46D8-B26F-E6B1654E5520}"/>
                  </a:ext>
                </a:extLst>
              </p:cNvPr>
              <p:cNvSpPr/>
              <p:nvPr/>
            </p:nvSpPr>
            <p:spPr bwMode="auto">
              <a:xfrm>
                <a:off x="4068463" y="265810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6" name="직사각형 21">
                <a:extLst>
                  <a:ext uri="{FF2B5EF4-FFF2-40B4-BE49-F238E27FC236}">
                    <a16:creationId xmlns:a16="http://schemas.microsoft.com/office/drawing/2014/main" id="{BEDECDE6-333B-4A11-9EA4-92EED38C4382}"/>
                  </a:ext>
                </a:extLst>
              </p:cNvPr>
              <p:cNvSpPr/>
              <p:nvPr/>
            </p:nvSpPr>
            <p:spPr bwMode="auto">
              <a:xfrm>
                <a:off x="3816528" y="2506564"/>
                <a:ext cx="969597"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7" name="직사각형 23">
                <a:extLst>
                  <a:ext uri="{FF2B5EF4-FFF2-40B4-BE49-F238E27FC236}">
                    <a16:creationId xmlns:a16="http://schemas.microsoft.com/office/drawing/2014/main" id="{00E05802-8134-404E-BE88-8426F6A2574B}"/>
                  </a:ext>
                </a:extLst>
              </p:cNvPr>
              <p:cNvSpPr/>
              <p:nvPr/>
            </p:nvSpPr>
            <p:spPr bwMode="auto">
              <a:xfrm>
                <a:off x="3866074" y="265341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8" name="직사각형 23">
                <a:extLst>
                  <a:ext uri="{FF2B5EF4-FFF2-40B4-BE49-F238E27FC236}">
                    <a16:creationId xmlns:a16="http://schemas.microsoft.com/office/drawing/2014/main" id="{EB9065FC-F889-4BB3-B82D-128C5513552B}"/>
                  </a:ext>
                </a:extLst>
              </p:cNvPr>
              <p:cNvSpPr/>
              <p:nvPr/>
            </p:nvSpPr>
            <p:spPr bwMode="auto">
              <a:xfrm>
                <a:off x="3283138" y="409143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79" name="직사각형 21">
                <a:extLst>
                  <a:ext uri="{FF2B5EF4-FFF2-40B4-BE49-F238E27FC236}">
                    <a16:creationId xmlns:a16="http://schemas.microsoft.com/office/drawing/2014/main" id="{339FE259-D563-47D5-A379-056EEB04D2AE}"/>
                  </a:ext>
                </a:extLst>
              </p:cNvPr>
              <p:cNvSpPr/>
              <p:nvPr/>
            </p:nvSpPr>
            <p:spPr bwMode="auto">
              <a:xfrm>
                <a:off x="3031201" y="3939890"/>
                <a:ext cx="966578"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80" name="직사각형 23">
                <a:extLst>
                  <a:ext uri="{FF2B5EF4-FFF2-40B4-BE49-F238E27FC236}">
                    <a16:creationId xmlns:a16="http://schemas.microsoft.com/office/drawing/2014/main" id="{CDEC246F-A284-4BDB-8BF0-71698AF3275D}"/>
                  </a:ext>
                </a:extLst>
              </p:cNvPr>
              <p:cNvSpPr/>
              <p:nvPr/>
            </p:nvSpPr>
            <p:spPr bwMode="auto">
              <a:xfrm>
                <a:off x="3080749" y="408674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81" name="직사각형 23">
                <a:extLst>
                  <a:ext uri="{FF2B5EF4-FFF2-40B4-BE49-F238E27FC236}">
                    <a16:creationId xmlns:a16="http://schemas.microsoft.com/office/drawing/2014/main" id="{25478F71-94CB-4C47-8DF4-D320FDAF3579}"/>
                  </a:ext>
                </a:extLst>
              </p:cNvPr>
              <p:cNvSpPr/>
              <p:nvPr/>
            </p:nvSpPr>
            <p:spPr bwMode="auto">
              <a:xfrm>
                <a:off x="4243166" y="3260144"/>
                <a:ext cx="93928" cy="1374833"/>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82" name="직사각형 23">
                <a:extLst>
                  <a:ext uri="{FF2B5EF4-FFF2-40B4-BE49-F238E27FC236}">
                    <a16:creationId xmlns:a16="http://schemas.microsoft.com/office/drawing/2014/main" id="{6D8CBD88-D912-446E-9F98-AB2E78386AB1}"/>
                  </a:ext>
                </a:extLst>
              </p:cNvPr>
              <p:cNvSpPr/>
              <p:nvPr/>
            </p:nvSpPr>
            <p:spPr bwMode="auto">
              <a:xfrm>
                <a:off x="4268150" y="326704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83" name="직사각형 23">
                <a:extLst>
                  <a:ext uri="{FF2B5EF4-FFF2-40B4-BE49-F238E27FC236}">
                    <a16:creationId xmlns:a16="http://schemas.microsoft.com/office/drawing/2014/main" id="{D755D6F1-0CFC-4274-AC50-01609E9892FB}"/>
                  </a:ext>
                </a:extLst>
              </p:cNvPr>
              <p:cNvSpPr/>
              <p:nvPr/>
            </p:nvSpPr>
            <p:spPr bwMode="auto">
              <a:xfrm>
                <a:off x="4268518" y="459731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84" name="TextBox 83">
                <a:extLst>
                  <a:ext uri="{FF2B5EF4-FFF2-40B4-BE49-F238E27FC236}">
                    <a16:creationId xmlns:a16="http://schemas.microsoft.com/office/drawing/2014/main" id="{73346D37-98F5-4389-A682-E57380FC0FB5}"/>
                  </a:ext>
                </a:extLst>
              </p:cNvPr>
              <p:cNvSpPr txBox="1"/>
              <p:nvPr/>
            </p:nvSpPr>
            <p:spPr>
              <a:xfrm>
                <a:off x="2187131" y="5284845"/>
                <a:ext cx="488475"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VDD</a:t>
                </a:r>
              </a:p>
            </p:txBody>
          </p:sp>
          <p:sp>
            <p:nvSpPr>
              <p:cNvPr id="85" name="TextBox 84">
                <a:extLst>
                  <a:ext uri="{FF2B5EF4-FFF2-40B4-BE49-F238E27FC236}">
                    <a16:creationId xmlns:a16="http://schemas.microsoft.com/office/drawing/2014/main" id="{9C2889FA-446A-4270-8009-F898EA199EA7}"/>
                  </a:ext>
                </a:extLst>
              </p:cNvPr>
              <p:cNvSpPr txBox="1"/>
              <p:nvPr/>
            </p:nvSpPr>
            <p:spPr>
              <a:xfrm>
                <a:off x="2232277" y="6000491"/>
                <a:ext cx="447002" cy="254270"/>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VSS</a:t>
                </a:r>
              </a:p>
            </p:txBody>
          </p:sp>
          <p:sp>
            <p:nvSpPr>
              <p:cNvPr id="86" name="직사각형 23">
                <a:extLst>
                  <a:ext uri="{FF2B5EF4-FFF2-40B4-BE49-F238E27FC236}">
                    <a16:creationId xmlns:a16="http://schemas.microsoft.com/office/drawing/2014/main" id="{3F5657C6-8DFA-48E7-B887-1AB219127E0D}"/>
                  </a:ext>
                </a:extLst>
              </p:cNvPr>
              <p:cNvSpPr/>
              <p:nvPr/>
            </p:nvSpPr>
            <p:spPr bwMode="auto">
              <a:xfrm>
                <a:off x="5035928" y="2524593"/>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87" name="직사각형 23">
                <a:extLst>
                  <a:ext uri="{FF2B5EF4-FFF2-40B4-BE49-F238E27FC236}">
                    <a16:creationId xmlns:a16="http://schemas.microsoft.com/office/drawing/2014/main" id="{1E5F1BE1-EAEF-4B8B-A2B6-723EE6FA059E}"/>
                  </a:ext>
                </a:extLst>
              </p:cNvPr>
              <p:cNvSpPr/>
              <p:nvPr/>
            </p:nvSpPr>
            <p:spPr bwMode="auto">
              <a:xfrm>
                <a:off x="5060913" y="2534526"/>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88" name="직사각형 23">
                <a:extLst>
                  <a:ext uri="{FF2B5EF4-FFF2-40B4-BE49-F238E27FC236}">
                    <a16:creationId xmlns:a16="http://schemas.microsoft.com/office/drawing/2014/main" id="{281F9486-7FDC-4BBB-A9D3-0AF62A52B9BD}"/>
                  </a:ext>
                </a:extLst>
              </p:cNvPr>
              <p:cNvSpPr/>
              <p:nvPr/>
            </p:nvSpPr>
            <p:spPr bwMode="auto">
              <a:xfrm>
                <a:off x="5062993" y="3872049"/>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89" name="직사각형 23">
                <a:extLst>
                  <a:ext uri="{FF2B5EF4-FFF2-40B4-BE49-F238E27FC236}">
                    <a16:creationId xmlns:a16="http://schemas.microsoft.com/office/drawing/2014/main" id="{9711A5B2-BC5F-4496-A32D-BDDE1A8C9E0A}"/>
                  </a:ext>
                </a:extLst>
              </p:cNvPr>
              <p:cNvSpPr/>
              <p:nvPr/>
            </p:nvSpPr>
            <p:spPr bwMode="auto">
              <a:xfrm>
                <a:off x="5229152" y="3242608"/>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90" name="직사각형 23">
                <a:extLst>
                  <a:ext uri="{FF2B5EF4-FFF2-40B4-BE49-F238E27FC236}">
                    <a16:creationId xmlns:a16="http://schemas.microsoft.com/office/drawing/2014/main" id="{EA840119-29FB-44D7-B252-3707CAACEF11}"/>
                  </a:ext>
                </a:extLst>
              </p:cNvPr>
              <p:cNvSpPr/>
              <p:nvPr/>
            </p:nvSpPr>
            <p:spPr bwMode="auto">
              <a:xfrm>
                <a:off x="5254137" y="3252541"/>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91" name="직사각형 23">
                <a:extLst>
                  <a:ext uri="{FF2B5EF4-FFF2-40B4-BE49-F238E27FC236}">
                    <a16:creationId xmlns:a16="http://schemas.microsoft.com/office/drawing/2014/main" id="{8330B681-F9DA-4F07-8A95-263033E18F8D}"/>
                  </a:ext>
                </a:extLst>
              </p:cNvPr>
              <p:cNvSpPr/>
              <p:nvPr/>
            </p:nvSpPr>
            <p:spPr bwMode="auto">
              <a:xfrm>
                <a:off x="5256217" y="4590064"/>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92" name="직사각형 23">
                <a:extLst>
                  <a:ext uri="{FF2B5EF4-FFF2-40B4-BE49-F238E27FC236}">
                    <a16:creationId xmlns:a16="http://schemas.microsoft.com/office/drawing/2014/main" id="{F2396B12-9A00-4A30-8E7A-9AE9AFF9226F}"/>
                  </a:ext>
                </a:extLst>
              </p:cNvPr>
              <p:cNvSpPr/>
              <p:nvPr/>
            </p:nvSpPr>
            <p:spPr bwMode="auto">
              <a:xfrm>
                <a:off x="5811387" y="3252011"/>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dirty="0">
                  <a:solidFill>
                    <a:prstClr val="black"/>
                  </a:solidFill>
                  <a:latin typeface="Arial Narrow" pitchFamily="34" charset="0"/>
                  <a:ea typeface="맑은 고딕" panose="020B0503020000020004" pitchFamily="34" charset="-127"/>
                </a:endParaRPr>
              </a:p>
            </p:txBody>
          </p:sp>
          <p:sp>
            <p:nvSpPr>
              <p:cNvPr id="93" name="직사각형 23">
                <a:extLst>
                  <a:ext uri="{FF2B5EF4-FFF2-40B4-BE49-F238E27FC236}">
                    <a16:creationId xmlns:a16="http://schemas.microsoft.com/office/drawing/2014/main" id="{7502882E-E8E7-4CC0-9DA5-29048852F4C9}"/>
                  </a:ext>
                </a:extLst>
              </p:cNvPr>
              <p:cNvSpPr/>
              <p:nvPr/>
            </p:nvSpPr>
            <p:spPr bwMode="auto">
              <a:xfrm>
                <a:off x="5836371" y="3261942"/>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94" name="직사각형 23">
                <a:extLst>
                  <a:ext uri="{FF2B5EF4-FFF2-40B4-BE49-F238E27FC236}">
                    <a16:creationId xmlns:a16="http://schemas.microsoft.com/office/drawing/2014/main" id="{A7F83877-0F18-437B-B2B1-7BBE891E020B}"/>
                  </a:ext>
                </a:extLst>
              </p:cNvPr>
              <p:cNvSpPr/>
              <p:nvPr/>
            </p:nvSpPr>
            <p:spPr bwMode="auto">
              <a:xfrm>
                <a:off x="5838451" y="459221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95" name="직사각형 23">
                <a:extLst>
                  <a:ext uri="{FF2B5EF4-FFF2-40B4-BE49-F238E27FC236}">
                    <a16:creationId xmlns:a16="http://schemas.microsoft.com/office/drawing/2014/main" id="{65AD07AC-C00F-405D-9E01-C694F54B3B24}"/>
                  </a:ext>
                </a:extLst>
              </p:cNvPr>
              <p:cNvSpPr/>
              <p:nvPr/>
            </p:nvSpPr>
            <p:spPr bwMode="auto">
              <a:xfrm>
                <a:off x="6012832" y="3251798"/>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96" name="직사각형 23">
                <a:extLst>
                  <a:ext uri="{FF2B5EF4-FFF2-40B4-BE49-F238E27FC236}">
                    <a16:creationId xmlns:a16="http://schemas.microsoft.com/office/drawing/2014/main" id="{2986B618-C91A-4C43-ACA1-0F7B86497E66}"/>
                  </a:ext>
                </a:extLst>
              </p:cNvPr>
              <p:cNvSpPr/>
              <p:nvPr/>
            </p:nvSpPr>
            <p:spPr bwMode="auto">
              <a:xfrm>
                <a:off x="6037816" y="3261732"/>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97" name="직사각형 23">
                <a:extLst>
                  <a:ext uri="{FF2B5EF4-FFF2-40B4-BE49-F238E27FC236}">
                    <a16:creationId xmlns:a16="http://schemas.microsoft.com/office/drawing/2014/main" id="{32B932E7-1B31-47C0-A1A5-A252D8845FB2}"/>
                  </a:ext>
                </a:extLst>
              </p:cNvPr>
              <p:cNvSpPr/>
              <p:nvPr/>
            </p:nvSpPr>
            <p:spPr bwMode="auto">
              <a:xfrm>
                <a:off x="6039896" y="4599255"/>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98" name="직사각형 23">
                <a:extLst>
                  <a:ext uri="{FF2B5EF4-FFF2-40B4-BE49-F238E27FC236}">
                    <a16:creationId xmlns:a16="http://schemas.microsoft.com/office/drawing/2014/main" id="{8D4CBAC3-4F82-483E-A341-24483A09D802}"/>
                  </a:ext>
                </a:extLst>
              </p:cNvPr>
              <p:cNvSpPr/>
              <p:nvPr/>
            </p:nvSpPr>
            <p:spPr bwMode="auto">
              <a:xfrm>
                <a:off x="5036539" y="4093514"/>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99" name="직사각형 23">
                <a:extLst>
                  <a:ext uri="{FF2B5EF4-FFF2-40B4-BE49-F238E27FC236}">
                    <a16:creationId xmlns:a16="http://schemas.microsoft.com/office/drawing/2014/main" id="{4C1A4270-90A6-4D39-886F-585BBCE1F37F}"/>
                  </a:ext>
                </a:extLst>
              </p:cNvPr>
              <p:cNvSpPr/>
              <p:nvPr/>
            </p:nvSpPr>
            <p:spPr bwMode="auto">
              <a:xfrm>
                <a:off x="3675216" y="409704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0" name="직사각형 23">
                <a:extLst>
                  <a:ext uri="{FF2B5EF4-FFF2-40B4-BE49-F238E27FC236}">
                    <a16:creationId xmlns:a16="http://schemas.microsoft.com/office/drawing/2014/main" id="{51A9FACC-F198-4B70-BD06-431DF2E25B99}"/>
                  </a:ext>
                </a:extLst>
              </p:cNvPr>
              <p:cNvSpPr/>
              <p:nvPr/>
            </p:nvSpPr>
            <p:spPr bwMode="auto">
              <a:xfrm>
                <a:off x="3472828" y="409235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1" name="직사각형 23">
                <a:extLst>
                  <a:ext uri="{FF2B5EF4-FFF2-40B4-BE49-F238E27FC236}">
                    <a16:creationId xmlns:a16="http://schemas.microsoft.com/office/drawing/2014/main" id="{E9BCA1EC-5C0C-4DFC-9612-980BA9A19F86}"/>
                  </a:ext>
                </a:extLst>
              </p:cNvPr>
              <p:cNvSpPr/>
              <p:nvPr/>
            </p:nvSpPr>
            <p:spPr bwMode="auto">
              <a:xfrm>
                <a:off x="3864087" y="4680864"/>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2" name="직사각형 23">
                <a:extLst>
                  <a:ext uri="{FF2B5EF4-FFF2-40B4-BE49-F238E27FC236}">
                    <a16:creationId xmlns:a16="http://schemas.microsoft.com/office/drawing/2014/main" id="{F0A573C3-EA6A-4687-A14B-E4BF13C4D02A}"/>
                  </a:ext>
                </a:extLst>
              </p:cNvPr>
              <p:cNvSpPr/>
              <p:nvPr/>
            </p:nvSpPr>
            <p:spPr bwMode="auto">
              <a:xfrm>
                <a:off x="3889072" y="4690797"/>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3" name="직사각형 23">
                <a:extLst>
                  <a:ext uri="{FF2B5EF4-FFF2-40B4-BE49-F238E27FC236}">
                    <a16:creationId xmlns:a16="http://schemas.microsoft.com/office/drawing/2014/main" id="{667427DB-0E9C-425E-9005-D4A690BE029D}"/>
                  </a:ext>
                </a:extLst>
              </p:cNvPr>
              <p:cNvSpPr/>
              <p:nvPr/>
            </p:nvSpPr>
            <p:spPr bwMode="auto">
              <a:xfrm>
                <a:off x="3891152" y="602832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4" name="직사각형 23">
                <a:extLst>
                  <a:ext uri="{FF2B5EF4-FFF2-40B4-BE49-F238E27FC236}">
                    <a16:creationId xmlns:a16="http://schemas.microsoft.com/office/drawing/2014/main" id="{C3DA82AA-FF7A-4140-9D4B-08E17FC74AC9}"/>
                  </a:ext>
                </a:extLst>
              </p:cNvPr>
              <p:cNvSpPr/>
              <p:nvPr/>
            </p:nvSpPr>
            <p:spPr bwMode="auto">
              <a:xfrm>
                <a:off x="5605805" y="481011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5" name="직사각형 23">
                <a:extLst>
                  <a:ext uri="{FF2B5EF4-FFF2-40B4-BE49-F238E27FC236}">
                    <a16:creationId xmlns:a16="http://schemas.microsoft.com/office/drawing/2014/main" id="{F941C7F5-AAB4-4150-B378-DFFCB32E1D4E}"/>
                  </a:ext>
                </a:extLst>
              </p:cNvPr>
              <p:cNvSpPr/>
              <p:nvPr/>
            </p:nvSpPr>
            <p:spPr bwMode="auto">
              <a:xfrm>
                <a:off x="5221900" y="4816950"/>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6" name="직사각형 23">
                <a:extLst>
                  <a:ext uri="{FF2B5EF4-FFF2-40B4-BE49-F238E27FC236}">
                    <a16:creationId xmlns:a16="http://schemas.microsoft.com/office/drawing/2014/main" id="{1DD7FC77-0A3A-41B3-83CD-0767B8F09C24}"/>
                  </a:ext>
                </a:extLst>
              </p:cNvPr>
              <p:cNvSpPr/>
              <p:nvPr/>
            </p:nvSpPr>
            <p:spPr bwMode="auto">
              <a:xfrm>
                <a:off x="4638945" y="4816950"/>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7" name="직사각형 25">
                <a:extLst>
                  <a:ext uri="{FF2B5EF4-FFF2-40B4-BE49-F238E27FC236}">
                    <a16:creationId xmlns:a16="http://schemas.microsoft.com/office/drawing/2014/main" id="{7B442CA5-7735-4956-9E15-8B29AE992916}"/>
                  </a:ext>
                </a:extLst>
              </p:cNvPr>
              <p:cNvSpPr/>
              <p:nvPr/>
            </p:nvSpPr>
            <p:spPr bwMode="auto">
              <a:xfrm>
                <a:off x="4587315" y="4652125"/>
                <a:ext cx="405058"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8" name="직사각형 23">
                <a:extLst>
                  <a:ext uri="{FF2B5EF4-FFF2-40B4-BE49-F238E27FC236}">
                    <a16:creationId xmlns:a16="http://schemas.microsoft.com/office/drawing/2014/main" id="{96ED56E7-4C51-4DE0-9CAC-1CBA13A7DD52}"/>
                  </a:ext>
                </a:extLst>
              </p:cNvPr>
              <p:cNvSpPr/>
              <p:nvPr/>
            </p:nvSpPr>
            <p:spPr bwMode="auto">
              <a:xfrm>
                <a:off x="5414653" y="4814150"/>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09" name="직사각형 23">
                <a:extLst>
                  <a:ext uri="{FF2B5EF4-FFF2-40B4-BE49-F238E27FC236}">
                    <a16:creationId xmlns:a16="http://schemas.microsoft.com/office/drawing/2014/main" id="{22D25759-0AFF-46D1-B525-6C254AF18632}"/>
                  </a:ext>
                </a:extLst>
              </p:cNvPr>
              <p:cNvSpPr/>
              <p:nvPr/>
            </p:nvSpPr>
            <p:spPr bwMode="auto">
              <a:xfrm>
                <a:off x="5800935" y="4805749"/>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0" name="직사각형 23">
                <a:extLst>
                  <a:ext uri="{FF2B5EF4-FFF2-40B4-BE49-F238E27FC236}">
                    <a16:creationId xmlns:a16="http://schemas.microsoft.com/office/drawing/2014/main" id="{0414769A-43EA-4675-8BC9-8CBD49E9F4A7}"/>
                  </a:ext>
                </a:extLst>
              </p:cNvPr>
              <p:cNvSpPr/>
              <p:nvPr/>
            </p:nvSpPr>
            <p:spPr bwMode="auto">
              <a:xfrm>
                <a:off x="6012832" y="4652125"/>
                <a:ext cx="93928" cy="1423633"/>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1" name="직사각형 23">
                <a:extLst>
                  <a:ext uri="{FF2B5EF4-FFF2-40B4-BE49-F238E27FC236}">
                    <a16:creationId xmlns:a16="http://schemas.microsoft.com/office/drawing/2014/main" id="{EEB935DB-F96A-477D-A8F2-2EB27A67BB7B}"/>
                  </a:ext>
                </a:extLst>
              </p:cNvPr>
              <p:cNvSpPr/>
              <p:nvPr/>
            </p:nvSpPr>
            <p:spPr bwMode="auto">
              <a:xfrm>
                <a:off x="6037816" y="4690797"/>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2" name="직사각형 23">
                <a:extLst>
                  <a:ext uri="{FF2B5EF4-FFF2-40B4-BE49-F238E27FC236}">
                    <a16:creationId xmlns:a16="http://schemas.microsoft.com/office/drawing/2014/main" id="{A9FC15CE-7A12-4BC8-9125-34979827AE82}"/>
                  </a:ext>
                </a:extLst>
              </p:cNvPr>
              <p:cNvSpPr/>
              <p:nvPr/>
            </p:nvSpPr>
            <p:spPr bwMode="auto">
              <a:xfrm>
                <a:off x="6039896" y="602832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3" name="직사각형 23">
                <a:extLst>
                  <a:ext uri="{FF2B5EF4-FFF2-40B4-BE49-F238E27FC236}">
                    <a16:creationId xmlns:a16="http://schemas.microsoft.com/office/drawing/2014/main" id="{370FF7F2-86B8-4C75-96E0-058460FAA413}"/>
                  </a:ext>
                </a:extLst>
              </p:cNvPr>
              <p:cNvSpPr/>
              <p:nvPr/>
            </p:nvSpPr>
            <p:spPr bwMode="auto">
              <a:xfrm>
                <a:off x="3095008" y="480621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4" name="직사각형 21">
                <a:extLst>
                  <a:ext uri="{FF2B5EF4-FFF2-40B4-BE49-F238E27FC236}">
                    <a16:creationId xmlns:a16="http://schemas.microsoft.com/office/drawing/2014/main" id="{91907093-90F4-4BC0-8C76-FF7CF7F34A6E}"/>
                  </a:ext>
                </a:extLst>
              </p:cNvPr>
              <p:cNvSpPr/>
              <p:nvPr/>
            </p:nvSpPr>
            <p:spPr bwMode="auto">
              <a:xfrm>
                <a:off x="2843072" y="4654675"/>
                <a:ext cx="789135"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5" name="직사각형 23">
                <a:extLst>
                  <a:ext uri="{FF2B5EF4-FFF2-40B4-BE49-F238E27FC236}">
                    <a16:creationId xmlns:a16="http://schemas.microsoft.com/office/drawing/2014/main" id="{C4FFC6F8-70ED-4A99-B274-E6AC2E6FC7BE}"/>
                  </a:ext>
                </a:extLst>
              </p:cNvPr>
              <p:cNvSpPr/>
              <p:nvPr/>
            </p:nvSpPr>
            <p:spPr bwMode="auto">
              <a:xfrm>
                <a:off x="2892619" y="480152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6" name="직사각형 23">
                <a:extLst>
                  <a:ext uri="{FF2B5EF4-FFF2-40B4-BE49-F238E27FC236}">
                    <a16:creationId xmlns:a16="http://schemas.microsoft.com/office/drawing/2014/main" id="{35FFE652-C97A-4874-BD0C-4F4E0B23842F}"/>
                  </a:ext>
                </a:extLst>
              </p:cNvPr>
              <p:cNvSpPr/>
              <p:nvPr/>
            </p:nvSpPr>
            <p:spPr bwMode="auto">
              <a:xfrm>
                <a:off x="3487087" y="4811830"/>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7" name="직사각형 23">
                <a:extLst>
                  <a:ext uri="{FF2B5EF4-FFF2-40B4-BE49-F238E27FC236}">
                    <a16:creationId xmlns:a16="http://schemas.microsoft.com/office/drawing/2014/main" id="{DFBDC444-BD23-43F8-8CF2-FF8B0F04C4D5}"/>
                  </a:ext>
                </a:extLst>
              </p:cNvPr>
              <p:cNvSpPr/>
              <p:nvPr/>
            </p:nvSpPr>
            <p:spPr bwMode="auto">
              <a:xfrm>
                <a:off x="3284698" y="4807139"/>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8" name="직사각형 23">
                <a:extLst>
                  <a:ext uri="{FF2B5EF4-FFF2-40B4-BE49-F238E27FC236}">
                    <a16:creationId xmlns:a16="http://schemas.microsoft.com/office/drawing/2014/main" id="{FC769000-84A1-4946-82BE-9441984A6CE8}"/>
                  </a:ext>
                </a:extLst>
              </p:cNvPr>
              <p:cNvSpPr/>
              <p:nvPr/>
            </p:nvSpPr>
            <p:spPr bwMode="auto">
              <a:xfrm>
                <a:off x="3279372" y="553029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19" name="직사각형 21">
                <a:extLst>
                  <a:ext uri="{FF2B5EF4-FFF2-40B4-BE49-F238E27FC236}">
                    <a16:creationId xmlns:a16="http://schemas.microsoft.com/office/drawing/2014/main" id="{553B4747-AD27-44B5-9E9C-7E95D30E9074}"/>
                  </a:ext>
                </a:extLst>
              </p:cNvPr>
              <p:cNvSpPr/>
              <p:nvPr/>
            </p:nvSpPr>
            <p:spPr bwMode="auto">
              <a:xfrm>
                <a:off x="3027437" y="5368476"/>
                <a:ext cx="789135"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0" name="직사각형 23">
                <a:extLst>
                  <a:ext uri="{FF2B5EF4-FFF2-40B4-BE49-F238E27FC236}">
                    <a16:creationId xmlns:a16="http://schemas.microsoft.com/office/drawing/2014/main" id="{4D1B01A7-B7CF-4E9F-8FA9-767BF9C35832}"/>
                  </a:ext>
                </a:extLst>
              </p:cNvPr>
              <p:cNvSpPr/>
              <p:nvPr/>
            </p:nvSpPr>
            <p:spPr bwMode="auto">
              <a:xfrm>
                <a:off x="3076984" y="552560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1" name="직사각형 23">
                <a:extLst>
                  <a:ext uri="{FF2B5EF4-FFF2-40B4-BE49-F238E27FC236}">
                    <a16:creationId xmlns:a16="http://schemas.microsoft.com/office/drawing/2014/main" id="{9CFEAA3D-08C1-4000-A30B-89D9A99F3314}"/>
                  </a:ext>
                </a:extLst>
              </p:cNvPr>
              <p:cNvSpPr/>
              <p:nvPr/>
            </p:nvSpPr>
            <p:spPr bwMode="auto">
              <a:xfrm>
                <a:off x="3671451" y="553590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2" name="직사각형 23">
                <a:extLst>
                  <a:ext uri="{FF2B5EF4-FFF2-40B4-BE49-F238E27FC236}">
                    <a16:creationId xmlns:a16="http://schemas.microsoft.com/office/drawing/2014/main" id="{B41C89DB-746B-41E7-8791-4AFEE6EF9E2F}"/>
                  </a:ext>
                </a:extLst>
              </p:cNvPr>
              <p:cNvSpPr/>
              <p:nvPr/>
            </p:nvSpPr>
            <p:spPr bwMode="auto">
              <a:xfrm>
                <a:off x="3469062" y="553121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3" name="직사각형 23">
                <a:extLst>
                  <a:ext uri="{FF2B5EF4-FFF2-40B4-BE49-F238E27FC236}">
                    <a16:creationId xmlns:a16="http://schemas.microsoft.com/office/drawing/2014/main" id="{82E1DC66-B326-43B8-96E9-6E2AB5958AC2}"/>
                  </a:ext>
                </a:extLst>
              </p:cNvPr>
              <p:cNvSpPr/>
              <p:nvPr/>
            </p:nvSpPr>
            <p:spPr bwMode="auto">
              <a:xfrm>
                <a:off x="4044431" y="4680864"/>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4" name="직사각형 23">
                <a:extLst>
                  <a:ext uri="{FF2B5EF4-FFF2-40B4-BE49-F238E27FC236}">
                    <a16:creationId xmlns:a16="http://schemas.microsoft.com/office/drawing/2014/main" id="{EED1E106-74A4-4A71-9FE8-D1A06FD38226}"/>
                  </a:ext>
                </a:extLst>
              </p:cNvPr>
              <p:cNvSpPr/>
              <p:nvPr/>
            </p:nvSpPr>
            <p:spPr bwMode="auto">
              <a:xfrm>
                <a:off x="4069415" y="4690797"/>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5" name="직사각형 23">
                <a:extLst>
                  <a:ext uri="{FF2B5EF4-FFF2-40B4-BE49-F238E27FC236}">
                    <a16:creationId xmlns:a16="http://schemas.microsoft.com/office/drawing/2014/main" id="{D3E3721C-45F7-405F-A0A6-48E714C45AE0}"/>
                  </a:ext>
                </a:extLst>
              </p:cNvPr>
              <p:cNvSpPr/>
              <p:nvPr/>
            </p:nvSpPr>
            <p:spPr bwMode="auto">
              <a:xfrm>
                <a:off x="4071495" y="602832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6" name="직사각형 23">
                <a:extLst>
                  <a:ext uri="{FF2B5EF4-FFF2-40B4-BE49-F238E27FC236}">
                    <a16:creationId xmlns:a16="http://schemas.microsoft.com/office/drawing/2014/main" id="{82A7AC61-6B16-450E-9411-073ADB3DE8DF}"/>
                  </a:ext>
                </a:extLst>
              </p:cNvPr>
              <p:cNvSpPr/>
              <p:nvPr/>
            </p:nvSpPr>
            <p:spPr bwMode="auto">
              <a:xfrm>
                <a:off x="4452079" y="5525339"/>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7" name="직사각형 21">
                <a:extLst>
                  <a:ext uri="{FF2B5EF4-FFF2-40B4-BE49-F238E27FC236}">
                    <a16:creationId xmlns:a16="http://schemas.microsoft.com/office/drawing/2014/main" id="{EF237503-9756-4848-823F-C6CC0D9A6757}"/>
                  </a:ext>
                </a:extLst>
              </p:cNvPr>
              <p:cNvSpPr/>
              <p:nvPr/>
            </p:nvSpPr>
            <p:spPr bwMode="auto">
              <a:xfrm>
                <a:off x="4200144" y="5363523"/>
                <a:ext cx="791699"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8" name="직사각형 23">
                <a:extLst>
                  <a:ext uri="{FF2B5EF4-FFF2-40B4-BE49-F238E27FC236}">
                    <a16:creationId xmlns:a16="http://schemas.microsoft.com/office/drawing/2014/main" id="{B45AFC2D-6EA1-431B-83F4-D08A1315E63B}"/>
                  </a:ext>
                </a:extLst>
              </p:cNvPr>
              <p:cNvSpPr/>
              <p:nvPr/>
            </p:nvSpPr>
            <p:spPr bwMode="auto">
              <a:xfrm>
                <a:off x="4249690" y="5520649"/>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29" name="직사각형 23">
                <a:extLst>
                  <a:ext uri="{FF2B5EF4-FFF2-40B4-BE49-F238E27FC236}">
                    <a16:creationId xmlns:a16="http://schemas.microsoft.com/office/drawing/2014/main" id="{9FBE69D0-7E2F-4CE4-A5B2-47770246C1D9}"/>
                  </a:ext>
                </a:extLst>
              </p:cNvPr>
              <p:cNvSpPr/>
              <p:nvPr/>
            </p:nvSpPr>
            <p:spPr bwMode="auto">
              <a:xfrm>
                <a:off x="4844158" y="553095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30" name="직사각형 23">
                <a:extLst>
                  <a:ext uri="{FF2B5EF4-FFF2-40B4-BE49-F238E27FC236}">
                    <a16:creationId xmlns:a16="http://schemas.microsoft.com/office/drawing/2014/main" id="{7CDA1A1C-7024-4077-A912-2841C8C29856}"/>
                  </a:ext>
                </a:extLst>
              </p:cNvPr>
              <p:cNvSpPr/>
              <p:nvPr/>
            </p:nvSpPr>
            <p:spPr bwMode="auto">
              <a:xfrm>
                <a:off x="4641769" y="552626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31" name="직사각형 23">
                <a:extLst>
                  <a:ext uri="{FF2B5EF4-FFF2-40B4-BE49-F238E27FC236}">
                    <a16:creationId xmlns:a16="http://schemas.microsoft.com/office/drawing/2014/main" id="{5B64C928-7EAE-4E80-B01C-3A013E5ED69E}"/>
                  </a:ext>
                </a:extLst>
              </p:cNvPr>
              <p:cNvSpPr/>
              <p:nvPr/>
            </p:nvSpPr>
            <p:spPr bwMode="auto">
              <a:xfrm>
                <a:off x="5430184" y="553634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32" name="직사각형 23">
                <a:extLst>
                  <a:ext uri="{FF2B5EF4-FFF2-40B4-BE49-F238E27FC236}">
                    <a16:creationId xmlns:a16="http://schemas.microsoft.com/office/drawing/2014/main" id="{D4BC235B-44D7-4079-BF57-A09ED42ECBAF}"/>
                  </a:ext>
                </a:extLst>
              </p:cNvPr>
              <p:cNvSpPr/>
              <p:nvPr/>
            </p:nvSpPr>
            <p:spPr bwMode="auto">
              <a:xfrm>
                <a:off x="5227796" y="553165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33" name="직사각형 23">
                <a:extLst>
                  <a:ext uri="{FF2B5EF4-FFF2-40B4-BE49-F238E27FC236}">
                    <a16:creationId xmlns:a16="http://schemas.microsoft.com/office/drawing/2014/main" id="{3909B0BF-641C-4D8C-8254-92817378D9F9}"/>
                  </a:ext>
                </a:extLst>
              </p:cNvPr>
              <p:cNvSpPr/>
              <p:nvPr/>
            </p:nvSpPr>
            <p:spPr bwMode="auto">
              <a:xfrm>
                <a:off x="4044431" y="3267541"/>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34" name="직사각형 23">
                <a:extLst>
                  <a:ext uri="{FF2B5EF4-FFF2-40B4-BE49-F238E27FC236}">
                    <a16:creationId xmlns:a16="http://schemas.microsoft.com/office/drawing/2014/main" id="{2527B865-EF08-43AA-877A-CCD1F79903A8}"/>
                  </a:ext>
                </a:extLst>
              </p:cNvPr>
              <p:cNvSpPr/>
              <p:nvPr/>
            </p:nvSpPr>
            <p:spPr bwMode="auto">
              <a:xfrm>
                <a:off x="4069415" y="3262969"/>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35" name="직사각형 23">
                <a:extLst>
                  <a:ext uri="{FF2B5EF4-FFF2-40B4-BE49-F238E27FC236}">
                    <a16:creationId xmlns:a16="http://schemas.microsoft.com/office/drawing/2014/main" id="{A171EEEF-6F45-4C0E-9B19-02408440D12F}"/>
                  </a:ext>
                </a:extLst>
              </p:cNvPr>
              <p:cNvSpPr/>
              <p:nvPr/>
            </p:nvSpPr>
            <p:spPr bwMode="auto">
              <a:xfrm>
                <a:off x="4071495" y="4585986"/>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36" name="직사각형 23">
                <a:extLst>
                  <a:ext uri="{FF2B5EF4-FFF2-40B4-BE49-F238E27FC236}">
                    <a16:creationId xmlns:a16="http://schemas.microsoft.com/office/drawing/2014/main" id="{60AC88E3-E2E1-45A7-A9AB-D3B4000F6EAA}"/>
                  </a:ext>
                </a:extLst>
              </p:cNvPr>
              <p:cNvSpPr/>
              <p:nvPr/>
            </p:nvSpPr>
            <p:spPr bwMode="auto">
              <a:xfrm>
                <a:off x="5048816" y="4680864"/>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37" name="직사각형 23">
                <a:extLst>
                  <a:ext uri="{FF2B5EF4-FFF2-40B4-BE49-F238E27FC236}">
                    <a16:creationId xmlns:a16="http://schemas.microsoft.com/office/drawing/2014/main" id="{7AA201B2-68BB-4D5C-A548-A66A499C4FA1}"/>
                  </a:ext>
                </a:extLst>
              </p:cNvPr>
              <p:cNvSpPr/>
              <p:nvPr/>
            </p:nvSpPr>
            <p:spPr bwMode="auto">
              <a:xfrm>
                <a:off x="5071024" y="4684248"/>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38" name="직사각형 23">
                <a:extLst>
                  <a:ext uri="{FF2B5EF4-FFF2-40B4-BE49-F238E27FC236}">
                    <a16:creationId xmlns:a16="http://schemas.microsoft.com/office/drawing/2014/main" id="{18BA8932-DDAD-4034-9D54-D1DC44F72798}"/>
                  </a:ext>
                </a:extLst>
              </p:cNvPr>
              <p:cNvSpPr/>
              <p:nvPr/>
            </p:nvSpPr>
            <p:spPr bwMode="auto">
              <a:xfrm>
                <a:off x="5067700" y="6010346"/>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grpSp>
        <p:sp>
          <p:nvSpPr>
            <p:cNvPr id="10" name="Rectangle 9">
              <a:extLst>
                <a:ext uri="{FF2B5EF4-FFF2-40B4-BE49-F238E27FC236}">
                  <a16:creationId xmlns:a16="http://schemas.microsoft.com/office/drawing/2014/main" id="{120B75C0-5798-49DA-8BE3-10179CA8379E}"/>
                </a:ext>
              </a:extLst>
            </p:cNvPr>
            <p:cNvSpPr/>
            <p:nvPr/>
          </p:nvSpPr>
          <p:spPr bwMode="auto">
            <a:xfrm>
              <a:off x="611542" y="4745382"/>
              <a:ext cx="3721248" cy="1446801"/>
            </a:xfrm>
            <a:prstGeom prst="rect">
              <a:avLst/>
            </a:prstGeom>
            <a:noFill/>
            <a:ln w="381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b="1">
                <a:latin typeface="Arial Narrow" pitchFamily="34" charset="0"/>
              </a:endParaRPr>
            </a:p>
          </p:txBody>
        </p:sp>
        <p:sp>
          <p:nvSpPr>
            <p:cNvPr id="11" name="Rectangle 10">
              <a:extLst>
                <a:ext uri="{FF2B5EF4-FFF2-40B4-BE49-F238E27FC236}">
                  <a16:creationId xmlns:a16="http://schemas.microsoft.com/office/drawing/2014/main" id="{4761F2CF-1F05-4DD0-8B87-8AFE206F7B4C}"/>
                </a:ext>
              </a:extLst>
            </p:cNvPr>
            <p:cNvSpPr/>
            <p:nvPr/>
          </p:nvSpPr>
          <p:spPr bwMode="auto">
            <a:xfrm>
              <a:off x="611542" y="3297614"/>
              <a:ext cx="3721248" cy="1446801"/>
            </a:xfrm>
            <a:prstGeom prst="rect">
              <a:avLst/>
            </a:prstGeom>
            <a:noFill/>
            <a:ln w="381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b="1">
                <a:latin typeface="Arial Narrow" pitchFamily="34" charset="0"/>
              </a:endParaRPr>
            </a:p>
          </p:txBody>
        </p:sp>
        <p:sp>
          <p:nvSpPr>
            <p:cNvPr id="12" name="Rectangle 11">
              <a:extLst>
                <a:ext uri="{FF2B5EF4-FFF2-40B4-BE49-F238E27FC236}">
                  <a16:creationId xmlns:a16="http://schemas.microsoft.com/office/drawing/2014/main" id="{82425AE8-DD99-49F7-B919-5A65A772FED1}"/>
                </a:ext>
              </a:extLst>
            </p:cNvPr>
            <p:cNvSpPr/>
            <p:nvPr/>
          </p:nvSpPr>
          <p:spPr bwMode="auto">
            <a:xfrm>
              <a:off x="611542" y="1952512"/>
              <a:ext cx="3721248" cy="1343626"/>
            </a:xfrm>
            <a:prstGeom prst="rect">
              <a:avLst/>
            </a:prstGeom>
            <a:noFill/>
            <a:ln w="381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b="1">
                <a:latin typeface="Arial Narrow" pitchFamily="34" charset="0"/>
              </a:endParaRPr>
            </a:p>
          </p:txBody>
        </p:sp>
        <p:sp>
          <p:nvSpPr>
            <p:cNvPr id="13" name="직사각형 23">
              <a:extLst>
                <a:ext uri="{FF2B5EF4-FFF2-40B4-BE49-F238E27FC236}">
                  <a16:creationId xmlns:a16="http://schemas.microsoft.com/office/drawing/2014/main" id="{8F6ABD18-9EAA-4977-88B1-069D3B4C37BC}"/>
                </a:ext>
              </a:extLst>
            </p:cNvPr>
            <p:cNvSpPr/>
            <p:nvPr/>
          </p:nvSpPr>
          <p:spPr bwMode="auto">
            <a:xfrm>
              <a:off x="2211142" y="2700258"/>
              <a:ext cx="102249" cy="408909"/>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4" name="직사각형 23">
              <a:extLst>
                <a:ext uri="{FF2B5EF4-FFF2-40B4-BE49-F238E27FC236}">
                  <a16:creationId xmlns:a16="http://schemas.microsoft.com/office/drawing/2014/main" id="{232F4F42-2764-4F99-85A4-00B1B1BF9338}"/>
                </a:ext>
              </a:extLst>
            </p:cNvPr>
            <p:cNvSpPr/>
            <p:nvPr/>
          </p:nvSpPr>
          <p:spPr bwMode="auto">
            <a:xfrm>
              <a:off x="1213598" y="2691932"/>
              <a:ext cx="102249" cy="408909"/>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5" name="직사각형 23">
              <a:extLst>
                <a:ext uri="{FF2B5EF4-FFF2-40B4-BE49-F238E27FC236}">
                  <a16:creationId xmlns:a16="http://schemas.microsoft.com/office/drawing/2014/main" id="{964435E9-081B-400C-88E3-ABEB63EE40F0}"/>
                </a:ext>
              </a:extLst>
            </p:cNvPr>
            <p:cNvSpPr/>
            <p:nvPr/>
          </p:nvSpPr>
          <p:spPr bwMode="auto">
            <a:xfrm>
              <a:off x="1418647" y="3431081"/>
              <a:ext cx="102249" cy="408909"/>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6" name="직사각형 29">
              <a:extLst>
                <a:ext uri="{FF2B5EF4-FFF2-40B4-BE49-F238E27FC236}">
                  <a16:creationId xmlns:a16="http://schemas.microsoft.com/office/drawing/2014/main" id="{B58E5D25-2551-4758-8F4F-1EDFA815F557}"/>
                </a:ext>
              </a:extLst>
            </p:cNvPr>
            <p:cNvSpPr/>
            <p:nvPr/>
          </p:nvSpPr>
          <p:spPr bwMode="auto">
            <a:xfrm>
              <a:off x="2365253" y="3278391"/>
              <a:ext cx="608422" cy="73279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7" name="직사각형 23">
              <a:extLst>
                <a:ext uri="{FF2B5EF4-FFF2-40B4-BE49-F238E27FC236}">
                  <a16:creationId xmlns:a16="http://schemas.microsoft.com/office/drawing/2014/main" id="{5CB473B6-DC38-4852-9D3C-A866E1417BCC}"/>
                </a:ext>
              </a:extLst>
            </p:cNvPr>
            <p:cNvSpPr/>
            <p:nvPr/>
          </p:nvSpPr>
          <p:spPr bwMode="auto">
            <a:xfrm>
              <a:off x="2806857" y="4905979"/>
              <a:ext cx="102249" cy="408909"/>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8" name="직사각형 25">
              <a:extLst>
                <a:ext uri="{FF2B5EF4-FFF2-40B4-BE49-F238E27FC236}">
                  <a16:creationId xmlns:a16="http://schemas.microsoft.com/office/drawing/2014/main" id="{56C36BD8-1A88-4BBE-8A13-C11AD42E4BC2}"/>
                </a:ext>
              </a:extLst>
            </p:cNvPr>
            <p:cNvSpPr/>
            <p:nvPr/>
          </p:nvSpPr>
          <p:spPr bwMode="auto">
            <a:xfrm>
              <a:off x="3164596" y="4752209"/>
              <a:ext cx="812184" cy="73279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 name="직사각형 21">
              <a:extLst>
                <a:ext uri="{FF2B5EF4-FFF2-40B4-BE49-F238E27FC236}">
                  <a16:creationId xmlns:a16="http://schemas.microsoft.com/office/drawing/2014/main" id="{D2D82984-274C-4FC0-97BE-52FBD3B3822C}"/>
                </a:ext>
              </a:extLst>
            </p:cNvPr>
            <p:cNvSpPr/>
            <p:nvPr/>
          </p:nvSpPr>
          <p:spPr bwMode="auto">
            <a:xfrm>
              <a:off x="3169880" y="5482695"/>
              <a:ext cx="413507" cy="73279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grpSp>
      <p:grpSp>
        <p:nvGrpSpPr>
          <p:cNvPr id="139" name="Group 138">
            <a:extLst>
              <a:ext uri="{FF2B5EF4-FFF2-40B4-BE49-F238E27FC236}">
                <a16:creationId xmlns:a16="http://schemas.microsoft.com/office/drawing/2014/main" id="{72E3855F-0C18-43CD-B9E9-B53C20A0AFC8}"/>
              </a:ext>
            </a:extLst>
          </p:cNvPr>
          <p:cNvGrpSpPr/>
          <p:nvPr/>
        </p:nvGrpSpPr>
        <p:grpSpPr>
          <a:xfrm>
            <a:off x="7590112" y="3006478"/>
            <a:ext cx="1653401" cy="1025441"/>
            <a:chOff x="6541527" y="3623672"/>
            <a:chExt cx="2204535" cy="1367254"/>
          </a:xfrm>
        </p:grpSpPr>
        <p:sp>
          <p:nvSpPr>
            <p:cNvPr id="140" name="직사각형 23">
              <a:extLst>
                <a:ext uri="{FF2B5EF4-FFF2-40B4-BE49-F238E27FC236}">
                  <a16:creationId xmlns:a16="http://schemas.microsoft.com/office/drawing/2014/main" id="{1EE26811-8832-48E6-92C0-C03E7B5A5987}"/>
                </a:ext>
              </a:extLst>
            </p:cNvPr>
            <p:cNvSpPr/>
            <p:nvPr/>
          </p:nvSpPr>
          <p:spPr bwMode="auto">
            <a:xfrm rot="5400000">
              <a:off x="6588612" y="3692798"/>
              <a:ext cx="92082" cy="177865"/>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b="1" kern="0">
                <a:solidFill>
                  <a:prstClr val="black"/>
                </a:solidFill>
                <a:latin typeface="Arial Narrow" pitchFamily="34" charset="0"/>
                <a:ea typeface="맑은 고딕" panose="020B0503020000020004" pitchFamily="34" charset="-127"/>
              </a:endParaRPr>
            </a:p>
          </p:txBody>
        </p:sp>
        <p:sp>
          <p:nvSpPr>
            <p:cNvPr id="141" name="TextBox 140">
              <a:extLst>
                <a:ext uri="{FF2B5EF4-FFF2-40B4-BE49-F238E27FC236}">
                  <a16:creationId xmlns:a16="http://schemas.microsoft.com/office/drawing/2014/main" id="{0A508986-FFB5-40CC-8F2F-C6D758D493C7}"/>
                </a:ext>
              </a:extLst>
            </p:cNvPr>
            <p:cNvSpPr txBox="1"/>
            <p:nvPr/>
          </p:nvSpPr>
          <p:spPr>
            <a:xfrm>
              <a:off x="6727779" y="3623672"/>
              <a:ext cx="966085" cy="369332"/>
            </a:xfrm>
            <a:prstGeom prst="rect">
              <a:avLst/>
            </a:prstGeom>
            <a:noFill/>
          </p:spPr>
          <p:txBody>
            <a:bodyPr wrap="square" rtlCol="0">
              <a:spAutoFit/>
            </a:bodyPr>
            <a:lstStyle/>
            <a:p>
              <a:pPr defTabSz="685800" latinLnBrk="1">
                <a:defRPr/>
              </a:pPr>
              <a:r>
                <a:rPr lang="en-US" sz="1200" kern="0" dirty="0">
                  <a:solidFill>
                    <a:prstClr val="black"/>
                  </a:solidFill>
                  <a:latin typeface="맑은 고딕" panose="020F0502020204030204"/>
                </a:rPr>
                <a:t>M2 rail</a:t>
              </a:r>
            </a:p>
          </p:txBody>
        </p:sp>
        <p:sp>
          <p:nvSpPr>
            <p:cNvPr id="142" name="직사각형 23">
              <a:extLst>
                <a:ext uri="{FF2B5EF4-FFF2-40B4-BE49-F238E27FC236}">
                  <a16:creationId xmlns:a16="http://schemas.microsoft.com/office/drawing/2014/main" id="{81BE8930-563D-48BA-A305-BA988C2E55EC}"/>
                </a:ext>
              </a:extLst>
            </p:cNvPr>
            <p:cNvSpPr/>
            <p:nvPr/>
          </p:nvSpPr>
          <p:spPr bwMode="auto">
            <a:xfrm rot="5400000">
              <a:off x="6588612" y="3889291"/>
              <a:ext cx="92082" cy="177865"/>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b="1" kern="0">
                <a:solidFill>
                  <a:prstClr val="black"/>
                </a:solidFill>
                <a:latin typeface="Arial Narrow" pitchFamily="34" charset="0"/>
                <a:ea typeface="맑은 고딕" panose="020B0503020000020004" pitchFamily="34" charset="-127"/>
              </a:endParaRPr>
            </a:p>
          </p:txBody>
        </p:sp>
        <p:sp>
          <p:nvSpPr>
            <p:cNvPr id="143" name="TextBox 142">
              <a:extLst>
                <a:ext uri="{FF2B5EF4-FFF2-40B4-BE49-F238E27FC236}">
                  <a16:creationId xmlns:a16="http://schemas.microsoft.com/office/drawing/2014/main" id="{F433E18B-7636-4644-A7E7-C38B12F9D05E}"/>
                </a:ext>
              </a:extLst>
            </p:cNvPr>
            <p:cNvSpPr txBox="1"/>
            <p:nvPr/>
          </p:nvSpPr>
          <p:spPr>
            <a:xfrm>
              <a:off x="6727779" y="3820164"/>
              <a:ext cx="966085" cy="369332"/>
            </a:xfrm>
            <a:prstGeom prst="rect">
              <a:avLst/>
            </a:prstGeom>
            <a:noFill/>
          </p:spPr>
          <p:txBody>
            <a:bodyPr wrap="square" rtlCol="0">
              <a:spAutoFit/>
            </a:bodyPr>
            <a:lstStyle/>
            <a:p>
              <a:pPr defTabSz="685800" latinLnBrk="1">
                <a:defRPr/>
              </a:pPr>
              <a:r>
                <a:rPr lang="en-US" sz="1200" kern="0" dirty="0">
                  <a:solidFill>
                    <a:prstClr val="black"/>
                  </a:solidFill>
                  <a:latin typeface="맑은 고딕" panose="020F0502020204030204"/>
                </a:rPr>
                <a:t>V1</a:t>
              </a:r>
            </a:p>
          </p:txBody>
        </p:sp>
        <p:sp>
          <p:nvSpPr>
            <p:cNvPr id="144" name="직사각형 23">
              <a:extLst>
                <a:ext uri="{FF2B5EF4-FFF2-40B4-BE49-F238E27FC236}">
                  <a16:creationId xmlns:a16="http://schemas.microsoft.com/office/drawing/2014/main" id="{73F8F2AA-E084-4986-820C-F48B30F6DB0C}"/>
                </a:ext>
              </a:extLst>
            </p:cNvPr>
            <p:cNvSpPr/>
            <p:nvPr/>
          </p:nvSpPr>
          <p:spPr bwMode="auto">
            <a:xfrm rot="5400000">
              <a:off x="6584419" y="4095766"/>
              <a:ext cx="92082" cy="177865"/>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b="1" kern="0">
                <a:solidFill>
                  <a:prstClr val="black"/>
                </a:solidFill>
                <a:latin typeface="Arial Narrow" pitchFamily="34" charset="0"/>
                <a:ea typeface="맑은 고딕" panose="020B0503020000020004" pitchFamily="34" charset="-127"/>
              </a:endParaRPr>
            </a:p>
          </p:txBody>
        </p:sp>
        <p:sp>
          <p:nvSpPr>
            <p:cNvPr id="145" name="TextBox 144">
              <a:extLst>
                <a:ext uri="{FF2B5EF4-FFF2-40B4-BE49-F238E27FC236}">
                  <a16:creationId xmlns:a16="http://schemas.microsoft.com/office/drawing/2014/main" id="{9EFEB277-1B45-4C0A-95B7-5ABD3B36DB43}"/>
                </a:ext>
              </a:extLst>
            </p:cNvPr>
            <p:cNvSpPr txBox="1"/>
            <p:nvPr/>
          </p:nvSpPr>
          <p:spPr>
            <a:xfrm>
              <a:off x="6723586" y="4026640"/>
              <a:ext cx="966085" cy="369332"/>
            </a:xfrm>
            <a:prstGeom prst="rect">
              <a:avLst/>
            </a:prstGeom>
            <a:noFill/>
          </p:spPr>
          <p:txBody>
            <a:bodyPr wrap="square" rtlCol="0">
              <a:spAutoFit/>
            </a:bodyPr>
            <a:lstStyle/>
            <a:p>
              <a:pPr defTabSz="685800" latinLnBrk="1">
                <a:defRPr/>
              </a:pPr>
              <a:r>
                <a:rPr lang="en-US" sz="1200" kern="0" dirty="0">
                  <a:solidFill>
                    <a:prstClr val="black"/>
                  </a:solidFill>
                  <a:latin typeface="맑은 고딕" panose="020F0502020204030204"/>
                </a:rPr>
                <a:t>M1</a:t>
              </a:r>
            </a:p>
          </p:txBody>
        </p:sp>
        <p:sp>
          <p:nvSpPr>
            <p:cNvPr id="146" name="직사각형 23">
              <a:extLst>
                <a:ext uri="{FF2B5EF4-FFF2-40B4-BE49-F238E27FC236}">
                  <a16:creationId xmlns:a16="http://schemas.microsoft.com/office/drawing/2014/main" id="{D5C5B92A-F7E9-4E55-B0A0-DA807397D9EE}"/>
                </a:ext>
              </a:extLst>
            </p:cNvPr>
            <p:cNvSpPr/>
            <p:nvPr/>
          </p:nvSpPr>
          <p:spPr bwMode="auto">
            <a:xfrm rot="5400000">
              <a:off x="6588612" y="4296649"/>
              <a:ext cx="92082" cy="177865"/>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b="1" kern="0">
                <a:solidFill>
                  <a:prstClr val="black"/>
                </a:solidFill>
                <a:latin typeface="Arial Narrow" pitchFamily="34" charset="0"/>
                <a:ea typeface="맑은 고딕" panose="020B0503020000020004" pitchFamily="34" charset="-127"/>
              </a:endParaRPr>
            </a:p>
          </p:txBody>
        </p:sp>
        <p:sp>
          <p:nvSpPr>
            <p:cNvPr id="147" name="TextBox 146">
              <a:extLst>
                <a:ext uri="{FF2B5EF4-FFF2-40B4-BE49-F238E27FC236}">
                  <a16:creationId xmlns:a16="http://schemas.microsoft.com/office/drawing/2014/main" id="{CC577D17-03F5-4380-8F67-F8454C9F505A}"/>
                </a:ext>
              </a:extLst>
            </p:cNvPr>
            <p:cNvSpPr txBox="1"/>
            <p:nvPr/>
          </p:nvSpPr>
          <p:spPr>
            <a:xfrm>
              <a:off x="6727778" y="4227523"/>
              <a:ext cx="2018284" cy="369332"/>
            </a:xfrm>
            <a:prstGeom prst="rect">
              <a:avLst/>
            </a:prstGeom>
            <a:noFill/>
          </p:spPr>
          <p:txBody>
            <a:bodyPr wrap="square" rtlCol="0">
              <a:spAutoFit/>
            </a:bodyPr>
            <a:lstStyle/>
            <a:p>
              <a:pPr defTabSz="685800" latinLnBrk="1">
                <a:defRPr/>
              </a:pPr>
              <a:r>
                <a:rPr lang="en-US" sz="1200" kern="0" dirty="0">
                  <a:solidFill>
                    <a:prstClr val="black"/>
                  </a:solidFill>
                  <a:latin typeface="맑은 고딕" panose="020F0502020204030204"/>
                </a:rPr>
                <a:t>M1 pin/blockage</a:t>
              </a:r>
            </a:p>
          </p:txBody>
        </p:sp>
        <p:sp>
          <p:nvSpPr>
            <p:cNvPr id="148" name="직사각형 23">
              <a:extLst>
                <a:ext uri="{FF2B5EF4-FFF2-40B4-BE49-F238E27FC236}">
                  <a16:creationId xmlns:a16="http://schemas.microsoft.com/office/drawing/2014/main" id="{2683B370-D18B-4877-A272-12196FCE911C}"/>
                </a:ext>
              </a:extLst>
            </p:cNvPr>
            <p:cNvSpPr/>
            <p:nvPr/>
          </p:nvSpPr>
          <p:spPr bwMode="auto">
            <a:xfrm rot="5400000">
              <a:off x="6596940" y="4494229"/>
              <a:ext cx="92082" cy="177865"/>
            </a:xfrm>
            <a:prstGeom prst="rect">
              <a:avLst/>
            </a:prstGeom>
            <a:solidFill>
              <a:sysClr val="window" lastClr="FFFFFF"/>
            </a:solid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b="1" kern="0">
                <a:solidFill>
                  <a:prstClr val="black"/>
                </a:solidFill>
                <a:latin typeface="Arial Narrow" pitchFamily="34" charset="0"/>
                <a:ea typeface="맑은 고딕" panose="020B0503020000020004" pitchFamily="34" charset="-127"/>
              </a:endParaRPr>
            </a:p>
          </p:txBody>
        </p:sp>
        <p:sp>
          <p:nvSpPr>
            <p:cNvPr id="149" name="TextBox 148">
              <a:extLst>
                <a:ext uri="{FF2B5EF4-FFF2-40B4-BE49-F238E27FC236}">
                  <a16:creationId xmlns:a16="http://schemas.microsoft.com/office/drawing/2014/main" id="{FC3C4B03-F568-4A7F-A221-88B6B6B201A5}"/>
                </a:ext>
              </a:extLst>
            </p:cNvPr>
            <p:cNvSpPr txBox="1"/>
            <p:nvPr/>
          </p:nvSpPr>
          <p:spPr>
            <a:xfrm>
              <a:off x="6736107" y="4425102"/>
              <a:ext cx="1599015" cy="369332"/>
            </a:xfrm>
            <a:prstGeom prst="rect">
              <a:avLst/>
            </a:prstGeom>
            <a:noFill/>
          </p:spPr>
          <p:txBody>
            <a:bodyPr wrap="square" rtlCol="0">
              <a:spAutoFit/>
            </a:bodyPr>
            <a:lstStyle/>
            <a:p>
              <a:pPr defTabSz="685800" latinLnBrk="1">
                <a:defRPr/>
              </a:pPr>
              <a:r>
                <a:rPr lang="en-US" sz="1200" kern="0" dirty="0">
                  <a:solidFill>
                    <a:prstClr val="black"/>
                  </a:solidFill>
                  <a:latin typeface="맑은 고딕" panose="020F0502020204030204"/>
                </a:rPr>
                <a:t>Cell boundary</a:t>
              </a:r>
            </a:p>
          </p:txBody>
        </p:sp>
        <p:sp>
          <p:nvSpPr>
            <p:cNvPr id="150" name="TextBox 149">
              <a:extLst>
                <a:ext uri="{FF2B5EF4-FFF2-40B4-BE49-F238E27FC236}">
                  <a16:creationId xmlns:a16="http://schemas.microsoft.com/office/drawing/2014/main" id="{BC011FA9-C102-4327-9D7F-C0630B5BAE62}"/>
                </a:ext>
              </a:extLst>
            </p:cNvPr>
            <p:cNvSpPr txBox="1"/>
            <p:nvPr/>
          </p:nvSpPr>
          <p:spPr>
            <a:xfrm>
              <a:off x="6733956" y="4621594"/>
              <a:ext cx="1688531" cy="369332"/>
            </a:xfrm>
            <a:prstGeom prst="rect">
              <a:avLst/>
            </a:prstGeom>
            <a:noFill/>
          </p:spPr>
          <p:txBody>
            <a:bodyPr wrap="square" rtlCol="0">
              <a:spAutoFit/>
            </a:bodyPr>
            <a:lstStyle/>
            <a:p>
              <a:pPr defTabSz="685800" latinLnBrk="1">
                <a:defRPr/>
              </a:pPr>
              <a:r>
                <a:rPr lang="en-US" sz="1200" kern="0" dirty="0">
                  <a:solidFill>
                    <a:prstClr val="black"/>
                  </a:solidFill>
                  <a:latin typeface="맑은 고딕" panose="020F0502020204030204"/>
                </a:rPr>
                <a:t>Placement grid</a:t>
              </a:r>
            </a:p>
          </p:txBody>
        </p:sp>
        <p:cxnSp>
          <p:nvCxnSpPr>
            <p:cNvPr id="151" name="직선 연결선 20">
              <a:extLst>
                <a:ext uri="{FF2B5EF4-FFF2-40B4-BE49-F238E27FC236}">
                  <a16:creationId xmlns:a16="http://schemas.microsoft.com/office/drawing/2014/main" id="{3590C545-1348-47F1-8C89-9946E167A934}"/>
                </a:ext>
              </a:extLst>
            </p:cNvPr>
            <p:cNvCxnSpPr>
              <a:cxnSpLocks/>
            </p:cNvCxnSpPr>
            <p:nvPr/>
          </p:nvCxnSpPr>
          <p:spPr bwMode="auto">
            <a:xfrm flipH="1" flipV="1">
              <a:off x="6562257" y="4773696"/>
              <a:ext cx="177050" cy="1083"/>
            </a:xfrm>
            <a:prstGeom prst="line">
              <a:avLst/>
            </a:prstGeom>
            <a:solidFill>
              <a:srgbClr val="4472C4"/>
            </a:solidFill>
            <a:ln w="25400" cap="flat" cmpd="sng" algn="ctr">
              <a:solidFill>
                <a:srgbClr val="A5A5A5"/>
              </a:solidFill>
              <a:prstDash val="sysDash"/>
              <a:round/>
              <a:headEnd type="none" w="med" len="med"/>
              <a:tailEnd type="none" w="med" len="med"/>
            </a:ln>
            <a:effectLst/>
          </p:spPr>
        </p:cxnSp>
      </p:grpSp>
      <p:grpSp>
        <p:nvGrpSpPr>
          <p:cNvPr id="152" name="그룹 5">
            <a:extLst>
              <a:ext uri="{FF2B5EF4-FFF2-40B4-BE49-F238E27FC236}">
                <a16:creationId xmlns:a16="http://schemas.microsoft.com/office/drawing/2014/main" id="{A7183983-5CEC-4D9E-B7CF-57A4FB728BB1}"/>
              </a:ext>
            </a:extLst>
          </p:cNvPr>
          <p:cNvGrpSpPr/>
          <p:nvPr/>
        </p:nvGrpSpPr>
        <p:grpSpPr>
          <a:xfrm>
            <a:off x="4020831" y="1542182"/>
            <a:ext cx="3218014" cy="3346080"/>
            <a:chOff x="4738153" y="1952513"/>
            <a:chExt cx="4290684" cy="4461440"/>
          </a:xfrm>
        </p:grpSpPr>
        <p:grpSp>
          <p:nvGrpSpPr>
            <p:cNvPr id="153" name="그룹 4">
              <a:extLst>
                <a:ext uri="{FF2B5EF4-FFF2-40B4-BE49-F238E27FC236}">
                  <a16:creationId xmlns:a16="http://schemas.microsoft.com/office/drawing/2014/main" id="{5641D334-30AC-4F37-863B-9C0F455960AE}"/>
                </a:ext>
              </a:extLst>
            </p:cNvPr>
            <p:cNvGrpSpPr/>
            <p:nvPr/>
          </p:nvGrpSpPr>
          <p:grpSpPr>
            <a:xfrm>
              <a:off x="4738153" y="2469567"/>
              <a:ext cx="4268940" cy="3944386"/>
              <a:chOff x="4738153" y="2469567"/>
              <a:chExt cx="4268940" cy="3944386"/>
            </a:xfrm>
          </p:grpSpPr>
          <p:grpSp>
            <p:nvGrpSpPr>
              <p:cNvPr id="159" name="Group 158">
                <a:extLst>
                  <a:ext uri="{FF2B5EF4-FFF2-40B4-BE49-F238E27FC236}">
                    <a16:creationId xmlns:a16="http://schemas.microsoft.com/office/drawing/2014/main" id="{0F72D7DF-38A6-4C03-8BD5-5A6B613B3568}"/>
                  </a:ext>
                </a:extLst>
              </p:cNvPr>
              <p:cNvGrpSpPr/>
              <p:nvPr/>
            </p:nvGrpSpPr>
            <p:grpSpPr>
              <a:xfrm>
                <a:off x="4738153" y="2469567"/>
                <a:ext cx="4268940" cy="3944386"/>
                <a:chOff x="2157594" y="2397939"/>
                <a:chExt cx="4149162" cy="3833716"/>
              </a:xfrm>
            </p:grpSpPr>
            <p:sp>
              <p:nvSpPr>
                <p:cNvPr id="164" name="직사각형 23">
                  <a:extLst>
                    <a:ext uri="{FF2B5EF4-FFF2-40B4-BE49-F238E27FC236}">
                      <a16:creationId xmlns:a16="http://schemas.microsoft.com/office/drawing/2014/main" id="{53A142A6-BF5E-44A9-A8CD-01DB9E819CE6}"/>
                    </a:ext>
                  </a:extLst>
                </p:cNvPr>
                <p:cNvSpPr/>
                <p:nvPr/>
              </p:nvSpPr>
              <p:spPr bwMode="auto">
                <a:xfrm rot="5400000">
                  <a:off x="4421174" y="429352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65" name="직사각형 23">
                  <a:extLst>
                    <a:ext uri="{FF2B5EF4-FFF2-40B4-BE49-F238E27FC236}">
                      <a16:creationId xmlns:a16="http://schemas.microsoft.com/office/drawing/2014/main" id="{22567483-7B4F-4E5E-AFC0-7949838A759B}"/>
                    </a:ext>
                  </a:extLst>
                </p:cNvPr>
                <p:cNvSpPr/>
                <p:nvPr/>
              </p:nvSpPr>
              <p:spPr bwMode="auto">
                <a:xfrm rot="5400000">
                  <a:off x="4414017" y="3573437"/>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66" name="직사각형 23">
                  <a:extLst>
                    <a:ext uri="{FF2B5EF4-FFF2-40B4-BE49-F238E27FC236}">
                      <a16:creationId xmlns:a16="http://schemas.microsoft.com/office/drawing/2014/main" id="{73682C94-3958-4F85-84B0-955545D48A17}"/>
                    </a:ext>
                  </a:extLst>
                </p:cNvPr>
                <p:cNvSpPr/>
                <p:nvPr/>
              </p:nvSpPr>
              <p:spPr bwMode="auto">
                <a:xfrm rot="5400000">
                  <a:off x="4428332" y="142389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67" name="직사각형 23">
                  <a:extLst>
                    <a:ext uri="{FF2B5EF4-FFF2-40B4-BE49-F238E27FC236}">
                      <a16:creationId xmlns:a16="http://schemas.microsoft.com/office/drawing/2014/main" id="{B62F6AA5-F249-4D6D-A8F7-8E6BB0ADB1E5}"/>
                    </a:ext>
                  </a:extLst>
                </p:cNvPr>
                <p:cNvSpPr/>
                <p:nvPr/>
              </p:nvSpPr>
              <p:spPr bwMode="auto">
                <a:xfrm rot="5400000">
                  <a:off x="4421175" y="70380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68" name="직사각형 23">
                  <a:extLst>
                    <a:ext uri="{FF2B5EF4-FFF2-40B4-BE49-F238E27FC236}">
                      <a16:creationId xmlns:a16="http://schemas.microsoft.com/office/drawing/2014/main" id="{BE6BB77E-D415-42DD-8AA0-E4C6C3C5A34D}"/>
                    </a:ext>
                  </a:extLst>
                </p:cNvPr>
                <p:cNvSpPr/>
                <p:nvPr/>
              </p:nvSpPr>
              <p:spPr bwMode="auto">
                <a:xfrm rot="5400000">
                  <a:off x="4428332" y="284700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69" name="직사각형 23">
                  <a:extLst>
                    <a:ext uri="{FF2B5EF4-FFF2-40B4-BE49-F238E27FC236}">
                      <a16:creationId xmlns:a16="http://schemas.microsoft.com/office/drawing/2014/main" id="{76FE9A89-39AB-4517-A03A-5D430550F53A}"/>
                    </a:ext>
                  </a:extLst>
                </p:cNvPr>
                <p:cNvSpPr/>
                <p:nvPr/>
              </p:nvSpPr>
              <p:spPr bwMode="auto">
                <a:xfrm rot="5400000">
                  <a:off x="4421175" y="2126916"/>
                  <a:ext cx="140758" cy="3616090"/>
                </a:xfrm>
                <a:prstGeom prst="rect">
                  <a:avLst/>
                </a:prstGeom>
                <a:solidFill>
                  <a:srgbClr val="70AD47">
                    <a:lumMod val="60000"/>
                    <a:lumOff val="40000"/>
                  </a:srgb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cxnSp>
              <p:nvCxnSpPr>
                <p:cNvPr id="170" name="직선 연결선 3">
                  <a:extLst>
                    <a:ext uri="{FF2B5EF4-FFF2-40B4-BE49-F238E27FC236}">
                      <a16:creationId xmlns:a16="http://schemas.microsoft.com/office/drawing/2014/main" id="{6AE5D3C7-809C-40C1-BBDF-EB866E56A4E1}"/>
                    </a:ext>
                  </a:extLst>
                </p:cNvPr>
                <p:cNvCxnSpPr>
                  <a:cxnSpLocks/>
                </p:cNvCxnSpPr>
                <p:nvPr/>
              </p:nvCxnSpPr>
              <p:spPr bwMode="auto">
                <a:xfrm>
                  <a:off x="2841643"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71" name="직선 연결선 4">
                  <a:extLst>
                    <a:ext uri="{FF2B5EF4-FFF2-40B4-BE49-F238E27FC236}">
                      <a16:creationId xmlns:a16="http://schemas.microsoft.com/office/drawing/2014/main" id="{0E2F297B-9BC6-45A5-B929-3839FC44B081}"/>
                    </a:ext>
                  </a:extLst>
                </p:cNvPr>
                <p:cNvCxnSpPr>
                  <a:cxnSpLocks/>
                </p:cNvCxnSpPr>
                <p:nvPr/>
              </p:nvCxnSpPr>
              <p:spPr bwMode="auto">
                <a:xfrm flipH="1">
                  <a:off x="3035987" y="2464038"/>
                  <a:ext cx="2543"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72" name="직선 연결선 5">
                  <a:extLst>
                    <a:ext uri="{FF2B5EF4-FFF2-40B4-BE49-F238E27FC236}">
                      <a16:creationId xmlns:a16="http://schemas.microsoft.com/office/drawing/2014/main" id="{0DF38F74-2745-48A5-BF9A-D403703C36FF}"/>
                    </a:ext>
                  </a:extLst>
                </p:cNvPr>
                <p:cNvCxnSpPr>
                  <a:cxnSpLocks/>
                </p:cNvCxnSpPr>
                <p:nvPr/>
              </p:nvCxnSpPr>
              <p:spPr bwMode="auto">
                <a:xfrm>
                  <a:off x="3232048"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73" name="직선 연결선 6">
                  <a:extLst>
                    <a:ext uri="{FF2B5EF4-FFF2-40B4-BE49-F238E27FC236}">
                      <a16:creationId xmlns:a16="http://schemas.microsoft.com/office/drawing/2014/main" id="{9FE890C7-5E02-45F0-9E27-5265074716F5}"/>
                    </a:ext>
                  </a:extLst>
                </p:cNvPr>
                <p:cNvCxnSpPr>
                  <a:cxnSpLocks/>
                </p:cNvCxnSpPr>
                <p:nvPr/>
              </p:nvCxnSpPr>
              <p:spPr bwMode="auto">
                <a:xfrm>
                  <a:off x="3423201"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74" name="직선 연결선 7">
                  <a:extLst>
                    <a:ext uri="{FF2B5EF4-FFF2-40B4-BE49-F238E27FC236}">
                      <a16:creationId xmlns:a16="http://schemas.microsoft.com/office/drawing/2014/main" id="{F7459B46-3FE6-4FA0-85FB-6EA21347DB02}"/>
                    </a:ext>
                  </a:extLst>
                </p:cNvPr>
                <p:cNvCxnSpPr>
                  <a:cxnSpLocks/>
                </p:cNvCxnSpPr>
                <p:nvPr/>
              </p:nvCxnSpPr>
              <p:spPr bwMode="auto">
                <a:xfrm>
                  <a:off x="3615724"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75" name="직선 연결선 8">
                  <a:extLst>
                    <a:ext uri="{FF2B5EF4-FFF2-40B4-BE49-F238E27FC236}">
                      <a16:creationId xmlns:a16="http://schemas.microsoft.com/office/drawing/2014/main" id="{745C1A36-E3DA-42FC-8DAE-E87868B61E01}"/>
                    </a:ext>
                  </a:extLst>
                </p:cNvPr>
                <p:cNvCxnSpPr>
                  <a:cxnSpLocks/>
                </p:cNvCxnSpPr>
                <p:nvPr/>
              </p:nvCxnSpPr>
              <p:spPr bwMode="auto">
                <a:xfrm>
                  <a:off x="3813606"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76" name="직선 연결선 9">
                  <a:extLst>
                    <a:ext uri="{FF2B5EF4-FFF2-40B4-BE49-F238E27FC236}">
                      <a16:creationId xmlns:a16="http://schemas.microsoft.com/office/drawing/2014/main" id="{BB5B6485-FDF5-4F51-ADEC-6985F63F3378}"/>
                    </a:ext>
                  </a:extLst>
                </p:cNvPr>
                <p:cNvCxnSpPr>
                  <a:cxnSpLocks/>
                </p:cNvCxnSpPr>
                <p:nvPr/>
              </p:nvCxnSpPr>
              <p:spPr bwMode="auto">
                <a:xfrm>
                  <a:off x="4004759" y="2464038"/>
                  <a:ext cx="673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77" name="직선 연결선 10">
                  <a:extLst>
                    <a:ext uri="{FF2B5EF4-FFF2-40B4-BE49-F238E27FC236}">
                      <a16:creationId xmlns:a16="http://schemas.microsoft.com/office/drawing/2014/main" id="{C6E5BE86-61E8-48B5-BC07-60EC8D62C81F}"/>
                    </a:ext>
                  </a:extLst>
                </p:cNvPr>
                <p:cNvCxnSpPr>
                  <a:cxnSpLocks/>
                </p:cNvCxnSpPr>
                <p:nvPr/>
              </p:nvCxnSpPr>
              <p:spPr bwMode="auto">
                <a:xfrm>
                  <a:off x="4197282"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78" name="직선 연결선 11">
                  <a:extLst>
                    <a:ext uri="{FF2B5EF4-FFF2-40B4-BE49-F238E27FC236}">
                      <a16:creationId xmlns:a16="http://schemas.microsoft.com/office/drawing/2014/main" id="{A3A099EB-24B8-43F5-8467-B10F8E59403A}"/>
                    </a:ext>
                  </a:extLst>
                </p:cNvPr>
                <p:cNvCxnSpPr>
                  <a:cxnSpLocks/>
                </p:cNvCxnSpPr>
                <p:nvPr/>
              </p:nvCxnSpPr>
              <p:spPr bwMode="auto">
                <a:xfrm>
                  <a:off x="4395165"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79" name="직선 연결선 12">
                  <a:extLst>
                    <a:ext uri="{FF2B5EF4-FFF2-40B4-BE49-F238E27FC236}">
                      <a16:creationId xmlns:a16="http://schemas.microsoft.com/office/drawing/2014/main" id="{528F0CEF-14EE-4795-AC35-29DD2FC5FBB9}"/>
                    </a:ext>
                  </a:extLst>
                </p:cNvPr>
                <p:cNvCxnSpPr>
                  <a:cxnSpLocks/>
                </p:cNvCxnSpPr>
                <p:nvPr/>
              </p:nvCxnSpPr>
              <p:spPr bwMode="auto">
                <a:xfrm>
                  <a:off x="4596294"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80" name="직선 연결선 13">
                  <a:extLst>
                    <a:ext uri="{FF2B5EF4-FFF2-40B4-BE49-F238E27FC236}">
                      <a16:creationId xmlns:a16="http://schemas.microsoft.com/office/drawing/2014/main" id="{1F4E5DEE-B768-4212-A4C8-01E8608E5209}"/>
                    </a:ext>
                  </a:extLst>
                </p:cNvPr>
                <p:cNvCxnSpPr>
                  <a:cxnSpLocks/>
                </p:cNvCxnSpPr>
                <p:nvPr/>
              </p:nvCxnSpPr>
              <p:spPr bwMode="auto">
                <a:xfrm>
                  <a:off x="4788817"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81" name="직선 연결선 14">
                  <a:extLst>
                    <a:ext uri="{FF2B5EF4-FFF2-40B4-BE49-F238E27FC236}">
                      <a16:creationId xmlns:a16="http://schemas.microsoft.com/office/drawing/2014/main" id="{81706A82-9FA9-4654-87EB-B47EC773A74D}"/>
                    </a:ext>
                  </a:extLst>
                </p:cNvPr>
                <p:cNvCxnSpPr>
                  <a:cxnSpLocks/>
                </p:cNvCxnSpPr>
                <p:nvPr/>
              </p:nvCxnSpPr>
              <p:spPr bwMode="auto">
                <a:xfrm>
                  <a:off x="4986699"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82" name="직선 연결선 15">
                  <a:extLst>
                    <a:ext uri="{FF2B5EF4-FFF2-40B4-BE49-F238E27FC236}">
                      <a16:creationId xmlns:a16="http://schemas.microsoft.com/office/drawing/2014/main" id="{5BDB2A70-A823-4A70-801C-4906F9974E9D}"/>
                    </a:ext>
                  </a:extLst>
                </p:cNvPr>
                <p:cNvCxnSpPr>
                  <a:cxnSpLocks/>
                </p:cNvCxnSpPr>
                <p:nvPr/>
              </p:nvCxnSpPr>
              <p:spPr bwMode="auto">
                <a:xfrm>
                  <a:off x="5180336" y="2464038"/>
                  <a:ext cx="619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83" name="직선 연결선 16">
                  <a:extLst>
                    <a:ext uri="{FF2B5EF4-FFF2-40B4-BE49-F238E27FC236}">
                      <a16:creationId xmlns:a16="http://schemas.microsoft.com/office/drawing/2014/main" id="{59995EB1-CD7F-4CE5-8AF7-9C51E6705A33}"/>
                    </a:ext>
                  </a:extLst>
                </p:cNvPr>
                <p:cNvCxnSpPr>
                  <a:cxnSpLocks/>
                </p:cNvCxnSpPr>
                <p:nvPr/>
              </p:nvCxnSpPr>
              <p:spPr bwMode="auto">
                <a:xfrm>
                  <a:off x="5370375" y="2464038"/>
                  <a:ext cx="536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84" name="직선 연결선 17">
                  <a:extLst>
                    <a:ext uri="{FF2B5EF4-FFF2-40B4-BE49-F238E27FC236}">
                      <a16:creationId xmlns:a16="http://schemas.microsoft.com/office/drawing/2014/main" id="{6EDCC18C-BF80-47A0-A9B1-48CAE91F0E7A}"/>
                    </a:ext>
                  </a:extLst>
                </p:cNvPr>
                <p:cNvCxnSpPr>
                  <a:cxnSpLocks/>
                </p:cNvCxnSpPr>
                <p:nvPr/>
              </p:nvCxnSpPr>
              <p:spPr bwMode="auto">
                <a:xfrm>
                  <a:off x="5568258"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85" name="직선 연결선 18">
                  <a:extLst>
                    <a:ext uri="{FF2B5EF4-FFF2-40B4-BE49-F238E27FC236}">
                      <a16:creationId xmlns:a16="http://schemas.microsoft.com/office/drawing/2014/main" id="{BF3DD1CA-4524-4F7C-8389-E4367B59BB51}"/>
                    </a:ext>
                  </a:extLst>
                </p:cNvPr>
                <p:cNvCxnSpPr>
                  <a:cxnSpLocks/>
                </p:cNvCxnSpPr>
                <p:nvPr/>
              </p:nvCxnSpPr>
              <p:spPr bwMode="auto">
                <a:xfrm flipH="1">
                  <a:off x="5759410" y="2464038"/>
                  <a:ext cx="1"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86" name="직선 연결선 19">
                  <a:extLst>
                    <a:ext uri="{FF2B5EF4-FFF2-40B4-BE49-F238E27FC236}">
                      <a16:creationId xmlns:a16="http://schemas.microsoft.com/office/drawing/2014/main" id="{307E4E58-6224-4CF9-8130-C56DB2C7F2B3}"/>
                    </a:ext>
                  </a:extLst>
                </p:cNvPr>
                <p:cNvCxnSpPr>
                  <a:cxnSpLocks/>
                </p:cNvCxnSpPr>
                <p:nvPr/>
              </p:nvCxnSpPr>
              <p:spPr bwMode="auto">
                <a:xfrm>
                  <a:off x="5951933"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cxnSp>
              <p:nvCxnSpPr>
                <p:cNvPr id="187" name="직선 연결선 20">
                  <a:extLst>
                    <a:ext uri="{FF2B5EF4-FFF2-40B4-BE49-F238E27FC236}">
                      <a16:creationId xmlns:a16="http://schemas.microsoft.com/office/drawing/2014/main" id="{D9DA6855-653C-4C7D-A60B-38FDF0A4A0B0}"/>
                    </a:ext>
                  </a:extLst>
                </p:cNvPr>
                <p:cNvCxnSpPr>
                  <a:cxnSpLocks/>
                </p:cNvCxnSpPr>
                <p:nvPr/>
              </p:nvCxnSpPr>
              <p:spPr bwMode="auto">
                <a:xfrm>
                  <a:off x="6149816" y="2464038"/>
                  <a:ext cx="0" cy="3707913"/>
                </a:xfrm>
                <a:prstGeom prst="line">
                  <a:avLst/>
                </a:prstGeom>
                <a:solidFill>
                  <a:srgbClr val="4472C4"/>
                </a:solidFill>
                <a:ln w="25400" cap="flat" cmpd="sng" algn="ctr">
                  <a:solidFill>
                    <a:srgbClr val="A5A5A5"/>
                  </a:solidFill>
                  <a:prstDash val="sysDash"/>
                  <a:round/>
                  <a:headEnd type="none" w="med" len="med"/>
                  <a:tailEnd type="none" w="med" len="med"/>
                </a:ln>
                <a:effectLst/>
              </p:spPr>
            </p:cxnSp>
            <p:sp>
              <p:nvSpPr>
                <p:cNvPr id="188" name="직사각형 23">
                  <a:extLst>
                    <a:ext uri="{FF2B5EF4-FFF2-40B4-BE49-F238E27FC236}">
                      <a16:creationId xmlns:a16="http://schemas.microsoft.com/office/drawing/2014/main" id="{BBBE0213-05E9-4994-AFBA-566C3CDEE626}"/>
                    </a:ext>
                  </a:extLst>
                </p:cNvPr>
                <p:cNvSpPr/>
                <p:nvPr/>
              </p:nvSpPr>
              <p:spPr bwMode="auto">
                <a:xfrm>
                  <a:off x="3864482" y="337893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89" name="직사각형 23">
                  <a:extLst>
                    <a:ext uri="{FF2B5EF4-FFF2-40B4-BE49-F238E27FC236}">
                      <a16:creationId xmlns:a16="http://schemas.microsoft.com/office/drawing/2014/main" id="{BD319FE3-993B-4812-9AC3-42CC049600D2}"/>
                    </a:ext>
                  </a:extLst>
                </p:cNvPr>
                <p:cNvSpPr/>
                <p:nvPr/>
              </p:nvSpPr>
              <p:spPr bwMode="auto">
                <a:xfrm>
                  <a:off x="3663043" y="337893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0" name="직사각형 23">
                  <a:extLst>
                    <a:ext uri="{FF2B5EF4-FFF2-40B4-BE49-F238E27FC236}">
                      <a16:creationId xmlns:a16="http://schemas.microsoft.com/office/drawing/2014/main" id="{2179E351-BEBB-4504-BC2E-EA7EE0B264DD}"/>
                    </a:ext>
                  </a:extLst>
                </p:cNvPr>
                <p:cNvSpPr/>
                <p:nvPr/>
              </p:nvSpPr>
              <p:spPr bwMode="auto">
                <a:xfrm>
                  <a:off x="3287098" y="337307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1" name="직사각형 23">
                  <a:extLst>
                    <a:ext uri="{FF2B5EF4-FFF2-40B4-BE49-F238E27FC236}">
                      <a16:creationId xmlns:a16="http://schemas.microsoft.com/office/drawing/2014/main" id="{8A3BCADA-3B64-48B1-82D9-5C524ABA0C71}"/>
                    </a:ext>
                  </a:extLst>
                </p:cNvPr>
                <p:cNvSpPr/>
                <p:nvPr/>
              </p:nvSpPr>
              <p:spPr bwMode="auto">
                <a:xfrm>
                  <a:off x="4451995" y="338505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2" name="직사각형 23">
                  <a:extLst>
                    <a:ext uri="{FF2B5EF4-FFF2-40B4-BE49-F238E27FC236}">
                      <a16:creationId xmlns:a16="http://schemas.microsoft.com/office/drawing/2014/main" id="{2EB4BA2B-D666-4347-8320-69516FA32C3C}"/>
                    </a:ext>
                  </a:extLst>
                </p:cNvPr>
                <p:cNvSpPr/>
                <p:nvPr/>
              </p:nvSpPr>
              <p:spPr bwMode="auto">
                <a:xfrm>
                  <a:off x="4649017" y="3377961"/>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3" name="직사각형 23">
                  <a:extLst>
                    <a:ext uri="{FF2B5EF4-FFF2-40B4-BE49-F238E27FC236}">
                      <a16:creationId xmlns:a16="http://schemas.microsoft.com/office/drawing/2014/main" id="{8A23EFF6-2991-45C8-839C-782939C6812B}"/>
                    </a:ext>
                  </a:extLst>
                </p:cNvPr>
                <p:cNvSpPr/>
                <p:nvPr/>
              </p:nvSpPr>
              <p:spPr bwMode="auto">
                <a:xfrm>
                  <a:off x="5225922" y="3387121"/>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4" name="직사각형 23">
                  <a:extLst>
                    <a:ext uri="{FF2B5EF4-FFF2-40B4-BE49-F238E27FC236}">
                      <a16:creationId xmlns:a16="http://schemas.microsoft.com/office/drawing/2014/main" id="{DF38B033-AE66-4770-B2AC-A6A5088BDE2F}"/>
                    </a:ext>
                  </a:extLst>
                </p:cNvPr>
                <p:cNvSpPr/>
                <p:nvPr/>
              </p:nvSpPr>
              <p:spPr bwMode="auto">
                <a:xfrm>
                  <a:off x="5428560" y="339000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5" name="직사각형 23">
                  <a:extLst>
                    <a:ext uri="{FF2B5EF4-FFF2-40B4-BE49-F238E27FC236}">
                      <a16:creationId xmlns:a16="http://schemas.microsoft.com/office/drawing/2014/main" id="{FF401CC3-8504-4FA5-AC2F-B60B64817BD8}"/>
                    </a:ext>
                  </a:extLst>
                </p:cNvPr>
                <p:cNvSpPr/>
                <p:nvPr/>
              </p:nvSpPr>
              <p:spPr bwMode="auto">
                <a:xfrm>
                  <a:off x="4841408" y="4097878"/>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6" name="직사각형 23">
                  <a:extLst>
                    <a:ext uri="{FF2B5EF4-FFF2-40B4-BE49-F238E27FC236}">
                      <a16:creationId xmlns:a16="http://schemas.microsoft.com/office/drawing/2014/main" id="{AB23A9A5-E44A-4CA2-B7AF-E1A057DD9473}"/>
                    </a:ext>
                  </a:extLst>
                </p:cNvPr>
                <p:cNvSpPr/>
                <p:nvPr/>
              </p:nvSpPr>
              <p:spPr bwMode="auto">
                <a:xfrm>
                  <a:off x="4457504" y="410471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7" name="직사각형 23">
                  <a:extLst>
                    <a:ext uri="{FF2B5EF4-FFF2-40B4-BE49-F238E27FC236}">
                      <a16:creationId xmlns:a16="http://schemas.microsoft.com/office/drawing/2014/main" id="{9795A5F2-6861-422A-A34C-DAFFB6C4547F}"/>
                    </a:ext>
                  </a:extLst>
                </p:cNvPr>
                <p:cNvSpPr/>
                <p:nvPr/>
              </p:nvSpPr>
              <p:spPr bwMode="auto">
                <a:xfrm>
                  <a:off x="3874548" y="410471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8" name="직사각형 23">
                  <a:extLst>
                    <a:ext uri="{FF2B5EF4-FFF2-40B4-BE49-F238E27FC236}">
                      <a16:creationId xmlns:a16="http://schemas.microsoft.com/office/drawing/2014/main" id="{B0F83FA9-10C1-42A6-AD36-8EF076E6A438}"/>
                    </a:ext>
                  </a:extLst>
                </p:cNvPr>
                <p:cNvSpPr/>
                <p:nvPr/>
              </p:nvSpPr>
              <p:spPr bwMode="auto">
                <a:xfrm>
                  <a:off x="4254608" y="3377961"/>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99" name="직사각형 23">
                  <a:extLst>
                    <a:ext uri="{FF2B5EF4-FFF2-40B4-BE49-F238E27FC236}">
                      <a16:creationId xmlns:a16="http://schemas.microsoft.com/office/drawing/2014/main" id="{9DECA74A-8DBE-41CE-BA5A-5865134335F9}"/>
                    </a:ext>
                  </a:extLst>
                </p:cNvPr>
                <p:cNvSpPr/>
                <p:nvPr/>
              </p:nvSpPr>
              <p:spPr bwMode="auto">
                <a:xfrm>
                  <a:off x="2892279" y="3244059"/>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00" name="직사각형 23">
                  <a:extLst>
                    <a:ext uri="{FF2B5EF4-FFF2-40B4-BE49-F238E27FC236}">
                      <a16:creationId xmlns:a16="http://schemas.microsoft.com/office/drawing/2014/main" id="{6717D69B-FA63-4C64-B8E6-F7E66E78CBDE}"/>
                    </a:ext>
                  </a:extLst>
                </p:cNvPr>
                <p:cNvSpPr/>
                <p:nvPr/>
              </p:nvSpPr>
              <p:spPr bwMode="auto">
                <a:xfrm>
                  <a:off x="2917264" y="3253992"/>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01" name="TextBox 200">
                  <a:extLst>
                    <a:ext uri="{FF2B5EF4-FFF2-40B4-BE49-F238E27FC236}">
                      <a16:creationId xmlns:a16="http://schemas.microsoft.com/office/drawing/2014/main" id="{D295A990-82E7-4FFB-8098-688B54B522B3}"/>
                    </a:ext>
                  </a:extLst>
                </p:cNvPr>
                <p:cNvSpPr txBox="1"/>
                <p:nvPr/>
              </p:nvSpPr>
              <p:spPr>
                <a:xfrm>
                  <a:off x="2163335" y="2397939"/>
                  <a:ext cx="534563"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VDD</a:t>
                  </a:r>
                </a:p>
              </p:txBody>
            </p:sp>
            <p:sp>
              <p:nvSpPr>
                <p:cNvPr id="202" name="TextBox 201">
                  <a:extLst>
                    <a:ext uri="{FF2B5EF4-FFF2-40B4-BE49-F238E27FC236}">
                      <a16:creationId xmlns:a16="http://schemas.microsoft.com/office/drawing/2014/main" id="{546FF8A6-8DEB-4A5B-A1C9-EE54B28AEA14}"/>
                    </a:ext>
                  </a:extLst>
                </p:cNvPr>
                <p:cNvSpPr txBox="1"/>
                <p:nvPr/>
              </p:nvSpPr>
              <p:spPr>
                <a:xfrm>
                  <a:off x="2187286" y="3114114"/>
                  <a:ext cx="472969"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VSS</a:t>
                  </a:r>
                </a:p>
              </p:txBody>
            </p:sp>
            <p:sp>
              <p:nvSpPr>
                <p:cNvPr id="203" name="TextBox 202">
                  <a:extLst>
                    <a:ext uri="{FF2B5EF4-FFF2-40B4-BE49-F238E27FC236}">
                      <a16:creationId xmlns:a16="http://schemas.microsoft.com/office/drawing/2014/main" id="{83550ED1-9C6D-4CF0-9CE6-3B38ABE94A32}"/>
                    </a:ext>
                  </a:extLst>
                </p:cNvPr>
                <p:cNvSpPr txBox="1"/>
                <p:nvPr/>
              </p:nvSpPr>
              <p:spPr>
                <a:xfrm>
                  <a:off x="2161592" y="3825697"/>
                  <a:ext cx="534563"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VDD</a:t>
                  </a:r>
                </a:p>
              </p:txBody>
            </p:sp>
            <p:sp>
              <p:nvSpPr>
                <p:cNvPr id="204" name="TextBox 203">
                  <a:extLst>
                    <a:ext uri="{FF2B5EF4-FFF2-40B4-BE49-F238E27FC236}">
                      <a16:creationId xmlns:a16="http://schemas.microsoft.com/office/drawing/2014/main" id="{F28DF2A8-7C53-490F-BC66-2D429E662BFA}"/>
                    </a:ext>
                  </a:extLst>
                </p:cNvPr>
                <p:cNvSpPr txBox="1"/>
                <p:nvPr/>
              </p:nvSpPr>
              <p:spPr>
                <a:xfrm>
                  <a:off x="2184983" y="4541872"/>
                  <a:ext cx="447002"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VSS</a:t>
                  </a:r>
                </a:p>
              </p:txBody>
            </p:sp>
            <p:sp>
              <p:nvSpPr>
                <p:cNvPr id="205" name="직사각형 21">
                  <a:extLst>
                    <a:ext uri="{FF2B5EF4-FFF2-40B4-BE49-F238E27FC236}">
                      <a16:creationId xmlns:a16="http://schemas.microsoft.com/office/drawing/2014/main" id="{A3C9B1EB-7BED-4E27-8B9B-6F9536A52259}"/>
                    </a:ext>
                  </a:extLst>
                </p:cNvPr>
                <p:cNvSpPr/>
                <p:nvPr/>
              </p:nvSpPr>
              <p:spPr bwMode="auto">
                <a:xfrm>
                  <a:off x="3035163" y="3221533"/>
                  <a:ext cx="969597"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06" name="직사각형 29">
                  <a:extLst>
                    <a:ext uri="{FF2B5EF4-FFF2-40B4-BE49-F238E27FC236}">
                      <a16:creationId xmlns:a16="http://schemas.microsoft.com/office/drawing/2014/main" id="{49AEB860-BBAB-4EF9-B49F-50B792058849}"/>
                    </a:ext>
                  </a:extLst>
                </p:cNvPr>
                <p:cNvSpPr/>
                <p:nvPr/>
              </p:nvSpPr>
              <p:spPr bwMode="auto">
                <a:xfrm>
                  <a:off x="4199323" y="3227655"/>
                  <a:ext cx="591490"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07" name="직사각형 25">
                  <a:extLst>
                    <a:ext uri="{FF2B5EF4-FFF2-40B4-BE49-F238E27FC236}">
                      <a16:creationId xmlns:a16="http://schemas.microsoft.com/office/drawing/2014/main" id="{3C65A1DF-012C-4396-BE76-2C0D7084D4EB}"/>
                    </a:ext>
                  </a:extLst>
                </p:cNvPr>
                <p:cNvSpPr/>
                <p:nvPr/>
              </p:nvSpPr>
              <p:spPr bwMode="auto">
                <a:xfrm>
                  <a:off x="4394795" y="3939890"/>
                  <a:ext cx="792369"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08" name="직사각형 23">
                  <a:extLst>
                    <a:ext uri="{FF2B5EF4-FFF2-40B4-BE49-F238E27FC236}">
                      <a16:creationId xmlns:a16="http://schemas.microsoft.com/office/drawing/2014/main" id="{CE792DB3-0B0D-49FC-81E1-27218E6B1BCB}"/>
                    </a:ext>
                  </a:extLst>
                </p:cNvPr>
                <p:cNvSpPr/>
                <p:nvPr/>
              </p:nvSpPr>
              <p:spPr bwMode="auto">
                <a:xfrm>
                  <a:off x="4650256" y="410191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09" name="직사각형 23">
                  <a:extLst>
                    <a:ext uri="{FF2B5EF4-FFF2-40B4-BE49-F238E27FC236}">
                      <a16:creationId xmlns:a16="http://schemas.microsoft.com/office/drawing/2014/main" id="{5A71AFFF-03C5-462C-9221-97F17FF8F19F}"/>
                    </a:ext>
                  </a:extLst>
                </p:cNvPr>
                <p:cNvSpPr/>
                <p:nvPr/>
              </p:nvSpPr>
              <p:spPr bwMode="auto">
                <a:xfrm>
                  <a:off x="2919344" y="4591515"/>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0" name="직사각형 23">
                  <a:extLst>
                    <a:ext uri="{FF2B5EF4-FFF2-40B4-BE49-F238E27FC236}">
                      <a16:creationId xmlns:a16="http://schemas.microsoft.com/office/drawing/2014/main" id="{477B36DC-C62F-4F77-BBB2-27619071C653}"/>
                    </a:ext>
                  </a:extLst>
                </p:cNvPr>
                <p:cNvSpPr/>
                <p:nvPr/>
              </p:nvSpPr>
              <p:spPr bwMode="auto">
                <a:xfrm>
                  <a:off x="3084709" y="336838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1" name="직사각형 23">
                  <a:extLst>
                    <a:ext uri="{FF2B5EF4-FFF2-40B4-BE49-F238E27FC236}">
                      <a16:creationId xmlns:a16="http://schemas.microsoft.com/office/drawing/2014/main" id="{65566111-5DD8-4055-BA22-65B259B3EAEC}"/>
                    </a:ext>
                  </a:extLst>
                </p:cNvPr>
                <p:cNvSpPr/>
                <p:nvPr/>
              </p:nvSpPr>
              <p:spPr bwMode="auto">
                <a:xfrm>
                  <a:off x="3675426" y="266464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2" name="직사각형 23">
                  <a:extLst>
                    <a:ext uri="{FF2B5EF4-FFF2-40B4-BE49-F238E27FC236}">
                      <a16:creationId xmlns:a16="http://schemas.microsoft.com/office/drawing/2014/main" id="{A2B816A4-3516-4539-942B-207976A8013E}"/>
                    </a:ext>
                  </a:extLst>
                </p:cNvPr>
                <p:cNvSpPr/>
                <p:nvPr/>
              </p:nvSpPr>
              <p:spPr bwMode="auto">
                <a:xfrm>
                  <a:off x="3473987" y="266464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3" name="직사각형 23">
                  <a:extLst>
                    <a:ext uri="{FF2B5EF4-FFF2-40B4-BE49-F238E27FC236}">
                      <a16:creationId xmlns:a16="http://schemas.microsoft.com/office/drawing/2014/main" id="{A8954F04-F5BD-4722-88A6-AB31B3D43752}"/>
                    </a:ext>
                  </a:extLst>
                </p:cNvPr>
                <p:cNvSpPr/>
                <p:nvPr/>
              </p:nvSpPr>
              <p:spPr bwMode="auto">
                <a:xfrm>
                  <a:off x="3098042" y="265878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4" name="직사각형 21">
                  <a:extLst>
                    <a:ext uri="{FF2B5EF4-FFF2-40B4-BE49-F238E27FC236}">
                      <a16:creationId xmlns:a16="http://schemas.microsoft.com/office/drawing/2014/main" id="{164C617A-4D0F-4656-9427-381386288477}"/>
                    </a:ext>
                  </a:extLst>
                </p:cNvPr>
                <p:cNvSpPr/>
                <p:nvPr/>
              </p:nvSpPr>
              <p:spPr bwMode="auto">
                <a:xfrm>
                  <a:off x="2846107" y="2507244"/>
                  <a:ext cx="969597"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5" name="직사각형 23">
                  <a:extLst>
                    <a:ext uri="{FF2B5EF4-FFF2-40B4-BE49-F238E27FC236}">
                      <a16:creationId xmlns:a16="http://schemas.microsoft.com/office/drawing/2014/main" id="{6767A69F-4D4C-4BF6-9381-F8F399A1E42F}"/>
                    </a:ext>
                  </a:extLst>
                </p:cNvPr>
                <p:cNvSpPr/>
                <p:nvPr/>
              </p:nvSpPr>
              <p:spPr bwMode="auto">
                <a:xfrm>
                  <a:off x="2895654" y="265409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6" name="직사각형 23">
                  <a:extLst>
                    <a:ext uri="{FF2B5EF4-FFF2-40B4-BE49-F238E27FC236}">
                      <a16:creationId xmlns:a16="http://schemas.microsoft.com/office/drawing/2014/main" id="{371F32F7-E254-4E6C-B275-0A71AEBC9F1A}"/>
                    </a:ext>
                  </a:extLst>
                </p:cNvPr>
                <p:cNvSpPr/>
                <p:nvPr/>
              </p:nvSpPr>
              <p:spPr bwMode="auto">
                <a:xfrm>
                  <a:off x="4645846" y="266396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7" name="직사각형 23">
                  <a:extLst>
                    <a:ext uri="{FF2B5EF4-FFF2-40B4-BE49-F238E27FC236}">
                      <a16:creationId xmlns:a16="http://schemas.microsoft.com/office/drawing/2014/main" id="{FB1610D2-134E-42AB-9971-2F2B75607273}"/>
                    </a:ext>
                  </a:extLst>
                </p:cNvPr>
                <p:cNvSpPr/>
                <p:nvPr/>
              </p:nvSpPr>
              <p:spPr bwMode="auto">
                <a:xfrm>
                  <a:off x="4444408" y="266396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8" name="직사각형 23">
                  <a:extLst>
                    <a:ext uri="{FF2B5EF4-FFF2-40B4-BE49-F238E27FC236}">
                      <a16:creationId xmlns:a16="http://schemas.microsoft.com/office/drawing/2014/main" id="{3A8F4545-C660-4D38-A75E-1E1B6FB24FCD}"/>
                    </a:ext>
                  </a:extLst>
                </p:cNvPr>
                <p:cNvSpPr/>
                <p:nvPr/>
              </p:nvSpPr>
              <p:spPr bwMode="auto">
                <a:xfrm>
                  <a:off x="4068463" y="265810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19" name="직사각형 21">
                  <a:extLst>
                    <a:ext uri="{FF2B5EF4-FFF2-40B4-BE49-F238E27FC236}">
                      <a16:creationId xmlns:a16="http://schemas.microsoft.com/office/drawing/2014/main" id="{BF239E61-C0E3-4A4A-BC9E-C020A5FBC503}"/>
                    </a:ext>
                  </a:extLst>
                </p:cNvPr>
                <p:cNvSpPr/>
                <p:nvPr/>
              </p:nvSpPr>
              <p:spPr bwMode="auto">
                <a:xfrm>
                  <a:off x="3816528" y="2506564"/>
                  <a:ext cx="969597"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20" name="직사각형 23">
                  <a:extLst>
                    <a:ext uri="{FF2B5EF4-FFF2-40B4-BE49-F238E27FC236}">
                      <a16:creationId xmlns:a16="http://schemas.microsoft.com/office/drawing/2014/main" id="{ACFB47C8-3190-4542-8588-FE6BC2CAF4A6}"/>
                    </a:ext>
                  </a:extLst>
                </p:cNvPr>
                <p:cNvSpPr/>
                <p:nvPr/>
              </p:nvSpPr>
              <p:spPr bwMode="auto">
                <a:xfrm>
                  <a:off x="3866074" y="265341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21" name="직사각형 23">
                  <a:extLst>
                    <a:ext uri="{FF2B5EF4-FFF2-40B4-BE49-F238E27FC236}">
                      <a16:creationId xmlns:a16="http://schemas.microsoft.com/office/drawing/2014/main" id="{D79C6A80-EBA0-45AA-B5AE-A2376713D5CD}"/>
                    </a:ext>
                  </a:extLst>
                </p:cNvPr>
                <p:cNvSpPr/>
                <p:nvPr/>
              </p:nvSpPr>
              <p:spPr bwMode="auto">
                <a:xfrm>
                  <a:off x="3283138" y="409143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22" name="직사각형 21">
                  <a:extLst>
                    <a:ext uri="{FF2B5EF4-FFF2-40B4-BE49-F238E27FC236}">
                      <a16:creationId xmlns:a16="http://schemas.microsoft.com/office/drawing/2014/main" id="{30878179-36E5-4FB5-82C0-40E53FC1A659}"/>
                    </a:ext>
                  </a:extLst>
                </p:cNvPr>
                <p:cNvSpPr/>
                <p:nvPr/>
              </p:nvSpPr>
              <p:spPr bwMode="auto">
                <a:xfrm>
                  <a:off x="3031202" y="3939890"/>
                  <a:ext cx="973186"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23" name="직사각형 23">
                  <a:extLst>
                    <a:ext uri="{FF2B5EF4-FFF2-40B4-BE49-F238E27FC236}">
                      <a16:creationId xmlns:a16="http://schemas.microsoft.com/office/drawing/2014/main" id="{0C0FD3CB-AA31-475F-882D-963B04C49664}"/>
                    </a:ext>
                  </a:extLst>
                </p:cNvPr>
                <p:cNvSpPr/>
                <p:nvPr/>
              </p:nvSpPr>
              <p:spPr bwMode="auto">
                <a:xfrm>
                  <a:off x="3080749" y="408674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24" name="직사각형 23">
                  <a:extLst>
                    <a:ext uri="{FF2B5EF4-FFF2-40B4-BE49-F238E27FC236}">
                      <a16:creationId xmlns:a16="http://schemas.microsoft.com/office/drawing/2014/main" id="{6E8EDB22-BD0B-4D87-98BA-0F0ACD4B4E34}"/>
                    </a:ext>
                  </a:extLst>
                </p:cNvPr>
                <p:cNvSpPr/>
                <p:nvPr/>
              </p:nvSpPr>
              <p:spPr bwMode="auto">
                <a:xfrm>
                  <a:off x="4243166" y="3956328"/>
                  <a:ext cx="93928" cy="1374833"/>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25" name="직사각형 23">
                  <a:extLst>
                    <a:ext uri="{FF2B5EF4-FFF2-40B4-BE49-F238E27FC236}">
                      <a16:creationId xmlns:a16="http://schemas.microsoft.com/office/drawing/2014/main" id="{BA4B8BB8-465C-4FF3-8DD5-11DCC73C082B}"/>
                    </a:ext>
                  </a:extLst>
                </p:cNvPr>
                <p:cNvSpPr/>
                <p:nvPr/>
              </p:nvSpPr>
              <p:spPr bwMode="auto">
                <a:xfrm>
                  <a:off x="4268150" y="3963222"/>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26" name="직사각형 23">
                  <a:extLst>
                    <a:ext uri="{FF2B5EF4-FFF2-40B4-BE49-F238E27FC236}">
                      <a16:creationId xmlns:a16="http://schemas.microsoft.com/office/drawing/2014/main" id="{6ABB9170-B1C1-446F-BB5C-DDBFD23B4DD4}"/>
                    </a:ext>
                  </a:extLst>
                </p:cNvPr>
                <p:cNvSpPr/>
                <p:nvPr/>
              </p:nvSpPr>
              <p:spPr bwMode="auto">
                <a:xfrm>
                  <a:off x="4268518" y="5293492"/>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27" name="TextBox 226">
                  <a:extLst>
                    <a:ext uri="{FF2B5EF4-FFF2-40B4-BE49-F238E27FC236}">
                      <a16:creationId xmlns:a16="http://schemas.microsoft.com/office/drawing/2014/main" id="{13627355-7F41-45CB-89A3-2DDD903E0CC1}"/>
                    </a:ext>
                  </a:extLst>
                </p:cNvPr>
                <p:cNvSpPr txBox="1"/>
                <p:nvPr/>
              </p:nvSpPr>
              <p:spPr>
                <a:xfrm>
                  <a:off x="2157594" y="5248339"/>
                  <a:ext cx="546971"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VDD</a:t>
                  </a:r>
                </a:p>
              </p:txBody>
            </p:sp>
            <p:sp>
              <p:nvSpPr>
                <p:cNvPr id="228" name="TextBox 227">
                  <a:extLst>
                    <a:ext uri="{FF2B5EF4-FFF2-40B4-BE49-F238E27FC236}">
                      <a16:creationId xmlns:a16="http://schemas.microsoft.com/office/drawing/2014/main" id="{2C3677BC-2627-4A18-A81E-48D2D78A908D}"/>
                    </a:ext>
                  </a:extLst>
                </p:cNvPr>
                <p:cNvSpPr txBox="1"/>
                <p:nvPr/>
              </p:nvSpPr>
              <p:spPr>
                <a:xfrm>
                  <a:off x="2184983" y="5977384"/>
                  <a:ext cx="447002" cy="254271"/>
                </a:xfrm>
                <a:prstGeom prst="rect">
                  <a:avLst/>
                </a:prstGeom>
                <a:noFill/>
              </p:spPr>
              <p:txBody>
                <a:bodyPr wrap="square" rtlCol="0">
                  <a:spAutoFit/>
                </a:bodyPr>
                <a:lstStyle/>
                <a:p>
                  <a:pPr defTabSz="685800" latinLnBrk="1">
                    <a:defRPr/>
                  </a:pPr>
                  <a:r>
                    <a:rPr lang="en-US" sz="675" b="1" kern="0" dirty="0">
                      <a:solidFill>
                        <a:srgbClr val="FF0000"/>
                      </a:solidFill>
                      <a:latin typeface="맑은 고딕" panose="020F0502020204030204"/>
                    </a:rPr>
                    <a:t>VSS</a:t>
                  </a:r>
                </a:p>
              </p:txBody>
            </p:sp>
            <p:sp>
              <p:nvSpPr>
                <p:cNvPr id="229" name="직사각형 23">
                  <a:extLst>
                    <a:ext uri="{FF2B5EF4-FFF2-40B4-BE49-F238E27FC236}">
                      <a16:creationId xmlns:a16="http://schemas.microsoft.com/office/drawing/2014/main" id="{EDCD1D6A-6FE1-4403-97C1-6D6B9D5D2972}"/>
                    </a:ext>
                  </a:extLst>
                </p:cNvPr>
                <p:cNvSpPr/>
                <p:nvPr/>
              </p:nvSpPr>
              <p:spPr bwMode="auto">
                <a:xfrm>
                  <a:off x="5035928" y="2524593"/>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0" name="직사각형 23">
                  <a:extLst>
                    <a:ext uri="{FF2B5EF4-FFF2-40B4-BE49-F238E27FC236}">
                      <a16:creationId xmlns:a16="http://schemas.microsoft.com/office/drawing/2014/main" id="{0326CD9D-968D-4A02-B6EA-FC88390205C9}"/>
                    </a:ext>
                  </a:extLst>
                </p:cNvPr>
                <p:cNvSpPr/>
                <p:nvPr/>
              </p:nvSpPr>
              <p:spPr bwMode="auto">
                <a:xfrm>
                  <a:off x="5060913" y="2534526"/>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1" name="직사각형 23">
                  <a:extLst>
                    <a:ext uri="{FF2B5EF4-FFF2-40B4-BE49-F238E27FC236}">
                      <a16:creationId xmlns:a16="http://schemas.microsoft.com/office/drawing/2014/main" id="{11996D85-56ED-4C0E-BF86-5B86F9F3CAFE}"/>
                    </a:ext>
                  </a:extLst>
                </p:cNvPr>
                <p:cNvSpPr/>
                <p:nvPr/>
              </p:nvSpPr>
              <p:spPr bwMode="auto">
                <a:xfrm>
                  <a:off x="5062993" y="3872049"/>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2" name="직사각형 23">
                  <a:extLst>
                    <a:ext uri="{FF2B5EF4-FFF2-40B4-BE49-F238E27FC236}">
                      <a16:creationId xmlns:a16="http://schemas.microsoft.com/office/drawing/2014/main" id="{6CBB94F8-3D92-4928-823F-D57216C34803}"/>
                    </a:ext>
                  </a:extLst>
                </p:cNvPr>
                <p:cNvSpPr/>
                <p:nvPr/>
              </p:nvSpPr>
              <p:spPr bwMode="auto">
                <a:xfrm>
                  <a:off x="5229152" y="3971288"/>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3" name="직사각형 23">
                  <a:extLst>
                    <a:ext uri="{FF2B5EF4-FFF2-40B4-BE49-F238E27FC236}">
                      <a16:creationId xmlns:a16="http://schemas.microsoft.com/office/drawing/2014/main" id="{60D1199F-BBA9-4C3C-A4A3-A9C94BF23EEB}"/>
                    </a:ext>
                  </a:extLst>
                </p:cNvPr>
                <p:cNvSpPr/>
                <p:nvPr/>
              </p:nvSpPr>
              <p:spPr bwMode="auto">
                <a:xfrm>
                  <a:off x="5254137" y="3978349"/>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4" name="직사각형 23">
                  <a:extLst>
                    <a:ext uri="{FF2B5EF4-FFF2-40B4-BE49-F238E27FC236}">
                      <a16:creationId xmlns:a16="http://schemas.microsoft.com/office/drawing/2014/main" id="{09598A4A-9708-4368-8FD7-76371DA85981}"/>
                    </a:ext>
                  </a:extLst>
                </p:cNvPr>
                <p:cNvSpPr/>
                <p:nvPr/>
              </p:nvSpPr>
              <p:spPr bwMode="auto">
                <a:xfrm>
                  <a:off x="5256217" y="5312034"/>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5" name="직사각형 23">
                  <a:extLst>
                    <a:ext uri="{FF2B5EF4-FFF2-40B4-BE49-F238E27FC236}">
                      <a16:creationId xmlns:a16="http://schemas.microsoft.com/office/drawing/2014/main" id="{A175D9CC-C1BC-4E75-8F04-47EF79DF84D4}"/>
                    </a:ext>
                  </a:extLst>
                </p:cNvPr>
                <p:cNvSpPr/>
                <p:nvPr/>
              </p:nvSpPr>
              <p:spPr bwMode="auto">
                <a:xfrm>
                  <a:off x="5811387" y="3252011"/>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dirty="0">
                    <a:solidFill>
                      <a:prstClr val="black"/>
                    </a:solidFill>
                    <a:latin typeface="Arial Narrow" pitchFamily="34" charset="0"/>
                    <a:ea typeface="맑은 고딕" panose="020B0503020000020004" pitchFamily="34" charset="-127"/>
                  </a:endParaRPr>
                </a:p>
              </p:txBody>
            </p:sp>
            <p:sp>
              <p:nvSpPr>
                <p:cNvPr id="236" name="직사각형 23">
                  <a:extLst>
                    <a:ext uri="{FF2B5EF4-FFF2-40B4-BE49-F238E27FC236}">
                      <a16:creationId xmlns:a16="http://schemas.microsoft.com/office/drawing/2014/main" id="{AA42C47F-EB59-4DF2-959D-649E556E2B23}"/>
                    </a:ext>
                  </a:extLst>
                </p:cNvPr>
                <p:cNvSpPr/>
                <p:nvPr/>
              </p:nvSpPr>
              <p:spPr bwMode="auto">
                <a:xfrm>
                  <a:off x="5836371" y="3261942"/>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7" name="직사각형 23">
                  <a:extLst>
                    <a:ext uri="{FF2B5EF4-FFF2-40B4-BE49-F238E27FC236}">
                      <a16:creationId xmlns:a16="http://schemas.microsoft.com/office/drawing/2014/main" id="{B5449219-63DC-4A76-9957-E6F484F23726}"/>
                    </a:ext>
                  </a:extLst>
                </p:cNvPr>
                <p:cNvSpPr/>
                <p:nvPr/>
              </p:nvSpPr>
              <p:spPr bwMode="auto">
                <a:xfrm>
                  <a:off x="5838451" y="459221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8" name="직사각형 23">
                  <a:extLst>
                    <a:ext uri="{FF2B5EF4-FFF2-40B4-BE49-F238E27FC236}">
                      <a16:creationId xmlns:a16="http://schemas.microsoft.com/office/drawing/2014/main" id="{E135629F-FB5A-4030-9413-1F9E0B9FAA40}"/>
                    </a:ext>
                  </a:extLst>
                </p:cNvPr>
                <p:cNvSpPr/>
                <p:nvPr/>
              </p:nvSpPr>
              <p:spPr bwMode="auto">
                <a:xfrm>
                  <a:off x="6012832" y="3251798"/>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39" name="직사각형 23">
                  <a:extLst>
                    <a:ext uri="{FF2B5EF4-FFF2-40B4-BE49-F238E27FC236}">
                      <a16:creationId xmlns:a16="http://schemas.microsoft.com/office/drawing/2014/main" id="{46DD694D-5910-4AB3-9297-B093F3EEEA2D}"/>
                    </a:ext>
                  </a:extLst>
                </p:cNvPr>
                <p:cNvSpPr/>
                <p:nvPr/>
              </p:nvSpPr>
              <p:spPr bwMode="auto">
                <a:xfrm>
                  <a:off x="6037816" y="3261732"/>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0" name="직사각형 23">
                  <a:extLst>
                    <a:ext uri="{FF2B5EF4-FFF2-40B4-BE49-F238E27FC236}">
                      <a16:creationId xmlns:a16="http://schemas.microsoft.com/office/drawing/2014/main" id="{DC90784D-FC85-4A73-85B0-43D90465B38B}"/>
                    </a:ext>
                  </a:extLst>
                </p:cNvPr>
                <p:cNvSpPr/>
                <p:nvPr/>
              </p:nvSpPr>
              <p:spPr bwMode="auto">
                <a:xfrm>
                  <a:off x="6039896" y="4599255"/>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1" name="직사각형 23">
                  <a:extLst>
                    <a:ext uri="{FF2B5EF4-FFF2-40B4-BE49-F238E27FC236}">
                      <a16:creationId xmlns:a16="http://schemas.microsoft.com/office/drawing/2014/main" id="{51E96C8A-6AD1-4CB4-8707-53382A960112}"/>
                    </a:ext>
                  </a:extLst>
                </p:cNvPr>
                <p:cNvSpPr/>
                <p:nvPr/>
              </p:nvSpPr>
              <p:spPr bwMode="auto">
                <a:xfrm>
                  <a:off x="5036539" y="4093514"/>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2" name="직사각형 23">
                  <a:extLst>
                    <a:ext uri="{FF2B5EF4-FFF2-40B4-BE49-F238E27FC236}">
                      <a16:creationId xmlns:a16="http://schemas.microsoft.com/office/drawing/2014/main" id="{78C40031-ADA3-48F6-A71D-6428B5D8B32A}"/>
                    </a:ext>
                  </a:extLst>
                </p:cNvPr>
                <p:cNvSpPr/>
                <p:nvPr/>
              </p:nvSpPr>
              <p:spPr bwMode="auto">
                <a:xfrm>
                  <a:off x="3675216" y="409704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3" name="직사각형 23">
                  <a:extLst>
                    <a:ext uri="{FF2B5EF4-FFF2-40B4-BE49-F238E27FC236}">
                      <a16:creationId xmlns:a16="http://schemas.microsoft.com/office/drawing/2014/main" id="{13C70E5E-C135-4E50-8749-D671DB895635}"/>
                    </a:ext>
                  </a:extLst>
                </p:cNvPr>
                <p:cNvSpPr/>
                <p:nvPr/>
              </p:nvSpPr>
              <p:spPr bwMode="auto">
                <a:xfrm>
                  <a:off x="3472828" y="409235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4" name="직사각형 23">
                  <a:extLst>
                    <a:ext uri="{FF2B5EF4-FFF2-40B4-BE49-F238E27FC236}">
                      <a16:creationId xmlns:a16="http://schemas.microsoft.com/office/drawing/2014/main" id="{C7E623E1-D863-4456-A0BE-5ABFA30F53A7}"/>
                    </a:ext>
                  </a:extLst>
                </p:cNvPr>
                <p:cNvSpPr/>
                <p:nvPr/>
              </p:nvSpPr>
              <p:spPr bwMode="auto">
                <a:xfrm>
                  <a:off x="3889072" y="4690797"/>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5" name="직사각형 23">
                  <a:extLst>
                    <a:ext uri="{FF2B5EF4-FFF2-40B4-BE49-F238E27FC236}">
                      <a16:creationId xmlns:a16="http://schemas.microsoft.com/office/drawing/2014/main" id="{F0C49202-AD6E-44ED-BD81-02D7BD1786C5}"/>
                    </a:ext>
                  </a:extLst>
                </p:cNvPr>
                <p:cNvSpPr/>
                <p:nvPr/>
              </p:nvSpPr>
              <p:spPr bwMode="auto">
                <a:xfrm>
                  <a:off x="3891152" y="602832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6" name="직사각형 23">
                  <a:extLst>
                    <a:ext uri="{FF2B5EF4-FFF2-40B4-BE49-F238E27FC236}">
                      <a16:creationId xmlns:a16="http://schemas.microsoft.com/office/drawing/2014/main" id="{3FF758A4-E515-4FFB-B486-F804938AD225}"/>
                    </a:ext>
                  </a:extLst>
                </p:cNvPr>
                <p:cNvSpPr/>
                <p:nvPr/>
              </p:nvSpPr>
              <p:spPr bwMode="auto">
                <a:xfrm>
                  <a:off x="4837413" y="481011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7" name="직사각형 23">
                  <a:extLst>
                    <a:ext uri="{FF2B5EF4-FFF2-40B4-BE49-F238E27FC236}">
                      <a16:creationId xmlns:a16="http://schemas.microsoft.com/office/drawing/2014/main" id="{630318D6-4DB9-440F-B877-EE387256CEC5}"/>
                    </a:ext>
                  </a:extLst>
                </p:cNvPr>
                <p:cNvSpPr/>
                <p:nvPr/>
              </p:nvSpPr>
              <p:spPr bwMode="auto">
                <a:xfrm>
                  <a:off x="4453508" y="4816950"/>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8" name="직사각형 23">
                  <a:extLst>
                    <a:ext uri="{FF2B5EF4-FFF2-40B4-BE49-F238E27FC236}">
                      <a16:creationId xmlns:a16="http://schemas.microsoft.com/office/drawing/2014/main" id="{AFC59979-9936-4A5B-A5D4-16D4747BB317}"/>
                    </a:ext>
                  </a:extLst>
                </p:cNvPr>
                <p:cNvSpPr/>
                <p:nvPr/>
              </p:nvSpPr>
              <p:spPr bwMode="auto">
                <a:xfrm>
                  <a:off x="3870551" y="4816950"/>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49" name="직사각형 25">
                  <a:extLst>
                    <a:ext uri="{FF2B5EF4-FFF2-40B4-BE49-F238E27FC236}">
                      <a16:creationId xmlns:a16="http://schemas.microsoft.com/office/drawing/2014/main" id="{6D9CF8A3-1E39-409A-BF39-F654C3888D61}"/>
                    </a:ext>
                  </a:extLst>
                </p:cNvPr>
                <p:cNvSpPr/>
                <p:nvPr/>
              </p:nvSpPr>
              <p:spPr bwMode="auto">
                <a:xfrm>
                  <a:off x="4396092" y="4652125"/>
                  <a:ext cx="787076"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0" name="직사각형 23">
                  <a:extLst>
                    <a:ext uri="{FF2B5EF4-FFF2-40B4-BE49-F238E27FC236}">
                      <a16:creationId xmlns:a16="http://schemas.microsoft.com/office/drawing/2014/main" id="{D3B613A9-CAF1-4E25-A565-24F9FB523A09}"/>
                    </a:ext>
                  </a:extLst>
                </p:cNvPr>
                <p:cNvSpPr/>
                <p:nvPr/>
              </p:nvSpPr>
              <p:spPr bwMode="auto">
                <a:xfrm>
                  <a:off x="4646261" y="4814150"/>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1" name="직사각형 23">
                  <a:extLst>
                    <a:ext uri="{FF2B5EF4-FFF2-40B4-BE49-F238E27FC236}">
                      <a16:creationId xmlns:a16="http://schemas.microsoft.com/office/drawing/2014/main" id="{066E42BA-74C2-49D9-8DDC-8075D0C7AB22}"/>
                    </a:ext>
                  </a:extLst>
                </p:cNvPr>
                <p:cNvSpPr/>
                <p:nvPr/>
              </p:nvSpPr>
              <p:spPr bwMode="auto">
                <a:xfrm>
                  <a:off x="5032542" y="4805749"/>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2" name="직사각형 23">
                  <a:extLst>
                    <a:ext uri="{FF2B5EF4-FFF2-40B4-BE49-F238E27FC236}">
                      <a16:creationId xmlns:a16="http://schemas.microsoft.com/office/drawing/2014/main" id="{2B30F83B-EFD4-46F2-A24C-762D55472349}"/>
                    </a:ext>
                  </a:extLst>
                </p:cNvPr>
                <p:cNvSpPr/>
                <p:nvPr/>
              </p:nvSpPr>
              <p:spPr bwMode="auto">
                <a:xfrm>
                  <a:off x="6012832" y="4652125"/>
                  <a:ext cx="93928" cy="1423633"/>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3" name="직사각형 23">
                  <a:extLst>
                    <a:ext uri="{FF2B5EF4-FFF2-40B4-BE49-F238E27FC236}">
                      <a16:creationId xmlns:a16="http://schemas.microsoft.com/office/drawing/2014/main" id="{C900D027-1525-4C82-A169-FFBF58A47DF9}"/>
                    </a:ext>
                  </a:extLst>
                </p:cNvPr>
                <p:cNvSpPr/>
                <p:nvPr/>
              </p:nvSpPr>
              <p:spPr bwMode="auto">
                <a:xfrm>
                  <a:off x="6037816" y="4690797"/>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4" name="직사각형 23">
                  <a:extLst>
                    <a:ext uri="{FF2B5EF4-FFF2-40B4-BE49-F238E27FC236}">
                      <a16:creationId xmlns:a16="http://schemas.microsoft.com/office/drawing/2014/main" id="{761D7415-C5EC-42EB-9B32-27F72AC7E1B2}"/>
                    </a:ext>
                  </a:extLst>
                </p:cNvPr>
                <p:cNvSpPr/>
                <p:nvPr/>
              </p:nvSpPr>
              <p:spPr bwMode="auto">
                <a:xfrm>
                  <a:off x="6039896" y="602832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5" name="직사각형 23">
                  <a:extLst>
                    <a:ext uri="{FF2B5EF4-FFF2-40B4-BE49-F238E27FC236}">
                      <a16:creationId xmlns:a16="http://schemas.microsoft.com/office/drawing/2014/main" id="{30877806-BE1E-4878-8E6C-4A94D8F6CF63}"/>
                    </a:ext>
                  </a:extLst>
                </p:cNvPr>
                <p:cNvSpPr/>
                <p:nvPr/>
              </p:nvSpPr>
              <p:spPr bwMode="auto">
                <a:xfrm>
                  <a:off x="3280163" y="480621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6" name="직사각형 21">
                  <a:extLst>
                    <a:ext uri="{FF2B5EF4-FFF2-40B4-BE49-F238E27FC236}">
                      <a16:creationId xmlns:a16="http://schemas.microsoft.com/office/drawing/2014/main" id="{CA3E7A09-8CA3-47C3-B3F1-C7103CE07AF6}"/>
                    </a:ext>
                  </a:extLst>
                </p:cNvPr>
                <p:cNvSpPr/>
                <p:nvPr/>
              </p:nvSpPr>
              <p:spPr bwMode="auto">
                <a:xfrm>
                  <a:off x="2851065" y="4654675"/>
                  <a:ext cx="1156386"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7" name="직사각형 23">
                  <a:extLst>
                    <a:ext uri="{FF2B5EF4-FFF2-40B4-BE49-F238E27FC236}">
                      <a16:creationId xmlns:a16="http://schemas.microsoft.com/office/drawing/2014/main" id="{9395666D-E6C1-49EE-BC12-23D83FE07E38}"/>
                    </a:ext>
                  </a:extLst>
                </p:cNvPr>
                <p:cNvSpPr/>
                <p:nvPr/>
              </p:nvSpPr>
              <p:spPr bwMode="auto">
                <a:xfrm>
                  <a:off x="3077774" y="480152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8" name="직사각형 23">
                  <a:extLst>
                    <a:ext uri="{FF2B5EF4-FFF2-40B4-BE49-F238E27FC236}">
                      <a16:creationId xmlns:a16="http://schemas.microsoft.com/office/drawing/2014/main" id="{7CBC1FAE-D33E-4397-A08F-B2B8D26BD3D0}"/>
                    </a:ext>
                  </a:extLst>
                </p:cNvPr>
                <p:cNvSpPr/>
                <p:nvPr/>
              </p:nvSpPr>
              <p:spPr bwMode="auto">
                <a:xfrm>
                  <a:off x="3672243" y="4811830"/>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59" name="직사각형 23">
                  <a:extLst>
                    <a:ext uri="{FF2B5EF4-FFF2-40B4-BE49-F238E27FC236}">
                      <a16:creationId xmlns:a16="http://schemas.microsoft.com/office/drawing/2014/main" id="{C4C9B54E-9A84-48A3-814D-62C0429B6AD0}"/>
                    </a:ext>
                  </a:extLst>
                </p:cNvPr>
                <p:cNvSpPr/>
                <p:nvPr/>
              </p:nvSpPr>
              <p:spPr bwMode="auto">
                <a:xfrm>
                  <a:off x="3469853" y="4807139"/>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0" name="직사각형 23">
                  <a:extLst>
                    <a:ext uri="{FF2B5EF4-FFF2-40B4-BE49-F238E27FC236}">
                      <a16:creationId xmlns:a16="http://schemas.microsoft.com/office/drawing/2014/main" id="{512E893E-24FA-4348-8F84-DBDBF1A7D54F}"/>
                    </a:ext>
                  </a:extLst>
                </p:cNvPr>
                <p:cNvSpPr/>
                <p:nvPr/>
              </p:nvSpPr>
              <p:spPr bwMode="auto">
                <a:xfrm>
                  <a:off x="3279372" y="553029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1" name="직사각형 21">
                  <a:extLst>
                    <a:ext uri="{FF2B5EF4-FFF2-40B4-BE49-F238E27FC236}">
                      <a16:creationId xmlns:a16="http://schemas.microsoft.com/office/drawing/2014/main" id="{0745B400-E3C3-4508-9CBB-6F859CA2716D}"/>
                    </a:ext>
                  </a:extLst>
                </p:cNvPr>
                <p:cNvSpPr/>
                <p:nvPr/>
              </p:nvSpPr>
              <p:spPr bwMode="auto">
                <a:xfrm>
                  <a:off x="3027437" y="5368476"/>
                  <a:ext cx="789135"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2" name="직사각형 23">
                  <a:extLst>
                    <a:ext uri="{FF2B5EF4-FFF2-40B4-BE49-F238E27FC236}">
                      <a16:creationId xmlns:a16="http://schemas.microsoft.com/office/drawing/2014/main" id="{C7FB5CB9-ADE1-4179-9B0C-9787F54ABE16}"/>
                    </a:ext>
                  </a:extLst>
                </p:cNvPr>
                <p:cNvSpPr/>
                <p:nvPr/>
              </p:nvSpPr>
              <p:spPr bwMode="auto">
                <a:xfrm>
                  <a:off x="3076984" y="552560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3" name="직사각형 23">
                  <a:extLst>
                    <a:ext uri="{FF2B5EF4-FFF2-40B4-BE49-F238E27FC236}">
                      <a16:creationId xmlns:a16="http://schemas.microsoft.com/office/drawing/2014/main" id="{09ACAD45-0BB0-4419-BB75-02D77889BAFE}"/>
                    </a:ext>
                  </a:extLst>
                </p:cNvPr>
                <p:cNvSpPr/>
                <p:nvPr/>
              </p:nvSpPr>
              <p:spPr bwMode="auto">
                <a:xfrm>
                  <a:off x="3671451" y="553590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4" name="직사각형 23">
                  <a:extLst>
                    <a:ext uri="{FF2B5EF4-FFF2-40B4-BE49-F238E27FC236}">
                      <a16:creationId xmlns:a16="http://schemas.microsoft.com/office/drawing/2014/main" id="{B6D9BA6B-B0CC-423A-AE85-0ADE13B9499A}"/>
                    </a:ext>
                  </a:extLst>
                </p:cNvPr>
                <p:cNvSpPr/>
                <p:nvPr/>
              </p:nvSpPr>
              <p:spPr bwMode="auto">
                <a:xfrm>
                  <a:off x="3469062" y="5531215"/>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5" name="직사각형 23">
                  <a:extLst>
                    <a:ext uri="{FF2B5EF4-FFF2-40B4-BE49-F238E27FC236}">
                      <a16:creationId xmlns:a16="http://schemas.microsoft.com/office/drawing/2014/main" id="{B1B822C2-2134-45F1-A2B5-985F2503BFCC}"/>
                    </a:ext>
                  </a:extLst>
                </p:cNvPr>
                <p:cNvSpPr/>
                <p:nvPr/>
              </p:nvSpPr>
              <p:spPr bwMode="auto">
                <a:xfrm>
                  <a:off x="4044431" y="4680864"/>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6" name="직사각형 23">
                  <a:extLst>
                    <a:ext uri="{FF2B5EF4-FFF2-40B4-BE49-F238E27FC236}">
                      <a16:creationId xmlns:a16="http://schemas.microsoft.com/office/drawing/2014/main" id="{A19E3FC3-3559-46F9-8D8F-B0D150924B0C}"/>
                    </a:ext>
                  </a:extLst>
                </p:cNvPr>
                <p:cNvSpPr/>
                <p:nvPr/>
              </p:nvSpPr>
              <p:spPr bwMode="auto">
                <a:xfrm>
                  <a:off x="4069415" y="4690797"/>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7" name="직사각형 23">
                  <a:extLst>
                    <a:ext uri="{FF2B5EF4-FFF2-40B4-BE49-F238E27FC236}">
                      <a16:creationId xmlns:a16="http://schemas.microsoft.com/office/drawing/2014/main" id="{2CCEADE9-EDC6-4C22-A85E-F2AB76DF195A}"/>
                    </a:ext>
                  </a:extLst>
                </p:cNvPr>
                <p:cNvSpPr/>
                <p:nvPr/>
              </p:nvSpPr>
              <p:spPr bwMode="auto">
                <a:xfrm>
                  <a:off x="4071495" y="602832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8" name="직사각형 23">
                  <a:extLst>
                    <a:ext uri="{FF2B5EF4-FFF2-40B4-BE49-F238E27FC236}">
                      <a16:creationId xmlns:a16="http://schemas.microsoft.com/office/drawing/2014/main" id="{463A1958-7BC8-41A2-85E4-DEF9C0FD5EDF}"/>
                    </a:ext>
                  </a:extLst>
                </p:cNvPr>
                <p:cNvSpPr/>
                <p:nvPr/>
              </p:nvSpPr>
              <p:spPr bwMode="auto">
                <a:xfrm>
                  <a:off x="4452079" y="5525339"/>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69" name="직사각형 21">
                  <a:extLst>
                    <a:ext uri="{FF2B5EF4-FFF2-40B4-BE49-F238E27FC236}">
                      <a16:creationId xmlns:a16="http://schemas.microsoft.com/office/drawing/2014/main" id="{F183DCC5-7DB6-45A2-B7A3-478C4030DCB3}"/>
                    </a:ext>
                  </a:extLst>
                </p:cNvPr>
                <p:cNvSpPr/>
                <p:nvPr/>
              </p:nvSpPr>
              <p:spPr bwMode="auto">
                <a:xfrm>
                  <a:off x="4200143" y="5363523"/>
                  <a:ext cx="782311" cy="71223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0" name="직사각형 23">
                  <a:extLst>
                    <a:ext uri="{FF2B5EF4-FFF2-40B4-BE49-F238E27FC236}">
                      <a16:creationId xmlns:a16="http://schemas.microsoft.com/office/drawing/2014/main" id="{9ECBAA92-B91D-446C-A5EC-14F0BCEFFE8E}"/>
                    </a:ext>
                  </a:extLst>
                </p:cNvPr>
                <p:cNvSpPr/>
                <p:nvPr/>
              </p:nvSpPr>
              <p:spPr bwMode="auto">
                <a:xfrm>
                  <a:off x="4249690" y="5520649"/>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1" name="직사각형 23">
                  <a:extLst>
                    <a:ext uri="{FF2B5EF4-FFF2-40B4-BE49-F238E27FC236}">
                      <a16:creationId xmlns:a16="http://schemas.microsoft.com/office/drawing/2014/main" id="{2DBDA217-A9A7-4D29-BC99-A0C3F7AA8762}"/>
                    </a:ext>
                  </a:extLst>
                </p:cNvPr>
                <p:cNvSpPr/>
                <p:nvPr/>
              </p:nvSpPr>
              <p:spPr bwMode="auto">
                <a:xfrm>
                  <a:off x="4844158" y="5530953"/>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2" name="직사각형 23">
                  <a:extLst>
                    <a:ext uri="{FF2B5EF4-FFF2-40B4-BE49-F238E27FC236}">
                      <a16:creationId xmlns:a16="http://schemas.microsoft.com/office/drawing/2014/main" id="{EE6FCF73-81A9-410E-BFCA-4120F1C3131C}"/>
                    </a:ext>
                  </a:extLst>
                </p:cNvPr>
                <p:cNvSpPr/>
                <p:nvPr/>
              </p:nvSpPr>
              <p:spPr bwMode="auto">
                <a:xfrm>
                  <a:off x="4641769" y="5526262"/>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3" name="직사각형 23">
                  <a:extLst>
                    <a:ext uri="{FF2B5EF4-FFF2-40B4-BE49-F238E27FC236}">
                      <a16:creationId xmlns:a16="http://schemas.microsoft.com/office/drawing/2014/main" id="{72264137-029D-4533-B86D-D30319688C5E}"/>
                    </a:ext>
                  </a:extLst>
                </p:cNvPr>
                <p:cNvSpPr/>
                <p:nvPr/>
              </p:nvSpPr>
              <p:spPr bwMode="auto">
                <a:xfrm>
                  <a:off x="5430184" y="553634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4" name="직사각형 23">
                  <a:extLst>
                    <a:ext uri="{FF2B5EF4-FFF2-40B4-BE49-F238E27FC236}">
                      <a16:creationId xmlns:a16="http://schemas.microsoft.com/office/drawing/2014/main" id="{B3A3360D-4304-4E38-A9A3-4CB30C61CEFB}"/>
                    </a:ext>
                  </a:extLst>
                </p:cNvPr>
                <p:cNvSpPr/>
                <p:nvPr/>
              </p:nvSpPr>
              <p:spPr bwMode="auto">
                <a:xfrm>
                  <a:off x="5227796" y="5531656"/>
                  <a:ext cx="99380" cy="397436"/>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5" name="직사각형 23">
                  <a:extLst>
                    <a:ext uri="{FF2B5EF4-FFF2-40B4-BE49-F238E27FC236}">
                      <a16:creationId xmlns:a16="http://schemas.microsoft.com/office/drawing/2014/main" id="{5E721D35-CA28-4329-B235-B34E40218A38}"/>
                    </a:ext>
                  </a:extLst>
                </p:cNvPr>
                <p:cNvSpPr/>
                <p:nvPr/>
              </p:nvSpPr>
              <p:spPr bwMode="auto">
                <a:xfrm>
                  <a:off x="4044431" y="3267541"/>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6" name="직사각형 23">
                  <a:extLst>
                    <a:ext uri="{FF2B5EF4-FFF2-40B4-BE49-F238E27FC236}">
                      <a16:creationId xmlns:a16="http://schemas.microsoft.com/office/drawing/2014/main" id="{26984FE1-E2A2-4B09-9CFA-ADDAF6AEED75}"/>
                    </a:ext>
                  </a:extLst>
                </p:cNvPr>
                <p:cNvSpPr/>
                <p:nvPr/>
              </p:nvSpPr>
              <p:spPr bwMode="auto">
                <a:xfrm>
                  <a:off x="4069415" y="3262969"/>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7" name="직사각형 23">
                  <a:extLst>
                    <a:ext uri="{FF2B5EF4-FFF2-40B4-BE49-F238E27FC236}">
                      <a16:creationId xmlns:a16="http://schemas.microsoft.com/office/drawing/2014/main" id="{EE811BB6-2ED1-4B35-8A59-3BC980788DB7}"/>
                    </a:ext>
                  </a:extLst>
                </p:cNvPr>
                <p:cNvSpPr/>
                <p:nvPr/>
              </p:nvSpPr>
              <p:spPr bwMode="auto">
                <a:xfrm>
                  <a:off x="4071495" y="4585986"/>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8" name="직사각형 23">
                  <a:extLst>
                    <a:ext uri="{FF2B5EF4-FFF2-40B4-BE49-F238E27FC236}">
                      <a16:creationId xmlns:a16="http://schemas.microsoft.com/office/drawing/2014/main" id="{1C774AE9-E41A-4551-B18B-CE416AAB242B}"/>
                    </a:ext>
                  </a:extLst>
                </p:cNvPr>
                <p:cNvSpPr/>
                <p:nvPr/>
              </p:nvSpPr>
              <p:spPr bwMode="auto">
                <a:xfrm>
                  <a:off x="5808486" y="4680864"/>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79" name="직사각형 23">
                  <a:extLst>
                    <a:ext uri="{FF2B5EF4-FFF2-40B4-BE49-F238E27FC236}">
                      <a16:creationId xmlns:a16="http://schemas.microsoft.com/office/drawing/2014/main" id="{B986EDAC-A6A4-4299-BA09-653B9ADC7844}"/>
                    </a:ext>
                  </a:extLst>
                </p:cNvPr>
                <p:cNvSpPr/>
                <p:nvPr/>
              </p:nvSpPr>
              <p:spPr bwMode="auto">
                <a:xfrm>
                  <a:off x="5839418" y="4684248"/>
                  <a:ext cx="44436" cy="44436"/>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0" name="직사각형 23">
                  <a:extLst>
                    <a:ext uri="{FF2B5EF4-FFF2-40B4-BE49-F238E27FC236}">
                      <a16:creationId xmlns:a16="http://schemas.microsoft.com/office/drawing/2014/main" id="{053A0750-FD8F-4300-B445-979FCDCF45DD}"/>
                    </a:ext>
                  </a:extLst>
                </p:cNvPr>
                <p:cNvSpPr/>
                <p:nvPr/>
              </p:nvSpPr>
              <p:spPr bwMode="auto">
                <a:xfrm>
                  <a:off x="5836090" y="6010346"/>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1" name="직사각형 23">
                  <a:extLst>
                    <a:ext uri="{FF2B5EF4-FFF2-40B4-BE49-F238E27FC236}">
                      <a16:creationId xmlns:a16="http://schemas.microsoft.com/office/drawing/2014/main" id="{876B2035-4B05-48CF-A2D5-E7E821BD2BD2}"/>
                    </a:ext>
                  </a:extLst>
                </p:cNvPr>
                <p:cNvSpPr/>
                <p:nvPr/>
              </p:nvSpPr>
              <p:spPr bwMode="auto">
                <a:xfrm>
                  <a:off x="5624063" y="4680864"/>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2" name="직사각형 23">
                  <a:extLst>
                    <a:ext uri="{FF2B5EF4-FFF2-40B4-BE49-F238E27FC236}">
                      <a16:creationId xmlns:a16="http://schemas.microsoft.com/office/drawing/2014/main" id="{2F6E9414-77A4-4EDC-B395-2217B953D653}"/>
                    </a:ext>
                  </a:extLst>
                </p:cNvPr>
                <p:cNvSpPr/>
                <p:nvPr/>
              </p:nvSpPr>
              <p:spPr bwMode="auto">
                <a:xfrm>
                  <a:off x="5649650" y="4684248"/>
                  <a:ext cx="44436" cy="44436"/>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3" name="직사각형 23">
                  <a:extLst>
                    <a:ext uri="{FF2B5EF4-FFF2-40B4-BE49-F238E27FC236}">
                      <a16:creationId xmlns:a16="http://schemas.microsoft.com/office/drawing/2014/main" id="{AD6A30A3-9FE0-478E-BD50-2711FBB7E8B4}"/>
                    </a:ext>
                  </a:extLst>
                </p:cNvPr>
                <p:cNvSpPr/>
                <p:nvPr/>
              </p:nvSpPr>
              <p:spPr bwMode="auto">
                <a:xfrm>
                  <a:off x="5651472" y="6028320"/>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4" name="직사각형 23">
                  <a:extLst>
                    <a:ext uri="{FF2B5EF4-FFF2-40B4-BE49-F238E27FC236}">
                      <a16:creationId xmlns:a16="http://schemas.microsoft.com/office/drawing/2014/main" id="{E12F4973-2E5B-40F9-A0F6-04E45BF87250}"/>
                    </a:ext>
                  </a:extLst>
                </p:cNvPr>
                <p:cNvSpPr/>
                <p:nvPr/>
              </p:nvSpPr>
              <p:spPr bwMode="auto">
                <a:xfrm>
                  <a:off x="5422605" y="3971288"/>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5" name="직사각형 23">
                  <a:extLst>
                    <a:ext uri="{FF2B5EF4-FFF2-40B4-BE49-F238E27FC236}">
                      <a16:creationId xmlns:a16="http://schemas.microsoft.com/office/drawing/2014/main" id="{D282E48A-A18C-479B-9567-8D53DF6BAB42}"/>
                    </a:ext>
                  </a:extLst>
                </p:cNvPr>
                <p:cNvSpPr/>
                <p:nvPr/>
              </p:nvSpPr>
              <p:spPr bwMode="auto">
                <a:xfrm>
                  <a:off x="5447591" y="3978349"/>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6" name="직사각형 23">
                  <a:extLst>
                    <a:ext uri="{FF2B5EF4-FFF2-40B4-BE49-F238E27FC236}">
                      <a16:creationId xmlns:a16="http://schemas.microsoft.com/office/drawing/2014/main" id="{94A9191B-2D4E-4EF4-B8A8-3B5D71516BC7}"/>
                    </a:ext>
                  </a:extLst>
                </p:cNvPr>
                <p:cNvSpPr/>
                <p:nvPr/>
              </p:nvSpPr>
              <p:spPr bwMode="auto">
                <a:xfrm>
                  <a:off x="5449671" y="5312034"/>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7" name="직사각형 23">
                  <a:extLst>
                    <a:ext uri="{FF2B5EF4-FFF2-40B4-BE49-F238E27FC236}">
                      <a16:creationId xmlns:a16="http://schemas.microsoft.com/office/drawing/2014/main" id="{D12C7F01-1B57-42E0-BE14-63C45BF98589}"/>
                    </a:ext>
                  </a:extLst>
                </p:cNvPr>
                <p:cNvSpPr/>
                <p:nvPr/>
              </p:nvSpPr>
              <p:spPr bwMode="auto">
                <a:xfrm>
                  <a:off x="4845262" y="2524593"/>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8" name="직사각형 23">
                  <a:extLst>
                    <a:ext uri="{FF2B5EF4-FFF2-40B4-BE49-F238E27FC236}">
                      <a16:creationId xmlns:a16="http://schemas.microsoft.com/office/drawing/2014/main" id="{25DAA4F4-2163-4FA9-ADEF-C8223F239482}"/>
                    </a:ext>
                  </a:extLst>
                </p:cNvPr>
                <p:cNvSpPr/>
                <p:nvPr/>
              </p:nvSpPr>
              <p:spPr bwMode="auto">
                <a:xfrm>
                  <a:off x="4870247" y="2534526"/>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89" name="직사각형 23">
                  <a:extLst>
                    <a:ext uri="{FF2B5EF4-FFF2-40B4-BE49-F238E27FC236}">
                      <a16:creationId xmlns:a16="http://schemas.microsoft.com/office/drawing/2014/main" id="{3D9C0888-614C-446F-814E-2C6C9F231364}"/>
                    </a:ext>
                  </a:extLst>
                </p:cNvPr>
                <p:cNvSpPr/>
                <p:nvPr/>
              </p:nvSpPr>
              <p:spPr bwMode="auto">
                <a:xfrm>
                  <a:off x="4872327" y="3872049"/>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90" name="직사각형 23">
                  <a:extLst>
                    <a:ext uri="{FF2B5EF4-FFF2-40B4-BE49-F238E27FC236}">
                      <a16:creationId xmlns:a16="http://schemas.microsoft.com/office/drawing/2014/main" id="{F5B04816-1070-43A6-B96D-0DD8FB6AF1F3}"/>
                    </a:ext>
                  </a:extLst>
                </p:cNvPr>
                <p:cNvSpPr/>
                <p:nvPr/>
              </p:nvSpPr>
              <p:spPr bwMode="auto">
                <a:xfrm>
                  <a:off x="5617977" y="2524593"/>
                  <a:ext cx="93928" cy="1394894"/>
                </a:xfrm>
                <a:prstGeom prst="rect">
                  <a:avLst/>
                </a:prstGeom>
                <a:solidFill>
                  <a:srgbClr val="ED7D31"/>
                </a:solidFill>
                <a:ln w="25400" cap="flat" cmpd="sng" algn="ctr">
                  <a:solidFill>
                    <a:srgbClr val="ED7D3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91" name="직사각형 23">
                  <a:extLst>
                    <a:ext uri="{FF2B5EF4-FFF2-40B4-BE49-F238E27FC236}">
                      <a16:creationId xmlns:a16="http://schemas.microsoft.com/office/drawing/2014/main" id="{25FF8FFE-941B-4CAB-8125-3FF8D2FCB422}"/>
                    </a:ext>
                  </a:extLst>
                </p:cNvPr>
                <p:cNvSpPr/>
                <p:nvPr/>
              </p:nvSpPr>
              <p:spPr bwMode="auto">
                <a:xfrm>
                  <a:off x="5642963" y="2534526"/>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292" name="직사각형 23">
                  <a:extLst>
                    <a:ext uri="{FF2B5EF4-FFF2-40B4-BE49-F238E27FC236}">
                      <a16:creationId xmlns:a16="http://schemas.microsoft.com/office/drawing/2014/main" id="{E0E5E71B-74FD-40A8-BD2F-557FB54E7CD4}"/>
                    </a:ext>
                  </a:extLst>
                </p:cNvPr>
                <p:cNvSpPr/>
                <p:nvPr/>
              </p:nvSpPr>
              <p:spPr bwMode="auto">
                <a:xfrm>
                  <a:off x="5645042" y="3872049"/>
                  <a:ext cx="42380" cy="40593"/>
                </a:xfrm>
                <a:prstGeom prst="rect">
                  <a:avLst/>
                </a:prstGeom>
                <a:solidFill>
                  <a:srgbClr val="C00000"/>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grpSp>
          <p:sp>
            <p:nvSpPr>
              <p:cNvPr id="160" name="직사각형 29">
                <a:extLst>
                  <a:ext uri="{FF2B5EF4-FFF2-40B4-BE49-F238E27FC236}">
                    <a16:creationId xmlns:a16="http://schemas.microsoft.com/office/drawing/2014/main" id="{84D1F878-59CF-4C27-AEF0-45BB4C3362E1}"/>
                  </a:ext>
                </a:extLst>
              </p:cNvPr>
              <p:cNvSpPr/>
              <p:nvPr/>
            </p:nvSpPr>
            <p:spPr bwMode="auto">
              <a:xfrm>
                <a:off x="7850387" y="3312594"/>
                <a:ext cx="399159" cy="73279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61" name="직사각형 23">
                <a:extLst>
                  <a:ext uri="{FF2B5EF4-FFF2-40B4-BE49-F238E27FC236}">
                    <a16:creationId xmlns:a16="http://schemas.microsoft.com/office/drawing/2014/main" id="{0C0EB043-AD16-48C4-AB2C-C809D9D9F948}"/>
                  </a:ext>
                </a:extLst>
              </p:cNvPr>
              <p:cNvSpPr/>
              <p:nvPr/>
            </p:nvSpPr>
            <p:spPr bwMode="auto">
              <a:xfrm>
                <a:off x="6886937" y="2737553"/>
                <a:ext cx="102249" cy="408909"/>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62" name="직사각형 23">
                <a:extLst>
                  <a:ext uri="{FF2B5EF4-FFF2-40B4-BE49-F238E27FC236}">
                    <a16:creationId xmlns:a16="http://schemas.microsoft.com/office/drawing/2014/main" id="{9D285EAE-79E2-477A-946B-4BB391BC1031}"/>
                  </a:ext>
                </a:extLst>
              </p:cNvPr>
              <p:cNvSpPr/>
              <p:nvPr/>
            </p:nvSpPr>
            <p:spPr bwMode="auto">
              <a:xfrm>
                <a:off x="5889842" y="2736660"/>
                <a:ext cx="102249" cy="408909"/>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63" name="직사각형 23">
                <a:extLst>
                  <a:ext uri="{FF2B5EF4-FFF2-40B4-BE49-F238E27FC236}">
                    <a16:creationId xmlns:a16="http://schemas.microsoft.com/office/drawing/2014/main" id="{71C5E336-A1A1-48F7-A226-70EB29BA415F}"/>
                  </a:ext>
                </a:extLst>
              </p:cNvPr>
              <p:cNvSpPr/>
              <p:nvPr/>
            </p:nvSpPr>
            <p:spPr bwMode="auto">
              <a:xfrm>
                <a:off x="6083736" y="3477834"/>
                <a:ext cx="102249" cy="408909"/>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grpSp>
        <p:sp>
          <p:nvSpPr>
            <p:cNvPr id="154" name="Rectangle 153">
              <a:extLst>
                <a:ext uri="{FF2B5EF4-FFF2-40B4-BE49-F238E27FC236}">
                  <a16:creationId xmlns:a16="http://schemas.microsoft.com/office/drawing/2014/main" id="{FEBB38E9-A369-4EF2-AD16-4EE665368E6F}"/>
                </a:ext>
              </a:extLst>
            </p:cNvPr>
            <p:cNvSpPr/>
            <p:nvPr/>
          </p:nvSpPr>
          <p:spPr bwMode="auto">
            <a:xfrm>
              <a:off x="5307589" y="4789645"/>
              <a:ext cx="3721248" cy="1446801"/>
            </a:xfrm>
            <a:prstGeom prst="rect">
              <a:avLst/>
            </a:prstGeom>
            <a:noFill/>
            <a:ln w="381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b="1">
                <a:latin typeface="Arial Narrow" pitchFamily="34" charset="0"/>
              </a:endParaRPr>
            </a:p>
          </p:txBody>
        </p:sp>
        <p:sp>
          <p:nvSpPr>
            <p:cNvPr id="155" name="Rectangle 154">
              <a:extLst>
                <a:ext uri="{FF2B5EF4-FFF2-40B4-BE49-F238E27FC236}">
                  <a16:creationId xmlns:a16="http://schemas.microsoft.com/office/drawing/2014/main" id="{925A89F0-0536-4101-88EA-DB187A993B77}"/>
                </a:ext>
              </a:extLst>
            </p:cNvPr>
            <p:cNvSpPr/>
            <p:nvPr/>
          </p:nvSpPr>
          <p:spPr bwMode="auto">
            <a:xfrm>
              <a:off x="5307589" y="3340087"/>
              <a:ext cx="3721248" cy="1446801"/>
            </a:xfrm>
            <a:prstGeom prst="rect">
              <a:avLst/>
            </a:prstGeom>
            <a:noFill/>
            <a:ln w="381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b="1">
                <a:latin typeface="Arial Narrow" pitchFamily="34" charset="0"/>
              </a:endParaRPr>
            </a:p>
          </p:txBody>
        </p:sp>
        <p:sp>
          <p:nvSpPr>
            <p:cNvPr id="156" name="Rectangle 155">
              <a:extLst>
                <a:ext uri="{FF2B5EF4-FFF2-40B4-BE49-F238E27FC236}">
                  <a16:creationId xmlns:a16="http://schemas.microsoft.com/office/drawing/2014/main" id="{5270CFBB-B392-4C35-8786-772C4DA3D071}"/>
                </a:ext>
              </a:extLst>
            </p:cNvPr>
            <p:cNvSpPr/>
            <p:nvPr/>
          </p:nvSpPr>
          <p:spPr bwMode="auto">
            <a:xfrm>
              <a:off x="5307589" y="1952513"/>
              <a:ext cx="3721248" cy="1375944"/>
            </a:xfrm>
            <a:prstGeom prst="rect">
              <a:avLst/>
            </a:prstGeom>
            <a:noFill/>
            <a:ln w="381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b="1">
                <a:latin typeface="Arial Narrow" pitchFamily="34" charset="0"/>
              </a:endParaRPr>
            </a:p>
          </p:txBody>
        </p:sp>
        <p:sp>
          <p:nvSpPr>
            <p:cNvPr id="157" name="직사각형 23">
              <a:extLst>
                <a:ext uri="{FF2B5EF4-FFF2-40B4-BE49-F238E27FC236}">
                  <a16:creationId xmlns:a16="http://schemas.microsoft.com/office/drawing/2014/main" id="{AE8F6E8F-A14C-4798-AE20-523A74AA842C}"/>
                </a:ext>
              </a:extLst>
            </p:cNvPr>
            <p:cNvSpPr/>
            <p:nvPr/>
          </p:nvSpPr>
          <p:spPr bwMode="auto">
            <a:xfrm>
              <a:off x="5496819" y="4942538"/>
              <a:ext cx="102249" cy="408909"/>
            </a:xfrm>
            <a:prstGeom prst="rect">
              <a:avLst/>
            </a:prstGeom>
            <a:solidFill>
              <a:sysClr val="window" lastClr="FFFFFF">
                <a:lumMod val="50000"/>
              </a:sysClr>
            </a:solid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sp>
          <p:nvSpPr>
            <p:cNvPr id="158" name="직사각형 21">
              <a:extLst>
                <a:ext uri="{FF2B5EF4-FFF2-40B4-BE49-F238E27FC236}">
                  <a16:creationId xmlns:a16="http://schemas.microsoft.com/office/drawing/2014/main" id="{4FEE2FCF-D3FB-4F7D-9EE3-FE7384D94C34}"/>
                </a:ext>
              </a:extLst>
            </p:cNvPr>
            <p:cNvSpPr/>
            <p:nvPr/>
          </p:nvSpPr>
          <p:spPr bwMode="auto">
            <a:xfrm>
              <a:off x="7853839" y="5520760"/>
              <a:ext cx="402895" cy="732795"/>
            </a:xfrm>
            <a:prstGeom prst="rect">
              <a:avLst/>
            </a:prstGeom>
            <a:noFill/>
            <a:ln w="25400" cap="flat" cmpd="sng" algn="ctr">
              <a:solidFill>
                <a:srgbClr val="001DA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lang="ko-KR" altLang="en-US" sz="788" b="1" kern="0">
                <a:solidFill>
                  <a:prstClr val="black"/>
                </a:solidFill>
                <a:latin typeface="Arial Narrow" pitchFamily="34" charset="0"/>
                <a:ea typeface="맑은 고딕" panose="020B0503020000020004" pitchFamily="34" charset="-127"/>
              </a:endParaRPr>
            </a:p>
          </p:txBody>
        </p:sp>
      </p:grpSp>
      <p:sp>
        <p:nvSpPr>
          <p:cNvPr id="293" name="TextBox 292">
            <a:extLst>
              <a:ext uri="{FF2B5EF4-FFF2-40B4-BE49-F238E27FC236}">
                <a16:creationId xmlns:a16="http://schemas.microsoft.com/office/drawing/2014/main" id="{FE21C2BA-7402-4D11-B089-E8BA6F3A7278}"/>
              </a:ext>
            </a:extLst>
          </p:cNvPr>
          <p:cNvSpPr txBox="1"/>
          <p:nvPr/>
        </p:nvSpPr>
        <p:spPr>
          <a:xfrm>
            <a:off x="5142187" y="1585139"/>
            <a:ext cx="1450077" cy="369332"/>
          </a:xfrm>
          <a:prstGeom prst="rect">
            <a:avLst/>
          </a:prstGeom>
          <a:noFill/>
        </p:spPr>
        <p:txBody>
          <a:bodyPr wrap="none" rtlCol="0">
            <a:spAutoFit/>
          </a:bodyPr>
          <a:lstStyle/>
          <a:p>
            <a:r>
              <a:rPr lang="en-US" altLang="zh-CN" dirty="0"/>
              <a:t>8VSS+6VDD</a:t>
            </a:r>
            <a:endParaRPr lang="en-US" dirty="0"/>
          </a:p>
        </p:txBody>
      </p:sp>
      <p:sp>
        <p:nvSpPr>
          <p:cNvPr id="294" name="TextBox 293">
            <a:extLst>
              <a:ext uri="{FF2B5EF4-FFF2-40B4-BE49-F238E27FC236}">
                <a16:creationId xmlns:a16="http://schemas.microsoft.com/office/drawing/2014/main" id="{B33B8D87-7181-4CD0-85C3-9E07B941AE13}"/>
              </a:ext>
            </a:extLst>
          </p:cNvPr>
          <p:cNvSpPr txBox="1"/>
          <p:nvPr/>
        </p:nvSpPr>
        <p:spPr>
          <a:xfrm>
            <a:off x="1637259" y="1552277"/>
            <a:ext cx="1576714" cy="369332"/>
          </a:xfrm>
          <a:prstGeom prst="rect">
            <a:avLst/>
          </a:prstGeom>
          <a:noFill/>
        </p:spPr>
        <p:txBody>
          <a:bodyPr wrap="none" rtlCol="0">
            <a:spAutoFit/>
          </a:bodyPr>
          <a:lstStyle/>
          <a:p>
            <a:r>
              <a:rPr lang="en-US" altLang="zh-CN" dirty="0"/>
              <a:t>10VSS+1VDD</a:t>
            </a:r>
            <a:endParaRPr lang="en-US" dirty="0"/>
          </a:p>
        </p:txBody>
      </p:sp>
    </p:spTree>
    <p:extLst>
      <p:ext uri="{BB962C8B-B14F-4D97-AF65-F5344CB8AC3E}">
        <p14:creationId xmlns:p14="http://schemas.microsoft.com/office/powerpoint/2010/main" val="182881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fade">
                                      <p:cBhvr>
                                        <p:cTn id="18" dur="500"/>
                                        <p:tgtEl>
                                          <p:spTgt spid="1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4"/>
                                        </p:tgtEl>
                                        <p:attrNameLst>
                                          <p:attrName>style.visibility</p:attrName>
                                        </p:attrNameLst>
                                      </p:cBhvr>
                                      <p:to>
                                        <p:strVal val="visible"/>
                                      </p:to>
                                    </p:set>
                                    <p:animEffect transition="in" filter="fade">
                                      <p:cBhvr>
                                        <p:cTn id="23" dur="500"/>
                                        <p:tgtEl>
                                          <p:spTgt spid="29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fade">
                                      <p:cBhvr>
                                        <p:cTn id="28" dur="500"/>
                                        <p:tgtEl>
                                          <p:spTgt spid="1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3"/>
                                        </p:tgtEl>
                                        <p:attrNameLst>
                                          <p:attrName>style.visibility</p:attrName>
                                        </p:attrNameLst>
                                      </p:cBhvr>
                                      <p:to>
                                        <p:strVal val="visible"/>
                                      </p:to>
                                    </p:set>
                                    <p:animEffect transition="in" filter="fade">
                                      <p:cBhvr>
                                        <p:cTn id="33"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p:bldP spid="2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785372"/>
            <a:ext cx="8871626" cy="4097809"/>
          </a:xfrm>
        </p:spPr>
        <p:txBody>
          <a:bodyPr>
            <a:normAutofit/>
          </a:bodyPr>
          <a:lstStyle/>
          <a:p>
            <a:r>
              <a:rPr lang="en-US" altLang="zh-CN" sz="2000" b="0" dirty="0"/>
              <a:t>Input: post-route design</a:t>
            </a:r>
          </a:p>
          <a:p>
            <a:r>
              <a:rPr lang="en-US" altLang="zh-CN" sz="2000" b="0" dirty="0"/>
              <a:t>Detailed placement for power stapling insertion</a:t>
            </a:r>
          </a:p>
          <a:p>
            <a:pPr lvl="1"/>
            <a:r>
              <a:rPr lang="en-US" altLang="zh-CN" sz="1600" b="0" dirty="0"/>
              <a:t>Dynamic programming-based optimization</a:t>
            </a:r>
          </a:p>
          <a:p>
            <a:pPr lvl="1"/>
            <a:r>
              <a:rPr lang="en-US" altLang="zh-CN" sz="1600" b="0" dirty="0"/>
              <a:t>C++ code</a:t>
            </a:r>
          </a:p>
          <a:p>
            <a:r>
              <a:rPr lang="en-US" altLang="zh-CN" sz="2000" b="0" dirty="0"/>
              <a:t>Incr. routing and Vt swapping</a:t>
            </a:r>
          </a:p>
          <a:p>
            <a:pPr lvl="1"/>
            <a:r>
              <a:rPr lang="en-US" altLang="zh-CN" sz="1600" b="0" dirty="0"/>
              <a:t>To recover timing degradation by routing changes</a:t>
            </a:r>
          </a:p>
          <a:p>
            <a:pPr lvl="1"/>
            <a:r>
              <a:rPr lang="en-US" altLang="zh-CN" sz="1600" b="0" dirty="0"/>
              <a:t>Cadence </a:t>
            </a:r>
            <a:r>
              <a:rPr lang="en-US" altLang="zh-CN" sz="1600" b="0" dirty="0" err="1"/>
              <a:t>Innovus</a:t>
            </a:r>
            <a:endParaRPr lang="en-US" altLang="zh-CN" sz="1600" b="0" dirty="0"/>
          </a:p>
          <a:p>
            <a:r>
              <a:rPr lang="en-US" altLang="zh-CN" sz="2000" b="0" dirty="0"/>
              <a:t>Power staple insertion</a:t>
            </a:r>
          </a:p>
          <a:p>
            <a:pPr lvl="1"/>
            <a:r>
              <a:rPr lang="en-US" altLang="zh-CN" sz="1600" b="0" dirty="0"/>
              <a:t>Cadence </a:t>
            </a:r>
            <a:r>
              <a:rPr lang="en-US" altLang="zh-CN" sz="1600" b="0" dirty="0" err="1"/>
              <a:t>Innovus</a:t>
            </a:r>
            <a:endParaRPr lang="en-US" altLang="zh-CN" sz="1600" b="0" dirty="0"/>
          </a:p>
          <a:p>
            <a:pPr lvl="1"/>
            <a:r>
              <a:rPr lang="en-US" altLang="zh-CN" sz="1600" b="0" dirty="0" err="1"/>
              <a:t>Tcl</a:t>
            </a:r>
            <a:r>
              <a:rPr lang="en-US" altLang="zh-CN" sz="1600" b="0" dirty="0"/>
              <a:t> code</a:t>
            </a:r>
          </a:p>
          <a:p>
            <a:r>
              <a:rPr lang="en-US" altLang="zh-CN" sz="2000" b="0" dirty="0"/>
              <a:t>IR drop Analysis</a:t>
            </a:r>
          </a:p>
          <a:p>
            <a:pPr lvl="1"/>
            <a:r>
              <a:rPr lang="en-US" altLang="zh-CN" sz="1600" b="0" dirty="0" err="1"/>
              <a:t>Vectorless</a:t>
            </a:r>
            <a:r>
              <a:rPr lang="en-US" altLang="zh-CN" sz="1600" b="0" dirty="0"/>
              <a:t> dynamic analysis</a:t>
            </a:r>
          </a:p>
          <a:p>
            <a:pPr lvl="1"/>
            <a:r>
              <a:rPr lang="en-US" altLang="zh-CN" sz="1600" b="0" dirty="0"/>
              <a:t>Cadence </a:t>
            </a:r>
            <a:r>
              <a:rPr lang="en-US" altLang="zh-CN" sz="1600" b="0" dirty="0" err="1"/>
              <a:t>Voltus</a:t>
            </a:r>
            <a:endParaRPr lang="en-US" altLang="zh-CN" sz="1600" b="0" dirty="0"/>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Overall Flow</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p:txBody>
          <a:bodyPr/>
          <a:lstStyle/>
          <a:p>
            <a:fld id="{22DECF6A-13F7-418C-BBFC-95033FFCD5F1}" type="slidenum">
              <a:rPr lang="en-US" noProof="1" smtClean="0"/>
              <a:pPr/>
              <a:t>11</a:t>
            </a:fld>
            <a:endParaRPr lang="en-US" noProof="1"/>
          </a:p>
        </p:txBody>
      </p:sp>
      <p:sp>
        <p:nvSpPr>
          <p:cNvPr id="293" name="Rectangle 45">
            <a:extLst>
              <a:ext uri="{FF2B5EF4-FFF2-40B4-BE49-F238E27FC236}">
                <a16:creationId xmlns:a16="http://schemas.microsoft.com/office/drawing/2014/main" id="{21872F27-DC9C-49A9-8BE3-D2B9C4A290B9}"/>
              </a:ext>
            </a:extLst>
          </p:cNvPr>
          <p:cNvSpPr/>
          <p:nvPr/>
        </p:nvSpPr>
        <p:spPr bwMode="auto">
          <a:xfrm>
            <a:off x="6222107" y="1036784"/>
            <a:ext cx="1596445" cy="448090"/>
          </a:xfrm>
          <a:prstGeom prst="rect">
            <a:avLst/>
          </a:prstGeom>
          <a:noFill/>
          <a:ln w="254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Narrow" pitchFamily="34" charset="0"/>
              </a:rPr>
              <a:t>Post-P&amp;R database</a:t>
            </a:r>
          </a:p>
        </p:txBody>
      </p:sp>
      <p:cxnSp>
        <p:nvCxnSpPr>
          <p:cNvPr id="294" name="직선 화살표 연결선 39">
            <a:extLst>
              <a:ext uri="{FF2B5EF4-FFF2-40B4-BE49-F238E27FC236}">
                <a16:creationId xmlns:a16="http://schemas.microsoft.com/office/drawing/2014/main" id="{9670836B-6BC8-45AA-8E1F-AD5B0E7D04E7}"/>
              </a:ext>
            </a:extLst>
          </p:cNvPr>
          <p:cNvCxnSpPr>
            <a:cxnSpLocks/>
            <a:stCxn id="293" idx="2"/>
            <a:endCxn id="295" idx="0"/>
          </p:cNvCxnSpPr>
          <p:nvPr/>
        </p:nvCxnSpPr>
        <p:spPr bwMode="auto">
          <a:xfrm>
            <a:off x="7020330" y="1484874"/>
            <a:ext cx="0" cy="17020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95" name="Rectangle 45">
            <a:extLst>
              <a:ext uri="{FF2B5EF4-FFF2-40B4-BE49-F238E27FC236}">
                <a16:creationId xmlns:a16="http://schemas.microsoft.com/office/drawing/2014/main" id="{BD1909CD-3D77-460F-97E9-42938840E2CA}"/>
              </a:ext>
            </a:extLst>
          </p:cNvPr>
          <p:cNvSpPr/>
          <p:nvPr/>
        </p:nvSpPr>
        <p:spPr bwMode="auto">
          <a:xfrm>
            <a:off x="6222107" y="1655075"/>
            <a:ext cx="1596445" cy="446483"/>
          </a:xfrm>
          <a:prstGeom prst="rect">
            <a:avLst/>
          </a:prstGeom>
          <a:noFill/>
          <a:ln w="254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Narrow" pitchFamily="34" charset="0"/>
              </a:rPr>
              <a:t>Detailed Placement for</a:t>
            </a:r>
          </a:p>
          <a:p>
            <a:pPr algn="ctr" defTabSz="685800" eaLnBrk="0" fontAlgn="base" hangingPunct="0">
              <a:spcBef>
                <a:spcPct val="0"/>
              </a:spcBef>
              <a:spcAft>
                <a:spcPct val="0"/>
              </a:spcAft>
            </a:pPr>
            <a:r>
              <a:rPr lang="en-US" sz="1350" b="1" dirty="0">
                <a:latin typeface="Arial Narrow" pitchFamily="34" charset="0"/>
              </a:rPr>
              <a:t>Power staple insertion</a:t>
            </a:r>
          </a:p>
        </p:txBody>
      </p:sp>
      <p:sp>
        <p:nvSpPr>
          <p:cNvPr id="296" name="Rectangle 45">
            <a:extLst>
              <a:ext uri="{FF2B5EF4-FFF2-40B4-BE49-F238E27FC236}">
                <a16:creationId xmlns:a16="http://schemas.microsoft.com/office/drawing/2014/main" id="{10E49837-AAAE-42E7-BD3F-A9168C31FEB8}"/>
              </a:ext>
            </a:extLst>
          </p:cNvPr>
          <p:cNvSpPr/>
          <p:nvPr/>
        </p:nvSpPr>
        <p:spPr bwMode="auto">
          <a:xfrm>
            <a:off x="6222107" y="3925613"/>
            <a:ext cx="1590995" cy="424169"/>
          </a:xfrm>
          <a:prstGeom prst="rect">
            <a:avLst/>
          </a:prstGeom>
          <a:noFill/>
          <a:ln w="254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Narrow" pitchFamily="34" charset="0"/>
              </a:rPr>
              <a:t>IR drop analysis</a:t>
            </a:r>
          </a:p>
        </p:txBody>
      </p:sp>
      <p:sp>
        <p:nvSpPr>
          <p:cNvPr id="297" name="Rectangle 45">
            <a:extLst>
              <a:ext uri="{FF2B5EF4-FFF2-40B4-BE49-F238E27FC236}">
                <a16:creationId xmlns:a16="http://schemas.microsoft.com/office/drawing/2014/main" id="{C53E5FA1-06EA-4F96-B53F-1AE806383967}"/>
              </a:ext>
            </a:extLst>
          </p:cNvPr>
          <p:cNvSpPr/>
          <p:nvPr/>
        </p:nvSpPr>
        <p:spPr bwMode="auto">
          <a:xfrm>
            <a:off x="6222107" y="2259758"/>
            <a:ext cx="1596445" cy="424169"/>
          </a:xfrm>
          <a:prstGeom prst="rect">
            <a:avLst/>
          </a:prstGeom>
          <a:noFill/>
          <a:ln w="254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Narrow" pitchFamily="34" charset="0"/>
              </a:rPr>
              <a:t>Incremental routing</a:t>
            </a:r>
          </a:p>
        </p:txBody>
      </p:sp>
      <p:cxnSp>
        <p:nvCxnSpPr>
          <p:cNvPr id="298" name="직선 화살표 연결선 39">
            <a:extLst>
              <a:ext uri="{FF2B5EF4-FFF2-40B4-BE49-F238E27FC236}">
                <a16:creationId xmlns:a16="http://schemas.microsoft.com/office/drawing/2014/main" id="{037BAF35-9AD5-4391-BA51-7836EBB9D400}"/>
              </a:ext>
            </a:extLst>
          </p:cNvPr>
          <p:cNvCxnSpPr>
            <a:cxnSpLocks/>
            <a:stCxn id="297" idx="2"/>
            <a:endCxn id="299" idx="0"/>
          </p:cNvCxnSpPr>
          <p:nvPr/>
        </p:nvCxnSpPr>
        <p:spPr bwMode="auto">
          <a:xfrm flipH="1">
            <a:off x="7018102" y="2683928"/>
            <a:ext cx="2228" cy="12972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99" name="Rectangle 45">
            <a:extLst>
              <a:ext uri="{FF2B5EF4-FFF2-40B4-BE49-F238E27FC236}">
                <a16:creationId xmlns:a16="http://schemas.microsoft.com/office/drawing/2014/main" id="{A257B7D1-C507-4257-89DB-44A406B9AABB}"/>
              </a:ext>
            </a:extLst>
          </p:cNvPr>
          <p:cNvSpPr/>
          <p:nvPr/>
        </p:nvSpPr>
        <p:spPr bwMode="auto">
          <a:xfrm>
            <a:off x="6219884" y="2813655"/>
            <a:ext cx="1596437" cy="424169"/>
          </a:xfrm>
          <a:prstGeom prst="rect">
            <a:avLst/>
          </a:prstGeom>
          <a:noFill/>
          <a:ln w="254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Narrow" pitchFamily="34" charset="0"/>
              </a:rPr>
              <a:t>Vt swapping</a:t>
            </a:r>
          </a:p>
          <a:p>
            <a:pPr algn="ctr" defTabSz="685800" eaLnBrk="0" fontAlgn="base" hangingPunct="0">
              <a:spcBef>
                <a:spcPct val="0"/>
              </a:spcBef>
              <a:spcAft>
                <a:spcPct val="0"/>
              </a:spcAft>
            </a:pPr>
            <a:r>
              <a:rPr lang="en-US" sz="1350" b="1" dirty="0">
                <a:latin typeface="Arial Narrow" pitchFamily="34" charset="0"/>
              </a:rPr>
              <a:t>with fixed cell location </a:t>
            </a:r>
          </a:p>
        </p:txBody>
      </p:sp>
      <p:sp>
        <p:nvSpPr>
          <p:cNvPr id="300" name="Left Brace 299">
            <a:extLst>
              <a:ext uri="{FF2B5EF4-FFF2-40B4-BE49-F238E27FC236}">
                <a16:creationId xmlns:a16="http://schemas.microsoft.com/office/drawing/2014/main" id="{50B8FEEC-D405-459C-923C-C4A3109A361C}"/>
              </a:ext>
            </a:extLst>
          </p:cNvPr>
          <p:cNvSpPr/>
          <p:nvPr/>
        </p:nvSpPr>
        <p:spPr bwMode="auto">
          <a:xfrm>
            <a:off x="5982453" y="2834277"/>
            <a:ext cx="152895" cy="397025"/>
          </a:xfrm>
          <a:prstGeom prst="leftBrace">
            <a:avLst/>
          </a:prstGeom>
          <a:noFill/>
          <a:ln w="254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050" b="1">
              <a:latin typeface="Arial Narrow" pitchFamily="34" charset="0"/>
            </a:endParaRPr>
          </a:p>
        </p:txBody>
      </p:sp>
      <p:sp>
        <p:nvSpPr>
          <p:cNvPr id="301" name="TextBox 300">
            <a:extLst>
              <a:ext uri="{FF2B5EF4-FFF2-40B4-BE49-F238E27FC236}">
                <a16:creationId xmlns:a16="http://schemas.microsoft.com/office/drawing/2014/main" id="{F32BA20B-3C7A-4E25-85B5-9E75953DE1B8}"/>
              </a:ext>
            </a:extLst>
          </p:cNvPr>
          <p:cNvSpPr txBox="1"/>
          <p:nvPr/>
        </p:nvSpPr>
        <p:spPr>
          <a:xfrm>
            <a:off x="5229868" y="2807863"/>
            <a:ext cx="829032" cy="461665"/>
          </a:xfrm>
          <a:prstGeom prst="rect">
            <a:avLst/>
          </a:prstGeom>
          <a:noFill/>
        </p:spPr>
        <p:txBody>
          <a:bodyPr wrap="square" rtlCol="0">
            <a:spAutoFit/>
          </a:bodyPr>
          <a:lstStyle/>
          <a:p>
            <a:r>
              <a:rPr lang="en-US" sz="1200" dirty="0"/>
              <a:t>Timing Recovery</a:t>
            </a:r>
          </a:p>
        </p:txBody>
      </p:sp>
      <p:sp>
        <p:nvSpPr>
          <p:cNvPr id="302" name="Rectangle 45">
            <a:extLst>
              <a:ext uri="{FF2B5EF4-FFF2-40B4-BE49-F238E27FC236}">
                <a16:creationId xmlns:a16="http://schemas.microsoft.com/office/drawing/2014/main" id="{66FD2F2E-653A-4AD3-8BDA-7B402110C56D}"/>
              </a:ext>
            </a:extLst>
          </p:cNvPr>
          <p:cNvSpPr/>
          <p:nvPr/>
        </p:nvSpPr>
        <p:spPr bwMode="auto">
          <a:xfrm>
            <a:off x="6225326" y="3368126"/>
            <a:ext cx="1590995" cy="424169"/>
          </a:xfrm>
          <a:prstGeom prst="rect">
            <a:avLst/>
          </a:prstGeom>
          <a:noFill/>
          <a:ln w="254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Narrow" pitchFamily="34" charset="0"/>
              </a:rPr>
              <a:t>Power staple insertion</a:t>
            </a:r>
          </a:p>
        </p:txBody>
      </p:sp>
      <p:sp>
        <p:nvSpPr>
          <p:cNvPr id="303" name="Rectangle 302">
            <a:extLst>
              <a:ext uri="{FF2B5EF4-FFF2-40B4-BE49-F238E27FC236}">
                <a16:creationId xmlns:a16="http://schemas.microsoft.com/office/drawing/2014/main" id="{EA44A4D0-297F-47C8-A344-F5D712934C39}"/>
              </a:ext>
            </a:extLst>
          </p:cNvPr>
          <p:cNvSpPr/>
          <p:nvPr/>
        </p:nvSpPr>
        <p:spPr bwMode="auto">
          <a:xfrm>
            <a:off x="6168099" y="1613537"/>
            <a:ext cx="1700007" cy="521565"/>
          </a:xfrm>
          <a:prstGeom prst="rect">
            <a:avLst/>
          </a:prstGeom>
          <a:noFill/>
          <a:ln w="25400" cap="flat" cmpd="sng" algn="ctr">
            <a:solidFill>
              <a:srgbClr val="FF0000"/>
            </a:solidFill>
            <a:prstDash val="sysDash"/>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050" b="1">
              <a:latin typeface="Arial Narrow" pitchFamily="34" charset="0"/>
            </a:endParaRPr>
          </a:p>
        </p:txBody>
      </p:sp>
      <p:sp>
        <p:nvSpPr>
          <p:cNvPr id="304" name="Rectangle 303">
            <a:extLst>
              <a:ext uri="{FF2B5EF4-FFF2-40B4-BE49-F238E27FC236}">
                <a16:creationId xmlns:a16="http://schemas.microsoft.com/office/drawing/2014/main" id="{D90FE19A-5056-4465-992D-27BF270FBB4A}"/>
              </a:ext>
            </a:extLst>
          </p:cNvPr>
          <p:cNvSpPr/>
          <p:nvPr/>
        </p:nvSpPr>
        <p:spPr bwMode="auto">
          <a:xfrm>
            <a:off x="7279229" y="4554861"/>
            <a:ext cx="190973" cy="124719"/>
          </a:xfrm>
          <a:prstGeom prst="rect">
            <a:avLst/>
          </a:prstGeom>
          <a:noFill/>
          <a:ln w="25400" cap="flat" cmpd="sng" algn="ctr">
            <a:solidFill>
              <a:srgbClr val="FF0000"/>
            </a:solidFill>
            <a:prstDash val="sysDash"/>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050" b="1">
              <a:latin typeface="Arial Narrow" pitchFamily="34" charset="0"/>
            </a:endParaRPr>
          </a:p>
        </p:txBody>
      </p:sp>
      <p:sp>
        <p:nvSpPr>
          <p:cNvPr id="305" name="TextBox 304">
            <a:extLst>
              <a:ext uri="{FF2B5EF4-FFF2-40B4-BE49-F238E27FC236}">
                <a16:creationId xmlns:a16="http://schemas.microsoft.com/office/drawing/2014/main" id="{3EA0B5F5-DF8C-4F7D-B920-17B43298B758}"/>
              </a:ext>
            </a:extLst>
          </p:cNvPr>
          <p:cNvSpPr txBox="1"/>
          <p:nvPr/>
        </p:nvSpPr>
        <p:spPr>
          <a:xfrm>
            <a:off x="7470201" y="4490264"/>
            <a:ext cx="842696" cy="276999"/>
          </a:xfrm>
          <a:prstGeom prst="rect">
            <a:avLst/>
          </a:prstGeom>
          <a:noFill/>
        </p:spPr>
        <p:txBody>
          <a:bodyPr wrap="square" rtlCol="0">
            <a:spAutoFit/>
          </a:bodyPr>
          <a:lstStyle/>
          <a:p>
            <a:r>
              <a:rPr lang="en-US" sz="1200" dirty="0"/>
              <a:t>Our flow</a:t>
            </a:r>
          </a:p>
        </p:txBody>
      </p:sp>
      <p:cxnSp>
        <p:nvCxnSpPr>
          <p:cNvPr id="306" name="직선 화살표 연결선 39">
            <a:extLst>
              <a:ext uri="{FF2B5EF4-FFF2-40B4-BE49-F238E27FC236}">
                <a16:creationId xmlns:a16="http://schemas.microsoft.com/office/drawing/2014/main" id="{4DDC3440-20B1-4956-A2C6-E2DBF917FCE1}"/>
              </a:ext>
            </a:extLst>
          </p:cNvPr>
          <p:cNvCxnSpPr>
            <a:cxnSpLocks/>
            <a:stCxn id="302" idx="2"/>
            <a:endCxn id="296" idx="0"/>
          </p:cNvCxnSpPr>
          <p:nvPr/>
        </p:nvCxnSpPr>
        <p:spPr bwMode="auto">
          <a:xfrm flipH="1">
            <a:off x="7017604" y="3792294"/>
            <a:ext cx="3219" cy="133319"/>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307" name="Rectangle 27">
            <a:extLst>
              <a:ext uri="{FF2B5EF4-FFF2-40B4-BE49-F238E27FC236}">
                <a16:creationId xmlns:a16="http://schemas.microsoft.com/office/drawing/2014/main" id="{7227B42B-75F1-46AE-B3BB-C3CE27B3DC06}"/>
              </a:ext>
            </a:extLst>
          </p:cNvPr>
          <p:cNvSpPr/>
          <p:nvPr/>
        </p:nvSpPr>
        <p:spPr bwMode="auto">
          <a:xfrm>
            <a:off x="6174787" y="3325301"/>
            <a:ext cx="1700007" cy="521565"/>
          </a:xfrm>
          <a:prstGeom prst="rect">
            <a:avLst/>
          </a:prstGeom>
          <a:noFill/>
          <a:ln w="25400" cap="flat" cmpd="sng" algn="ctr">
            <a:solidFill>
              <a:srgbClr val="FF0000"/>
            </a:solidFill>
            <a:prstDash val="sysDash"/>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050" b="1">
              <a:latin typeface="Arial Narrow" pitchFamily="34" charset="0"/>
            </a:endParaRPr>
          </a:p>
        </p:txBody>
      </p:sp>
      <p:cxnSp>
        <p:nvCxnSpPr>
          <p:cNvPr id="308" name="직선 화살표 연결선 39">
            <a:extLst>
              <a:ext uri="{FF2B5EF4-FFF2-40B4-BE49-F238E27FC236}">
                <a16:creationId xmlns:a16="http://schemas.microsoft.com/office/drawing/2014/main" id="{B037ECE1-82A0-423D-A1B2-12CB652C5C73}"/>
              </a:ext>
            </a:extLst>
          </p:cNvPr>
          <p:cNvCxnSpPr>
            <a:cxnSpLocks/>
            <a:stCxn id="299" idx="2"/>
            <a:endCxn id="302" idx="0"/>
          </p:cNvCxnSpPr>
          <p:nvPr/>
        </p:nvCxnSpPr>
        <p:spPr bwMode="auto">
          <a:xfrm>
            <a:off x="7018102" y="3237824"/>
            <a:ext cx="2721" cy="13030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09" name="직선 화살표 연결선 39">
            <a:extLst>
              <a:ext uri="{FF2B5EF4-FFF2-40B4-BE49-F238E27FC236}">
                <a16:creationId xmlns:a16="http://schemas.microsoft.com/office/drawing/2014/main" id="{3442552C-B0DA-48A6-84E2-A51D4AB70057}"/>
              </a:ext>
            </a:extLst>
          </p:cNvPr>
          <p:cNvCxnSpPr>
            <a:cxnSpLocks/>
            <a:stCxn id="295" idx="2"/>
            <a:endCxn id="297" idx="0"/>
          </p:cNvCxnSpPr>
          <p:nvPr/>
        </p:nvCxnSpPr>
        <p:spPr bwMode="auto">
          <a:xfrm>
            <a:off x="7020330" y="2101558"/>
            <a:ext cx="0" cy="15820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606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10" presetClass="entr" presetSubtype="0" fill="hold" nodeType="withEffect">
                                  <p:stCondLst>
                                    <p:cond delay="0"/>
                                  </p:stCondLst>
                                  <p:childTnLst>
                                    <p:set>
                                      <p:cBhvr>
                                        <p:cTn id="9" dur="1" fill="hold">
                                          <p:stCondLst>
                                            <p:cond delay="0"/>
                                          </p:stCondLst>
                                        </p:cTn>
                                        <p:tgtEl>
                                          <p:spTgt spid="294"/>
                                        </p:tgtEl>
                                        <p:attrNameLst>
                                          <p:attrName>style.visibility</p:attrName>
                                        </p:attrNameLst>
                                      </p:cBhvr>
                                      <p:to>
                                        <p:strVal val="visible"/>
                                      </p:to>
                                    </p:set>
                                    <p:animEffect transition="in" filter="fade">
                                      <p:cBhvr>
                                        <p:cTn id="10" dur="500"/>
                                        <p:tgtEl>
                                          <p:spTgt spid="29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5"/>
                                        </p:tgtEl>
                                        <p:attrNameLst>
                                          <p:attrName>style.visibility</p:attrName>
                                        </p:attrNameLst>
                                      </p:cBhvr>
                                      <p:to>
                                        <p:strVal val="visible"/>
                                      </p:to>
                                    </p:set>
                                    <p:animEffect transition="in" filter="fade">
                                      <p:cBhvr>
                                        <p:cTn id="18" dur="500"/>
                                        <p:tgtEl>
                                          <p:spTgt spid="29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3"/>
                                        </p:tgtEl>
                                        <p:attrNameLst>
                                          <p:attrName>style.visibility</p:attrName>
                                        </p:attrNameLst>
                                      </p:cBhvr>
                                      <p:to>
                                        <p:strVal val="visible"/>
                                      </p:to>
                                    </p:set>
                                    <p:animEffect transition="in" filter="fade">
                                      <p:cBhvr>
                                        <p:cTn id="21" dur="500"/>
                                        <p:tgtEl>
                                          <p:spTgt spid="303"/>
                                        </p:tgtEl>
                                      </p:cBhvr>
                                    </p:animEffect>
                                  </p:childTnLst>
                                </p:cTn>
                              </p:par>
                              <p:par>
                                <p:cTn id="22" presetID="10" presetClass="entr" presetSubtype="0" fill="hold" nodeType="withEffect">
                                  <p:stCondLst>
                                    <p:cond delay="0"/>
                                  </p:stCondLst>
                                  <p:childTnLst>
                                    <p:set>
                                      <p:cBhvr>
                                        <p:cTn id="23" dur="1" fill="hold">
                                          <p:stCondLst>
                                            <p:cond delay="0"/>
                                          </p:stCondLst>
                                        </p:cTn>
                                        <p:tgtEl>
                                          <p:spTgt spid="309"/>
                                        </p:tgtEl>
                                        <p:attrNameLst>
                                          <p:attrName>style.visibility</p:attrName>
                                        </p:attrNameLst>
                                      </p:cBhvr>
                                      <p:to>
                                        <p:strVal val="visible"/>
                                      </p:to>
                                    </p:set>
                                    <p:animEffect transition="in" filter="fade">
                                      <p:cBhvr>
                                        <p:cTn id="24" dur="500"/>
                                        <p:tgtEl>
                                          <p:spTgt spid="30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4"/>
                                        </p:tgtEl>
                                        <p:attrNameLst>
                                          <p:attrName>style.visibility</p:attrName>
                                        </p:attrNameLst>
                                      </p:cBhvr>
                                      <p:to>
                                        <p:strVal val="visible"/>
                                      </p:to>
                                    </p:set>
                                    <p:animEffect transition="in" filter="fade">
                                      <p:cBhvr>
                                        <p:cTn id="27" dur="500"/>
                                        <p:tgtEl>
                                          <p:spTgt spid="30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5"/>
                                        </p:tgtEl>
                                        <p:attrNameLst>
                                          <p:attrName>style.visibility</p:attrName>
                                        </p:attrNameLst>
                                      </p:cBhvr>
                                      <p:to>
                                        <p:strVal val="visible"/>
                                      </p:to>
                                    </p:set>
                                    <p:animEffect transition="in" filter="fade">
                                      <p:cBhvr>
                                        <p:cTn id="30" dur="500"/>
                                        <p:tgtEl>
                                          <p:spTgt spid="305"/>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500"/>
                                        <p:tgtEl>
                                          <p:spTgt spid="2">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5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7"/>
                                        </p:tgtEl>
                                        <p:attrNameLst>
                                          <p:attrName>style.visibility</p:attrName>
                                        </p:attrNameLst>
                                      </p:cBhvr>
                                      <p:to>
                                        <p:strVal val="visible"/>
                                      </p:to>
                                    </p:set>
                                    <p:animEffect transition="in" filter="fade">
                                      <p:cBhvr>
                                        <p:cTn id="44" dur="500"/>
                                        <p:tgtEl>
                                          <p:spTgt spid="297"/>
                                        </p:tgtEl>
                                      </p:cBhvr>
                                    </p:animEffect>
                                  </p:childTnLst>
                                </p:cTn>
                              </p:par>
                              <p:par>
                                <p:cTn id="45" presetID="10" presetClass="entr" presetSubtype="0" fill="hold" nodeType="withEffect">
                                  <p:stCondLst>
                                    <p:cond delay="0"/>
                                  </p:stCondLst>
                                  <p:childTnLst>
                                    <p:set>
                                      <p:cBhvr>
                                        <p:cTn id="46" dur="1" fill="hold">
                                          <p:stCondLst>
                                            <p:cond delay="0"/>
                                          </p:stCondLst>
                                        </p:cTn>
                                        <p:tgtEl>
                                          <p:spTgt spid="298"/>
                                        </p:tgtEl>
                                        <p:attrNameLst>
                                          <p:attrName>style.visibility</p:attrName>
                                        </p:attrNameLst>
                                      </p:cBhvr>
                                      <p:to>
                                        <p:strVal val="visible"/>
                                      </p:to>
                                    </p:set>
                                    <p:animEffect transition="in" filter="fade">
                                      <p:cBhvr>
                                        <p:cTn id="47" dur="500"/>
                                        <p:tgtEl>
                                          <p:spTgt spid="29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9"/>
                                        </p:tgtEl>
                                        <p:attrNameLst>
                                          <p:attrName>style.visibility</p:attrName>
                                        </p:attrNameLst>
                                      </p:cBhvr>
                                      <p:to>
                                        <p:strVal val="visible"/>
                                      </p:to>
                                    </p:set>
                                    <p:animEffect transition="in" filter="fade">
                                      <p:cBhvr>
                                        <p:cTn id="50" dur="500"/>
                                        <p:tgtEl>
                                          <p:spTgt spid="29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0"/>
                                        </p:tgtEl>
                                        <p:attrNameLst>
                                          <p:attrName>style.visibility</p:attrName>
                                        </p:attrNameLst>
                                      </p:cBhvr>
                                      <p:to>
                                        <p:strVal val="visible"/>
                                      </p:to>
                                    </p:set>
                                    <p:animEffect transition="in" filter="fade">
                                      <p:cBhvr>
                                        <p:cTn id="53" dur="500"/>
                                        <p:tgtEl>
                                          <p:spTgt spid="30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1"/>
                                        </p:tgtEl>
                                        <p:attrNameLst>
                                          <p:attrName>style.visibility</p:attrName>
                                        </p:attrNameLst>
                                      </p:cBhvr>
                                      <p:to>
                                        <p:strVal val="visible"/>
                                      </p:to>
                                    </p:set>
                                    <p:animEffect transition="in" filter="fade">
                                      <p:cBhvr>
                                        <p:cTn id="56" dur="500"/>
                                        <p:tgtEl>
                                          <p:spTgt spid="301"/>
                                        </p:tgtEl>
                                      </p:cBhvr>
                                    </p:animEffect>
                                  </p:childTnLst>
                                </p:cTn>
                              </p:par>
                              <p:par>
                                <p:cTn id="57" presetID="10" presetClass="entr" presetSubtype="0" fill="hold" nodeType="withEffect">
                                  <p:stCondLst>
                                    <p:cond delay="0"/>
                                  </p:stCondLst>
                                  <p:childTnLst>
                                    <p:set>
                                      <p:cBhvr>
                                        <p:cTn id="58" dur="1" fill="hold">
                                          <p:stCondLst>
                                            <p:cond delay="0"/>
                                          </p:stCondLst>
                                        </p:cTn>
                                        <p:tgtEl>
                                          <p:spTgt spid="308"/>
                                        </p:tgtEl>
                                        <p:attrNameLst>
                                          <p:attrName>style.visibility</p:attrName>
                                        </p:attrNameLst>
                                      </p:cBhvr>
                                      <p:to>
                                        <p:strVal val="visible"/>
                                      </p:to>
                                    </p:set>
                                    <p:animEffect transition="in" filter="fade">
                                      <p:cBhvr>
                                        <p:cTn id="59" dur="500"/>
                                        <p:tgtEl>
                                          <p:spTgt spid="308"/>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Effect transition="in" filter="fade">
                                      <p:cBhvr>
                                        <p:cTn id="62" dur="500"/>
                                        <p:tgtEl>
                                          <p:spTgt spid="2">
                                            <p:txEl>
                                              <p:pRg st="4" end="4"/>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Effect transition="in" filter="fade">
                                      <p:cBhvr>
                                        <p:cTn id="65" dur="500"/>
                                        <p:tgtEl>
                                          <p:spTgt spid="2">
                                            <p:txEl>
                                              <p:pRg st="5" end="5"/>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2">
                                            <p:txEl>
                                              <p:pRg st="6" end="6"/>
                                            </p:txEl>
                                          </p:spTgt>
                                        </p:tgtEl>
                                        <p:attrNameLst>
                                          <p:attrName>style.visibility</p:attrName>
                                        </p:attrNameLst>
                                      </p:cBhvr>
                                      <p:to>
                                        <p:strVal val="visible"/>
                                      </p:to>
                                    </p:set>
                                    <p:animEffect transition="in" filter="fade">
                                      <p:cBhvr>
                                        <p:cTn id="68" dur="500"/>
                                        <p:tgtEl>
                                          <p:spTgt spid="2">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2"/>
                                        </p:tgtEl>
                                        <p:attrNameLst>
                                          <p:attrName>style.visibility</p:attrName>
                                        </p:attrNameLst>
                                      </p:cBhvr>
                                      <p:to>
                                        <p:strVal val="visible"/>
                                      </p:to>
                                    </p:set>
                                    <p:animEffect transition="in" filter="fade">
                                      <p:cBhvr>
                                        <p:cTn id="73" dur="500"/>
                                        <p:tgtEl>
                                          <p:spTgt spid="302"/>
                                        </p:tgtEl>
                                      </p:cBhvr>
                                    </p:animEffect>
                                  </p:childTnLst>
                                </p:cTn>
                              </p:par>
                              <p:par>
                                <p:cTn id="74" presetID="10" presetClass="entr" presetSubtype="0" fill="hold" nodeType="withEffect">
                                  <p:stCondLst>
                                    <p:cond delay="0"/>
                                  </p:stCondLst>
                                  <p:childTnLst>
                                    <p:set>
                                      <p:cBhvr>
                                        <p:cTn id="75" dur="1" fill="hold">
                                          <p:stCondLst>
                                            <p:cond delay="0"/>
                                          </p:stCondLst>
                                        </p:cTn>
                                        <p:tgtEl>
                                          <p:spTgt spid="306"/>
                                        </p:tgtEl>
                                        <p:attrNameLst>
                                          <p:attrName>style.visibility</p:attrName>
                                        </p:attrNameLst>
                                      </p:cBhvr>
                                      <p:to>
                                        <p:strVal val="visible"/>
                                      </p:to>
                                    </p:set>
                                    <p:animEffect transition="in" filter="fade">
                                      <p:cBhvr>
                                        <p:cTn id="76" dur="500"/>
                                        <p:tgtEl>
                                          <p:spTgt spid="30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7"/>
                                        </p:tgtEl>
                                        <p:attrNameLst>
                                          <p:attrName>style.visibility</p:attrName>
                                        </p:attrNameLst>
                                      </p:cBhvr>
                                      <p:to>
                                        <p:strVal val="visible"/>
                                      </p:to>
                                    </p:set>
                                    <p:animEffect transition="in" filter="fade">
                                      <p:cBhvr>
                                        <p:cTn id="79" dur="500"/>
                                        <p:tgtEl>
                                          <p:spTgt spid="307"/>
                                        </p:tgtEl>
                                      </p:cBhvr>
                                    </p:animEffect>
                                  </p:childTnLst>
                                </p:cTn>
                              </p:par>
                              <p:par>
                                <p:cTn id="80" presetID="10" presetClass="entr" presetSubtype="0" fill="hold" nodeType="withEffect">
                                  <p:stCondLst>
                                    <p:cond delay="0"/>
                                  </p:stCondLst>
                                  <p:childTnLst>
                                    <p:set>
                                      <p:cBhvr>
                                        <p:cTn id="81" dur="1" fill="hold">
                                          <p:stCondLst>
                                            <p:cond delay="0"/>
                                          </p:stCondLst>
                                        </p:cTn>
                                        <p:tgtEl>
                                          <p:spTgt spid="2">
                                            <p:txEl>
                                              <p:pRg st="7" end="7"/>
                                            </p:txEl>
                                          </p:spTgt>
                                        </p:tgtEl>
                                        <p:attrNameLst>
                                          <p:attrName>style.visibility</p:attrName>
                                        </p:attrNameLst>
                                      </p:cBhvr>
                                      <p:to>
                                        <p:strVal val="visible"/>
                                      </p:to>
                                    </p:set>
                                    <p:animEffect transition="in" filter="fade">
                                      <p:cBhvr>
                                        <p:cTn id="82" dur="500"/>
                                        <p:tgtEl>
                                          <p:spTgt spid="2">
                                            <p:txEl>
                                              <p:pRg st="7" end="7"/>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2">
                                            <p:txEl>
                                              <p:pRg st="8" end="8"/>
                                            </p:txEl>
                                          </p:spTgt>
                                        </p:tgtEl>
                                        <p:attrNameLst>
                                          <p:attrName>style.visibility</p:attrName>
                                        </p:attrNameLst>
                                      </p:cBhvr>
                                      <p:to>
                                        <p:strVal val="visible"/>
                                      </p:to>
                                    </p:set>
                                    <p:animEffect transition="in" filter="fade">
                                      <p:cBhvr>
                                        <p:cTn id="85" dur="500"/>
                                        <p:tgtEl>
                                          <p:spTgt spid="2">
                                            <p:txEl>
                                              <p:pRg st="8" end="8"/>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2">
                                            <p:txEl>
                                              <p:pRg st="9" end="9"/>
                                            </p:txEl>
                                          </p:spTgt>
                                        </p:tgtEl>
                                        <p:attrNameLst>
                                          <p:attrName>style.visibility</p:attrName>
                                        </p:attrNameLst>
                                      </p:cBhvr>
                                      <p:to>
                                        <p:strVal val="visible"/>
                                      </p:to>
                                    </p:set>
                                    <p:animEffect transition="in" filter="fade">
                                      <p:cBhvr>
                                        <p:cTn id="88" dur="500"/>
                                        <p:tgtEl>
                                          <p:spTgt spid="2">
                                            <p:txEl>
                                              <p:pRg st="9" end="9"/>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6"/>
                                        </p:tgtEl>
                                        <p:attrNameLst>
                                          <p:attrName>style.visibility</p:attrName>
                                        </p:attrNameLst>
                                      </p:cBhvr>
                                      <p:to>
                                        <p:strVal val="visible"/>
                                      </p:to>
                                    </p:set>
                                    <p:animEffect transition="in" filter="fade">
                                      <p:cBhvr>
                                        <p:cTn id="93" dur="500"/>
                                        <p:tgtEl>
                                          <p:spTgt spid="296"/>
                                        </p:tgtEl>
                                      </p:cBhvr>
                                    </p:animEffect>
                                  </p:childTnLst>
                                </p:cTn>
                              </p:par>
                              <p:par>
                                <p:cTn id="94" presetID="10" presetClass="entr" presetSubtype="0" fill="hold" nodeType="withEffect">
                                  <p:stCondLst>
                                    <p:cond delay="0"/>
                                  </p:stCondLst>
                                  <p:childTnLst>
                                    <p:set>
                                      <p:cBhvr>
                                        <p:cTn id="95" dur="1" fill="hold">
                                          <p:stCondLst>
                                            <p:cond delay="0"/>
                                          </p:stCondLst>
                                        </p:cTn>
                                        <p:tgtEl>
                                          <p:spTgt spid="2">
                                            <p:txEl>
                                              <p:pRg st="10" end="10"/>
                                            </p:txEl>
                                          </p:spTgt>
                                        </p:tgtEl>
                                        <p:attrNameLst>
                                          <p:attrName>style.visibility</p:attrName>
                                        </p:attrNameLst>
                                      </p:cBhvr>
                                      <p:to>
                                        <p:strVal val="visible"/>
                                      </p:to>
                                    </p:set>
                                    <p:animEffect transition="in" filter="fade">
                                      <p:cBhvr>
                                        <p:cTn id="96" dur="500"/>
                                        <p:tgtEl>
                                          <p:spTgt spid="2">
                                            <p:txEl>
                                              <p:pRg st="10" end="10"/>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2">
                                            <p:txEl>
                                              <p:pRg st="11" end="11"/>
                                            </p:txEl>
                                          </p:spTgt>
                                        </p:tgtEl>
                                        <p:attrNameLst>
                                          <p:attrName>style.visibility</p:attrName>
                                        </p:attrNameLst>
                                      </p:cBhvr>
                                      <p:to>
                                        <p:strVal val="visible"/>
                                      </p:to>
                                    </p:set>
                                    <p:animEffect transition="in" filter="fade">
                                      <p:cBhvr>
                                        <p:cTn id="99" dur="500"/>
                                        <p:tgtEl>
                                          <p:spTgt spid="2">
                                            <p:txEl>
                                              <p:pRg st="11" end="11"/>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2">
                                            <p:txEl>
                                              <p:pRg st="12" end="12"/>
                                            </p:txEl>
                                          </p:spTgt>
                                        </p:tgtEl>
                                        <p:attrNameLst>
                                          <p:attrName>style.visibility</p:attrName>
                                        </p:attrNameLst>
                                      </p:cBhvr>
                                      <p:to>
                                        <p:strVal val="visible"/>
                                      </p:to>
                                    </p:set>
                                    <p:animEffect transition="in" filter="fade">
                                      <p:cBhvr>
                                        <p:cTn id="10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295" grpId="0" animBg="1"/>
      <p:bldP spid="296" grpId="0" animBg="1"/>
      <p:bldP spid="297" grpId="0" animBg="1"/>
      <p:bldP spid="299" grpId="0" animBg="1"/>
      <p:bldP spid="300" grpId="0" animBg="1"/>
      <p:bldP spid="301" grpId="0"/>
      <p:bldP spid="302" grpId="0" animBg="1"/>
      <p:bldP spid="303" grpId="0" animBg="1"/>
      <p:bldP spid="304" grpId="0" animBg="1"/>
      <p:bldP spid="305" grpId="0"/>
      <p:bldP spid="3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C0FF29-681B-45E1-A15B-E5E4B7FB340C}"/>
              </a:ext>
            </a:extLst>
          </p:cNvPr>
          <p:cNvSpPr>
            <a:spLocks noGrp="1"/>
          </p:cNvSpPr>
          <p:nvPr>
            <p:ph idx="1"/>
          </p:nvPr>
        </p:nvSpPr>
        <p:spPr/>
        <p:txBody>
          <a:bodyPr/>
          <a:lstStyle/>
          <a:p>
            <a:r>
              <a:rPr lang="en-US" dirty="0"/>
              <a:t>Motivation</a:t>
            </a:r>
          </a:p>
          <a:p>
            <a:r>
              <a:rPr lang="en-US" dirty="0"/>
              <a:t>Our Approach</a:t>
            </a:r>
          </a:p>
          <a:p>
            <a:pPr lvl="1"/>
            <a:r>
              <a:rPr lang="en-US" dirty="0"/>
              <a:t>Single-Row Optimization</a:t>
            </a:r>
          </a:p>
          <a:p>
            <a:pPr lvl="1"/>
            <a:r>
              <a:rPr lang="en-US" dirty="0"/>
              <a:t>Double-Row Optimization</a:t>
            </a:r>
          </a:p>
          <a:p>
            <a:r>
              <a:rPr lang="en-US" dirty="0">
                <a:solidFill>
                  <a:srgbClr val="FF0000"/>
                </a:solidFill>
              </a:rPr>
              <a:t>Experiments</a:t>
            </a:r>
          </a:p>
          <a:p>
            <a:r>
              <a:rPr lang="en-US" dirty="0"/>
              <a:t>Conclusion</a:t>
            </a:r>
          </a:p>
        </p:txBody>
      </p:sp>
      <p:sp>
        <p:nvSpPr>
          <p:cNvPr id="3" name="Title 2">
            <a:extLst>
              <a:ext uri="{FF2B5EF4-FFF2-40B4-BE49-F238E27FC236}">
                <a16:creationId xmlns:a16="http://schemas.microsoft.com/office/drawing/2014/main" id="{89FFE3DA-DED1-4B2F-9894-5E6B2B21346B}"/>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BD1F7C62-685A-4E5A-8F4A-5489C5AB9372}"/>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DAFE464A-696B-4E4D-A415-F6799C4580B6}"/>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129D2DB2-5847-46D7-A6E8-9C4C94197F35}"/>
              </a:ext>
            </a:extLst>
          </p:cNvPr>
          <p:cNvSpPr>
            <a:spLocks noGrp="1"/>
          </p:cNvSpPr>
          <p:nvPr>
            <p:ph type="sldNum" sz="quarter" idx="12"/>
          </p:nvPr>
        </p:nvSpPr>
        <p:spPr/>
        <p:txBody>
          <a:bodyPr/>
          <a:lstStyle/>
          <a:p>
            <a:fld id="{22DECF6A-13F7-418C-BBFC-95033FFCD5F1}" type="slidenum">
              <a:rPr lang="en-US" noProof="1" smtClean="0"/>
              <a:pPr/>
              <a:t>12</a:t>
            </a:fld>
            <a:endParaRPr lang="en-US" noProof="1"/>
          </a:p>
        </p:txBody>
      </p:sp>
    </p:spTree>
    <p:extLst>
      <p:ext uri="{BB962C8B-B14F-4D97-AF65-F5344CB8AC3E}">
        <p14:creationId xmlns:p14="http://schemas.microsoft.com/office/powerpoint/2010/main" val="390759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657131"/>
          </a:xfrm>
        </p:spPr>
        <p:txBody>
          <a:bodyPr>
            <a:normAutofit lnSpcReduction="10000"/>
          </a:bodyPr>
          <a:lstStyle/>
          <a:p>
            <a:r>
              <a:rPr lang="en-US" altLang="zh-CN" sz="2000" b="0" dirty="0"/>
              <a:t>Synthesis: Synopsys Design Compiler L-2016.03-SP4</a:t>
            </a:r>
          </a:p>
          <a:p>
            <a:r>
              <a:rPr lang="en-US" altLang="zh-CN" sz="2000" b="0" dirty="0"/>
              <a:t>P&amp;R: Cadence </a:t>
            </a:r>
            <a:r>
              <a:rPr lang="en-US" altLang="zh-CN" sz="2000" b="0" dirty="0" err="1"/>
              <a:t>Innovus</a:t>
            </a:r>
            <a:r>
              <a:rPr lang="en-US" altLang="zh-CN" sz="2000" b="0" dirty="0"/>
              <a:t> Implementation System v16.2 </a:t>
            </a:r>
          </a:p>
          <a:p>
            <a:r>
              <a:rPr lang="en-US" altLang="zh-CN" sz="2000" b="0" dirty="0"/>
              <a:t>IR drop analysis: Cadence </a:t>
            </a:r>
            <a:r>
              <a:rPr lang="en-US" altLang="zh-CN" sz="2000" b="0" dirty="0" err="1"/>
              <a:t>Voltus</a:t>
            </a:r>
            <a:r>
              <a:rPr lang="en-US" altLang="zh-CN" sz="2000" b="0" dirty="0"/>
              <a:t> IC power integrity solution</a:t>
            </a:r>
          </a:p>
          <a:p>
            <a:pPr lvl="1"/>
            <a:r>
              <a:rPr lang="en-US" altLang="zh-CN" sz="1600" b="0" dirty="0" err="1"/>
              <a:t>Vectorless</a:t>
            </a:r>
            <a:r>
              <a:rPr lang="en-US" altLang="zh-CN" sz="1600" b="0" dirty="0"/>
              <a:t> dynamic IR drop </a:t>
            </a:r>
          </a:p>
          <a:p>
            <a:pPr lvl="1"/>
            <a:r>
              <a:rPr lang="en-US" altLang="zh-CN" sz="1600" b="0" dirty="0"/>
              <a:t>‘</a:t>
            </a:r>
            <a:r>
              <a:rPr lang="en-US" altLang="zh-CN" sz="1600" b="0" dirty="0" err="1"/>
              <a:t>analyze_rail</a:t>
            </a:r>
            <a:r>
              <a:rPr lang="en-US" altLang="zh-CN" sz="1600" b="0" dirty="0"/>
              <a:t>’ command used</a:t>
            </a:r>
          </a:p>
          <a:p>
            <a:r>
              <a:rPr lang="en-US" altLang="zh-CN" sz="2000" b="0" dirty="0"/>
              <a:t>We implement our heuristics in C++ with </a:t>
            </a:r>
            <a:r>
              <a:rPr lang="en-US" altLang="zh-CN" sz="2000" b="0" dirty="0" err="1"/>
              <a:t>OpenAccess</a:t>
            </a:r>
            <a:r>
              <a:rPr lang="en-US" altLang="zh-CN" sz="2000" b="0" dirty="0"/>
              <a:t> 2.2.43 to support LEF/DEF</a:t>
            </a:r>
          </a:p>
          <a:p>
            <a:r>
              <a:rPr lang="en-US" altLang="zh-CN" sz="2000" b="0" dirty="0"/>
              <a:t>7nm </a:t>
            </a:r>
            <a:r>
              <a:rPr lang="en-US" altLang="zh-CN" sz="2000" b="0" dirty="0" err="1"/>
              <a:t>FinFET</a:t>
            </a:r>
            <a:r>
              <a:rPr lang="en-US" altLang="zh-CN" sz="2000" b="0" dirty="0"/>
              <a:t> technology with 7.5T triple-Vt libraries from a leading technology consortium</a:t>
            </a:r>
          </a:p>
          <a:p>
            <a:r>
              <a:rPr lang="en-US" altLang="zh-CN" sz="2000" b="0" dirty="0"/>
              <a:t>Testcase: CORTEX M0, AES, MPEG, JPEG</a:t>
            </a:r>
          </a:p>
          <a:p>
            <a:pPr lvl="1"/>
            <a:r>
              <a:rPr lang="en-US" altLang="zh-CN" sz="1600" b="0" dirty="0"/>
              <a:t>Initial utilization : 0.60, 0.65, 0.70, 0.75          </a:t>
            </a:r>
          </a:p>
          <a:p>
            <a:r>
              <a:rPr lang="en-US" altLang="zh-CN" sz="2000" b="0" dirty="0"/>
              <a:t>All experiments are performed with a single thread on a 2.6GHz Intel Xeon server</a:t>
            </a:r>
          </a:p>
          <a:p>
            <a:endParaRPr lang="en-US" altLang="zh-CN" sz="2000" b="0" dirty="0"/>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altLang="ko-KR" dirty="0"/>
              <a:t>Experimental Environment</a:t>
            </a:r>
            <a:endParaRPr lang="en-US" dirty="0"/>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13</a:t>
            </a:fld>
            <a:endParaRPr lang="en-US" noProof="1"/>
          </a:p>
        </p:txBody>
      </p:sp>
      <p:graphicFrame>
        <p:nvGraphicFramePr>
          <p:cNvPr id="24" name="표 3">
            <a:extLst>
              <a:ext uri="{FF2B5EF4-FFF2-40B4-BE49-F238E27FC236}">
                <a16:creationId xmlns:a16="http://schemas.microsoft.com/office/drawing/2014/main" id="{59C03CF0-ADFF-4848-BE2D-BB1424CC1169}"/>
              </a:ext>
            </a:extLst>
          </p:cNvPr>
          <p:cNvGraphicFramePr>
            <a:graphicFrameLocks noGrp="1"/>
          </p:cNvGraphicFramePr>
          <p:nvPr>
            <p:extLst>
              <p:ext uri="{D42A27DB-BD31-4B8C-83A1-F6EECF244321}">
                <p14:modId xmlns:p14="http://schemas.microsoft.com/office/powerpoint/2010/main" val="967479487"/>
              </p:ext>
            </p:extLst>
          </p:nvPr>
        </p:nvGraphicFramePr>
        <p:xfrm>
          <a:off x="6616975" y="1035236"/>
          <a:ext cx="2478854" cy="1181100"/>
        </p:xfrm>
        <a:graphic>
          <a:graphicData uri="http://schemas.openxmlformats.org/drawingml/2006/table">
            <a:tbl>
              <a:tblPr firstRow="1" bandRow="1">
                <a:tableStyleId>{5C22544A-7EE6-4342-B048-85BDC9FD1C3A}</a:tableStyleId>
              </a:tblPr>
              <a:tblGrid>
                <a:gridCol w="904959">
                  <a:extLst>
                    <a:ext uri="{9D8B030D-6E8A-4147-A177-3AD203B41FA5}">
                      <a16:colId xmlns:a16="http://schemas.microsoft.com/office/drawing/2014/main" val="2482932687"/>
                    </a:ext>
                  </a:extLst>
                </a:gridCol>
                <a:gridCol w="667909">
                  <a:extLst>
                    <a:ext uri="{9D8B030D-6E8A-4147-A177-3AD203B41FA5}">
                      <a16:colId xmlns:a16="http://schemas.microsoft.com/office/drawing/2014/main" val="3439134163"/>
                    </a:ext>
                  </a:extLst>
                </a:gridCol>
                <a:gridCol w="905986">
                  <a:extLst>
                    <a:ext uri="{9D8B030D-6E8A-4147-A177-3AD203B41FA5}">
                      <a16:colId xmlns:a16="http://schemas.microsoft.com/office/drawing/2014/main" val="3057407664"/>
                    </a:ext>
                  </a:extLst>
                </a:gridCol>
              </a:tblGrid>
              <a:tr h="228600">
                <a:tc>
                  <a:txBody>
                    <a:bodyPr/>
                    <a:lstStyle/>
                    <a:p>
                      <a:pPr algn="ctr" latinLnBrk="1"/>
                      <a:r>
                        <a:rPr lang="en-US" altLang="ko-KR" sz="1100" b="1" dirty="0"/>
                        <a:t>Design</a:t>
                      </a:r>
                      <a:endParaRPr lang="ko-KR" altLang="en-US" sz="1100" b="1" dirty="0"/>
                    </a:p>
                  </a:txBody>
                  <a:tcPr marL="68580" marR="68580" marT="34290" marB="34290"/>
                </a:tc>
                <a:tc>
                  <a:txBody>
                    <a:bodyPr/>
                    <a:lstStyle/>
                    <a:p>
                      <a:pPr algn="ctr" latinLnBrk="1"/>
                      <a:r>
                        <a:rPr lang="en-US" altLang="ko-KR" sz="1100" b="1" dirty="0"/>
                        <a:t>#</a:t>
                      </a:r>
                      <a:r>
                        <a:rPr lang="en-US" altLang="ko-KR" sz="1100" b="1" dirty="0" err="1"/>
                        <a:t>Insts</a:t>
                      </a:r>
                      <a:endParaRPr lang="ko-KR" altLang="en-US" sz="1100" b="1" dirty="0"/>
                    </a:p>
                  </a:txBody>
                  <a:tcPr marL="68580" marR="68580" marT="34290" marB="34290"/>
                </a:tc>
                <a:tc>
                  <a:txBody>
                    <a:bodyPr/>
                    <a:lstStyle/>
                    <a:p>
                      <a:pPr algn="ctr" latinLnBrk="1"/>
                      <a:r>
                        <a:rPr lang="en-US" altLang="ko-KR" sz="1100" b="1" dirty="0"/>
                        <a:t>Clock period</a:t>
                      </a:r>
                      <a:endParaRPr lang="ko-KR" altLang="en-US" sz="1100" b="1" dirty="0"/>
                    </a:p>
                  </a:txBody>
                  <a:tcPr marL="68580" marR="68580" marT="34290" marB="34290"/>
                </a:tc>
                <a:extLst>
                  <a:ext uri="{0D108BD9-81ED-4DB2-BD59-A6C34878D82A}">
                    <a16:rowId xmlns:a16="http://schemas.microsoft.com/office/drawing/2014/main" val="3422530430"/>
                  </a:ext>
                </a:extLst>
              </a:tr>
              <a:tr h="228600">
                <a:tc>
                  <a:txBody>
                    <a:bodyPr/>
                    <a:lstStyle/>
                    <a:p>
                      <a:pPr algn="ctr"/>
                      <a:r>
                        <a:rPr lang="en-US" altLang="ko-KR" sz="1100" b="0" dirty="0">
                          <a:latin typeface="+mn-lt"/>
                        </a:rPr>
                        <a:t>CORTEX M0</a:t>
                      </a:r>
                      <a:endParaRPr lang="ko-KR" altLang="en-US" sz="1100" b="0" dirty="0">
                        <a:latin typeface="+mn-lt"/>
                      </a:endParaRPr>
                    </a:p>
                  </a:txBody>
                  <a:tcPr marL="68580" marR="68580" marT="34290" marB="34290"/>
                </a:tc>
                <a:tc>
                  <a:txBody>
                    <a:bodyPr/>
                    <a:lstStyle/>
                    <a:p>
                      <a:pPr algn="ctr"/>
                      <a:r>
                        <a:rPr lang="en-US" altLang="ko-KR" sz="1100" b="0" dirty="0">
                          <a:latin typeface="+mn-lt"/>
                        </a:rPr>
                        <a:t>~10K</a:t>
                      </a:r>
                      <a:endParaRPr lang="ko-KR" altLang="en-US" sz="1100" b="0" dirty="0">
                        <a:latin typeface="+mn-lt"/>
                      </a:endParaRPr>
                    </a:p>
                  </a:txBody>
                  <a:tcPr marL="68580" marR="68580" marT="34290" marB="34290"/>
                </a:tc>
                <a:tc>
                  <a:txBody>
                    <a:bodyPr/>
                    <a:lstStyle/>
                    <a:p>
                      <a:pPr algn="ctr" latinLnBrk="1"/>
                      <a:r>
                        <a:rPr lang="en-US" altLang="ko-KR" sz="1100" b="0" dirty="0">
                          <a:latin typeface="+mn-lt"/>
                        </a:rPr>
                        <a:t>500ps</a:t>
                      </a:r>
                      <a:endParaRPr lang="ko-KR" altLang="en-US" sz="1100" b="0" dirty="0">
                        <a:latin typeface="+mn-lt"/>
                      </a:endParaRPr>
                    </a:p>
                  </a:txBody>
                  <a:tcPr marL="68580" marR="68580" marT="34290" marB="34290"/>
                </a:tc>
                <a:extLst>
                  <a:ext uri="{0D108BD9-81ED-4DB2-BD59-A6C34878D82A}">
                    <a16:rowId xmlns:a16="http://schemas.microsoft.com/office/drawing/2014/main" val="1231203451"/>
                  </a:ext>
                </a:extLst>
              </a:tr>
              <a:tr h="228600">
                <a:tc>
                  <a:txBody>
                    <a:bodyPr/>
                    <a:lstStyle/>
                    <a:p>
                      <a:pPr algn="ctr" latinLnBrk="1"/>
                      <a:r>
                        <a:rPr lang="en-US" altLang="ko-KR" sz="1100" b="0" dirty="0">
                          <a:latin typeface="+mn-lt"/>
                        </a:rPr>
                        <a:t>AES</a:t>
                      </a:r>
                      <a:endParaRPr lang="ko-KR" altLang="en-US" sz="1100" b="0" dirty="0">
                        <a:latin typeface="+mn-lt"/>
                      </a:endParaRPr>
                    </a:p>
                  </a:txBody>
                  <a:tcPr marL="68580" marR="68580" marT="34290" marB="34290"/>
                </a:tc>
                <a:tc>
                  <a:txBody>
                    <a:bodyPr/>
                    <a:lstStyle/>
                    <a:p>
                      <a:pPr algn="ctr" latinLnBrk="1"/>
                      <a:r>
                        <a:rPr lang="en-US" altLang="ko-KR" sz="1100" b="0" dirty="0">
                          <a:latin typeface="+mn-lt"/>
                        </a:rPr>
                        <a:t>~12K</a:t>
                      </a:r>
                      <a:endParaRPr lang="ko-KR" altLang="en-US" sz="1100" b="0" dirty="0">
                        <a:latin typeface="+mn-lt"/>
                      </a:endParaRPr>
                    </a:p>
                  </a:txBody>
                  <a:tcPr marL="68580" marR="68580" marT="34290" marB="34290"/>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mn-lt"/>
                          <a:ea typeface="+mn-ea"/>
                          <a:cs typeface="+mn-cs"/>
                        </a:rPr>
                        <a:t>500ps</a:t>
                      </a:r>
                      <a:endParaRPr kumimoji="0" lang="ko-KR" altLang="en-US" sz="11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432519434"/>
                  </a:ext>
                </a:extLst>
              </a:tr>
              <a:tr h="228600">
                <a:tc>
                  <a:txBody>
                    <a:bodyPr/>
                    <a:lstStyle/>
                    <a:p>
                      <a:pPr algn="ctr" latinLnBrk="1"/>
                      <a:r>
                        <a:rPr lang="en-US" altLang="ko-KR" sz="1100" b="0" dirty="0">
                          <a:latin typeface="+mn-lt"/>
                        </a:rPr>
                        <a:t>MPEG</a:t>
                      </a:r>
                      <a:endParaRPr lang="ko-KR" altLang="en-US" sz="1100" b="0" dirty="0">
                        <a:latin typeface="+mn-lt"/>
                      </a:endParaRPr>
                    </a:p>
                  </a:txBody>
                  <a:tcPr marL="68580" marR="68580" marT="34290" marB="34290"/>
                </a:tc>
                <a:tc>
                  <a:txBody>
                    <a:bodyPr/>
                    <a:lstStyle/>
                    <a:p>
                      <a:pPr algn="ctr" latinLnBrk="1"/>
                      <a:r>
                        <a:rPr lang="en-US" altLang="ko-KR" sz="1100" b="0" dirty="0">
                          <a:latin typeface="+mn-lt"/>
                        </a:rPr>
                        <a:t>~14K</a:t>
                      </a:r>
                      <a:endParaRPr lang="ko-KR" altLang="en-US" sz="1100" b="0" dirty="0">
                        <a:latin typeface="+mn-lt"/>
                      </a:endParaRPr>
                    </a:p>
                  </a:txBody>
                  <a:tcPr marL="68580" marR="68580" marT="34290" marB="34290"/>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mn-lt"/>
                          <a:ea typeface="+mn-ea"/>
                          <a:cs typeface="+mn-cs"/>
                        </a:rPr>
                        <a:t>500ps</a:t>
                      </a:r>
                      <a:endParaRPr kumimoji="0" lang="ko-KR" altLang="en-US" sz="11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576211174"/>
                  </a:ext>
                </a:extLst>
              </a:tr>
              <a:tr h="228600">
                <a:tc>
                  <a:txBody>
                    <a:bodyPr/>
                    <a:lstStyle/>
                    <a:p>
                      <a:pPr algn="ctr" latinLnBrk="1"/>
                      <a:r>
                        <a:rPr lang="en-US" altLang="ko-KR" sz="1100" b="0" dirty="0">
                          <a:latin typeface="+mn-lt"/>
                        </a:rPr>
                        <a:t>JPEG</a:t>
                      </a:r>
                      <a:endParaRPr lang="ko-KR" altLang="en-US" sz="1100" b="0" dirty="0">
                        <a:latin typeface="+mn-lt"/>
                      </a:endParaRPr>
                    </a:p>
                  </a:txBody>
                  <a:tcPr marL="68580" marR="68580" marT="34290" marB="34290"/>
                </a:tc>
                <a:tc>
                  <a:txBody>
                    <a:bodyPr/>
                    <a:lstStyle/>
                    <a:p>
                      <a:pPr algn="ctr" latinLnBrk="1"/>
                      <a:r>
                        <a:rPr lang="en-US" altLang="ko-KR" sz="1100" b="0" dirty="0">
                          <a:latin typeface="+mn-lt"/>
                        </a:rPr>
                        <a:t>~54K</a:t>
                      </a:r>
                      <a:endParaRPr lang="ko-KR" altLang="en-US" sz="1100" b="0" dirty="0">
                        <a:latin typeface="+mn-lt"/>
                      </a:endParaRPr>
                    </a:p>
                  </a:txBody>
                  <a:tcPr marL="68580" marR="68580" marT="34290" marB="34290"/>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mn-lt"/>
                          <a:ea typeface="+mn-ea"/>
                          <a:cs typeface="+mn-cs"/>
                        </a:rPr>
                        <a:t>500ps</a:t>
                      </a:r>
                      <a:endParaRPr kumimoji="0" lang="ko-KR" altLang="en-US" sz="11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2427330558"/>
                  </a:ext>
                </a:extLst>
              </a:tr>
            </a:tbl>
          </a:graphicData>
        </a:graphic>
      </p:graphicFrame>
    </p:spTree>
    <p:extLst>
      <p:ext uri="{BB962C8B-B14F-4D97-AF65-F5344CB8AC3E}">
        <p14:creationId xmlns:p14="http://schemas.microsoft.com/office/powerpoint/2010/main" val="8433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657131"/>
          </a:xfrm>
        </p:spPr>
        <p:txBody>
          <a:bodyPr>
            <a:normAutofit/>
          </a:bodyPr>
          <a:lstStyle/>
          <a:p>
            <a:r>
              <a:rPr lang="en-US" altLang="zh-CN" sz="2000" b="0" dirty="0"/>
              <a:t>The tradeoff between short and long staples</a:t>
            </a:r>
          </a:p>
          <a:p>
            <a:pPr lvl="1"/>
            <a:r>
              <a:rPr lang="en-US" altLang="zh-CN" sz="1600" b="0" dirty="0"/>
              <a:t>AES with pre-placed power staples at fixed intervals (20CPP) and perform IR drop analysis</a:t>
            </a:r>
          </a:p>
          <a:p>
            <a:pPr lvl="1"/>
            <a:r>
              <a:rPr lang="en-US" altLang="zh-CN" sz="1600" b="0" dirty="0"/>
              <a:t>2 to 10 row heights, with a step size of 2 row heights</a:t>
            </a:r>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altLang="ko-KR" dirty="0"/>
              <a:t>Study of Staple Length</a:t>
            </a:r>
            <a:endParaRPr lang="en-US" dirty="0"/>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14</a:t>
            </a:fld>
            <a:endParaRPr lang="en-US" noProof="1"/>
          </a:p>
        </p:txBody>
      </p:sp>
      <p:pic>
        <p:nvPicPr>
          <p:cNvPr id="8" name="그림 3">
            <a:extLst>
              <a:ext uri="{FF2B5EF4-FFF2-40B4-BE49-F238E27FC236}">
                <a16:creationId xmlns:a16="http://schemas.microsoft.com/office/drawing/2014/main" id="{013FBEE1-3FAC-40DC-A95C-CBA297FC260C}"/>
              </a:ext>
            </a:extLst>
          </p:cNvPr>
          <p:cNvPicPr>
            <a:picLocks noChangeAspect="1"/>
          </p:cNvPicPr>
          <p:nvPr/>
        </p:nvPicPr>
        <p:blipFill rotWithShape="1">
          <a:blip r:embed="rId3"/>
          <a:srcRect b="9490"/>
          <a:stretch/>
        </p:blipFill>
        <p:spPr>
          <a:xfrm>
            <a:off x="1100268" y="1858669"/>
            <a:ext cx="4644129" cy="2236857"/>
          </a:xfrm>
          <a:prstGeom prst="rect">
            <a:avLst/>
          </a:prstGeom>
        </p:spPr>
      </p:pic>
      <p:graphicFrame>
        <p:nvGraphicFramePr>
          <p:cNvPr id="9" name="표 4">
            <a:extLst>
              <a:ext uri="{FF2B5EF4-FFF2-40B4-BE49-F238E27FC236}">
                <a16:creationId xmlns:a16="http://schemas.microsoft.com/office/drawing/2014/main" id="{58023635-4291-44F3-871E-4A895F71F41C}"/>
              </a:ext>
            </a:extLst>
          </p:cNvPr>
          <p:cNvGraphicFramePr>
            <a:graphicFrameLocks noGrp="1"/>
          </p:cNvGraphicFramePr>
          <p:nvPr>
            <p:extLst>
              <p:ext uri="{D42A27DB-BD31-4B8C-83A1-F6EECF244321}">
                <p14:modId xmlns:p14="http://schemas.microsoft.com/office/powerpoint/2010/main" val="4067354282"/>
              </p:ext>
            </p:extLst>
          </p:nvPr>
        </p:nvGraphicFramePr>
        <p:xfrm>
          <a:off x="6369883" y="2064602"/>
          <a:ext cx="1673849" cy="1905000"/>
        </p:xfrm>
        <a:graphic>
          <a:graphicData uri="http://schemas.openxmlformats.org/drawingml/2006/table">
            <a:tbl>
              <a:tblPr firstRow="1" bandRow="1">
                <a:tableStyleId>{5C22544A-7EE6-4342-B048-85BDC9FD1C3A}</a:tableStyleId>
              </a:tblPr>
              <a:tblGrid>
                <a:gridCol w="721378">
                  <a:extLst>
                    <a:ext uri="{9D8B030D-6E8A-4147-A177-3AD203B41FA5}">
                      <a16:colId xmlns:a16="http://schemas.microsoft.com/office/drawing/2014/main" val="654059487"/>
                    </a:ext>
                  </a:extLst>
                </a:gridCol>
                <a:gridCol w="952471">
                  <a:extLst>
                    <a:ext uri="{9D8B030D-6E8A-4147-A177-3AD203B41FA5}">
                      <a16:colId xmlns:a16="http://schemas.microsoft.com/office/drawing/2014/main" val="2313281448"/>
                    </a:ext>
                  </a:extLst>
                </a:gridCol>
              </a:tblGrid>
              <a:tr h="278130">
                <a:tc>
                  <a:txBody>
                    <a:bodyPr/>
                    <a:lstStyle/>
                    <a:p>
                      <a:pPr algn="ctr" latinLnBrk="1"/>
                      <a:r>
                        <a:rPr lang="en-US" altLang="ko-KR" sz="1400" dirty="0"/>
                        <a:t>Staple Length</a:t>
                      </a:r>
                      <a:endParaRPr lang="ko-KR" altLang="en-US" sz="1400" dirty="0"/>
                    </a:p>
                  </a:txBody>
                  <a:tcPr marL="68580" marR="68580" marT="34290" marB="34290"/>
                </a:tc>
                <a:tc>
                  <a:txBody>
                    <a:bodyPr/>
                    <a:lstStyle/>
                    <a:p>
                      <a:pPr algn="ctr" latinLnBrk="1"/>
                      <a:r>
                        <a:rPr lang="en-US" altLang="ko-KR" sz="1400" dirty="0">
                          <a:latin typeface="+mn-lt"/>
                        </a:rPr>
                        <a:t>Worst IR Drop (mV)</a:t>
                      </a:r>
                      <a:endParaRPr lang="ko-KR" altLang="en-US" sz="1400" dirty="0">
                        <a:latin typeface="+mn-lt"/>
                      </a:endParaRPr>
                    </a:p>
                  </a:txBody>
                  <a:tcPr marL="68580" marR="68580" marT="34290" marB="34290"/>
                </a:tc>
                <a:extLst>
                  <a:ext uri="{0D108BD9-81ED-4DB2-BD59-A6C34878D82A}">
                    <a16:rowId xmlns:a16="http://schemas.microsoft.com/office/drawing/2014/main" val="3999847342"/>
                  </a:ext>
                </a:extLst>
              </a:tr>
              <a:tr h="278130">
                <a:tc>
                  <a:txBody>
                    <a:bodyPr/>
                    <a:lstStyle/>
                    <a:p>
                      <a:pPr algn="ctr" latinLnBrk="1"/>
                      <a:r>
                        <a:rPr lang="en-US" altLang="ko-KR" sz="1400" dirty="0">
                          <a:latin typeface="+mn-lt"/>
                        </a:rPr>
                        <a:t>2</a:t>
                      </a:r>
                      <a:endParaRPr lang="ko-KR" altLang="en-US" sz="1400" dirty="0">
                        <a:latin typeface="+mn-lt"/>
                      </a:endParaRPr>
                    </a:p>
                  </a:txBody>
                  <a:tcPr marL="68580" marR="68580" marT="34290" marB="34290"/>
                </a:tc>
                <a:tc>
                  <a:txBody>
                    <a:bodyPr/>
                    <a:lstStyle/>
                    <a:p>
                      <a:pPr algn="ctr" latinLnBrk="1"/>
                      <a:r>
                        <a:rPr lang="en-US" altLang="ko-KR" sz="1400" dirty="0">
                          <a:latin typeface="+mn-lt"/>
                        </a:rPr>
                        <a:t>67.9</a:t>
                      </a:r>
                      <a:endParaRPr lang="ko-KR" altLang="en-US" sz="1400" dirty="0">
                        <a:latin typeface="+mn-lt"/>
                      </a:endParaRPr>
                    </a:p>
                  </a:txBody>
                  <a:tcPr marL="68580" marR="68580" marT="34290" marB="34290"/>
                </a:tc>
                <a:extLst>
                  <a:ext uri="{0D108BD9-81ED-4DB2-BD59-A6C34878D82A}">
                    <a16:rowId xmlns:a16="http://schemas.microsoft.com/office/drawing/2014/main" val="208248520"/>
                  </a:ext>
                </a:extLst>
              </a:tr>
              <a:tr h="278130">
                <a:tc>
                  <a:txBody>
                    <a:bodyPr/>
                    <a:lstStyle/>
                    <a:p>
                      <a:pPr algn="ctr" latinLnBrk="1"/>
                      <a:r>
                        <a:rPr lang="en-US" altLang="ko-KR" sz="1400" dirty="0">
                          <a:latin typeface="+mn-lt"/>
                        </a:rPr>
                        <a:t>4</a:t>
                      </a:r>
                      <a:endParaRPr lang="ko-KR" altLang="en-US" sz="1400" dirty="0">
                        <a:latin typeface="+mn-lt"/>
                      </a:endParaRPr>
                    </a:p>
                  </a:txBody>
                  <a:tcPr marL="68580" marR="68580" marT="34290" marB="34290"/>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mn-lt"/>
                          <a:ea typeface="+mn-ea"/>
                          <a:cs typeface="+mn-cs"/>
                        </a:rPr>
                        <a:t>67.8</a:t>
                      </a:r>
                      <a:endParaRPr kumimoji="0" lang="ko-KR" altLang="en-US"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2969946839"/>
                  </a:ext>
                </a:extLst>
              </a:tr>
              <a:tr h="278130">
                <a:tc>
                  <a:txBody>
                    <a:bodyPr/>
                    <a:lstStyle/>
                    <a:p>
                      <a:pPr algn="ctr" latinLnBrk="1"/>
                      <a:r>
                        <a:rPr lang="en-US" altLang="ko-KR" sz="1400" dirty="0">
                          <a:latin typeface="+mn-lt"/>
                        </a:rPr>
                        <a:t>6</a:t>
                      </a:r>
                      <a:endParaRPr lang="ko-KR" altLang="en-US" sz="1400" dirty="0">
                        <a:latin typeface="+mn-lt"/>
                      </a:endParaRPr>
                    </a:p>
                  </a:txBody>
                  <a:tcPr marL="68580" marR="68580" marT="34290" marB="34290"/>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mn-lt"/>
                          <a:ea typeface="+mn-ea"/>
                          <a:cs typeface="+mn-cs"/>
                        </a:rPr>
                        <a:t>67.7</a:t>
                      </a:r>
                      <a:endParaRPr kumimoji="0" lang="ko-KR" altLang="en-US"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607535649"/>
                  </a:ext>
                </a:extLst>
              </a:tr>
              <a:tr h="278130">
                <a:tc>
                  <a:txBody>
                    <a:bodyPr/>
                    <a:lstStyle/>
                    <a:p>
                      <a:pPr algn="ctr" latinLnBrk="1"/>
                      <a:r>
                        <a:rPr lang="en-US" altLang="ko-KR" sz="1400" dirty="0">
                          <a:latin typeface="+mn-lt"/>
                        </a:rPr>
                        <a:t>8</a:t>
                      </a:r>
                      <a:endParaRPr lang="ko-KR" altLang="en-US" sz="1400" dirty="0">
                        <a:latin typeface="+mn-lt"/>
                      </a:endParaRPr>
                    </a:p>
                  </a:txBody>
                  <a:tcPr marL="68580" marR="68580" marT="34290" marB="34290"/>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mn-lt"/>
                          <a:ea typeface="+mn-ea"/>
                          <a:cs typeface="+mn-cs"/>
                        </a:rPr>
                        <a:t>67.7</a:t>
                      </a:r>
                      <a:endParaRPr kumimoji="0" lang="ko-KR" altLang="en-US"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3484971695"/>
                  </a:ext>
                </a:extLst>
              </a:tr>
              <a:tr h="278130">
                <a:tc>
                  <a:txBody>
                    <a:bodyPr/>
                    <a:lstStyle/>
                    <a:p>
                      <a:pPr algn="ctr" latinLnBrk="1"/>
                      <a:r>
                        <a:rPr lang="en-US" altLang="ko-KR" sz="1400" dirty="0">
                          <a:latin typeface="+mn-lt"/>
                        </a:rPr>
                        <a:t>10</a:t>
                      </a:r>
                      <a:endParaRPr lang="ko-KR" altLang="en-US" sz="1400" dirty="0">
                        <a:latin typeface="+mn-lt"/>
                      </a:endParaRPr>
                    </a:p>
                  </a:txBody>
                  <a:tcPr marL="68580" marR="68580" marT="34290" marB="34290"/>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mn-lt"/>
                          <a:ea typeface="+mn-ea"/>
                          <a:cs typeface="+mn-cs"/>
                        </a:rPr>
                        <a:t>67.6</a:t>
                      </a:r>
                      <a:endParaRPr kumimoji="0" lang="ko-KR" altLang="en-US"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4238817241"/>
                  </a:ext>
                </a:extLst>
              </a:tr>
            </a:tbl>
          </a:graphicData>
        </a:graphic>
      </p:graphicFrame>
      <p:sp>
        <p:nvSpPr>
          <p:cNvPr id="10" name="TextBox 9">
            <a:extLst>
              <a:ext uri="{FF2B5EF4-FFF2-40B4-BE49-F238E27FC236}">
                <a16:creationId xmlns:a16="http://schemas.microsoft.com/office/drawing/2014/main" id="{F928AAD4-9DCD-4DB9-8FFA-875A1BF6DF01}"/>
              </a:ext>
            </a:extLst>
          </p:cNvPr>
          <p:cNvSpPr txBox="1"/>
          <p:nvPr/>
        </p:nvSpPr>
        <p:spPr bwMode="auto">
          <a:xfrm>
            <a:off x="1252537" y="4224265"/>
            <a:ext cx="6638925" cy="446484"/>
          </a:xfrm>
          <a:prstGeom prst="rect">
            <a:avLst/>
          </a:prstGeom>
          <a:solidFill>
            <a:srgbClr val="FFFF00"/>
          </a:solidFill>
          <a:ln w="25400" cap="flat" cmpd="sng" algn="ctr">
            <a:solidFill>
              <a:srgbClr val="C0504D"/>
            </a:solidFill>
            <a:prstDash val="solid"/>
          </a:ln>
          <a:effectLst/>
        </p:spPr>
        <p:txBody>
          <a:bodyPr anchor="ctr"/>
          <a:lstStyle/>
          <a:p>
            <a:pPr algn="ctr" defTabSz="342900">
              <a:lnSpc>
                <a:spcPct val="85000"/>
              </a:lnSpc>
              <a:defRPr/>
            </a:pPr>
            <a:r>
              <a:rPr lang="en-US" sz="1950" b="1" kern="0" dirty="0">
                <a:solidFill>
                  <a:prstClr val="black"/>
                </a:solidFill>
                <a:latin typeface="Calibri"/>
                <a:cs typeface="Arial" pitchFamily="34" charset="0"/>
              </a:rPr>
              <a:t>Small effects of staple length -&gt; No benefit in our experiment</a:t>
            </a:r>
          </a:p>
        </p:txBody>
      </p:sp>
    </p:spTree>
    <p:extLst>
      <p:ext uri="{BB962C8B-B14F-4D97-AF65-F5344CB8AC3E}">
        <p14:creationId xmlns:p14="http://schemas.microsoft.com/office/powerpoint/2010/main" val="4147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657131"/>
          </a:xfrm>
        </p:spPr>
        <p:txBody>
          <a:bodyPr>
            <a:normAutofit/>
          </a:bodyPr>
          <a:lstStyle/>
          <a:p>
            <a:r>
              <a:rPr lang="en-US" altLang="zh-CN" sz="2000" b="0" dirty="0"/>
              <a:t>Sensitivity to disp. range (</a:t>
            </a:r>
            <a:r>
              <a:rPr lang="zh-CN" altLang="en-US" sz="2000" b="0" dirty="0"/>
              <a:t>𝑥</a:t>
            </a:r>
            <a:r>
              <a:rPr lang="en-US" altLang="zh-CN" sz="2000" b="0" dirty="0"/>
              <a:t>Δ)</a:t>
            </a:r>
          </a:p>
          <a:p>
            <a:pPr lvl="1"/>
            <a:r>
              <a:rPr lang="en-US" altLang="zh-CN" sz="1600" b="0" dirty="0"/>
              <a:t>Utilizations: 0.60, 0.65, 0.70, 0.75</a:t>
            </a:r>
          </a:p>
          <a:p>
            <a:pPr lvl="1"/>
            <a:r>
              <a:rPr lang="zh-CN" altLang="en-US" sz="1600" b="0" dirty="0"/>
              <a:t>𝑥</a:t>
            </a:r>
            <a:r>
              <a:rPr lang="en-US" altLang="zh-CN" sz="1600" b="0" dirty="0"/>
              <a:t>Δ  &gt; 5, there are diminishing returns in terms of #staples</a:t>
            </a:r>
          </a:p>
          <a:p>
            <a:pPr lvl="1"/>
            <a:r>
              <a:rPr lang="zh-CN" altLang="en-US" sz="1600" b="0" dirty="0"/>
              <a:t>𝑥</a:t>
            </a:r>
            <a:r>
              <a:rPr lang="en-US" altLang="zh-CN" sz="1600" b="0" dirty="0"/>
              <a:t>Δ = 9 consumes 4X runtime compared to the run with </a:t>
            </a:r>
            <a:r>
              <a:rPr lang="zh-CN" altLang="en-US" sz="1600" b="0" dirty="0"/>
              <a:t>𝑥</a:t>
            </a:r>
            <a:r>
              <a:rPr lang="en-US" altLang="zh-CN" sz="1600" b="0" dirty="0"/>
              <a:t>Δ = 5, but only minor increase in #staples</a:t>
            </a:r>
          </a:p>
          <a:p>
            <a:r>
              <a:rPr lang="en-US" altLang="zh-CN" sz="2000" b="0" dirty="0"/>
              <a:t>To balance the solution quality and runtime, we choose </a:t>
            </a:r>
            <a:r>
              <a:rPr lang="zh-CN" altLang="en-US" sz="2000" dirty="0"/>
              <a:t>𝑥𝛥 </a:t>
            </a:r>
            <a:r>
              <a:rPr lang="en-US" altLang="zh-CN" sz="2000" dirty="0"/>
              <a:t>= 5 </a:t>
            </a:r>
            <a:r>
              <a:rPr lang="en-US" altLang="zh-CN" sz="2000" b="0" dirty="0"/>
              <a:t>in all the experiments</a:t>
            </a:r>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altLang="ko-KR" dirty="0"/>
              <a:t>Study of Scalability/Sensitivity</a:t>
            </a:r>
            <a:endParaRPr lang="en-US" dirty="0"/>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15</a:t>
            </a:fld>
            <a:endParaRPr lang="en-US" noProof="1"/>
          </a:p>
        </p:txBody>
      </p:sp>
      <p:pic>
        <p:nvPicPr>
          <p:cNvPr id="11" name="내용 개체 틀 3">
            <a:extLst>
              <a:ext uri="{FF2B5EF4-FFF2-40B4-BE49-F238E27FC236}">
                <a16:creationId xmlns:a16="http://schemas.microsoft.com/office/drawing/2014/main" id="{13EE67C9-DBB6-4548-83CE-4779850E386E}"/>
              </a:ext>
            </a:extLst>
          </p:cNvPr>
          <p:cNvPicPr>
            <a:picLocks noChangeAspect="1"/>
          </p:cNvPicPr>
          <p:nvPr/>
        </p:nvPicPr>
        <p:blipFill>
          <a:blip r:embed="rId3"/>
          <a:stretch>
            <a:fillRect/>
          </a:stretch>
        </p:blipFill>
        <p:spPr>
          <a:xfrm>
            <a:off x="336499" y="2748728"/>
            <a:ext cx="4280589" cy="1922021"/>
          </a:xfrm>
          <a:prstGeom prst="rect">
            <a:avLst/>
          </a:prstGeom>
        </p:spPr>
      </p:pic>
      <p:pic>
        <p:nvPicPr>
          <p:cNvPr id="12" name="그림 4">
            <a:extLst>
              <a:ext uri="{FF2B5EF4-FFF2-40B4-BE49-F238E27FC236}">
                <a16:creationId xmlns:a16="http://schemas.microsoft.com/office/drawing/2014/main" id="{2FD4C943-5593-4EA2-8BF1-06230DEB94E3}"/>
              </a:ext>
            </a:extLst>
          </p:cNvPr>
          <p:cNvPicPr>
            <a:picLocks noChangeAspect="1"/>
          </p:cNvPicPr>
          <p:nvPr/>
        </p:nvPicPr>
        <p:blipFill>
          <a:blip r:embed="rId4"/>
          <a:stretch>
            <a:fillRect/>
          </a:stretch>
        </p:blipFill>
        <p:spPr>
          <a:xfrm>
            <a:off x="4817400" y="2723184"/>
            <a:ext cx="3770711" cy="1973108"/>
          </a:xfrm>
          <a:prstGeom prst="rect">
            <a:avLst/>
          </a:prstGeom>
        </p:spPr>
      </p:pic>
    </p:spTree>
    <p:extLst>
      <p:ext uri="{BB962C8B-B14F-4D97-AF65-F5344CB8AC3E}">
        <p14:creationId xmlns:p14="http://schemas.microsoft.com/office/powerpoint/2010/main" val="383522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657131"/>
              </a:xfrm>
            </p:spPr>
            <p:txBody>
              <a:bodyPr>
                <a:normAutofit/>
              </a:bodyPr>
              <a:lstStyle/>
              <a:p>
                <a:r>
                  <a:rPr lang="en-US" altLang="zh-CN" sz="2000" b="0" dirty="0"/>
                  <a:t>Sensitivity to displacement coefficients </a:t>
                </a:r>
                <a14:m>
                  <m:oMath xmlns:m="http://schemas.openxmlformats.org/officeDocument/2006/math">
                    <m:r>
                      <a:rPr lang="zh-CN" altLang="en-US" sz="2000" b="0" i="1" smtClean="0">
                        <a:latin typeface="Cambria Math" panose="02040503050406030204" pitchFamily="18" charset="0"/>
                        <a:ea typeface="Cambria Math" panose="02040503050406030204" pitchFamily="18" charset="0"/>
                      </a:rPr>
                      <m:t>𝛼</m:t>
                    </m:r>
                    <m:r>
                      <a:rPr lang="en-US" altLang="zh-CN" sz="2000" b="0" i="1">
                        <a:latin typeface="Cambria Math" panose="02040503050406030204" pitchFamily="18" charset="0"/>
                        <a:ea typeface="Cambria Math" panose="02040503050406030204" pitchFamily="18" charset="0"/>
                      </a:rPr>
                      <m:t> </m:t>
                    </m:r>
                  </m:oMath>
                </a14:m>
                <a:endParaRPr lang="en-US" altLang="zh-CN" sz="2000" b="0" dirty="0"/>
              </a:p>
              <a:p>
                <a:pPr lvl="1"/>
                <a:r>
                  <a:rPr lang="en-US" altLang="zh-CN" sz="1600" b="0" dirty="0"/>
                  <a:t>Total </a:t>
                </a:r>
                <a:r>
                  <a:rPr lang="zh-CN" altLang="en-US" sz="1600" b="0" dirty="0"/>
                  <a:t>𝑥</a:t>
                </a:r>
                <a:r>
                  <a:rPr lang="en-US" altLang="zh-CN" sz="1600" b="0" dirty="0"/>
                  <a:t>Δ decreases sharply while #staples does not change much</a:t>
                </a:r>
              </a:p>
              <a:p>
                <a:pPr lvl="1"/>
                <a:r>
                  <a:rPr lang="en-US" altLang="zh-CN" sz="1600" b="0" dirty="0"/>
                  <a:t>We use </a:t>
                </a:r>
                <a14:m>
                  <m:oMath xmlns:m="http://schemas.openxmlformats.org/officeDocument/2006/math">
                    <m:r>
                      <a:rPr lang="zh-CN" altLang="en-US" sz="1600" b="1" i="1" smtClean="0">
                        <a:latin typeface="Cambria Math" panose="02040503050406030204" pitchFamily="18" charset="0"/>
                        <a:ea typeface="Cambria Math" panose="02040503050406030204" pitchFamily="18" charset="0"/>
                      </a:rPr>
                      <m:t>𝜶</m:t>
                    </m:r>
                  </m:oMath>
                </a14:m>
                <a:r>
                  <a:rPr lang="en-US" altLang="zh-CN" sz="1600" dirty="0"/>
                  <a:t> = 0.01 </a:t>
                </a:r>
                <a:r>
                  <a:rPr lang="en-US" altLang="zh-CN" sz="1600" b="0" dirty="0"/>
                  <a:t>in this experiment</a:t>
                </a:r>
              </a:p>
            </p:txBody>
          </p:sp>
        </mc:Choice>
        <mc:Fallback xmlns="">
          <p:sp>
            <p:nvSpPr>
              <p:cNvPr id="2" name="Content Placeholder 1">
                <a:extLst>
                  <a:ext uri="{FF2B5EF4-FFF2-40B4-BE49-F238E27FC236}">
                    <a16:creationId xmlns:a16="http://schemas.microsoft.com/office/drawing/2014/main" id="{B3443470-2E42-4720-A374-B331164F512C}"/>
                  </a:ext>
                </a:extLst>
              </p:cNvPr>
              <p:cNvSpPr>
                <a:spLocks noGrp="1" noRot="1" noChangeAspect="1" noMove="1" noResize="1" noEditPoints="1" noAdjustHandles="1" noChangeArrowheads="1" noChangeShapeType="1" noTextEdit="1"/>
              </p:cNvSpPr>
              <p:nvPr>
                <p:ph idx="1"/>
              </p:nvPr>
            </p:nvSpPr>
            <p:spPr>
              <a:xfrm>
                <a:off x="136187" y="843307"/>
                <a:ext cx="8871626" cy="3657131"/>
              </a:xfrm>
              <a:blipFill>
                <a:blip r:embed="rId3"/>
                <a:stretch>
                  <a:fillRect l="-618" t="-166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Study of Weighting Factor</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16</a:t>
            </a:fld>
            <a:endParaRPr lang="en-US" noProof="1"/>
          </a:p>
        </p:txBody>
      </p:sp>
      <p:pic>
        <p:nvPicPr>
          <p:cNvPr id="9" name="그림 6">
            <a:extLst>
              <a:ext uri="{FF2B5EF4-FFF2-40B4-BE49-F238E27FC236}">
                <a16:creationId xmlns:a16="http://schemas.microsoft.com/office/drawing/2014/main" id="{6B3651C5-DDB1-45EE-9B14-6A74FEBC7BD4}"/>
              </a:ext>
            </a:extLst>
          </p:cNvPr>
          <p:cNvPicPr>
            <a:picLocks noChangeAspect="1"/>
          </p:cNvPicPr>
          <p:nvPr/>
        </p:nvPicPr>
        <p:blipFill rotWithShape="1">
          <a:blip r:embed="rId4"/>
          <a:srcRect b="54060"/>
          <a:stretch/>
        </p:blipFill>
        <p:spPr>
          <a:xfrm>
            <a:off x="83721" y="2404721"/>
            <a:ext cx="4292192" cy="1530593"/>
          </a:xfrm>
          <a:prstGeom prst="rect">
            <a:avLst/>
          </a:prstGeom>
        </p:spPr>
      </p:pic>
      <p:pic>
        <p:nvPicPr>
          <p:cNvPr id="8" name="그림 6">
            <a:extLst>
              <a:ext uri="{FF2B5EF4-FFF2-40B4-BE49-F238E27FC236}">
                <a16:creationId xmlns:a16="http://schemas.microsoft.com/office/drawing/2014/main" id="{F9E544BB-3B47-4C2F-B1F0-7114AAF5B0D9}"/>
              </a:ext>
            </a:extLst>
          </p:cNvPr>
          <p:cNvPicPr>
            <a:picLocks noChangeAspect="1"/>
          </p:cNvPicPr>
          <p:nvPr/>
        </p:nvPicPr>
        <p:blipFill rotWithShape="1">
          <a:blip r:embed="rId4"/>
          <a:srcRect t="50840" b="4609"/>
          <a:stretch/>
        </p:blipFill>
        <p:spPr>
          <a:xfrm>
            <a:off x="4715621" y="2451007"/>
            <a:ext cx="4292192" cy="1484307"/>
          </a:xfrm>
          <a:prstGeom prst="rect">
            <a:avLst/>
          </a:prstGeom>
        </p:spPr>
      </p:pic>
      <p:sp>
        <p:nvSpPr>
          <p:cNvPr id="7" name="Oval 6">
            <a:extLst>
              <a:ext uri="{FF2B5EF4-FFF2-40B4-BE49-F238E27FC236}">
                <a16:creationId xmlns:a16="http://schemas.microsoft.com/office/drawing/2014/main" id="{7177C961-63B7-46C3-833A-F34EE75C28BF}"/>
              </a:ext>
            </a:extLst>
          </p:cNvPr>
          <p:cNvSpPr/>
          <p:nvPr/>
        </p:nvSpPr>
        <p:spPr>
          <a:xfrm>
            <a:off x="4999220" y="2765685"/>
            <a:ext cx="936885" cy="85444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5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657131"/>
          </a:xfrm>
        </p:spPr>
        <p:txBody>
          <a:bodyPr>
            <a:normAutofit/>
          </a:bodyPr>
          <a:lstStyle/>
          <a:p>
            <a:r>
              <a:rPr lang="en-US" altLang="zh-CN" sz="2000" b="0" dirty="0"/>
              <a:t>We compare three strategies: </a:t>
            </a:r>
          </a:p>
          <a:p>
            <a:pPr lvl="1"/>
            <a:r>
              <a:rPr lang="en-US" altLang="zh-CN" sz="1600" b="0" dirty="0"/>
              <a:t>(</a:t>
            </a:r>
            <a:r>
              <a:rPr lang="en-US" altLang="zh-CN" sz="1600" b="0" dirty="0" err="1"/>
              <a:t>i</a:t>
            </a:r>
            <a:r>
              <a:rPr lang="en-US" altLang="zh-CN" sz="1600" b="0" dirty="0"/>
              <a:t>) single-row optimization (SR)</a:t>
            </a:r>
          </a:p>
          <a:p>
            <a:pPr lvl="1"/>
            <a:r>
              <a:rPr lang="en-US" altLang="zh-CN" sz="1600" b="0" dirty="0"/>
              <a:t>(ii) double-row optimization with overlap (Meta-1)</a:t>
            </a:r>
          </a:p>
          <a:p>
            <a:pPr lvl="1"/>
            <a:r>
              <a:rPr lang="en-US" altLang="zh-CN" sz="1600" b="0" dirty="0"/>
              <a:t>(iii) two-pass double-row optimization without overlap (Meta-2)</a:t>
            </a:r>
          </a:p>
          <a:p>
            <a:r>
              <a:rPr lang="en-US" altLang="zh-CN" sz="2000" b="0" dirty="0"/>
              <a:t>SR, Meta-1 and Meta-2 achieve </a:t>
            </a:r>
            <a:r>
              <a:rPr lang="en-US" altLang="zh-CN" sz="2000" b="0" dirty="0">
                <a:solidFill>
                  <a:srgbClr val="FF0000"/>
                </a:solidFill>
              </a:rPr>
              <a:t>20.1%, 22.3% </a:t>
            </a:r>
            <a:r>
              <a:rPr lang="en-US" altLang="zh-CN" sz="2000" b="0" dirty="0"/>
              <a:t>and </a:t>
            </a:r>
            <a:r>
              <a:rPr lang="en-US" altLang="zh-CN" sz="2000" b="0" dirty="0">
                <a:solidFill>
                  <a:srgbClr val="FF0000"/>
                </a:solidFill>
              </a:rPr>
              <a:t>22.7%</a:t>
            </a:r>
            <a:r>
              <a:rPr lang="en-US" altLang="zh-CN" sz="2000" b="0" dirty="0"/>
              <a:t> more inserted staples, respectively</a:t>
            </a:r>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altLang="ko-KR" dirty="0"/>
              <a:t>Study of </a:t>
            </a:r>
            <a:r>
              <a:rPr lang="en-US" dirty="0"/>
              <a:t>Metaheuristics</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a:xfrm>
            <a:off x="336500" y="4767263"/>
            <a:ext cx="2349551" cy="273844"/>
          </a:xfrm>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17</a:t>
            </a:fld>
            <a:endParaRPr lang="en-US" noProof="1"/>
          </a:p>
        </p:txBody>
      </p:sp>
      <p:pic>
        <p:nvPicPr>
          <p:cNvPr id="8" name="Picture 7">
            <a:extLst>
              <a:ext uri="{FF2B5EF4-FFF2-40B4-BE49-F238E27FC236}">
                <a16:creationId xmlns:a16="http://schemas.microsoft.com/office/drawing/2014/main" id="{1BF22D5E-5DEA-4DFF-A386-28C03E251BBF}"/>
              </a:ext>
            </a:extLst>
          </p:cNvPr>
          <p:cNvPicPr>
            <a:picLocks noChangeAspect="1"/>
          </p:cNvPicPr>
          <p:nvPr/>
        </p:nvPicPr>
        <p:blipFill>
          <a:blip r:embed="rId3"/>
          <a:stretch>
            <a:fillRect/>
          </a:stretch>
        </p:blipFill>
        <p:spPr>
          <a:xfrm>
            <a:off x="1952613" y="2571750"/>
            <a:ext cx="4975663" cy="2240039"/>
          </a:xfrm>
          <a:prstGeom prst="rect">
            <a:avLst/>
          </a:prstGeom>
        </p:spPr>
      </p:pic>
      <p:sp>
        <p:nvSpPr>
          <p:cNvPr id="10" name="TextBox 9">
            <a:extLst>
              <a:ext uri="{FF2B5EF4-FFF2-40B4-BE49-F238E27FC236}">
                <a16:creationId xmlns:a16="http://schemas.microsoft.com/office/drawing/2014/main" id="{C27450C4-A732-4917-8EC7-BF70F2FFA736}"/>
              </a:ext>
            </a:extLst>
          </p:cNvPr>
          <p:cNvSpPr txBox="1"/>
          <p:nvPr/>
        </p:nvSpPr>
        <p:spPr>
          <a:xfrm>
            <a:off x="5799992" y="4490264"/>
            <a:ext cx="3207821" cy="276999"/>
          </a:xfrm>
          <a:prstGeom prst="rect">
            <a:avLst/>
          </a:prstGeom>
          <a:noFill/>
        </p:spPr>
        <p:txBody>
          <a:bodyPr wrap="square" rtlCol="0">
            <a:spAutoFit/>
          </a:bodyPr>
          <a:lstStyle/>
          <a:p>
            <a:r>
              <a:rPr lang="en-US" sz="1200" b="1" dirty="0"/>
              <a:t>*Baseline: no detailed placement optimization</a:t>
            </a:r>
          </a:p>
        </p:txBody>
      </p:sp>
    </p:spTree>
    <p:extLst>
      <p:ext uri="{BB962C8B-B14F-4D97-AF65-F5344CB8AC3E}">
        <p14:creationId xmlns:p14="http://schemas.microsoft.com/office/powerpoint/2010/main" val="249581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657131"/>
          </a:xfrm>
        </p:spPr>
        <p:txBody>
          <a:bodyPr>
            <a:normAutofit/>
          </a:bodyPr>
          <a:lstStyle/>
          <a:p>
            <a:r>
              <a:rPr lang="en-US" altLang="zh-CN" sz="2000" b="0" dirty="0"/>
              <a:t>Double-Row (Meta-2): up to 13.2% IR drop reduction</a:t>
            </a:r>
          </a:p>
          <a:p>
            <a:endParaRPr lang="en-US" altLang="zh-CN" sz="2000" b="0" dirty="0"/>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Experimental Results</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a:xfrm>
            <a:off x="336500" y="4767263"/>
            <a:ext cx="2349551" cy="273844"/>
          </a:xfrm>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18</a:t>
            </a:fld>
            <a:endParaRPr lang="en-US" noProof="1"/>
          </a:p>
        </p:txBody>
      </p:sp>
      <p:sp>
        <p:nvSpPr>
          <p:cNvPr id="10" name="TextBox 9">
            <a:extLst>
              <a:ext uri="{FF2B5EF4-FFF2-40B4-BE49-F238E27FC236}">
                <a16:creationId xmlns:a16="http://schemas.microsoft.com/office/drawing/2014/main" id="{C27450C4-A732-4917-8EC7-BF70F2FFA736}"/>
              </a:ext>
            </a:extLst>
          </p:cNvPr>
          <p:cNvSpPr txBox="1"/>
          <p:nvPr/>
        </p:nvSpPr>
        <p:spPr>
          <a:xfrm>
            <a:off x="5389392" y="4856316"/>
            <a:ext cx="4135793" cy="276999"/>
          </a:xfrm>
          <a:prstGeom prst="rect">
            <a:avLst/>
          </a:prstGeom>
          <a:noFill/>
        </p:spPr>
        <p:txBody>
          <a:bodyPr wrap="square" rtlCol="0">
            <a:spAutoFit/>
          </a:bodyPr>
          <a:lstStyle/>
          <a:p>
            <a:r>
              <a:rPr lang="en-US" sz="1200" dirty="0"/>
              <a:t>*Baseline: no detailed placement optimization</a:t>
            </a:r>
          </a:p>
        </p:txBody>
      </p:sp>
      <p:graphicFrame>
        <p:nvGraphicFramePr>
          <p:cNvPr id="9" name="Table 8">
            <a:extLst>
              <a:ext uri="{FF2B5EF4-FFF2-40B4-BE49-F238E27FC236}">
                <a16:creationId xmlns:a16="http://schemas.microsoft.com/office/drawing/2014/main" id="{E1F3435A-4876-455B-A2A5-2AF19071B33D}"/>
              </a:ext>
            </a:extLst>
          </p:cNvPr>
          <p:cNvGraphicFramePr>
            <a:graphicFrameLocks noGrp="1"/>
          </p:cNvGraphicFramePr>
          <p:nvPr>
            <p:extLst>
              <p:ext uri="{D42A27DB-BD31-4B8C-83A1-F6EECF244321}">
                <p14:modId xmlns:p14="http://schemas.microsoft.com/office/powerpoint/2010/main" val="3138432568"/>
              </p:ext>
            </p:extLst>
          </p:nvPr>
        </p:nvGraphicFramePr>
        <p:xfrm>
          <a:off x="1194194" y="1258339"/>
          <a:ext cx="6755611" cy="1950571"/>
        </p:xfrm>
        <a:graphic>
          <a:graphicData uri="http://schemas.openxmlformats.org/drawingml/2006/table">
            <a:tbl>
              <a:tblPr firstRow="1" bandRow="1"/>
              <a:tblGrid>
                <a:gridCol w="511488">
                  <a:extLst>
                    <a:ext uri="{9D8B030D-6E8A-4147-A177-3AD203B41FA5}">
                      <a16:colId xmlns:a16="http://schemas.microsoft.com/office/drawing/2014/main" val="3256194456"/>
                    </a:ext>
                  </a:extLst>
                </a:gridCol>
                <a:gridCol w="407773">
                  <a:extLst>
                    <a:ext uri="{9D8B030D-6E8A-4147-A177-3AD203B41FA5}">
                      <a16:colId xmlns:a16="http://schemas.microsoft.com/office/drawing/2014/main" val="195833108"/>
                    </a:ext>
                  </a:extLst>
                </a:gridCol>
                <a:gridCol w="518984">
                  <a:extLst>
                    <a:ext uri="{9D8B030D-6E8A-4147-A177-3AD203B41FA5}">
                      <a16:colId xmlns:a16="http://schemas.microsoft.com/office/drawing/2014/main" val="3244986526"/>
                    </a:ext>
                  </a:extLst>
                </a:gridCol>
                <a:gridCol w="1001955">
                  <a:extLst>
                    <a:ext uri="{9D8B030D-6E8A-4147-A177-3AD203B41FA5}">
                      <a16:colId xmlns:a16="http://schemas.microsoft.com/office/drawing/2014/main" val="75502014"/>
                    </a:ext>
                  </a:extLst>
                </a:gridCol>
                <a:gridCol w="599267">
                  <a:extLst>
                    <a:ext uri="{9D8B030D-6E8A-4147-A177-3AD203B41FA5}">
                      <a16:colId xmlns:a16="http://schemas.microsoft.com/office/drawing/2014/main" val="3272911159"/>
                    </a:ext>
                  </a:extLst>
                </a:gridCol>
                <a:gridCol w="839204">
                  <a:extLst>
                    <a:ext uri="{9D8B030D-6E8A-4147-A177-3AD203B41FA5}">
                      <a16:colId xmlns:a16="http://schemas.microsoft.com/office/drawing/2014/main" val="2285274023"/>
                    </a:ext>
                  </a:extLst>
                </a:gridCol>
                <a:gridCol w="581774">
                  <a:extLst>
                    <a:ext uri="{9D8B030D-6E8A-4147-A177-3AD203B41FA5}">
                      <a16:colId xmlns:a16="http://schemas.microsoft.com/office/drawing/2014/main" val="1167132941"/>
                    </a:ext>
                  </a:extLst>
                </a:gridCol>
                <a:gridCol w="856696">
                  <a:extLst>
                    <a:ext uri="{9D8B030D-6E8A-4147-A177-3AD203B41FA5}">
                      <a16:colId xmlns:a16="http://schemas.microsoft.com/office/drawing/2014/main" val="3035570028"/>
                    </a:ext>
                  </a:extLst>
                </a:gridCol>
                <a:gridCol w="719235">
                  <a:extLst>
                    <a:ext uri="{9D8B030D-6E8A-4147-A177-3AD203B41FA5}">
                      <a16:colId xmlns:a16="http://schemas.microsoft.com/office/drawing/2014/main" val="289599312"/>
                    </a:ext>
                  </a:extLst>
                </a:gridCol>
                <a:gridCol w="719235">
                  <a:extLst>
                    <a:ext uri="{9D8B030D-6E8A-4147-A177-3AD203B41FA5}">
                      <a16:colId xmlns:a16="http://schemas.microsoft.com/office/drawing/2014/main" val="3902600091"/>
                    </a:ext>
                  </a:extLst>
                </a:gridCol>
              </a:tblGrid>
              <a:tr h="194310">
                <a:tc rowSpan="2">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800" b="1" dirty="0"/>
                        <a:t>Design</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2">
                  <a:txBody>
                    <a:bodyPr/>
                    <a:lstStyle/>
                    <a:p>
                      <a:pPr algn="ctr"/>
                      <a:r>
                        <a:rPr lang="en-US" sz="800" b="1" dirty="0" err="1">
                          <a:solidFill>
                            <a:schemeClr val="bg1"/>
                          </a:solidFill>
                        </a:rPr>
                        <a:t>Util</a:t>
                      </a:r>
                      <a:endParaRPr lang="en-US" sz="800" b="1" dirty="0">
                        <a:solidFill>
                          <a:schemeClr val="bg1"/>
                        </a:solidFill>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800" b="1" dirty="0"/>
                        <a:t>#Staples</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800" b="1"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800" b="1" dirty="0"/>
                        <a:t>IR drop (mV, Avg)</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800" b="1"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800" b="1" dirty="0">
                          <a:solidFill>
                            <a:schemeClr val="bg1"/>
                          </a:solidFill>
                        </a:rPr>
                        <a:t>IR drop (mV, Worst)</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200" b="1"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800" b="1" dirty="0">
                          <a:solidFill>
                            <a:schemeClr val="bg1"/>
                          </a:solidFill>
                        </a:rPr>
                        <a:t>WNS</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800" b="1" dirty="0">
                          <a:solidFill>
                            <a:schemeClr val="bg1"/>
                          </a:solidFill>
                        </a:rPr>
                        <a:t>Runtime</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991324037"/>
                  </a:ext>
                </a:extLst>
              </a:tr>
              <a:tr h="201781">
                <a:tc vMerge="1">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sz="1200" b="1"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vMerge="1">
                  <a:txBody>
                    <a:bodyPr/>
                    <a:lstStyle/>
                    <a:p>
                      <a:endParaRPr 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1" dirty="0">
                          <a:solidFill>
                            <a:schemeClr val="bg1"/>
                          </a:solidFill>
                        </a:rPr>
                        <a:t>Init</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1" dirty="0">
                          <a:solidFill>
                            <a:schemeClr val="bg1"/>
                          </a:solidFill>
                        </a:rPr>
                        <a:t>Final (</a:t>
                      </a:r>
                      <a:r>
                        <a:rPr lang="el-GR" sz="800" b="1" dirty="0">
                          <a:solidFill>
                            <a:schemeClr val="bg1"/>
                          </a:solidFill>
                        </a:rPr>
                        <a:t>Δ</a:t>
                      </a:r>
                      <a:r>
                        <a:rPr lang="en-US" sz="800" b="1" dirty="0">
                          <a:solidFill>
                            <a:schemeClr val="bg1"/>
                          </a:solidFill>
                        </a:rPr>
                        <a:t>%)</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1" dirty="0">
                          <a:solidFill>
                            <a:schemeClr val="bg1"/>
                          </a:solidFill>
                        </a:rPr>
                        <a:t>Init</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1" dirty="0">
                          <a:solidFill>
                            <a:schemeClr val="bg1"/>
                          </a:solidFill>
                        </a:rPr>
                        <a:t>Final (</a:t>
                      </a:r>
                      <a:r>
                        <a:rPr lang="el-GR" sz="800" b="1" dirty="0">
                          <a:solidFill>
                            <a:schemeClr val="bg1"/>
                          </a:solidFill>
                        </a:rPr>
                        <a:t>Δ</a:t>
                      </a:r>
                      <a:r>
                        <a:rPr lang="en-US" sz="800" b="1" dirty="0">
                          <a:solidFill>
                            <a:schemeClr val="bg1"/>
                          </a:solidFill>
                        </a:rPr>
                        <a:t>%)</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1" dirty="0">
                          <a:solidFill>
                            <a:schemeClr val="bg1"/>
                          </a:solidFill>
                        </a:rPr>
                        <a:t>Init</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1" dirty="0">
                          <a:solidFill>
                            <a:schemeClr val="bg1"/>
                          </a:solidFill>
                        </a:rPr>
                        <a:t>Final (</a:t>
                      </a:r>
                      <a:r>
                        <a:rPr lang="el-GR" sz="800" b="1" dirty="0">
                          <a:solidFill>
                            <a:schemeClr val="bg1"/>
                          </a:solidFill>
                        </a:rPr>
                        <a:t>Δ</a:t>
                      </a:r>
                      <a:r>
                        <a:rPr lang="en-US" sz="800" b="1" dirty="0">
                          <a:solidFill>
                            <a:schemeClr val="bg1"/>
                          </a:solidFill>
                        </a:rPr>
                        <a:t>%)</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1" dirty="0">
                          <a:solidFill>
                            <a:schemeClr val="bg1"/>
                          </a:solidFill>
                        </a:rPr>
                        <a:t>(ns)</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1" dirty="0">
                          <a:solidFill>
                            <a:schemeClr val="bg1"/>
                          </a:solidFill>
                        </a:rPr>
                        <a:t>(sec)</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73910325"/>
                  </a:ext>
                </a:extLst>
              </a:tr>
              <a:tr h="19431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800" b="1" dirty="0">
                          <a:latin typeface="Tahoma" panose="020B0604030504040204" pitchFamily="34" charset="0"/>
                          <a:ea typeface="Tahoma" panose="020B0604030504040204" pitchFamily="34" charset="0"/>
                          <a:cs typeface="Tahoma" panose="020B0604030504040204" pitchFamily="34" charset="0"/>
                        </a:rPr>
                        <a:t>M0</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60%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800" b="1" dirty="0">
                          <a:latin typeface="Tahoma" panose="020B0604030504040204" pitchFamily="34" charset="0"/>
                          <a:ea typeface="Tahoma" panose="020B0604030504040204" pitchFamily="34" charset="0"/>
                          <a:cs typeface="Tahoma" panose="020B0604030504040204" pitchFamily="34" charset="0"/>
                        </a:rPr>
                        <a:t>29109</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33423 (14.8%)</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29</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28 (-3.4%)</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76</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66 </a:t>
                      </a:r>
                      <a:r>
                        <a:rPr lang="en-US" sz="800" b="1" dirty="0">
                          <a:solidFill>
                            <a:srgbClr val="FF0000"/>
                          </a:solidFill>
                          <a:latin typeface="Tahoma" panose="020B0604030504040204" pitchFamily="34" charset="0"/>
                          <a:ea typeface="Tahoma" panose="020B0604030504040204" pitchFamily="34" charset="0"/>
                          <a:cs typeface="Tahoma" panose="020B0604030504040204" pitchFamily="34" charset="0"/>
                        </a:rPr>
                        <a:t>(-13.2%)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-0.009</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2666</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43307070"/>
                  </a:ext>
                </a:extLst>
              </a:tr>
              <a:tr h="19431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800" b="1"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65%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25295</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29254 (15.7%)</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 (0.0%)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58</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60 (3.4%)</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-0.016</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2249.5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332317110"/>
                  </a:ext>
                </a:extLst>
              </a:tr>
              <a:tr h="19431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latin typeface="Tahoma" panose="020B0604030504040204" pitchFamily="34" charset="0"/>
                          <a:ea typeface="Tahoma" panose="020B0604030504040204" pitchFamily="34" charset="0"/>
                          <a:cs typeface="Tahoma" panose="020B0604030504040204" pitchFamily="34" charset="0"/>
                        </a:rPr>
                        <a:t>AES</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60%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31355</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37813 (20.6%)</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23</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23 (0.0%)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51</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47 (-5.6%)</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-0.001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2542.5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802093406"/>
                  </a:ext>
                </a:extLst>
              </a:tr>
              <a:tr h="19431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800" b="1"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65%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27165</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33164 </a:t>
                      </a:r>
                      <a:r>
                        <a:rPr kumimoji="0" lang="en-US" altLang="ko-KR" sz="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(22.1%)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22</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22 (0.0%)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54</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51 (-5.6%)</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-0.001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2127</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463269439"/>
                  </a:ext>
                </a:extLst>
              </a:tr>
              <a:tr h="19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latin typeface="Tahoma" panose="020B0604030504040204" pitchFamily="34" charset="0"/>
                          <a:ea typeface="Tahoma" panose="020B0604030504040204" pitchFamily="34" charset="0"/>
                          <a:cs typeface="Tahoma" panose="020B0604030504040204" pitchFamily="34" charset="0"/>
                        </a:rPr>
                        <a:t>MPEG</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60%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800" b="1" kern="1200" noProof="0" dirty="0">
                          <a:solidFill>
                            <a:schemeClr val="dk1"/>
                          </a:solidFill>
                          <a:latin typeface="Tahoma" panose="020B0604030504040204" pitchFamily="34" charset="0"/>
                          <a:ea typeface="Tahoma" panose="020B0604030504040204" pitchFamily="34" charset="0"/>
                          <a:cs typeface="Tahoma" panose="020B0604030504040204" pitchFamily="34" charset="0"/>
                        </a:rPr>
                        <a:t>75781</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80951 </a:t>
                      </a:r>
                      <a:r>
                        <a:rPr kumimoji="0" lang="en-US" altLang="ko-KR" sz="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(6.8%)</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800" b="1" kern="1200" noProof="0" dirty="0">
                          <a:solidFill>
                            <a:schemeClr val="dk1"/>
                          </a:solidFill>
                          <a:latin typeface="Tahoma" panose="020B0604030504040204" pitchFamily="34" charset="0"/>
                          <a:ea typeface="Tahoma" panose="020B0604030504040204" pitchFamily="34" charset="0"/>
                          <a:cs typeface="Tahoma" panose="020B0604030504040204" pitchFamily="34" charset="0"/>
                        </a:rPr>
                        <a:t>24</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24 (0.0%)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800" b="1" kern="1200" noProof="0" dirty="0">
                          <a:solidFill>
                            <a:schemeClr val="dk1"/>
                          </a:solidFill>
                          <a:latin typeface="Tahoma" panose="020B0604030504040204" pitchFamily="34" charset="0"/>
                          <a:ea typeface="Tahoma" panose="020B0604030504040204" pitchFamily="34" charset="0"/>
                          <a:cs typeface="Tahoma" panose="020B0604030504040204" pitchFamily="34" charset="0"/>
                        </a:rPr>
                        <a:t>64</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60 (-6.3%)</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0.000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noProof="0" dirty="0">
                          <a:solidFill>
                            <a:schemeClr val="dk1"/>
                          </a:solidFill>
                          <a:latin typeface="Tahoma" panose="020B0604030504040204" pitchFamily="34" charset="0"/>
                          <a:ea typeface="Tahoma" panose="020B0604030504040204" pitchFamily="34" charset="0"/>
                          <a:cs typeface="Tahoma" panose="020B0604030504040204" pitchFamily="34" charset="0"/>
                        </a:rPr>
                        <a:t>3700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91554543"/>
                  </a:ext>
                </a:extLst>
              </a:tr>
              <a:tr h="194310">
                <a:tc>
                  <a:txBody>
                    <a:bodyPr/>
                    <a:lstStyle/>
                    <a:p>
                      <a:pPr algn="ctr"/>
                      <a:endParaRPr lang="en-US" sz="800" b="1"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65%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67836</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72685 (7.1%)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24</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24 (0.0%)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57</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60 (5.3%)</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0.000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4088.5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262110006"/>
                  </a:ext>
                </a:extLst>
              </a:tr>
              <a:tr h="19431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1" dirty="0">
                          <a:latin typeface="Tahoma" panose="020B0604030504040204" pitchFamily="34" charset="0"/>
                          <a:ea typeface="Tahoma" panose="020B0604030504040204" pitchFamily="34" charset="0"/>
                          <a:cs typeface="Tahoma" panose="020B0604030504040204" pitchFamily="34" charset="0"/>
                        </a:rPr>
                        <a:t>JPEG</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60%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217467</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244333 (12.4%)</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(-3.6%)</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88</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84 (-4.5%)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-0.001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16679</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17597340"/>
                  </a:ext>
                </a:extLst>
              </a:tr>
              <a:tr h="194310">
                <a:tc>
                  <a:txBody>
                    <a:bodyPr/>
                    <a:lstStyle/>
                    <a:p>
                      <a:pPr algn="ctr"/>
                      <a:endParaRPr lang="en-US" sz="800" b="1"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US" sz="800" b="1" dirty="0">
                          <a:latin typeface="Tahoma" panose="020B0604030504040204" pitchFamily="34" charset="0"/>
                          <a:ea typeface="Tahoma" panose="020B0604030504040204" pitchFamily="34" charset="0"/>
                          <a:cs typeface="Tahoma" panose="020B0604030504040204" pitchFamily="34" charset="0"/>
                        </a:rPr>
                        <a:t>65%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193089</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218483 (13.2%)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26</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(3.8%)</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79</a:t>
                      </a:r>
                    </a:p>
                  </a:txBody>
                  <a:tcPr marL="51435" marR="51435" marT="25718" marB="2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76 (-3.8%)</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0.000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13869.5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905864980"/>
                  </a:ext>
                </a:extLst>
              </a:tr>
            </a:tbl>
          </a:graphicData>
        </a:graphic>
      </p:graphicFrame>
      <p:pic>
        <p:nvPicPr>
          <p:cNvPr id="11" name="그림 4">
            <a:extLst>
              <a:ext uri="{FF2B5EF4-FFF2-40B4-BE49-F238E27FC236}">
                <a16:creationId xmlns:a16="http://schemas.microsoft.com/office/drawing/2014/main" id="{F260A1CE-32FC-4A6F-AEEC-FCBEAB339F81}"/>
              </a:ext>
            </a:extLst>
          </p:cNvPr>
          <p:cNvPicPr>
            <a:picLocks noChangeAspect="1"/>
          </p:cNvPicPr>
          <p:nvPr/>
        </p:nvPicPr>
        <p:blipFill>
          <a:blip r:embed="rId3"/>
          <a:stretch>
            <a:fillRect/>
          </a:stretch>
        </p:blipFill>
        <p:spPr>
          <a:xfrm>
            <a:off x="3028950" y="3249752"/>
            <a:ext cx="3136341" cy="1562037"/>
          </a:xfrm>
          <a:prstGeom prst="rect">
            <a:avLst/>
          </a:prstGeom>
        </p:spPr>
      </p:pic>
      <p:sp>
        <p:nvSpPr>
          <p:cNvPr id="12" name="Rectangle 11">
            <a:extLst>
              <a:ext uri="{FF2B5EF4-FFF2-40B4-BE49-F238E27FC236}">
                <a16:creationId xmlns:a16="http://schemas.microsoft.com/office/drawing/2014/main" id="{A181C2B8-05DC-4250-BC8D-7E25C6FAB04A}"/>
              </a:ext>
            </a:extLst>
          </p:cNvPr>
          <p:cNvSpPr/>
          <p:nvPr/>
        </p:nvSpPr>
        <p:spPr bwMode="auto">
          <a:xfrm>
            <a:off x="2596102" y="1468898"/>
            <a:ext cx="1069470" cy="1725103"/>
          </a:xfrm>
          <a:prstGeom prst="rect">
            <a:avLst/>
          </a:prstGeom>
          <a:noFill/>
          <a:ln w="381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b="1">
              <a:latin typeface="Arial Narrow" pitchFamily="34" charset="0"/>
            </a:endParaRPr>
          </a:p>
        </p:txBody>
      </p:sp>
      <p:sp>
        <p:nvSpPr>
          <p:cNvPr id="13" name="Rectangle 12">
            <a:extLst>
              <a:ext uri="{FF2B5EF4-FFF2-40B4-BE49-F238E27FC236}">
                <a16:creationId xmlns:a16="http://schemas.microsoft.com/office/drawing/2014/main" id="{7E2FA28E-FA64-4042-ACFE-D58D5F20596A}"/>
              </a:ext>
            </a:extLst>
          </p:cNvPr>
          <p:cNvSpPr/>
          <p:nvPr/>
        </p:nvSpPr>
        <p:spPr bwMode="auto">
          <a:xfrm>
            <a:off x="5655882" y="1468898"/>
            <a:ext cx="868204" cy="1725103"/>
          </a:xfrm>
          <a:prstGeom prst="rect">
            <a:avLst/>
          </a:prstGeom>
          <a:noFill/>
          <a:ln w="381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b="1">
              <a:latin typeface="Arial Narrow" pitchFamily="34" charset="0"/>
            </a:endParaRPr>
          </a:p>
        </p:txBody>
      </p:sp>
      <p:sp>
        <p:nvSpPr>
          <p:cNvPr id="14" name="Rectangle 12">
            <a:extLst>
              <a:ext uri="{FF2B5EF4-FFF2-40B4-BE49-F238E27FC236}">
                <a16:creationId xmlns:a16="http://schemas.microsoft.com/office/drawing/2014/main" id="{3B875262-9C6D-4D2B-94C2-D25BB1C53AC5}"/>
              </a:ext>
            </a:extLst>
          </p:cNvPr>
          <p:cNvSpPr/>
          <p:nvPr/>
        </p:nvSpPr>
        <p:spPr bwMode="auto">
          <a:xfrm>
            <a:off x="7205035" y="1258339"/>
            <a:ext cx="741812" cy="1935661"/>
          </a:xfrm>
          <a:prstGeom prst="rect">
            <a:avLst/>
          </a:prstGeom>
          <a:noFill/>
          <a:ln w="381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b="1">
              <a:latin typeface="Arial Narrow" pitchFamily="34" charset="0"/>
            </a:endParaRPr>
          </a:p>
        </p:txBody>
      </p:sp>
    </p:spTree>
    <p:extLst>
      <p:ext uri="{BB962C8B-B14F-4D97-AF65-F5344CB8AC3E}">
        <p14:creationId xmlns:p14="http://schemas.microsoft.com/office/powerpoint/2010/main" val="139032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C0FF29-681B-45E1-A15B-E5E4B7FB340C}"/>
              </a:ext>
            </a:extLst>
          </p:cNvPr>
          <p:cNvSpPr>
            <a:spLocks noGrp="1"/>
          </p:cNvSpPr>
          <p:nvPr>
            <p:ph idx="1"/>
          </p:nvPr>
        </p:nvSpPr>
        <p:spPr/>
        <p:txBody>
          <a:bodyPr/>
          <a:lstStyle/>
          <a:p>
            <a:r>
              <a:rPr lang="en-US" dirty="0"/>
              <a:t>Motivation</a:t>
            </a:r>
          </a:p>
          <a:p>
            <a:r>
              <a:rPr lang="en-US" dirty="0"/>
              <a:t>Our Approach</a:t>
            </a:r>
          </a:p>
          <a:p>
            <a:pPr lvl="1"/>
            <a:r>
              <a:rPr lang="en-US" dirty="0"/>
              <a:t>Single-Row Optimization</a:t>
            </a:r>
          </a:p>
          <a:p>
            <a:pPr lvl="1"/>
            <a:r>
              <a:rPr lang="en-US" dirty="0"/>
              <a:t>Double-Row Optimization</a:t>
            </a:r>
          </a:p>
          <a:p>
            <a:r>
              <a:rPr lang="en-US" dirty="0"/>
              <a:t>Experiments</a:t>
            </a:r>
          </a:p>
          <a:p>
            <a:r>
              <a:rPr lang="en-US" dirty="0">
                <a:solidFill>
                  <a:srgbClr val="FF0000"/>
                </a:solidFill>
              </a:rPr>
              <a:t>Conclusion</a:t>
            </a:r>
          </a:p>
        </p:txBody>
      </p:sp>
      <p:sp>
        <p:nvSpPr>
          <p:cNvPr id="3" name="Title 2">
            <a:extLst>
              <a:ext uri="{FF2B5EF4-FFF2-40B4-BE49-F238E27FC236}">
                <a16:creationId xmlns:a16="http://schemas.microsoft.com/office/drawing/2014/main" id="{89FFE3DA-DED1-4B2F-9894-5E6B2B21346B}"/>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BD1F7C62-685A-4E5A-8F4A-5489C5AB9372}"/>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DAFE464A-696B-4E4D-A415-F6799C4580B6}"/>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129D2DB2-5847-46D7-A6E8-9C4C94197F35}"/>
              </a:ext>
            </a:extLst>
          </p:cNvPr>
          <p:cNvSpPr>
            <a:spLocks noGrp="1"/>
          </p:cNvSpPr>
          <p:nvPr>
            <p:ph type="sldNum" sz="quarter" idx="12"/>
          </p:nvPr>
        </p:nvSpPr>
        <p:spPr/>
        <p:txBody>
          <a:bodyPr/>
          <a:lstStyle/>
          <a:p>
            <a:fld id="{22DECF6A-13F7-418C-BBFC-95033FFCD5F1}" type="slidenum">
              <a:rPr lang="en-US" noProof="1" smtClean="0"/>
              <a:pPr/>
              <a:t>19</a:t>
            </a:fld>
            <a:endParaRPr lang="en-US" noProof="1"/>
          </a:p>
        </p:txBody>
      </p:sp>
    </p:spTree>
    <p:extLst>
      <p:ext uri="{BB962C8B-B14F-4D97-AF65-F5344CB8AC3E}">
        <p14:creationId xmlns:p14="http://schemas.microsoft.com/office/powerpoint/2010/main" val="214757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C0FF29-681B-45E1-A15B-E5E4B7FB340C}"/>
              </a:ext>
            </a:extLst>
          </p:cNvPr>
          <p:cNvSpPr>
            <a:spLocks noGrp="1"/>
          </p:cNvSpPr>
          <p:nvPr>
            <p:ph idx="1"/>
          </p:nvPr>
        </p:nvSpPr>
        <p:spPr/>
        <p:txBody>
          <a:bodyPr/>
          <a:lstStyle/>
          <a:p>
            <a:r>
              <a:rPr lang="en-US" dirty="0">
                <a:solidFill>
                  <a:srgbClr val="FF0000"/>
                </a:solidFill>
              </a:rPr>
              <a:t>Motivation</a:t>
            </a:r>
          </a:p>
          <a:p>
            <a:r>
              <a:rPr lang="en-US" dirty="0"/>
              <a:t>Our Approach</a:t>
            </a:r>
          </a:p>
          <a:p>
            <a:pPr lvl="1"/>
            <a:r>
              <a:rPr lang="en-US" dirty="0"/>
              <a:t>Single-Row Optimization</a:t>
            </a:r>
          </a:p>
          <a:p>
            <a:pPr lvl="1"/>
            <a:r>
              <a:rPr lang="en-US" dirty="0"/>
              <a:t>Double-Row Optimization</a:t>
            </a:r>
          </a:p>
          <a:p>
            <a:r>
              <a:rPr lang="en-US" dirty="0"/>
              <a:t>Experiments</a:t>
            </a:r>
          </a:p>
          <a:p>
            <a:r>
              <a:rPr lang="en-US" dirty="0"/>
              <a:t>Conclusion</a:t>
            </a:r>
          </a:p>
        </p:txBody>
      </p:sp>
      <p:sp>
        <p:nvSpPr>
          <p:cNvPr id="3" name="Title 2">
            <a:extLst>
              <a:ext uri="{FF2B5EF4-FFF2-40B4-BE49-F238E27FC236}">
                <a16:creationId xmlns:a16="http://schemas.microsoft.com/office/drawing/2014/main" id="{89FFE3DA-DED1-4B2F-9894-5E6B2B21346B}"/>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BD1F7C62-685A-4E5A-8F4A-5489C5AB9372}"/>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DAFE464A-696B-4E4D-A415-F6799C4580B6}"/>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129D2DB2-5847-46D7-A6E8-9C4C94197F35}"/>
              </a:ext>
            </a:extLst>
          </p:cNvPr>
          <p:cNvSpPr>
            <a:spLocks noGrp="1"/>
          </p:cNvSpPr>
          <p:nvPr>
            <p:ph type="sldNum" sz="quarter" idx="12"/>
          </p:nvPr>
        </p:nvSpPr>
        <p:spPr/>
        <p:txBody>
          <a:bodyPr/>
          <a:lstStyle/>
          <a:p>
            <a:fld id="{22DECF6A-13F7-418C-BBFC-95033FFCD5F1}" type="slidenum">
              <a:rPr lang="en-US" noProof="1" smtClean="0"/>
              <a:pPr/>
              <a:t>2</a:t>
            </a:fld>
            <a:endParaRPr lang="en-US" noProof="1"/>
          </a:p>
        </p:txBody>
      </p:sp>
    </p:spTree>
    <p:extLst>
      <p:ext uri="{BB962C8B-B14F-4D97-AF65-F5344CB8AC3E}">
        <p14:creationId xmlns:p14="http://schemas.microsoft.com/office/powerpoint/2010/main" val="1419451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923956"/>
          </a:xfrm>
        </p:spPr>
        <p:txBody>
          <a:bodyPr>
            <a:normAutofit lnSpcReduction="10000"/>
          </a:bodyPr>
          <a:lstStyle/>
          <a:p>
            <a:r>
              <a:rPr lang="en-US" altLang="zh-CN" sz="2000" b="0" dirty="0"/>
              <a:t>We propose novel DP-based single- and double-row detailed placement optimizations for power staples </a:t>
            </a:r>
          </a:p>
          <a:p>
            <a:r>
              <a:rPr lang="en-US" altLang="zh-CN" sz="2000" b="0" dirty="0"/>
              <a:t>We perform extensive studies on the scalability of our algorithm, the sensitivity to weights, other runtime parameters, impact of the benefit table, as well as balance of VDD/VSS staples</a:t>
            </a:r>
          </a:p>
          <a:p>
            <a:r>
              <a:rPr lang="en-US" altLang="zh-CN" sz="2000" b="0" dirty="0"/>
              <a:t>We achieve up to </a:t>
            </a:r>
            <a:r>
              <a:rPr lang="en-US" altLang="zh-CN" sz="2000" dirty="0">
                <a:solidFill>
                  <a:srgbClr val="FF0000"/>
                </a:solidFill>
              </a:rPr>
              <a:t>13.2% (10mV) </a:t>
            </a:r>
            <a:r>
              <a:rPr lang="en-US" altLang="zh-CN" sz="2000" b="0" dirty="0"/>
              <a:t>reduction in IR drop with almost no WNS degradation</a:t>
            </a:r>
          </a:p>
          <a:p>
            <a:r>
              <a:rPr lang="en-US" altLang="zh-CN" sz="2000" b="0" dirty="0"/>
              <a:t>Ongoing / future works</a:t>
            </a:r>
          </a:p>
          <a:p>
            <a:pPr lvl="1"/>
            <a:r>
              <a:rPr lang="en-US" altLang="zh-CN" sz="1600" b="0" dirty="0"/>
              <a:t>Better exploration of the benefit table and metaheuristics</a:t>
            </a:r>
          </a:p>
          <a:p>
            <a:pPr lvl="1"/>
            <a:r>
              <a:rPr lang="en-US" altLang="zh-CN" sz="1600" b="0" dirty="0"/>
              <a:t>Understanding in greater detail the relationship between power staples and dynamic IR drop</a:t>
            </a:r>
          </a:p>
          <a:p>
            <a:pPr lvl="2"/>
            <a:r>
              <a:rPr lang="en-US" altLang="zh-CN" sz="1600" b="0" dirty="0"/>
              <a:t>Machine learning-based model to predict IR drop from power staple insertion</a:t>
            </a:r>
          </a:p>
          <a:p>
            <a:pPr lvl="1"/>
            <a:r>
              <a:rPr lang="en-US" altLang="zh-CN" sz="1600" b="0" dirty="0"/>
              <a:t>Runtime speedup techniques</a:t>
            </a:r>
          </a:p>
          <a:p>
            <a:pPr lvl="1"/>
            <a:r>
              <a:rPr lang="en-US" altLang="zh-CN" sz="1600" b="0" dirty="0"/>
              <a:t>Exploration of power mesh structures for testcases with different width, pitch and offset.</a:t>
            </a:r>
          </a:p>
          <a:p>
            <a:pPr lvl="1"/>
            <a:r>
              <a:rPr lang="en-US" altLang="zh-CN" sz="1600" b="0" dirty="0"/>
              <a:t>Study of DVD-aware detailed placement</a:t>
            </a:r>
          </a:p>
          <a:p>
            <a:pPr lvl="1"/>
            <a:endParaRPr lang="en-US" altLang="zh-CN" sz="1600" b="0" dirty="0"/>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Conclusion and Future Goals</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a:xfrm>
            <a:off x="336500" y="4767263"/>
            <a:ext cx="2349551" cy="273844"/>
          </a:xfrm>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20</a:t>
            </a:fld>
            <a:endParaRPr lang="en-US" noProof="1"/>
          </a:p>
        </p:txBody>
      </p:sp>
    </p:spTree>
    <p:extLst>
      <p:ext uri="{BB962C8B-B14F-4D97-AF65-F5344CB8AC3E}">
        <p14:creationId xmlns:p14="http://schemas.microsoft.com/office/powerpoint/2010/main" val="39309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D2A00-BAA6-4877-8B9C-0D41C04D1584}"/>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41493235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923956"/>
          </a:xfrm>
        </p:spPr>
        <p:txBody>
          <a:bodyPr>
            <a:normAutofit/>
          </a:bodyPr>
          <a:lstStyle/>
          <a:p>
            <a:r>
              <a:rPr lang="en-US" altLang="zh-CN" b="0" dirty="0"/>
              <a:t>Q1. In your experimental results, why do you have negative impacts (IR drop increase) by power staple insertion?</a:t>
            </a:r>
          </a:p>
          <a:p>
            <a:pPr lvl="1"/>
            <a:r>
              <a:rPr lang="en-US" altLang="zh-CN" b="0" dirty="0">
                <a:solidFill>
                  <a:schemeClr val="accent1"/>
                </a:solidFill>
              </a:rPr>
              <a:t>Answer:  Since we have a timing recovery stage to recover timing degradation by routing changes, the result might have negative impacts on IR drop.</a:t>
            </a:r>
          </a:p>
          <a:p>
            <a:pPr lvl="1"/>
            <a:endParaRPr lang="en-US" altLang="zh-CN" b="0" dirty="0"/>
          </a:p>
          <a:p>
            <a:r>
              <a:rPr lang="en-US" altLang="zh-CN" b="0" dirty="0"/>
              <a:t>Q2: What are negative effects by power staple insertion?</a:t>
            </a:r>
          </a:p>
          <a:p>
            <a:pPr lvl="1"/>
            <a:r>
              <a:rPr lang="en-US" altLang="zh-CN" b="0" dirty="0">
                <a:solidFill>
                  <a:schemeClr val="accent1"/>
                </a:solidFill>
              </a:rPr>
              <a:t>Answer:  Post-placement has no negative timing effect while pre-placement has huge timing degradation. However, adding power stapling after P&amp;R might have EM issues.</a:t>
            </a:r>
            <a:endParaRPr lang="en-US" altLang="zh-CN" b="0" dirty="0"/>
          </a:p>
          <a:p>
            <a:pPr lvl="1"/>
            <a:endParaRPr lang="en-US" altLang="zh-CN" sz="1600" b="0" dirty="0"/>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FAQ</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a:xfrm>
            <a:off x="336500" y="4767263"/>
            <a:ext cx="2349551" cy="273844"/>
          </a:xfrm>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a:xfrm>
            <a:off x="6457949" y="4767263"/>
            <a:ext cx="2349551" cy="273844"/>
          </a:xfrm>
        </p:spPr>
        <p:txBody>
          <a:bodyPr/>
          <a:lstStyle/>
          <a:p>
            <a:fld id="{22DECF6A-13F7-418C-BBFC-95033FFCD5F1}" type="slidenum">
              <a:rPr lang="en-US" noProof="1" smtClean="0"/>
              <a:pPr/>
              <a:t>22</a:t>
            </a:fld>
            <a:endParaRPr lang="en-US" noProof="1"/>
          </a:p>
        </p:txBody>
      </p:sp>
    </p:spTree>
    <p:extLst>
      <p:ext uri="{BB962C8B-B14F-4D97-AF65-F5344CB8AC3E}">
        <p14:creationId xmlns:p14="http://schemas.microsoft.com/office/powerpoint/2010/main" val="12448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8"/>
            <a:ext cx="8871626" cy="3615910"/>
          </a:xfrm>
        </p:spPr>
        <p:txBody>
          <a:bodyPr>
            <a:normAutofit/>
          </a:bodyPr>
          <a:lstStyle/>
          <a:p>
            <a:r>
              <a:rPr lang="en-US" sz="2000" b="0" dirty="0"/>
              <a:t>Back-end-of-line (BEOL) resistance has increased dramatically in sub-10nm VLSI</a:t>
            </a:r>
          </a:p>
          <a:p>
            <a:r>
              <a:rPr lang="en-US" sz="2000" b="0" dirty="0"/>
              <a:t>Vicious cycle caused by high resistance</a:t>
            </a:r>
          </a:p>
          <a:p>
            <a:r>
              <a:rPr lang="en-US" sz="2000" dirty="0"/>
              <a:t>Power staples </a:t>
            </a:r>
            <a:r>
              <a:rPr lang="en-US" sz="2000" b="0" dirty="0"/>
              <a:t>are short pieces of wires and </a:t>
            </a:r>
            <a:r>
              <a:rPr lang="en-US" sz="2000" b="0" dirty="0" err="1"/>
              <a:t>vias</a:t>
            </a:r>
            <a:r>
              <a:rPr lang="en-US" sz="2000" b="0" dirty="0"/>
              <a:t> that connect two or more adjacent (i.e., consecutive) VDD or VSS rails to mitigate IR drop</a:t>
            </a:r>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Motivation</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p:txBody>
          <a:bodyPr/>
          <a:lstStyle/>
          <a:p>
            <a:fld id="{22DECF6A-13F7-418C-BBFC-95033FFCD5F1}" type="slidenum">
              <a:rPr lang="en-US" noProof="1" smtClean="0"/>
              <a:pPr/>
              <a:t>3</a:t>
            </a:fld>
            <a:endParaRPr lang="en-US" noProof="1"/>
          </a:p>
        </p:txBody>
      </p:sp>
      <p:grpSp>
        <p:nvGrpSpPr>
          <p:cNvPr id="290" name="그룹 289">
            <a:extLst>
              <a:ext uri="{FF2B5EF4-FFF2-40B4-BE49-F238E27FC236}">
                <a16:creationId xmlns:a16="http://schemas.microsoft.com/office/drawing/2014/main" id="{43E693F2-8C6F-4FDC-9417-95ABD2F8A7A1}"/>
              </a:ext>
            </a:extLst>
          </p:cNvPr>
          <p:cNvGrpSpPr/>
          <p:nvPr/>
        </p:nvGrpSpPr>
        <p:grpSpPr>
          <a:xfrm>
            <a:off x="3873521" y="2169888"/>
            <a:ext cx="5010420" cy="2642846"/>
            <a:chOff x="3873521" y="2169888"/>
            <a:chExt cx="5010420" cy="2642846"/>
          </a:xfrm>
        </p:grpSpPr>
        <p:pic>
          <p:nvPicPr>
            <p:cNvPr id="140" name="그림 139">
              <a:extLst>
                <a:ext uri="{FF2B5EF4-FFF2-40B4-BE49-F238E27FC236}">
                  <a16:creationId xmlns:a16="http://schemas.microsoft.com/office/drawing/2014/main" id="{E03F595E-AA4C-4CED-BBD2-FCF477EF1243}"/>
                </a:ext>
              </a:extLst>
            </p:cNvPr>
            <p:cNvPicPr>
              <a:picLocks noChangeAspect="1"/>
            </p:cNvPicPr>
            <p:nvPr/>
          </p:nvPicPr>
          <p:blipFill rotWithShape="1">
            <a:blip r:embed="rId3"/>
            <a:srcRect l="7136" r="28226"/>
            <a:stretch/>
          </p:blipFill>
          <p:spPr>
            <a:xfrm>
              <a:off x="4419740" y="2202707"/>
              <a:ext cx="2454965" cy="2564556"/>
            </a:xfrm>
            <a:prstGeom prst="rect">
              <a:avLst/>
            </a:prstGeom>
          </p:spPr>
        </p:pic>
        <p:sp>
          <p:nvSpPr>
            <p:cNvPr id="272" name="직사각형 23">
              <a:extLst>
                <a:ext uri="{FF2B5EF4-FFF2-40B4-BE49-F238E27FC236}">
                  <a16:creationId xmlns:a16="http://schemas.microsoft.com/office/drawing/2014/main" id="{9A747B22-02B9-410F-99A8-45D1102A936B}"/>
                </a:ext>
              </a:extLst>
            </p:cNvPr>
            <p:cNvSpPr/>
            <p:nvPr/>
          </p:nvSpPr>
          <p:spPr bwMode="auto">
            <a:xfrm rot="5400000">
              <a:off x="7135654" y="2682274"/>
              <a:ext cx="136584" cy="274320"/>
            </a:xfrm>
            <a:prstGeom prst="rect">
              <a:avLst/>
            </a:prstGeom>
            <a:solidFill>
              <a:schemeClr val="accent6">
                <a:lumMod val="60000"/>
                <a:lumOff val="4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273" name="TextBox 272">
              <a:extLst>
                <a:ext uri="{FF2B5EF4-FFF2-40B4-BE49-F238E27FC236}">
                  <a16:creationId xmlns:a16="http://schemas.microsoft.com/office/drawing/2014/main" id="{8AC2A471-0CFE-4A6D-AA5B-6EEF60605E71}"/>
                </a:ext>
              </a:extLst>
            </p:cNvPr>
            <p:cNvSpPr txBox="1"/>
            <p:nvPr/>
          </p:nvSpPr>
          <p:spPr>
            <a:xfrm>
              <a:off x="7420924" y="2637872"/>
              <a:ext cx="844841" cy="307777"/>
            </a:xfrm>
            <a:prstGeom prst="rect">
              <a:avLst/>
            </a:prstGeom>
            <a:noFill/>
          </p:spPr>
          <p:txBody>
            <a:bodyPr wrap="square" rtlCol="0">
              <a:spAutoFit/>
            </a:bodyPr>
            <a:lstStyle/>
            <a:p>
              <a:r>
                <a:rPr lang="en-US" sz="1400" dirty="0"/>
                <a:t>M2 rail</a:t>
              </a:r>
            </a:p>
          </p:txBody>
        </p:sp>
        <p:sp>
          <p:nvSpPr>
            <p:cNvPr id="274" name="직사각형 23">
              <a:extLst>
                <a:ext uri="{FF2B5EF4-FFF2-40B4-BE49-F238E27FC236}">
                  <a16:creationId xmlns:a16="http://schemas.microsoft.com/office/drawing/2014/main" id="{EFC623C5-6FDC-41B5-B0CF-0131C10E0687}"/>
                </a:ext>
              </a:extLst>
            </p:cNvPr>
            <p:cNvSpPr/>
            <p:nvPr/>
          </p:nvSpPr>
          <p:spPr bwMode="auto">
            <a:xfrm rot="5400000">
              <a:off x="7135654" y="2973727"/>
              <a:ext cx="136584" cy="274320"/>
            </a:xfrm>
            <a:prstGeom prst="rect">
              <a:avLst/>
            </a:prstGeom>
            <a:solidFill>
              <a:srgbClr val="C0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275" name="TextBox 274">
              <a:extLst>
                <a:ext uri="{FF2B5EF4-FFF2-40B4-BE49-F238E27FC236}">
                  <a16:creationId xmlns:a16="http://schemas.microsoft.com/office/drawing/2014/main" id="{9EEB0BFA-1349-4FCC-8666-B2AEB12E87A6}"/>
                </a:ext>
              </a:extLst>
            </p:cNvPr>
            <p:cNvSpPr txBox="1"/>
            <p:nvPr/>
          </p:nvSpPr>
          <p:spPr>
            <a:xfrm>
              <a:off x="7420924" y="2923616"/>
              <a:ext cx="1107912" cy="307777"/>
            </a:xfrm>
            <a:prstGeom prst="rect">
              <a:avLst/>
            </a:prstGeom>
            <a:noFill/>
          </p:spPr>
          <p:txBody>
            <a:bodyPr wrap="square" rtlCol="0">
              <a:spAutoFit/>
            </a:bodyPr>
            <a:lstStyle/>
            <a:p>
              <a:r>
                <a:rPr lang="en-US" sz="1400" dirty="0"/>
                <a:t>V1</a:t>
              </a:r>
            </a:p>
          </p:txBody>
        </p:sp>
        <p:sp>
          <p:nvSpPr>
            <p:cNvPr id="276" name="직사각형 23">
              <a:extLst>
                <a:ext uri="{FF2B5EF4-FFF2-40B4-BE49-F238E27FC236}">
                  <a16:creationId xmlns:a16="http://schemas.microsoft.com/office/drawing/2014/main" id="{931F6FD8-83BC-4C95-BC89-88E0903254BA}"/>
                </a:ext>
              </a:extLst>
            </p:cNvPr>
            <p:cNvSpPr/>
            <p:nvPr/>
          </p:nvSpPr>
          <p:spPr bwMode="auto">
            <a:xfrm rot="5400000">
              <a:off x="7135654" y="3279987"/>
              <a:ext cx="136584" cy="274320"/>
            </a:xfrm>
            <a:prstGeom prst="rect">
              <a:avLst/>
            </a:prstGeom>
            <a:solidFill>
              <a:schemeClr val="accent2"/>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277" name="TextBox 276">
              <a:extLst>
                <a:ext uri="{FF2B5EF4-FFF2-40B4-BE49-F238E27FC236}">
                  <a16:creationId xmlns:a16="http://schemas.microsoft.com/office/drawing/2014/main" id="{CE680657-A2C5-4BCE-AA39-468B2173FDB3}"/>
                </a:ext>
              </a:extLst>
            </p:cNvPr>
            <p:cNvSpPr txBox="1"/>
            <p:nvPr/>
          </p:nvSpPr>
          <p:spPr>
            <a:xfrm>
              <a:off x="7420924" y="3212855"/>
              <a:ext cx="844841" cy="307777"/>
            </a:xfrm>
            <a:prstGeom prst="rect">
              <a:avLst/>
            </a:prstGeom>
            <a:noFill/>
          </p:spPr>
          <p:txBody>
            <a:bodyPr wrap="square" rtlCol="0">
              <a:spAutoFit/>
            </a:bodyPr>
            <a:lstStyle/>
            <a:p>
              <a:r>
                <a:rPr lang="en-US" sz="1400" dirty="0"/>
                <a:t>M1</a:t>
              </a:r>
            </a:p>
          </p:txBody>
        </p:sp>
        <p:sp>
          <p:nvSpPr>
            <p:cNvPr id="278" name="직사각형 23">
              <a:extLst>
                <a:ext uri="{FF2B5EF4-FFF2-40B4-BE49-F238E27FC236}">
                  <a16:creationId xmlns:a16="http://schemas.microsoft.com/office/drawing/2014/main" id="{DFE0F655-2A8D-491C-AEA3-5EE3DDF3B42E}"/>
                </a:ext>
              </a:extLst>
            </p:cNvPr>
            <p:cNvSpPr/>
            <p:nvPr/>
          </p:nvSpPr>
          <p:spPr bwMode="auto">
            <a:xfrm rot="5400000">
              <a:off x="7135654" y="3577953"/>
              <a:ext cx="136584" cy="274320"/>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279" name="TextBox 278">
              <a:extLst>
                <a:ext uri="{FF2B5EF4-FFF2-40B4-BE49-F238E27FC236}">
                  <a16:creationId xmlns:a16="http://schemas.microsoft.com/office/drawing/2014/main" id="{67891AA0-F10B-4C41-ADFD-46C3135BDB5A}"/>
                </a:ext>
              </a:extLst>
            </p:cNvPr>
            <p:cNvSpPr txBox="1"/>
            <p:nvPr/>
          </p:nvSpPr>
          <p:spPr>
            <a:xfrm>
              <a:off x="7420924" y="3528648"/>
              <a:ext cx="1463017" cy="307777"/>
            </a:xfrm>
            <a:prstGeom prst="rect">
              <a:avLst/>
            </a:prstGeom>
            <a:noFill/>
          </p:spPr>
          <p:txBody>
            <a:bodyPr wrap="square" rtlCol="0">
              <a:spAutoFit/>
            </a:bodyPr>
            <a:lstStyle/>
            <a:p>
              <a:r>
                <a:rPr lang="en-US" sz="1400" dirty="0"/>
                <a:t>M1 pin/blockage</a:t>
              </a:r>
            </a:p>
          </p:txBody>
        </p:sp>
        <p:sp>
          <p:nvSpPr>
            <p:cNvPr id="280" name="직사각형 23">
              <a:extLst>
                <a:ext uri="{FF2B5EF4-FFF2-40B4-BE49-F238E27FC236}">
                  <a16:creationId xmlns:a16="http://schemas.microsoft.com/office/drawing/2014/main" id="{6CF22FF7-7A40-474D-BD8D-FBA330A1E967}"/>
                </a:ext>
              </a:extLst>
            </p:cNvPr>
            <p:cNvSpPr/>
            <p:nvPr/>
          </p:nvSpPr>
          <p:spPr bwMode="auto">
            <a:xfrm rot="5400000">
              <a:off x="7130406" y="3876267"/>
              <a:ext cx="136584" cy="263824"/>
            </a:xfrm>
            <a:prstGeom prst="rect">
              <a:avLst/>
            </a:prstGeom>
            <a:solidFill>
              <a:schemeClr val="bg1"/>
            </a:solid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281" name="TextBox 280">
              <a:extLst>
                <a:ext uri="{FF2B5EF4-FFF2-40B4-BE49-F238E27FC236}">
                  <a16:creationId xmlns:a16="http://schemas.microsoft.com/office/drawing/2014/main" id="{538FDAE2-673C-4D07-884A-123B2483FCE0}"/>
                </a:ext>
              </a:extLst>
            </p:cNvPr>
            <p:cNvSpPr txBox="1"/>
            <p:nvPr/>
          </p:nvSpPr>
          <p:spPr>
            <a:xfrm>
              <a:off x="7420924" y="3817333"/>
              <a:ext cx="1303626" cy="307777"/>
            </a:xfrm>
            <a:prstGeom prst="rect">
              <a:avLst/>
            </a:prstGeom>
            <a:noFill/>
          </p:spPr>
          <p:txBody>
            <a:bodyPr wrap="square" rtlCol="0">
              <a:spAutoFit/>
            </a:bodyPr>
            <a:lstStyle/>
            <a:p>
              <a:r>
                <a:rPr lang="en-US" sz="1400" dirty="0"/>
                <a:t>Cell boundary</a:t>
              </a:r>
            </a:p>
          </p:txBody>
        </p:sp>
        <p:sp>
          <p:nvSpPr>
            <p:cNvPr id="282" name="TextBox 281">
              <a:extLst>
                <a:ext uri="{FF2B5EF4-FFF2-40B4-BE49-F238E27FC236}">
                  <a16:creationId xmlns:a16="http://schemas.microsoft.com/office/drawing/2014/main" id="{112BD627-10B6-48F8-A8CC-03671EE7F17A}"/>
                </a:ext>
              </a:extLst>
            </p:cNvPr>
            <p:cNvSpPr txBox="1"/>
            <p:nvPr/>
          </p:nvSpPr>
          <p:spPr>
            <a:xfrm>
              <a:off x="7420924" y="4106018"/>
              <a:ext cx="1386576" cy="307777"/>
            </a:xfrm>
            <a:prstGeom prst="rect">
              <a:avLst/>
            </a:prstGeom>
            <a:noFill/>
          </p:spPr>
          <p:txBody>
            <a:bodyPr wrap="square" rtlCol="0">
              <a:spAutoFit/>
            </a:bodyPr>
            <a:lstStyle/>
            <a:p>
              <a:r>
                <a:rPr lang="en-US" sz="1400" dirty="0"/>
                <a:t>Placement grid</a:t>
              </a:r>
            </a:p>
          </p:txBody>
        </p:sp>
        <p:cxnSp>
          <p:nvCxnSpPr>
            <p:cNvPr id="283" name="직선 연결선 20">
              <a:extLst>
                <a:ext uri="{FF2B5EF4-FFF2-40B4-BE49-F238E27FC236}">
                  <a16:creationId xmlns:a16="http://schemas.microsoft.com/office/drawing/2014/main" id="{71FAA244-CC25-4079-930B-C26D4663ABDB}"/>
                </a:ext>
              </a:extLst>
            </p:cNvPr>
            <p:cNvCxnSpPr>
              <a:cxnSpLocks/>
            </p:cNvCxnSpPr>
            <p:nvPr/>
          </p:nvCxnSpPr>
          <p:spPr bwMode="auto">
            <a:xfrm flipH="1" flipV="1">
              <a:off x="7066786" y="4290795"/>
              <a:ext cx="262614" cy="1606"/>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sp>
          <p:nvSpPr>
            <p:cNvPr id="284" name="TextBox 283">
              <a:extLst>
                <a:ext uri="{FF2B5EF4-FFF2-40B4-BE49-F238E27FC236}">
                  <a16:creationId xmlns:a16="http://schemas.microsoft.com/office/drawing/2014/main" id="{3AAE753E-4B2B-4302-BB0A-4446AD6506FC}"/>
                </a:ext>
              </a:extLst>
            </p:cNvPr>
            <p:cNvSpPr txBox="1"/>
            <p:nvPr/>
          </p:nvSpPr>
          <p:spPr>
            <a:xfrm>
              <a:off x="3873960" y="2169888"/>
              <a:ext cx="663029" cy="338554"/>
            </a:xfrm>
            <a:prstGeom prst="rect">
              <a:avLst/>
            </a:prstGeom>
            <a:noFill/>
          </p:spPr>
          <p:txBody>
            <a:bodyPr wrap="square" rtlCol="0">
              <a:spAutoFit/>
            </a:bodyPr>
            <a:lstStyle/>
            <a:p>
              <a:pPr algn="ctr"/>
              <a:r>
                <a:rPr lang="en-US" sz="1600" b="1" dirty="0">
                  <a:solidFill>
                    <a:srgbClr val="FF0000"/>
                  </a:solidFill>
                </a:rPr>
                <a:t>VDD</a:t>
              </a:r>
            </a:p>
          </p:txBody>
        </p:sp>
        <p:sp>
          <p:nvSpPr>
            <p:cNvPr id="285" name="TextBox 284">
              <a:extLst>
                <a:ext uri="{FF2B5EF4-FFF2-40B4-BE49-F238E27FC236}">
                  <a16:creationId xmlns:a16="http://schemas.microsoft.com/office/drawing/2014/main" id="{586D5227-90DF-4B53-B32F-C0418DC20205}"/>
                </a:ext>
              </a:extLst>
            </p:cNvPr>
            <p:cNvSpPr txBox="1"/>
            <p:nvPr/>
          </p:nvSpPr>
          <p:spPr>
            <a:xfrm>
              <a:off x="3873521" y="2622483"/>
              <a:ext cx="663029" cy="338554"/>
            </a:xfrm>
            <a:prstGeom prst="rect">
              <a:avLst/>
            </a:prstGeom>
            <a:noFill/>
          </p:spPr>
          <p:txBody>
            <a:bodyPr wrap="square" rtlCol="0">
              <a:spAutoFit/>
            </a:bodyPr>
            <a:lstStyle/>
            <a:p>
              <a:pPr algn="ctr"/>
              <a:r>
                <a:rPr lang="en-US" sz="1600" b="1" dirty="0">
                  <a:solidFill>
                    <a:srgbClr val="FF0000"/>
                  </a:solidFill>
                </a:rPr>
                <a:t>VSS</a:t>
              </a:r>
            </a:p>
          </p:txBody>
        </p:sp>
        <p:sp>
          <p:nvSpPr>
            <p:cNvPr id="286" name="TextBox 285">
              <a:extLst>
                <a:ext uri="{FF2B5EF4-FFF2-40B4-BE49-F238E27FC236}">
                  <a16:creationId xmlns:a16="http://schemas.microsoft.com/office/drawing/2014/main" id="{783B9B44-3E1F-45DA-9797-A19E156B541C}"/>
                </a:ext>
              </a:extLst>
            </p:cNvPr>
            <p:cNvSpPr txBox="1"/>
            <p:nvPr/>
          </p:nvSpPr>
          <p:spPr>
            <a:xfrm>
              <a:off x="3875473" y="3084629"/>
              <a:ext cx="663029" cy="338554"/>
            </a:xfrm>
            <a:prstGeom prst="rect">
              <a:avLst/>
            </a:prstGeom>
            <a:noFill/>
          </p:spPr>
          <p:txBody>
            <a:bodyPr wrap="square" rtlCol="0">
              <a:spAutoFit/>
            </a:bodyPr>
            <a:lstStyle/>
            <a:p>
              <a:pPr algn="ctr"/>
              <a:r>
                <a:rPr lang="en-US" sz="1600" b="1" dirty="0">
                  <a:solidFill>
                    <a:srgbClr val="FF0000"/>
                  </a:solidFill>
                </a:rPr>
                <a:t>VDD</a:t>
              </a:r>
            </a:p>
          </p:txBody>
        </p:sp>
        <p:sp>
          <p:nvSpPr>
            <p:cNvPr id="287" name="TextBox 286">
              <a:extLst>
                <a:ext uri="{FF2B5EF4-FFF2-40B4-BE49-F238E27FC236}">
                  <a16:creationId xmlns:a16="http://schemas.microsoft.com/office/drawing/2014/main" id="{AA71D9C4-2BB1-455C-9CC3-7D31910C3E39}"/>
                </a:ext>
              </a:extLst>
            </p:cNvPr>
            <p:cNvSpPr txBox="1"/>
            <p:nvPr/>
          </p:nvSpPr>
          <p:spPr>
            <a:xfrm>
              <a:off x="3875034" y="3537224"/>
              <a:ext cx="663029" cy="338554"/>
            </a:xfrm>
            <a:prstGeom prst="rect">
              <a:avLst/>
            </a:prstGeom>
            <a:noFill/>
          </p:spPr>
          <p:txBody>
            <a:bodyPr wrap="square" rtlCol="0">
              <a:spAutoFit/>
            </a:bodyPr>
            <a:lstStyle/>
            <a:p>
              <a:pPr algn="ctr"/>
              <a:r>
                <a:rPr lang="en-US" sz="1600" b="1" dirty="0">
                  <a:solidFill>
                    <a:srgbClr val="FF0000"/>
                  </a:solidFill>
                </a:rPr>
                <a:t>VSS</a:t>
              </a:r>
            </a:p>
          </p:txBody>
        </p:sp>
        <p:sp>
          <p:nvSpPr>
            <p:cNvPr id="288" name="TextBox 287">
              <a:extLst>
                <a:ext uri="{FF2B5EF4-FFF2-40B4-BE49-F238E27FC236}">
                  <a16:creationId xmlns:a16="http://schemas.microsoft.com/office/drawing/2014/main" id="{CDF676B5-2D4C-4750-BB74-ADFB1BCB8233}"/>
                </a:ext>
              </a:extLst>
            </p:cNvPr>
            <p:cNvSpPr txBox="1"/>
            <p:nvPr/>
          </p:nvSpPr>
          <p:spPr>
            <a:xfrm>
              <a:off x="3873960" y="4021585"/>
              <a:ext cx="663029" cy="338554"/>
            </a:xfrm>
            <a:prstGeom prst="rect">
              <a:avLst/>
            </a:prstGeom>
            <a:noFill/>
          </p:spPr>
          <p:txBody>
            <a:bodyPr wrap="square" rtlCol="0">
              <a:spAutoFit/>
            </a:bodyPr>
            <a:lstStyle/>
            <a:p>
              <a:pPr algn="ctr"/>
              <a:r>
                <a:rPr lang="en-US" sz="1600" b="1" dirty="0">
                  <a:solidFill>
                    <a:srgbClr val="FF0000"/>
                  </a:solidFill>
                </a:rPr>
                <a:t>VDD</a:t>
              </a:r>
            </a:p>
          </p:txBody>
        </p:sp>
        <p:sp>
          <p:nvSpPr>
            <p:cNvPr id="289" name="TextBox 288">
              <a:extLst>
                <a:ext uri="{FF2B5EF4-FFF2-40B4-BE49-F238E27FC236}">
                  <a16:creationId xmlns:a16="http://schemas.microsoft.com/office/drawing/2014/main" id="{BE2C990E-97B9-444C-B060-7FE5B38BEA48}"/>
                </a:ext>
              </a:extLst>
            </p:cNvPr>
            <p:cNvSpPr txBox="1"/>
            <p:nvPr/>
          </p:nvSpPr>
          <p:spPr>
            <a:xfrm>
              <a:off x="3873521" y="4474180"/>
              <a:ext cx="663029" cy="338554"/>
            </a:xfrm>
            <a:prstGeom prst="rect">
              <a:avLst/>
            </a:prstGeom>
            <a:noFill/>
          </p:spPr>
          <p:txBody>
            <a:bodyPr wrap="square" rtlCol="0">
              <a:spAutoFit/>
            </a:bodyPr>
            <a:lstStyle/>
            <a:p>
              <a:pPr algn="ctr"/>
              <a:r>
                <a:rPr lang="en-US" sz="1600" b="1" dirty="0">
                  <a:solidFill>
                    <a:srgbClr val="FF0000"/>
                  </a:solidFill>
                </a:rPr>
                <a:t>VSS</a:t>
              </a:r>
            </a:p>
          </p:txBody>
        </p:sp>
      </p:grpSp>
      <p:pic>
        <p:nvPicPr>
          <p:cNvPr id="7" name="그림 6">
            <a:extLst>
              <a:ext uri="{FF2B5EF4-FFF2-40B4-BE49-F238E27FC236}">
                <a16:creationId xmlns:a16="http://schemas.microsoft.com/office/drawing/2014/main" id="{5910BEA6-6A4A-4417-AC7D-098A1F9FA161}"/>
              </a:ext>
            </a:extLst>
          </p:cNvPr>
          <p:cNvPicPr>
            <a:picLocks noChangeAspect="1"/>
          </p:cNvPicPr>
          <p:nvPr/>
        </p:nvPicPr>
        <p:blipFill>
          <a:blip r:embed="rId4"/>
          <a:stretch>
            <a:fillRect/>
          </a:stretch>
        </p:blipFill>
        <p:spPr>
          <a:xfrm>
            <a:off x="615871" y="2259403"/>
            <a:ext cx="3102718" cy="2522457"/>
          </a:xfrm>
          <a:prstGeom prst="rect">
            <a:avLst/>
          </a:prstGeom>
        </p:spPr>
      </p:pic>
    </p:spTree>
    <p:extLst>
      <p:ext uri="{BB962C8B-B14F-4D97-AF65-F5344CB8AC3E}">
        <p14:creationId xmlns:p14="http://schemas.microsoft.com/office/powerpoint/2010/main" val="19222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90"/>
                                        </p:tgtEl>
                                        <p:attrNameLst>
                                          <p:attrName>style.visibility</p:attrName>
                                        </p:attrNameLst>
                                      </p:cBhvr>
                                      <p:to>
                                        <p:strVal val="visible"/>
                                      </p:to>
                                    </p:set>
                                    <p:animEffect transition="in" filter="fade">
                                      <p:cBhvr>
                                        <p:cTn id="23"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784585"/>
            <a:ext cx="8871626" cy="3615910"/>
          </a:xfrm>
        </p:spPr>
        <p:txBody>
          <a:bodyPr>
            <a:normAutofit/>
          </a:bodyPr>
          <a:lstStyle/>
          <a:p>
            <a:r>
              <a:rPr lang="en-US" altLang="zh-CN" b="0" dirty="0"/>
              <a:t>Two basic types of power staple insertion</a:t>
            </a:r>
          </a:p>
          <a:p>
            <a:pPr lvl="1"/>
            <a:r>
              <a:rPr lang="en-US" altLang="zh-CN" dirty="0"/>
              <a:t>Pre-placement</a:t>
            </a:r>
            <a:r>
              <a:rPr lang="en-US" altLang="zh-CN" b="0" dirty="0"/>
              <a:t>: with fixed interval before placement</a:t>
            </a:r>
          </a:p>
          <a:p>
            <a:pPr lvl="2"/>
            <a:r>
              <a:rPr lang="en-US" altLang="zh-CN" b="0" dirty="0"/>
              <a:t>Better IR drop improvement but area/timing penalty</a:t>
            </a:r>
          </a:p>
          <a:p>
            <a:pPr lvl="1"/>
            <a:r>
              <a:rPr lang="en-US" altLang="zh-CN" dirty="0"/>
              <a:t>Post-placement</a:t>
            </a:r>
            <a:r>
              <a:rPr lang="en-US" altLang="zh-CN" b="0" dirty="0"/>
              <a:t>: after fixed placement and routing</a:t>
            </a:r>
          </a:p>
          <a:p>
            <a:pPr lvl="2"/>
            <a:r>
              <a:rPr lang="en-US" altLang="zh-CN" b="0" dirty="0"/>
              <a:t>No additional penalty but poor IR drop improvement</a:t>
            </a:r>
          </a:p>
          <a:p>
            <a:pPr lvl="1"/>
            <a:endParaRPr lang="en-US" altLang="zh-CN" b="0" dirty="0"/>
          </a:p>
          <a:p>
            <a:endParaRPr lang="en-US" b="0" dirty="0"/>
          </a:p>
          <a:p>
            <a:endParaRPr lang="en-US" b="0" dirty="0"/>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Challenges and Our Work</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p:txBody>
          <a:bodyPr/>
          <a:lstStyle/>
          <a:p>
            <a:fld id="{22DECF6A-13F7-418C-BBFC-95033FFCD5F1}" type="slidenum">
              <a:rPr lang="en-US" noProof="1" smtClean="0"/>
              <a:pPr/>
              <a:t>4</a:t>
            </a:fld>
            <a:endParaRPr lang="en-US" noProof="1"/>
          </a:p>
        </p:txBody>
      </p:sp>
      <p:sp>
        <p:nvSpPr>
          <p:cNvPr id="9" name="TextBox 8">
            <a:extLst>
              <a:ext uri="{FF2B5EF4-FFF2-40B4-BE49-F238E27FC236}">
                <a16:creationId xmlns:a16="http://schemas.microsoft.com/office/drawing/2014/main" id="{40C4F553-0ED5-4154-A526-A96AAC1D5A69}"/>
              </a:ext>
            </a:extLst>
          </p:cNvPr>
          <p:cNvSpPr txBox="1"/>
          <p:nvPr/>
        </p:nvSpPr>
        <p:spPr bwMode="auto">
          <a:xfrm>
            <a:off x="306125" y="2551302"/>
            <a:ext cx="8531749" cy="2195513"/>
          </a:xfrm>
          <a:prstGeom prst="rect">
            <a:avLst/>
          </a:prstGeom>
          <a:solidFill>
            <a:schemeClr val="accent2">
              <a:lumMod val="60000"/>
              <a:lumOff val="40000"/>
            </a:schemeClr>
          </a:solidFill>
          <a:ln w="25400" cap="flat" cmpd="sng" algn="ctr">
            <a:solidFill>
              <a:srgbClr val="C0504D"/>
            </a:solidFill>
            <a:prstDash val="solid"/>
          </a:ln>
          <a:effectLst/>
        </p:spPr>
        <p:txBody>
          <a:bodyPr/>
          <a:lstStyle/>
          <a:p>
            <a:pPr>
              <a:lnSpc>
                <a:spcPct val="85000"/>
              </a:lnSpc>
              <a:defRPr/>
            </a:pPr>
            <a:r>
              <a:rPr lang="en-US" b="1" kern="0" dirty="0">
                <a:solidFill>
                  <a:prstClr val="black"/>
                </a:solidFill>
                <a:latin typeface="Calibri"/>
                <a:cs typeface="Arial" pitchFamily="34" charset="0"/>
              </a:rPr>
              <a:t>Contributions: </a:t>
            </a:r>
          </a:p>
          <a:p>
            <a:pPr marL="385763" indent="-385763">
              <a:lnSpc>
                <a:spcPct val="85000"/>
              </a:lnSpc>
              <a:buAutoNum type="romanLcParenBoth"/>
              <a:defRPr/>
            </a:pPr>
            <a:r>
              <a:rPr lang="en-US" kern="0" dirty="0">
                <a:solidFill>
                  <a:prstClr val="black"/>
                </a:solidFill>
                <a:latin typeface="Calibri"/>
                <a:cs typeface="Arial" pitchFamily="34" charset="0"/>
              </a:rPr>
              <a:t>We propose a </a:t>
            </a:r>
            <a:r>
              <a:rPr lang="en-US" b="1" u="sng" kern="0" dirty="0">
                <a:solidFill>
                  <a:prstClr val="black"/>
                </a:solidFill>
                <a:latin typeface="Calibri"/>
                <a:cs typeface="Arial" pitchFamily="34" charset="0"/>
              </a:rPr>
              <a:t>single-row</a:t>
            </a:r>
            <a:r>
              <a:rPr lang="en-US" kern="0" dirty="0">
                <a:solidFill>
                  <a:prstClr val="black"/>
                </a:solidFill>
                <a:latin typeface="Calibri"/>
                <a:cs typeface="Arial" pitchFamily="34" charset="0"/>
              </a:rPr>
              <a:t> and </a:t>
            </a:r>
            <a:r>
              <a:rPr lang="en-US" b="1" u="sng" kern="0" dirty="0">
                <a:solidFill>
                  <a:prstClr val="black"/>
                </a:solidFill>
                <a:latin typeface="Calibri"/>
                <a:cs typeface="Arial" pitchFamily="34" charset="0"/>
              </a:rPr>
              <a:t>double (multi)-row</a:t>
            </a:r>
            <a:r>
              <a:rPr lang="en-US" kern="0" dirty="0">
                <a:solidFill>
                  <a:prstClr val="black"/>
                </a:solidFill>
                <a:latin typeface="Calibri"/>
                <a:cs typeface="Arial" pitchFamily="34" charset="0"/>
              </a:rPr>
              <a:t> dynamic programming-based approach to maximize a given objective function which comprehends the benefit from placing power staples</a:t>
            </a:r>
          </a:p>
          <a:p>
            <a:pPr marL="385763" indent="-385763">
              <a:lnSpc>
                <a:spcPct val="85000"/>
              </a:lnSpc>
              <a:buAutoNum type="romanLcParenBoth"/>
              <a:defRPr/>
            </a:pPr>
            <a:r>
              <a:rPr lang="en-US" kern="0" dirty="0">
                <a:solidFill>
                  <a:prstClr val="black"/>
                </a:solidFill>
                <a:latin typeface="Calibri"/>
                <a:cs typeface="Arial" pitchFamily="34" charset="0"/>
              </a:rPr>
              <a:t>We propose a heuristic weighting function that balances the number of power staples for VDD and VSS</a:t>
            </a:r>
          </a:p>
          <a:p>
            <a:pPr marL="385763" indent="-385763">
              <a:lnSpc>
                <a:spcPct val="85000"/>
              </a:lnSpc>
              <a:buAutoNum type="romanLcParenBoth"/>
              <a:defRPr/>
            </a:pPr>
            <a:r>
              <a:rPr lang="en-US" kern="0" dirty="0">
                <a:solidFill>
                  <a:prstClr val="black"/>
                </a:solidFill>
                <a:latin typeface="Calibri"/>
                <a:cs typeface="Arial" pitchFamily="34" charset="0"/>
              </a:rPr>
              <a:t>We perform extensive studies on the sensitivity and scalability of our algorithms with varying parameters, and show up to </a:t>
            </a:r>
            <a:r>
              <a:rPr lang="en-US" b="1" u="sng" kern="0" dirty="0">
                <a:solidFill>
                  <a:prstClr val="black"/>
                </a:solidFill>
                <a:latin typeface="Calibri"/>
                <a:cs typeface="Arial" pitchFamily="34" charset="0"/>
              </a:rPr>
              <a:t>13.2%</a:t>
            </a:r>
            <a:r>
              <a:rPr lang="en-US" b="1" kern="0" dirty="0">
                <a:solidFill>
                  <a:prstClr val="black"/>
                </a:solidFill>
                <a:latin typeface="Calibri"/>
                <a:cs typeface="Arial" pitchFamily="34" charset="0"/>
              </a:rPr>
              <a:t> </a:t>
            </a:r>
            <a:r>
              <a:rPr lang="en-US" kern="0" dirty="0">
                <a:solidFill>
                  <a:prstClr val="black"/>
                </a:solidFill>
                <a:latin typeface="Calibri"/>
                <a:cs typeface="Arial" pitchFamily="34" charset="0"/>
              </a:rPr>
              <a:t>IR drop reduction compared to a post-placement flow without our optimization</a:t>
            </a:r>
          </a:p>
        </p:txBody>
      </p:sp>
      <p:sp>
        <p:nvSpPr>
          <p:cNvPr id="7" name="직사각형 6">
            <a:extLst>
              <a:ext uri="{FF2B5EF4-FFF2-40B4-BE49-F238E27FC236}">
                <a16:creationId xmlns:a16="http://schemas.microsoft.com/office/drawing/2014/main" id="{E2D4ABE6-E032-4929-87E1-76CC49D3463A}"/>
              </a:ext>
            </a:extLst>
          </p:cNvPr>
          <p:cNvSpPr/>
          <p:nvPr/>
        </p:nvSpPr>
        <p:spPr>
          <a:xfrm>
            <a:off x="486037" y="1802310"/>
            <a:ext cx="5629013" cy="385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화살표 연결선 9">
            <a:extLst>
              <a:ext uri="{FF2B5EF4-FFF2-40B4-BE49-F238E27FC236}">
                <a16:creationId xmlns:a16="http://schemas.microsoft.com/office/drawing/2014/main" id="{649626D5-619D-406A-884C-F036B73B63A3}"/>
              </a:ext>
            </a:extLst>
          </p:cNvPr>
          <p:cNvCxnSpPr>
            <a:cxnSpLocks/>
            <a:stCxn id="11" idx="1"/>
          </p:cNvCxnSpPr>
          <p:nvPr/>
        </p:nvCxnSpPr>
        <p:spPr>
          <a:xfrm flipH="1">
            <a:off x="6182686" y="1667944"/>
            <a:ext cx="963794" cy="327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9401D43-6998-4387-9660-6D107E5D9007}"/>
              </a:ext>
            </a:extLst>
          </p:cNvPr>
          <p:cNvSpPr txBox="1"/>
          <p:nvPr/>
        </p:nvSpPr>
        <p:spPr>
          <a:xfrm>
            <a:off x="7146480" y="1437111"/>
            <a:ext cx="1661020" cy="461665"/>
          </a:xfrm>
          <a:prstGeom prst="rect">
            <a:avLst/>
          </a:prstGeom>
          <a:noFill/>
        </p:spPr>
        <p:txBody>
          <a:bodyPr wrap="square" rtlCol="0">
            <a:spAutoFit/>
          </a:bodyPr>
          <a:lstStyle/>
          <a:p>
            <a:r>
              <a:rPr lang="en-US" altLang="ko-KR" sz="2400" b="1" dirty="0">
                <a:solidFill>
                  <a:srgbClr val="FF0000"/>
                </a:solidFill>
              </a:rPr>
              <a:t>Our work !</a:t>
            </a:r>
            <a:endParaRPr lang="ko-KR" altLang="en-US" sz="2400" b="1" dirty="0">
              <a:solidFill>
                <a:srgbClr val="FF0000"/>
              </a:solidFill>
            </a:endParaRPr>
          </a:p>
        </p:txBody>
      </p:sp>
    </p:spTree>
    <p:extLst>
      <p:ext uri="{BB962C8B-B14F-4D97-AF65-F5344CB8AC3E}">
        <p14:creationId xmlns:p14="http://schemas.microsoft.com/office/powerpoint/2010/main" val="415145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fade">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fade">
                                      <p:cBhvr>
                                        <p:cTn id="50" dur="5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fade">
                                      <p:cBhvr>
                                        <p:cTn id="5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C0FF29-681B-45E1-A15B-E5E4B7FB340C}"/>
              </a:ext>
            </a:extLst>
          </p:cNvPr>
          <p:cNvSpPr>
            <a:spLocks noGrp="1"/>
          </p:cNvSpPr>
          <p:nvPr>
            <p:ph idx="1"/>
          </p:nvPr>
        </p:nvSpPr>
        <p:spPr/>
        <p:txBody>
          <a:bodyPr/>
          <a:lstStyle/>
          <a:p>
            <a:r>
              <a:rPr lang="en-US" dirty="0"/>
              <a:t>Motivation</a:t>
            </a:r>
          </a:p>
          <a:p>
            <a:r>
              <a:rPr lang="en-US" dirty="0">
                <a:solidFill>
                  <a:srgbClr val="FF0000"/>
                </a:solidFill>
              </a:rPr>
              <a:t>Our Approach</a:t>
            </a:r>
          </a:p>
          <a:p>
            <a:pPr lvl="1"/>
            <a:r>
              <a:rPr lang="en-US" dirty="0"/>
              <a:t>Single-Row Optimization</a:t>
            </a:r>
          </a:p>
          <a:p>
            <a:pPr lvl="1"/>
            <a:r>
              <a:rPr lang="en-US" dirty="0"/>
              <a:t>Double-Row Optimization</a:t>
            </a:r>
          </a:p>
          <a:p>
            <a:r>
              <a:rPr lang="en-US" dirty="0"/>
              <a:t>Experiments</a:t>
            </a:r>
          </a:p>
          <a:p>
            <a:r>
              <a:rPr lang="en-US" dirty="0"/>
              <a:t>Conclusion</a:t>
            </a:r>
          </a:p>
        </p:txBody>
      </p:sp>
      <p:sp>
        <p:nvSpPr>
          <p:cNvPr id="3" name="Title 2">
            <a:extLst>
              <a:ext uri="{FF2B5EF4-FFF2-40B4-BE49-F238E27FC236}">
                <a16:creationId xmlns:a16="http://schemas.microsoft.com/office/drawing/2014/main" id="{89FFE3DA-DED1-4B2F-9894-5E6B2B21346B}"/>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BD1F7C62-685A-4E5A-8F4A-5489C5AB9372}"/>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DAFE464A-696B-4E4D-A415-F6799C4580B6}"/>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129D2DB2-5847-46D7-A6E8-9C4C94197F35}"/>
              </a:ext>
            </a:extLst>
          </p:cNvPr>
          <p:cNvSpPr>
            <a:spLocks noGrp="1"/>
          </p:cNvSpPr>
          <p:nvPr>
            <p:ph type="sldNum" sz="quarter" idx="12"/>
          </p:nvPr>
        </p:nvSpPr>
        <p:spPr/>
        <p:txBody>
          <a:bodyPr/>
          <a:lstStyle/>
          <a:p>
            <a:fld id="{22DECF6A-13F7-418C-BBFC-95033FFCD5F1}" type="slidenum">
              <a:rPr lang="en-US" noProof="1" smtClean="0"/>
              <a:pPr/>
              <a:t>5</a:t>
            </a:fld>
            <a:endParaRPr lang="en-US" noProof="1"/>
          </a:p>
        </p:txBody>
      </p:sp>
    </p:spTree>
    <p:extLst>
      <p:ext uri="{BB962C8B-B14F-4D97-AF65-F5344CB8AC3E}">
        <p14:creationId xmlns:p14="http://schemas.microsoft.com/office/powerpoint/2010/main" val="229142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8"/>
            <a:ext cx="8871626" cy="3615910"/>
          </a:xfrm>
        </p:spPr>
        <p:txBody>
          <a:bodyPr>
            <a:normAutofit/>
          </a:bodyPr>
          <a:lstStyle/>
          <a:p>
            <a:r>
              <a:rPr lang="en-US" altLang="zh-CN" sz="2000" dirty="0"/>
              <a:t>Goal: </a:t>
            </a:r>
            <a:r>
              <a:rPr lang="en-US" altLang="zh-CN" sz="2000" b="0" dirty="0"/>
              <a:t>perturb the placement to maximize power staple benefits to upper and lower rows while preserving the original cell ordering</a:t>
            </a:r>
          </a:p>
          <a:p>
            <a:r>
              <a:rPr lang="en-US" altLang="zh-CN" sz="2000" dirty="0"/>
              <a:t>Inputs: </a:t>
            </a:r>
            <a:r>
              <a:rPr lang="en-US" altLang="zh-CN" sz="2000" b="0" dirty="0"/>
              <a:t>A legalized </a:t>
            </a:r>
            <a:r>
              <a:rPr lang="en-US" altLang="zh-CN" sz="2000" dirty="0"/>
              <a:t>single-row</a:t>
            </a:r>
            <a:r>
              <a:rPr lang="en-US" altLang="zh-CN" sz="2000" b="0" dirty="0"/>
              <a:t> placement and benefit table of power staples</a:t>
            </a:r>
          </a:p>
          <a:p>
            <a:r>
              <a:rPr lang="en-US" altLang="zh-CN" sz="2000" dirty="0"/>
              <a:t>Output: </a:t>
            </a:r>
            <a:r>
              <a:rPr lang="en-US" altLang="zh-CN" sz="2000" b="0" dirty="0"/>
              <a:t>An optimized placement for power staples</a:t>
            </a:r>
          </a:p>
          <a:p>
            <a:r>
              <a:rPr lang="en-US" altLang="zh-CN" sz="2000" dirty="0"/>
              <a:t>Constraints: </a:t>
            </a:r>
            <a:r>
              <a:rPr lang="en-US" altLang="zh-CN" sz="2000" b="0" dirty="0"/>
              <a:t>(</a:t>
            </a:r>
            <a:r>
              <a:rPr lang="en-US" altLang="zh-CN" sz="2000" b="0" dirty="0" err="1"/>
              <a:t>i</a:t>
            </a:r>
            <a:r>
              <a:rPr lang="en-US" altLang="zh-CN" sz="2000" b="0" dirty="0"/>
              <a:t>) No overlap between power staples and pins, (ii) no overlap between cells, (iii) displacement range</a:t>
            </a:r>
          </a:p>
        </p:txBody>
      </p:sp>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altLang="ko-KR" dirty="0"/>
              <a:t>Single-Row</a:t>
            </a:r>
            <a:r>
              <a:rPr lang="ko-KR" altLang="en-US" dirty="0"/>
              <a:t> </a:t>
            </a:r>
            <a:r>
              <a:rPr lang="en-US" dirty="0"/>
              <a:t>Detailed Placement</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p:txBody>
          <a:bodyPr/>
          <a:lstStyle/>
          <a:p>
            <a:fld id="{22DECF6A-13F7-418C-BBFC-95033FFCD5F1}" type="slidenum">
              <a:rPr lang="en-US" noProof="1" smtClean="0"/>
              <a:pPr/>
              <a:t>6</a:t>
            </a:fld>
            <a:endParaRPr lang="en-US" noProof="1"/>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C4DFC20-6040-4754-BE7F-7971F27A55DF}"/>
                  </a:ext>
                </a:extLst>
              </p:cNvPr>
              <p:cNvGraphicFramePr>
                <a:graphicFrameLocks noGrp="1"/>
              </p:cNvGraphicFramePr>
              <p:nvPr>
                <p:extLst>
                  <p:ext uri="{D42A27DB-BD31-4B8C-83A1-F6EECF244321}">
                    <p14:modId xmlns:p14="http://schemas.microsoft.com/office/powerpoint/2010/main" val="2738081783"/>
                  </p:ext>
                </p:extLst>
              </p:nvPr>
            </p:nvGraphicFramePr>
            <p:xfrm>
              <a:off x="5861473" y="3024294"/>
              <a:ext cx="3272881" cy="1377589"/>
            </p:xfrm>
            <a:graphic>
              <a:graphicData uri="http://schemas.openxmlformats.org/drawingml/2006/table">
                <a:tbl>
                  <a:tblPr firstRow="1" bandRow="1"/>
                  <a:tblGrid>
                    <a:gridCol w="958819">
                      <a:extLst>
                        <a:ext uri="{9D8B030D-6E8A-4147-A177-3AD203B41FA5}">
                          <a16:colId xmlns:a16="http://schemas.microsoft.com/office/drawing/2014/main" val="167431880"/>
                        </a:ext>
                      </a:extLst>
                    </a:gridCol>
                    <a:gridCol w="2314062">
                      <a:extLst>
                        <a:ext uri="{9D8B030D-6E8A-4147-A177-3AD203B41FA5}">
                          <a16:colId xmlns:a16="http://schemas.microsoft.com/office/drawing/2014/main" val="1380760326"/>
                        </a:ext>
                      </a:extLst>
                    </a:gridCol>
                  </a:tblGrid>
                  <a:tr h="237102">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400" b="1" dirty="0"/>
                            <a:t>Notation</a:t>
                          </a:r>
                        </a:p>
                      </a:txBody>
                      <a:tcPr marL="54222" marR="54222" marT="27111" marB="27111">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1400" b="1" dirty="0"/>
                            <a:t>Meaning</a:t>
                          </a:r>
                        </a:p>
                      </a:txBody>
                      <a:tcPr marL="54222" marR="54222" marT="27111" marB="27111">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302619788"/>
                      </a:ext>
                    </a:extLst>
                  </a:tr>
                  <a:tr h="415705">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𝒊</m:t>
                                </m:r>
                              </m:oMath>
                            </m:oMathPara>
                          </a14:m>
                          <a:endParaRPr lang="en-US" sz="1400" b="1" dirty="0"/>
                        </a:p>
                      </a:txBody>
                      <a:tcPr marL="54222" marR="54222" marT="27111" marB="2711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400" b="1" dirty="0"/>
                            <a:t>Cell </a:t>
                          </a:r>
                          <a:r>
                            <a:rPr lang="en-US" sz="1400" b="1" dirty="0" err="1"/>
                            <a:t>i</a:t>
                          </a:r>
                          <a:r>
                            <a:rPr lang="en-US" sz="1400" b="1" dirty="0"/>
                            <a:t>, e.g., </a:t>
                          </a:r>
                          <a14:m>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𝒄</m:t>
                                  </m:r>
                                </m:e>
                                <m:sub>
                                  <m:r>
                                    <a:rPr lang="en-US" sz="1400" b="1" i="1" smtClean="0">
                                      <a:latin typeface="Cambria Math" panose="02040503050406030204" pitchFamily="18" charset="0"/>
                                    </a:rPr>
                                    <m:t>𝟑</m:t>
                                  </m:r>
                                </m:sub>
                              </m:sSub>
                            </m:oMath>
                          </a14:m>
                          <a:endParaRPr lang="en-US" sz="1400" b="1" dirty="0"/>
                        </a:p>
                      </a:txBody>
                      <a:tcPr marL="54222" marR="54222" marT="27111" marB="2711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74950558"/>
                      </a:ext>
                    </a:extLst>
                  </a:tr>
                  <a:tr h="419982">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𝒍</m:t>
                                </m:r>
                              </m:oMath>
                            </m:oMathPara>
                          </a14:m>
                          <a:endParaRPr lang="en-US" sz="1400" b="1" dirty="0"/>
                        </a:p>
                      </a:txBody>
                      <a:tcPr marL="54222" marR="54222" marT="27111" marB="2711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400" b="1" dirty="0"/>
                            <a:t>Displacement,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400" b="1" dirty="0"/>
                            <a:t>e.g., for </a:t>
                          </a:r>
                          <a14:m>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𝒄</m:t>
                                  </m:r>
                                </m:e>
                                <m:sub>
                                  <m:r>
                                    <a:rPr lang="en-US" sz="1400" b="1" i="1" smtClean="0">
                                      <a:latin typeface="Cambria Math" panose="02040503050406030204" pitchFamily="18" charset="0"/>
                                    </a:rPr>
                                    <m:t>𝟑</m:t>
                                  </m:r>
                                </m:sub>
                              </m:sSub>
                            </m:oMath>
                          </a14:m>
                          <a:r>
                            <a:rPr lang="en-US" sz="1400" b="1" dirty="0"/>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400" b="1" dirty="0"/>
                            <a:t> </a:t>
                          </a:r>
                          <a14:m>
                            <m:oMath xmlns:m="http://schemas.openxmlformats.org/officeDocument/2006/math">
                              <m:r>
                                <a:rPr lang="en-US" sz="1400" b="1" i="1" smtClean="0">
                                  <a:latin typeface="Cambria Math" panose="02040503050406030204" pitchFamily="18" charset="0"/>
                                </a:rPr>
                                <m:t>𝒍</m:t>
                              </m:r>
                              <m:r>
                                <a:rPr lang="en-US" sz="1400" b="1" i="1" smtClean="0">
                                  <a:latin typeface="Cambria Math" panose="02040503050406030204" pitchFamily="18" charset="0"/>
                                </a:rPr>
                                <m:t>=</m:t>
                              </m:r>
                              <m:r>
                                <a:rPr lang="en-US" sz="1400" b="1" i="1" smtClean="0">
                                  <a:latin typeface="Cambria Math" panose="02040503050406030204" pitchFamily="18" charset="0"/>
                                </a:rPr>
                                <m:t>𝟔</m:t>
                              </m:r>
                              <m:r>
                                <a:rPr lang="en-US" sz="1400" b="1" i="1" smtClean="0">
                                  <a:latin typeface="Cambria Math" panose="02040503050406030204" pitchFamily="18" charset="0"/>
                                </a:rPr>
                                <m:t>−</m:t>
                              </m:r>
                              <m:r>
                                <a:rPr lang="en-US" sz="1400" b="1" i="1" smtClean="0">
                                  <a:latin typeface="Cambria Math" panose="02040503050406030204" pitchFamily="18" charset="0"/>
                                </a:rPr>
                                <m:t>𝟕</m:t>
                              </m:r>
                              <m:r>
                                <a:rPr lang="en-US" sz="1400" b="1" i="1" smtClean="0">
                                  <a:latin typeface="Cambria Math" panose="02040503050406030204" pitchFamily="18" charset="0"/>
                                </a:rPr>
                                <m:t>=−</m:t>
                              </m:r>
                              <m:r>
                                <a:rPr lang="en-US" sz="1400" b="1" i="1" smtClean="0">
                                  <a:latin typeface="Cambria Math" panose="02040503050406030204" pitchFamily="18" charset="0"/>
                                </a:rPr>
                                <m:t>𝟏</m:t>
                              </m:r>
                              <m:r>
                                <a:rPr lang="en-US" sz="1400" b="1" i="1" smtClean="0">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𝒙</m:t>
                                  </m:r>
                                </m:e>
                                <m:sub>
                                  <m:r>
                                    <a:rPr lang="en-US" sz="1400" b="1" i="1">
                                      <a:latin typeface="Cambria Math" panose="02040503050406030204" pitchFamily="18" charset="0"/>
                                    </a:rPr>
                                    <m:t>𝚫</m:t>
                                  </m:r>
                                </m:sub>
                              </m:sSub>
                              <m:r>
                                <a:rPr lang="en-US" sz="1400" b="1" i="1">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𝒙</m:t>
                                  </m:r>
                                </m:e>
                                <m:sub>
                                  <m:r>
                                    <a:rPr lang="en-US" sz="1400" b="1" i="1">
                                      <a:latin typeface="Cambria Math" panose="02040503050406030204" pitchFamily="18" charset="0"/>
                                    </a:rPr>
                                    <m:t>𝚫</m:t>
                                  </m:r>
                                </m:sub>
                              </m:sSub>
                              <m:r>
                                <a:rPr lang="en-US" sz="1400" b="1" i="1">
                                  <a:latin typeface="Cambria Math" panose="02040503050406030204" pitchFamily="18" charset="0"/>
                                </a:rPr>
                                <m:t>]</m:t>
                              </m:r>
                            </m:oMath>
                          </a14:m>
                          <a:endParaRPr lang="en-US" sz="1400" b="1" dirty="0"/>
                        </a:p>
                      </a:txBody>
                      <a:tcPr marL="54222" marR="54222" marT="27111" marB="2711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518053798"/>
                      </a:ext>
                    </a:extLst>
                  </a:tr>
                </a:tbl>
              </a:graphicData>
            </a:graphic>
          </p:graphicFrame>
        </mc:Choice>
        <mc:Fallback xmlns="">
          <p:graphicFrame>
            <p:nvGraphicFramePr>
              <p:cNvPr id="8" name="Table 7">
                <a:extLst>
                  <a:ext uri="{FF2B5EF4-FFF2-40B4-BE49-F238E27FC236}">
                    <a16:creationId xmlns:a16="http://schemas.microsoft.com/office/drawing/2014/main" id="{9C4DFC20-6040-4754-BE7F-7971F27A55DF}"/>
                  </a:ext>
                </a:extLst>
              </p:cNvPr>
              <p:cNvGraphicFramePr>
                <a:graphicFrameLocks noGrp="1"/>
              </p:cNvGraphicFramePr>
              <p:nvPr>
                <p:extLst>
                  <p:ext uri="{D42A27DB-BD31-4B8C-83A1-F6EECF244321}">
                    <p14:modId xmlns:p14="http://schemas.microsoft.com/office/powerpoint/2010/main" val="2738081783"/>
                  </p:ext>
                </p:extLst>
              </p:nvPr>
            </p:nvGraphicFramePr>
            <p:xfrm>
              <a:off x="5861473" y="3024294"/>
              <a:ext cx="3272881" cy="1377589"/>
            </p:xfrm>
            <a:graphic>
              <a:graphicData uri="http://schemas.openxmlformats.org/drawingml/2006/table">
                <a:tbl>
                  <a:tblPr firstRow="1" bandRow="1"/>
                  <a:tblGrid>
                    <a:gridCol w="958819">
                      <a:extLst>
                        <a:ext uri="{9D8B030D-6E8A-4147-A177-3AD203B41FA5}">
                          <a16:colId xmlns:a16="http://schemas.microsoft.com/office/drawing/2014/main" val="167431880"/>
                        </a:ext>
                      </a:extLst>
                    </a:gridCol>
                    <a:gridCol w="2314062">
                      <a:extLst>
                        <a:ext uri="{9D8B030D-6E8A-4147-A177-3AD203B41FA5}">
                          <a16:colId xmlns:a16="http://schemas.microsoft.com/office/drawing/2014/main" val="1380760326"/>
                        </a:ext>
                      </a:extLst>
                    </a:gridCol>
                  </a:tblGrid>
                  <a:tr h="267582">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400" b="1" dirty="0"/>
                            <a:t>Notation</a:t>
                          </a:r>
                        </a:p>
                      </a:txBody>
                      <a:tcPr marL="54222" marR="54222" marT="27111" marB="27111">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1400" b="1" dirty="0"/>
                            <a:t>Meaning</a:t>
                          </a:r>
                        </a:p>
                      </a:txBody>
                      <a:tcPr marL="54222" marR="54222" marT="27111" marB="27111">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302619788"/>
                      </a:ext>
                    </a:extLst>
                  </a:tr>
                  <a:tr h="415705">
                    <a:tc>
                      <a:txBody>
                        <a:bodyPr/>
                        <a:lstStyle/>
                        <a:p>
                          <a:endParaRPr lang="ko-KR"/>
                        </a:p>
                      </a:txBody>
                      <a:tcPr marL="54222" marR="54222" marT="27111" marB="2711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3"/>
                          <a:stretch>
                            <a:fillRect l="-633" t="-71014" r="-243038" b="-178261"/>
                          </a:stretch>
                        </a:blipFill>
                      </a:tcPr>
                    </a:tc>
                    <a:tc>
                      <a:txBody>
                        <a:bodyPr/>
                        <a:lstStyle/>
                        <a:p>
                          <a:endParaRPr lang="ko-KR"/>
                        </a:p>
                      </a:txBody>
                      <a:tcPr marL="54222" marR="54222" marT="27111" marB="2711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3"/>
                          <a:stretch>
                            <a:fillRect l="-41842" t="-71014" r="-1053" b="-178261"/>
                          </a:stretch>
                        </a:blipFill>
                      </a:tcPr>
                    </a:tc>
                    <a:extLst>
                      <a:ext uri="{0D108BD9-81ED-4DB2-BD59-A6C34878D82A}">
                        <a16:rowId xmlns:a16="http://schemas.microsoft.com/office/drawing/2014/main" val="974950558"/>
                      </a:ext>
                    </a:extLst>
                  </a:tr>
                  <a:tr h="694302">
                    <a:tc>
                      <a:txBody>
                        <a:bodyPr/>
                        <a:lstStyle/>
                        <a:p>
                          <a:endParaRPr lang="ko-KR"/>
                        </a:p>
                      </a:txBody>
                      <a:tcPr marL="54222" marR="54222" marT="27111" marB="2711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3"/>
                          <a:stretch>
                            <a:fillRect l="-633" t="-103509" r="-243038" b="-7895"/>
                          </a:stretch>
                        </a:blipFill>
                      </a:tcPr>
                    </a:tc>
                    <a:tc>
                      <a:txBody>
                        <a:bodyPr/>
                        <a:lstStyle/>
                        <a:p>
                          <a:endParaRPr lang="ko-KR"/>
                        </a:p>
                      </a:txBody>
                      <a:tcPr marL="54222" marR="54222" marT="27111" marB="2711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3"/>
                          <a:stretch>
                            <a:fillRect l="-41842" t="-103509" r="-1053" b="-7895"/>
                          </a:stretch>
                        </a:blipFill>
                      </a:tcPr>
                    </a:tc>
                    <a:extLst>
                      <a:ext uri="{0D108BD9-81ED-4DB2-BD59-A6C34878D82A}">
                        <a16:rowId xmlns:a16="http://schemas.microsoft.com/office/drawing/2014/main" val="518053798"/>
                      </a:ext>
                    </a:extLst>
                  </a:tr>
                </a:tbl>
              </a:graphicData>
            </a:graphic>
          </p:graphicFrame>
        </mc:Fallback>
      </mc:AlternateContent>
      <p:grpSp>
        <p:nvGrpSpPr>
          <p:cNvPr id="10" name="Group 9">
            <a:extLst>
              <a:ext uri="{FF2B5EF4-FFF2-40B4-BE49-F238E27FC236}">
                <a16:creationId xmlns:a16="http://schemas.microsoft.com/office/drawing/2014/main" id="{1D29784E-199E-4F1F-B041-6AA193BB3A92}"/>
              </a:ext>
            </a:extLst>
          </p:cNvPr>
          <p:cNvGrpSpPr/>
          <p:nvPr/>
        </p:nvGrpSpPr>
        <p:grpSpPr>
          <a:xfrm>
            <a:off x="2649645" y="3104469"/>
            <a:ext cx="576007" cy="276999"/>
            <a:chOff x="5499900" y="4981374"/>
            <a:chExt cx="783575" cy="1068033"/>
          </a:xfrm>
        </p:grpSpPr>
        <p:sp>
          <p:nvSpPr>
            <p:cNvPr id="11" name="직사각형 171">
              <a:extLst>
                <a:ext uri="{FF2B5EF4-FFF2-40B4-BE49-F238E27FC236}">
                  <a16:creationId xmlns:a16="http://schemas.microsoft.com/office/drawing/2014/main" id="{35755884-482E-406E-9549-4B6279274E88}"/>
                </a:ext>
              </a:extLst>
            </p:cNvPr>
            <p:cNvSpPr/>
            <p:nvPr/>
          </p:nvSpPr>
          <p:spPr>
            <a:xfrm flipH="1">
              <a:off x="5499900" y="5188531"/>
              <a:ext cx="160020" cy="5092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endParaRPr lang="ko-KR" altLang="en-US" sz="825" kern="0">
                <a:solidFill>
                  <a:prstClr val="white"/>
                </a:solidFill>
                <a:latin typeface="Tahoma"/>
              </a:endParaRPr>
            </a:p>
          </p:txBody>
        </p:sp>
        <p:sp>
          <p:nvSpPr>
            <p:cNvPr id="12" name="TextBox 11">
              <a:extLst>
                <a:ext uri="{FF2B5EF4-FFF2-40B4-BE49-F238E27FC236}">
                  <a16:creationId xmlns:a16="http://schemas.microsoft.com/office/drawing/2014/main" id="{DE754B15-977B-4238-996E-ABD8DB1A4B0C}"/>
                </a:ext>
              </a:extLst>
            </p:cNvPr>
            <p:cNvSpPr txBox="1"/>
            <p:nvPr/>
          </p:nvSpPr>
          <p:spPr>
            <a:xfrm>
              <a:off x="5701089" y="4981374"/>
              <a:ext cx="582386" cy="1068033"/>
            </a:xfrm>
            <a:prstGeom prst="rect">
              <a:avLst/>
            </a:prstGeom>
            <a:noFill/>
          </p:spPr>
          <p:txBody>
            <a:bodyPr wrap="square" rtlCol="0">
              <a:spAutoFit/>
            </a:bodyPr>
            <a:lstStyle/>
            <a:p>
              <a:pPr defTabSz="342900">
                <a:defRPr/>
              </a:pPr>
              <a:r>
                <a:rPr lang="en-US" sz="1200" kern="0" dirty="0">
                  <a:solidFill>
                    <a:prstClr val="black"/>
                  </a:solidFill>
                  <a:latin typeface="Tahoma"/>
                </a:rPr>
                <a:t>cell</a:t>
              </a:r>
            </a:p>
          </p:txBody>
        </p:sp>
      </p:grpSp>
      <p:grpSp>
        <p:nvGrpSpPr>
          <p:cNvPr id="13" name="Group 12">
            <a:extLst>
              <a:ext uri="{FF2B5EF4-FFF2-40B4-BE49-F238E27FC236}">
                <a16:creationId xmlns:a16="http://schemas.microsoft.com/office/drawing/2014/main" id="{A1428AF6-BCD8-4308-8DC8-2ADF56CC6607}"/>
              </a:ext>
            </a:extLst>
          </p:cNvPr>
          <p:cNvGrpSpPr/>
          <p:nvPr/>
        </p:nvGrpSpPr>
        <p:grpSpPr>
          <a:xfrm>
            <a:off x="136187" y="3099239"/>
            <a:ext cx="3005606" cy="1394956"/>
            <a:chOff x="558683" y="3009713"/>
            <a:chExt cx="4142130" cy="1922438"/>
          </a:xfrm>
        </p:grpSpPr>
        <mc:AlternateContent xmlns:mc="http://schemas.openxmlformats.org/markup-compatibility/2006" xmlns:a14="http://schemas.microsoft.com/office/drawing/2010/main">
          <mc:Choice Requires="a14">
            <p:sp>
              <p:nvSpPr>
                <p:cNvPr id="14" name="직사각형 171">
                  <a:extLst>
                    <a:ext uri="{FF2B5EF4-FFF2-40B4-BE49-F238E27FC236}">
                      <a16:creationId xmlns:a16="http://schemas.microsoft.com/office/drawing/2014/main" id="{CA035E0A-0D6A-440F-BA11-7205D2D69E33}"/>
                    </a:ext>
                  </a:extLst>
                </p:cNvPr>
                <p:cNvSpPr/>
                <p:nvPr/>
              </p:nvSpPr>
              <p:spPr>
                <a:xfrm>
                  <a:off x="709683" y="3485340"/>
                  <a:ext cx="516865"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1</m:t>
                          </m:r>
                        </m:sub>
                      </m:sSub>
                    </m:oMath>
                  </a14:m>
                  <a:r>
                    <a:rPr lang="ko-KR" altLang="en-US" sz="1050" kern="0" dirty="0">
                      <a:solidFill>
                        <a:prstClr val="white"/>
                      </a:solidFill>
                      <a:latin typeface="Tahoma"/>
                    </a:rPr>
                    <a:t> </a:t>
                  </a:r>
                </a:p>
              </p:txBody>
            </p:sp>
          </mc:Choice>
          <mc:Fallback xmlns="">
            <p:sp>
              <p:nvSpPr>
                <p:cNvPr id="10" name="직사각형 171"/>
                <p:cNvSpPr>
                  <a:spLocks noRot="1" noChangeAspect="1" noMove="1" noResize="1" noEditPoints="1" noAdjustHandles="1" noChangeArrowheads="1" noChangeShapeType="1" noTextEdit="1"/>
                </p:cNvSpPr>
                <p:nvPr/>
              </p:nvSpPr>
              <p:spPr>
                <a:xfrm>
                  <a:off x="709683" y="3485340"/>
                  <a:ext cx="516865" cy="738465"/>
                </a:xfrm>
                <a:prstGeom prst="rect">
                  <a:avLst/>
                </a:prstGeom>
                <a:blipFill>
                  <a:blip r:embed="rId5"/>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직사각형 171">
                  <a:extLst>
                    <a:ext uri="{FF2B5EF4-FFF2-40B4-BE49-F238E27FC236}">
                      <a16:creationId xmlns:a16="http://schemas.microsoft.com/office/drawing/2014/main" id="{F43D9C54-842D-49E3-BCF0-1B6878554CFD}"/>
                    </a:ext>
                  </a:extLst>
                </p:cNvPr>
                <p:cNvSpPr/>
                <p:nvPr/>
              </p:nvSpPr>
              <p:spPr>
                <a:xfrm>
                  <a:off x="1984052" y="3490078"/>
                  <a:ext cx="51191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2</m:t>
                          </m:r>
                        </m:sub>
                      </m:sSub>
                    </m:oMath>
                  </a14:m>
                  <a:r>
                    <a:rPr lang="ko-KR" altLang="en-US" sz="1050" kern="0" dirty="0">
                      <a:solidFill>
                        <a:prstClr val="white"/>
                      </a:solidFill>
                      <a:latin typeface="Tahoma"/>
                    </a:rPr>
                    <a:t> </a:t>
                  </a:r>
                </a:p>
              </p:txBody>
            </p:sp>
          </mc:Choice>
          <mc:Fallback xmlns="">
            <p:sp>
              <p:nvSpPr>
                <p:cNvPr id="11" name="직사각형 171"/>
                <p:cNvSpPr>
                  <a:spLocks noRot="1" noChangeAspect="1" noMove="1" noResize="1" noEditPoints="1" noAdjustHandles="1" noChangeArrowheads="1" noChangeShapeType="1" noTextEdit="1"/>
                </p:cNvSpPr>
                <p:nvPr/>
              </p:nvSpPr>
              <p:spPr>
                <a:xfrm>
                  <a:off x="1984052" y="3490078"/>
                  <a:ext cx="511914" cy="738465"/>
                </a:xfrm>
                <a:prstGeom prst="rect">
                  <a:avLst/>
                </a:prstGeom>
                <a:blipFill>
                  <a:blip r:embed="rId6"/>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DEF17BFC-8F8B-4312-9BFB-9C832D01C721}"/>
                </a:ext>
              </a:extLst>
            </p:cNvPr>
            <p:cNvCxnSpPr/>
            <p:nvPr/>
          </p:nvCxnSpPr>
          <p:spPr>
            <a:xfrm>
              <a:off x="589928" y="3485340"/>
              <a:ext cx="3681618" cy="0"/>
            </a:xfrm>
            <a:prstGeom prst="line">
              <a:avLst/>
            </a:prstGeom>
            <a:noFill/>
            <a:ln w="38100" cap="flat" cmpd="sng" algn="ctr">
              <a:solidFill>
                <a:sysClr val="windowText" lastClr="000000"/>
              </a:solidFill>
              <a:prstDash val="sysDot"/>
            </a:ln>
            <a:effectLst/>
          </p:spPr>
        </p:cxnSp>
        <p:cxnSp>
          <p:nvCxnSpPr>
            <p:cNvPr id="17" name="Straight Connector 16">
              <a:extLst>
                <a:ext uri="{FF2B5EF4-FFF2-40B4-BE49-F238E27FC236}">
                  <a16:creationId xmlns:a16="http://schemas.microsoft.com/office/drawing/2014/main" id="{EC1A36E6-4764-4017-B901-F349B89A423B}"/>
                </a:ext>
              </a:extLst>
            </p:cNvPr>
            <p:cNvCxnSpPr/>
            <p:nvPr/>
          </p:nvCxnSpPr>
          <p:spPr>
            <a:xfrm>
              <a:off x="607863" y="4228543"/>
              <a:ext cx="3681618" cy="0"/>
            </a:xfrm>
            <a:prstGeom prst="line">
              <a:avLst/>
            </a:prstGeom>
            <a:noFill/>
            <a:ln w="38100" cap="flat" cmpd="sng" algn="ctr">
              <a:solidFill>
                <a:sysClr val="windowText" lastClr="000000"/>
              </a:solidFill>
              <a:prstDash val="sysDot"/>
            </a:ln>
            <a:effectLst/>
          </p:spPr>
        </p:cxnSp>
        <mc:AlternateContent xmlns:mc="http://schemas.openxmlformats.org/markup-compatibility/2006" xmlns:a14="http://schemas.microsoft.com/office/drawing/2010/main">
          <mc:Choice Requires="a14">
            <p:sp>
              <p:nvSpPr>
                <p:cNvPr id="18" name="직사각형 171">
                  <a:extLst>
                    <a:ext uri="{FF2B5EF4-FFF2-40B4-BE49-F238E27FC236}">
                      <a16:creationId xmlns:a16="http://schemas.microsoft.com/office/drawing/2014/main" id="{99472717-DA1F-4306-A6E6-0F62F6BC48FE}"/>
                    </a:ext>
                  </a:extLst>
                </p:cNvPr>
                <p:cNvSpPr/>
                <p:nvPr/>
              </p:nvSpPr>
              <p:spPr>
                <a:xfrm>
                  <a:off x="2495968" y="3485340"/>
                  <a:ext cx="1032597"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2700" b="1" i="1" kern="0">
                              <a:solidFill>
                                <a:prstClr val="white"/>
                              </a:solidFill>
                              <a:latin typeface="Cambria Math" panose="02040503050406030204" pitchFamily="18" charset="0"/>
                            </a:rPr>
                          </m:ctrlPr>
                        </m:sSubPr>
                        <m:e>
                          <m:r>
                            <a:rPr lang="en-US" altLang="ko-KR" sz="2700" b="1" i="1" kern="0">
                              <a:solidFill>
                                <a:prstClr val="white"/>
                              </a:solidFill>
                              <a:latin typeface="Cambria Math" panose="02040503050406030204" pitchFamily="18" charset="0"/>
                            </a:rPr>
                            <m:t>𝒄</m:t>
                          </m:r>
                        </m:e>
                        <m:sub>
                          <m:r>
                            <a:rPr lang="en-US" altLang="ko-KR" sz="2700" b="1" i="1" kern="0">
                              <a:solidFill>
                                <a:prstClr val="white"/>
                              </a:solidFill>
                              <a:latin typeface="Cambria Math" panose="02040503050406030204" pitchFamily="18" charset="0"/>
                            </a:rPr>
                            <m:t>𝟑</m:t>
                          </m:r>
                        </m:sub>
                      </m:sSub>
                    </m:oMath>
                  </a14:m>
                  <a:r>
                    <a:rPr lang="ko-KR" altLang="en-US" sz="2700" b="1" kern="0" dirty="0">
                      <a:solidFill>
                        <a:prstClr val="white"/>
                      </a:solidFill>
                      <a:latin typeface="Tahoma"/>
                    </a:rPr>
                    <a:t> </a:t>
                  </a:r>
                </a:p>
              </p:txBody>
            </p:sp>
          </mc:Choice>
          <mc:Fallback xmlns="">
            <p:sp>
              <p:nvSpPr>
                <p:cNvPr id="14" name="직사각형 171"/>
                <p:cNvSpPr>
                  <a:spLocks noRot="1" noChangeAspect="1" noMove="1" noResize="1" noEditPoints="1" noAdjustHandles="1" noChangeArrowheads="1" noChangeShapeType="1" noTextEdit="1"/>
                </p:cNvSpPr>
                <p:nvPr/>
              </p:nvSpPr>
              <p:spPr>
                <a:xfrm>
                  <a:off x="2495968" y="3485340"/>
                  <a:ext cx="1032597" cy="738465"/>
                </a:xfrm>
                <a:prstGeom prst="rect">
                  <a:avLst/>
                </a:prstGeom>
                <a:blipFill>
                  <a:blip r:embed="rId7"/>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직사각형 171">
                  <a:extLst>
                    <a:ext uri="{FF2B5EF4-FFF2-40B4-BE49-F238E27FC236}">
                      <a16:creationId xmlns:a16="http://schemas.microsoft.com/office/drawing/2014/main" id="{87FA4F09-5D0B-4C8C-A811-34CD82882921}"/>
                    </a:ext>
                  </a:extLst>
                </p:cNvPr>
                <p:cNvSpPr/>
                <p:nvPr/>
              </p:nvSpPr>
              <p:spPr>
                <a:xfrm>
                  <a:off x="3528565" y="3485340"/>
                  <a:ext cx="50696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4</m:t>
                          </m:r>
                        </m:sub>
                      </m:sSub>
                    </m:oMath>
                  </a14:m>
                  <a:r>
                    <a:rPr lang="ko-KR" altLang="en-US" sz="1050" kern="0" dirty="0">
                      <a:solidFill>
                        <a:prstClr val="white"/>
                      </a:solidFill>
                      <a:latin typeface="Tahoma"/>
                    </a:rPr>
                    <a:t> </a:t>
                  </a:r>
                </a:p>
              </p:txBody>
            </p:sp>
          </mc:Choice>
          <mc:Fallback xmlns="">
            <p:sp>
              <p:nvSpPr>
                <p:cNvPr id="15" name="직사각형 171"/>
                <p:cNvSpPr>
                  <a:spLocks noRot="1" noChangeAspect="1" noMove="1" noResize="1" noEditPoints="1" noAdjustHandles="1" noChangeArrowheads="1" noChangeShapeType="1" noTextEdit="1"/>
                </p:cNvSpPr>
                <p:nvPr/>
              </p:nvSpPr>
              <p:spPr>
                <a:xfrm>
                  <a:off x="3528565" y="3485340"/>
                  <a:ext cx="506964" cy="738465"/>
                </a:xfrm>
                <a:prstGeom prst="rect">
                  <a:avLst/>
                </a:prstGeom>
                <a:blipFill>
                  <a:blip r:embed="rId8"/>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sp>
          <p:nvSpPr>
            <p:cNvPr id="20" name="TextBox 19">
              <a:extLst>
                <a:ext uri="{FF2B5EF4-FFF2-40B4-BE49-F238E27FC236}">
                  <a16:creationId xmlns:a16="http://schemas.microsoft.com/office/drawing/2014/main" id="{651660FB-9312-4179-900A-2523983F52FF}"/>
                </a:ext>
              </a:extLst>
            </p:cNvPr>
            <p:cNvSpPr txBox="1"/>
            <p:nvPr/>
          </p:nvSpPr>
          <p:spPr>
            <a:xfrm>
              <a:off x="1131882" y="4550409"/>
              <a:ext cx="2681998" cy="381742"/>
            </a:xfrm>
            <a:prstGeom prst="rect">
              <a:avLst/>
            </a:prstGeom>
            <a:noFill/>
          </p:spPr>
          <p:txBody>
            <a:bodyPr wrap="square" rtlCol="0">
              <a:spAutoFit/>
            </a:bodyPr>
            <a:lstStyle/>
            <a:p>
              <a:pPr defTabSz="342900">
                <a:defRPr/>
              </a:pPr>
              <a:r>
                <a:rPr lang="en-US" sz="1200" kern="0" dirty="0">
                  <a:solidFill>
                    <a:prstClr val="black"/>
                  </a:solidFill>
                  <a:latin typeface="Tahoma"/>
                </a:rPr>
                <a:t>(a) Initial row placement</a:t>
              </a:r>
            </a:p>
          </p:txBody>
        </p:sp>
        <p:cxnSp>
          <p:nvCxnSpPr>
            <p:cNvPr id="21" name="직선 연결선 2">
              <a:extLst>
                <a:ext uri="{FF2B5EF4-FFF2-40B4-BE49-F238E27FC236}">
                  <a16:creationId xmlns:a16="http://schemas.microsoft.com/office/drawing/2014/main" id="{D11C5D72-5FD8-44B9-BC89-20ED832A31C5}"/>
                </a:ext>
              </a:extLst>
            </p:cNvPr>
            <p:cNvCxnSpPr/>
            <p:nvPr/>
          </p:nvCxnSpPr>
          <p:spPr>
            <a:xfrm>
              <a:off x="709682" y="3465241"/>
              <a:ext cx="0" cy="794647"/>
            </a:xfrm>
            <a:prstGeom prst="line">
              <a:avLst/>
            </a:prstGeom>
            <a:noFill/>
            <a:ln w="9525" cap="flat" cmpd="sng" algn="ctr">
              <a:solidFill>
                <a:srgbClr val="FF0000"/>
              </a:solidFill>
              <a:prstDash val="dash"/>
            </a:ln>
            <a:effectLst/>
          </p:spPr>
        </p:cxnSp>
        <p:cxnSp>
          <p:nvCxnSpPr>
            <p:cNvPr id="22" name="직선 연결선 2">
              <a:extLst>
                <a:ext uri="{FF2B5EF4-FFF2-40B4-BE49-F238E27FC236}">
                  <a16:creationId xmlns:a16="http://schemas.microsoft.com/office/drawing/2014/main" id="{D318152F-C69D-43E2-8796-6E6C1C9F5515}"/>
                </a:ext>
              </a:extLst>
            </p:cNvPr>
            <p:cNvCxnSpPr/>
            <p:nvPr/>
          </p:nvCxnSpPr>
          <p:spPr>
            <a:xfrm>
              <a:off x="1220000" y="3465241"/>
              <a:ext cx="0" cy="794647"/>
            </a:xfrm>
            <a:prstGeom prst="line">
              <a:avLst/>
            </a:prstGeom>
            <a:noFill/>
            <a:ln w="9525" cap="flat" cmpd="sng" algn="ctr">
              <a:solidFill>
                <a:srgbClr val="FF0000"/>
              </a:solidFill>
              <a:prstDash val="dash"/>
            </a:ln>
            <a:effectLst/>
          </p:spPr>
        </p:cxnSp>
        <p:cxnSp>
          <p:nvCxnSpPr>
            <p:cNvPr id="23" name="직선 연결선 2">
              <a:extLst>
                <a:ext uri="{FF2B5EF4-FFF2-40B4-BE49-F238E27FC236}">
                  <a16:creationId xmlns:a16="http://schemas.microsoft.com/office/drawing/2014/main" id="{DBFC0F74-C50A-41D3-A231-8C81521CD4F7}"/>
                </a:ext>
              </a:extLst>
            </p:cNvPr>
            <p:cNvCxnSpPr/>
            <p:nvPr/>
          </p:nvCxnSpPr>
          <p:spPr>
            <a:xfrm>
              <a:off x="1473175" y="3465241"/>
              <a:ext cx="0" cy="794647"/>
            </a:xfrm>
            <a:prstGeom prst="line">
              <a:avLst/>
            </a:prstGeom>
            <a:noFill/>
            <a:ln w="9525" cap="flat" cmpd="sng" algn="ctr">
              <a:solidFill>
                <a:srgbClr val="FF0000"/>
              </a:solidFill>
              <a:prstDash val="dash"/>
            </a:ln>
            <a:effectLst/>
          </p:spPr>
        </p:cxnSp>
        <p:cxnSp>
          <p:nvCxnSpPr>
            <p:cNvPr id="24" name="직선 연결선 2">
              <a:extLst>
                <a:ext uri="{FF2B5EF4-FFF2-40B4-BE49-F238E27FC236}">
                  <a16:creationId xmlns:a16="http://schemas.microsoft.com/office/drawing/2014/main" id="{35E32990-BA2B-4C1F-A245-E3C077574B37}"/>
                </a:ext>
              </a:extLst>
            </p:cNvPr>
            <p:cNvCxnSpPr/>
            <p:nvPr/>
          </p:nvCxnSpPr>
          <p:spPr>
            <a:xfrm>
              <a:off x="1731914" y="3465241"/>
              <a:ext cx="0" cy="794647"/>
            </a:xfrm>
            <a:prstGeom prst="line">
              <a:avLst/>
            </a:prstGeom>
            <a:noFill/>
            <a:ln w="9525" cap="flat" cmpd="sng" algn="ctr">
              <a:solidFill>
                <a:srgbClr val="FF0000"/>
              </a:solidFill>
              <a:prstDash val="dash"/>
            </a:ln>
            <a:effectLst/>
          </p:spPr>
        </p:cxnSp>
        <p:cxnSp>
          <p:nvCxnSpPr>
            <p:cNvPr id="25" name="직선 연결선 2">
              <a:extLst>
                <a:ext uri="{FF2B5EF4-FFF2-40B4-BE49-F238E27FC236}">
                  <a16:creationId xmlns:a16="http://schemas.microsoft.com/office/drawing/2014/main" id="{7FC89A7B-A6D1-4947-BF3B-0593E680C8ED}"/>
                </a:ext>
              </a:extLst>
            </p:cNvPr>
            <p:cNvCxnSpPr/>
            <p:nvPr/>
          </p:nvCxnSpPr>
          <p:spPr>
            <a:xfrm>
              <a:off x="1987871" y="3465241"/>
              <a:ext cx="0" cy="794647"/>
            </a:xfrm>
            <a:prstGeom prst="line">
              <a:avLst/>
            </a:prstGeom>
            <a:noFill/>
            <a:ln w="9525" cap="flat" cmpd="sng" algn="ctr">
              <a:solidFill>
                <a:srgbClr val="FF0000"/>
              </a:solidFill>
              <a:prstDash val="dash"/>
            </a:ln>
            <a:effectLst/>
          </p:spPr>
        </p:cxnSp>
        <p:cxnSp>
          <p:nvCxnSpPr>
            <p:cNvPr id="26" name="직선 연결선 2">
              <a:extLst>
                <a:ext uri="{FF2B5EF4-FFF2-40B4-BE49-F238E27FC236}">
                  <a16:creationId xmlns:a16="http://schemas.microsoft.com/office/drawing/2014/main" id="{FB9B470D-705E-423A-B76E-33FE75897902}"/>
                </a:ext>
              </a:extLst>
            </p:cNvPr>
            <p:cNvCxnSpPr/>
            <p:nvPr/>
          </p:nvCxnSpPr>
          <p:spPr>
            <a:xfrm>
              <a:off x="2243828" y="3465241"/>
              <a:ext cx="0" cy="794647"/>
            </a:xfrm>
            <a:prstGeom prst="line">
              <a:avLst/>
            </a:prstGeom>
            <a:noFill/>
            <a:ln w="9525" cap="flat" cmpd="sng" algn="ctr">
              <a:solidFill>
                <a:srgbClr val="FF0000"/>
              </a:solidFill>
              <a:prstDash val="dash"/>
            </a:ln>
            <a:effectLst/>
          </p:spPr>
        </p:cxnSp>
        <p:cxnSp>
          <p:nvCxnSpPr>
            <p:cNvPr id="27" name="직선 연결선 2">
              <a:extLst>
                <a:ext uri="{FF2B5EF4-FFF2-40B4-BE49-F238E27FC236}">
                  <a16:creationId xmlns:a16="http://schemas.microsoft.com/office/drawing/2014/main" id="{A14EB713-EA7F-4186-B741-EA28807A24BD}"/>
                </a:ext>
              </a:extLst>
            </p:cNvPr>
            <p:cNvCxnSpPr/>
            <p:nvPr/>
          </p:nvCxnSpPr>
          <p:spPr>
            <a:xfrm>
              <a:off x="2499786" y="3465241"/>
              <a:ext cx="0" cy="794647"/>
            </a:xfrm>
            <a:prstGeom prst="line">
              <a:avLst/>
            </a:prstGeom>
            <a:noFill/>
            <a:ln w="9525" cap="flat" cmpd="sng" algn="ctr">
              <a:solidFill>
                <a:srgbClr val="FF0000"/>
              </a:solidFill>
              <a:prstDash val="dash"/>
            </a:ln>
            <a:effectLst/>
          </p:spPr>
        </p:cxnSp>
        <p:cxnSp>
          <p:nvCxnSpPr>
            <p:cNvPr id="28" name="직선 연결선 2">
              <a:extLst>
                <a:ext uri="{FF2B5EF4-FFF2-40B4-BE49-F238E27FC236}">
                  <a16:creationId xmlns:a16="http://schemas.microsoft.com/office/drawing/2014/main" id="{C565245A-A845-4202-AAED-AF472288532E}"/>
                </a:ext>
              </a:extLst>
            </p:cNvPr>
            <p:cNvCxnSpPr/>
            <p:nvPr/>
          </p:nvCxnSpPr>
          <p:spPr>
            <a:xfrm>
              <a:off x="2755743" y="3465241"/>
              <a:ext cx="0" cy="794647"/>
            </a:xfrm>
            <a:prstGeom prst="line">
              <a:avLst/>
            </a:prstGeom>
            <a:noFill/>
            <a:ln w="9525" cap="flat" cmpd="sng" algn="ctr">
              <a:solidFill>
                <a:srgbClr val="FF0000"/>
              </a:solidFill>
              <a:prstDash val="dash"/>
            </a:ln>
            <a:effectLst/>
          </p:spPr>
        </p:cxnSp>
        <p:cxnSp>
          <p:nvCxnSpPr>
            <p:cNvPr id="29" name="직선 연결선 2">
              <a:extLst>
                <a:ext uri="{FF2B5EF4-FFF2-40B4-BE49-F238E27FC236}">
                  <a16:creationId xmlns:a16="http://schemas.microsoft.com/office/drawing/2014/main" id="{04EF0195-AE11-4D00-B04C-A15984CCFA38}"/>
                </a:ext>
              </a:extLst>
            </p:cNvPr>
            <p:cNvCxnSpPr/>
            <p:nvPr/>
          </p:nvCxnSpPr>
          <p:spPr>
            <a:xfrm>
              <a:off x="3011700" y="3469101"/>
              <a:ext cx="0" cy="804653"/>
            </a:xfrm>
            <a:prstGeom prst="line">
              <a:avLst/>
            </a:prstGeom>
            <a:noFill/>
            <a:ln w="9525" cap="flat" cmpd="sng" algn="ctr">
              <a:solidFill>
                <a:srgbClr val="FF0000"/>
              </a:solidFill>
              <a:prstDash val="dash"/>
            </a:ln>
            <a:effectLst/>
          </p:spPr>
        </p:cxnSp>
        <p:cxnSp>
          <p:nvCxnSpPr>
            <p:cNvPr id="30" name="직선 연결선 2">
              <a:extLst>
                <a:ext uri="{FF2B5EF4-FFF2-40B4-BE49-F238E27FC236}">
                  <a16:creationId xmlns:a16="http://schemas.microsoft.com/office/drawing/2014/main" id="{21875B8C-9A18-499E-BC26-A2DADE3C3EE7}"/>
                </a:ext>
              </a:extLst>
            </p:cNvPr>
            <p:cNvCxnSpPr/>
            <p:nvPr/>
          </p:nvCxnSpPr>
          <p:spPr>
            <a:xfrm>
              <a:off x="3267657" y="3469101"/>
              <a:ext cx="0" cy="804653"/>
            </a:xfrm>
            <a:prstGeom prst="line">
              <a:avLst/>
            </a:prstGeom>
            <a:noFill/>
            <a:ln w="9525" cap="flat" cmpd="sng" algn="ctr">
              <a:solidFill>
                <a:srgbClr val="FF0000"/>
              </a:solidFill>
              <a:prstDash val="dash"/>
            </a:ln>
            <a:effectLst/>
          </p:spPr>
        </p:cxnSp>
        <p:cxnSp>
          <p:nvCxnSpPr>
            <p:cNvPr id="31" name="직선 연결선 2">
              <a:extLst>
                <a:ext uri="{FF2B5EF4-FFF2-40B4-BE49-F238E27FC236}">
                  <a16:creationId xmlns:a16="http://schemas.microsoft.com/office/drawing/2014/main" id="{72D89E13-9A1B-45E3-BF6C-F2BB5F291968}"/>
                </a:ext>
              </a:extLst>
            </p:cNvPr>
            <p:cNvCxnSpPr/>
            <p:nvPr/>
          </p:nvCxnSpPr>
          <p:spPr>
            <a:xfrm>
              <a:off x="3523615" y="3469101"/>
              <a:ext cx="0" cy="804653"/>
            </a:xfrm>
            <a:prstGeom prst="line">
              <a:avLst/>
            </a:prstGeom>
            <a:noFill/>
            <a:ln w="9525" cap="flat" cmpd="sng" algn="ctr">
              <a:solidFill>
                <a:srgbClr val="FF0000"/>
              </a:solidFill>
              <a:prstDash val="dash"/>
            </a:ln>
            <a:effectLst/>
          </p:spPr>
        </p:cxnSp>
        <p:cxnSp>
          <p:nvCxnSpPr>
            <p:cNvPr id="32" name="직선 연결선 2">
              <a:extLst>
                <a:ext uri="{FF2B5EF4-FFF2-40B4-BE49-F238E27FC236}">
                  <a16:creationId xmlns:a16="http://schemas.microsoft.com/office/drawing/2014/main" id="{7C06CD7A-F8EF-4257-BD27-4FF70B315AE9}"/>
                </a:ext>
              </a:extLst>
            </p:cNvPr>
            <p:cNvCxnSpPr/>
            <p:nvPr/>
          </p:nvCxnSpPr>
          <p:spPr>
            <a:xfrm>
              <a:off x="3779572" y="3469101"/>
              <a:ext cx="0" cy="804653"/>
            </a:xfrm>
            <a:prstGeom prst="line">
              <a:avLst/>
            </a:prstGeom>
            <a:noFill/>
            <a:ln w="9525" cap="flat" cmpd="sng" algn="ctr">
              <a:solidFill>
                <a:srgbClr val="FF0000"/>
              </a:solidFill>
              <a:prstDash val="dash"/>
            </a:ln>
            <a:effectLst/>
          </p:spPr>
        </p:cxnSp>
        <p:cxnSp>
          <p:nvCxnSpPr>
            <p:cNvPr id="33" name="직선 연결선 2">
              <a:extLst>
                <a:ext uri="{FF2B5EF4-FFF2-40B4-BE49-F238E27FC236}">
                  <a16:creationId xmlns:a16="http://schemas.microsoft.com/office/drawing/2014/main" id="{621C7AF8-61F9-47A8-A470-DD1077A34658}"/>
                </a:ext>
              </a:extLst>
            </p:cNvPr>
            <p:cNvCxnSpPr/>
            <p:nvPr/>
          </p:nvCxnSpPr>
          <p:spPr>
            <a:xfrm>
              <a:off x="4035529" y="3469101"/>
              <a:ext cx="0" cy="804653"/>
            </a:xfrm>
            <a:prstGeom prst="line">
              <a:avLst/>
            </a:prstGeom>
            <a:noFill/>
            <a:ln w="9525" cap="flat" cmpd="sng" algn="ctr">
              <a:solidFill>
                <a:srgbClr val="FF0000"/>
              </a:solidFill>
              <a:prstDash val="dash"/>
            </a:ln>
            <a:effectLst/>
          </p:spPr>
        </p:cxnSp>
        <p:cxnSp>
          <p:nvCxnSpPr>
            <p:cNvPr id="34" name="직선 연결선 2">
              <a:extLst>
                <a:ext uri="{FF2B5EF4-FFF2-40B4-BE49-F238E27FC236}">
                  <a16:creationId xmlns:a16="http://schemas.microsoft.com/office/drawing/2014/main" id="{81C56A7A-ABAF-4489-98ED-91CF6BD3AB81}"/>
                </a:ext>
              </a:extLst>
            </p:cNvPr>
            <p:cNvCxnSpPr/>
            <p:nvPr/>
          </p:nvCxnSpPr>
          <p:spPr>
            <a:xfrm>
              <a:off x="4291486" y="3469101"/>
              <a:ext cx="0" cy="804653"/>
            </a:xfrm>
            <a:prstGeom prst="line">
              <a:avLst/>
            </a:prstGeom>
            <a:noFill/>
            <a:ln w="9525" cap="flat" cmpd="sng" algn="ctr">
              <a:solidFill>
                <a:srgbClr val="FF0000"/>
              </a:solidFill>
              <a:prstDash val="dash"/>
            </a:ln>
            <a:effectLst/>
          </p:spPr>
        </p:cxnSp>
        <p:grpSp>
          <p:nvGrpSpPr>
            <p:cNvPr id="35" name="Group 34">
              <a:extLst>
                <a:ext uri="{FF2B5EF4-FFF2-40B4-BE49-F238E27FC236}">
                  <a16:creationId xmlns:a16="http://schemas.microsoft.com/office/drawing/2014/main" id="{6C35CEAB-CB3A-43D8-AAE7-9F2971953D38}"/>
                </a:ext>
              </a:extLst>
            </p:cNvPr>
            <p:cNvGrpSpPr/>
            <p:nvPr/>
          </p:nvGrpSpPr>
          <p:grpSpPr>
            <a:xfrm>
              <a:off x="2133016" y="3009713"/>
              <a:ext cx="1134641" cy="443721"/>
              <a:chOff x="2138992" y="2615271"/>
              <a:chExt cx="1134641" cy="443721"/>
            </a:xfrm>
          </p:grpSpPr>
          <p:cxnSp>
            <p:nvCxnSpPr>
              <p:cNvPr id="38" name="Straight Arrow Connector 37">
                <a:extLst>
                  <a:ext uri="{FF2B5EF4-FFF2-40B4-BE49-F238E27FC236}">
                    <a16:creationId xmlns:a16="http://schemas.microsoft.com/office/drawing/2014/main" id="{2295710D-64D8-4ECB-AFD3-F5C66933B839}"/>
                  </a:ext>
                </a:extLst>
              </p:cNvPr>
              <p:cNvCxnSpPr/>
              <p:nvPr/>
            </p:nvCxnSpPr>
            <p:spPr>
              <a:xfrm>
                <a:off x="2507597" y="2921054"/>
                <a:ext cx="0" cy="137938"/>
              </a:xfrm>
              <a:prstGeom prst="straightConnector1">
                <a:avLst/>
              </a:prstGeom>
              <a:noFill/>
              <a:ln w="127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9EF2CE2-1DCB-4432-993D-933E98AE6F88}"/>
                      </a:ext>
                    </a:extLst>
                  </p:cNvPr>
                  <p:cNvSpPr txBox="1"/>
                  <p:nvPr/>
                </p:nvSpPr>
                <p:spPr>
                  <a:xfrm>
                    <a:off x="2138992" y="2615271"/>
                    <a:ext cx="1134641" cy="381742"/>
                  </a:xfrm>
                  <a:prstGeom prst="rect">
                    <a:avLst/>
                  </a:prstGeom>
                  <a:noFill/>
                </p:spPr>
                <p:txBody>
                  <a:bodyPr wrap="square" rtlCol="0">
                    <a:spAutoFit/>
                  </a:bodyPr>
                  <a:lstStyle/>
                  <a:p>
                    <a:pPr defTabSz="342900">
                      <a:defRPr/>
                    </a:pPr>
                    <a14:m>
                      <m:oMathPara xmlns:m="http://schemas.openxmlformats.org/officeDocument/2006/math">
                        <m:oMathParaPr>
                          <m:jc m:val="centerGroup"/>
                        </m:oMathParaPr>
                        <m:oMath xmlns:m="http://schemas.openxmlformats.org/officeDocument/2006/math">
                          <m:sSub>
                            <m:sSubPr>
                              <m:ctrlPr>
                                <a:rPr lang="en-US" altLang="zh-CN" sz="1200" i="1" kern="0" dirty="0">
                                  <a:solidFill>
                                    <a:prstClr val="black"/>
                                  </a:solidFill>
                                  <a:latin typeface="Cambria Math" panose="02040503050406030204" pitchFamily="18" charset="0"/>
                                </a:rPr>
                              </m:ctrlPr>
                            </m:sSubPr>
                            <m:e>
                              <m:r>
                                <a:rPr lang="en-US" altLang="zh-CN" sz="1200" b="1" i="1" kern="0" dirty="0">
                                  <a:solidFill>
                                    <a:prstClr val="black"/>
                                  </a:solidFill>
                                  <a:latin typeface="Cambria Math" panose="02040503050406030204" pitchFamily="18" charset="0"/>
                                </a:rPr>
                                <m:t>𝒙</m:t>
                              </m:r>
                            </m:e>
                            <m:sub>
                              <m:r>
                                <a:rPr lang="en-US" altLang="zh-CN" sz="1200" b="1" i="1" kern="0" dirty="0">
                                  <a:solidFill>
                                    <a:prstClr val="black"/>
                                  </a:solidFill>
                                  <a:latin typeface="Cambria Math" panose="02040503050406030204" pitchFamily="18" charset="0"/>
                                </a:rPr>
                                <m:t>𝟑</m:t>
                              </m:r>
                            </m:sub>
                          </m:sSub>
                          <m:r>
                            <a:rPr lang="en-US" altLang="zh-CN" sz="1200" b="1" i="1" kern="0" dirty="0">
                              <a:solidFill>
                                <a:prstClr val="black"/>
                              </a:solidFill>
                              <a:latin typeface="Cambria Math" panose="02040503050406030204" pitchFamily="18" charset="0"/>
                            </a:rPr>
                            <m:t>=</m:t>
                          </m:r>
                          <m:r>
                            <a:rPr lang="en-US" altLang="zh-CN" sz="1200" b="1" i="1" kern="0" dirty="0">
                              <a:solidFill>
                                <a:prstClr val="black"/>
                              </a:solidFill>
                              <a:latin typeface="Cambria Math" panose="02040503050406030204" pitchFamily="18" charset="0"/>
                            </a:rPr>
                            <m:t>𝟕</m:t>
                          </m:r>
                        </m:oMath>
                      </m:oMathPara>
                    </a14:m>
                    <a:endParaRPr lang="en-US" sz="1200" kern="0" dirty="0">
                      <a:solidFill>
                        <a:prstClr val="black"/>
                      </a:solidFill>
                      <a:latin typeface="Tahoma"/>
                    </a:endParaRPr>
                  </a:p>
                </p:txBody>
              </p:sp>
            </mc:Choice>
            <mc:Fallback xmlns="">
              <p:sp>
                <p:nvSpPr>
                  <p:cNvPr id="34" name="TextBox 33">
                    <a:extLst>
                      <a:ext uri="{FF2B5EF4-FFF2-40B4-BE49-F238E27FC236}">
                        <a16:creationId xmlns:a16="http://schemas.microsoft.com/office/drawing/2014/main" id="{83EEB040-657D-4F06-AE43-CD5FF40F9796}"/>
                      </a:ext>
                    </a:extLst>
                  </p:cNvPr>
                  <p:cNvSpPr txBox="1">
                    <a:spLocks noRot="1" noChangeAspect="1" noMove="1" noResize="1" noEditPoints="1" noAdjustHandles="1" noChangeArrowheads="1" noChangeShapeType="1" noTextEdit="1"/>
                  </p:cNvSpPr>
                  <p:nvPr/>
                </p:nvSpPr>
                <p:spPr>
                  <a:xfrm>
                    <a:off x="2138992" y="2615271"/>
                    <a:ext cx="1134641" cy="381742"/>
                  </a:xfrm>
                  <a:prstGeom prst="rect">
                    <a:avLst/>
                  </a:prstGeom>
                  <a:blipFill>
                    <a:blip r:embed="rId9"/>
                    <a:stretch>
                      <a:fillRect/>
                    </a:stretch>
                  </a:blipFill>
                </p:spPr>
                <p:txBody>
                  <a:bodyPr/>
                  <a:lstStyle/>
                  <a:p>
                    <a:r>
                      <a:rPr lang="en-US">
                        <a:noFill/>
                      </a:rPr>
                      <a:t> </a:t>
                    </a:r>
                  </a:p>
                </p:txBody>
              </p:sp>
            </mc:Fallback>
          </mc:AlternateContent>
        </p:grpSp>
        <p:sp>
          <p:nvSpPr>
            <p:cNvPr id="36" name="TextBox 35">
              <a:extLst>
                <a:ext uri="{FF2B5EF4-FFF2-40B4-BE49-F238E27FC236}">
                  <a16:creationId xmlns:a16="http://schemas.microsoft.com/office/drawing/2014/main" id="{3CE45948-1288-4DE4-AA32-2FD12D68A1F3}"/>
                </a:ext>
              </a:extLst>
            </p:cNvPr>
            <p:cNvSpPr txBox="1"/>
            <p:nvPr/>
          </p:nvSpPr>
          <p:spPr>
            <a:xfrm>
              <a:off x="558683" y="4223511"/>
              <a:ext cx="4142130" cy="349931"/>
            </a:xfrm>
            <a:prstGeom prst="rect">
              <a:avLst/>
            </a:prstGeom>
            <a:noFill/>
          </p:spPr>
          <p:txBody>
            <a:bodyPr wrap="square" rtlCol="0">
              <a:spAutoFit/>
            </a:bodyPr>
            <a:lstStyle/>
            <a:p>
              <a:pPr defTabSz="342900">
                <a:defRPr/>
              </a:pPr>
              <a:r>
                <a:rPr lang="en-US" sz="1050" kern="0" dirty="0">
                  <a:solidFill>
                    <a:prstClr val="black"/>
                  </a:solidFill>
                  <a:latin typeface="Tahoma"/>
                </a:rPr>
                <a:t>0   1   2   3   4  5  6   7  8   9  10 11 12 13 14</a:t>
              </a:r>
            </a:p>
          </p:txBody>
        </p:sp>
        <p:cxnSp>
          <p:nvCxnSpPr>
            <p:cNvPr id="37" name="직선 연결선 2">
              <a:extLst>
                <a:ext uri="{FF2B5EF4-FFF2-40B4-BE49-F238E27FC236}">
                  <a16:creationId xmlns:a16="http://schemas.microsoft.com/office/drawing/2014/main" id="{9E9F9BF0-6E3A-40A2-85C4-17DA4E0EF889}"/>
                </a:ext>
              </a:extLst>
            </p:cNvPr>
            <p:cNvCxnSpPr/>
            <p:nvPr/>
          </p:nvCxnSpPr>
          <p:spPr>
            <a:xfrm>
              <a:off x="964042" y="3465241"/>
              <a:ext cx="0" cy="794647"/>
            </a:xfrm>
            <a:prstGeom prst="line">
              <a:avLst/>
            </a:prstGeom>
            <a:noFill/>
            <a:ln w="9525" cap="flat" cmpd="sng" algn="ctr">
              <a:solidFill>
                <a:srgbClr val="FF0000"/>
              </a:solidFill>
              <a:prstDash val="dash"/>
            </a:ln>
            <a:effectLst/>
          </p:spPr>
        </p:cxnSp>
      </p:grpSp>
      <p:grpSp>
        <p:nvGrpSpPr>
          <p:cNvPr id="40" name="Group 39">
            <a:extLst>
              <a:ext uri="{FF2B5EF4-FFF2-40B4-BE49-F238E27FC236}">
                <a16:creationId xmlns:a16="http://schemas.microsoft.com/office/drawing/2014/main" id="{ECC1AC72-9B54-42AD-8BC4-5383CB86B507}"/>
              </a:ext>
            </a:extLst>
          </p:cNvPr>
          <p:cNvGrpSpPr/>
          <p:nvPr/>
        </p:nvGrpSpPr>
        <p:grpSpPr>
          <a:xfrm>
            <a:off x="3086238" y="3093670"/>
            <a:ext cx="2711287" cy="1402050"/>
            <a:chOff x="1333527" y="4598372"/>
            <a:chExt cx="4572290" cy="2364407"/>
          </a:xfrm>
        </p:grpSpPr>
        <p:sp>
          <p:nvSpPr>
            <p:cNvPr id="41" name="TextBox 40">
              <a:extLst>
                <a:ext uri="{FF2B5EF4-FFF2-40B4-BE49-F238E27FC236}">
                  <a16:creationId xmlns:a16="http://schemas.microsoft.com/office/drawing/2014/main" id="{1D6C1079-E674-4ECC-98FE-71D48BBE6A13}"/>
                </a:ext>
              </a:extLst>
            </p:cNvPr>
            <p:cNvSpPr txBox="1"/>
            <p:nvPr/>
          </p:nvSpPr>
          <p:spPr>
            <a:xfrm>
              <a:off x="1810133" y="6495650"/>
              <a:ext cx="3986849" cy="467129"/>
            </a:xfrm>
            <a:prstGeom prst="rect">
              <a:avLst/>
            </a:prstGeom>
            <a:noFill/>
          </p:spPr>
          <p:txBody>
            <a:bodyPr wrap="square" rtlCol="0">
              <a:spAutoFit/>
            </a:bodyPr>
            <a:lstStyle/>
            <a:p>
              <a:pPr defTabSz="342900">
                <a:defRPr/>
              </a:pPr>
              <a:r>
                <a:rPr lang="en-US" sz="1200" kern="0" dirty="0">
                  <a:solidFill>
                    <a:prstClr val="black"/>
                  </a:solidFill>
                  <a:latin typeface="Tahoma"/>
                </a:rPr>
                <a:t>(b) An example of final solution</a:t>
              </a:r>
            </a:p>
          </p:txBody>
        </p:sp>
        <p:grpSp>
          <p:nvGrpSpPr>
            <p:cNvPr id="42" name="Group 41">
              <a:extLst>
                <a:ext uri="{FF2B5EF4-FFF2-40B4-BE49-F238E27FC236}">
                  <a16:creationId xmlns:a16="http://schemas.microsoft.com/office/drawing/2014/main" id="{22FE90D2-66CF-48AD-ACA8-F43309509643}"/>
                </a:ext>
              </a:extLst>
            </p:cNvPr>
            <p:cNvGrpSpPr/>
            <p:nvPr/>
          </p:nvGrpSpPr>
          <p:grpSpPr>
            <a:xfrm>
              <a:off x="1333527" y="4598372"/>
              <a:ext cx="4572290" cy="1503143"/>
              <a:chOff x="879408" y="4892496"/>
              <a:chExt cx="3681618" cy="1210334"/>
            </a:xfrm>
          </p:grpSpPr>
          <p:grpSp>
            <p:nvGrpSpPr>
              <p:cNvPr id="43" name="Group 42">
                <a:extLst>
                  <a:ext uri="{FF2B5EF4-FFF2-40B4-BE49-F238E27FC236}">
                    <a16:creationId xmlns:a16="http://schemas.microsoft.com/office/drawing/2014/main" id="{7EE05E27-0711-472A-9214-A3275D2CF391}"/>
                  </a:ext>
                </a:extLst>
              </p:cNvPr>
              <p:cNvGrpSpPr/>
              <p:nvPr/>
            </p:nvGrpSpPr>
            <p:grpSpPr>
              <a:xfrm>
                <a:off x="879408" y="5359627"/>
                <a:ext cx="3681618" cy="743203"/>
                <a:chOff x="686790" y="5418507"/>
                <a:chExt cx="3681618" cy="743203"/>
              </a:xfrm>
            </p:grpSpPr>
            <mc:AlternateContent xmlns:mc="http://schemas.openxmlformats.org/markup-compatibility/2006" xmlns:a14="http://schemas.microsoft.com/office/drawing/2010/main">
              <mc:Choice Requires="a14">
                <p:sp>
                  <p:nvSpPr>
                    <p:cNvPr id="47" name="직사각형 171">
                      <a:extLst>
                        <a:ext uri="{FF2B5EF4-FFF2-40B4-BE49-F238E27FC236}">
                          <a16:creationId xmlns:a16="http://schemas.microsoft.com/office/drawing/2014/main" id="{4F495779-3BF6-431A-A507-A852074A54E9}"/>
                        </a:ext>
                      </a:extLst>
                    </p:cNvPr>
                    <p:cNvSpPr/>
                    <p:nvPr/>
                  </p:nvSpPr>
                  <p:spPr>
                    <a:xfrm>
                      <a:off x="1194371" y="5422435"/>
                      <a:ext cx="51686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1</m:t>
                              </m:r>
                            </m:sub>
                          </m:sSub>
                        </m:oMath>
                      </a14:m>
                      <a:r>
                        <a:rPr lang="ko-KR" altLang="en-US" sz="1050" kern="0" dirty="0">
                          <a:solidFill>
                            <a:prstClr val="white"/>
                          </a:solidFill>
                          <a:latin typeface="Tahoma"/>
                        </a:rPr>
                        <a:t> </a:t>
                      </a:r>
                    </a:p>
                  </p:txBody>
                </p:sp>
              </mc:Choice>
              <mc:Fallback xmlns="">
                <p:sp>
                  <p:nvSpPr>
                    <p:cNvPr id="42" name="직사각형 171">
                      <a:extLst>
                        <a:ext uri="{FF2B5EF4-FFF2-40B4-BE49-F238E27FC236}">
                          <a16:creationId xmlns:a16="http://schemas.microsoft.com/office/drawing/2014/main" id="{701F3AE4-22E9-4FF8-A0C3-FFBCBC0BAD26}"/>
                        </a:ext>
                      </a:extLst>
                    </p:cNvPr>
                    <p:cNvSpPr>
                      <a:spLocks noRot="1" noChangeAspect="1" noMove="1" noResize="1" noEditPoints="1" noAdjustHandles="1" noChangeArrowheads="1" noChangeShapeType="1" noTextEdit="1"/>
                    </p:cNvSpPr>
                    <p:nvPr/>
                  </p:nvSpPr>
                  <p:spPr>
                    <a:xfrm>
                      <a:off x="1194371" y="5422435"/>
                      <a:ext cx="516864" cy="738465"/>
                    </a:xfrm>
                    <a:prstGeom prst="rect">
                      <a:avLst/>
                    </a:prstGeom>
                    <a:blipFill>
                      <a:blip r:embed="rId10"/>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직사각형 171">
                      <a:extLst>
                        <a:ext uri="{FF2B5EF4-FFF2-40B4-BE49-F238E27FC236}">
                          <a16:creationId xmlns:a16="http://schemas.microsoft.com/office/drawing/2014/main" id="{12326D5F-0F15-4A38-8379-4354E13A2B73}"/>
                        </a:ext>
                      </a:extLst>
                    </p:cNvPr>
                    <p:cNvSpPr/>
                    <p:nvPr/>
                  </p:nvSpPr>
                  <p:spPr>
                    <a:xfrm>
                      <a:off x="1709012" y="5423245"/>
                      <a:ext cx="51191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2</m:t>
                              </m:r>
                            </m:sub>
                          </m:sSub>
                        </m:oMath>
                      </a14:m>
                      <a:r>
                        <a:rPr lang="ko-KR" altLang="en-US" sz="1050" kern="0" dirty="0">
                          <a:solidFill>
                            <a:prstClr val="white"/>
                          </a:solidFill>
                          <a:latin typeface="Tahoma"/>
                        </a:rPr>
                        <a:t> </a:t>
                      </a:r>
                    </a:p>
                  </p:txBody>
                </p:sp>
              </mc:Choice>
              <mc:Fallback xmlns="">
                <p:sp>
                  <p:nvSpPr>
                    <p:cNvPr id="43" name="직사각형 171">
                      <a:extLst>
                        <a:ext uri="{FF2B5EF4-FFF2-40B4-BE49-F238E27FC236}">
                          <a16:creationId xmlns:a16="http://schemas.microsoft.com/office/drawing/2014/main" id="{3D5C8FF5-BAC5-4821-AE01-9138C77EC4FB}"/>
                        </a:ext>
                      </a:extLst>
                    </p:cNvPr>
                    <p:cNvSpPr>
                      <a:spLocks noRot="1" noChangeAspect="1" noMove="1" noResize="1" noEditPoints="1" noAdjustHandles="1" noChangeArrowheads="1" noChangeShapeType="1" noTextEdit="1"/>
                    </p:cNvSpPr>
                    <p:nvPr/>
                  </p:nvSpPr>
                  <p:spPr>
                    <a:xfrm>
                      <a:off x="1709012" y="5423245"/>
                      <a:ext cx="511914" cy="738465"/>
                    </a:xfrm>
                    <a:prstGeom prst="rect">
                      <a:avLst/>
                    </a:prstGeom>
                    <a:blipFill>
                      <a:blip r:embed="rId11"/>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EE29EB72-FF89-40F8-A4BB-FA41383701C4}"/>
                    </a:ext>
                  </a:extLst>
                </p:cNvPr>
                <p:cNvCxnSpPr/>
                <p:nvPr/>
              </p:nvCxnSpPr>
              <p:spPr>
                <a:xfrm>
                  <a:off x="686790" y="5418507"/>
                  <a:ext cx="3681618" cy="0"/>
                </a:xfrm>
                <a:prstGeom prst="line">
                  <a:avLst/>
                </a:prstGeom>
                <a:noFill/>
                <a:ln w="38100" cap="flat" cmpd="sng" algn="ctr">
                  <a:solidFill>
                    <a:sysClr val="windowText" lastClr="000000"/>
                  </a:solidFill>
                  <a:prstDash val="sysDot"/>
                </a:ln>
                <a:effectLst/>
              </p:spPr>
            </p:cxnSp>
            <p:cxnSp>
              <p:nvCxnSpPr>
                <p:cNvPr id="50" name="Straight Connector 49">
                  <a:extLst>
                    <a:ext uri="{FF2B5EF4-FFF2-40B4-BE49-F238E27FC236}">
                      <a16:creationId xmlns:a16="http://schemas.microsoft.com/office/drawing/2014/main" id="{1D8D43FE-2976-4177-9031-315B4AD7845F}"/>
                    </a:ext>
                  </a:extLst>
                </p:cNvPr>
                <p:cNvCxnSpPr/>
                <p:nvPr/>
              </p:nvCxnSpPr>
              <p:spPr>
                <a:xfrm>
                  <a:off x="686790" y="6161710"/>
                  <a:ext cx="3681617" cy="0"/>
                </a:xfrm>
                <a:prstGeom prst="line">
                  <a:avLst/>
                </a:prstGeom>
                <a:noFill/>
                <a:ln w="38100" cap="flat" cmpd="sng" algn="ctr">
                  <a:solidFill>
                    <a:sysClr val="windowText" lastClr="000000"/>
                  </a:solidFill>
                  <a:prstDash val="sysDot"/>
                </a:ln>
                <a:effectLst/>
              </p:spPr>
            </p:cxnSp>
            <mc:AlternateContent xmlns:mc="http://schemas.openxmlformats.org/markup-compatibility/2006" xmlns:a14="http://schemas.microsoft.com/office/drawing/2010/main">
              <mc:Choice Requires="a14">
                <p:sp>
                  <p:nvSpPr>
                    <p:cNvPr id="51" name="직사각형 171">
                      <a:extLst>
                        <a:ext uri="{FF2B5EF4-FFF2-40B4-BE49-F238E27FC236}">
                          <a16:creationId xmlns:a16="http://schemas.microsoft.com/office/drawing/2014/main" id="{824CE38C-CA4A-46E3-B648-375B5954D040}"/>
                        </a:ext>
                      </a:extLst>
                    </p:cNvPr>
                    <p:cNvSpPr/>
                    <p:nvPr/>
                  </p:nvSpPr>
                  <p:spPr>
                    <a:xfrm>
                      <a:off x="2481649" y="5421586"/>
                      <a:ext cx="1032597"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2700" b="1" i="1" kern="0">
                                  <a:solidFill>
                                    <a:prstClr val="white"/>
                                  </a:solidFill>
                                  <a:latin typeface="Cambria Math" panose="02040503050406030204" pitchFamily="18" charset="0"/>
                                </a:rPr>
                              </m:ctrlPr>
                            </m:sSubPr>
                            <m:e>
                              <m:r>
                                <a:rPr lang="en-US" altLang="ko-KR" sz="2700" b="1" i="1" kern="0">
                                  <a:solidFill>
                                    <a:prstClr val="white"/>
                                  </a:solidFill>
                                  <a:latin typeface="Cambria Math" panose="02040503050406030204" pitchFamily="18" charset="0"/>
                                </a:rPr>
                                <m:t>𝒄</m:t>
                              </m:r>
                            </m:e>
                            <m:sub>
                              <m:r>
                                <a:rPr lang="en-US" altLang="ko-KR" sz="2700" b="1" i="1" kern="0">
                                  <a:solidFill>
                                    <a:prstClr val="white"/>
                                  </a:solidFill>
                                  <a:latin typeface="Cambria Math" panose="02040503050406030204" pitchFamily="18" charset="0"/>
                                </a:rPr>
                                <m:t>𝟑</m:t>
                              </m:r>
                            </m:sub>
                          </m:sSub>
                        </m:oMath>
                      </a14:m>
                      <a:r>
                        <a:rPr lang="ko-KR" altLang="en-US" sz="2700" b="1" kern="0" dirty="0">
                          <a:solidFill>
                            <a:prstClr val="white"/>
                          </a:solidFill>
                          <a:latin typeface="Tahoma"/>
                        </a:rPr>
                        <a:t> </a:t>
                      </a:r>
                    </a:p>
                  </p:txBody>
                </p:sp>
              </mc:Choice>
              <mc:Fallback xmlns="">
                <p:sp>
                  <p:nvSpPr>
                    <p:cNvPr id="46" name="직사각형 171">
                      <a:extLst>
                        <a:ext uri="{FF2B5EF4-FFF2-40B4-BE49-F238E27FC236}">
                          <a16:creationId xmlns:a16="http://schemas.microsoft.com/office/drawing/2014/main" id="{C0E1CB73-A940-40AA-B93F-7B47B9694100}"/>
                        </a:ext>
                      </a:extLst>
                    </p:cNvPr>
                    <p:cNvSpPr>
                      <a:spLocks noRot="1" noChangeAspect="1" noMove="1" noResize="1" noEditPoints="1" noAdjustHandles="1" noChangeArrowheads="1" noChangeShapeType="1" noTextEdit="1"/>
                    </p:cNvSpPr>
                    <p:nvPr/>
                  </p:nvSpPr>
                  <p:spPr>
                    <a:xfrm>
                      <a:off x="2481649" y="5421586"/>
                      <a:ext cx="1032597" cy="738465"/>
                    </a:xfrm>
                    <a:prstGeom prst="rect">
                      <a:avLst/>
                    </a:prstGeom>
                    <a:blipFill>
                      <a:blip r:embed="rId12"/>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직사각형 171">
                      <a:extLst>
                        <a:ext uri="{FF2B5EF4-FFF2-40B4-BE49-F238E27FC236}">
                          <a16:creationId xmlns:a16="http://schemas.microsoft.com/office/drawing/2014/main" id="{6AB63318-EAF0-4B13-BD74-C00621FED503}"/>
                        </a:ext>
                      </a:extLst>
                    </p:cNvPr>
                    <p:cNvSpPr/>
                    <p:nvPr/>
                  </p:nvSpPr>
                  <p:spPr>
                    <a:xfrm>
                      <a:off x="3776285" y="5422407"/>
                      <a:ext cx="50696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4</m:t>
                              </m:r>
                            </m:sub>
                          </m:sSub>
                        </m:oMath>
                      </a14:m>
                      <a:r>
                        <a:rPr lang="ko-KR" altLang="en-US" sz="1050" kern="0" dirty="0">
                          <a:solidFill>
                            <a:prstClr val="white"/>
                          </a:solidFill>
                          <a:latin typeface="Tahoma"/>
                        </a:rPr>
                        <a:t> </a:t>
                      </a:r>
                    </a:p>
                  </p:txBody>
                </p:sp>
              </mc:Choice>
              <mc:Fallback xmlns="">
                <p:sp>
                  <p:nvSpPr>
                    <p:cNvPr id="51" name="직사각형 171"/>
                    <p:cNvSpPr>
                      <a:spLocks noRot="1" noChangeAspect="1" noMove="1" noResize="1" noEditPoints="1" noAdjustHandles="1" noChangeArrowheads="1" noChangeShapeType="1" noTextEdit="1"/>
                    </p:cNvSpPr>
                    <p:nvPr/>
                  </p:nvSpPr>
                  <p:spPr>
                    <a:xfrm>
                      <a:off x="3776285" y="5422407"/>
                      <a:ext cx="506964" cy="738465"/>
                    </a:xfrm>
                    <a:prstGeom prst="rect">
                      <a:avLst/>
                    </a:prstGeom>
                    <a:blipFill>
                      <a:blip r:embed="rId13"/>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53" name="직선 연결선 2">
                  <a:extLst>
                    <a:ext uri="{FF2B5EF4-FFF2-40B4-BE49-F238E27FC236}">
                      <a16:creationId xmlns:a16="http://schemas.microsoft.com/office/drawing/2014/main" id="{622E96DA-5F09-44AC-8014-E5D25E025964}"/>
                    </a:ext>
                  </a:extLst>
                </p:cNvPr>
                <p:cNvCxnSpPr/>
                <p:nvPr/>
              </p:nvCxnSpPr>
              <p:spPr>
                <a:xfrm>
                  <a:off x="698970" y="5422573"/>
                  <a:ext cx="0" cy="722406"/>
                </a:xfrm>
                <a:prstGeom prst="line">
                  <a:avLst/>
                </a:prstGeom>
                <a:noFill/>
                <a:ln w="9525" cap="flat" cmpd="sng" algn="ctr">
                  <a:solidFill>
                    <a:srgbClr val="FF0000"/>
                  </a:solidFill>
                  <a:prstDash val="dash"/>
                </a:ln>
                <a:effectLst/>
              </p:spPr>
            </p:cxnSp>
            <p:cxnSp>
              <p:nvCxnSpPr>
                <p:cNvPr id="54" name="직선 연결선 2">
                  <a:extLst>
                    <a:ext uri="{FF2B5EF4-FFF2-40B4-BE49-F238E27FC236}">
                      <a16:creationId xmlns:a16="http://schemas.microsoft.com/office/drawing/2014/main" id="{9C5AC023-9A02-4E2D-A4B9-5F60643BDBD3}"/>
                    </a:ext>
                  </a:extLst>
                </p:cNvPr>
                <p:cNvCxnSpPr/>
                <p:nvPr/>
              </p:nvCxnSpPr>
              <p:spPr>
                <a:xfrm>
                  <a:off x="953330" y="5422573"/>
                  <a:ext cx="0" cy="722406"/>
                </a:xfrm>
                <a:prstGeom prst="line">
                  <a:avLst/>
                </a:prstGeom>
                <a:noFill/>
                <a:ln w="9525" cap="flat" cmpd="sng" algn="ctr">
                  <a:solidFill>
                    <a:srgbClr val="FF0000"/>
                  </a:solidFill>
                  <a:prstDash val="dash"/>
                </a:ln>
                <a:effectLst/>
              </p:spPr>
            </p:cxnSp>
            <p:cxnSp>
              <p:nvCxnSpPr>
                <p:cNvPr id="55" name="직선 연결선 2">
                  <a:extLst>
                    <a:ext uri="{FF2B5EF4-FFF2-40B4-BE49-F238E27FC236}">
                      <a16:creationId xmlns:a16="http://schemas.microsoft.com/office/drawing/2014/main" id="{9789AEF6-5FF2-492F-BD5B-F2AB9160CF90}"/>
                    </a:ext>
                  </a:extLst>
                </p:cNvPr>
                <p:cNvCxnSpPr/>
                <p:nvPr/>
              </p:nvCxnSpPr>
              <p:spPr>
                <a:xfrm>
                  <a:off x="1209287" y="5422573"/>
                  <a:ext cx="0" cy="722406"/>
                </a:xfrm>
                <a:prstGeom prst="line">
                  <a:avLst/>
                </a:prstGeom>
                <a:noFill/>
                <a:ln w="9525" cap="flat" cmpd="sng" algn="ctr">
                  <a:solidFill>
                    <a:srgbClr val="FF0000"/>
                  </a:solidFill>
                  <a:prstDash val="dash"/>
                </a:ln>
                <a:effectLst/>
              </p:spPr>
            </p:cxnSp>
            <p:cxnSp>
              <p:nvCxnSpPr>
                <p:cNvPr id="56" name="직선 연결선 2">
                  <a:extLst>
                    <a:ext uri="{FF2B5EF4-FFF2-40B4-BE49-F238E27FC236}">
                      <a16:creationId xmlns:a16="http://schemas.microsoft.com/office/drawing/2014/main" id="{1252930F-BAEE-4614-B275-000AFCCB0EF8}"/>
                    </a:ext>
                  </a:extLst>
                </p:cNvPr>
                <p:cNvCxnSpPr/>
                <p:nvPr/>
              </p:nvCxnSpPr>
              <p:spPr>
                <a:xfrm>
                  <a:off x="1462463" y="5422573"/>
                  <a:ext cx="0" cy="722406"/>
                </a:xfrm>
                <a:prstGeom prst="line">
                  <a:avLst/>
                </a:prstGeom>
                <a:noFill/>
                <a:ln w="9525" cap="flat" cmpd="sng" algn="ctr">
                  <a:solidFill>
                    <a:srgbClr val="FF0000"/>
                  </a:solidFill>
                  <a:prstDash val="dash"/>
                </a:ln>
                <a:effectLst/>
              </p:spPr>
            </p:cxnSp>
            <p:cxnSp>
              <p:nvCxnSpPr>
                <p:cNvPr id="57" name="직선 연결선 2">
                  <a:extLst>
                    <a:ext uri="{FF2B5EF4-FFF2-40B4-BE49-F238E27FC236}">
                      <a16:creationId xmlns:a16="http://schemas.microsoft.com/office/drawing/2014/main" id="{9705A7D5-4D3B-4776-BFC7-FE09860719EE}"/>
                    </a:ext>
                  </a:extLst>
                </p:cNvPr>
                <p:cNvCxnSpPr/>
                <p:nvPr/>
              </p:nvCxnSpPr>
              <p:spPr>
                <a:xfrm>
                  <a:off x="1721202" y="5422573"/>
                  <a:ext cx="0" cy="722406"/>
                </a:xfrm>
                <a:prstGeom prst="line">
                  <a:avLst/>
                </a:prstGeom>
                <a:noFill/>
                <a:ln w="9525" cap="flat" cmpd="sng" algn="ctr">
                  <a:solidFill>
                    <a:srgbClr val="FF0000"/>
                  </a:solidFill>
                  <a:prstDash val="dash"/>
                </a:ln>
                <a:effectLst/>
              </p:spPr>
            </p:cxnSp>
            <p:cxnSp>
              <p:nvCxnSpPr>
                <p:cNvPr id="58" name="직선 연결선 2">
                  <a:extLst>
                    <a:ext uri="{FF2B5EF4-FFF2-40B4-BE49-F238E27FC236}">
                      <a16:creationId xmlns:a16="http://schemas.microsoft.com/office/drawing/2014/main" id="{5C4071D7-30A2-41E0-965C-FB8CFB6EFEE3}"/>
                    </a:ext>
                  </a:extLst>
                </p:cNvPr>
                <p:cNvCxnSpPr/>
                <p:nvPr/>
              </p:nvCxnSpPr>
              <p:spPr>
                <a:xfrm>
                  <a:off x="1977159" y="5422573"/>
                  <a:ext cx="0" cy="722406"/>
                </a:xfrm>
                <a:prstGeom prst="line">
                  <a:avLst/>
                </a:prstGeom>
                <a:noFill/>
                <a:ln w="9525" cap="flat" cmpd="sng" algn="ctr">
                  <a:solidFill>
                    <a:srgbClr val="FF0000"/>
                  </a:solidFill>
                  <a:prstDash val="dash"/>
                </a:ln>
                <a:effectLst/>
              </p:spPr>
            </p:cxnSp>
            <p:cxnSp>
              <p:nvCxnSpPr>
                <p:cNvPr id="59" name="직선 연결선 2">
                  <a:extLst>
                    <a:ext uri="{FF2B5EF4-FFF2-40B4-BE49-F238E27FC236}">
                      <a16:creationId xmlns:a16="http://schemas.microsoft.com/office/drawing/2014/main" id="{3306CA80-5756-4858-8CB4-DE1CEA9A5328}"/>
                    </a:ext>
                  </a:extLst>
                </p:cNvPr>
                <p:cNvCxnSpPr/>
                <p:nvPr/>
              </p:nvCxnSpPr>
              <p:spPr>
                <a:xfrm>
                  <a:off x="2233116" y="5422573"/>
                  <a:ext cx="0" cy="722406"/>
                </a:xfrm>
                <a:prstGeom prst="line">
                  <a:avLst/>
                </a:prstGeom>
                <a:noFill/>
                <a:ln w="9525" cap="flat" cmpd="sng" algn="ctr">
                  <a:solidFill>
                    <a:srgbClr val="FF0000"/>
                  </a:solidFill>
                  <a:prstDash val="dash"/>
                </a:ln>
                <a:effectLst/>
              </p:spPr>
            </p:cxnSp>
            <p:cxnSp>
              <p:nvCxnSpPr>
                <p:cNvPr id="60" name="직선 연결선 2">
                  <a:extLst>
                    <a:ext uri="{FF2B5EF4-FFF2-40B4-BE49-F238E27FC236}">
                      <a16:creationId xmlns:a16="http://schemas.microsoft.com/office/drawing/2014/main" id="{1536AC7C-8B2F-4A5D-9249-705E3B00ADF0}"/>
                    </a:ext>
                  </a:extLst>
                </p:cNvPr>
                <p:cNvCxnSpPr/>
                <p:nvPr/>
              </p:nvCxnSpPr>
              <p:spPr>
                <a:xfrm>
                  <a:off x="2489074" y="5422573"/>
                  <a:ext cx="0" cy="722406"/>
                </a:xfrm>
                <a:prstGeom prst="line">
                  <a:avLst/>
                </a:prstGeom>
                <a:noFill/>
                <a:ln w="9525" cap="flat" cmpd="sng" algn="ctr">
                  <a:solidFill>
                    <a:srgbClr val="FF0000"/>
                  </a:solidFill>
                  <a:prstDash val="dash"/>
                </a:ln>
                <a:effectLst/>
              </p:spPr>
            </p:cxnSp>
            <p:cxnSp>
              <p:nvCxnSpPr>
                <p:cNvPr id="61" name="직선 연결선 2">
                  <a:extLst>
                    <a:ext uri="{FF2B5EF4-FFF2-40B4-BE49-F238E27FC236}">
                      <a16:creationId xmlns:a16="http://schemas.microsoft.com/office/drawing/2014/main" id="{68911D78-E9C2-425A-9DD4-A3DE59A42C1D}"/>
                    </a:ext>
                  </a:extLst>
                </p:cNvPr>
                <p:cNvCxnSpPr/>
                <p:nvPr/>
              </p:nvCxnSpPr>
              <p:spPr>
                <a:xfrm>
                  <a:off x="2745031" y="5422573"/>
                  <a:ext cx="0" cy="722406"/>
                </a:xfrm>
                <a:prstGeom prst="line">
                  <a:avLst/>
                </a:prstGeom>
                <a:noFill/>
                <a:ln w="9525" cap="flat" cmpd="sng" algn="ctr">
                  <a:solidFill>
                    <a:srgbClr val="FF0000"/>
                  </a:solidFill>
                  <a:prstDash val="dash"/>
                </a:ln>
                <a:effectLst/>
              </p:spPr>
            </p:cxnSp>
            <p:cxnSp>
              <p:nvCxnSpPr>
                <p:cNvPr id="62" name="직선 연결선 2">
                  <a:extLst>
                    <a:ext uri="{FF2B5EF4-FFF2-40B4-BE49-F238E27FC236}">
                      <a16:creationId xmlns:a16="http://schemas.microsoft.com/office/drawing/2014/main" id="{64F7ABBA-4840-4839-8193-7754C2918738}"/>
                    </a:ext>
                  </a:extLst>
                </p:cNvPr>
                <p:cNvCxnSpPr/>
                <p:nvPr/>
              </p:nvCxnSpPr>
              <p:spPr>
                <a:xfrm>
                  <a:off x="3000988" y="5426888"/>
                  <a:ext cx="0" cy="731504"/>
                </a:xfrm>
                <a:prstGeom prst="line">
                  <a:avLst/>
                </a:prstGeom>
                <a:noFill/>
                <a:ln w="9525" cap="flat" cmpd="sng" algn="ctr">
                  <a:solidFill>
                    <a:srgbClr val="FF0000"/>
                  </a:solidFill>
                  <a:prstDash val="dash"/>
                </a:ln>
                <a:effectLst/>
              </p:spPr>
            </p:cxnSp>
            <p:cxnSp>
              <p:nvCxnSpPr>
                <p:cNvPr id="63" name="직선 연결선 2">
                  <a:extLst>
                    <a:ext uri="{FF2B5EF4-FFF2-40B4-BE49-F238E27FC236}">
                      <a16:creationId xmlns:a16="http://schemas.microsoft.com/office/drawing/2014/main" id="{5A452020-6444-4486-A6D2-59997C54E59B}"/>
                    </a:ext>
                  </a:extLst>
                </p:cNvPr>
                <p:cNvCxnSpPr/>
                <p:nvPr/>
              </p:nvCxnSpPr>
              <p:spPr>
                <a:xfrm>
                  <a:off x="3256945" y="5426888"/>
                  <a:ext cx="0" cy="731504"/>
                </a:xfrm>
                <a:prstGeom prst="line">
                  <a:avLst/>
                </a:prstGeom>
                <a:noFill/>
                <a:ln w="9525" cap="flat" cmpd="sng" algn="ctr">
                  <a:solidFill>
                    <a:srgbClr val="FF0000"/>
                  </a:solidFill>
                  <a:prstDash val="dash"/>
                </a:ln>
                <a:effectLst/>
              </p:spPr>
            </p:cxnSp>
            <p:cxnSp>
              <p:nvCxnSpPr>
                <p:cNvPr id="64" name="직선 연결선 2">
                  <a:extLst>
                    <a:ext uri="{FF2B5EF4-FFF2-40B4-BE49-F238E27FC236}">
                      <a16:creationId xmlns:a16="http://schemas.microsoft.com/office/drawing/2014/main" id="{FC60BC51-3DB1-4B1F-A418-13AFA89C2067}"/>
                    </a:ext>
                  </a:extLst>
                </p:cNvPr>
                <p:cNvCxnSpPr/>
                <p:nvPr/>
              </p:nvCxnSpPr>
              <p:spPr>
                <a:xfrm>
                  <a:off x="3512902" y="5426888"/>
                  <a:ext cx="0" cy="731504"/>
                </a:xfrm>
                <a:prstGeom prst="line">
                  <a:avLst/>
                </a:prstGeom>
                <a:noFill/>
                <a:ln w="9525" cap="flat" cmpd="sng" algn="ctr">
                  <a:solidFill>
                    <a:srgbClr val="FF0000"/>
                  </a:solidFill>
                  <a:prstDash val="dash"/>
                </a:ln>
                <a:effectLst/>
              </p:spPr>
            </p:cxnSp>
            <p:cxnSp>
              <p:nvCxnSpPr>
                <p:cNvPr id="65" name="직선 연결선 2">
                  <a:extLst>
                    <a:ext uri="{FF2B5EF4-FFF2-40B4-BE49-F238E27FC236}">
                      <a16:creationId xmlns:a16="http://schemas.microsoft.com/office/drawing/2014/main" id="{8D1C8D22-A2F2-4B1C-9CA8-E07167DCF1F9}"/>
                    </a:ext>
                  </a:extLst>
                </p:cNvPr>
                <p:cNvCxnSpPr/>
                <p:nvPr/>
              </p:nvCxnSpPr>
              <p:spPr>
                <a:xfrm>
                  <a:off x="3768860" y="5426888"/>
                  <a:ext cx="0" cy="731504"/>
                </a:xfrm>
                <a:prstGeom prst="line">
                  <a:avLst/>
                </a:prstGeom>
                <a:noFill/>
                <a:ln w="9525" cap="flat" cmpd="sng" algn="ctr">
                  <a:solidFill>
                    <a:srgbClr val="FF0000"/>
                  </a:solidFill>
                  <a:prstDash val="dash"/>
                </a:ln>
                <a:effectLst/>
              </p:spPr>
            </p:cxnSp>
            <p:cxnSp>
              <p:nvCxnSpPr>
                <p:cNvPr id="66" name="직선 연결선 2">
                  <a:extLst>
                    <a:ext uri="{FF2B5EF4-FFF2-40B4-BE49-F238E27FC236}">
                      <a16:creationId xmlns:a16="http://schemas.microsoft.com/office/drawing/2014/main" id="{97CC31F3-B8A6-4234-9F2A-E510D9527EDB}"/>
                    </a:ext>
                  </a:extLst>
                </p:cNvPr>
                <p:cNvCxnSpPr/>
                <p:nvPr/>
              </p:nvCxnSpPr>
              <p:spPr>
                <a:xfrm>
                  <a:off x="4024817" y="5426888"/>
                  <a:ext cx="0" cy="731504"/>
                </a:xfrm>
                <a:prstGeom prst="line">
                  <a:avLst/>
                </a:prstGeom>
                <a:noFill/>
                <a:ln w="9525" cap="flat" cmpd="sng" algn="ctr">
                  <a:solidFill>
                    <a:srgbClr val="FF0000"/>
                  </a:solidFill>
                  <a:prstDash val="dash"/>
                </a:ln>
                <a:effectLst/>
              </p:spPr>
            </p:cxnSp>
            <p:cxnSp>
              <p:nvCxnSpPr>
                <p:cNvPr id="67" name="직선 연결선 2">
                  <a:extLst>
                    <a:ext uri="{FF2B5EF4-FFF2-40B4-BE49-F238E27FC236}">
                      <a16:creationId xmlns:a16="http://schemas.microsoft.com/office/drawing/2014/main" id="{065E5746-BD60-4205-A137-5DFB082D32A6}"/>
                    </a:ext>
                  </a:extLst>
                </p:cNvPr>
                <p:cNvCxnSpPr/>
                <p:nvPr/>
              </p:nvCxnSpPr>
              <p:spPr>
                <a:xfrm>
                  <a:off x="4280774" y="5426888"/>
                  <a:ext cx="0" cy="731504"/>
                </a:xfrm>
                <a:prstGeom prst="line">
                  <a:avLst/>
                </a:prstGeom>
                <a:noFill/>
                <a:ln w="9525" cap="flat" cmpd="sng" algn="ctr">
                  <a:solidFill>
                    <a:srgbClr val="FF0000"/>
                  </a:solidFill>
                  <a:prstDash val="dash"/>
                </a:ln>
                <a:effectLst/>
              </p:spPr>
            </p:cxnSp>
          </p:grpSp>
          <p:grpSp>
            <p:nvGrpSpPr>
              <p:cNvPr id="44" name="Group 43">
                <a:extLst>
                  <a:ext uri="{FF2B5EF4-FFF2-40B4-BE49-F238E27FC236}">
                    <a16:creationId xmlns:a16="http://schemas.microsoft.com/office/drawing/2014/main" id="{B7CB3384-72A2-47B7-B511-E0D865666361}"/>
                  </a:ext>
                </a:extLst>
              </p:cNvPr>
              <p:cNvGrpSpPr/>
              <p:nvPr/>
            </p:nvGrpSpPr>
            <p:grpSpPr>
              <a:xfrm>
                <a:off x="2306117" y="4892496"/>
                <a:ext cx="1134641" cy="433552"/>
                <a:chOff x="2306117" y="4892496"/>
                <a:chExt cx="1134641" cy="433552"/>
              </a:xfrm>
            </p:grpSpPr>
            <p:cxnSp>
              <p:nvCxnSpPr>
                <p:cNvPr id="45" name="Straight Arrow Connector 44">
                  <a:extLst>
                    <a:ext uri="{FF2B5EF4-FFF2-40B4-BE49-F238E27FC236}">
                      <a16:creationId xmlns:a16="http://schemas.microsoft.com/office/drawing/2014/main" id="{9B168A95-9CDC-4506-9D16-7DE52FD0E9F8}"/>
                    </a:ext>
                  </a:extLst>
                </p:cNvPr>
                <p:cNvCxnSpPr/>
                <p:nvPr/>
              </p:nvCxnSpPr>
              <p:spPr>
                <a:xfrm>
                  <a:off x="2674723" y="5188110"/>
                  <a:ext cx="0" cy="137938"/>
                </a:xfrm>
                <a:prstGeom prst="straightConnector1">
                  <a:avLst/>
                </a:prstGeom>
                <a:noFill/>
                <a:ln w="127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DAF1182-FD2E-40D2-BEEA-723F0E1BC5AE}"/>
                        </a:ext>
                      </a:extLst>
                    </p:cNvPr>
                    <p:cNvSpPr txBox="1"/>
                    <p:nvPr/>
                  </p:nvSpPr>
                  <p:spPr>
                    <a:xfrm>
                      <a:off x="2306117" y="4892496"/>
                      <a:ext cx="1134641" cy="376134"/>
                    </a:xfrm>
                    <a:prstGeom prst="rect">
                      <a:avLst/>
                    </a:prstGeom>
                    <a:noFill/>
                  </p:spPr>
                  <p:txBody>
                    <a:bodyPr wrap="square" rtlCol="0">
                      <a:spAutoFit/>
                    </a:bodyPr>
                    <a:lstStyle/>
                    <a:p>
                      <a:pPr defTabSz="342900">
                        <a:defRPr/>
                      </a:pPr>
                      <a14:m>
                        <m:oMathPara xmlns:m="http://schemas.openxmlformats.org/officeDocument/2006/math">
                          <m:oMathParaPr>
                            <m:jc m:val="centerGroup"/>
                          </m:oMathParaPr>
                          <m:oMath xmlns:m="http://schemas.openxmlformats.org/officeDocument/2006/math">
                            <m:sSub>
                              <m:sSubPr>
                                <m:ctrlPr>
                                  <a:rPr lang="en-US" altLang="zh-CN" sz="1200" i="1" kern="0" dirty="0">
                                    <a:solidFill>
                                      <a:prstClr val="black"/>
                                    </a:solidFill>
                                    <a:latin typeface="Cambria Math" panose="02040503050406030204" pitchFamily="18" charset="0"/>
                                  </a:rPr>
                                </m:ctrlPr>
                              </m:sSubPr>
                              <m:e>
                                <m:r>
                                  <a:rPr lang="en-US" altLang="zh-CN" sz="1200" b="1" i="1" kern="0" dirty="0">
                                    <a:solidFill>
                                      <a:prstClr val="black"/>
                                    </a:solidFill>
                                    <a:latin typeface="Cambria Math" panose="02040503050406030204" pitchFamily="18" charset="0"/>
                                  </a:rPr>
                                  <m:t>𝒙</m:t>
                                </m:r>
                              </m:e>
                              <m:sub>
                                <m:r>
                                  <a:rPr lang="en-US" altLang="zh-CN" sz="1200" b="1" i="1" kern="0" dirty="0">
                                    <a:solidFill>
                                      <a:prstClr val="black"/>
                                    </a:solidFill>
                                    <a:latin typeface="Cambria Math" panose="02040503050406030204" pitchFamily="18" charset="0"/>
                                  </a:rPr>
                                  <m:t>𝟑</m:t>
                                </m:r>
                              </m:sub>
                            </m:sSub>
                            <m:r>
                              <a:rPr lang="en-US" altLang="zh-CN" sz="1200" b="1" i="1" kern="0" dirty="0">
                                <a:solidFill>
                                  <a:prstClr val="black"/>
                                </a:solidFill>
                                <a:latin typeface="Cambria Math" panose="02040503050406030204" pitchFamily="18" charset="0"/>
                              </a:rPr>
                              <m:t>=</m:t>
                            </m:r>
                            <m:r>
                              <a:rPr lang="en-US" altLang="zh-CN" sz="1200" b="1" i="1" kern="0" dirty="0">
                                <a:solidFill>
                                  <a:prstClr val="black"/>
                                </a:solidFill>
                                <a:latin typeface="Cambria Math" panose="02040503050406030204" pitchFamily="18" charset="0"/>
                              </a:rPr>
                              <m:t>𝟔</m:t>
                            </m:r>
                          </m:oMath>
                        </m:oMathPara>
                      </a14:m>
                      <a:endParaRPr lang="en-US" sz="1200" kern="0" dirty="0">
                        <a:solidFill>
                          <a:prstClr val="black"/>
                        </a:solidFill>
                        <a:latin typeface="Tahoma"/>
                      </a:endParaRPr>
                    </a:p>
                  </p:txBody>
                </p:sp>
              </mc:Choice>
              <mc:Fallback xmlns="">
                <p:sp>
                  <p:nvSpPr>
                    <p:cNvPr id="41" name="TextBox 40">
                      <a:extLst>
                        <a:ext uri="{FF2B5EF4-FFF2-40B4-BE49-F238E27FC236}">
                          <a16:creationId xmlns:a16="http://schemas.microsoft.com/office/drawing/2014/main" id="{178529DC-B3FD-4B38-A537-6474D55C7F45}"/>
                        </a:ext>
                      </a:extLst>
                    </p:cNvPr>
                    <p:cNvSpPr txBox="1">
                      <a:spLocks noRot="1" noChangeAspect="1" noMove="1" noResize="1" noEditPoints="1" noAdjustHandles="1" noChangeArrowheads="1" noChangeShapeType="1" noTextEdit="1"/>
                    </p:cNvSpPr>
                    <p:nvPr/>
                  </p:nvSpPr>
                  <p:spPr>
                    <a:xfrm>
                      <a:off x="2306117" y="4892496"/>
                      <a:ext cx="1134641" cy="376134"/>
                    </a:xfrm>
                    <a:prstGeom prst="rect">
                      <a:avLst/>
                    </a:prstGeom>
                    <a:blipFill>
                      <a:blip r:embed="rId14"/>
                      <a:stretch>
                        <a:fillRect/>
                      </a:stretch>
                    </a:blipFill>
                  </p:spPr>
                  <p:txBody>
                    <a:bodyPr/>
                    <a:lstStyle/>
                    <a:p>
                      <a:r>
                        <a:rPr lang="en-US">
                          <a:noFill/>
                        </a:rPr>
                        <a:t> </a:t>
                      </a:r>
                    </a:p>
                  </p:txBody>
                </p:sp>
              </mc:Fallback>
            </mc:AlternateContent>
          </p:grpSp>
        </p:grpSp>
      </p:grpSp>
    </p:spTree>
    <p:extLst>
      <p:ext uri="{BB962C8B-B14F-4D97-AF65-F5344CB8AC3E}">
        <p14:creationId xmlns:p14="http://schemas.microsoft.com/office/powerpoint/2010/main" val="271376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dirty="0"/>
              <a:t>DP Objective Update</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a:xfrm>
            <a:off x="336499" y="4767263"/>
            <a:ext cx="2349551" cy="273844"/>
          </a:xfrm>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p:txBody>
          <a:bodyPr/>
          <a:lstStyle/>
          <a:p>
            <a:fld id="{22DECF6A-13F7-418C-BBFC-95033FFCD5F1}" type="slidenum">
              <a:rPr lang="en-US" noProof="1" smtClean="0"/>
              <a:pPr/>
              <a:t>7</a:t>
            </a:fld>
            <a:endParaRPr lang="en-US" noProof="1"/>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806B9F47-27C1-4D64-A41E-3FB2B0E4E47A}"/>
                  </a:ext>
                </a:extLst>
              </p:cNvPr>
              <p:cNvSpPr>
                <a:spLocks noGrp="1"/>
              </p:cNvSpPr>
              <p:nvPr>
                <p:ph idx="1"/>
              </p:nvPr>
            </p:nvSpPr>
            <p:spPr>
              <a:xfrm>
                <a:off x="765869" y="807110"/>
                <a:ext cx="7804809" cy="3615910"/>
              </a:xfrm>
            </p:spPr>
            <p:txBody>
              <a:bodyPr>
                <a:normAutofit/>
              </a:bodyPr>
              <a:lstStyle/>
              <a:p>
                <a:endParaRPr lang="en-US" i="1" dirty="0">
                  <a:latin typeface="Cambria Math" panose="02040503050406030204" pitchFamily="18" charset="0"/>
                </a:endParaRPr>
              </a:p>
              <a:p>
                <a:endParaRPr lang="en-US" sz="3200" i="1" dirty="0">
                  <a:latin typeface="Cambria Math" panose="02040503050406030204" pitchFamily="18" charset="0"/>
                </a:endParaRPr>
              </a:p>
              <a:p>
                <a14:m>
                  <m:oMath xmlns:m="http://schemas.openxmlformats.org/officeDocument/2006/math">
                    <m:r>
                      <a:rPr lang="en-US" sz="2200" i="1">
                        <a:latin typeface="Cambria Math" panose="02040503050406030204" pitchFamily="18" charset="0"/>
                      </a:rPr>
                      <m:t>𝑑</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𝑖</m:t>
                        </m:r>
                        <m:r>
                          <a:rPr lang="en-US" sz="2200" i="1">
                            <a:latin typeface="Cambria Math" panose="02040503050406030204" pitchFamily="18" charset="0"/>
                          </a:rPr>
                          <m:t>′</m:t>
                        </m:r>
                      </m:e>
                    </m:d>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𝑗</m:t>
                        </m:r>
                        <m:r>
                          <a:rPr lang="en-US" sz="2200" i="1">
                            <a:latin typeface="Cambria Math" panose="02040503050406030204" pitchFamily="18" charset="0"/>
                          </a:rPr>
                          <m:t>′</m:t>
                        </m:r>
                      </m:e>
                    </m:d>
                    <m:r>
                      <a:rPr lang="en-US" sz="2200" i="1">
                        <a:latin typeface="Cambria Math" panose="02040503050406030204" pitchFamily="18" charset="0"/>
                      </a:rPr>
                      <m:t>=</m:t>
                    </m:r>
                    <m:func>
                      <m:funcPr>
                        <m:ctrlPr>
                          <a:rPr lang="en-US" sz="2200" i="1">
                            <a:latin typeface="Cambria Math" panose="02040503050406030204" pitchFamily="18" charset="0"/>
                          </a:rPr>
                        </m:ctrlPr>
                      </m:funcPr>
                      <m:fName>
                        <m:r>
                          <m:rPr>
                            <m:sty m:val="p"/>
                          </m:rPr>
                          <a:rPr lang="en-US" sz="2200">
                            <a:latin typeface="Cambria Math" panose="02040503050406030204" pitchFamily="18" charset="0"/>
                          </a:rPr>
                          <m:t>m</m:t>
                        </m:r>
                        <m:r>
                          <a:rPr lang="en-US" sz="2200" i="1">
                            <a:latin typeface="Cambria Math" panose="02040503050406030204" pitchFamily="18" charset="0"/>
                          </a:rPr>
                          <m:t>𝑎𝑥</m:t>
                        </m:r>
                      </m:fName>
                      <m:e>
                        <m:d>
                          <m:dPr>
                            <m:ctrlPr>
                              <a:rPr lang="en-US" sz="2200" i="1">
                                <a:latin typeface="Cambria Math" panose="02040503050406030204" pitchFamily="18" charset="0"/>
                              </a:rPr>
                            </m:ctrlPr>
                          </m:dPr>
                          <m:e>
                            <m:r>
                              <a:rPr lang="en-US" sz="2200" i="1">
                                <a:latin typeface="Cambria Math" panose="02040503050406030204" pitchFamily="18" charset="0"/>
                              </a:rPr>
                              <m:t>𝑑</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𝑖</m:t>
                                </m:r>
                              </m:e>
                            </m:d>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𝑗</m:t>
                                </m:r>
                              </m:e>
                            </m:d>
                            <m:r>
                              <a:rPr lang="en-US" sz="220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𝑏𝑒𝑛𝑒𝑓𝑖𝑡</m:t>
                                </m:r>
                                <m:r>
                                  <a:rPr lang="en-US" sz="2200" i="1">
                                    <a:latin typeface="Cambria Math" panose="02040503050406030204" pitchFamily="18" charset="0"/>
                                  </a:rPr>
                                  <m:t>(</m:t>
                                </m:r>
                              </m:e>
                              <m:sub>
                                <m:r>
                                  <a:rPr lang="en-US" sz="2200" i="1">
                                    <a:latin typeface="Cambria Math" panose="02040503050406030204" pitchFamily="18" charset="0"/>
                                  </a:rPr>
                                  <m:t>𝑖</m:t>
                                </m:r>
                                <m:r>
                                  <a:rPr lang="en-US" sz="2200" i="1">
                                    <a:latin typeface="Cambria Math" panose="02040503050406030204" pitchFamily="18" charset="0"/>
                                  </a:rPr>
                                  <m:t> </m:t>
                                </m:r>
                                <m:r>
                                  <a:rPr lang="en-US" sz="2200" i="1">
                                    <a:latin typeface="Cambria Math" panose="02040503050406030204" pitchFamily="18" charset="0"/>
                                  </a:rPr>
                                  <m:t>𝑗</m:t>
                                </m:r>
                                <m:r>
                                  <a:rPr lang="en-US" sz="2200" i="1">
                                    <a:latin typeface="Cambria Math" panose="02040503050406030204" pitchFamily="18" charset="0"/>
                                  </a:rPr>
                                  <m:t> </m:t>
                                </m:r>
                              </m:sub>
                              <m:sup>
                                <m:sSup>
                                  <m:sSupPr>
                                    <m:ctrlPr>
                                      <a:rPr lang="en-US" sz="2200" i="1">
                                        <a:latin typeface="Cambria Math" panose="02040503050406030204" pitchFamily="18" charset="0"/>
                                      </a:rPr>
                                    </m:ctrlPr>
                                  </m:sSupPr>
                                  <m:e>
                                    <m:r>
                                      <a:rPr lang="en-US" sz="2200" i="1">
                                        <a:latin typeface="Cambria Math" panose="02040503050406030204" pitchFamily="18" charset="0"/>
                                      </a:rPr>
                                      <m:t>𝑖</m:t>
                                    </m:r>
                                  </m:e>
                                  <m:sup>
                                    <m:r>
                                      <a:rPr lang="en-US" sz="2200" i="1">
                                        <a:latin typeface="Cambria Math" panose="02040503050406030204" pitchFamily="18" charset="0"/>
                                      </a:rPr>
                                      <m:t>′</m:t>
                                    </m:r>
                                  </m:sup>
                                </m:sSup>
                                <m:sSup>
                                  <m:sSupPr>
                                    <m:ctrlPr>
                                      <a:rPr lang="en-US" sz="2200" i="1">
                                        <a:latin typeface="Cambria Math" panose="02040503050406030204" pitchFamily="18" charset="0"/>
                                      </a:rPr>
                                    </m:ctrlPr>
                                  </m:sSupPr>
                                  <m:e>
                                    <m:r>
                                      <a:rPr lang="en-US" sz="2200" i="1">
                                        <a:latin typeface="Cambria Math" panose="02040503050406030204" pitchFamily="18" charset="0"/>
                                      </a:rPr>
                                      <m:t>𝑗</m:t>
                                    </m:r>
                                  </m:e>
                                  <m:sup>
                                    <m:r>
                                      <a:rPr lang="en-US" sz="2200" i="1">
                                        <a:latin typeface="Cambria Math" panose="02040503050406030204" pitchFamily="18" charset="0"/>
                                      </a:rPr>
                                      <m:t>′</m:t>
                                    </m:r>
                                  </m:sup>
                                </m:sSup>
                              </m:sup>
                            </m:sSubSup>
                            <m:r>
                              <a:rPr lang="en-US" sz="2200" i="1">
                                <a:latin typeface="Cambria Math" panose="02040503050406030204" pitchFamily="18" charset="0"/>
                              </a:rPr>
                              <m:t>)−</m:t>
                            </m:r>
                            <m:r>
                              <a:rPr lang="en-US" sz="2200" i="1">
                                <a:latin typeface="Cambria Math" panose="02040503050406030204" pitchFamily="18" charset="0"/>
                              </a:rPr>
                              <m:t>𝛼</m:t>
                            </m:r>
                            <m:r>
                              <a:rPr lang="en-US" sz="2200" i="1">
                                <a:latin typeface="Cambria Math" panose="02040503050406030204" pitchFamily="18" charset="0"/>
                              </a:rPr>
                              <m:t>⋅</m:t>
                            </m:r>
                            <m:r>
                              <a:rPr lang="en-US" sz="2200" i="1">
                                <a:latin typeface="Cambria Math" panose="02040503050406030204" pitchFamily="18" charset="0"/>
                              </a:rPr>
                              <m:t>𝑑𝑖𝑠𝑝</m:t>
                            </m:r>
                            <m:r>
                              <a:rPr lang="en-US" sz="2200" i="1">
                                <a:latin typeface="Cambria Math" panose="02040503050406030204" pitchFamily="18" charset="0"/>
                              </a:rPr>
                              <m:t>,</m:t>
                            </m:r>
                            <m:r>
                              <a:rPr lang="en-US" sz="2200" i="1">
                                <a:latin typeface="Cambria Math" panose="02040503050406030204" pitchFamily="18" charset="0"/>
                              </a:rPr>
                              <m:t>𝑑</m:t>
                            </m:r>
                            <m:d>
                              <m:dPr>
                                <m:begChr m:val="["/>
                                <m:endChr m:val="]"/>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𝑖</m:t>
                                    </m:r>
                                  </m:e>
                                  <m:sup>
                                    <m:r>
                                      <a:rPr lang="en-US" sz="2200" i="1">
                                        <a:latin typeface="Cambria Math" panose="02040503050406030204" pitchFamily="18" charset="0"/>
                                      </a:rPr>
                                      <m:t>′</m:t>
                                    </m:r>
                                  </m:sup>
                                </m:sSup>
                              </m:e>
                            </m:d>
                            <m:d>
                              <m:dPr>
                                <m:begChr m:val="["/>
                                <m:endChr m:val="]"/>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𝑗</m:t>
                                    </m:r>
                                  </m:e>
                                  <m:sup>
                                    <m:r>
                                      <a:rPr lang="en-US" sz="2200" i="1">
                                        <a:latin typeface="Cambria Math" panose="02040503050406030204" pitchFamily="18" charset="0"/>
                                      </a:rPr>
                                      <m:t>′</m:t>
                                    </m:r>
                                  </m:sup>
                                </m:sSup>
                              </m:e>
                            </m:d>
                          </m:e>
                        </m:d>
                      </m:e>
                    </m:func>
                  </m:oMath>
                </a14:m>
                <a:endParaRPr lang="en-US" sz="2200" dirty="0"/>
              </a:p>
              <a:p>
                <a:endParaRPr lang="en-US" dirty="0"/>
              </a:p>
              <a:p>
                <a:endParaRPr lang="en-US" dirty="0"/>
              </a:p>
              <a:p>
                <a:endParaRPr lang="en-US" dirty="0"/>
              </a:p>
            </p:txBody>
          </p:sp>
        </mc:Choice>
        <mc:Fallback>
          <p:sp>
            <p:nvSpPr>
              <p:cNvPr id="9" name="Content Placeholder 8">
                <a:extLst>
                  <a:ext uri="{FF2B5EF4-FFF2-40B4-BE49-F238E27FC236}">
                    <a16:creationId xmlns:a16="http://schemas.microsoft.com/office/drawing/2014/main" id="{806B9F47-27C1-4D64-A41E-3FB2B0E4E47A}"/>
                  </a:ext>
                </a:extLst>
              </p:cNvPr>
              <p:cNvSpPr>
                <a:spLocks noGrp="1" noRot="1" noChangeAspect="1" noMove="1" noResize="1" noEditPoints="1" noAdjustHandles="1" noChangeArrowheads="1" noChangeShapeType="1" noTextEdit="1"/>
              </p:cNvSpPr>
              <p:nvPr>
                <p:ph idx="1"/>
              </p:nvPr>
            </p:nvSpPr>
            <p:spPr>
              <a:xfrm>
                <a:off x="765869" y="807110"/>
                <a:ext cx="7804809" cy="3615910"/>
              </a:xfrm>
              <a:blipFill>
                <a:blip r:embed="rId3"/>
                <a:stretch>
                  <a:fillRect/>
                </a:stretch>
              </a:blipFill>
            </p:spPr>
            <p:txBody>
              <a:bodyPr/>
              <a:lstStyle/>
              <a:p>
                <a:r>
                  <a:rPr lang="ko-KR" altLang="en-US">
                    <a:noFill/>
                  </a:rPr>
                  <a:t> </a:t>
                </a:r>
              </a:p>
            </p:txBody>
          </p:sp>
        </mc:Fallback>
      </mc:AlternateContent>
      <p:cxnSp>
        <p:nvCxnSpPr>
          <p:cNvPr id="68" name="Straight Arrow Connector 67">
            <a:extLst>
              <a:ext uri="{FF2B5EF4-FFF2-40B4-BE49-F238E27FC236}">
                <a16:creationId xmlns:a16="http://schemas.microsoft.com/office/drawing/2014/main" id="{6356D364-733A-4700-A2AB-E1BF9F70D397}"/>
              </a:ext>
            </a:extLst>
          </p:cNvPr>
          <p:cNvCxnSpPr>
            <a:cxnSpLocks/>
          </p:cNvCxnSpPr>
          <p:nvPr/>
        </p:nvCxnSpPr>
        <p:spPr bwMode="auto">
          <a:xfrm>
            <a:off x="3396988" y="1635813"/>
            <a:ext cx="0" cy="18535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1C85D5B6-6E20-4B79-AC1F-E6D5A5173B2E}"/>
                  </a:ext>
                </a:extLst>
              </p:cNvPr>
              <p:cNvSpPr txBox="1"/>
              <p:nvPr/>
            </p:nvSpPr>
            <p:spPr>
              <a:xfrm>
                <a:off x="2585983" y="941545"/>
                <a:ext cx="2039441" cy="646331"/>
              </a:xfrm>
              <a:prstGeom prst="rect">
                <a:avLst/>
              </a:prstGeom>
              <a:noFill/>
            </p:spPr>
            <p:txBody>
              <a:bodyPr wrap="square" rtlCol="0">
                <a:spAutoFit/>
              </a:bodyPr>
              <a:lstStyle/>
              <a:p>
                <a:pPr>
                  <a:defRPr/>
                </a:pPr>
                <a:r>
                  <a:rPr lang="en-US" b="1" kern="0" dirty="0">
                    <a:solidFill>
                      <a:srgbClr val="FF0000"/>
                    </a:solidFill>
                    <a:latin typeface="+mj-lt"/>
                  </a:rPr>
                  <a:t>Current cost </a:t>
                </a:r>
                <a:r>
                  <a:rPr lang="en-US" b="1" kern="0" dirty="0">
                    <a:solidFill>
                      <a:prstClr val="black"/>
                    </a:solidFill>
                    <a:latin typeface="+mj-lt"/>
                  </a:rPr>
                  <a:t>when </a:t>
                </a:r>
                <a14:m>
                  <m:oMath xmlns:m="http://schemas.openxmlformats.org/officeDocument/2006/math">
                    <m:r>
                      <a:rPr lang="en-US" b="1" i="1" kern="0">
                        <a:solidFill>
                          <a:prstClr val="black"/>
                        </a:solidFill>
                        <a:latin typeface="Cambria Math" panose="02040503050406030204" pitchFamily="18" charset="0"/>
                      </a:rPr>
                      <m:t>𝒊</m:t>
                    </m:r>
                  </m:oMath>
                </a14:m>
                <a:r>
                  <a:rPr lang="en-US" b="1" kern="0" dirty="0">
                    <a:solidFill>
                      <a:prstClr val="black"/>
                    </a:solidFill>
                    <a:latin typeface="+mj-lt"/>
                  </a:rPr>
                  <a:t> cells are placed</a:t>
                </a:r>
              </a:p>
            </p:txBody>
          </p:sp>
        </mc:Choice>
        <mc:Fallback>
          <p:sp>
            <p:nvSpPr>
              <p:cNvPr id="69" name="TextBox 68">
                <a:extLst>
                  <a:ext uri="{FF2B5EF4-FFF2-40B4-BE49-F238E27FC236}">
                    <a16:creationId xmlns:a16="http://schemas.microsoft.com/office/drawing/2014/main" id="{1C85D5B6-6E20-4B79-AC1F-E6D5A5173B2E}"/>
                  </a:ext>
                </a:extLst>
              </p:cNvPr>
              <p:cNvSpPr txBox="1">
                <a:spLocks noRot="1" noChangeAspect="1" noMove="1" noResize="1" noEditPoints="1" noAdjustHandles="1" noChangeArrowheads="1" noChangeShapeType="1" noTextEdit="1"/>
              </p:cNvSpPr>
              <p:nvPr/>
            </p:nvSpPr>
            <p:spPr>
              <a:xfrm>
                <a:off x="2585983" y="941545"/>
                <a:ext cx="2039441" cy="646331"/>
              </a:xfrm>
              <a:prstGeom prst="rect">
                <a:avLst/>
              </a:prstGeom>
              <a:blipFill>
                <a:blip r:embed="rId4"/>
                <a:stretch>
                  <a:fillRect l="-2388" t="-4717" b="-14151"/>
                </a:stretch>
              </a:blipFill>
            </p:spPr>
            <p:txBody>
              <a:bodyPr/>
              <a:lstStyle/>
              <a:p>
                <a:r>
                  <a:rPr lang="ko-KR" altLang="en-US">
                    <a:noFill/>
                  </a:rPr>
                  <a:t> </a:t>
                </a:r>
              </a:p>
            </p:txBody>
          </p:sp>
        </mc:Fallback>
      </mc:AlternateContent>
      <p:cxnSp>
        <p:nvCxnSpPr>
          <p:cNvPr id="70" name="Straight Arrow Connector 69">
            <a:extLst>
              <a:ext uri="{FF2B5EF4-FFF2-40B4-BE49-F238E27FC236}">
                <a16:creationId xmlns:a16="http://schemas.microsoft.com/office/drawing/2014/main" id="{66609E2E-E6BF-4BBE-9709-C753C5F815A0}"/>
              </a:ext>
            </a:extLst>
          </p:cNvPr>
          <p:cNvCxnSpPr>
            <a:cxnSpLocks/>
          </p:cNvCxnSpPr>
          <p:nvPr/>
        </p:nvCxnSpPr>
        <p:spPr bwMode="auto">
          <a:xfrm>
            <a:off x="1312683" y="1628883"/>
            <a:ext cx="0" cy="18535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D5571565-9F55-4C6C-8C55-446DE07E310C}"/>
                  </a:ext>
                </a:extLst>
              </p:cNvPr>
              <p:cNvSpPr txBox="1"/>
              <p:nvPr/>
            </p:nvSpPr>
            <p:spPr>
              <a:xfrm>
                <a:off x="466661" y="716302"/>
                <a:ext cx="1988165" cy="923330"/>
              </a:xfrm>
              <a:prstGeom prst="rect">
                <a:avLst/>
              </a:prstGeom>
              <a:noFill/>
            </p:spPr>
            <p:txBody>
              <a:bodyPr wrap="square" rtlCol="0">
                <a:spAutoFit/>
              </a:bodyPr>
              <a:lstStyle/>
              <a:p>
                <a:pPr>
                  <a:defRPr/>
                </a:pPr>
                <a:r>
                  <a:rPr lang="en-US" b="1" kern="0" dirty="0">
                    <a:solidFill>
                      <a:srgbClr val="FF0000"/>
                    </a:solidFill>
                    <a:latin typeface="+mj-lt"/>
                  </a:rPr>
                  <a:t>Updated cost </a:t>
                </a:r>
                <a:r>
                  <a:rPr lang="en-US" b="1" kern="0" dirty="0">
                    <a:solidFill>
                      <a:prstClr val="black"/>
                    </a:solidFill>
                    <a:latin typeface="+mj-lt"/>
                  </a:rPr>
                  <a:t>if we place the next cell </a:t>
                </a:r>
                <a14:m>
                  <m:oMath xmlns:m="http://schemas.openxmlformats.org/officeDocument/2006/math">
                    <m:sSup>
                      <m:sSupPr>
                        <m:ctrlPr>
                          <a:rPr lang="en-US" b="1" i="1" kern="0">
                            <a:solidFill>
                              <a:prstClr val="black"/>
                            </a:solidFill>
                            <a:latin typeface="Cambria Math" panose="02040503050406030204" pitchFamily="18" charset="0"/>
                          </a:rPr>
                        </m:ctrlPr>
                      </m:sSupPr>
                      <m:e>
                        <m:r>
                          <a:rPr lang="en-US" b="1" i="1" kern="0">
                            <a:solidFill>
                              <a:prstClr val="black"/>
                            </a:solidFill>
                            <a:latin typeface="Cambria Math" panose="02040503050406030204" pitchFamily="18" charset="0"/>
                          </a:rPr>
                          <m:t>𝒊</m:t>
                        </m:r>
                      </m:e>
                      <m:sup>
                        <m:r>
                          <a:rPr lang="en-US" b="1" i="1" kern="0">
                            <a:solidFill>
                              <a:prstClr val="black"/>
                            </a:solidFill>
                            <a:latin typeface="Cambria Math" panose="02040503050406030204" pitchFamily="18" charset="0"/>
                          </a:rPr>
                          <m:t>′</m:t>
                        </m:r>
                      </m:sup>
                    </m:sSup>
                    <m:r>
                      <a:rPr lang="en-US" b="1" i="1" kern="0">
                        <a:solidFill>
                          <a:prstClr val="black"/>
                        </a:solidFill>
                        <a:latin typeface="Cambria Math" panose="02040503050406030204" pitchFamily="18" charset="0"/>
                      </a:rPr>
                      <m:t>=</m:t>
                    </m:r>
                    <m:r>
                      <a:rPr lang="en-US" b="1" i="1" kern="0">
                        <a:solidFill>
                          <a:prstClr val="black"/>
                        </a:solidFill>
                        <a:latin typeface="Cambria Math" panose="02040503050406030204" pitchFamily="18" charset="0"/>
                      </a:rPr>
                      <m:t>𝒊</m:t>
                    </m:r>
                    <m:r>
                      <a:rPr lang="en-US" b="1" i="1" kern="0">
                        <a:solidFill>
                          <a:prstClr val="black"/>
                        </a:solidFill>
                        <a:latin typeface="Cambria Math" panose="02040503050406030204" pitchFamily="18" charset="0"/>
                      </a:rPr>
                      <m:t>+</m:t>
                    </m:r>
                    <m:r>
                      <a:rPr lang="en-US" b="1" i="1" kern="0">
                        <a:solidFill>
                          <a:prstClr val="black"/>
                        </a:solidFill>
                        <a:latin typeface="Cambria Math" panose="02040503050406030204" pitchFamily="18" charset="0"/>
                      </a:rPr>
                      <m:t>𝟏</m:t>
                    </m:r>
                  </m:oMath>
                </a14:m>
                <a:endParaRPr lang="en-US" b="1" kern="0" dirty="0">
                  <a:solidFill>
                    <a:prstClr val="black"/>
                  </a:solidFill>
                  <a:latin typeface="+mj-lt"/>
                </a:endParaRPr>
              </a:p>
            </p:txBody>
          </p:sp>
        </mc:Choice>
        <mc:Fallback>
          <p:sp>
            <p:nvSpPr>
              <p:cNvPr id="71" name="TextBox 70">
                <a:extLst>
                  <a:ext uri="{FF2B5EF4-FFF2-40B4-BE49-F238E27FC236}">
                    <a16:creationId xmlns:a16="http://schemas.microsoft.com/office/drawing/2014/main" id="{D5571565-9F55-4C6C-8C55-446DE07E310C}"/>
                  </a:ext>
                </a:extLst>
              </p:cNvPr>
              <p:cNvSpPr txBox="1">
                <a:spLocks noRot="1" noChangeAspect="1" noMove="1" noResize="1" noEditPoints="1" noAdjustHandles="1" noChangeArrowheads="1" noChangeShapeType="1" noTextEdit="1"/>
              </p:cNvSpPr>
              <p:nvPr/>
            </p:nvSpPr>
            <p:spPr>
              <a:xfrm>
                <a:off x="466661" y="716302"/>
                <a:ext cx="1988165" cy="923330"/>
              </a:xfrm>
              <a:prstGeom prst="rect">
                <a:avLst/>
              </a:prstGeom>
              <a:blipFill>
                <a:blip r:embed="rId5"/>
                <a:stretch>
                  <a:fillRect l="-2761" t="-3974"/>
                </a:stretch>
              </a:blipFill>
            </p:spPr>
            <p:txBody>
              <a:bodyPr/>
              <a:lstStyle/>
              <a:p>
                <a:r>
                  <a:rPr lang="ko-KR" altLang="en-US">
                    <a:noFill/>
                  </a:rPr>
                  <a:t> </a:t>
                </a:r>
              </a:p>
            </p:txBody>
          </p:sp>
        </mc:Fallback>
      </mc:AlternateContent>
      <p:cxnSp>
        <p:nvCxnSpPr>
          <p:cNvPr id="72" name="Straight Arrow Connector 71">
            <a:extLst>
              <a:ext uri="{FF2B5EF4-FFF2-40B4-BE49-F238E27FC236}">
                <a16:creationId xmlns:a16="http://schemas.microsoft.com/office/drawing/2014/main" id="{8058D4ED-9554-4B90-BBBD-435319FBEB38}"/>
              </a:ext>
            </a:extLst>
          </p:cNvPr>
          <p:cNvCxnSpPr>
            <a:cxnSpLocks/>
          </p:cNvCxnSpPr>
          <p:nvPr/>
        </p:nvCxnSpPr>
        <p:spPr bwMode="auto">
          <a:xfrm>
            <a:off x="6719254" y="1621979"/>
            <a:ext cx="0" cy="18535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73" name="TextBox 72">
            <a:extLst>
              <a:ext uri="{FF2B5EF4-FFF2-40B4-BE49-F238E27FC236}">
                <a16:creationId xmlns:a16="http://schemas.microsoft.com/office/drawing/2014/main" id="{50740415-94D7-42AE-A828-0D605209AF5F}"/>
              </a:ext>
            </a:extLst>
          </p:cNvPr>
          <p:cNvSpPr txBox="1"/>
          <p:nvPr/>
        </p:nvSpPr>
        <p:spPr>
          <a:xfrm>
            <a:off x="5967388" y="1200777"/>
            <a:ext cx="1988155" cy="369332"/>
          </a:xfrm>
          <a:prstGeom prst="rect">
            <a:avLst/>
          </a:prstGeom>
          <a:noFill/>
        </p:spPr>
        <p:txBody>
          <a:bodyPr wrap="square" rtlCol="0">
            <a:spAutoFit/>
          </a:bodyPr>
          <a:lstStyle/>
          <a:p>
            <a:pPr>
              <a:defRPr/>
            </a:pPr>
            <a:r>
              <a:rPr lang="en-US" b="1" kern="0" dirty="0">
                <a:solidFill>
                  <a:srgbClr val="FF0000"/>
                </a:solidFill>
                <a:latin typeface="+mj-lt"/>
              </a:rPr>
              <a:t>Displacement cost</a:t>
            </a:r>
          </a:p>
        </p:txBody>
      </p:sp>
      <p:cxnSp>
        <p:nvCxnSpPr>
          <p:cNvPr id="74" name="Straight Arrow Connector 73">
            <a:extLst>
              <a:ext uri="{FF2B5EF4-FFF2-40B4-BE49-F238E27FC236}">
                <a16:creationId xmlns:a16="http://schemas.microsoft.com/office/drawing/2014/main" id="{2B90F228-E3B9-4A89-8B49-0675662064C5}"/>
              </a:ext>
            </a:extLst>
          </p:cNvPr>
          <p:cNvCxnSpPr>
            <a:cxnSpLocks/>
          </p:cNvCxnSpPr>
          <p:nvPr/>
        </p:nvCxnSpPr>
        <p:spPr bwMode="auto">
          <a:xfrm flipV="1">
            <a:off x="4766232" y="2328531"/>
            <a:ext cx="0" cy="25841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8FE1ABD8-9C73-48E5-8223-85D9C3792764}"/>
                  </a:ext>
                </a:extLst>
              </p:cNvPr>
              <p:cNvSpPr txBox="1"/>
              <p:nvPr/>
            </p:nvSpPr>
            <p:spPr>
              <a:xfrm>
                <a:off x="3350413" y="2570282"/>
                <a:ext cx="3120072" cy="646331"/>
              </a:xfrm>
              <a:prstGeom prst="rect">
                <a:avLst/>
              </a:prstGeom>
              <a:noFill/>
            </p:spPr>
            <p:txBody>
              <a:bodyPr wrap="square" rtlCol="0">
                <a:spAutoFit/>
              </a:bodyPr>
              <a:lstStyle/>
              <a:p>
                <a:pPr>
                  <a:defRPr/>
                </a:pPr>
                <a:r>
                  <a:rPr lang="en-US" b="1" kern="0" dirty="0">
                    <a:solidFill>
                      <a:srgbClr val="FF0000"/>
                    </a:solidFill>
                    <a:latin typeface="+mj-lt"/>
                  </a:rPr>
                  <a:t>New staple </a:t>
                </a:r>
                <a:r>
                  <a:rPr lang="en-US" b="1" kern="0" dirty="0">
                    <a:solidFill>
                      <a:prstClr val="black"/>
                    </a:solidFill>
                    <a:latin typeface="+mj-lt"/>
                  </a:rPr>
                  <a:t>locations after cell </a:t>
                </a:r>
                <a14:m>
                  <m:oMath xmlns:m="http://schemas.openxmlformats.org/officeDocument/2006/math">
                    <m:r>
                      <a:rPr lang="en-US" b="1" i="1" kern="0">
                        <a:solidFill>
                          <a:prstClr val="black"/>
                        </a:solidFill>
                        <a:latin typeface="Cambria Math" panose="02040503050406030204" pitchFamily="18" charset="0"/>
                      </a:rPr>
                      <m:t>𝒊</m:t>
                    </m:r>
                  </m:oMath>
                </a14:m>
                <a:r>
                  <a:rPr lang="en-US" b="1" kern="0" dirty="0">
                    <a:solidFill>
                      <a:prstClr val="black"/>
                    </a:solidFill>
                    <a:latin typeface="+mj-lt"/>
                  </a:rPr>
                  <a:t> (on or before cell </a:t>
                </a:r>
                <a14:m>
                  <m:oMath xmlns:m="http://schemas.openxmlformats.org/officeDocument/2006/math">
                    <m:r>
                      <a:rPr lang="en-US" b="1" i="1" kern="0">
                        <a:solidFill>
                          <a:prstClr val="black"/>
                        </a:solidFill>
                        <a:latin typeface="Cambria Math" panose="02040503050406030204" pitchFamily="18" charset="0"/>
                      </a:rPr>
                      <m:t>𝒊</m:t>
                    </m:r>
                    <m:r>
                      <a:rPr lang="en-US" b="1" i="1" kern="0">
                        <a:solidFill>
                          <a:prstClr val="black"/>
                        </a:solidFill>
                        <a:latin typeface="Cambria Math" panose="02040503050406030204" pitchFamily="18" charset="0"/>
                      </a:rPr>
                      <m:t>+</m:t>
                    </m:r>
                    <m:r>
                      <a:rPr lang="en-US" b="1" i="1" kern="0">
                        <a:solidFill>
                          <a:prstClr val="black"/>
                        </a:solidFill>
                        <a:latin typeface="Cambria Math" panose="02040503050406030204" pitchFamily="18" charset="0"/>
                      </a:rPr>
                      <m:t>𝟏</m:t>
                    </m:r>
                  </m:oMath>
                </a14:m>
                <a:r>
                  <a:rPr lang="en-US" b="1" kern="0" dirty="0">
                    <a:solidFill>
                      <a:prstClr val="black"/>
                    </a:solidFill>
                    <a:latin typeface="+mj-lt"/>
                  </a:rPr>
                  <a:t>)</a:t>
                </a:r>
              </a:p>
            </p:txBody>
          </p:sp>
        </mc:Choice>
        <mc:Fallback>
          <p:sp>
            <p:nvSpPr>
              <p:cNvPr id="75" name="TextBox 74">
                <a:extLst>
                  <a:ext uri="{FF2B5EF4-FFF2-40B4-BE49-F238E27FC236}">
                    <a16:creationId xmlns:a16="http://schemas.microsoft.com/office/drawing/2014/main" id="{8FE1ABD8-9C73-48E5-8223-85D9C3792764}"/>
                  </a:ext>
                </a:extLst>
              </p:cNvPr>
              <p:cNvSpPr txBox="1">
                <a:spLocks noRot="1" noChangeAspect="1" noMove="1" noResize="1" noEditPoints="1" noAdjustHandles="1" noChangeArrowheads="1" noChangeShapeType="1" noTextEdit="1"/>
              </p:cNvSpPr>
              <p:nvPr/>
            </p:nvSpPr>
            <p:spPr>
              <a:xfrm>
                <a:off x="3350413" y="2570282"/>
                <a:ext cx="3120072" cy="646331"/>
              </a:xfrm>
              <a:prstGeom prst="rect">
                <a:avLst/>
              </a:prstGeom>
              <a:blipFill>
                <a:blip r:embed="rId6"/>
                <a:stretch>
                  <a:fillRect l="-1761" t="-5660" b="-14151"/>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87" name="TextBox 186">
                <a:extLst>
                  <a:ext uri="{FF2B5EF4-FFF2-40B4-BE49-F238E27FC236}">
                    <a16:creationId xmlns:a16="http://schemas.microsoft.com/office/drawing/2014/main" id="{82883EE2-B8AA-45AD-A9BC-ED9B24E02A92}"/>
                  </a:ext>
                </a:extLst>
              </p:cNvPr>
              <p:cNvSpPr txBox="1"/>
              <p:nvPr/>
            </p:nvSpPr>
            <p:spPr>
              <a:xfrm>
                <a:off x="6390845" y="3961355"/>
                <a:ext cx="2616968" cy="461665"/>
              </a:xfrm>
              <a:prstGeom prst="rect">
                <a:avLst/>
              </a:prstGeom>
              <a:noFill/>
            </p:spPr>
            <p:txBody>
              <a:bodyPr wrap="square" rtlCol="0">
                <a:spAutoFit/>
              </a:bodyPr>
              <a:lstStyle/>
              <a:p>
                <a:pPr>
                  <a:defRPr/>
                </a:pPr>
                <a14:m>
                  <m:oMath xmlns:m="http://schemas.openxmlformats.org/officeDocument/2006/math">
                    <m:sSup>
                      <m:sSupPr>
                        <m:ctrlPr>
                          <a:rPr lang="en-US" altLang="zh-CN" sz="2400" i="1" kern="0" smtClean="0">
                            <a:solidFill>
                              <a:prstClr val="black"/>
                            </a:solidFill>
                            <a:latin typeface="Cambria Math" panose="02040503050406030204" pitchFamily="18" charset="0"/>
                          </a:rPr>
                        </m:ctrlPr>
                      </m:sSupPr>
                      <m:e>
                        <m:r>
                          <a:rPr lang="en-US" altLang="zh-CN" sz="2400" b="0" i="1" kern="0" smtClean="0">
                            <a:solidFill>
                              <a:prstClr val="black"/>
                            </a:solidFill>
                            <a:latin typeface="Cambria Math" panose="02040503050406030204" pitchFamily="18" charset="0"/>
                          </a:rPr>
                          <m:t>𝑖</m:t>
                        </m:r>
                      </m:e>
                      <m:sup>
                        <m:r>
                          <a:rPr lang="en-US" altLang="zh-CN" sz="2400" b="0" i="1" kern="0" smtClean="0">
                            <a:solidFill>
                              <a:prstClr val="black"/>
                            </a:solidFill>
                            <a:latin typeface="Cambria Math" panose="02040503050406030204" pitchFamily="18" charset="0"/>
                          </a:rPr>
                          <m:t>′</m:t>
                        </m:r>
                      </m:sup>
                    </m:sSup>
                    <m:r>
                      <a:rPr lang="en-US" altLang="zh-CN" sz="2400" i="1" kern="0" smtClean="0">
                        <a:solidFill>
                          <a:prstClr val="black"/>
                        </a:solidFill>
                        <a:latin typeface="Cambria Math" panose="02040503050406030204" pitchFamily="18" charset="0"/>
                      </a:rPr>
                      <m:t>=3</m:t>
                    </m:r>
                  </m:oMath>
                </a14:m>
                <a:r>
                  <a:rPr lang="en-US" sz="2400" kern="0" dirty="0">
                    <a:solidFill>
                      <a:prstClr val="black"/>
                    </a:solidFill>
                    <a:latin typeface="+mj-lt"/>
                  </a:rPr>
                  <a:t>, </a:t>
                </a:r>
                <a14:m>
                  <m:oMath xmlns:m="http://schemas.openxmlformats.org/officeDocument/2006/math">
                    <m:r>
                      <a:rPr lang="en-US" sz="2400" i="1" kern="0">
                        <a:solidFill>
                          <a:prstClr val="black"/>
                        </a:solidFill>
                        <a:latin typeface="Cambria Math" panose="02040503050406030204" pitchFamily="18" charset="0"/>
                      </a:rPr>
                      <m:t>𝑑</m:t>
                    </m:r>
                    <m:d>
                      <m:dPr>
                        <m:begChr m:val="["/>
                        <m:endChr m:val="]"/>
                        <m:ctrlPr>
                          <a:rPr lang="en-US" sz="2400" i="1" kern="0">
                            <a:solidFill>
                              <a:prstClr val="black"/>
                            </a:solidFill>
                            <a:latin typeface="Cambria Math" panose="02040503050406030204" pitchFamily="18" charset="0"/>
                          </a:rPr>
                        </m:ctrlPr>
                      </m:dPr>
                      <m:e>
                        <m:r>
                          <a:rPr lang="en-US" sz="2400" b="0" i="1" kern="0" smtClean="0">
                            <a:solidFill>
                              <a:prstClr val="black"/>
                            </a:solidFill>
                            <a:latin typeface="Cambria Math" panose="02040503050406030204" pitchFamily="18" charset="0"/>
                          </a:rPr>
                          <m:t>3</m:t>
                        </m:r>
                      </m:e>
                    </m:d>
                    <m:d>
                      <m:dPr>
                        <m:begChr m:val="["/>
                        <m:endChr m:val="]"/>
                        <m:ctrlPr>
                          <a:rPr lang="en-US" sz="2400" i="1" kern="0">
                            <a:solidFill>
                              <a:prstClr val="black"/>
                            </a:solidFill>
                            <a:latin typeface="Cambria Math" panose="02040503050406030204" pitchFamily="18" charset="0"/>
                          </a:rPr>
                        </m:ctrlPr>
                      </m:dPr>
                      <m:e>
                        <m:r>
                          <a:rPr lang="en-US" sz="2400" b="0" i="1" kern="0" smtClean="0">
                            <a:solidFill>
                              <a:prstClr val="black"/>
                            </a:solidFill>
                            <a:latin typeface="Cambria Math" panose="02040503050406030204" pitchFamily="18" charset="0"/>
                          </a:rPr>
                          <m:t>−</m:t>
                        </m:r>
                        <m:r>
                          <a:rPr lang="en-US" sz="2400" b="0" i="1" kern="0" smtClean="0">
                            <a:solidFill>
                              <a:prstClr val="black"/>
                            </a:solidFill>
                            <a:latin typeface="Cambria Math" panose="02040503050406030204" pitchFamily="18" charset="0"/>
                          </a:rPr>
                          <m:t>1</m:t>
                        </m:r>
                      </m:e>
                    </m:d>
                  </m:oMath>
                </a14:m>
                <a:endParaRPr lang="en-US" sz="2400" kern="0" dirty="0">
                  <a:solidFill>
                    <a:prstClr val="black"/>
                  </a:solidFill>
                  <a:latin typeface="+mj-lt"/>
                </a:endParaRPr>
              </a:p>
            </p:txBody>
          </p:sp>
        </mc:Choice>
        <mc:Fallback>
          <p:sp>
            <p:nvSpPr>
              <p:cNvPr id="187" name="TextBox 186">
                <a:extLst>
                  <a:ext uri="{FF2B5EF4-FFF2-40B4-BE49-F238E27FC236}">
                    <a16:creationId xmlns:a16="http://schemas.microsoft.com/office/drawing/2014/main" id="{82883EE2-B8AA-45AD-A9BC-ED9B24E02A92}"/>
                  </a:ext>
                </a:extLst>
              </p:cNvPr>
              <p:cNvSpPr txBox="1">
                <a:spLocks noRot="1" noChangeAspect="1" noMove="1" noResize="1" noEditPoints="1" noAdjustHandles="1" noChangeArrowheads="1" noChangeShapeType="1" noTextEdit="1"/>
              </p:cNvSpPr>
              <p:nvPr/>
            </p:nvSpPr>
            <p:spPr>
              <a:xfrm>
                <a:off x="6390845" y="3961355"/>
                <a:ext cx="2616968" cy="461665"/>
              </a:xfrm>
              <a:prstGeom prst="rect">
                <a:avLst/>
              </a:prstGeom>
              <a:blipFill>
                <a:blip r:embed="rId7"/>
                <a:stretch>
                  <a:fillRect l="-465" t="-10526" b="-28947"/>
                </a:stretch>
              </a:blipFill>
            </p:spPr>
            <p:txBody>
              <a:bodyPr/>
              <a:lstStyle/>
              <a:p>
                <a:r>
                  <a:rPr lang="ko-KR" altLang="en-US">
                    <a:noFill/>
                  </a:rPr>
                  <a:t> </a:t>
                </a:r>
              </a:p>
            </p:txBody>
          </p:sp>
        </mc:Fallback>
      </mc:AlternateContent>
      <p:grpSp>
        <p:nvGrpSpPr>
          <p:cNvPr id="215" name="Group 12">
            <a:extLst>
              <a:ext uri="{FF2B5EF4-FFF2-40B4-BE49-F238E27FC236}">
                <a16:creationId xmlns:a16="http://schemas.microsoft.com/office/drawing/2014/main" id="{7BB2C481-E7F9-4755-B394-0CFFF97B9520}"/>
              </a:ext>
            </a:extLst>
          </p:cNvPr>
          <p:cNvGrpSpPr/>
          <p:nvPr/>
        </p:nvGrpSpPr>
        <p:grpSpPr>
          <a:xfrm>
            <a:off x="278318" y="3115596"/>
            <a:ext cx="3005606" cy="1660564"/>
            <a:chOff x="558683" y="2799331"/>
            <a:chExt cx="4142130" cy="2288481"/>
          </a:xfrm>
        </p:grpSpPr>
        <mc:AlternateContent xmlns:mc="http://schemas.openxmlformats.org/markup-compatibility/2006" xmlns:a14="http://schemas.microsoft.com/office/drawing/2010/main">
          <mc:Choice Requires="a14">
            <p:sp>
              <p:nvSpPr>
                <p:cNvPr id="216" name="직사각형 171">
                  <a:extLst>
                    <a:ext uri="{FF2B5EF4-FFF2-40B4-BE49-F238E27FC236}">
                      <a16:creationId xmlns:a16="http://schemas.microsoft.com/office/drawing/2014/main" id="{4C742B97-FF14-4ACE-818A-EF9D19C3DE27}"/>
                    </a:ext>
                  </a:extLst>
                </p:cNvPr>
                <p:cNvSpPr/>
                <p:nvPr/>
              </p:nvSpPr>
              <p:spPr>
                <a:xfrm>
                  <a:off x="709683" y="3485340"/>
                  <a:ext cx="516865"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1</m:t>
                          </m:r>
                        </m:sub>
                      </m:sSub>
                    </m:oMath>
                  </a14:m>
                  <a:r>
                    <a:rPr lang="ko-KR" altLang="en-US" sz="1050" kern="0" dirty="0">
                      <a:solidFill>
                        <a:prstClr val="white"/>
                      </a:solidFill>
                      <a:latin typeface="Tahoma"/>
                    </a:rPr>
                    <a:t> </a:t>
                  </a:r>
                </a:p>
              </p:txBody>
            </p:sp>
          </mc:Choice>
          <mc:Fallback xmlns="">
            <p:sp>
              <p:nvSpPr>
                <p:cNvPr id="10" name="직사각형 171"/>
                <p:cNvSpPr>
                  <a:spLocks noRot="1" noChangeAspect="1" noMove="1" noResize="1" noEditPoints="1" noAdjustHandles="1" noChangeArrowheads="1" noChangeShapeType="1" noTextEdit="1"/>
                </p:cNvSpPr>
                <p:nvPr/>
              </p:nvSpPr>
              <p:spPr>
                <a:xfrm>
                  <a:off x="709683" y="3485340"/>
                  <a:ext cx="516865" cy="738465"/>
                </a:xfrm>
                <a:prstGeom prst="rect">
                  <a:avLst/>
                </a:prstGeom>
                <a:blipFill>
                  <a:blip r:embed="rId8"/>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직사각형 171">
                  <a:extLst>
                    <a:ext uri="{FF2B5EF4-FFF2-40B4-BE49-F238E27FC236}">
                      <a16:creationId xmlns:a16="http://schemas.microsoft.com/office/drawing/2014/main" id="{1F586418-32ED-4930-92DD-48719A7794F4}"/>
                    </a:ext>
                  </a:extLst>
                </p:cNvPr>
                <p:cNvSpPr/>
                <p:nvPr/>
              </p:nvSpPr>
              <p:spPr>
                <a:xfrm>
                  <a:off x="1984052" y="3490078"/>
                  <a:ext cx="51191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2</m:t>
                          </m:r>
                        </m:sub>
                      </m:sSub>
                    </m:oMath>
                  </a14:m>
                  <a:r>
                    <a:rPr lang="ko-KR" altLang="en-US" sz="1050" kern="0" dirty="0">
                      <a:solidFill>
                        <a:prstClr val="white"/>
                      </a:solidFill>
                      <a:latin typeface="Tahoma"/>
                    </a:rPr>
                    <a:t> </a:t>
                  </a:r>
                </a:p>
              </p:txBody>
            </p:sp>
          </mc:Choice>
          <mc:Fallback xmlns="">
            <p:sp>
              <p:nvSpPr>
                <p:cNvPr id="11" name="직사각형 171"/>
                <p:cNvSpPr>
                  <a:spLocks noRot="1" noChangeAspect="1" noMove="1" noResize="1" noEditPoints="1" noAdjustHandles="1" noChangeArrowheads="1" noChangeShapeType="1" noTextEdit="1"/>
                </p:cNvSpPr>
                <p:nvPr/>
              </p:nvSpPr>
              <p:spPr>
                <a:xfrm>
                  <a:off x="1984052" y="3490078"/>
                  <a:ext cx="511914" cy="738465"/>
                </a:xfrm>
                <a:prstGeom prst="rect">
                  <a:avLst/>
                </a:prstGeom>
                <a:blipFill>
                  <a:blip r:embed="rId9"/>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218" name="Straight Connector 15">
              <a:extLst>
                <a:ext uri="{FF2B5EF4-FFF2-40B4-BE49-F238E27FC236}">
                  <a16:creationId xmlns:a16="http://schemas.microsoft.com/office/drawing/2014/main" id="{29C8FB89-6EBC-4DF6-B518-188608BF8C79}"/>
                </a:ext>
              </a:extLst>
            </p:cNvPr>
            <p:cNvCxnSpPr/>
            <p:nvPr/>
          </p:nvCxnSpPr>
          <p:spPr>
            <a:xfrm>
              <a:off x="589928" y="3485340"/>
              <a:ext cx="3681618" cy="0"/>
            </a:xfrm>
            <a:prstGeom prst="line">
              <a:avLst/>
            </a:prstGeom>
            <a:noFill/>
            <a:ln w="38100" cap="flat" cmpd="sng" algn="ctr">
              <a:solidFill>
                <a:sysClr val="windowText" lastClr="000000"/>
              </a:solidFill>
              <a:prstDash val="sysDot"/>
            </a:ln>
            <a:effectLst/>
          </p:spPr>
        </p:cxnSp>
        <p:cxnSp>
          <p:nvCxnSpPr>
            <p:cNvPr id="219" name="Straight Connector 16">
              <a:extLst>
                <a:ext uri="{FF2B5EF4-FFF2-40B4-BE49-F238E27FC236}">
                  <a16:creationId xmlns:a16="http://schemas.microsoft.com/office/drawing/2014/main" id="{4C6C67B9-7B31-4545-BA06-11A44CE71611}"/>
                </a:ext>
              </a:extLst>
            </p:cNvPr>
            <p:cNvCxnSpPr/>
            <p:nvPr/>
          </p:nvCxnSpPr>
          <p:spPr>
            <a:xfrm>
              <a:off x="607863" y="4228543"/>
              <a:ext cx="3681618" cy="0"/>
            </a:xfrm>
            <a:prstGeom prst="line">
              <a:avLst/>
            </a:prstGeom>
            <a:noFill/>
            <a:ln w="38100" cap="flat" cmpd="sng" algn="ctr">
              <a:solidFill>
                <a:sysClr val="windowText" lastClr="000000"/>
              </a:solidFill>
              <a:prstDash val="sysDot"/>
            </a:ln>
            <a:effectLst/>
          </p:spPr>
        </p:cxnSp>
        <mc:AlternateContent xmlns:mc="http://schemas.openxmlformats.org/markup-compatibility/2006" xmlns:a14="http://schemas.microsoft.com/office/drawing/2010/main">
          <mc:Choice Requires="a14">
            <p:sp>
              <p:nvSpPr>
                <p:cNvPr id="220" name="직사각형 171">
                  <a:extLst>
                    <a:ext uri="{FF2B5EF4-FFF2-40B4-BE49-F238E27FC236}">
                      <a16:creationId xmlns:a16="http://schemas.microsoft.com/office/drawing/2014/main" id="{CE6BA7B6-2012-4089-93F5-9F0881B572CA}"/>
                    </a:ext>
                  </a:extLst>
                </p:cNvPr>
                <p:cNvSpPr/>
                <p:nvPr/>
              </p:nvSpPr>
              <p:spPr>
                <a:xfrm>
                  <a:off x="2495968" y="3485340"/>
                  <a:ext cx="1032597"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2700" b="1" i="1" kern="0">
                              <a:solidFill>
                                <a:prstClr val="white"/>
                              </a:solidFill>
                              <a:latin typeface="Cambria Math" panose="02040503050406030204" pitchFamily="18" charset="0"/>
                            </a:rPr>
                          </m:ctrlPr>
                        </m:sSubPr>
                        <m:e>
                          <m:r>
                            <a:rPr lang="en-US" altLang="ko-KR" sz="2700" b="1" i="1" kern="0">
                              <a:solidFill>
                                <a:prstClr val="white"/>
                              </a:solidFill>
                              <a:latin typeface="Cambria Math" panose="02040503050406030204" pitchFamily="18" charset="0"/>
                            </a:rPr>
                            <m:t>𝒄</m:t>
                          </m:r>
                        </m:e>
                        <m:sub>
                          <m:r>
                            <a:rPr lang="en-US" altLang="ko-KR" sz="2700" b="1" i="1" kern="0">
                              <a:solidFill>
                                <a:prstClr val="white"/>
                              </a:solidFill>
                              <a:latin typeface="Cambria Math" panose="02040503050406030204" pitchFamily="18" charset="0"/>
                            </a:rPr>
                            <m:t>𝟑</m:t>
                          </m:r>
                        </m:sub>
                      </m:sSub>
                    </m:oMath>
                  </a14:m>
                  <a:r>
                    <a:rPr lang="ko-KR" altLang="en-US" sz="2700" b="1" kern="0" dirty="0">
                      <a:solidFill>
                        <a:prstClr val="white"/>
                      </a:solidFill>
                      <a:latin typeface="Tahoma"/>
                    </a:rPr>
                    <a:t> </a:t>
                  </a:r>
                </a:p>
              </p:txBody>
            </p:sp>
          </mc:Choice>
          <mc:Fallback xmlns="">
            <p:sp>
              <p:nvSpPr>
                <p:cNvPr id="14" name="직사각형 171"/>
                <p:cNvSpPr>
                  <a:spLocks noRot="1" noChangeAspect="1" noMove="1" noResize="1" noEditPoints="1" noAdjustHandles="1" noChangeArrowheads="1" noChangeShapeType="1" noTextEdit="1"/>
                </p:cNvSpPr>
                <p:nvPr/>
              </p:nvSpPr>
              <p:spPr>
                <a:xfrm>
                  <a:off x="2495968" y="3485340"/>
                  <a:ext cx="1032597" cy="738465"/>
                </a:xfrm>
                <a:prstGeom prst="rect">
                  <a:avLst/>
                </a:prstGeom>
                <a:blipFill>
                  <a:blip r:embed="rId10"/>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직사각형 171">
                  <a:extLst>
                    <a:ext uri="{FF2B5EF4-FFF2-40B4-BE49-F238E27FC236}">
                      <a16:creationId xmlns:a16="http://schemas.microsoft.com/office/drawing/2014/main" id="{5974513B-0DA2-4AD5-ADD2-53AFBE9353C1}"/>
                    </a:ext>
                  </a:extLst>
                </p:cNvPr>
                <p:cNvSpPr/>
                <p:nvPr/>
              </p:nvSpPr>
              <p:spPr>
                <a:xfrm>
                  <a:off x="3528565" y="3485340"/>
                  <a:ext cx="50696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4</m:t>
                          </m:r>
                        </m:sub>
                      </m:sSub>
                    </m:oMath>
                  </a14:m>
                  <a:r>
                    <a:rPr lang="ko-KR" altLang="en-US" sz="1050" kern="0" dirty="0">
                      <a:solidFill>
                        <a:prstClr val="white"/>
                      </a:solidFill>
                      <a:latin typeface="Tahoma"/>
                    </a:rPr>
                    <a:t> </a:t>
                  </a:r>
                </a:p>
              </p:txBody>
            </p:sp>
          </mc:Choice>
          <mc:Fallback xmlns="">
            <p:sp>
              <p:nvSpPr>
                <p:cNvPr id="15" name="직사각형 171"/>
                <p:cNvSpPr>
                  <a:spLocks noRot="1" noChangeAspect="1" noMove="1" noResize="1" noEditPoints="1" noAdjustHandles="1" noChangeArrowheads="1" noChangeShapeType="1" noTextEdit="1"/>
                </p:cNvSpPr>
                <p:nvPr/>
              </p:nvSpPr>
              <p:spPr>
                <a:xfrm>
                  <a:off x="3528565" y="3485340"/>
                  <a:ext cx="506964" cy="738465"/>
                </a:xfrm>
                <a:prstGeom prst="rect">
                  <a:avLst/>
                </a:prstGeom>
                <a:blipFill>
                  <a:blip r:embed="rId11"/>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sp>
          <p:nvSpPr>
            <p:cNvPr id="222" name="TextBox 221">
              <a:extLst>
                <a:ext uri="{FF2B5EF4-FFF2-40B4-BE49-F238E27FC236}">
                  <a16:creationId xmlns:a16="http://schemas.microsoft.com/office/drawing/2014/main" id="{090B5BF9-FCD6-4492-8C69-2C9BEFAD6073}"/>
                </a:ext>
              </a:extLst>
            </p:cNvPr>
            <p:cNvSpPr txBox="1"/>
            <p:nvPr/>
          </p:nvSpPr>
          <p:spPr>
            <a:xfrm>
              <a:off x="780497" y="4621239"/>
              <a:ext cx="3409290" cy="466573"/>
            </a:xfrm>
            <a:prstGeom prst="rect">
              <a:avLst/>
            </a:prstGeom>
            <a:noFill/>
          </p:spPr>
          <p:txBody>
            <a:bodyPr wrap="square" rtlCol="0">
              <a:spAutoFit/>
            </a:bodyPr>
            <a:lstStyle/>
            <a:p>
              <a:pPr defTabSz="342900">
                <a:defRPr/>
              </a:pPr>
              <a:r>
                <a:rPr lang="en-US" sz="1600" kern="0" dirty="0">
                  <a:solidFill>
                    <a:prstClr val="black"/>
                  </a:solidFill>
                  <a:latin typeface="Tahoma"/>
                </a:rPr>
                <a:t>(a) Initial row placement</a:t>
              </a:r>
            </a:p>
          </p:txBody>
        </p:sp>
        <p:cxnSp>
          <p:nvCxnSpPr>
            <p:cNvPr id="223" name="직선 연결선 2">
              <a:extLst>
                <a:ext uri="{FF2B5EF4-FFF2-40B4-BE49-F238E27FC236}">
                  <a16:creationId xmlns:a16="http://schemas.microsoft.com/office/drawing/2014/main" id="{3A56D6F6-DBA9-4C01-8B91-9531BB2D02A2}"/>
                </a:ext>
              </a:extLst>
            </p:cNvPr>
            <p:cNvCxnSpPr/>
            <p:nvPr/>
          </p:nvCxnSpPr>
          <p:spPr>
            <a:xfrm>
              <a:off x="709682" y="3465241"/>
              <a:ext cx="0" cy="794647"/>
            </a:xfrm>
            <a:prstGeom prst="line">
              <a:avLst/>
            </a:prstGeom>
            <a:noFill/>
            <a:ln w="9525" cap="flat" cmpd="sng" algn="ctr">
              <a:solidFill>
                <a:srgbClr val="FF0000"/>
              </a:solidFill>
              <a:prstDash val="dash"/>
            </a:ln>
            <a:effectLst/>
          </p:spPr>
        </p:cxnSp>
        <p:cxnSp>
          <p:nvCxnSpPr>
            <p:cNvPr id="224" name="직선 연결선 2">
              <a:extLst>
                <a:ext uri="{FF2B5EF4-FFF2-40B4-BE49-F238E27FC236}">
                  <a16:creationId xmlns:a16="http://schemas.microsoft.com/office/drawing/2014/main" id="{B851852A-B2D2-4433-BA9E-9575B2BDC274}"/>
                </a:ext>
              </a:extLst>
            </p:cNvPr>
            <p:cNvCxnSpPr/>
            <p:nvPr/>
          </p:nvCxnSpPr>
          <p:spPr>
            <a:xfrm>
              <a:off x="1220000" y="3465241"/>
              <a:ext cx="0" cy="794647"/>
            </a:xfrm>
            <a:prstGeom prst="line">
              <a:avLst/>
            </a:prstGeom>
            <a:noFill/>
            <a:ln w="9525" cap="flat" cmpd="sng" algn="ctr">
              <a:solidFill>
                <a:srgbClr val="FF0000"/>
              </a:solidFill>
              <a:prstDash val="dash"/>
            </a:ln>
            <a:effectLst/>
          </p:spPr>
        </p:cxnSp>
        <p:cxnSp>
          <p:nvCxnSpPr>
            <p:cNvPr id="225" name="직선 연결선 2">
              <a:extLst>
                <a:ext uri="{FF2B5EF4-FFF2-40B4-BE49-F238E27FC236}">
                  <a16:creationId xmlns:a16="http://schemas.microsoft.com/office/drawing/2014/main" id="{BEC1D9CF-EE92-4689-8AA7-81D3799C0E22}"/>
                </a:ext>
              </a:extLst>
            </p:cNvPr>
            <p:cNvCxnSpPr/>
            <p:nvPr/>
          </p:nvCxnSpPr>
          <p:spPr>
            <a:xfrm>
              <a:off x="1473175" y="3465241"/>
              <a:ext cx="0" cy="794647"/>
            </a:xfrm>
            <a:prstGeom prst="line">
              <a:avLst/>
            </a:prstGeom>
            <a:noFill/>
            <a:ln w="9525" cap="flat" cmpd="sng" algn="ctr">
              <a:solidFill>
                <a:srgbClr val="FF0000"/>
              </a:solidFill>
              <a:prstDash val="dash"/>
            </a:ln>
            <a:effectLst/>
          </p:spPr>
        </p:cxnSp>
        <p:cxnSp>
          <p:nvCxnSpPr>
            <p:cNvPr id="226" name="직선 연결선 2">
              <a:extLst>
                <a:ext uri="{FF2B5EF4-FFF2-40B4-BE49-F238E27FC236}">
                  <a16:creationId xmlns:a16="http://schemas.microsoft.com/office/drawing/2014/main" id="{88C1F814-7511-4E31-92CF-082357FAF7C2}"/>
                </a:ext>
              </a:extLst>
            </p:cNvPr>
            <p:cNvCxnSpPr/>
            <p:nvPr/>
          </p:nvCxnSpPr>
          <p:spPr>
            <a:xfrm>
              <a:off x="1731914" y="3465241"/>
              <a:ext cx="0" cy="794647"/>
            </a:xfrm>
            <a:prstGeom prst="line">
              <a:avLst/>
            </a:prstGeom>
            <a:noFill/>
            <a:ln w="9525" cap="flat" cmpd="sng" algn="ctr">
              <a:solidFill>
                <a:srgbClr val="FF0000"/>
              </a:solidFill>
              <a:prstDash val="dash"/>
            </a:ln>
            <a:effectLst/>
          </p:spPr>
        </p:cxnSp>
        <p:cxnSp>
          <p:nvCxnSpPr>
            <p:cNvPr id="227" name="직선 연결선 2">
              <a:extLst>
                <a:ext uri="{FF2B5EF4-FFF2-40B4-BE49-F238E27FC236}">
                  <a16:creationId xmlns:a16="http://schemas.microsoft.com/office/drawing/2014/main" id="{080B8C82-D455-42D9-8B75-1F2DFB41EF02}"/>
                </a:ext>
              </a:extLst>
            </p:cNvPr>
            <p:cNvCxnSpPr/>
            <p:nvPr/>
          </p:nvCxnSpPr>
          <p:spPr>
            <a:xfrm>
              <a:off x="1987871" y="3465241"/>
              <a:ext cx="0" cy="794647"/>
            </a:xfrm>
            <a:prstGeom prst="line">
              <a:avLst/>
            </a:prstGeom>
            <a:noFill/>
            <a:ln w="9525" cap="flat" cmpd="sng" algn="ctr">
              <a:solidFill>
                <a:srgbClr val="FF0000"/>
              </a:solidFill>
              <a:prstDash val="dash"/>
            </a:ln>
            <a:effectLst/>
          </p:spPr>
        </p:cxnSp>
        <p:cxnSp>
          <p:nvCxnSpPr>
            <p:cNvPr id="228" name="직선 연결선 2">
              <a:extLst>
                <a:ext uri="{FF2B5EF4-FFF2-40B4-BE49-F238E27FC236}">
                  <a16:creationId xmlns:a16="http://schemas.microsoft.com/office/drawing/2014/main" id="{200F205E-5E74-4254-AD2F-16BC8C0615B0}"/>
                </a:ext>
              </a:extLst>
            </p:cNvPr>
            <p:cNvCxnSpPr/>
            <p:nvPr/>
          </p:nvCxnSpPr>
          <p:spPr>
            <a:xfrm>
              <a:off x="2243828" y="3465241"/>
              <a:ext cx="0" cy="794647"/>
            </a:xfrm>
            <a:prstGeom prst="line">
              <a:avLst/>
            </a:prstGeom>
            <a:noFill/>
            <a:ln w="9525" cap="flat" cmpd="sng" algn="ctr">
              <a:solidFill>
                <a:srgbClr val="FF0000"/>
              </a:solidFill>
              <a:prstDash val="dash"/>
            </a:ln>
            <a:effectLst/>
          </p:spPr>
        </p:cxnSp>
        <p:cxnSp>
          <p:nvCxnSpPr>
            <p:cNvPr id="229" name="직선 연결선 2">
              <a:extLst>
                <a:ext uri="{FF2B5EF4-FFF2-40B4-BE49-F238E27FC236}">
                  <a16:creationId xmlns:a16="http://schemas.microsoft.com/office/drawing/2014/main" id="{EECA7397-F7CB-4D60-8D73-07132DB5C4B8}"/>
                </a:ext>
              </a:extLst>
            </p:cNvPr>
            <p:cNvCxnSpPr/>
            <p:nvPr/>
          </p:nvCxnSpPr>
          <p:spPr>
            <a:xfrm>
              <a:off x="2499786" y="3465241"/>
              <a:ext cx="0" cy="794647"/>
            </a:xfrm>
            <a:prstGeom prst="line">
              <a:avLst/>
            </a:prstGeom>
            <a:noFill/>
            <a:ln w="9525" cap="flat" cmpd="sng" algn="ctr">
              <a:solidFill>
                <a:srgbClr val="FF0000"/>
              </a:solidFill>
              <a:prstDash val="dash"/>
            </a:ln>
            <a:effectLst/>
          </p:spPr>
        </p:cxnSp>
        <p:cxnSp>
          <p:nvCxnSpPr>
            <p:cNvPr id="230" name="직선 연결선 2">
              <a:extLst>
                <a:ext uri="{FF2B5EF4-FFF2-40B4-BE49-F238E27FC236}">
                  <a16:creationId xmlns:a16="http://schemas.microsoft.com/office/drawing/2014/main" id="{DAA1321E-7702-4037-B0B1-587F89188DFD}"/>
                </a:ext>
              </a:extLst>
            </p:cNvPr>
            <p:cNvCxnSpPr/>
            <p:nvPr/>
          </p:nvCxnSpPr>
          <p:spPr>
            <a:xfrm>
              <a:off x="2755743" y="3465241"/>
              <a:ext cx="0" cy="794647"/>
            </a:xfrm>
            <a:prstGeom prst="line">
              <a:avLst/>
            </a:prstGeom>
            <a:noFill/>
            <a:ln w="9525" cap="flat" cmpd="sng" algn="ctr">
              <a:solidFill>
                <a:srgbClr val="FF0000"/>
              </a:solidFill>
              <a:prstDash val="dash"/>
            </a:ln>
            <a:effectLst/>
          </p:spPr>
        </p:cxnSp>
        <p:cxnSp>
          <p:nvCxnSpPr>
            <p:cNvPr id="231" name="직선 연결선 2">
              <a:extLst>
                <a:ext uri="{FF2B5EF4-FFF2-40B4-BE49-F238E27FC236}">
                  <a16:creationId xmlns:a16="http://schemas.microsoft.com/office/drawing/2014/main" id="{14A587AB-134F-4ECA-98D2-0212CBDC40EE}"/>
                </a:ext>
              </a:extLst>
            </p:cNvPr>
            <p:cNvCxnSpPr/>
            <p:nvPr/>
          </p:nvCxnSpPr>
          <p:spPr>
            <a:xfrm>
              <a:off x="3011700" y="3469101"/>
              <a:ext cx="0" cy="804653"/>
            </a:xfrm>
            <a:prstGeom prst="line">
              <a:avLst/>
            </a:prstGeom>
            <a:noFill/>
            <a:ln w="9525" cap="flat" cmpd="sng" algn="ctr">
              <a:solidFill>
                <a:srgbClr val="FF0000"/>
              </a:solidFill>
              <a:prstDash val="dash"/>
            </a:ln>
            <a:effectLst/>
          </p:spPr>
        </p:cxnSp>
        <p:cxnSp>
          <p:nvCxnSpPr>
            <p:cNvPr id="232" name="직선 연결선 2">
              <a:extLst>
                <a:ext uri="{FF2B5EF4-FFF2-40B4-BE49-F238E27FC236}">
                  <a16:creationId xmlns:a16="http://schemas.microsoft.com/office/drawing/2014/main" id="{9DC63999-E0FF-49B6-B0EE-5346ACA4000D}"/>
                </a:ext>
              </a:extLst>
            </p:cNvPr>
            <p:cNvCxnSpPr/>
            <p:nvPr/>
          </p:nvCxnSpPr>
          <p:spPr>
            <a:xfrm>
              <a:off x="3267657" y="3469101"/>
              <a:ext cx="0" cy="804653"/>
            </a:xfrm>
            <a:prstGeom prst="line">
              <a:avLst/>
            </a:prstGeom>
            <a:noFill/>
            <a:ln w="9525" cap="flat" cmpd="sng" algn="ctr">
              <a:solidFill>
                <a:srgbClr val="FF0000"/>
              </a:solidFill>
              <a:prstDash val="dash"/>
            </a:ln>
            <a:effectLst/>
          </p:spPr>
        </p:cxnSp>
        <p:cxnSp>
          <p:nvCxnSpPr>
            <p:cNvPr id="233" name="직선 연결선 2">
              <a:extLst>
                <a:ext uri="{FF2B5EF4-FFF2-40B4-BE49-F238E27FC236}">
                  <a16:creationId xmlns:a16="http://schemas.microsoft.com/office/drawing/2014/main" id="{D43A547C-7DD9-4109-8F36-68D2E4C33400}"/>
                </a:ext>
              </a:extLst>
            </p:cNvPr>
            <p:cNvCxnSpPr/>
            <p:nvPr/>
          </p:nvCxnSpPr>
          <p:spPr>
            <a:xfrm>
              <a:off x="3523615" y="3469101"/>
              <a:ext cx="0" cy="804653"/>
            </a:xfrm>
            <a:prstGeom prst="line">
              <a:avLst/>
            </a:prstGeom>
            <a:noFill/>
            <a:ln w="9525" cap="flat" cmpd="sng" algn="ctr">
              <a:solidFill>
                <a:srgbClr val="FF0000"/>
              </a:solidFill>
              <a:prstDash val="dash"/>
            </a:ln>
            <a:effectLst/>
          </p:spPr>
        </p:cxnSp>
        <p:cxnSp>
          <p:nvCxnSpPr>
            <p:cNvPr id="234" name="직선 연결선 2">
              <a:extLst>
                <a:ext uri="{FF2B5EF4-FFF2-40B4-BE49-F238E27FC236}">
                  <a16:creationId xmlns:a16="http://schemas.microsoft.com/office/drawing/2014/main" id="{41A5B4C4-956C-40D8-8687-5F7C0AB029F8}"/>
                </a:ext>
              </a:extLst>
            </p:cNvPr>
            <p:cNvCxnSpPr/>
            <p:nvPr/>
          </p:nvCxnSpPr>
          <p:spPr>
            <a:xfrm>
              <a:off x="3779572" y="3469101"/>
              <a:ext cx="0" cy="804653"/>
            </a:xfrm>
            <a:prstGeom prst="line">
              <a:avLst/>
            </a:prstGeom>
            <a:noFill/>
            <a:ln w="9525" cap="flat" cmpd="sng" algn="ctr">
              <a:solidFill>
                <a:srgbClr val="FF0000"/>
              </a:solidFill>
              <a:prstDash val="dash"/>
            </a:ln>
            <a:effectLst/>
          </p:spPr>
        </p:cxnSp>
        <p:cxnSp>
          <p:nvCxnSpPr>
            <p:cNvPr id="235" name="직선 연결선 2">
              <a:extLst>
                <a:ext uri="{FF2B5EF4-FFF2-40B4-BE49-F238E27FC236}">
                  <a16:creationId xmlns:a16="http://schemas.microsoft.com/office/drawing/2014/main" id="{201F0695-9CA9-4F69-A2A6-CE0F0EA16F07}"/>
                </a:ext>
              </a:extLst>
            </p:cNvPr>
            <p:cNvCxnSpPr/>
            <p:nvPr/>
          </p:nvCxnSpPr>
          <p:spPr>
            <a:xfrm>
              <a:off x="4035529" y="3469101"/>
              <a:ext cx="0" cy="804653"/>
            </a:xfrm>
            <a:prstGeom prst="line">
              <a:avLst/>
            </a:prstGeom>
            <a:noFill/>
            <a:ln w="9525" cap="flat" cmpd="sng" algn="ctr">
              <a:solidFill>
                <a:srgbClr val="FF0000"/>
              </a:solidFill>
              <a:prstDash val="dash"/>
            </a:ln>
            <a:effectLst/>
          </p:spPr>
        </p:cxnSp>
        <p:cxnSp>
          <p:nvCxnSpPr>
            <p:cNvPr id="236" name="직선 연결선 2">
              <a:extLst>
                <a:ext uri="{FF2B5EF4-FFF2-40B4-BE49-F238E27FC236}">
                  <a16:creationId xmlns:a16="http://schemas.microsoft.com/office/drawing/2014/main" id="{8FD1D255-62C3-4204-835B-8F089536A0B4}"/>
                </a:ext>
              </a:extLst>
            </p:cNvPr>
            <p:cNvCxnSpPr/>
            <p:nvPr/>
          </p:nvCxnSpPr>
          <p:spPr>
            <a:xfrm>
              <a:off x="4291486" y="3469101"/>
              <a:ext cx="0" cy="804653"/>
            </a:xfrm>
            <a:prstGeom prst="line">
              <a:avLst/>
            </a:prstGeom>
            <a:noFill/>
            <a:ln w="9525" cap="flat" cmpd="sng" algn="ctr">
              <a:solidFill>
                <a:srgbClr val="FF0000"/>
              </a:solidFill>
              <a:prstDash val="dash"/>
            </a:ln>
            <a:effectLst/>
          </p:spPr>
        </p:cxnSp>
        <p:grpSp>
          <p:nvGrpSpPr>
            <p:cNvPr id="237" name="Group 34">
              <a:extLst>
                <a:ext uri="{FF2B5EF4-FFF2-40B4-BE49-F238E27FC236}">
                  <a16:creationId xmlns:a16="http://schemas.microsoft.com/office/drawing/2014/main" id="{5BB6FDA5-7510-4289-AF63-35655B5EEA4B}"/>
                </a:ext>
              </a:extLst>
            </p:cNvPr>
            <p:cNvGrpSpPr/>
            <p:nvPr/>
          </p:nvGrpSpPr>
          <p:grpSpPr>
            <a:xfrm>
              <a:off x="2062428" y="2799331"/>
              <a:ext cx="1134641" cy="654103"/>
              <a:chOff x="2068404" y="2404889"/>
              <a:chExt cx="1134641" cy="654103"/>
            </a:xfrm>
          </p:grpSpPr>
          <p:cxnSp>
            <p:nvCxnSpPr>
              <p:cNvPr id="240" name="Straight Arrow Connector 37">
                <a:extLst>
                  <a:ext uri="{FF2B5EF4-FFF2-40B4-BE49-F238E27FC236}">
                    <a16:creationId xmlns:a16="http://schemas.microsoft.com/office/drawing/2014/main" id="{9D04AA42-7B44-429C-8F11-740BBB4DB00C}"/>
                  </a:ext>
                </a:extLst>
              </p:cNvPr>
              <p:cNvCxnSpPr/>
              <p:nvPr/>
            </p:nvCxnSpPr>
            <p:spPr>
              <a:xfrm>
                <a:off x="2507597" y="2921054"/>
                <a:ext cx="0" cy="137938"/>
              </a:xfrm>
              <a:prstGeom prst="straightConnector1">
                <a:avLst/>
              </a:prstGeom>
              <a:noFill/>
              <a:ln w="12700" cap="flat" cmpd="sng" algn="ctr">
                <a:solidFill>
                  <a:sysClr val="windowText" lastClr="000000"/>
                </a:solidFill>
                <a:prstDash val="solid"/>
                <a:tailEnd type="triangle"/>
              </a:ln>
              <a:effectLst/>
            </p:spPr>
          </p:cxnSp>
          <mc:AlternateContent xmlns:mc="http://schemas.openxmlformats.org/markup-compatibility/2006">
            <mc:Choice xmlns:a14="http://schemas.microsoft.com/office/drawing/2010/main" Requires="a14">
              <p:sp>
                <p:nvSpPr>
                  <p:cNvPr id="241" name="TextBox 240">
                    <a:extLst>
                      <a:ext uri="{FF2B5EF4-FFF2-40B4-BE49-F238E27FC236}">
                        <a16:creationId xmlns:a16="http://schemas.microsoft.com/office/drawing/2014/main" id="{34BDA9FB-7D69-401A-AFCB-E82F7880C667}"/>
                      </a:ext>
                    </a:extLst>
                  </p:cNvPr>
                  <p:cNvSpPr txBox="1"/>
                  <p:nvPr/>
                </p:nvSpPr>
                <p:spPr>
                  <a:xfrm>
                    <a:off x="2068404" y="2404889"/>
                    <a:ext cx="1134641" cy="466573"/>
                  </a:xfrm>
                  <a:prstGeom prst="rect">
                    <a:avLst/>
                  </a:prstGeom>
                  <a:noFill/>
                </p:spPr>
                <p:txBody>
                  <a:bodyPr wrap="square" rtlCol="0">
                    <a:spAutoFit/>
                  </a:bodyPr>
                  <a:lstStyle/>
                  <a:p>
                    <a:pPr defTabSz="342900">
                      <a:defRPr/>
                    </a:pPr>
                    <a14:m>
                      <m:oMathPara xmlns:m="http://schemas.openxmlformats.org/officeDocument/2006/math">
                        <m:oMathParaPr>
                          <m:jc m:val="centerGroup"/>
                        </m:oMathParaPr>
                        <m:oMath xmlns:m="http://schemas.openxmlformats.org/officeDocument/2006/math">
                          <m:sSub>
                            <m:sSubPr>
                              <m:ctrlPr>
                                <a:rPr lang="en-US" altLang="zh-CN" sz="1600" i="1" kern="0" dirty="0">
                                  <a:solidFill>
                                    <a:prstClr val="black"/>
                                  </a:solidFill>
                                  <a:latin typeface="Cambria Math" panose="02040503050406030204" pitchFamily="18" charset="0"/>
                                </a:rPr>
                              </m:ctrlPr>
                            </m:sSubPr>
                            <m:e>
                              <m:r>
                                <a:rPr lang="en-US" altLang="zh-CN" sz="1600" b="1" i="1" kern="0" dirty="0">
                                  <a:solidFill>
                                    <a:prstClr val="black"/>
                                  </a:solidFill>
                                  <a:latin typeface="Cambria Math" panose="02040503050406030204" pitchFamily="18" charset="0"/>
                                </a:rPr>
                                <m:t>𝒙</m:t>
                              </m:r>
                            </m:e>
                            <m:sub>
                              <m:r>
                                <a:rPr lang="en-US" altLang="zh-CN" sz="1600" b="1" i="1" kern="0" dirty="0">
                                  <a:solidFill>
                                    <a:prstClr val="black"/>
                                  </a:solidFill>
                                  <a:latin typeface="Cambria Math" panose="02040503050406030204" pitchFamily="18" charset="0"/>
                                </a:rPr>
                                <m:t>𝟑</m:t>
                              </m:r>
                            </m:sub>
                          </m:sSub>
                          <m:r>
                            <a:rPr lang="en-US" altLang="zh-CN" sz="1600" b="1" i="1" kern="0" dirty="0">
                              <a:solidFill>
                                <a:prstClr val="black"/>
                              </a:solidFill>
                              <a:latin typeface="Cambria Math" panose="02040503050406030204" pitchFamily="18" charset="0"/>
                            </a:rPr>
                            <m:t>=</m:t>
                          </m:r>
                          <m:r>
                            <a:rPr lang="en-US" altLang="zh-CN" sz="1600" b="1" i="1" kern="0" dirty="0">
                              <a:solidFill>
                                <a:prstClr val="black"/>
                              </a:solidFill>
                              <a:latin typeface="Cambria Math" panose="02040503050406030204" pitchFamily="18" charset="0"/>
                            </a:rPr>
                            <m:t>𝟕</m:t>
                          </m:r>
                        </m:oMath>
                      </m:oMathPara>
                    </a14:m>
                    <a:endParaRPr lang="en-US" sz="1600" kern="0" dirty="0">
                      <a:solidFill>
                        <a:prstClr val="black"/>
                      </a:solidFill>
                      <a:latin typeface="Tahoma"/>
                    </a:endParaRPr>
                  </a:p>
                </p:txBody>
              </p:sp>
            </mc:Choice>
            <mc:Fallback>
              <p:sp>
                <p:nvSpPr>
                  <p:cNvPr id="241" name="TextBox 240">
                    <a:extLst>
                      <a:ext uri="{FF2B5EF4-FFF2-40B4-BE49-F238E27FC236}">
                        <a16:creationId xmlns:a16="http://schemas.microsoft.com/office/drawing/2014/main" id="{34BDA9FB-7D69-401A-AFCB-E82F7880C667}"/>
                      </a:ext>
                    </a:extLst>
                  </p:cNvPr>
                  <p:cNvSpPr txBox="1">
                    <a:spLocks noRot="1" noChangeAspect="1" noMove="1" noResize="1" noEditPoints="1" noAdjustHandles="1" noChangeArrowheads="1" noChangeShapeType="1" noTextEdit="1"/>
                  </p:cNvSpPr>
                  <p:nvPr/>
                </p:nvSpPr>
                <p:spPr>
                  <a:xfrm>
                    <a:off x="2068404" y="2404889"/>
                    <a:ext cx="1134641" cy="466573"/>
                  </a:xfrm>
                  <a:prstGeom prst="rect">
                    <a:avLst/>
                  </a:prstGeom>
                  <a:blipFill>
                    <a:blip r:embed="rId12"/>
                    <a:stretch>
                      <a:fillRect/>
                    </a:stretch>
                  </a:blipFill>
                </p:spPr>
                <p:txBody>
                  <a:bodyPr/>
                  <a:lstStyle/>
                  <a:p>
                    <a:r>
                      <a:rPr lang="ko-KR" altLang="en-US">
                        <a:noFill/>
                      </a:rPr>
                      <a:t> </a:t>
                    </a:r>
                  </a:p>
                </p:txBody>
              </p:sp>
            </mc:Fallback>
          </mc:AlternateContent>
        </p:grpSp>
        <p:sp>
          <p:nvSpPr>
            <p:cNvPr id="238" name="TextBox 237">
              <a:extLst>
                <a:ext uri="{FF2B5EF4-FFF2-40B4-BE49-F238E27FC236}">
                  <a16:creationId xmlns:a16="http://schemas.microsoft.com/office/drawing/2014/main" id="{E8000CA5-DF56-4150-AF9F-C53A9A6DACAF}"/>
                </a:ext>
              </a:extLst>
            </p:cNvPr>
            <p:cNvSpPr txBox="1"/>
            <p:nvPr/>
          </p:nvSpPr>
          <p:spPr>
            <a:xfrm>
              <a:off x="558683" y="4223511"/>
              <a:ext cx="4142130" cy="349931"/>
            </a:xfrm>
            <a:prstGeom prst="rect">
              <a:avLst/>
            </a:prstGeom>
            <a:noFill/>
          </p:spPr>
          <p:txBody>
            <a:bodyPr wrap="square" rtlCol="0">
              <a:spAutoFit/>
            </a:bodyPr>
            <a:lstStyle/>
            <a:p>
              <a:pPr defTabSz="342900">
                <a:defRPr/>
              </a:pPr>
              <a:r>
                <a:rPr lang="en-US" sz="1050" kern="0" dirty="0">
                  <a:solidFill>
                    <a:prstClr val="black"/>
                  </a:solidFill>
                  <a:latin typeface="Tahoma"/>
                </a:rPr>
                <a:t>0   1   2   3   4  5  6   7  8   9  10 11 12 13 14</a:t>
              </a:r>
            </a:p>
          </p:txBody>
        </p:sp>
        <p:cxnSp>
          <p:nvCxnSpPr>
            <p:cNvPr id="239" name="직선 연결선 2">
              <a:extLst>
                <a:ext uri="{FF2B5EF4-FFF2-40B4-BE49-F238E27FC236}">
                  <a16:creationId xmlns:a16="http://schemas.microsoft.com/office/drawing/2014/main" id="{59BAD22F-0F9E-4174-89FA-D3D380D9CAEF}"/>
                </a:ext>
              </a:extLst>
            </p:cNvPr>
            <p:cNvCxnSpPr/>
            <p:nvPr/>
          </p:nvCxnSpPr>
          <p:spPr>
            <a:xfrm>
              <a:off x="964042" y="3465241"/>
              <a:ext cx="0" cy="794647"/>
            </a:xfrm>
            <a:prstGeom prst="line">
              <a:avLst/>
            </a:prstGeom>
            <a:noFill/>
            <a:ln w="9525" cap="flat" cmpd="sng" algn="ctr">
              <a:solidFill>
                <a:srgbClr val="FF0000"/>
              </a:solidFill>
              <a:prstDash val="dash"/>
            </a:ln>
            <a:effectLst/>
          </p:spPr>
        </p:cxnSp>
      </p:grpSp>
      <p:grpSp>
        <p:nvGrpSpPr>
          <p:cNvPr id="242" name="Group 39">
            <a:extLst>
              <a:ext uri="{FF2B5EF4-FFF2-40B4-BE49-F238E27FC236}">
                <a16:creationId xmlns:a16="http://schemas.microsoft.com/office/drawing/2014/main" id="{2F1757DC-A131-47CF-932C-CE31C9A48D74}"/>
              </a:ext>
            </a:extLst>
          </p:cNvPr>
          <p:cNvGrpSpPr/>
          <p:nvPr/>
        </p:nvGrpSpPr>
        <p:grpSpPr>
          <a:xfrm>
            <a:off x="3089016" y="3139921"/>
            <a:ext cx="3208266" cy="1627342"/>
            <a:chOff x="1098523" y="4391346"/>
            <a:chExt cx="5410391" cy="2744337"/>
          </a:xfrm>
        </p:grpSpPr>
        <p:sp>
          <p:nvSpPr>
            <p:cNvPr id="243" name="TextBox 242">
              <a:extLst>
                <a:ext uri="{FF2B5EF4-FFF2-40B4-BE49-F238E27FC236}">
                  <a16:creationId xmlns:a16="http://schemas.microsoft.com/office/drawing/2014/main" id="{B36B7CD7-151B-440B-BEB6-D634A96F4B32}"/>
                </a:ext>
              </a:extLst>
            </p:cNvPr>
            <p:cNvSpPr txBox="1"/>
            <p:nvPr/>
          </p:nvSpPr>
          <p:spPr>
            <a:xfrm>
              <a:off x="1098523" y="6564748"/>
              <a:ext cx="5410391" cy="570935"/>
            </a:xfrm>
            <a:prstGeom prst="rect">
              <a:avLst/>
            </a:prstGeom>
            <a:noFill/>
          </p:spPr>
          <p:txBody>
            <a:bodyPr wrap="square" rtlCol="0">
              <a:spAutoFit/>
            </a:bodyPr>
            <a:lstStyle/>
            <a:p>
              <a:pPr defTabSz="342900">
                <a:defRPr/>
              </a:pPr>
              <a:r>
                <a:rPr lang="en-US" sz="1600" kern="0" dirty="0">
                  <a:solidFill>
                    <a:prstClr val="black"/>
                  </a:solidFill>
                  <a:latin typeface="Tahoma"/>
                </a:rPr>
                <a:t>(b) An example of final solution</a:t>
              </a:r>
            </a:p>
          </p:txBody>
        </p:sp>
        <p:grpSp>
          <p:nvGrpSpPr>
            <p:cNvPr id="244" name="Group 41">
              <a:extLst>
                <a:ext uri="{FF2B5EF4-FFF2-40B4-BE49-F238E27FC236}">
                  <a16:creationId xmlns:a16="http://schemas.microsoft.com/office/drawing/2014/main" id="{9B66A600-21FF-42EB-ACAE-4B787E7A43DE}"/>
                </a:ext>
              </a:extLst>
            </p:cNvPr>
            <p:cNvGrpSpPr/>
            <p:nvPr/>
          </p:nvGrpSpPr>
          <p:grpSpPr>
            <a:xfrm>
              <a:off x="1333527" y="4391346"/>
              <a:ext cx="4572290" cy="1710171"/>
              <a:chOff x="879408" y="4725797"/>
              <a:chExt cx="3681618" cy="1377033"/>
            </a:xfrm>
          </p:grpSpPr>
          <p:grpSp>
            <p:nvGrpSpPr>
              <p:cNvPr id="245" name="Group 42">
                <a:extLst>
                  <a:ext uri="{FF2B5EF4-FFF2-40B4-BE49-F238E27FC236}">
                    <a16:creationId xmlns:a16="http://schemas.microsoft.com/office/drawing/2014/main" id="{44C6056E-9F74-46FF-BC9E-84B66480B81C}"/>
                  </a:ext>
                </a:extLst>
              </p:cNvPr>
              <p:cNvGrpSpPr/>
              <p:nvPr/>
            </p:nvGrpSpPr>
            <p:grpSpPr>
              <a:xfrm>
                <a:off x="879408" y="5359627"/>
                <a:ext cx="3681618" cy="743203"/>
                <a:chOff x="686790" y="5418507"/>
                <a:chExt cx="3681618" cy="743203"/>
              </a:xfrm>
            </p:grpSpPr>
            <mc:AlternateContent xmlns:mc="http://schemas.openxmlformats.org/markup-compatibility/2006" xmlns:a14="http://schemas.microsoft.com/office/drawing/2010/main">
              <mc:Choice Requires="a14">
                <p:sp>
                  <p:nvSpPr>
                    <p:cNvPr id="249" name="직사각형 171">
                      <a:extLst>
                        <a:ext uri="{FF2B5EF4-FFF2-40B4-BE49-F238E27FC236}">
                          <a16:creationId xmlns:a16="http://schemas.microsoft.com/office/drawing/2014/main" id="{F7BFEC56-3E01-404E-93CE-32E089AF43D0}"/>
                        </a:ext>
                      </a:extLst>
                    </p:cNvPr>
                    <p:cNvSpPr/>
                    <p:nvPr/>
                  </p:nvSpPr>
                  <p:spPr>
                    <a:xfrm>
                      <a:off x="1194371" y="5422435"/>
                      <a:ext cx="51686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1</m:t>
                              </m:r>
                            </m:sub>
                          </m:sSub>
                        </m:oMath>
                      </a14:m>
                      <a:r>
                        <a:rPr lang="ko-KR" altLang="en-US" sz="1050" kern="0" dirty="0">
                          <a:solidFill>
                            <a:prstClr val="white"/>
                          </a:solidFill>
                          <a:latin typeface="Tahoma"/>
                        </a:rPr>
                        <a:t> </a:t>
                      </a:r>
                    </a:p>
                  </p:txBody>
                </p:sp>
              </mc:Choice>
              <mc:Fallback xmlns="">
                <p:sp>
                  <p:nvSpPr>
                    <p:cNvPr id="42" name="직사각형 171">
                      <a:extLst>
                        <a:ext uri="{FF2B5EF4-FFF2-40B4-BE49-F238E27FC236}">
                          <a16:creationId xmlns:a16="http://schemas.microsoft.com/office/drawing/2014/main" id="{701F3AE4-22E9-4FF8-A0C3-FFBCBC0BAD26}"/>
                        </a:ext>
                      </a:extLst>
                    </p:cNvPr>
                    <p:cNvSpPr>
                      <a:spLocks noRot="1" noChangeAspect="1" noMove="1" noResize="1" noEditPoints="1" noAdjustHandles="1" noChangeArrowheads="1" noChangeShapeType="1" noTextEdit="1"/>
                    </p:cNvSpPr>
                    <p:nvPr/>
                  </p:nvSpPr>
                  <p:spPr>
                    <a:xfrm>
                      <a:off x="1194371" y="5422435"/>
                      <a:ext cx="516864" cy="738465"/>
                    </a:xfrm>
                    <a:prstGeom prst="rect">
                      <a:avLst/>
                    </a:prstGeom>
                    <a:blipFill>
                      <a:blip r:embed="rId13"/>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직사각형 171">
                      <a:extLst>
                        <a:ext uri="{FF2B5EF4-FFF2-40B4-BE49-F238E27FC236}">
                          <a16:creationId xmlns:a16="http://schemas.microsoft.com/office/drawing/2014/main" id="{2C5ED1B2-16DE-42A3-A169-3FB44ECE70D6}"/>
                        </a:ext>
                      </a:extLst>
                    </p:cNvPr>
                    <p:cNvSpPr/>
                    <p:nvPr/>
                  </p:nvSpPr>
                  <p:spPr>
                    <a:xfrm>
                      <a:off x="1709012" y="5423245"/>
                      <a:ext cx="51191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2</m:t>
                              </m:r>
                            </m:sub>
                          </m:sSub>
                        </m:oMath>
                      </a14:m>
                      <a:r>
                        <a:rPr lang="ko-KR" altLang="en-US" sz="1050" kern="0" dirty="0">
                          <a:solidFill>
                            <a:prstClr val="white"/>
                          </a:solidFill>
                          <a:latin typeface="Tahoma"/>
                        </a:rPr>
                        <a:t> </a:t>
                      </a:r>
                    </a:p>
                  </p:txBody>
                </p:sp>
              </mc:Choice>
              <mc:Fallback xmlns="">
                <p:sp>
                  <p:nvSpPr>
                    <p:cNvPr id="43" name="직사각형 171">
                      <a:extLst>
                        <a:ext uri="{FF2B5EF4-FFF2-40B4-BE49-F238E27FC236}">
                          <a16:creationId xmlns:a16="http://schemas.microsoft.com/office/drawing/2014/main" id="{3D5C8FF5-BAC5-4821-AE01-9138C77EC4FB}"/>
                        </a:ext>
                      </a:extLst>
                    </p:cNvPr>
                    <p:cNvSpPr>
                      <a:spLocks noRot="1" noChangeAspect="1" noMove="1" noResize="1" noEditPoints="1" noAdjustHandles="1" noChangeArrowheads="1" noChangeShapeType="1" noTextEdit="1"/>
                    </p:cNvSpPr>
                    <p:nvPr/>
                  </p:nvSpPr>
                  <p:spPr>
                    <a:xfrm>
                      <a:off x="1709012" y="5423245"/>
                      <a:ext cx="511914" cy="738465"/>
                    </a:xfrm>
                    <a:prstGeom prst="rect">
                      <a:avLst/>
                    </a:prstGeom>
                    <a:blipFill>
                      <a:blip r:embed="rId14"/>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251" name="Straight Connector 48">
                  <a:extLst>
                    <a:ext uri="{FF2B5EF4-FFF2-40B4-BE49-F238E27FC236}">
                      <a16:creationId xmlns:a16="http://schemas.microsoft.com/office/drawing/2014/main" id="{BD75718C-5DE7-4C46-B2AE-5B1490F59986}"/>
                    </a:ext>
                  </a:extLst>
                </p:cNvPr>
                <p:cNvCxnSpPr/>
                <p:nvPr/>
              </p:nvCxnSpPr>
              <p:spPr>
                <a:xfrm>
                  <a:off x="686790" y="5418507"/>
                  <a:ext cx="3681618" cy="0"/>
                </a:xfrm>
                <a:prstGeom prst="line">
                  <a:avLst/>
                </a:prstGeom>
                <a:noFill/>
                <a:ln w="38100" cap="flat" cmpd="sng" algn="ctr">
                  <a:solidFill>
                    <a:sysClr val="windowText" lastClr="000000"/>
                  </a:solidFill>
                  <a:prstDash val="sysDot"/>
                </a:ln>
                <a:effectLst/>
              </p:spPr>
            </p:cxnSp>
            <p:cxnSp>
              <p:nvCxnSpPr>
                <p:cNvPr id="252" name="Straight Connector 49">
                  <a:extLst>
                    <a:ext uri="{FF2B5EF4-FFF2-40B4-BE49-F238E27FC236}">
                      <a16:creationId xmlns:a16="http://schemas.microsoft.com/office/drawing/2014/main" id="{08242283-40D4-4B17-89C9-6E9F94A7D836}"/>
                    </a:ext>
                  </a:extLst>
                </p:cNvPr>
                <p:cNvCxnSpPr/>
                <p:nvPr/>
              </p:nvCxnSpPr>
              <p:spPr>
                <a:xfrm>
                  <a:off x="686790" y="6161710"/>
                  <a:ext cx="3681617" cy="0"/>
                </a:xfrm>
                <a:prstGeom prst="line">
                  <a:avLst/>
                </a:prstGeom>
                <a:noFill/>
                <a:ln w="38100" cap="flat" cmpd="sng" algn="ctr">
                  <a:solidFill>
                    <a:sysClr val="windowText" lastClr="000000"/>
                  </a:solidFill>
                  <a:prstDash val="sysDot"/>
                </a:ln>
                <a:effectLst/>
              </p:spPr>
            </p:cxnSp>
            <mc:AlternateContent xmlns:mc="http://schemas.openxmlformats.org/markup-compatibility/2006" xmlns:a14="http://schemas.microsoft.com/office/drawing/2010/main">
              <mc:Choice Requires="a14">
                <p:sp>
                  <p:nvSpPr>
                    <p:cNvPr id="253" name="직사각형 171">
                      <a:extLst>
                        <a:ext uri="{FF2B5EF4-FFF2-40B4-BE49-F238E27FC236}">
                          <a16:creationId xmlns:a16="http://schemas.microsoft.com/office/drawing/2014/main" id="{FA19A88E-28F4-4AAB-90D0-1B69169CED1C}"/>
                        </a:ext>
                      </a:extLst>
                    </p:cNvPr>
                    <p:cNvSpPr/>
                    <p:nvPr/>
                  </p:nvSpPr>
                  <p:spPr>
                    <a:xfrm>
                      <a:off x="2481649" y="5421586"/>
                      <a:ext cx="1032597"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2700" b="1" i="1" kern="0">
                                  <a:solidFill>
                                    <a:prstClr val="white"/>
                                  </a:solidFill>
                                  <a:latin typeface="Cambria Math" panose="02040503050406030204" pitchFamily="18" charset="0"/>
                                </a:rPr>
                              </m:ctrlPr>
                            </m:sSubPr>
                            <m:e>
                              <m:r>
                                <a:rPr lang="en-US" altLang="ko-KR" sz="2700" b="1" i="1" kern="0">
                                  <a:solidFill>
                                    <a:prstClr val="white"/>
                                  </a:solidFill>
                                  <a:latin typeface="Cambria Math" panose="02040503050406030204" pitchFamily="18" charset="0"/>
                                </a:rPr>
                                <m:t>𝒄</m:t>
                              </m:r>
                            </m:e>
                            <m:sub>
                              <m:r>
                                <a:rPr lang="en-US" altLang="ko-KR" sz="2700" b="1" i="1" kern="0">
                                  <a:solidFill>
                                    <a:prstClr val="white"/>
                                  </a:solidFill>
                                  <a:latin typeface="Cambria Math" panose="02040503050406030204" pitchFamily="18" charset="0"/>
                                </a:rPr>
                                <m:t>𝟑</m:t>
                              </m:r>
                            </m:sub>
                          </m:sSub>
                        </m:oMath>
                      </a14:m>
                      <a:r>
                        <a:rPr lang="ko-KR" altLang="en-US" sz="2700" b="1" kern="0" dirty="0">
                          <a:solidFill>
                            <a:prstClr val="white"/>
                          </a:solidFill>
                          <a:latin typeface="Tahoma"/>
                        </a:rPr>
                        <a:t> </a:t>
                      </a:r>
                    </a:p>
                  </p:txBody>
                </p:sp>
              </mc:Choice>
              <mc:Fallback xmlns="">
                <p:sp>
                  <p:nvSpPr>
                    <p:cNvPr id="46" name="직사각형 171">
                      <a:extLst>
                        <a:ext uri="{FF2B5EF4-FFF2-40B4-BE49-F238E27FC236}">
                          <a16:creationId xmlns:a16="http://schemas.microsoft.com/office/drawing/2014/main" id="{C0E1CB73-A940-40AA-B93F-7B47B9694100}"/>
                        </a:ext>
                      </a:extLst>
                    </p:cNvPr>
                    <p:cNvSpPr>
                      <a:spLocks noRot="1" noChangeAspect="1" noMove="1" noResize="1" noEditPoints="1" noAdjustHandles="1" noChangeArrowheads="1" noChangeShapeType="1" noTextEdit="1"/>
                    </p:cNvSpPr>
                    <p:nvPr/>
                  </p:nvSpPr>
                  <p:spPr>
                    <a:xfrm>
                      <a:off x="2481649" y="5421586"/>
                      <a:ext cx="1032597" cy="738465"/>
                    </a:xfrm>
                    <a:prstGeom prst="rect">
                      <a:avLst/>
                    </a:prstGeom>
                    <a:blipFill>
                      <a:blip r:embed="rId15"/>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직사각형 171">
                      <a:extLst>
                        <a:ext uri="{FF2B5EF4-FFF2-40B4-BE49-F238E27FC236}">
                          <a16:creationId xmlns:a16="http://schemas.microsoft.com/office/drawing/2014/main" id="{241C0D53-5BBD-454E-BAF0-18FD1393237A}"/>
                        </a:ext>
                      </a:extLst>
                    </p:cNvPr>
                    <p:cNvSpPr/>
                    <p:nvPr/>
                  </p:nvSpPr>
                  <p:spPr>
                    <a:xfrm>
                      <a:off x="3776285" y="5422407"/>
                      <a:ext cx="506964" cy="738465"/>
                    </a:xfrm>
                    <a:prstGeom prst="rect">
                      <a:avLst/>
                    </a:prstGeom>
                    <a:solidFill>
                      <a:srgbClr val="C00000">
                        <a:alpha val="70000"/>
                      </a:srgbClr>
                    </a:solidFill>
                    <a:ln w="38100" cap="flat" cmpd="sng" algn="ctr">
                      <a:solidFill>
                        <a:sysClr val="windowText" lastClr="000000"/>
                      </a:solidFill>
                      <a:prstDash val="solid"/>
                    </a:ln>
                    <a:effectLst/>
                  </p:spPr>
                  <p:txBody>
                    <a:bodyPr rtlCol="0" anchor="ctr"/>
                    <a:lstStyle/>
                    <a:p>
                      <a:pPr algn="ctr" defTabSz="342900">
                        <a:defRPr/>
                      </a:pPr>
                      <a14:m>
                        <m:oMath xmlns:m="http://schemas.openxmlformats.org/officeDocument/2006/math">
                          <m:sSub>
                            <m:sSubPr>
                              <m:ctrlPr>
                                <a:rPr lang="en-US" altLang="ko-KR" sz="1050" i="1" kern="0">
                                  <a:solidFill>
                                    <a:prstClr val="white"/>
                                  </a:solidFill>
                                  <a:latin typeface="Cambria Math" panose="02040503050406030204" pitchFamily="18" charset="0"/>
                                </a:rPr>
                              </m:ctrlPr>
                            </m:sSubPr>
                            <m:e>
                              <m:r>
                                <a:rPr lang="en-US" altLang="ko-KR" sz="1050" i="1" kern="0">
                                  <a:solidFill>
                                    <a:prstClr val="white"/>
                                  </a:solidFill>
                                  <a:latin typeface="Cambria Math" panose="02040503050406030204" pitchFamily="18" charset="0"/>
                                </a:rPr>
                                <m:t>𝑐</m:t>
                              </m:r>
                            </m:e>
                            <m:sub>
                              <m:r>
                                <a:rPr lang="en-US" altLang="ko-KR" sz="1050" i="1" kern="0">
                                  <a:solidFill>
                                    <a:prstClr val="white"/>
                                  </a:solidFill>
                                  <a:latin typeface="Cambria Math" panose="02040503050406030204" pitchFamily="18" charset="0"/>
                                </a:rPr>
                                <m:t>4</m:t>
                              </m:r>
                            </m:sub>
                          </m:sSub>
                        </m:oMath>
                      </a14:m>
                      <a:r>
                        <a:rPr lang="ko-KR" altLang="en-US" sz="1050" kern="0" dirty="0">
                          <a:solidFill>
                            <a:prstClr val="white"/>
                          </a:solidFill>
                          <a:latin typeface="Tahoma"/>
                        </a:rPr>
                        <a:t> </a:t>
                      </a:r>
                    </a:p>
                  </p:txBody>
                </p:sp>
              </mc:Choice>
              <mc:Fallback xmlns="">
                <p:sp>
                  <p:nvSpPr>
                    <p:cNvPr id="51" name="직사각형 171"/>
                    <p:cNvSpPr>
                      <a:spLocks noRot="1" noChangeAspect="1" noMove="1" noResize="1" noEditPoints="1" noAdjustHandles="1" noChangeArrowheads="1" noChangeShapeType="1" noTextEdit="1"/>
                    </p:cNvSpPr>
                    <p:nvPr/>
                  </p:nvSpPr>
                  <p:spPr>
                    <a:xfrm>
                      <a:off x="3776285" y="5422407"/>
                      <a:ext cx="506964" cy="738465"/>
                    </a:xfrm>
                    <a:prstGeom prst="rect">
                      <a:avLst/>
                    </a:prstGeom>
                    <a:blipFill>
                      <a:blip r:embed="rId16"/>
                      <a:stretch>
                        <a:fillRect/>
                      </a:stretch>
                    </a:blipFill>
                    <a:ln w="38100" cap="flat" cmpd="sng" algn="ctr">
                      <a:solidFill>
                        <a:sysClr val="windowText" lastClr="000000"/>
                      </a:solidFill>
                      <a:prstDash val="solid"/>
                    </a:ln>
                    <a:effectLst/>
                  </p:spPr>
                  <p:txBody>
                    <a:bodyPr/>
                    <a:lstStyle/>
                    <a:p>
                      <a:r>
                        <a:rPr lang="en-US">
                          <a:noFill/>
                        </a:rPr>
                        <a:t> </a:t>
                      </a:r>
                    </a:p>
                  </p:txBody>
                </p:sp>
              </mc:Fallback>
            </mc:AlternateContent>
            <p:cxnSp>
              <p:nvCxnSpPr>
                <p:cNvPr id="255" name="직선 연결선 2">
                  <a:extLst>
                    <a:ext uri="{FF2B5EF4-FFF2-40B4-BE49-F238E27FC236}">
                      <a16:creationId xmlns:a16="http://schemas.microsoft.com/office/drawing/2014/main" id="{5AEB3F67-0879-41EC-9197-3D1D011D87F0}"/>
                    </a:ext>
                  </a:extLst>
                </p:cNvPr>
                <p:cNvCxnSpPr/>
                <p:nvPr/>
              </p:nvCxnSpPr>
              <p:spPr>
                <a:xfrm>
                  <a:off x="698970" y="5422573"/>
                  <a:ext cx="0" cy="722406"/>
                </a:xfrm>
                <a:prstGeom prst="line">
                  <a:avLst/>
                </a:prstGeom>
                <a:noFill/>
                <a:ln w="9525" cap="flat" cmpd="sng" algn="ctr">
                  <a:solidFill>
                    <a:srgbClr val="FF0000"/>
                  </a:solidFill>
                  <a:prstDash val="dash"/>
                </a:ln>
                <a:effectLst/>
              </p:spPr>
            </p:cxnSp>
            <p:cxnSp>
              <p:nvCxnSpPr>
                <p:cNvPr id="256" name="직선 연결선 2">
                  <a:extLst>
                    <a:ext uri="{FF2B5EF4-FFF2-40B4-BE49-F238E27FC236}">
                      <a16:creationId xmlns:a16="http://schemas.microsoft.com/office/drawing/2014/main" id="{59E18FA6-E8D9-4C80-A889-22C1E4ACD954}"/>
                    </a:ext>
                  </a:extLst>
                </p:cNvPr>
                <p:cNvCxnSpPr/>
                <p:nvPr/>
              </p:nvCxnSpPr>
              <p:spPr>
                <a:xfrm>
                  <a:off x="953330" y="5422573"/>
                  <a:ext cx="0" cy="722406"/>
                </a:xfrm>
                <a:prstGeom prst="line">
                  <a:avLst/>
                </a:prstGeom>
                <a:noFill/>
                <a:ln w="9525" cap="flat" cmpd="sng" algn="ctr">
                  <a:solidFill>
                    <a:srgbClr val="FF0000"/>
                  </a:solidFill>
                  <a:prstDash val="dash"/>
                </a:ln>
                <a:effectLst/>
              </p:spPr>
            </p:cxnSp>
            <p:cxnSp>
              <p:nvCxnSpPr>
                <p:cNvPr id="257" name="직선 연결선 2">
                  <a:extLst>
                    <a:ext uri="{FF2B5EF4-FFF2-40B4-BE49-F238E27FC236}">
                      <a16:creationId xmlns:a16="http://schemas.microsoft.com/office/drawing/2014/main" id="{DBCD004A-70D6-47B7-BF65-B80AE58AB067}"/>
                    </a:ext>
                  </a:extLst>
                </p:cNvPr>
                <p:cNvCxnSpPr/>
                <p:nvPr/>
              </p:nvCxnSpPr>
              <p:spPr>
                <a:xfrm>
                  <a:off x="1209287" y="5422573"/>
                  <a:ext cx="0" cy="722406"/>
                </a:xfrm>
                <a:prstGeom prst="line">
                  <a:avLst/>
                </a:prstGeom>
                <a:noFill/>
                <a:ln w="9525" cap="flat" cmpd="sng" algn="ctr">
                  <a:solidFill>
                    <a:srgbClr val="FF0000"/>
                  </a:solidFill>
                  <a:prstDash val="dash"/>
                </a:ln>
                <a:effectLst/>
              </p:spPr>
            </p:cxnSp>
            <p:cxnSp>
              <p:nvCxnSpPr>
                <p:cNvPr id="258" name="직선 연결선 2">
                  <a:extLst>
                    <a:ext uri="{FF2B5EF4-FFF2-40B4-BE49-F238E27FC236}">
                      <a16:creationId xmlns:a16="http://schemas.microsoft.com/office/drawing/2014/main" id="{11F18970-F0CF-400F-A058-56E27264752B}"/>
                    </a:ext>
                  </a:extLst>
                </p:cNvPr>
                <p:cNvCxnSpPr/>
                <p:nvPr/>
              </p:nvCxnSpPr>
              <p:spPr>
                <a:xfrm>
                  <a:off x="1462463" y="5422573"/>
                  <a:ext cx="0" cy="722406"/>
                </a:xfrm>
                <a:prstGeom prst="line">
                  <a:avLst/>
                </a:prstGeom>
                <a:noFill/>
                <a:ln w="9525" cap="flat" cmpd="sng" algn="ctr">
                  <a:solidFill>
                    <a:srgbClr val="FF0000"/>
                  </a:solidFill>
                  <a:prstDash val="dash"/>
                </a:ln>
                <a:effectLst/>
              </p:spPr>
            </p:cxnSp>
            <p:cxnSp>
              <p:nvCxnSpPr>
                <p:cNvPr id="259" name="직선 연결선 2">
                  <a:extLst>
                    <a:ext uri="{FF2B5EF4-FFF2-40B4-BE49-F238E27FC236}">
                      <a16:creationId xmlns:a16="http://schemas.microsoft.com/office/drawing/2014/main" id="{2D944E71-29EC-466A-AEEA-A5B44749ABFF}"/>
                    </a:ext>
                  </a:extLst>
                </p:cNvPr>
                <p:cNvCxnSpPr/>
                <p:nvPr/>
              </p:nvCxnSpPr>
              <p:spPr>
                <a:xfrm>
                  <a:off x="1721202" y="5422573"/>
                  <a:ext cx="0" cy="722406"/>
                </a:xfrm>
                <a:prstGeom prst="line">
                  <a:avLst/>
                </a:prstGeom>
                <a:noFill/>
                <a:ln w="9525" cap="flat" cmpd="sng" algn="ctr">
                  <a:solidFill>
                    <a:srgbClr val="FF0000"/>
                  </a:solidFill>
                  <a:prstDash val="dash"/>
                </a:ln>
                <a:effectLst/>
              </p:spPr>
            </p:cxnSp>
            <p:cxnSp>
              <p:nvCxnSpPr>
                <p:cNvPr id="260" name="직선 연결선 2">
                  <a:extLst>
                    <a:ext uri="{FF2B5EF4-FFF2-40B4-BE49-F238E27FC236}">
                      <a16:creationId xmlns:a16="http://schemas.microsoft.com/office/drawing/2014/main" id="{3F0DC435-04F2-469F-A7F0-BBC3F6E69962}"/>
                    </a:ext>
                  </a:extLst>
                </p:cNvPr>
                <p:cNvCxnSpPr/>
                <p:nvPr/>
              </p:nvCxnSpPr>
              <p:spPr>
                <a:xfrm>
                  <a:off x="1977159" y="5422573"/>
                  <a:ext cx="0" cy="722406"/>
                </a:xfrm>
                <a:prstGeom prst="line">
                  <a:avLst/>
                </a:prstGeom>
                <a:noFill/>
                <a:ln w="9525" cap="flat" cmpd="sng" algn="ctr">
                  <a:solidFill>
                    <a:srgbClr val="FF0000"/>
                  </a:solidFill>
                  <a:prstDash val="dash"/>
                </a:ln>
                <a:effectLst/>
              </p:spPr>
            </p:cxnSp>
            <p:cxnSp>
              <p:nvCxnSpPr>
                <p:cNvPr id="261" name="직선 연결선 2">
                  <a:extLst>
                    <a:ext uri="{FF2B5EF4-FFF2-40B4-BE49-F238E27FC236}">
                      <a16:creationId xmlns:a16="http://schemas.microsoft.com/office/drawing/2014/main" id="{7C488017-5F23-4C99-B1D3-5BECC75014CA}"/>
                    </a:ext>
                  </a:extLst>
                </p:cNvPr>
                <p:cNvCxnSpPr/>
                <p:nvPr/>
              </p:nvCxnSpPr>
              <p:spPr>
                <a:xfrm>
                  <a:off x="2233116" y="5422573"/>
                  <a:ext cx="0" cy="722406"/>
                </a:xfrm>
                <a:prstGeom prst="line">
                  <a:avLst/>
                </a:prstGeom>
                <a:noFill/>
                <a:ln w="9525" cap="flat" cmpd="sng" algn="ctr">
                  <a:solidFill>
                    <a:srgbClr val="FF0000"/>
                  </a:solidFill>
                  <a:prstDash val="dash"/>
                </a:ln>
                <a:effectLst/>
              </p:spPr>
            </p:cxnSp>
            <p:cxnSp>
              <p:nvCxnSpPr>
                <p:cNvPr id="262" name="직선 연결선 2">
                  <a:extLst>
                    <a:ext uri="{FF2B5EF4-FFF2-40B4-BE49-F238E27FC236}">
                      <a16:creationId xmlns:a16="http://schemas.microsoft.com/office/drawing/2014/main" id="{E5CB0C26-A94B-404E-879C-3C2FD5867B29}"/>
                    </a:ext>
                  </a:extLst>
                </p:cNvPr>
                <p:cNvCxnSpPr/>
                <p:nvPr/>
              </p:nvCxnSpPr>
              <p:spPr>
                <a:xfrm>
                  <a:off x="2489074" y="5422573"/>
                  <a:ext cx="0" cy="722406"/>
                </a:xfrm>
                <a:prstGeom prst="line">
                  <a:avLst/>
                </a:prstGeom>
                <a:noFill/>
                <a:ln w="9525" cap="flat" cmpd="sng" algn="ctr">
                  <a:solidFill>
                    <a:srgbClr val="FF0000"/>
                  </a:solidFill>
                  <a:prstDash val="dash"/>
                </a:ln>
                <a:effectLst/>
              </p:spPr>
            </p:cxnSp>
            <p:cxnSp>
              <p:nvCxnSpPr>
                <p:cNvPr id="263" name="직선 연결선 2">
                  <a:extLst>
                    <a:ext uri="{FF2B5EF4-FFF2-40B4-BE49-F238E27FC236}">
                      <a16:creationId xmlns:a16="http://schemas.microsoft.com/office/drawing/2014/main" id="{E1010504-1471-45AD-A4AA-4AF9EBBC263A}"/>
                    </a:ext>
                  </a:extLst>
                </p:cNvPr>
                <p:cNvCxnSpPr/>
                <p:nvPr/>
              </p:nvCxnSpPr>
              <p:spPr>
                <a:xfrm>
                  <a:off x="2745031" y="5422573"/>
                  <a:ext cx="0" cy="722406"/>
                </a:xfrm>
                <a:prstGeom prst="line">
                  <a:avLst/>
                </a:prstGeom>
                <a:noFill/>
                <a:ln w="9525" cap="flat" cmpd="sng" algn="ctr">
                  <a:solidFill>
                    <a:srgbClr val="FF0000"/>
                  </a:solidFill>
                  <a:prstDash val="dash"/>
                </a:ln>
                <a:effectLst/>
              </p:spPr>
            </p:cxnSp>
            <p:cxnSp>
              <p:nvCxnSpPr>
                <p:cNvPr id="264" name="직선 연결선 2">
                  <a:extLst>
                    <a:ext uri="{FF2B5EF4-FFF2-40B4-BE49-F238E27FC236}">
                      <a16:creationId xmlns:a16="http://schemas.microsoft.com/office/drawing/2014/main" id="{F774A243-A0C0-4059-B6B8-7EC552063DC6}"/>
                    </a:ext>
                  </a:extLst>
                </p:cNvPr>
                <p:cNvCxnSpPr/>
                <p:nvPr/>
              </p:nvCxnSpPr>
              <p:spPr>
                <a:xfrm>
                  <a:off x="3000988" y="5426888"/>
                  <a:ext cx="0" cy="731504"/>
                </a:xfrm>
                <a:prstGeom prst="line">
                  <a:avLst/>
                </a:prstGeom>
                <a:noFill/>
                <a:ln w="9525" cap="flat" cmpd="sng" algn="ctr">
                  <a:solidFill>
                    <a:srgbClr val="FF0000"/>
                  </a:solidFill>
                  <a:prstDash val="dash"/>
                </a:ln>
                <a:effectLst/>
              </p:spPr>
            </p:cxnSp>
            <p:cxnSp>
              <p:nvCxnSpPr>
                <p:cNvPr id="265" name="직선 연결선 2">
                  <a:extLst>
                    <a:ext uri="{FF2B5EF4-FFF2-40B4-BE49-F238E27FC236}">
                      <a16:creationId xmlns:a16="http://schemas.microsoft.com/office/drawing/2014/main" id="{3E9418EF-8BF1-4732-A7F8-297C4F53C5D3}"/>
                    </a:ext>
                  </a:extLst>
                </p:cNvPr>
                <p:cNvCxnSpPr/>
                <p:nvPr/>
              </p:nvCxnSpPr>
              <p:spPr>
                <a:xfrm>
                  <a:off x="3256945" y="5426888"/>
                  <a:ext cx="0" cy="731504"/>
                </a:xfrm>
                <a:prstGeom prst="line">
                  <a:avLst/>
                </a:prstGeom>
                <a:noFill/>
                <a:ln w="9525" cap="flat" cmpd="sng" algn="ctr">
                  <a:solidFill>
                    <a:srgbClr val="FF0000"/>
                  </a:solidFill>
                  <a:prstDash val="dash"/>
                </a:ln>
                <a:effectLst/>
              </p:spPr>
            </p:cxnSp>
            <p:cxnSp>
              <p:nvCxnSpPr>
                <p:cNvPr id="266" name="직선 연결선 2">
                  <a:extLst>
                    <a:ext uri="{FF2B5EF4-FFF2-40B4-BE49-F238E27FC236}">
                      <a16:creationId xmlns:a16="http://schemas.microsoft.com/office/drawing/2014/main" id="{6DF26A14-453B-49B3-9CD3-1B5257DFBC50}"/>
                    </a:ext>
                  </a:extLst>
                </p:cNvPr>
                <p:cNvCxnSpPr/>
                <p:nvPr/>
              </p:nvCxnSpPr>
              <p:spPr>
                <a:xfrm>
                  <a:off x="3512902" y="5426888"/>
                  <a:ext cx="0" cy="731504"/>
                </a:xfrm>
                <a:prstGeom prst="line">
                  <a:avLst/>
                </a:prstGeom>
                <a:noFill/>
                <a:ln w="9525" cap="flat" cmpd="sng" algn="ctr">
                  <a:solidFill>
                    <a:srgbClr val="FF0000"/>
                  </a:solidFill>
                  <a:prstDash val="dash"/>
                </a:ln>
                <a:effectLst/>
              </p:spPr>
            </p:cxnSp>
            <p:cxnSp>
              <p:nvCxnSpPr>
                <p:cNvPr id="267" name="직선 연결선 2">
                  <a:extLst>
                    <a:ext uri="{FF2B5EF4-FFF2-40B4-BE49-F238E27FC236}">
                      <a16:creationId xmlns:a16="http://schemas.microsoft.com/office/drawing/2014/main" id="{66733E4E-6BF2-4C32-9A42-589D3E7501D0}"/>
                    </a:ext>
                  </a:extLst>
                </p:cNvPr>
                <p:cNvCxnSpPr/>
                <p:nvPr/>
              </p:nvCxnSpPr>
              <p:spPr>
                <a:xfrm>
                  <a:off x="3768860" y="5426888"/>
                  <a:ext cx="0" cy="731504"/>
                </a:xfrm>
                <a:prstGeom prst="line">
                  <a:avLst/>
                </a:prstGeom>
                <a:noFill/>
                <a:ln w="9525" cap="flat" cmpd="sng" algn="ctr">
                  <a:solidFill>
                    <a:srgbClr val="FF0000"/>
                  </a:solidFill>
                  <a:prstDash val="dash"/>
                </a:ln>
                <a:effectLst/>
              </p:spPr>
            </p:cxnSp>
            <p:cxnSp>
              <p:nvCxnSpPr>
                <p:cNvPr id="268" name="직선 연결선 2">
                  <a:extLst>
                    <a:ext uri="{FF2B5EF4-FFF2-40B4-BE49-F238E27FC236}">
                      <a16:creationId xmlns:a16="http://schemas.microsoft.com/office/drawing/2014/main" id="{28833D5F-7A94-4F0D-8CCA-64CF510252E8}"/>
                    </a:ext>
                  </a:extLst>
                </p:cNvPr>
                <p:cNvCxnSpPr/>
                <p:nvPr/>
              </p:nvCxnSpPr>
              <p:spPr>
                <a:xfrm>
                  <a:off x="4024817" y="5426888"/>
                  <a:ext cx="0" cy="731504"/>
                </a:xfrm>
                <a:prstGeom prst="line">
                  <a:avLst/>
                </a:prstGeom>
                <a:noFill/>
                <a:ln w="9525" cap="flat" cmpd="sng" algn="ctr">
                  <a:solidFill>
                    <a:srgbClr val="FF0000"/>
                  </a:solidFill>
                  <a:prstDash val="dash"/>
                </a:ln>
                <a:effectLst/>
              </p:spPr>
            </p:cxnSp>
            <p:cxnSp>
              <p:nvCxnSpPr>
                <p:cNvPr id="269" name="직선 연결선 2">
                  <a:extLst>
                    <a:ext uri="{FF2B5EF4-FFF2-40B4-BE49-F238E27FC236}">
                      <a16:creationId xmlns:a16="http://schemas.microsoft.com/office/drawing/2014/main" id="{B1E171EF-D1CB-46FA-8B17-83967E581E5D}"/>
                    </a:ext>
                  </a:extLst>
                </p:cNvPr>
                <p:cNvCxnSpPr/>
                <p:nvPr/>
              </p:nvCxnSpPr>
              <p:spPr>
                <a:xfrm>
                  <a:off x="4280774" y="5426888"/>
                  <a:ext cx="0" cy="731504"/>
                </a:xfrm>
                <a:prstGeom prst="line">
                  <a:avLst/>
                </a:prstGeom>
                <a:noFill/>
                <a:ln w="9525" cap="flat" cmpd="sng" algn="ctr">
                  <a:solidFill>
                    <a:srgbClr val="FF0000"/>
                  </a:solidFill>
                  <a:prstDash val="dash"/>
                </a:ln>
                <a:effectLst/>
              </p:spPr>
            </p:cxnSp>
          </p:grpSp>
          <p:grpSp>
            <p:nvGrpSpPr>
              <p:cNvPr id="246" name="Group 43">
                <a:extLst>
                  <a:ext uri="{FF2B5EF4-FFF2-40B4-BE49-F238E27FC236}">
                    <a16:creationId xmlns:a16="http://schemas.microsoft.com/office/drawing/2014/main" id="{CB535F47-090C-48AB-95B9-52F903275B09}"/>
                  </a:ext>
                </a:extLst>
              </p:cNvPr>
              <p:cNvGrpSpPr/>
              <p:nvPr/>
            </p:nvGrpSpPr>
            <p:grpSpPr>
              <a:xfrm>
                <a:off x="2267313" y="4725797"/>
                <a:ext cx="1134641" cy="600251"/>
                <a:chOff x="2267313" y="4725797"/>
                <a:chExt cx="1134641" cy="600251"/>
              </a:xfrm>
            </p:grpSpPr>
            <p:cxnSp>
              <p:nvCxnSpPr>
                <p:cNvPr id="247" name="Straight Arrow Connector 44">
                  <a:extLst>
                    <a:ext uri="{FF2B5EF4-FFF2-40B4-BE49-F238E27FC236}">
                      <a16:creationId xmlns:a16="http://schemas.microsoft.com/office/drawing/2014/main" id="{D4FD40D7-7D0A-4FFC-954C-5E164DDAEABE}"/>
                    </a:ext>
                  </a:extLst>
                </p:cNvPr>
                <p:cNvCxnSpPr/>
                <p:nvPr/>
              </p:nvCxnSpPr>
              <p:spPr>
                <a:xfrm>
                  <a:off x="2674723" y="5188110"/>
                  <a:ext cx="0" cy="137938"/>
                </a:xfrm>
                <a:prstGeom prst="straightConnector1">
                  <a:avLst/>
                </a:prstGeom>
                <a:noFill/>
                <a:ln w="12700" cap="flat" cmpd="sng" algn="ctr">
                  <a:solidFill>
                    <a:sysClr val="windowText" lastClr="000000"/>
                  </a:solidFill>
                  <a:prstDash val="solid"/>
                  <a:tailEnd type="triangle"/>
                </a:ln>
                <a:effectLst/>
              </p:spPr>
            </p:cxnSp>
            <mc:AlternateContent xmlns:mc="http://schemas.openxmlformats.org/markup-compatibility/2006">
              <mc:Choice xmlns:a14="http://schemas.microsoft.com/office/drawing/2010/main" Requires="a14">
                <p:sp>
                  <p:nvSpPr>
                    <p:cNvPr id="248" name="TextBox 247">
                      <a:extLst>
                        <a:ext uri="{FF2B5EF4-FFF2-40B4-BE49-F238E27FC236}">
                          <a16:creationId xmlns:a16="http://schemas.microsoft.com/office/drawing/2014/main" id="{39DFD8BC-5ACB-496B-A7C3-580AB83FC96C}"/>
                        </a:ext>
                      </a:extLst>
                    </p:cNvPr>
                    <p:cNvSpPr txBox="1"/>
                    <p:nvPr/>
                  </p:nvSpPr>
                  <p:spPr>
                    <a:xfrm>
                      <a:off x="2267313" y="4725797"/>
                      <a:ext cx="1134641" cy="459719"/>
                    </a:xfrm>
                    <a:prstGeom prst="rect">
                      <a:avLst/>
                    </a:prstGeom>
                    <a:noFill/>
                  </p:spPr>
                  <p:txBody>
                    <a:bodyPr wrap="square" rtlCol="0">
                      <a:spAutoFit/>
                    </a:bodyPr>
                    <a:lstStyle/>
                    <a:p>
                      <a:pPr defTabSz="342900">
                        <a:defRPr/>
                      </a:pPr>
                      <a14:m>
                        <m:oMathPara xmlns:m="http://schemas.openxmlformats.org/officeDocument/2006/math">
                          <m:oMathParaPr>
                            <m:jc m:val="centerGroup"/>
                          </m:oMathParaPr>
                          <m:oMath xmlns:m="http://schemas.openxmlformats.org/officeDocument/2006/math">
                            <m:sSub>
                              <m:sSubPr>
                                <m:ctrlPr>
                                  <a:rPr lang="en-US" altLang="zh-CN" sz="1600" i="1" kern="0" dirty="0">
                                    <a:solidFill>
                                      <a:prstClr val="black"/>
                                    </a:solidFill>
                                    <a:latin typeface="Cambria Math" panose="02040503050406030204" pitchFamily="18" charset="0"/>
                                  </a:rPr>
                                </m:ctrlPr>
                              </m:sSubPr>
                              <m:e>
                                <m:r>
                                  <a:rPr lang="en-US" altLang="zh-CN" sz="1600" b="1" i="1" kern="0" dirty="0">
                                    <a:solidFill>
                                      <a:prstClr val="black"/>
                                    </a:solidFill>
                                    <a:latin typeface="Cambria Math" panose="02040503050406030204" pitchFamily="18" charset="0"/>
                                  </a:rPr>
                                  <m:t>𝒙</m:t>
                                </m:r>
                              </m:e>
                              <m:sub>
                                <m:r>
                                  <a:rPr lang="en-US" altLang="zh-CN" sz="1600" b="1" i="1" kern="0" dirty="0">
                                    <a:solidFill>
                                      <a:prstClr val="black"/>
                                    </a:solidFill>
                                    <a:latin typeface="Cambria Math" panose="02040503050406030204" pitchFamily="18" charset="0"/>
                                  </a:rPr>
                                  <m:t>𝟑</m:t>
                                </m:r>
                              </m:sub>
                            </m:sSub>
                            <m:r>
                              <a:rPr lang="en-US" altLang="zh-CN" sz="1600" b="1" i="1" kern="0" dirty="0">
                                <a:solidFill>
                                  <a:prstClr val="black"/>
                                </a:solidFill>
                                <a:latin typeface="Cambria Math" panose="02040503050406030204" pitchFamily="18" charset="0"/>
                              </a:rPr>
                              <m:t>=</m:t>
                            </m:r>
                            <m:r>
                              <a:rPr lang="en-US" altLang="zh-CN" sz="1600" b="1" i="1" kern="0" dirty="0">
                                <a:solidFill>
                                  <a:prstClr val="black"/>
                                </a:solidFill>
                                <a:latin typeface="Cambria Math" panose="02040503050406030204" pitchFamily="18" charset="0"/>
                              </a:rPr>
                              <m:t>𝟔</m:t>
                            </m:r>
                          </m:oMath>
                        </m:oMathPara>
                      </a14:m>
                      <a:endParaRPr lang="en-US" sz="1600" kern="0" dirty="0">
                        <a:solidFill>
                          <a:prstClr val="black"/>
                        </a:solidFill>
                        <a:latin typeface="Tahoma"/>
                      </a:endParaRPr>
                    </a:p>
                  </p:txBody>
                </p:sp>
              </mc:Choice>
              <mc:Fallback>
                <p:sp>
                  <p:nvSpPr>
                    <p:cNvPr id="248" name="TextBox 247">
                      <a:extLst>
                        <a:ext uri="{FF2B5EF4-FFF2-40B4-BE49-F238E27FC236}">
                          <a16:creationId xmlns:a16="http://schemas.microsoft.com/office/drawing/2014/main" id="{39DFD8BC-5ACB-496B-A7C3-580AB83FC96C}"/>
                        </a:ext>
                      </a:extLst>
                    </p:cNvPr>
                    <p:cNvSpPr txBox="1">
                      <a:spLocks noRot="1" noChangeAspect="1" noMove="1" noResize="1" noEditPoints="1" noAdjustHandles="1" noChangeArrowheads="1" noChangeShapeType="1" noTextEdit="1"/>
                    </p:cNvSpPr>
                    <p:nvPr/>
                  </p:nvSpPr>
                  <p:spPr>
                    <a:xfrm>
                      <a:off x="2267313" y="4725797"/>
                      <a:ext cx="1134641" cy="459719"/>
                    </a:xfrm>
                    <a:prstGeom prst="rect">
                      <a:avLst/>
                    </a:prstGeom>
                    <a:blipFill>
                      <a:blip r:embed="rId17"/>
                      <a:stretch>
                        <a:fillRect/>
                      </a:stretch>
                    </a:blipFill>
                  </p:spPr>
                  <p:txBody>
                    <a:bodyPr/>
                    <a:lstStyle/>
                    <a:p>
                      <a:r>
                        <a:rPr lang="ko-KR" altLang="en-US">
                          <a:noFill/>
                        </a:rPr>
                        <a:t> </a:t>
                      </a:r>
                    </a:p>
                  </p:txBody>
                </p:sp>
              </mc:Fallback>
            </mc:AlternateContent>
          </p:grpSp>
        </p:grpSp>
      </p:grpSp>
    </p:spTree>
    <p:extLst>
      <p:ext uri="{BB962C8B-B14F-4D97-AF65-F5344CB8AC3E}">
        <p14:creationId xmlns:p14="http://schemas.microsoft.com/office/powerpoint/2010/main" val="28991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5"/>
                                        </p:tgtEl>
                                        <p:attrNameLst>
                                          <p:attrName>style.visibility</p:attrName>
                                        </p:attrNameLst>
                                      </p:cBhvr>
                                      <p:to>
                                        <p:strVal val="visible"/>
                                      </p:to>
                                    </p:set>
                                    <p:animEffect transition="in" filter="fade">
                                      <p:cBhvr>
                                        <p:cTn id="39" dur="500"/>
                                        <p:tgtEl>
                                          <p:spTgt spid="215"/>
                                        </p:tgtEl>
                                      </p:cBhvr>
                                    </p:animEffect>
                                  </p:childTnLst>
                                </p:cTn>
                              </p:par>
                              <p:par>
                                <p:cTn id="40" presetID="10" presetClass="entr" presetSubtype="0" fill="hold" nodeType="withEffect">
                                  <p:stCondLst>
                                    <p:cond delay="0"/>
                                  </p:stCondLst>
                                  <p:childTnLst>
                                    <p:set>
                                      <p:cBhvr>
                                        <p:cTn id="41" dur="1" fill="hold">
                                          <p:stCondLst>
                                            <p:cond delay="0"/>
                                          </p:stCondLst>
                                        </p:cTn>
                                        <p:tgtEl>
                                          <p:spTgt spid="242"/>
                                        </p:tgtEl>
                                        <p:attrNameLst>
                                          <p:attrName>style.visibility</p:attrName>
                                        </p:attrNameLst>
                                      </p:cBhvr>
                                      <p:to>
                                        <p:strVal val="visible"/>
                                      </p:to>
                                    </p:set>
                                    <p:animEffect transition="in" filter="fade">
                                      <p:cBhvr>
                                        <p:cTn id="42" dur="500"/>
                                        <p:tgtEl>
                                          <p:spTgt spid="2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7"/>
                                        </p:tgtEl>
                                        <p:attrNameLst>
                                          <p:attrName>style.visibility</p:attrName>
                                        </p:attrNameLst>
                                      </p:cBhvr>
                                      <p:to>
                                        <p:strVal val="visible"/>
                                      </p:to>
                                    </p:set>
                                    <p:animEffect transition="in" filter="fade">
                                      <p:cBhvr>
                                        <p:cTn id="4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P spid="73" grpId="0"/>
      <p:bldP spid="75" grpId="0"/>
      <p:bldP spid="1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D66E2DF5-A3B5-4A38-9B96-29B6E5DF2111}"/>
              </a:ext>
            </a:extLst>
          </p:cNvPr>
          <p:cNvSpPr>
            <a:spLocks noGrp="1"/>
          </p:cNvSpPr>
          <p:nvPr>
            <p:ph idx="1"/>
          </p:nvPr>
        </p:nvSpPr>
        <p:spPr>
          <a:xfrm>
            <a:off x="336499" y="976296"/>
            <a:ext cx="8471002" cy="1217011"/>
          </a:xfrm>
        </p:spPr>
        <p:txBody>
          <a:bodyPr>
            <a:normAutofit/>
          </a:bodyPr>
          <a:lstStyle/>
          <a:p>
            <a:r>
              <a:rPr lang="en-US" altLang="ko-KR" dirty="0"/>
              <a:t>Benefit: </a:t>
            </a:r>
            <a:r>
              <a:rPr lang="en-US" altLang="ko-KR" b="0" dirty="0"/>
              <a:t>Whitespace for potential power staples</a:t>
            </a:r>
          </a:p>
          <a:p>
            <a:r>
              <a:rPr lang="en-US" altLang="ko-KR" dirty="0">
                <a:solidFill>
                  <a:srgbClr val="FF0000"/>
                </a:solidFill>
              </a:rPr>
              <a:t>More spaces </a:t>
            </a:r>
            <a:r>
              <a:rPr lang="en-US" altLang="ko-KR" dirty="0">
                <a:solidFill>
                  <a:srgbClr val="FF0000"/>
                </a:solidFill>
                <a:sym typeface="Wingdings" panose="05000000000000000000" pitchFamily="2" charset="2"/>
              </a:rPr>
              <a:t></a:t>
            </a:r>
            <a:r>
              <a:rPr lang="en-US" altLang="ko-KR" dirty="0">
                <a:solidFill>
                  <a:srgbClr val="FF0000"/>
                </a:solidFill>
              </a:rPr>
              <a:t> more benefit !</a:t>
            </a:r>
            <a:endParaRPr lang="ko-KR" altLang="en-US" dirty="0">
              <a:solidFill>
                <a:srgbClr val="FF0000"/>
              </a:solidFill>
            </a:endParaRPr>
          </a:p>
        </p:txBody>
      </p:sp>
      <p:sp>
        <p:nvSpPr>
          <p:cNvPr id="3" name="제목 2">
            <a:extLst>
              <a:ext uri="{FF2B5EF4-FFF2-40B4-BE49-F238E27FC236}">
                <a16:creationId xmlns:a16="http://schemas.microsoft.com/office/drawing/2014/main" id="{2B851E2C-7746-4279-A176-3A2E13EE64B9}"/>
              </a:ext>
            </a:extLst>
          </p:cNvPr>
          <p:cNvSpPr>
            <a:spLocks noGrp="1"/>
          </p:cNvSpPr>
          <p:nvPr>
            <p:ph type="title"/>
          </p:nvPr>
        </p:nvSpPr>
        <p:spPr/>
        <p:txBody>
          <a:bodyPr/>
          <a:lstStyle/>
          <a:p>
            <a:r>
              <a:rPr lang="en-US" altLang="ko-KR" dirty="0"/>
              <a:t>Benefit</a:t>
            </a:r>
            <a:r>
              <a:rPr lang="ko-KR" altLang="en-US" dirty="0"/>
              <a:t> </a:t>
            </a:r>
            <a:r>
              <a:rPr lang="en-US" altLang="ko-KR" dirty="0"/>
              <a:t>of Power Staples</a:t>
            </a:r>
            <a:endParaRPr lang="ko-KR" altLang="en-US" dirty="0"/>
          </a:p>
        </p:txBody>
      </p:sp>
      <p:sp>
        <p:nvSpPr>
          <p:cNvPr id="4" name="날짜 개체 틀 3">
            <a:extLst>
              <a:ext uri="{FF2B5EF4-FFF2-40B4-BE49-F238E27FC236}">
                <a16:creationId xmlns:a16="http://schemas.microsoft.com/office/drawing/2014/main" id="{80A45008-E7BB-4639-A8B5-DF7D173FC027}"/>
              </a:ext>
            </a:extLst>
          </p:cNvPr>
          <p:cNvSpPr>
            <a:spLocks noGrp="1"/>
          </p:cNvSpPr>
          <p:nvPr>
            <p:ph type="dt" sz="half" idx="10"/>
          </p:nvPr>
        </p:nvSpPr>
        <p:spPr/>
        <p:txBody>
          <a:bodyPr/>
          <a:lstStyle/>
          <a:p>
            <a:r>
              <a:rPr lang="en-US" noProof="1"/>
              <a:t>27 March 2019</a:t>
            </a:r>
          </a:p>
        </p:txBody>
      </p:sp>
      <p:sp>
        <p:nvSpPr>
          <p:cNvPr id="5" name="바닥글 개체 틀 4">
            <a:extLst>
              <a:ext uri="{FF2B5EF4-FFF2-40B4-BE49-F238E27FC236}">
                <a16:creationId xmlns:a16="http://schemas.microsoft.com/office/drawing/2014/main" id="{40F5C007-3A7D-4630-B020-55BE6D8286E4}"/>
              </a:ext>
            </a:extLst>
          </p:cNvPr>
          <p:cNvSpPr>
            <a:spLocks noGrp="1"/>
          </p:cNvSpPr>
          <p:nvPr>
            <p:ph type="ftr" sz="quarter" idx="11"/>
          </p:nvPr>
        </p:nvSpPr>
        <p:spPr/>
        <p:txBody>
          <a:bodyPr/>
          <a:lstStyle/>
          <a:p>
            <a:r>
              <a:rPr lang="en-US" noProof="1"/>
              <a:t>Minsoo Kim / UC San Diego</a:t>
            </a:r>
          </a:p>
        </p:txBody>
      </p:sp>
      <p:sp>
        <p:nvSpPr>
          <p:cNvPr id="6" name="슬라이드 번호 개체 틀 5">
            <a:extLst>
              <a:ext uri="{FF2B5EF4-FFF2-40B4-BE49-F238E27FC236}">
                <a16:creationId xmlns:a16="http://schemas.microsoft.com/office/drawing/2014/main" id="{9FA03956-5AD4-4EA8-92FB-0F12065C4D9E}"/>
              </a:ext>
            </a:extLst>
          </p:cNvPr>
          <p:cNvSpPr>
            <a:spLocks noGrp="1"/>
          </p:cNvSpPr>
          <p:nvPr>
            <p:ph type="sldNum" sz="quarter" idx="12"/>
          </p:nvPr>
        </p:nvSpPr>
        <p:spPr/>
        <p:txBody>
          <a:bodyPr/>
          <a:lstStyle/>
          <a:p>
            <a:fld id="{22DECF6A-13F7-418C-BBFC-95033FFCD5F1}" type="slidenum">
              <a:rPr lang="en-US" noProof="1" smtClean="0"/>
              <a:pPr/>
              <a:t>8</a:t>
            </a:fld>
            <a:endParaRPr lang="en-US" noProof="1"/>
          </a:p>
        </p:txBody>
      </p:sp>
      <p:grpSp>
        <p:nvGrpSpPr>
          <p:cNvPr id="7" name="그룹 6">
            <a:extLst>
              <a:ext uri="{FF2B5EF4-FFF2-40B4-BE49-F238E27FC236}">
                <a16:creationId xmlns:a16="http://schemas.microsoft.com/office/drawing/2014/main" id="{E636688E-CCB2-4099-B617-26EA6E96DAB7}"/>
              </a:ext>
            </a:extLst>
          </p:cNvPr>
          <p:cNvGrpSpPr/>
          <p:nvPr/>
        </p:nvGrpSpPr>
        <p:grpSpPr>
          <a:xfrm>
            <a:off x="7147311" y="3402384"/>
            <a:ext cx="1817155" cy="1280939"/>
            <a:chOff x="7066786" y="2637872"/>
            <a:chExt cx="1817155" cy="1775923"/>
          </a:xfrm>
        </p:grpSpPr>
        <p:sp>
          <p:nvSpPr>
            <p:cNvPr id="8" name="직사각형 23">
              <a:extLst>
                <a:ext uri="{FF2B5EF4-FFF2-40B4-BE49-F238E27FC236}">
                  <a16:creationId xmlns:a16="http://schemas.microsoft.com/office/drawing/2014/main" id="{C08506D5-1A65-4BFB-BDB7-1F91D4CBE4EC}"/>
                </a:ext>
              </a:extLst>
            </p:cNvPr>
            <p:cNvSpPr/>
            <p:nvPr/>
          </p:nvSpPr>
          <p:spPr bwMode="auto">
            <a:xfrm rot="5400000">
              <a:off x="7135654" y="2682274"/>
              <a:ext cx="136584" cy="274320"/>
            </a:xfrm>
            <a:prstGeom prst="rect">
              <a:avLst/>
            </a:prstGeom>
            <a:solidFill>
              <a:schemeClr val="accent6">
                <a:lumMod val="60000"/>
                <a:lumOff val="4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9" name="TextBox 8">
              <a:extLst>
                <a:ext uri="{FF2B5EF4-FFF2-40B4-BE49-F238E27FC236}">
                  <a16:creationId xmlns:a16="http://schemas.microsoft.com/office/drawing/2014/main" id="{90BC3F84-D877-443C-BEEF-A723FA2E822E}"/>
                </a:ext>
              </a:extLst>
            </p:cNvPr>
            <p:cNvSpPr txBox="1"/>
            <p:nvPr/>
          </p:nvSpPr>
          <p:spPr>
            <a:xfrm>
              <a:off x="7420924" y="2637872"/>
              <a:ext cx="844841" cy="307777"/>
            </a:xfrm>
            <a:prstGeom prst="rect">
              <a:avLst/>
            </a:prstGeom>
            <a:noFill/>
          </p:spPr>
          <p:txBody>
            <a:bodyPr wrap="square" rtlCol="0">
              <a:spAutoFit/>
            </a:bodyPr>
            <a:lstStyle/>
            <a:p>
              <a:r>
                <a:rPr lang="en-US" sz="1400" dirty="0"/>
                <a:t>M2 rail</a:t>
              </a:r>
            </a:p>
          </p:txBody>
        </p:sp>
        <p:sp>
          <p:nvSpPr>
            <p:cNvPr id="10" name="직사각형 23">
              <a:extLst>
                <a:ext uri="{FF2B5EF4-FFF2-40B4-BE49-F238E27FC236}">
                  <a16:creationId xmlns:a16="http://schemas.microsoft.com/office/drawing/2014/main" id="{5A2F9427-3D1B-4C35-BFC2-B321458532F8}"/>
                </a:ext>
              </a:extLst>
            </p:cNvPr>
            <p:cNvSpPr/>
            <p:nvPr/>
          </p:nvSpPr>
          <p:spPr bwMode="auto">
            <a:xfrm rot="5400000">
              <a:off x="7135654" y="2973727"/>
              <a:ext cx="136584" cy="274320"/>
            </a:xfrm>
            <a:prstGeom prst="rect">
              <a:avLst/>
            </a:prstGeom>
            <a:solidFill>
              <a:srgbClr val="C0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11" name="TextBox 10">
              <a:extLst>
                <a:ext uri="{FF2B5EF4-FFF2-40B4-BE49-F238E27FC236}">
                  <a16:creationId xmlns:a16="http://schemas.microsoft.com/office/drawing/2014/main" id="{5F65343C-EE03-4DAC-ABBB-F1BF49B2D721}"/>
                </a:ext>
              </a:extLst>
            </p:cNvPr>
            <p:cNvSpPr txBox="1"/>
            <p:nvPr/>
          </p:nvSpPr>
          <p:spPr>
            <a:xfrm>
              <a:off x="7420924" y="2923616"/>
              <a:ext cx="1107912" cy="307777"/>
            </a:xfrm>
            <a:prstGeom prst="rect">
              <a:avLst/>
            </a:prstGeom>
            <a:noFill/>
          </p:spPr>
          <p:txBody>
            <a:bodyPr wrap="square" rtlCol="0">
              <a:spAutoFit/>
            </a:bodyPr>
            <a:lstStyle/>
            <a:p>
              <a:r>
                <a:rPr lang="en-US" sz="1400" dirty="0"/>
                <a:t>V1</a:t>
              </a:r>
            </a:p>
          </p:txBody>
        </p:sp>
        <p:sp>
          <p:nvSpPr>
            <p:cNvPr id="12" name="직사각형 23">
              <a:extLst>
                <a:ext uri="{FF2B5EF4-FFF2-40B4-BE49-F238E27FC236}">
                  <a16:creationId xmlns:a16="http://schemas.microsoft.com/office/drawing/2014/main" id="{113C68CF-1F9A-4423-9CCD-B629E9BFCD03}"/>
                </a:ext>
              </a:extLst>
            </p:cNvPr>
            <p:cNvSpPr/>
            <p:nvPr/>
          </p:nvSpPr>
          <p:spPr bwMode="auto">
            <a:xfrm rot="5400000">
              <a:off x="7135654" y="3279987"/>
              <a:ext cx="136584" cy="274320"/>
            </a:xfrm>
            <a:prstGeom prst="rect">
              <a:avLst/>
            </a:prstGeom>
            <a:solidFill>
              <a:schemeClr val="accent2"/>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13" name="TextBox 12">
              <a:extLst>
                <a:ext uri="{FF2B5EF4-FFF2-40B4-BE49-F238E27FC236}">
                  <a16:creationId xmlns:a16="http://schemas.microsoft.com/office/drawing/2014/main" id="{CCC720D5-04F1-44C9-AF93-3C77445F65F1}"/>
                </a:ext>
              </a:extLst>
            </p:cNvPr>
            <p:cNvSpPr txBox="1"/>
            <p:nvPr/>
          </p:nvSpPr>
          <p:spPr>
            <a:xfrm>
              <a:off x="7420924" y="3212855"/>
              <a:ext cx="844841" cy="307777"/>
            </a:xfrm>
            <a:prstGeom prst="rect">
              <a:avLst/>
            </a:prstGeom>
            <a:noFill/>
          </p:spPr>
          <p:txBody>
            <a:bodyPr wrap="square" rtlCol="0">
              <a:spAutoFit/>
            </a:bodyPr>
            <a:lstStyle/>
            <a:p>
              <a:r>
                <a:rPr lang="en-US" sz="1400" dirty="0"/>
                <a:t>M1</a:t>
              </a:r>
            </a:p>
          </p:txBody>
        </p:sp>
        <p:sp>
          <p:nvSpPr>
            <p:cNvPr id="14" name="직사각형 23">
              <a:extLst>
                <a:ext uri="{FF2B5EF4-FFF2-40B4-BE49-F238E27FC236}">
                  <a16:creationId xmlns:a16="http://schemas.microsoft.com/office/drawing/2014/main" id="{E43A1474-4211-463C-A741-70D1C3D3BD7D}"/>
                </a:ext>
              </a:extLst>
            </p:cNvPr>
            <p:cNvSpPr/>
            <p:nvPr/>
          </p:nvSpPr>
          <p:spPr bwMode="auto">
            <a:xfrm rot="5400000">
              <a:off x="7135654" y="3577953"/>
              <a:ext cx="136584" cy="274320"/>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15" name="TextBox 14">
              <a:extLst>
                <a:ext uri="{FF2B5EF4-FFF2-40B4-BE49-F238E27FC236}">
                  <a16:creationId xmlns:a16="http://schemas.microsoft.com/office/drawing/2014/main" id="{0FE1B31E-BEE7-47DA-9E16-31E05E8C509E}"/>
                </a:ext>
              </a:extLst>
            </p:cNvPr>
            <p:cNvSpPr txBox="1"/>
            <p:nvPr/>
          </p:nvSpPr>
          <p:spPr>
            <a:xfrm>
              <a:off x="7420924" y="3528648"/>
              <a:ext cx="1463017" cy="307777"/>
            </a:xfrm>
            <a:prstGeom prst="rect">
              <a:avLst/>
            </a:prstGeom>
            <a:noFill/>
          </p:spPr>
          <p:txBody>
            <a:bodyPr wrap="square" rtlCol="0">
              <a:spAutoFit/>
            </a:bodyPr>
            <a:lstStyle/>
            <a:p>
              <a:r>
                <a:rPr lang="en-US" sz="1400" dirty="0"/>
                <a:t>M1 pin/blockage</a:t>
              </a:r>
            </a:p>
          </p:txBody>
        </p:sp>
        <p:sp>
          <p:nvSpPr>
            <p:cNvPr id="16" name="직사각형 23">
              <a:extLst>
                <a:ext uri="{FF2B5EF4-FFF2-40B4-BE49-F238E27FC236}">
                  <a16:creationId xmlns:a16="http://schemas.microsoft.com/office/drawing/2014/main" id="{041D3B99-71EF-4B16-A084-E8ED84730862}"/>
                </a:ext>
              </a:extLst>
            </p:cNvPr>
            <p:cNvSpPr/>
            <p:nvPr/>
          </p:nvSpPr>
          <p:spPr bwMode="auto">
            <a:xfrm rot="5400000">
              <a:off x="7130406" y="3876267"/>
              <a:ext cx="136584" cy="263824"/>
            </a:xfrm>
            <a:prstGeom prst="rect">
              <a:avLst/>
            </a:prstGeom>
            <a:solidFill>
              <a:schemeClr val="bg1"/>
            </a:solid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400" b="1" i="0" u="none" strike="noStrike" cap="none" normalizeH="0" baseline="0">
                <a:ln>
                  <a:noFill/>
                </a:ln>
                <a:solidFill>
                  <a:schemeClr val="tx1"/>
                </a:solidFill>
                <a:effectLst/>
                <a:latin typeface="Arial Narrow" pitchFamily="34" charset="0"/>
              </a:endParaRPr>
            </a:p>
          </p:txBody>
        </p:sp>
        <p:sp>
          <p:nvSpPr>
            <p:cNvPr id="17" name="TextBox 16">
              <a:extLst>
                <a:ext uri="{FF2B5EF4-FFF2-40B4-BE49-F238E27FC236}">
                  <a16:creationId xmlns:a16="http://schemas.microsoft.com/office/drawing/2014/main" id="{519393CF-DBA1-4AD4-913C-98D283526937}"/>
                </a:ext>
              </a:extLst>
            </p:cNvPr>
            <p:cNvSpPr txBox="1"/>
            <p:nvPr/>
          </p:nvSpPr>
          <p:spPr>
            <a:xfrm>
              <a:off x="7420924" y="3817333"/>
              <a:ext cx="1303626" cy="307777"/>
            </a:xfrm>
            <a:prstGeom prst="rect">
              <a:avLst/>
            </a:prstGeom>
            <a:noFill/>
          </p:spPr>
          <p:txBody>
            <a:bodyPr wrap="square" rtlCol="0">
              <a:spAutoFit/>
            </a:bodyPr>
            <a:lstStyle/>
            <a:p>
              <a:r>
                <a:rPr lang="en-US" sz="1400" dirty="0"/>
                <a:t>Cell boundary</a:t>
              </a:r>
            </a:p>
          </p:txBody>
        </p:sp>
        <p:sp>
          <p:nvSpPr>
            <p:cNvPr id="18" name="TextBox 17">
              <a:extLst>
                <a:ext uri="{FF2B5EF4-FFF2-40B4-BE49-F238E27FC236}">
                  <a16:creationId xmlns:a16="http://schemas.microsoft.com/office/drawing/2014/main" id="{0E195285-99FC-4225-B6BB-56CB35F4730D}"/>
                </a:ext>
              </a:extLst>
            </p:cNvPr>
            <p:cNvSpPr txBox="1"/>
            <p:nvPr/>
          </p:nvSpPr>
          <p:spPr>
            <a:xfrm>
              <a:off x="7420924" y="4106018"/>
              <a:ext cx="1386576" cy="307777"/>
            </a:xfrm>
            <a:prstGeom prst="rect">
              <a:avLst/>
            </a:prstGeom>
            <a:noFill/>
          </p:spPr>
          <p:txBody>
            <a:bodyPr wrap="square" rtlCol="0">
              <a:spAutoFit/>
            </a:bodyPr>
            <a:lstStyle/>
            <a:p>
              <a:r>
                <a:rPr lang="en-US" sz="1400" dirty="0"/>
                <a:t>Placement grid</a:t>
              </a:r>
            </a:p>
          </p:txBody>
        </p:sp>
        <p:cxnSp>
          <p:nvCxnSpPr>
            <p:cNvPr id="19" name="직선 연결선 20">
              <a:extLst>
                <a:ext uri="{FF2B5EF4-FFF2-40B4-BE49-F238E27FC236}">
                  <a16:creationId xmlns:a16="http://schemas.microsoft.com/office/drawing/2014/main" id="{2CA1E158-FD21-4EAC-AEE4-828DB34E86EF}"/>
                </a:ext>
              </a:extLst>
            </p:cNvPr>
            <p:cNvCxnSpPr>
              <a:cxnSpLocks/>
            </p:cNvCxnSpPr>
            <p:nvPr/>
          </p:nvCxnSpPr>
          <p:spPr bwMode="auto">
            <a:xfrm flipH="1" flipV="1">
              <a:off x="7066786" y="4290795"/>
              <a:ext cx="262614" cy="1606"/>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grpSp>
      <p:sp>
        <p:nvSpPr>
          <p:cNvPr id="60" name="Rectangle 4">
            <a:extLst>
              <a:ext uri="{FF2B5EF4-FFF2-40B4-BE49-F238E27FC236}">
                <a16:creationId xmlns:a16="http://schemas.microsoft.com/office/drawing/2014/main" id="{746509D7-02F3-42E1-B7D0-E709BC185DF8}"/>
              </a:ext>
            </a:extLst>
          </p:cNvPr>
          <p:cNvSpPr/>
          <p:nvPr/>
        </p:nvSpPr>
        <p:spPr bwMode="auto">
          <a:xfrm>
            <a:off x="7160025" y="2332638"/>
            <a:ext cx="1448888" cy="361621"/>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2800" b="1" dirty="0">
                <a:solidFill>
                  <a:srgbClr val="FF0000"/>
                </a:solidFill>
                <a:latin typeface="Arial Narrow" pitchFamily="34" charset="0"/>
              </a:rPr>
              <a:t>Benefit = 4</a:t>
            </a:r>
          </a:p>
        </p:txBody>
      </p:sp>
      <p:grpSp>
        <p:nvGrpSpPr>
          <p:cNvPr id="135" name="그룹 134">
            <a:extLst>
              <a:ext uri="{FF2B5EF4-FFF2-40B4-BE49-F238E27FC236}">
                <a16:creationId xmlns:a16="http://schemas.microsoft.com/office/drawing/2014/main" id="{D1BCD6A7-AA33-4EE1-AB27-E36C70623EF7}"/>
              </a:ext>
            </a:extLst>
          </p:cNvPr>
          <p:cNvGrpSpPr/>
          <p:nvPr/>
        </p:nvGrpSpPr>
        <p:grpSpPr>
          <a:xfrm>
            <a:off x="1496078" y="2010706"/>
            <a:ext cx="5262021" cy="2449631"/>
            <a:chOff x="1496078" y="2010706"/>
            <a:chExt cx="5262021" cy="2449631"/>
          </a:xfrm>
        </p:grpSpPr>
        <p:sp>
          <p:nvSpPr>
            <p:cNvPr id="62" name="직사각형 23">
              <a:extLst>
                <a:ext uri="{FF2B5EF4-FFF2-40B4-BE49-F238E27FC236}">
                  <a16:creationId xmlns:a16="http://schemas.microsoft.com/office/drawing/2014/main" id="{C8643C37-D6AC-471A-9950-F830EAD5DCCA}"/>
                </a:ext>
              </a:extLst>
            </p:cNvPr>
            <p:cNvSpPr/>
            <p:nvPr/>
          </p:nvSpPr>
          <p:spPr bwMode="auto">
            <a:xfrm rot="5400000">
              <a:off x="4355540" y="-138616"/>
              <a:ext cx="144590" cy="4660529"/>
            </a:xfrm>
            <a:prstGeom prst="rect">
              <a:avLst/>
            </a:prstGeom>
            <a:solidFill>
              <a:schemeClr val="accent6">
                <a:lumMod val="60000"/>
                <a:lumOff val="4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61" name="직사각형 23">
              <a:extLst>
                <a:ext uri="{FF2B5EF4-FFF2-40B4-BE49-F238E27FC236}">
                  <a16:creationId xmlns:a16="http://schemas.microsoft.com/office/drawing/2014/main" id="{A6EDE335-6FF0-42F9-9549-13835AA9A462}"/>
                </a:ext>
              </a:extLst>
            </p:cNvPr>
            <p:cNvSpPr/>
            <p:nvPr/>
          </p:nvSpPr>
          <p:spPr bwMode="auto">
            <a:xfrm rot="5400000">
              <a:off x="4345353" y="2057777"/>
              <a:ext cx="144590" cy="4660529"/>
            </a:xfrm>
            <a:prstGeom prst="rect">
              <a:avLst/>
            </a:prstGeom>
            <a:solidFill>
              <a:schemeClr val="accent6">
                <a:lumMod val="60000"/>
                <a:lumOff val="4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21" name="직사각형 23">
              <a:extLst>
                <a:ext uri="{FF2B5EF4-FFF2-40B4-BE49-F238E27FC236}">
                  <a16:creationId xmlns:a16="http://schemas.microsoft.com/office/drawing/2014/main" id="{1121434C-EDCD-413E-8371-52D2B2701A90}"/>
                </a:ext>
              </a:extLst>
            </p:cNvPr>
            <p:cNvSpPr/>
            <p:nvPr/>
          </p:nvSpPr>
          <p:spPr bwMode="auto">
            <a:xfrm rot="5400000">
              <a:off x="4355540" y="1336103"/>
              <a:ext cx="144590" cy="4660529"/>
            </a:xfrm>
            <a:prstGeom prst="rect">
              <a:avLst/>
            </a:prstGeom>
            <a:solidFill>
              <a:schemeClr val="accent6">
                <a:lumMod val="60000"/>
                <a:lumOff val="4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22" name="직사각형 23">
              <a:extLst>
                <a:ext uri="{FF2B5EF4-FFF2-40B4-BE49-F238E27FC236}">
                  <a16:creationId xmlns:a16="http://schemas.microsoft.com/office/drawing/2014/main" id="{FA09637D-1466-45B7-8670-72D90FF9965D}"/>
                </a:ext>
              </a:extLst>
            </p:cNvPr>
            <p:cNvSpPr/>
            <p:nvPr/>
          </p:nvSpPr>
          <p:spPr bwMode="auto">
            <a:xfrm rot="5400000">
              <a:off x="4346316" y="596410"/>
              <a:ext cx="144590" cy="4660529"/>
            </a:xfrm>
            <a:prstGeom prst="rect">
              <a:avLst/>
            </a:prstGeom>
            <a:solidFill>
              <a:schemeClr val="accent6">
                <a:lumMod val="60000"/>
                <a:lumOff val="4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cxnSp>
          <p:nvCxnSpPr>
            <p:cNvPr id="23" name="직선 연결선 3">
              <a:extLst>
                <a:ext uri="{FF2B5EF4-FFF2-40B4-BE49-F238E27FC236}">
                  <a16:creationId xmlns:a16="http://schemas.microsoft.com/office/drawing/2014/main" id="{923B8F47-FFF0-4EC3-AD40-D09318F7DF08}"/>
                </a:ext>
              </a:extLst>
            </p:cNvPr>
            <p:cNvCxnSpPr>
              <a:cxnSpLocks/>
            </p:cNvCxnSpPr>
            <p:nvPr/>
          </p:nvCxnSpPr>
          <p:spPr bwMode="auto">
            <a:xfrm>
              <a:off x="2301379" y="2119353"/>
              <a:ext cx="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24" name="직선 연결선 4">
              <a:extLst>
                <a:ext uri="{FF2B5EF4-FFF2-40B4-BE49-F238E27FC236}">
                  <a16:creationId xmlns:a16="http://schemas.microsoft.com/office/drawing/2014/main" id="{F8D2F978-8DCA-456A-A4D0-2006CD6BA5E9}"/>
                </a:ext>
              </a:extLst>
            </p:cNvPr>
            <p:cNvCxnSpPr>
              <a:cxnSpLocks/>
            </p:cNvCxnSpPr>
            <p:nvPr/>
          </p:nvCxnSpPr>
          <p:spPr bwMode="auto">
            <a:xfrm>
              <a:off x="2540836" y="2119353"/>
              <a:ext cx="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25" name="직선 연결선 5">
              <a:extLst>
                <a:ext uri="{FF2B5EF4-FFF2-40B4-BE49-F238E27FC236}">
                  <a16:creationId xmlns:a16="http://schemas.microsoft.com/office/drawing/2014/main" id="{435A1C66-C9D0-4AF2-AF53-B7EAF34BD598}"/>
                </a:ext>
              </a:extLst>
            </p:cNvPr>
            <p:cNvCxnSpPr>
              <a:cxnSpLocks/>
            </p:cNvCxnSpPr>
            <p:nvPr/>
          </p:nvCxnSpPr>
          <p:spPr bwMode="auto">
            <a:xfrm>
              <a:off x="2804546" y="2119353"/>
              <a:ext cx="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26" name="직선 연결선 6">
              <a:extLst>
                <a:ext uri="{FF2B5EF4-FFF2-40B4-BE49-F238E27FC236}">
                  <a16:creationId xmlns:a16="http://schemas.microsoft.com/office/drawing/2014/main" id="{4D809DFD-64BD-4F4A-8F90-A90E19DD777A}"/>
                </a:ext>
              </a:extLst>
            </p:cNvPr>
            <p:cNvCxnSpPr>
              <a:cxnSpLocks/>
            </p:cNvCxnSpPr>
            <p:nvPr/>
          </p:nvCxnSpPr>
          <p:spPr bwMode="auto">
            <a:xfrm>
              <a:off x="3050909" y="2119353"/>
              <a:ext cx="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27" name="직선 연결선 7">
              <a:extLst>
                <a:ext uri="{FF2B5EF4-FFF2-40B4-BE49-F238E27FC236}">
                  <a16:creationId xmlns:a16="http://schemas.microsoft.com/office/drawing/2014/main" id="{67A1FD78-FD24-4A90-8850-69523D4E0C9D}"/>
                </a:ext>
              </a:extLst>
            </p:cNvPr>
            <p:cNvCxnSpPr>
              <a:cxnSpLocks/>
            </p:cNvCxnSpPr>
            <p:nvPr/>
          </p:nvCxnSpPr>
          <p:spPr bwMode="auto">
            <a:xfrm>
              <a:off x="3299039" y="2119353"/>
              <a:ext cx="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28" name="직선 연결선 8">
              <a:extLst>
                <a:ext uri="{FF2B5EF4-FFF2-40B4-BE49-F238E27FC236}">
                  <a16:creationId xmlns:a16="http://schemas.microsoft.com/office/drawing/2014/main" id="{AB1493F7-4841-49B8-8BB4-9759A9C823A9}"/>
                </a:ext>
              </a:extLst>
            </p:cNvPr>
            <p:cNvCxnSpPr>
              <a:cxnSpLocks/>
            </p:cNvCxnSpPr>
            <p:nvPr/>
          </p:nvCxnSpPr>
          <p:spPr bwMode="auto">
            <a:xfrm>
              <a:off x="3557898" y="2119353"/>
              <a:ext cx="1298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29" name="직선 연결선 9">
              <a:extLst>
                <a:ext uri="{FF2B5EF4-FFF2-40B4-BE49-F238E27FC236}">
                  <a16:creationId xmlns:a16="http://schemas.microsoft.com/office/drawing/2014/main" id="{00DA1126-B5E6-44C9-A1C6-CF06669FB46F}"/>
                </a:ext>
              </a:extLst>
            </p:cNvPr>
            <p:cNvCxnSpPr>
              <a:cxnSpLocks/>
            </p:cNvCxnSpPr>
            <p:nvPr/>
          </p:nvCxnSpPr>
          <p:spPr bwMode="auto">
            <a:xfrm>
              <a:off x="3771255" y="2119353"/>
              <a:ext cx="2621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0" name="직선 연결선 10">
              <a:extLst>
                <a:ext uri="{FF2B5EF4-FFF2-40B4-BE49-F238E27FC236}">
                  <a16:creationId xmlns:a16="http://schemas.microsoft.com/office/drawing/2014/main" id="{8C144593-BC0C-49FF-A594-47521C1CC497}"/>
                </a:ext>
              </a:extLst>
            </p:cNvPr>
            <p:cNvCxnSpPr>
              <a:cxnSpLocks/>
            </p:cNvCxnSpPr>
            <p:nvPr/>
          </p:nvCxnSpPr>
          <p:spPr bwMode="auto">
            <a:xfrm>
              <a:off x="4048569" y="2119353"/>
              <a:ext cx="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1" name="직선 연결선 11">
              <a:extLst>
                <a:ext uri="{FF2B5EF4-FFF2-40B4-BE49-F238E27FC236}">
                  <a16:creationId xmlns:a16="http://schemas.microsoft.com/office/drawing/2014/main" id="{3240B75F-2588-4848-818C-7A59CB535BF4}"/>
                </a:ext>
              </a:extLst>
            </p:cNvPr>
            <p:cNvCxnSpPr>
              <a:cxnSpLocks/>
            </p:cNvCxnSpPr>
            <p:nvPr/>
          </p:nvCxnSpPr>
          <p:spPr bwMode="auto">
            <a:xfrm flipH="1">
              <a:off x="4295297" y="2119353"/>
              <a:ext cx="9659"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2" name="직선 연결선 12">
              <a:extLst>
                <a:ext uri="{FF2B5EF4-FFF2-40B4-BE49-F238E27FC236}">
                  <a16:creationId xmlns:a16="http://schemas.microsoft.com/office/drawing/2014/main" id="{71F54BCE-6DA5-4E7E-81AB-1D323CDEBE0A}"/>
                </a:ext>
              </a:extLst>
            </p:cNvPr>
            <p:cNvCxnSpPr>
              <a:cxnSpLocks/>
            </p:cNvCxnSpPr>
            <p:nvPr/>
          </p:nvCxnSpPr>
          <p:spPr bwMode="auto">
            <a:xfrm>
              <a:off x="4562828" y="2119353"/>
              <a:ext cx="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3" name="직선 연결선 13">
              <a:extLst>
                <a:ext uri="{FF2B5EF4-FFF2-40B4-BE49-F238E27FC236}">
                  <a16:creationId xmlns:a16="http://schemas.microsoft.com/office/drawing/2014/main" id="{3A4802D4-8AD0-4BBF-8660-7CF281605E7D}"/>
                </a:ext>
              </a:extLst>
            </p:cNvPr>
            <p:cNvCxnSpPr>
              <a:cxnSpLocks/>
            </p:cNvCxnSpPr>
            <p:nvPr/>
          </p:nvCxnSpPr>
          <p:spPr bwMode="auto">
            <a:xfrm>
              <a:off x="4810958" y="2119353"/>
              <a:ext cx="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4" name="직선 연결선 14">
              <a:extLst>
                <a:ext uri="{FF2B5EF4-FFF2-40B4-BE49-F238E27FC236}">
                  <a16:creationId xmlns:a16="http://schemas.microsoft.com/office/drawing/2014/main" id="{35ED8AD7-449B-4270-AF75-94F06309CE5F}"/>
                </a:ext>
              </a:extLst>
            </p:cNvPr>
            <p:cNvCxnSpPr>
              <a:cxnSpLocks/>
            </p:cNvCxnSpPr>
            <p:nvPr/>
          </p:nvCxnSpPr>
          <p:spPr bwMode="auto">
            <a:xfrm>
              <a:off x="5065995" y="2119353"/>
              <a:ext cx="0" cy="2334608"/>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5" name="직선 연결선 15">
              <a:extLst>
                <a:ext uri="{FF2B5EF4-FFF2-40B4-BE49-F238E27FC236}">
                  <a16:creationId xmlns:a16="http://schemas.microsoft.com/office/drawing/2014/main" id="{AFCBC99F-06A4-4976-BD74-CD4DAEA1DDAB}"/>
                </a:ext>
              </a:extLst>
            </p:cNvPr>
            <p:cNvCxnSpPr>
              <a:cxnSpLocks/>
            </p:cNvCxnSpPr>
            <p:nvPr/>
          </p:nvCxnSpPr>
          <p:spPr bwMode="auto">
            <a:xfrm>
              <a:off x="5319592" y="2133698"/>
              <a:ext cx="1" cy="2320263"/>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6" name="직선 연결선 16">
              <a:extLst>
                <a:ext uri="{FF2B5EF4-FFF2-40B4-BE49-F238E27FC236}">
                  <a16:creationId xmlns:a16="http://schemas.microsoft.com/office/drawing/2014/main" id="{F5317DC4-2FE6-417D-B505-B7A382EDB155}"/>
                </a:ext>
              </a:extLst>
            </p:cNvPr>
            <p:cNvCxnSpPr>
              <a:cxnSpLocks/>
            </p:cNvCxnSpPr>
            <p:nvPr/>
          </p:nvCxnSpPr>
          <p:spPr bwMode="auto">
            <a:xfrm flipH="1">
              <a:off x="5574463" y="2127936"/>
              <a:ext cx="13067" cy="2326025"/>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7" name="직선 연결선 17">
              <a:extLst>
                <a:ext uri="{FF2B5EF4-FFF2-40B4-BE49-F238E27FC236}">
                  <a16:creationId xmlns:a16="http://schemas.microsoft.com/office/drawing/2014/main" id="{3DEB3EC3-D0A8-46B9-8BFD-F9676BF05010}"/>
                </a:ext>
              </a:extLst>
            </p:cNvPr>
            <p:cNvCxnSpPr>
              <a:cxnSpLocks/>
            </p:cNvCxnSpPr>
            <p:nvPr/>
          </p:nvCxnSpPr>
          <p:spPr bwMode="auto">
            <a:xfrm>
              <a:off x="5815525" y="2127936"/>
              <a:ext cx="0" cy="2332401"/>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8" name="직선 연결선 18">
              <a:extLst>
                <a:ext uri="{FF2B5EF4-FFF2-40B4-BE49-F238E27FC236}">
                  <a16:creationId xmlns:a16="http://schemas.microsoft.com/office/drawing/2014/main" id="{9461C419-1F69-4F29-8C74-86246C3C4417}"/>
                </a:ext>
              </a:extLst>
            </p:cNvPr>
            <p:cNvCxnSpPr>
              <a:cxnSpLocks/>
            </p:cNvCxnSpPr>
            <p:nvPr/>
          </p:nvCxnSpPr>
          <p:spPr bwMode="auto">
            <a:xfrm>
              <a:off x="6058617" y="2136142"/>
              <a:ext cx="1431" cy="2317819"/>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39" name="직선 연결선 19">
              <a:extLst>
                <a:ext uri="{FF2B5EF4-FFF2-40B4-BE49-F238E27FC236}">
                  <a16:creationId xmlns:a16="http://schemas.microsoft.com/office/drawing/2014/main" id="{CFFC1C6C-69C1-4AB4-8407-11D13E205EAC}"/>
                </a:ext>
              </a:extLst>
            </p:cNvPr>
            <p:cNvCxnSpPr>
              <a:cxnSpLocks/>
            </p:cNvCxnSpPr>
            <p:nvPr/>
          </p:nvCxnSpPr>
          <p:spPr bwMode="auto">
            <a:xfrm>
              <a:off x="6310018" y="2136142"/>
              <a:ext cx="0" cy="2317819"/>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cxnSp>
          <p:nvCxnSpPr>
            <p:cNvPr id="40" name="직선 연결선 20">
              <a:extLst>
                <a:ext uri="{FF2B5EF4-FFF2-40B4-BE49-F238E27FC236}">
                  <a16:creationId xmlns:a16="http://schemas.microsoft.com/office/drawing/2014/main" id="{57BBED5F-72EB-417C-8B3C-52DB76A4D278}"/>
                </a:ext>
              </a:extLst>
            </p:cNvPr>
            <p:cNvCxnSpPr>
              <a:cxnSpLocks/>
            </p:cNvCxnSpPr>
            <p:nvPr/>
          </p:nvCxnSpPr>
          <p:spPr bwMode="auto">
            <a:xfrm>
              <a:off x="6552864" y="2136142"/>
              <a:ext cx="0" cy="2324195"/>
            </a:xfrm>
            <a:prstGeom prst="line">
              <a:avLst/>
            </a:prstGeom>
            <a:solidFill>
              <a:schemeClr val="accent1"/>
            </a:solidFill>
            <a:ln w="25400" cap="flat" cmpd="sng" algn="ctr">
              <a:solidFill>
                <a:schemeClr val="accent3"/>
              </a:solidFill>
              <a:prstDash val="sysDash"/>
              <a:round/>
              <a:headEnd type="none" w="med" len="med"/>
              <a:tailEnd type="none" w="med" len="med"/>
            </a:ln>
            <a:effectLst/>
          </p:spPr>
        </p:cxnSp>
        <p:sp>
          <p:nvSpPr>
            <p:cNvPr id="41" name="TextBox 40">
              <a:extLst>
                <a:ext uri="{FF2B5EF4-FFF2-40B4-BE49-F238E27FC236}">
                  <a16:creationId xmlns:a16="http://schemas.microsoft.com/office/drawing/2014/main" id="{99D191EA-E7E9-4755-8A4F-8436C1B8982A}"/>
                </a:ext>
              </a:extLst>
            </p:cNvPr>
            <p:cNvSpPr txBox="1"/>
            <p:nvPr/>
          </p:nvSpPr>
          <p:spPr>
            <a:xfrm>
              <a:off x="1517635" y="2754918"/>
              <a:ext cx="576110" cy="234460"/>
            </a:xfrm>
            <a:prstGeom prst="rect">
              <a:avLst/>
            </a:prstGeom>
            <a:noFill/>
          </p:spPr>
          <p:txBody>
            <a:bodyPr wrap="square" rtlCol="0">
              <a:spAutoFit/>
            </a:bodyPr>
            <a:lstStyle/>
            <a:p>
              <a:r>
                <a:rPr lang="en-US" sz="1600" b="1" dirty="0">
                  <a:solidFill>
                    <a:srgbClr val="FF0000"/>
                  </a:solidFill>
                </a:rPr>
                <a:t>VDD</a:t>
              </a:r>
            </a:p>
          </p:txBody>
        </p:sp>
        <p:sp>
          <p:nvSpPr>
            <p:cNvPr id="42" name="TextBox 41">
              <a:extLst>
                <a:ext uri="{FF2B5EF4-FFF2-40B4-BE49-F238E27FC236}">
                  <a16:creationId xmlns:a16="http://schemas.microsoft.com/office/drawing/2014/main" id="{009524E8-42B1-4841-AED3-9F1B754D550E}"/>
                </a:ext>
              </a:extLst>
            </p:cNvPr>
            <p:cNvSpPr txBox="1"/>
            <p:nvPr/>
          </p:nvSpPr>
          <p:spPr>
            <a:xfrm>
              <a:off x="1529251" y="3487691"/>
              <a:ext cx="576110" cy="234460"/>
            </a:xfrm>
            <a:prstGeom prst="rect">
              <a:avLst/>
            </a:prstGeom>
            <a:noFill/>
          </p:spPr>
          <p:txBody>
            <a:bodyPr wrap="square" rtlCol="0">
              <a:spAutoFit/>
            </a:bodyPr>
            <a:lstStyle/>
            <a:p>
              <a:r>
                <a:rPr lang="en-US" sz="1600" b="1" dirty="0">
                  <a:solidFill>
                    <a:srgbClr val="FF0000"/>
                  </a:solidFill>
                </a:rPr>
                <a:t>VSS</a:t>
              </a:r>
            </a:p>
          </p:txBody>
        </p:sp>
        <p:sp>
          <p:nvSpPr>
            <p:cNvPr id="43" name="직사각형 23">
              <a:extLst>
                <a:ext uri="{FF2B5EF4-FFF2-40B4-BE49-F238E27FC236}">
                  <a16:creationId xmlns:a16="http://schemas.microsoft.com/office/drawing/2014/main" id="{2F6D3B1F-3DD6-41B1-A1ED-A991216CE92E}"/>
                </a:ext>
              </a:extLst>
            </p:cNvPr>
            <p:cNvSpPr/>
            <p:nvPr/>
          </p:nvSpPr>
          <p:spPr bwMode="auto">
            <a:xfrm>
              <a:off x="2865538" y="3079536"/>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44" name="직사각형 21">
              <a:extLst>
                <a:ext uri="{FF2B5EF4-FFF2-40B4-BE49-F238E27FC236}">
                  <a16:creationId xmlns:a16="http://schemas.microsoft.com/office/drawing/2014/main" id="{16A0517C-5655-499C-987F-BE55AFB8F982}"/>
                </a:ext>
              </a:extLst>
            </p:cNvPr>
            <p:cNvSpPr/>
            <p:nvPr/>
          </p:nvSpPr>
          <p:spPr bwMode="auto">
            <a:xfrm>
              <a:off x="2540836" y="2913315"/>
              <a:ext cx="1017062" cy="731623"/>
            </a:xfrm>
            <a:prstGeom prst="rect">
              <a:avLst/>
            </a:prstGeom>
            <a:no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45" name="직사각형 23">
              <a:extLst>
                <a:ext uri="{FF2B5EF4-FFF2-40B4-BE49-F238E27FC236}">
                  <a16:creationId xmlns:a16="http://schemas.microsoft.com/office/drawing/2014/main" id="{D6B45732-F935-4D29-BB7F-6470F2D9FA7F}"/>
                </a:ext>
              </a:extLst>
            </p:cNvPr>
            <p:cNvSpPr/>
            <p:nvPr/>
          </p:nvSpPr>
          <p:spPr bwMode="auto">
            <a:xfrm>
              <a:off x="2604693" y="3074718"/>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46" name="직사각형 23">
              <a:extLst>
                <a:ext uri="{FF2B5EF4-FFF2-40B4-BE49-F238E27FC236}">
                  <a16:creationId xmlns:a16="http://schemas.microsoft.com/office/drawing/2014/main" id="{C56384E7-2BF8-4BF8-95CE-2447771247F6}"/>
                </a:ext>
              </a:extLst>
            </p:cNvPr>
            <p:cNvSpPr/>
            <p:nvPr/>
          </p:nvSpPr>
          <p:spPr bwMode="auto">
            <a:xfrm>
              <a:off x="3370862" y="3085302"/>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47" name="직사각형 23">
              <a:extLst>
                <a:ext uri="{FF2B5EF4-FFF2-40B4-BE49-F238E27FC236}">
                  <a16:creationId xmlns:a16="http://schemas.microsoft.com/office/drawing/2014/main" id="{EE455E5C-6DDC-44D1-9D18-DC8F1E7F8701}"/>
                </a:ext>
              </a:extLst>
            </p:cNvPr>
            <p:cNvSpPr/>
            <p:nvPr/>
          </p:nvSpPr>
          <p:spPr bwMode="auto">
            <a:xfrm>
              <a:off x="3110017" y="3080484"/>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48" name="직사각형 23">
              <a:extLst>
                <a:ext uri="{FF2B5EF4-FFF2-40B4-BE49-F238E27FC236}">
                  <a16:creationId xmlns:a16="http://schemas.microsoft.com/office/drawing/2014/main" id="{3E298B5D-C969-44B8-A776-299443787463}"/>
                </a:ext>
              </a:extLst>
            </p:cNvPr>
            <p:cNvSpPr/>
            <p:nvPr/>
          </p:nvSpPr>
          <p:spPr bwMode="auto">
            <a:xfrm>
              <a:off x="4620000" y="3074448"/>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49" name="직사각형 21">
              <a:extLst>
                <a:ext uri="{FF2B5EF4-FFF2-40B4-BE49-F238E27FC236}">
                  <a16:creationId xmlns:a16="http://schemas.microsoft.com/office/drawing/2014/main" id="{7932D26B-DF52-4362-A376-FC7EC2A80A50}"/>
                </a:ext>
              </a:extLst>
            </p:cNvPr>
            <p:cNvSpPr/>
            <p:nvPr/>
          </p:nvSpPr>
          <p:spPr bwMode="auto">
            <a:xfrm>
              <a:off x="4295297" y="2908227"/>
              <a:ext cx="1028240" cy="731623"/>
            </a:xfrm>
            <a:prstGeom prst="rect">
              <a:avLst/>
            </a:prstGeom>
            <a:no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50" name="직사각형 23">
              <a:extLst>
                <a:ext uri="{FF2B5EF4-FFF2-40B4-BE49-F238E27FC236}">
                  <a16:creationId xmlns:a16="http://schemas.microsoft.com/office/drawing/2014/main" id="{1EF31CCC-DA3C-4C2A-914F-BD1708DBA48E}"/>
                </a:ext>
              </a:extLst>
            </p:cNvPr>
            <p:cNvSpPr/>
            <p:nvPr/>
          </p:nvSpPr>
          <p:spPr bwMode="auto">
            <a:xfrm>
              <a:off x="4359155" y="3069630"/>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51" name="직사각형 23">
              <a:extLst>
                <a:ext uri="{FF2B5EF4-FFF2-40B4-BE49-F238E27FC236}">
                  <a16:creationId xmlns:a16="http://schemas.microsoft.com/office/drawing/2014/main" id="{B8247B3C-B30A-4289-8F15-92550747A9F4}"/>
                </a:ext>
              </a:extLst>
            </p:cNvPr>
            <p:cNvSpPr/>
            <p:nvPr/>
          </p:nvSpPr>
          <p:spPr bwMode="auto">
            <a:xfrm>
              <a:off x="5125323" y="3080214"/>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52" name="직사각형 23">
              <a:extLst>
                <a:ext uri="{FF2B5EF4-FFF2-40B4-BE49-F238E27FC236}">
                  <a16:creationId xmlns:a16="http://schemas.microsoft.com/office/drawing/2014/main" id="{0C135617-A3F8-480A-A1D4-13A08852153D}"/>
                </a:ext>
              </a:extLst>
            </p:cNvPr>
            <p:cNvSpPr/>
            <p:nvPr/>
          </p:nvSpPr>
          <p:spPr bwMode="auto">
            <a:xfrm>
              <a:off x="4864478" y="3075396"/>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53" name="직사각형 23">
              <a:extLst>
                <a:ext uri="{FF2B5EF4-FFF2-40B4-BE49-F238E27FC236}">
                  <a16:creationId xmlns:a16="http://schemas.microsoft.com/office/drawing/2014/main" id="{B8231A0A-B49D-4792-965C-5AD074DD5836}"/>
                </a:ext>
              </a:extLst>
            </p:cNvPr>
            <p:cNvSpPr/>
            <p:nvPr/>
          </p:nvSpPr>
          <p:spPr bwMode="auto">
            <a:xfrm>
              <a:off x="5880612" y="3085754"/>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54" name="직사각형 23">
              <a:extLst>
                <a:ext uri="{FF2B5EF4-FFF2-40B4-BE49-F238E27FC236}">
                  <a16:creationId xmlns:a16="http://schemas.microsoft.com/office/drawing/2014/main" id="{2A05184D-BCFF-4E7A-AD70-8C301A20C304}"/>
                </a:ext>
              </a:extLst>
            </p:cNvPr>
            <p:cNvSpPr/>
            <p:nvPr/>
          </p:nvSpPr>
          <p:spPr bwMode="auto">
            <a:xfrm>
              <a:off x="5619767" y="3080936"/>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55" name="직사각형 21">
              <a:extLst>
                <a:ext uri="{FF2B5EF4-FFF2-40B4-BE49-F238E27FC236}">
                  <a16:creationId xmlns:a16="http://schemas.microsoft.com/office/drawing/2014/main" id="{D9F4D501-C68D-4193-92FC-4FC1B50D1B2F}"/>
                </a:ext>
              </a:extLst>
            </p:cNvPr>
            <p:cNvSpPr/>
            <p:nvPr/>
          </p:nvSpPr>
          <p:spPr bwMode="auto">
            <a:xfrm>
              <a:off x="5560488" y="2908227"/>
              <a:ext cx="501400" cy="731623"/>
            </a:xfrm>
            <a:prstGeom prst="rect">
              <a:avLst/>
            </a:prstGeom>
            <a:no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E0245058-4582-43A3-A552-4D620B1ACA0A}"/>
                    </a:ext>
                  </a:extLst>
                </p:cNvPr>
                <p:cNvSpPr txBox="1"/>
                <p:nvPr/>
              </p:nvSpPr>
              <p:spPr>
                <a:xfrm>
                  <a:off x="2774155" y="3052914"/>
                  <a:ext cx="5761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1" i="1" dirty="0" smtClean="0">
                                <a:solidFill>
                                  <a:srgbClr val="FF0000"/>
                                </a:solidFill>
                                <a:latin typeface="Cambria Math" panose="02040503050406030204" pitchFamily="18" charset="0"/>
                              </a:rPr>
                            </m:ctrlPr>
                          </m:sSubPr>
                          <m:e>
                            <m:r>
                              <a:rPr lang="en-US" altLang="ko-KR" sz="2000" b="1" i="1" dirty="0" smtClean="0">
                                <a:solidFill>
                                  <a:srgbClr val="FF0000"/>
                                </a:solidFill>
                                <a:latin typeface="Cambria Math" panose="02040503050406030204" pitchFamily="18" charset="0"/>
                              </a:rPr>
                              <m:t>𝒄</m:t>
                            </m:r>
                          </m:e>
                          <m:sub>
                            <m:r>
                              <a:rPr lang="en-US" altLang="ko-KR" sz="2000" b="1" i="1" dirty="0" smtClean="0">
                                <a:solidFill>
                                  <a:srgbClr val="FF0000"/>
                                </a:solidFill>
                                <a:latin typeface="Cambria Math" panose="02040503050406030204" pitchFamily="18" charset="0"/>
                              </a:rPr>
                              <m:t>𝒊</m:t>
                            </m:r>
                          </m:sub>
                        </m:sSub>
                      </m:oMath>
                    </m:oMathPara>
                  </a14:m>
                  <a:endParaRPr lang="en-US" sz="2000" b="1" dirty="0">
                    <a:solidFill>
                      <a:srgbClr val="FF0000"/>
                    </a:solidFill>
                  </a:endParaRPr>
                </a:p>
              </p:txBody>
            </p:sp>
          </mc:Choice>
          <mc:Fallback>
            <p:sp>
              <p:nvSpPr>
                <p:cNvPr id="56" name="TextBox 55">
                  <a:extLst>
                    <a:ext uri="{FF2B5EF4-FFF2-40B4-BE49-F238E27FC236}">
                      <a16:creationId xmlns:a16="http://schemas.microsoft.com/office/drawing/2014/main" id="{E0245058-4582-43A3-A552-4D620B1ACA0A}"/>
                    </a:ext>
                  </a:extLst>
                </p:cNvPr>
                <p:cNvSpPr txBox="1">
                  <a:spLocks noRot="1" noChangeAspect="1" noMove="1" noResize="1" noEditPoints="1" noAdjustHandles="1" noChangeArrowheads="1" noChangeShapeType="1" noTextEdit="1"/>
                </p:cNvSpPr>
                <p:nvPr/>
              </p:nvSpPr>
              <p:spPr>
                <a:xfrm>
                  <a:off x="2774155" y="3052914"/>
                  <a:ext cx="576110" cy="400110"/>
                </a:xfrm>
                <a:prstGeom prst="rect">
                  <a:avLst/>
                </a:prstGeom>
                <a:blipFill>
                  <a:blip r:embed="rId3"/>
                  <a:stretch>
                    <a:fillRect b="-1538"/>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B9020A70-3D0C-4F59-8E1F-30A051D0A506}"/>
                    </a:ext>
                  </a:extLst>
                </p:cNvPr>
                <p:cNvSpPr txBox="1"/>
                <p:nvPr/>
              </p:nvSpPr>
              <p:spPr>
                <a:xfrm>
                  <a:off x="4496070" y="3052546"/>
                  <a:ext cx="5761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1" i="1" dirty="0" smtClean="0">
                                <a:solidFill>
                                  <a:srgbClr val="FF0000"/>
                                </a:solidFill>
                                <a:latin typeface="Cambria Math" panose="02040503050406030204" pitchFamily="18" charset="0"/>
                              </a:rPr>
                            </m:ctrlPr>
                          </m:sSubPr>
                          <m:e>
                            <m:r>
                              <a:rPr lang="en-US" altLang="ko-KR" sz="2000" b="1" i="1" dirty="0" smtClean="0">
                                <a:solidFill>
                                  <a:srgbClr val="FF0000"/>
                                </a:solidFill>
                                <a:latin typeface="Cambria Math" panose="02040503050406030204" pitchFamily="18" charset="0"/>
                              </a:rPr>
                              <m:t>𝒄</m:t>
                            </m:r>
                          </m:e>
                          <m:sub>
                            <m:r>
                              <a:rPr lang="en-US" altLang="ko-KR" sz="2000" b="1" i="1" dirty="0" smtClean="0">
                                <a:solidFill>
                                  <a:srgbClr val="FF0000"/>
                                </a:solidFill>
                                <a:latin typeface="Cambria Math" panose="02040503050406030204" pitchFamily="18" charset="0"/>
                              </a:rPr>
                              <m:t>𝒊</m:t>
                            </m:r>
                            <m:r>
                              <a:rPr lang="en-US" altLang="ko-KR" sz="2000" b="1" i="1" dirty="0" smtClean="0">
                                <a:solidFill>
                                  <a:srgbClr val="FF0000"/>
                                </a:solidFill>
                                <a:latin typeface="Cambria Math" panose="02040503050406030204" pitchFamily="18" charset="0"/>
                              </a:rPr>
                              <m:t>+</m:t>
                            </m:r>
                            <m:r>
                              <a:rPr lang="en-US" altLang="ko-KR" sz="2000" b="1" i="1" dirty="0" smtClean="0">
                                <a:solidFill>
                                  <a:srgbClr val="FF0000"/>
                                </a:solidFill>
                                <a:latin typeface="Cambria Math" panose="02040503050406030204" pitchFamily="18" charset="0"/>
                              </a:rPr>
                              <m:t>𝟏</m:t>
                            </m:r>
                          </m:sub>
                        </m:sSub>
                      </m:oMath>
                    </m:oMathPara>
                  </a14:m>
                  <a:endParaRPr lang="en-US" sz="2000" b="1" dirty="0">
                    <a:solidFill>
                      <a:srgbClr val="FF0000"/>
                    </a:solidFill>
                  </a:endParaRPr>
                </a:p>
              </p:txBody>
            </p:sp>
          </mc:Choice>
          <mc:Fallback>
            <p:sp>
              <p:nvSpPr>
                <p:cNvPr id="57" name="TextBox 56">
                  <a:extLst>
                    <a:ext uri="{FF2B5EF4-FFF2-40B4-BE49-F238E27FC236}">
                      <a16:creationId xmlns:a16="http://schemas.microsoft.com/office/drawing/2014/main" id="{B9020A70-3D0C-4F59-8E1F-30A051D0A506}"/>
                    </a:ext>
                  </a:extLst>
                </p:cNvPr>
                <p:cNvSpPr txBox="1">
                  <a:spLocks noRot="1" noChangeAspect="1" noMove="1" noResize="1" noEditPoints="1" noAdjustHandles="1" noChangeArrowheads="1" noChangeShapeType="1" noTextEdit="1"/>
                </p:cNvSpPr>
                <p:nvPr/>
              </p:nvSpPr>
              <p:spPr>
                <a:xfrm>
                  <a:off x="4496070" y="3052546"/>
                  <a:ext cx="576110" cy="400110"/>
                </a:xfrm>
                <a:prstGeom prst="rect">
                  <a:avLst/>
                </a:prstGeom>
                <a:blipFill>
                  <a:blip r:embed="rId4"/>
                  <a:stretch>
                    <a:fillRect r="-6383" b="-1538"/>
                  </a:stretch>
                </a:blipFill>
              </p:spPr>
              <p:txBody>
                <a:bodyPr/>
                <a:lstStyle/>
                <a:p>
                  <a:r>
                    <a:rPr lang="ko-KR" altLang="en-US">
                      <a:noFill/>
                    </a:rPr>
                    <a:t> </a:t>
                  </a:r>
                </a:p>
              </p:txBody>
            </p:sp>
          </mc:Fallback>
        </mc:AlternateContent>
        <p:sp>
          <p:nvSpPr>
            <p:cNvPr id="63" name="직사각형 21">
              <a:extLst>
                <a:ext uri="{FF2B5EF4-FFF2-40B4-BE49-F238E27FC236}">
                  <a16:creationId xmlns:a16="http://schemas.microsoft.com/office/drawing/2014/main" id="{57F26D0B-1B13-4B14-8B82-6EB8EBB7B45E}"/>
                </a:ext>
              </a:extLst>
            </p:cNvPr>
            <p:cNvSpPr/>
            <p:nvPr/>
          </p:nvSpPr>
          <p:spPr bwMode="auto">
            <a:xfrm>
              <a:off x="2301378" y="2179875"/>
              <a:ext cx="1476339" cy="731623"/>
            </a:xfrm>
            <a:prstGeom prst="rect">
              <a:avLst/>
            </a:prstGeom>
            <a:no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64" name="직사각형 21">
              <a:extLst>
                <a:ext uri="{FF2B5EF4-FFF2-40B4-BE49-F238E27FC236}">
                  <a16:creationId xmlns:a16="http://schemas.microsoft.com/office/drawing/2014/main" id="{D1E0BDD5-1C6B-4DE5-A558-2A5749E2E8D1}"/>
                </a:ext>
              </a:extLst>
            </p:cNvPr>
            <p:cNvSpPr/>
            <p:nvPr/>
          </p:nvSpPr>
          <p:spPr bwMode="auto">
            <a:xfrm>
              <a:off x="4304957" y="2179875"/>
              <a:ext cx="1015115" cy="731623"/>
            </a:xfrm>
            <a:prstGeom prst="rect">
              <a:avLst/>
            </a:prstGeom>
            <a:no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65" name="직사각형 21">
              <a:extLst>
                <a:ext uri="{FF2B5EF4-FFF2-40B4-BE49-F238E27FC236}">
                  <a16:creationId xmlns:a16="http://schemas.microsoft.com/office/drawing/2014/main" id="{2356385F-D763-4D23-BB0B-7A77E1EDA750}"/>
                </a:ext>
              </a:extLst>
            </p:cNvPr>
            <p:cNvSpPr/>
            <p:nvPr/>
          </p:nvSpPr>
          <p:spPr bwMode="auto">
            <a:xfrm>
              <a:off x="2540836" y="3649584"/>
              <a:ext cx="1017062" cy="731623"/>
            </a:xfrm>
            <a:prstGeom prst="rect">
              <a:avLst/>
            </a:prstGeom>
            <a:no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dirty="0">
                <a:ln>
                  <a:noFill/>
                </a:ln>
                <a:solidFill>
                  <a:schemeClr val="tx1"/>
                </a:solidFill>
                <a:effectLst/>
                <a:latin typeface="Arial Narrow" pitchFamily="34" charset="0"/>
              </a:endParaRPr>
            </a:p>
          </p:txBody>
        </p:sp>
        <p:sp>
          <p:nvSpPr>
            <p:cNvPr id="66" name="직사각형 21">
              <a:extLst>
                <a:ext uri="{FF2B5EF4-FFF2-40B4-BE49-F238E27FC236}">
                  <a16:creationId xmlns:a16="http://schemas.microsoft.com/office/drawing/2014/main" id="{FF610CF1-B5E5-4322-999E-62102250C0A1}"/>
                </a:ext>
              </a:extLst>
            </p:cNvPr>
            <p:cNvSpPr/>
            <p:nvPr/>
          </p:nvSpPr>
          <p:spPr bwMode="auto">
            <a:xfrm>
              <a:off x="3783100" y="3648711"/>
              <a:ext cx="1802027" cy="731623"/>
            </a:xfrm>
            <a:prstGeom prst="rect">
              <a:avLst/>
            </a:prstGeom>
            <a:no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67" name="직사각형 21">
              <a:extLst>
                <a:ext uri="{FF2B5EF4-FFF2-40B4-BE49-F238E27FC236}">
                  <a16:creationId xmlns:a16="http://schemas.microsoft.com/office/drawing/2014/main" id="{EFF51791-FA70-4999-83DE-2F4C99A21DF4}"/>
                </a:ext>
              </a:extLst>
            </p:cNvPr>
            <p:cNvSpPr/>
            <p:nvPr/>
          </p:nvSpPr>
          <p:spPr bwMode="auto">
            <a:xfrm>
              <a:off x="5812410" y="3647385"/>
              <a:ext cx="732910" cy="731623"/>
            </a:xfrm>
            <a:prstGeom prst="rect">
              <a:avLst/>
            </a:prstGeom>
            <a:noFill/>
            <a:ln w="25400" cap="flat" cmpd="sng" algn="ctr">
              <a:solidFill>
                <a:srgbClr val="001D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09" name="TextBox 108">
              <a:extLst>
                <a:ext uri="{FF2B5EF4-FFF2-40B4-BE49-F238E27FC236}">
                  <a16:creationId xmlns:a16="http://schemas.microsoft.com/office/drawing/2014/main" id="{E7760FE2-E73D-4F03-982B-E5FEB84D3114}"/>
                </a:ext>
              </a:extLst>
            </p:cNvPr>
            <p:cNvSpPr txBox="1"/>
            <p:nvPr/>
          </p:nvSpPr>
          <p:spPr>
            <a:xfrm>
              <a:off x="1552312" y="2010706"/>
              <a:ext cx="576110" cy="234460"/>
            </a:xfrm>
            <a:prstGeom prst="rect">
              <a:avLst/>
            </a:prstGeom>
            <a:noFill/>
          </p:spPr>
          <p:txBody>
            <a:bodyPr wrap="square" rtlCol="0">
              <a:spAutoFit/>
            </a:bodyPr>
            <a:lstStyle/>
            <a:p>
              <a:r>
                <a:rPr lang="en-US" sz="1600" b="1" dirty="0">
                  <a:solidFill>
                    <a:srgbClr val="FF0000"/>
                  </a:solidFill>
                </a:rPr>
                <a:t>VSS</a:t>
              </a:r>
            </a:p>
          </p:txBody>
        </p:sp>
        <p:sp>
          <p:nvSpPr>
            <p:cNvPr id="110" name="TextBox 109">
              <a:extLst>
                <a:ext uri="{FF2B5EF4-FFF2-40B4-BE49-F238E27FC236}">
                  <a16:creationId xmlns:a16="http://schemas.microsoft.com/office/drawing/2014/main" id="{5FAF9311-CF3C-4A7A-8A1A-B62F23E9516B}"/>
                </a:ext>
              </a:extLst>
            </p:cNvPr>
            <p:cNvSpPr txBox="1"/>
            <p:nvPr/>
          </p:nvSpPr>
          <p:spPr>
            <a:xfrm>
              <a:off x="1496078" y="4210872"/>
              <a:ext cx="576110" cy="234460"/>
            </a:xfrm>
            <a:prstGeom prst="rect">
              <a:avLst/>
            </a:prstGeom>
            <a:noFill/>
          </p:spPr>
          <p:txBody>
            <a:bodyPr wrap="square" rtlCol="0">
              <a:spAutoFit/>
            </a:bodyPr>
            <a:lstStyle/>
            <a:p>
              <a:r>
                <a:rPr lang="en-US" sz="1600" b="1" dirty="0">
                  <a:solidFill>
                    <a:srgbClr val="FF0000"/>
                  </a:solidFill>
                </a:rPr>
                <a:t>VDD</a:t>
              </a:r>
            </a:p>
          </p:txBody>
        </p:sp>
        <p:sp>
          <p:nvSpPr>
            <p:cNvPr id="111" name="직사각형 23">
              <a:extLst>
                <a:ext uri="{FF2B5EF4-FFF2-40B4-BE49-F238E27FC236}">
                  <a16:creationId xmlns:a16="http://schemas.microsoft.com/office/drawing/2014/main" id="{D9C40589-AA11-4BD4-8FA0-061AA2794BF0}"/>
                </a:ext>
              </a:extLst>
            </p:cNvPr>
            <p:cNvSpPr/>
            <p:nvPr/>
          </p:nvSpPr>
          <p:spPr bwMode="auto">
            <a:xfrm>
              <a:off x="4121615" y="3824899"/>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2" name="직사각형 23">
              <a:extLst>
                <a:ext uri="{FF2B5EF4-FFF2-40B4-BE49-F238E27FC236}">
                  <a16:creationId xmlns:a16="http://schemas.microsoft.com/office/drawing/2014/main" id="{CB0903DF-E522-4DB0-8B2B-B1BB03EFAEC9}"/>
                </a:ext>
              </a:extLst>
            </p:cNvPr>
            <p:cNvSpPr/>
            <p:nvPr/>
          </p:nvSpPr>
          <p:spPr bwMode="auto">
            <a:xfrm>
              <a:off x="3860770" y="3820081"/>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3" name="직사각형 23">
              <a:extLst>
                <a:ext uri="{FF2B5EF4-FFF2-40B4-BE49-F238E27FC236}">
                  <a16:creationId xmlns:a16="http://schemas.microsoft.com/office/drawing/2014/main" id="{3D973BBE-C8A7-44A7-ACDE-431408476FE2}"/>
                </a:ext>
              </a:extLst>
            </p:cNvPr>
            <p:cNvSpPr/>
            <p:nvPr/>
          </p:nvSpPr>
          <p:spPr bwMode="auto">
            <a:xfrm>
              <a:off x="4626938" y="3830665"/>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4" name="직사각형 23">
              <a:extLst>
                <a:ext uri="{FF2B5EF4-FFF2-40B4-BE49-F238E27FC236}">
                  <a16:creationId xmlns:a16="http://schemas.microsoft.com/office/drawing/2014/main" id="{D4F64942-4D2D-4F07-A7A6-4DBEA61E2EC1}"/>
                </a:ext>
              </a:extLst>
            </p:cNvPr>
            <p:cNvSpPr/>
            <p:nvPr/>
          </p:nvSpPr>
          <p:spPr bwMode="auto">
            <a:xfrm>
              <a:off x="4366093" y="3825847"/>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5" name="직사각형 23">
              <a:extLst>
                <a:ext uri="{FF2B5EF4-FFF2-40B4-BE49-F238E27FC236}">
                  <a16:creationId xmlns:a16="http://schemas.microsoft.com/office/drawing/2014/main" id="{B6FF35DA-5292-43BA-BA42-963A03132830}"/>
                </a:ext>
              </a:extLst>
            </p:cNvPr>
            <p:cNvSpPr/>
            <p:nvPr/>
          </p:nvSpPr>
          <p:spPr bwMode="auto">
            <a:xfrm>
              <a:off x="2616706" y="2343064"/>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6" name="직사각형 23">
              <a:extLst>
                <a:ext uri="{FF2B5EF4-FFF2-40B4-BE49-F238E27FC236}">
                  <a16:creationId xmlns:a16="http://schemas.microsoft.com/office/drawing/2014/main" id="{F361D119-68AA-4A40-B7D6-1E00C99C0B1F}"/>
                </a:ext>
              </a:extLst>
            </p:cNvPr>
            <p:cNvSpPr/>
            <p:nvPr/>
          </p:nvSpPr>
          <p:spPr bwMode="auto">
            <a:xfrm>
              <a:off x="2355861" y="2338246"/>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7" name="직사각형 23">
              <a:extLst>
                <a:ext uri="{FF2B5EF4-FFF2-40B4-BE49-F238E27FC236}">
                  <a16:creationId xmlns:a16="http://schemas.microsoft.com/office/drawing/2014/main" id="{F25AF44B-0C11-4C0D-A6C3-26FE267B53C2}"/>
                </a:ext>
              </a:extLst>
            </p:cNvPr>
            <p:cNvSpPr/>
            <p:nvPr/>
          </p:nvSpPr>
          <p:spPr bwMode="auto">
            <a:xfrm>
              <a:off x="3122029" y="2348830"/>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8" name="직사각형 23">
              <a:extLst>
                <a:ext uri="{FF2B5EF4-FFF2-40B4-BE49-F238E27FC236}">
                  <a16:creationId xmlns:a16="http://schemas.microsoft.com/office/drawing/2014/main" id="{076238A9-BD9F-4101-92CD-6019BB46D24A}"/>
                </a:ext>
              </a:extLst>
            </p:cNvPr>
            <p:cNvSpPr/>
            <p:nvPr/>
          </p:nvSpPr>
          <p:spPr bwMode="auto">
            <a:xfrm>
              <a:off x="2861184" y="2344012"/>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9" name="직사각형 23">
              <a:extLst>
                <a:ext uri="{FF2B5EF4-FFF2-40B4-BE49-F238E27FC236}">
                  <a16:creationId xmlns:a16="http://schemas.microsoft.com/office/drawing/2014/main" id="{CCC76EDA-7D6E-4459-9A1B-DE43E5023955}"/>
                </a:ext>
              </a:extLst>
            </p:cNvPr>
            <p:cNvSpPr/>
            <p:nvPr/>
          </p:nvSpPr>
          <p:spPr bwMode="auto">
            <a:xfrm>
              <a:off x="3609636" y="2348830"/>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0" name="직사각형 23">
              <a:extLst>
                <a:ext uri="{FF2B5EF4-FFF2-40B4-BE49-F238E27FC236}">
                  <a16:creationId xmlns:a16="http://schemas.microsoft.com/office/drawing/2014/main" id="{D5E0688D-7391-4CB9-8591-F5DB35B2DDEE}"/>
                </a:ext>
              </a:extLst>
            </p:cNvPr>
            <p:cNvSpPr/>
            <p:nvPr/>
          </p:nvSpPr>
          <p:spPr bwMode="auto">
            <a:xfrm>
              <a:off x="3360983" y="2344012"/>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1" name="직사각형 23">
              <a:extLst>
                <a:ext uri="{FF2B5EF4-FFF2-40B4-BE49-F238E27FC236}">
                  <a16:creationId xmlns:a16="http://schemas.microsoft.com/office/drawing/2014/main" id="{AF62B732-DCDD-48D5-B377-F238CB5E795F}"/>
                </a:ext>
              </a:extLst>
            </p:cNvPr>
            <p:cNvSpPr/>
            <p:nvPr/>
          </p:nvSpPr>
          <p:spPr bwMode="auto">
            <a:xfrm>
              <a:off x="4633358" y="2349071"/>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2" name="직사각형 23">
              <a:extLst>
                <a:ext uri="{FF2B5EF4-FFF2-40B4-BE49-F238E27FC236}">
                  <a16:creationId xmlns:a16="http://schemas.microsoft.com/office/drawing/2014/main" id="{47274082-1ECE-4390-9247-772098470CCB}"/>
                </a:ext>
              </a:extLst>
            </p:cNvPr>
            <p:cNvSpPr/>
            <p:nvPr/>
          </p:nvSpPr>
          <p:spPr bwMode="auto">
            <a:xfrm>
              <a:off x="4372513" y="2344253"/>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3" name="직사각형 23">
              <a:extLst>
                <a:ext uri="{FF2B5EF4-FFF2-40B4-BE49-F238E27FC236}">
                  <a16:creationId xmlns:a16="http://schemas.microsoft.com/office/drawing/2014/main" id="{EB49F9CB-1DAE-4D75-A004-6446638DEE39}"/>
                </a:ext>
              </a:extLst>
            </p:cNvPr>
            <p:cNvSpPr/>
            <p:nvPr/>
          </p:nvSpPr>
          <p:spPr bwMode="auto">
            <a:xfrm>
              <a:off x="5120965" y="2349071"/>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4" name="직사각형 23">
              <a:extLst>
                <a:ext uri="{FF2B5EF4-FFF2-40B4-BE49-F238E27FC236}">
                  <a16:creationId xmlns:a16="http://schemas.microsoft.com/office/drawing/2014/main" id="{C6ABBCDD-7064-4444-A61A-2D5D7672DB61}"/>
                </a:ext>
              </a:extLst>
            </p:cNvPr>
            <p:cNvSpPr/>
            <p:nvPr/>
          </p:nvSpPr>
          <p:spPr bwMode="auto">
            <a:xfrm>
              <a:off x="4872312" y="2344253"/>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5" name="직사각형 23">
              <a:extLst>
                <a:ext uri="{FF2B5EF4-FFF2-40B4-BE49-F238E27FC236}">
                  <a16:creationId xmlns:a16="http://schemas.microsoft.com/office/drawing/2014/main" id="{77D2EE83-0050-4C51-93C3-2F521B675D7D}"/>
                </a:ext>
              </a:extLst>
            </p:cNvPr>
            <p:cNvSpPr/>
            <p:nvPr/>
          </p:nvSpPr>
          <p:spPr bwMode="auto">
            <a:xfrm>
              <a:off x="2871540" y="3829717"/>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6" name="직사각형 23">
              <a:extLst>
                <a:ext uri="{FF2B5EF4-FFF2-40B4-BE49-F238E27FC236}">
                  <a16:creationId xmlns:a16="http://schemas.microsoft.com/office/drawing/2014/main" id="{ECB1C2D9-F333-40C1-9B41-81288A62D10D}"/>
                </a:ext>
              </a:extLst>
            </p:cNvPr>
            <p:cNvSpPr/>
            <p:nvPr/>
          </p:nvSpPr>
          <p:spPr bwMode="auto">
            <a:xfrm>
              <a:off x="2610695" y="3824899"/>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7" name="직사각형 23">
              <a:extLst>
                <a:ext uri="{FF2B5EF4-FFF2-40B4-BE49-F238E27FC236}">
                  <a16:creationId xmlns:a16="http://schemas.microsoft.com/office/drawing/2014/main" id="{EA4D25BE-78E3-4829-965F-FB5BDB0CC9E5}"/>
                </a:ext>
              </a:extLst>
            </p:cNvPr>
            <p:cNvSpPr/>
            <p:nvPr/>
          </p:nvSpPr>
          <p:spPr bwMode="auto">
            <a:xfrm>
              <a:off x="3359147" y="3829717"/>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8" name="직사각형 23">
              <a:extLst>
                <a:ext uri="{FF2B5EF4-FFF2-40B4-BE49-F238E27FC236}">
                  <a16:creationId xmlns:a16="http://schemas.microsoft.com/office/drawing/2014/main" id="{F5DE6B92-6BD3-4102-9316-2D5C7CBCC81D}"/>
                </a:ext>
              </a:extLst>
            </p:cNvPr>
            <p:cNvSpPr/>
            <p:nvPr/>
          </p:nvSpPr>
          <p:spPr bwMode="auto">
            <a:xfrm>
              <a:off x="3110494" y="3824899"/>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9" name="직사각형 23">
              <a:extLst>
                <a:ext uri="{FF2B5EF4-FFF2-40B4-BE49-F238E27FC236}">
                  <a16:creationId xmlns:a16="http://schemas.microsoft.com/office/drawing/2014/main" id="{4B3B3544-FC6A-40DF-B3D1-83EB9576263C}"/>
                </a:ext>
              </a:extLst>
            </p:cNvPr>
            <p:cNvSpPr/>
            <p:nvPr/>
          </p:nvSpPr>
          <p:spPr bwMode="auto">
            <a:xfrm>
              <a:off x="4889548" y="3832961"/>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30" name="직사각형 23">
              <a:extLst>
                <a:ext uri="{FF2B5EF4-FFF2-40B4-BE49-F238E27FC236}">
                  <a16:creationId xmlns:a16="http://schemas.microsoft.com/office/drawing/2014/main" id="{6B11A0DC-9588-467F-BA3E-1DBE3342A365}"/>
                </a:ext>
              </a:extLst>
            </p:cNvPr>
            <p:cNvSpPr/>
            <p:nvPr/>
          </p:nvSpPr>
          <p:spPr bwMode="auto">
            <a:xfrm>
              <a:off x="5394871" y="3838727"/>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31" name="직사각형 23">
              <a:extLst>
                <a:ext uri="{FF2B5EF4-FFF2-40B4-BE49-F238E27FC236}">
                  <a16:creationId xmlns:a16="http://schemas.microsoft.com/office/drawing/2014/main" id="{92EF9D0E-2D32-4C94-89DF-3924400CF3CD}"/>
                </a:ext>
              </a:extLst>
            </p:cNvPr>
            <p:cNvSpPr/>
            <p:nvPr/>
          </p:nvSpPr>
          <p:spPr bwMode="auto">
            <a:xfrm>
              <a:off x="5134026" y="3833909"/>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32" name="직사각형 23">
              <a:extLst>
                <a:ext uri="{FF2B5EF4-FFF2-40B4-BE49-F238E27FC236}">
                  <a16:creationId xmlns:a16="http://schemas.microsoft.com/office/drawing/2014/main" id="{2C7D0F26-1952-4BF7-A45B-C49D9F2B726F}"/>
                </a:ext>
              </a:extLst>
            </p:cNvPr>
            <p:cNvSpPr/>
            <p:nvPr/>
          </p:nvSpPr>
          <p:spPr bwMode="auto">
            <a:xfrm>
              <a:off x="5877812" y="3832961"/>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33" name="직사각형 23">
              <a:extLst>
                <a:ext uri="{FF2B5EF4-FFF2-40B4-BE49-F238E27FC236}">
                  <a16:creationId xmlns:a16="http://schemas.microsoft.com/office/drawing/2014/main" id="{7413F003-7FD5-45C3-B5E1-14957F05002F}"/>
                </a:ext>
              </a:extLst>
            </p:cNvPr>
            <p:cNvSpPr/>
            <p:nvPr/>
          </p:nvSpPr>
          <p:spPr bwMode="auto">
            <a:xfrm>
              <a:off x="6383135" y="3838727"/>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34" name="직사각형 23">
              <a:extLst>
                <a:ext uri="{FF2B5EF4-FFF2-40B4-BE49-F238E27FC236}">
                  <a16:creationId xmlns:a16="http://schemas.microsoft.com/office/drawing/2014/main" id="{A1FF2C0B-35A8-4F1E-9634-D77CB3EFA866}"/>
                </a:ext>
              </a:extLst>
            </p:cNvPr>
            <p:cNvSpPr/>
            <p:nvPr/>
          </p:nvSpPr>
          <p:spPr bwMode="auto">
            <a:xfrm>
              <a:off x="6122290" y="3833909"/>
              <a:ext cx="128084" cy="408254"/>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grpSp>
      <p:grpSp>
        <p:nvGrpSpPr>
          <p:cNvPr id="136" name="그룹 135">
            <a:extLst>
              <a:ext uri="{FF2B5EF4-FFF2-40B4-BE49-F238E27FC236}">
                <a16:creationId xmlns:a16="http://schemas.microsoft.com/office/drawing/2014/main" id="{AF57AB6A-49CA-496A-A95E-B904D4CF2094}"/>
              </a:ext>
            </a:extLst>
          </p:cNvPr>
          <p:cNvGrpSpPr/>
          <p:nvPr/>
        </p:nvGrpSpPr>
        <p:grpSpPr>
          <a:xfrm>
            <a:off x="3572731" y="2184097"/>
            <a:ext cx="1998282" cy="2199132"/>
            <a:chOff x="7960843" y="841056"/>
            <a:chExt cx="1998282" cy="2199132"/>
          </a:xfrm>
        </p:grpSpPr>
        <p:sp>
          <p:nvSpPr>
            <p:cNvPr id="58" name="직사각형 57">
              <a:extLst>
                <a:ext uri="{FF2B5EF4-FFF2-40B4-BE49-F238E27FC236}">
                  <a16:creationId xmlns:a16="http://schemas.microsoft.com/office/drawing/2014/main" id="{08393A98-9D0D-4179-A7C4-42702AC640CB}"/>
                </a:ext>
              </a:extLst>
            </p:cNvPr>
            <p:cNvSpPr/>
            <p:nvPr/>
          </p:nvSpPr>
          <p:spPr>
            <a:xfrm>
              <a:off x="8187430" y="856029"/>
              <a:ext cx="507491" cy="1452536"/>
            </a:xfrm>
            <a:prstGeom prst="rect">
              <a:avLst/>
            </a:prstGeom>
            <a:solidFill>
              <a:schemeClr val="accent2">
                <a:lumMod val="20000"/>
                <a:lumOff val="8000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9738A5C9-6B9C-420A-B7A3-A8266A96ACAC}"/>
                </a:ext>
              </a:extLst>
            </p:cNvPr>
            <p:cNvSpPr/>
            <p:nvPr/>
          </p:nvSpPr>
          <p:spPr>
            <a:xfrm>
              <a:off x="9714494" y="841056"/>
              <a:ext cx="244631" cy="1459974"/>
            </a:xfrm>
            <a:prstGeom prst="rect">
              <a:avLst/>
            </a:prstGeom>
            <a:solidFill>
              <a:schemeClr val="accent2">
                <a:lumMod val="20000"/>
                <a:lumOff val="8000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a:extLst>
                <a:ext uri="{FF2B5EF4-FFF2-40B4-BE49-F238E27FC236}">
                  <a16:creationId xmlns:a16="http://schemas.microsoft.com/office/drawing/2014/main" id="{B6226F9E-1E58-410A-B723-E46447200DFF}"/>
                </a:ext>
              </a:extLst>
            </p:cNvPr>
            <p:cNvSpPr/>
            <p:nvPr/>
          </p:nvSpPr>
          <p:spPr>
            <a:xfrm>
              <a:off x="7960843" y="1577503"/>
              <a:ext cx="194193" cy="1462685"/>
            </a:xfrm>
            <a:prstGeom prst="rect">
              <a:avLst/>
            </a:prstGeom>
            <a:solidFill>
              <a:schemeClr val="accent2">
                <a:lumMod val="20000"/>
                <a:lumOff val="8000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139" name="직선 화살표 연결선 138">
            <a:extLst>
              <a:ext uri="{FF2B5EF4-FFF2-40B4-BE49-F238E27FC236}">
                <a16:creationId xmlns:a16="http://schemas.microsoft.com/office/drawing/2014/main" id="{48E47232-7D27-454F-A83F-E4F721A43B65}"/>
              </a:ext>
            </a:extLst>
          </p:cNvPr>
          <p:cNvCxnSpPr/>
          <p:nvPr/>
        </p:nvCxnSpPr>
        <p:spPr>
          <a:xfrm>
            <a:off x="1496078" y="3291840"/>
            <a:ext cx="4876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4">
            <a:extLst>
              <a:ext uri="{FF2B5EF4-FFF2-40B4-BE49-F238E27FC236}">
                <a16:creationId xmlns:a16="http://schemas.microsoft.com/office/drawing/2014/main" id="{9D4D35B4-53DD-492C-9035-45A75444702B}"/>
              </a:ext>
            </a:extLst>
          </p:cNvPr>
          <p:cNvSpPr/>
          <p:nvPr/>
        </p:nvSpPr>
        <p:spPr bwMode="auto">
          <a:xfrm>
            <a:off x="140027" y="3095125"/>
            <a:ext cx="1448888" cy="361621"/>
          </a:xfrm>
          <a:prstGeom prst="rect">
            <a:avLst/>
          </a:prstGeom>
          <a:noFill/>
          <a:ln w="254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2000" b="1" dirty="0">
                <a:solidFill>
                  <a:srgbClr val="FF0000"/>
                </a:solidFill>
                <a:latin typeface="Arial Narrow" pitchFamily="34" charset="0"/>
              </a:rPr>
              <a:t>Optimized</a:t>
            </a:r>
          </a:p>
        </p:txBody>
      </p:sp>
    </p:spTree>
    <p:extLst>
      <p:ext uri="{BB962C8B-B14F-4D97-AF65-F5344CB8AC3E}">
        <p14:creationId xmlns:p14="http://schemas.microsoft.com/office/powerpoint/2010/main" val="38309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fade">
                                      <p:cBhvr>
                                        <p:cTn id="20" dur="500"/>
                                        <p:tgtEl>
                                          <p:spTgt spid="140"/>
                                        </p:tgtEl>
                                      </p:cBhvr>
                                    </p:animEffect>
                                  </p:childTnLst>
                                </p:cTn>
                              </p:par>
                              <p:par>
                                <p:cTn id="21" presetID="10" presetClass="entr" presetSubtype="0" fill="hold" nodeType="with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fade">
                                      <p:cBhvr>
                                        <p:cTn id="23" dur="500"/>
                                        <p:tgtEl>
                                          <p:spTgt spid="13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fade">
                                      <p:cBhvr>
                                        <p:cTn id="31" dur="500"/>
                                        <p:tgtEl>
                                          <p:spTgt spid="1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3443470-2E42-4720-A374-B331164F512C}"/>
                  </a:ext>
                </a:extLst>
              </p:cNvPr>
              <p:cNvSpPr>
                <a:spLocks noGrp="1"/>
              </p:cNvSpPr>
              <p:nvPr>
                <p:ph idx="1"/>
              </p:nvPr>
            </p:nvSpPr>
            <p:spPr>
              <a:xfrm>
                <a:off x="136187" y="843307"/>
                <a:ext cx="8871626" cy="3657131"/>
              </a:xfrm>
            </p:spPr>
            <p:txBody>
              <a:bodyPr>
                <a:normAutofit/>
              </a:bodyPr>
              <a:lstStyle/>
              <a:p>
                <a:r>
                  <a:rPr lang="en-US" altLang="zh-CN" sz="2000" dirty="0"/>
                  <a:t>Goal: </a:t>
                </a:r>
                <a:r>
                  <a:rPr lang="en-US" altLang="zh-CN" sz="2000" b="0" dirty="0"/>
                  <a:t>perturb the placement to maximize power staple benefits to upper and lower rows without inter-row relocation while preserving the original cell ordering</a:t>
                </a:r>
              </a:p>
              <a:p>
                <a:r>
                  <a:rPr lang="en-US" altLang="zh-CN" sz="2000" dirty="0"/>
                  <a:t>Inputs: </a:t>
                </a:r>
                <a:r>
                  <a:rPr lang="en-US" altLang="zh-CN" sz="2000" b="0" dirty="0"/>
                  <a:t>A legalized </a:t>
                </a:r>
                <a:r>
                  <a:rPr lang="en-US" altLang="zh-CN" sz="2000" dirty="0"/>
                  <a:t>double-row</a:t>
                </a:r>
                <a:r>
                  <a:rPr lang="en-US" altLang="zh-CN" sz="2000" b="0" dirty="0"/>
                  <a:t> placement and benefit table of power staples.</a:t>
                </a:r>
              </a:p>
              <a:p>
                <a:r>
                  <a:rPr lang="en-US" altLang="zh-CN" sz="2000" dirty="0"/>
                  <a:t>Output: </a:t>
                </a:r>
                <a:r>
                  <a:rPr lang="en-US" altLang="zh-CN" sz="2000" b="0" dirty="0"/>
                  <a:t>An optimized placement for power staples.</a:t>
                </a:r>
              </a:p>
              <a:p>
                <a:r>
                  <a:rPr lang="en-US" altLang="zh-CN" sz="2000" dirty="0"/>
                  <a:t>Constraints: </a:t>
                </a:r>
                <a:r>
                  <a:rPr lang="en-US" altLang="zh-CN" sz="2000" b="0" dirty="0"/>
                  <a:t>No overlap between power staples and pins, no overlap between cells and displacement range</a:t>
                </a:r>
              </a:p>
              <a:p>
                <a:r>
                  <a:rPr lang="en-US" altLang="zh-CN" sz="2000" dirty="0"/>
                  <a:t>DP array </a:t>
                </a:r>
                <a:r>
                  <a:rPr lang="en-US" altLang="zh-CN" sz="1600" b="0" dirty="0"/>
                  <a:t>(different variables/dimensions from single-row DP)</a:t>
                </a:r>
              </a:p>
              <a:p>
                <a:pPr lvl="1"/>
                <a:r>
                  <a:rPr lang="en-US" altLang="zh-CN" sz="1600" b="0" dirty="0"/>
                  <a:t>D[</a:t>
                </a:r>
                <a:r>
                  <a:rPr lang="en-US" altLang="zh-CN" sz="1600" b="0" dirty="0" err="1"/>
                  <a:t>i</a:t>
                </a:r>
                <a:r>
                  <a:rPr lang="en-US" altLang="zh-CN" sz="1600" b="0" dirty="0"/>
                  <a:t>][s1][l1][s2][l2]</a:t>
                </a:r>
              </a:p>
              <a:p>
                <a:pPr lvl="2"/>
                <a:r>
                  <a:rPr lang="en-US" altLang="zh-CN" sz="1600" b="0" dirty="0"/>
                  <a:t>The cost of placing two rows up to </a:t>
                </a:r>
                <a:r>
                  <a:rPr lang="en-US" altLang="zh-CN" sz="1600" dirty="0"/>
                  <a:t>placement site </a:t>
                </a:r>
                <a:r>
                  <a:rPr lang="zh-CN" altLang="en-US" sz="1600" dirty="0"/>
                  <a:t>𝒊</a:t>
                </a:r>
                <a:endParaRPr lang="en-US" altLang="zh-CN" sz="1600" dirty="0"/>
              </a:p>
              <a:p>
                <a:pPr lvl="1"/>
                <a:r>
                  <a:rPr lang="en-US" altLang="zh-CN" sz="1600" b="0" dirty="0"/>
                  <a:t>s1 (s2) indicates last placed cell </a:t>
                </a:r>
                <a14:m>
                  <m:oMath xmlns:m="http://schemas.openxmlformats.org/officeDocument/2006/math">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𝑐</m:t>
                        </m:r>
                      </m:e>
                      <m:sub>
                        <m:r>
                          <a:rPr lang="en-US" altLang="zh-CN" sz="1600" b="0" i="1">
                            <a:latin typeface="Cambria Math" panose="02040503050406030204" pitchFamily="18" charset="0"/>
                          </a:rPr>
                          <m:t>𝑠</m:t>
                        </m:r>
                        <m:r>
                          <a:rPr lang="en-US" altLang="zh-CN" sz="1600" b="0" i="1">
                            <a:latin typeface="Cambria Math" panose="02040503050406030204" pitchFamily="18" charset="0"/>
                          </a:rPr>
                          <m:t>1</m:t>
                        </m:r>
                      </m:sub>
                    </m:sSub>
                    <m:r>
                      <a:rPr lang="en-US" altLang="zh-CN" sz="1600" b="0" i="1" smtClean="0">
                        <a:latin typeface="Cambria Math" panose="02040503050406030204" pitchFamily="18" charset="0"/>
                      </a:rPr>
                      <m:t> (</m:t>
                    </m:r>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𝑐</m:t>
                        </m:r>
                      </m:e>
                      <m:sub>
                        <m:r>
                          <a:rPr lang="en-US" altLang="zh-CN" sz="1600" b="0" i="1">
                            <a:latin typeface="Cambria Math" panose="02040503050406030204" pitchFamily="18" charset="0"/>
                          </a:rPr>
                          <m:t>𝑠</m:t>
                        </m:r>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oMath>
                </a14:m>
                <a:r>
                  <a:rPr lang="en-US" altLang="zh-CN" sz="1600" b="0" dirty="0"/>
                  <a:t> in row 1 (2)</a:t>
                </a:r>
              </a:p>
              <a:p>
                <a:pPr lvl="1"/>
                <a:r>
                  <a:rPr lang="en-US" altLang="zh-CN" sz="1600" b="0" dirty="0"/>
                  <a:t>l1 (l2) indicates distance btw. left boundary of </a:t>
                </a:r>
                <a14:m>
                  <m:oMath xmlns:m="http://schemas.openxmlformats.org/officeDocument/2006/math">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𝑐</m:t>
                        </m:r>
                      </m:e>
                      <m:sub>
                        <m:r>
                          <a:rPr lang="en-US" altLang="zh-CN" sz="1600" b="0" i="1">
                            <a:latin typeface="Cambria Math" panose="02040503050406030204" pitchFamily="18" charset="0"/>
                          </a:rPr>
                          <m:t>𝑠</m:t>
                        </m:r>
                        <m:r>
                          <a:rPr lang="en-US" altLang="zh-CN" sz="1600" b="0" i="1">
                            <a:latin typeface="Cambria Math" panose="02040503050406030204" pitchFamily="18" charset="0"/>
                          </a:rPr>
                          <m:t>1</m:t>
                        </m:r>
                      </m:sub>
                    </m:sSub>
                    <m:r>
                      <a:rPr lang="en-US" altLang="zh-CN" sz="1600" b="0" i="1">
                        <a:latin typeface="Cambria Math" panose="02040503050406030204" pitchFamily="18" charset="0"/>
                      </a:rPr>
                      <m:t> (</m:t>
                    </m:r>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𝑐</m:t>
                        </m:r>
                      </m:e>
                      <m:sub>
                        <m:r>
                          <a:rPr lang="en-US" altLang="zh-CN" sz="1600" b="0" i="1">
                            <a:latin typeface="Cambria Math" panose="02040503050406030204" pitchFamily="18" charset="0"/>
                          </a:rPr>
                          <m:t>𝑠</m:t>
                        </m:r>
                        <m:r>
                          <a:rPr lang="en-US" altLang="zh-CN" sz="1600" b="0" i="1">
                            <a:latin typeface="Cambria Math" panose="02040503050406030204" pitchFamily="18" charset="0"/>
                          </a:rPr>
                          <m:t>2</m:t>
                        </m:r>
                      </m:sub>
                    </m:sSub>
                    <m:r>
                      <a:rPr lang="en-US" altLang="zh-CN" sz="1600" b="0" i="1">
                        <a:latin typeface="Cambria Math" panose="02040503050406030204" pitchFamily="18" charset="0"/>
                      </a:rPr>
                      <m:t>)</m:t>
                    </m:r>
                  </m:oMath>
                </a14:m>
                <a:r>
                  <a:rPr lang="en-US" altLang="zh-CN" sz="1600" b="0" dirty="0"/>
                  <a:t> and site </a:t>
                </a:r>
                <a:r>
                  <a:rPr lang="zh-CN" altLang="en-US" sz="1600" b="0" dirty="0"/>
                  <a:t>𝑖</a:t>
                </a:r>
                <a:endParaRPr lang="en-US" altLang="zh-CN" sz="1600" b="0" i="1" dirty="0">
                  <a:latin typeface="Cambria Math" panose="02040503050406030204" pitchFamily="18" charset="0"/>
                </a:endParaRPr>
              </a:p>
              <a:p>
                <a:pPr lvl="1"/>
                <a:endParaRPr lang="zh-CN" altLang="en-US" sz="1600" b="0" dirty="0"/>
              </a:p>
            </p:txBody>
          </p:sp>
        </mc:Choice>
        <mc:Fallback xmlns="">
          <p:sp>
            <p:nvSpPr>
              <p:cNvPr id="2" name="Content Placeholder 1">
                <a:extLst>
                  <a:ext uri="{FF2B5EF4-FFF2-40B4-BE49-F238E27FC236}">
                    <a16:creationId xmlns:a16="http://schemas.microsoft.com/office/drawing/2014/main" id="{B3443470-2E42-4720-A374-B331164F512C}"/>
                  </a:ext>
                </a:extLst>
              </p:cNvPr>
              <p:cNvSpPr>
                <a:spLocks noGrp="1" noRot="1" noChangeAspect="1" noMove="1" noResize="1" noEditPoints="1" noAdjustHandles="1" noChangeArrowheads="1" noChangeShapeType="1" noTextEdit="1"/>
              </p:cNvSpPr>
              <p:nvPr>
                <p:ph idx="1"/>
              </p:nvPr>
            </p:nvSpPr>
            <p:spPr>
              <a:xfrm>
                <a:off x="136187" y="843307"/>
                <a:ext cx="8871626" cy="3657131"/>
              </a:xfrm>
              <a:blipFill>
                <a:blip r:embed="rId3"/>
                <a:stretch>
                  <a:fillRect l="-618" t="-1667" r="-275"/>
                </a:stretch>
              </a:blipFill>
            </p:spPr>
            <p:txBody>
              <a:bodyPr/>
              <a:lstStyle/>
              <a:p>
                <a:r>
                  <a:rPr lang="ko-KR" altLang="en-US">
                    <a:noFill/>
                  </a:rPr>
                  <a:t> </a:t>
                </a:r>
              </a:p>
            </p:txBody>
          </p:sp>
        </mc:Fallback>
      </mc:AlternateContent>
      <p:sp>
        <p:nvSpPr>
          <p:cNvPr id="3" name="Title 2">
            <a:extLst>
              <a:ext uri="{FF2B5EF4-FFF2-40B4-BE49-F238E27FC236}">
                <a16:creationId xmlns:a16="http://schemas.microsoft.com/office/drawing/2014/main" id="{B5D97EC5-C73E-46A5-9ED3-094A3762D580}"/>
              </a:ext>
            </a:extLst>
          </p:cNvPr>
          <p:cNvSpPr>
            <a:spLocks noGrp="1"/>
          </p:cNvSpPr>
          <p:nvPr>
            <p:ph type="title"/>
          </p:nvPr>
        </p:nvSpPr>
        <p:spPr/>
        <p:txBody>
          <a:bodyPr/>
          <a:lstStyle/>
          <a:p>
            <a:r>
              <a:rPr lang="en-US" altLang="ko-KR" dirty="0"/>
              <a:t>Double-Row</a:t>
            </a:r>
            <a:r>
              <a:rPr lang="ko-KR" altLang="en-US" dirty="0"/>
              <a:t> </a:t>
            </a:r>
            <a:r>
              <a:rPr lang="en-US" dirty="0"/>
              <a:t>Detailed Placement</a:t>
            </a:r>
          </a:p>
        </p:txBody>
      </p:sp>
      <p:sp>
        <p:nvSpPr>
          <p:cNvPr id="4" name="Date Placeholder 3">
            <a:extLst>
              <a:ext uri="{FF2B5EF4-FFF2-40B4-BE49-F238E27FC236}">
                <a16:creationId xmlns:a16="http://schemas.microsoft.com/office/drawing/2014/main" id="{D3375620-7157-4747-9193-7ABDBC01AC68}"/>
              </a:ext>
            </a:extLst>
          </p:cNvPr>
          <p:cNvSpPr>
            <a:spLocks noGrp="1"/>
          </p:cNvSpPr>
          <p:nvPr>
            <p:ph type="dt" sz="half" idx="10"/>
          </p:nvPr>
        </p:nvSpPr>
        <p:spPr/>
        <p:txBody>
          <a:bodyPr/>
          <a:lstStyle/>
          <a:p>
            <a:r>
              <a:rPr lang="en-US" noProof="1"/>
              <a:t>27 March 2019</a:t>
            </a:r>
          </a:p>
        </p:txBody>
      </p:sp>
      <p:sp>
        <p:nvSpPr>
          <p:cNvPr id="5" name="Footer Placeholder 4">
            <a:extLst>
              <a:ext uri="{FF2B5EF4-FFF2-40B4-BE49-F238E27FC236}">
                <a16:creationId xmlns:a16="http://schemas.microsoft.com/office/drawing/2014/main" id="{BFF1F8F8-841A-4A8E-B416-980452449B5E}"/>
              </a:ext>
            </a:extLst>
          </p:cNvPr>
          <p:cNvSpPr>
            <a:spLocks noGrp="1"/>
          </p:cNvSpPr>
          <p:nvPr>
            <p:ph type="ftr" sz="quarter" idx="11"/>
          </p:nvPr>
        </p:nvSpPr>
        <p:spPr/>
        <p:txBody>
          <a:bodyPr/>
          <a:lstStyle/>
          <a:p>
            <a:r>
              <a:rPr lang="en-US" noProof="1"/>
              <a:t>Minsoo Kim / UC San Diego</a:t>
            </a:r>
          </a:p>
        </p:txBody>
      </p:sp>
      <p:sp>
        <p:nvSpPr>
          <p:cNvPr id="6" name="Slide Number Placeholder 5">
            <a:extLst>
              <a:ext uri="{FF2B5EF4-FFF2-40B4-BE49-F238E27FC236}">
                <a16:creationId xmlns:a16="http://schemas.microsoft.com/office/drawing/2014/main" id="{3580510C-A10E-41E9-B97C-171D7366F738}"/>
              </a:ext>
            </a:extLst>
          </p:cNvPr>
          <p:cNvSpPr>
            <a:spLocks noGrp="1"/>
          </p:cNvSpPr>
          <p:nvPr>
            <p:ph type="sldNum" sz="quarter" idx="12"/>
          </p:nvPr>
        </p:nvSpPr>
        <p:spPr/>
        <p:txBody>
          <a:bodyPr/>
          <a:lstStyle/>
          <a:p>
            <a:fld id="{22DECF6A-13F7-418C-BBFC-95033FFCD5F1}" type="slidenum">
              <a:rPr lang="en-US" noProof="1" smtClean="0"/>
              <a:pPr/>
              <a:t>9</a:t>
            </a:fld>
            <a:endParaRPr lang="en-US" noProof="1"/>
          </a:p>
        </p:txBody>
      </p:sp>
      <p:grpSp>
        <p:nvGrpSpPr>
          <p:cNvPr id="7" name="그룹 6">
            <a:extLst>
              <a:ext uri="{FF2B5EF4-FFF2-40B4-BE49-F238E27FC236}">
                <a16:creationId xmlns:a16="http://schemas.microsoft.com/office/drawing/2014/main" id="{4CEBB4BB-78FF-4678-AB69-E7BCC9722D3F}"/>
              </a:ext>
            </a:extLst>
          </p:cNvPr>
          <p:cNvGrpSpPr/>
          <p:nvPr/>
        </p:nvGrpSpPr>
        <p:grpSpPr>
          <a:xfrm>
            <a:off x="6238732" y="2663765"/>
            <a:ext cx="2905268" cy="1981337"/>
            <a:chOff x="5923722" y="2644301"/>
            <a:chExt cx="2993794" cy="2084965"/>
          </a:xfrm>
        </p:grpSpPr>
        <p:pic>
          <p:nvPicPr>
            <p:cNvPr id="68" name="Picture 67">
              <a:extLst>
                <a:ext uri="{FF2B5EF4-FFF2-40B4-BE49-F238E27FC236}">
                  <a16:creationId xmlns:a16="http://schemas.microsoft.com/office/drawing/2014/main" id="{884940C9-1F72-4FE0-A45C-85A008C9CCCD}"/>
                </a:ext>
              </a:extLst>
            </p:cNvPr>
            <p:cNvPicPr>
              <a:picLocks noChangeAspect="1"/>
            </p:cNvPicPr>
            <p:nvPr/>
          </p:nvPicPr>
          <p:blipFill rotWithShape="1">
            <a:blip r:embed="rId4"/>
            <a:srcRect l="8327" t="4708" r="9242" b="3487"/>
            <a:stretch/>
          </p:blipFill>
          <p:spPr>
            <a:xfrm>
              <a:off x="5923722" y="2644301"/>
              <a:ext cx="2993794" cy="2084965"/>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0054881-C6A3-4E31-B648-24A40550D7CA}"/>
                    </a:ext>
                  </a:extLst>
                </p:cNvPr>
                <p:cNvSpPr txBox="1"/>
                <p:nvPr/>
              </p:nvSpPr>
              <p:spPr>
                <a:xfrm>
                  <a:off x="7056614" y="3123920"/>
                  <a:ext cx="576110" cy="4210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1" i="1" dirty="0" smtClean="0">
                                <a:solidFill>
                                  <a:srgbClr val="FF0000"/>
                                </a:solidFill>
                                <a:latin typeface="Cambria Math" panose="02040503050406030204" pitchFamily="18" charset="0"/>
                              </a:rPr>
                            </m:ctrlPr>
                          </m:sSubPr>
                          <m:e>
                            <m:r>
                              <a:rPr lang="en-US" altLang="ko-KR" sz="2000" b="1" i="1" dirty="0" smtClean="0">
                                <a:solidFill>
                                  <a:srgbClr val="FF0000"/>
                                </a:solidFill>
                                <a:latin typeface="Cambria Math" panose="02040503050406030204" pitchFamily="18" charset="0"/>
                              </a:rPr>
                              <m:t>𝒄</m:t>
                            </m:r>
                          </m:e>
                          <m:sub>
                            <m:r>
                              <a:rPr lang="en-US" altLang="ko-KR" sz="2000" b="1" i="1" dirty="0" smtClean="0">
                                <a:solidFill>
                                  <a:srgbClr val="FF0000"/>
                                </a:solidFill>
                                <a:latin typeface="Cambria Math" panose="02040503050406030204" pitchFamily="18" charset="0"/>
                              </a:rPr>
                              <m:t>𝒔</m:t>
                            </m:r>
                            <m:r>
                              <a:rPr lang="en-US" altLang="ko-KR" sz="2000" b="1" i="1" dirty="0" smtClean="0">
                                <a:solidFill>
                                  <a:srgbClr val="FF0000"/>
                                </a:solidFill>
                                <a:latin typeface="Cambria Math" panose="02040503050406030204" pitchFamily="18" charset="0"/>
                              </a:rPr>
                              <m:t>𝟏</m:t>
                            </m:r>
                          </m:sub>
                        </m:sSub>
                      </m:oMath>
                    </m:oMathPara>
                  </a14:m>
                  <a:endParaRPr lang="en-US" sz="2000" b="1" dirty="0">
                    <a:solidFill>
                      <a:srgbClr val="FF0000"/>
                    </a:solidFill>
                  </a:endParaRPr>
                </a:p>
              </p:txBody>
            </p:sp>
          </mc:Choice>
          <mc:Fallback>
            <p:sp>
              <p:nvSpPr>
                <p:cNvPr id="8" name="TextBox 7">
                  <a:extLst>
                    <a:ext uri="{FF2B5EF4-FFF2-40B4-BE49-F238E27FC236}">
                      <a16:creationId xmlns:a16="http://schemas.microsoft.com/office/drawing/2014/main" id="{F0054881-C6A3-4E31-B648-24A40550D7CA}"/>
                    </a:ext>
                  </a:extLst>
                </p:cNvPr>
                <p:cNvSpPr txBox="1">
                  <a:spLocks noRot="1" noChangeAspect="1" noMove="1" noResize="1" noEditPoints="1" noAdjustHandles="1" noChangeArrowheads="1" noChangeShapeType="1" noTextEdit="1"/>
                </p:cNvSpPr>
                <p:nvPr/>
              </p:nvSpPr>
              <p:spPr>
                <a:xfrm>
                  <a:off x="7056614" y="3123920"/>
                  <a:ext cx="576110" cy="421037"/>
                </a:xfrm>
                <a:prstGeom prst="rect">
                  <a:avLst/>
                </a:prstGeom>
                <a:blipFill>
                  <a:blip r:embed="rId5"/>
                  <a:stretch>
                    <a:fillRect b="-1538"/>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2564D62-2D75-4B53-A685-FB0C106BEB2F}"/>
                    </a:ext>
                  </a:extLst>
                </p:cNvPr>
                <p:cNvSpPr txBox="1"/>
                <p:nvPr/>
              </p:nvSpPr>
              <p:spPr>
                <a:xfrm>
                  <a:off x="7486919" y="3639019"/>
                  <a:ext cx="576110" cy="4210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1" i="1" dirty="0" smtClean="0">
                                <a:solidFill>
                                  <a:srgbClr val="FF0000"/>
                                </a:solidFill>
                                <a:latin typeface="Cambria Math" panose="02040503050406030204" pitchFamily="18" charset="0"/>
                              </a:rPr>
                            </m:ctrlPr>
                          </m:sSubPr>
                          <m:e>
                            <m:r>
                              <a:rPr lang="en-US" altLang="ko-KR" sz="2000" b="1" i="1" dirty="0" smtClean="0">
                                <a:solidFill>
                                  <a:srgbClr val="FF0000"/>
                                </a:solidFill>
                                <a:latin typeface="Cambria Math" panose="02040503050406030204" pitchFamily="18" charset="0"/>
                              </a:rPr>
                              <m:t>𝒄</m:t>
                            </m:r>
                          </m:e>
                          <m:sub>
                            <m:r>
                              <a:rPr lang="en-US" altLang="ko-KR" sz="2000" b="1" i="1" dirty="0" smtClean="0">
                                <a:solidFill>
                                  <a:srgbClr val="FF0000"/>
                                </a:solidFill>
                                <a:latin typeface="Cambria Math" panose="02040503050406030204" pitchFamily="18" charset="0"/>
                              </a:rPr>
                              <m:t>𝒔</m:t>
                            </m:r>
                            <m:r>
                              <a:rPr lang="en-US" altLang="ko-KR" sz="2000" b="1" i="1" dirty="0" smtClean="0">
                                <a:solidFill>
                                  <a:srgbClr val="FF0000"/>
                                </a:solidFill>
                                <a:latin typeface="Cambria Math" panose="02040503050406030204" pitchFamily="18" charset="0"/>
                              </a:rPr>
                              <m:t>𝟐</m:t>
                            </m:r>
                          </m:sub>
                        </m:sSub>
                      </m:oMath>
                    </m:oMathPara>
                  </a14:m>
                  <a:endParaRPr lang="en-US" sz="2000" b="1" dirty="0">
                    <a:solidFill>
                      <a:srgbClr val="FF0000"/>
                    </a:solidFill>
                  </a:endParaRPr>
                </a:p>
              </p:txBody>
            </p:sp>
          </mc:Choice>
          <mc:Fallback>
            <p:sp>
              <p:nvSpPr>
                <p:cNvPr id="9" name="TextBox 8">
                  <a:extLst>
                    <a:ext uri="{FF2B5EF4-FFF2-40B4-BE49-F238E27FC236}">
                      <a16:creationId xmlns:a16="http://schemas.microsoft.com/office/drawing/2014/main" id="{F2564D62-2D75-4B53-A685-FB0C106BEB2F}"/>
                    </a:ext>
                  </a:extLst>
                </p:cNvPr>
                <p:cNvSpPr txBox="1">
                  <a:spLocks noRot="1" noChangeAspect="1" noMove="1" noResize="1" noEditPoints="1" noAdjustHandles="1" noChangeArrowheads="1" noChangeShapeType="1" noTextEdit="1"/>
                </p:cNvSpPr>
                <p:nvPr/>
              </p:nvSpPr>
              <p:spPr>
                <a:xfrm>
                  <a:off x="7486919" y="3639019"/>
                  <a:ext cx="576110" cy="421037"/>
                </a:xfrm>
                <a:prstGeom prst="rect">
                  <a:avLst/>
                </a:prstGeom>
                <a:blipFill>
                  <a:blip r:embed="rId6"/>
                  <a:stretch>
                    <a:fillRect b="-1515"/>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79401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13900</TotalTime>
  <Words>4222</Words>
  <Application>Microsoft Office PowerPoint</Application>
  <PresentationFormat>화면 슬라이드 쇼(16:9)</PresentationFormat>
  <Paragraphs>546</Paragraphs>
  <Slides>22</Slides>
  <Notes>22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22</vt:i4>
      </vt:variant>
    </vt:vector>
  </HeadingPairs>
  <TitlesOfParts>
    <vt:vector size="30" baseType="lpstr">
      <vt:lpstr>맑은 고딕</vt:lpstr>
      <vt:lpstr>Arial</vt:lpstr>
      <vt:lpstr>Tahoma</vt:lpstr>
      <vt:lpstr>Calibri Light</vt:lpstr>
      <vt:lpstr>Cambria Math</vt:lpstr>
      <vt:lpstr>Calibri</vt:lpstr>
      <vt:lpstr>Arial Narrow</vt:lpstr>
      <vt:lpstr>Office Theme</vt:lpstr>
      <vt:lpstr>Detailed Placement for IR Drop Mitigation by Power Staple Insertion in Sub-10nm VLSI</vt:lpstr>
      <vt:lpstr>Outline</vt:lpstr>
      <vt:lpstr>Motivation</vt:lpstr>
      <vt:lpstr>Challenges and Our Work</vt:lpstr>
      <vt:lpstr>Outline</vt:lpstr>
      <vt:lpstr>Single-Row Detailed Placement</vt:lpstr>
      <vt:lpstr>DP Objective Update</vt:lpstr>
      <vt:lpstr>Benefit of Power Staples</vt:lpstr>
      <vt:lpstr>Double-Row Detailed Placement</vt:lpstr>
      <vt:lpstr>Double-Row Detailed Placement</vt:lpstr>
      <vt:lpstr>Overall Flow</vt:lpstr>
      <vt:lpstr>Outline</vt:lpstr>
      <vt:lpstr>Experimental Environment</vt:lpstr>
      <vt:lpstr>Study of Staple Length</vt:lpstr>
      <vt:lpstr>Study of Scalability/Sensitivity</vt:lpstr>
      <vt:lpstr>Study of Weighting Factor</vt:lpstr>
      <vt:lpstr>Study of Metaheuristics</vt:lpstr>
      <vt:lpstr>Experimental Results</vt:lpstr>
      <vt:lpstr>Outline</vt:lpstr>
      <vt:lpstr>Conclusion and Future Goals</vt:lpstr>
      <vt:lpstr>Thank You !</vt:lpstr>
      <vt:lpstr>FAQ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Conference Template by Jano Gebelein</dc:title>
  <dc:creator>Jano Gebelein</dc:creator>
  <cp:lastModifiedBy>Minsoo Kim</cp:lastModifiedBy>
  <cp:revision>103</cp:revision>
  <dcterms:created xsi:type="dcterms:W3CDTF">2016-09-12T10:42:56Z</dcterms:created>
  <dcterms:modified xsi:type="dcterms:W3CDTF">2019-03-31T04:28:31Z</dcterms:modified>
</cp:coreProperties>
</file>