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handoutMasterIdLst>
    <p:handoutMasterId r:id="rId29"/>
  </p:handoutMasterIdLst>
  <p:sldIdLst>
    <p:sldId id="473" r:id="rId2"/>
    <p:sldId id="500" r:id="rId3"/>
    <p:sldId id="506" r:id="rId4"/>
    <p:sldId id="512" r:id="rId5"/>
    <p:sldId id="503" r:id="rId6"/>
    <p:sldId id="508" r:id="rId7"/>
    <p:sldId id="509" r:id="rId8"/>
    <p:sldId id="513" r:id="rId9"/>
    <p:sldId id="511" r:id="rId10"/>
    <p:sldId id="510" r:id="rId11"/>
    <p:sldId id="504" r:id="rId12"/>
    <p:sldId id="491" r:id="rId13"/>
    <p:sldId id="492" r:id="rId14"/>
    <p:sldId id="496" r:id="rId15"/>
    <p:sldId id="493" r:id="rId16"/>
    <p:sldId id="498" r:id="rId17"/>
    <p:sldId id="499" r:id="rId18"/>
    <p:sldId id="495" r:id="rId19"/>
    <p:sldId id="497" r:id="rId20"/>
    <p:sldId id="505" r:id="rId21"/>
    <p:sldId id="494" r:id="rId22"/>
    <p:sldId id="501" r:id="rId23"/>
    <p:sldId id="502" r:id="rId24"/>
    <p:sldId id="514" r:id="rId25"/>
    <p:sldId id="489" r:id="rId26"/>
    <p:sldId id="488" r:id="rId27"/>
  </p:sldIdLst>
  <p:sldSz cx="9144000" cy="6858000" type="screen4x3"/>
  <p:notesSz cx="7010400" cy="9296400"/>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1" userDrawn="1">
          <p15:clr>
            <a:srgbClr val="A4A3A4"/>
          </p15:clr>
        </p15:guide>
        <p15:guide id="2" pos="2864"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0D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53" autoAdjust="0"/>
    <p:restoredTop sz="66093" autoAdjust="0"/>
  </p:normalViewPr>
  <p:slideViewPr>
    <p:cSldViewPr snapToGrid="0" snapToObjects="1">
      <p:cViewPr varScale="1">
        <p:scale>
          <a:sx n="74" d="100"/>
          <a:sy n="74" d="100"/>
        </p:scale>
        <p:origin x="2312" y="168"/>
      </p:cViewPr>
      <p:guideLst>
        <p:guide orient="horz" pos="2081"/>
        <p:guide pos="2864"/>
      </p:guideLst>
    </p:cSldViewPr>
  </p:slideViewPr>
  <p:outlineViewPr>
    <p:cViewPr>
      <p:scale>
        <a:sx n="33" d="100"/>
        <a:sy n="33" d="100"/>
      </p:scale>
      <p:origin x="0" y="7806"/>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73" d="100"/>
          <a:sy n="73" d="100"/>
        </p:scale>
        <p:origin x="-291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Sheet1!$B$8</c:f>
              <c:strCache>
                <c:ptCount val="1"/>
                <c:pt idx="0">
                  <c:v>Louvain</c:v>
                </c:pt>
              </c:strCache>
            </c:strRef>
          </c:tx>
          <c:spPr>
            <a:solidFill>
              <a:schemeClr val="accent3"/>
            </a:solidFill>
            <a:ln>
              <a:noFill/>
            </a:ln>
            <a:effectLst/>
          </c:spPr>
          <c:invertIfNegative val="0"/>
          <c:cat>
            <c:strRef>
              <c:f>Sheet1!$A$9:$A$12</c:f>
              <c:strCache>
                <c:ptCount val="4"/>
                <c:pt idx="0">
                  <c:v>jpeg_encoder</c:v>
                </c:pt>
                <c:pt idx="1">
                  <c:v>ldpc</c:v>
                </c:pt>
                <c:pt idx="2">
                  <c:v>netcard</c:v>
                </c:pt>
                <c:pt idx="3">
                  <c:v>leon3mp</c:v>
                </c:pt>
              </c:strCache>
            </c:strRef>
          </c:cat>
          <c:val>
            <c:numRef>
              <c:f>Sheet1!$B$9:$B$12</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0-20CE-8E4E-9723-3BA41FF65F10}"/>
            </c:ext>
          </c:extLst>
        </c:ser>
        <c:ser>
          <c:idx val="1"/>
          <c:order val="1"/>
          <c:tx>
            <c:strRef>
              <c:f>Sheet1!$C$8</c:f>
              <c:strCache>
                <c:ptCount val="1"/>
                <c:pt idx="0">
                  <c:v>hMetis 2-way (10%) </c:v>
                </c:pt>
              </c:strCache>
            </c:strRef>
          </c:tx>
          <c:spPr>
            <a:solidFill>
              <a:schemeClr val="accent2">
                <a:tint val="65000"/>
              </a:schemeClr>
            </a:solidFill>
            <a:ln>
              <a:noFill/>
            </a:ln>
            <a:effectLst/>
          </c:spPr>
          <c:invertIfNegative val="0"/>
          <c:cat>
            <c:strRef>
              <c:f>Sheet1!$A$9:$A$12</c:f>
              <c:strCache>
                <c:ptCount val="4"/>
                <c:pt idx="0">
                  <c:v>jpeg_encoder</c:v>
                </c:pt>
                <c:pt idx="1">
                  <c:v>ldpc</c:v>
                </c:pt>
                <c:pt idx="2">
                  <c:v>netcard</c:v>
                </c:pt>
                <c:pt idx="3">
                  <c:v>leon3mp</c:v>
                </c:pt>
              </c:strCache>
            </c:strRef>
          </c:cat>
          <c:val>
            <c:numRef>
              <c:f>Sheet1!$C$9:$C$12</c:f>
              <c:numCache>
                <c:formatCode>General</c:formatCode>
                <c:ptCount val="4"/>
                <c:pt idx="0">
                  <c:v>5.625</c:v>
                </c:pt>
                <c:pt idx="1">
                  <c:v>12.444444444444445</c:v>
                </c:pt>
                <c:pt idx="2">
                  <c:v>3.7923497267759561</c:v>
                </c:pt>
                <c:pt idx="3">
                  <c:v>5.3854595336076816</c:v>
                </c:pt>
              </c:numCache>
            </c:numRef>
          </c:val>
          <c:extLst>
            <c:ext xmlns:c16="http://schemas.microsoft.com/office/drawing/2014/chart" uri="{C3380CC4-5D6E-409C-BE32-E72D297353CC}">
              <c16:uniqueId val="{00000001-20CE-8E4E-9723-3BA41FF65F10}"/>
            </c:ext>
          </c:extLst>
        </c:ser>
        <c:ser>
          <c:idx val="2"/>
          <c:order val="2"/>
          <c:tx>
            <c:strRef>
              <c:f>Sheet1!$D$8</c:f>
              <c:strCache>
                <c:ptCount val="1"/>
                <c:pt idx="0">
                  <c:v>hMetis 2-way (20%)</c:v>
                </c:pt>
              </c:strCache>
            </c:strRef>
          </c:tx>
          <c:spPr>
            <a:solidFill>
              <a:schemeClr val="accent2">
                <a:tint val="83000"/>
              </a:schemeClr>
            </a:solidFill>
            <a:ln>
              <a:noFill/>
            </a:ln>
            <a:effectLst/>
          </c:spPr>
          <c:invertIfNegative val="0"/>
          <c:cat>
            <c:strRef>
              <c:f>Sheet1!$A$9:$A$12</c:f>
              <c:strCache>
                <c:ptCount val="4"/>
                <c:pt idx="0">
                  <c:v>jpeg_encoder</c:v>
                </c:pt>
                <c:pt idx="1">
                  <c:v>ldpc</c:v>
                </c:pt>
                <c:pt idx="2">
                  <c:v>netcard</c:v>
                </c:pt>
                <c:pt idx="3">
                  <c:v>leon3mp</c:v>
                </c:pt>
              </c:strCache>
            </c:strRef>
          </c:cat>
          <c:val>
            <c:numRef>
              <c:f>Sheet1!$D$9:$D$12</c:f>
              <c:numCache>
                <c:formatCode>General</c:formatCode>
                <c:ptCount val="4"/>
                <c:pt idx="0">
                  <c:v>5.666666666666667</c:v>
                </c:pt>
                <c:pt idx="1">
                  <c:v>10.629629629629628</c:v>
                </c:pt>
                <c:pt idx="2">
                  <c:v>4.142076502732241</c:v>
                </c:pt>
                <c:pt idx="3">
                  <c:v>4.1495198902606303</c:v>
                </c:pt>
              </c:numCache>
            </c:numRef>
          </c:val>
          <c:extLst>
            <c:ext xmlns:c16="http://schemas.microsoft.com/office/drawing/2014/chart" uri="{C3380CC4-5D6E-409C-BE32-E72D297353CC}">
              <c16:uniqueId val="{00000002-20CE-8E4E-9723-3BA41FF65F10}"/>
            </c:ext>
          </c:extLst>
        </c:ser>
        <c:ser>
          <c:idx val="3"/>
          <c:order val="3"/>
          <c:tx>
            <c:strRef>
              <c:f>Sheet1!$E$8</c:f>
              <c:strCache>
                <c:ptCount val="1"/>
                <c:pt idx="0">
                  <c:v>hMetis 2-way (40%)</c:v>
                </c:pt>
              </c:strCache>
            </c:strRef>
          </c:tx>
          <c:spPr>
            <a:solidFill>
              <a:schemeClr val="accent2"/>
            </a:solidFill>
            <a:ln>
              <a:noFill/>
            </a:ln>
            <a:effectLst/>
          </c:spPr>
          <c:invertIfNegative val="0"/>
          <c:cat>
            <c:strRef>
              <c:f>Sheet1!$A$9:$A$12</c:f>
              <c:strCache>
                <c:ptCount val="4"/>
                <c:pt idx="0">
                  <c:v>jpeg_encoder</c:v>
                </c:pt>
                <c:pt idx="1">
                  <c:v>ldpc</c:v>
                </c:pt>
                <c:pt idx="2">
                  <c:v>netcard</c:v>
                </c:pt>
                <c:pt idx="3">
                  <c:v>leon3mp</c:v>
                </c:pt>
              </c:strCache>
            </c:strRef>
          </c:cat>
          <c:val>
            <c:numRef>
              <c:f>Sheet1!$E$9:$E$12</c:f>
              <c:numCache>
                <c:formatCode>General</c:formatCode>
                <c:ptCount val="4"/>
                <c:pt idx="0">
                  <c:v>5.9583333333333339</c:v>
                </c:pt>
                <c:pt idx="1">
                  <c:v>13.296296296296294</c:v>
                </c:pt>
                <c:pt idx="2">
                  <c:v>4.1384335154826957</c:v>
                </c:pt>
                <c:pt idx="3">
                  <c:v>4.4046639231824418</c:v>
                </c:pt>
              </c:numCache>
            </c:numRef>
          </c:val>
          <c:extLst>
            <c:ext xmlns:c16="http://schemas.microsoft.com/office/drawing/2014/chart" uri="{C3380CC4-5D6E-409C-BE32-E72D297353CC}">
              <c16:uniqueId val="{00000003-20CE-8E4E-9723-3BA41FF65F10}"/>
            </c:ext>
          </c:extLst>
        </c:ser>
        <c:ser>
          <c:idx val="4"/>
          <c:order val="4"/>
          <c:tx>
            <c:strRef>
              <c:f>Sheet1!$F$8</c:f>
              <c:strCache>
                <c:ptCount val="1"/>
                <c:pt idx="0">
                  <c:v>hMetis k-way (10%)</c:v>
                </c:pt>
              </c:strCache>
            </c:strRef>
          </c:tx>
          <c:spPr>
            <a:solidFill>
              <a:schemeClr val="accent2">
                <a:shade val="82000"/>
              </a:schemeClr>
            </a:solidFill>
            <a:ln>
              <a:noFill/>
            </a:ln>
            <a:effectLst/>
          </c:spPr>
          <c:invertIfNegative val="0"/>
          <c:cat>
            <c:strRef>
              <c:f>Sheet1!$A$9:$A$12</c:f>
              <c:strCache>
                <c:ptCount val="4"/>
                <c:pt idx="0">
                  <c:v>jpeg_encoder</c:v>
                </c:pt>
                <c:pt idx="1">
                  <c:v>ldpc</c:v>
                </c:pt>
                <c:pt idx="2">
                  <c:v>netcard</c:v>
                </c:pt>
                <c:pt idx="3">
                  <c:v>leon3mp</c:v>
                </c:pt>
              </c:strCache>
            </c:strRef>
          </c:cat>
          <c:val>
            <c:numRef>
              <c:f>Sheet1!$F$9:$F$12</c:f>
              <c:numCache>
                <c:formatCode>General</c:formatCode>
                <c:ptCount val="4"/>
                <c:pt idx="0">
                  <c:v>5.791666666666667</c:v>
                </c:pt>
                <c:pt idx="1">
                  <c:v>11.444444444444443</c:v>
                </c:pt>
                <c:pt idx="2">
                  <c:v>3.7814207650273226</c:v>
                </c:pt>
                <c:pt idx="3">
                  <c:v>4.3127572016460896</c:v>
                </c:pt>
              </c:numCache>
            </c:numRef>
          </c:val>
          <c:extLst>
            <c:ext xmlns:c16="http://schemas.microsoft.com/office/drawing/2014/chart" uri="{C3380CC4-5D6E-409C-BE32-E72D297353CC}">
              <c16:uniqueId val="{00000004-20CE-8E4E-9723-3BA41FF65F10}"/>
            </c:ext>
          </c:extLst>
        </c:ser>
        <c:ser>
          <c:idx val="5"/>
          <c:order val="5"/>
          <c:tx>
            <c:strRef>
              <c:f>Sheet1!$G$8</c:f>
              <c:strCache>
                <c:ptCount val="1"/>
                <c:pt idx="0">
                  <c:v>hMetis k-way (20%)</c:v>
                </c:pt>
              </c:strCache>
            </c:strRef>
          </c:tx>
          <c:spPr>
            <a:solidFill>
              <a:schemeClr val="accent2">
                <a:shade val="65000"/>
              </a:schemeClr>
            </a:solidFill>
            <a:ln>
              <a:noFill/>
            </a:ln>
            <a:effectLst/>
          </c:spPr>
          <c:invertIfNegative val="0"/>
          <c:cat>
            <c:strRef>
              <c:f>Sheet1!$A$9:$A$12</c:f>
              <c:strCache>
                <c:ptCount val="4"/>
                <c:pt idx="0">
                  <c:v>jpeg_encoder</c:v>
                </c:pt>
                <c:pt idx="1">
                  <c:v>ldpc</c:v>
                </c:pt>
                <c:pt idx="2">
                  <c:v>netcard</c:v>
                </c:pt>
                <c:pt idx="3">
                  <c:v>leon3mp</c:v>
                </c:pt>
              </c:strCache>
            </c:strRef>
          </c:cat>
          <c:val>
            <c:numRef>
              <c:f>Sheet1!$G$9:$G$12</c:f>
              <c:numCache>
                <c:formatCode>General</c:formatCode>
                <c:ptCount val="4"/>
                <c:pt idx="0">
                  <c:v>5.916666666666667</c:v>
                </c:pt>
                <c:pt idx="1">
                  <c:v>10.481481481481481</c:v>
                </c:pt>
                <c:pt idx="2">
                  <c:v>3.9271402550091077</c:v>
                </c:pt>
                <c:pt idx="3">
                  <c:v>4.2578875171467754</c:v>
                </c:pt>
              </c:numCache>
            </c:numRef>
          </c:val>
          <c:extLst>
            <c:ext xmlns:c16="http://schemas.microsoft.com/office/drawing/2014/chart" uri="{C3380CC4-5D6E-409C-BE32-E72D297353CC}">
              <c16:uniqueId val="{00000005-20CE-8E4E-9723-3BA41FF65F10}"/>
            </c:ext>
          </c:extLst>
        </c:ser>
        <c:ser>
          <c:idx val="6"/>
          <c:order val="6"/>
          <c:tx>
            <c:strRef>
              <c:f>Sheet1!$H$8</c:f>
              <c:strCache>
                <c:ptCount val="1"/>
                <c:pt idx="0">
                  <c:v>hMetis k-way (40%)</c:v>
                </c:pt>
              </c:strCache>
            </c:strRef>
          </c:tx>
          <c:spPr>
            <a:solidFill>
              <a:schemeClr val="accent2">
                <a:shade val="47000"/>
              </a:schemeClr>
            </a:solidFill>
            <a:ln>
              <a:noFill/>
            </a:ln>
            <a:effectLst/>
          </c:spPr>
          <c:invertIfNegative val="0"/>
          <c:cat>
            <c:strRef>
              <c:f>Sheet1!$A$9:$A$12</c:f>
              <c:strCache>
                <c:ptCount val="4"/>
                <c:pt idx="0">
                  <c:v>jpeg_encoder</c:v>
                </c:pt>
                <c:pt idx="1">
                  <c:v>ldpc</c:v>
                </c:pt>
                <c:pt idx="2">
                  <c:v>netcard</c:v>
                </c:pt>
                <c:pt idx="3">
                  <c:v>leon3mp</c:v>
                </c:pt>
              </c:strCache>
            </c:strRef>
          </c:cat>
          <c:val>
            <c:numRef>
              <c:f>Sheet1!$H$9:$H$12</c:f>
              <c:numCache>
                <c:formatCode>General</c:formatCode>
                <c:ptCount val="4"/>
                <c:pt idx="0">
                  <c:v>6</c:v>
                </c:pt>
                <c:pt idx="1">
                  <c:v>16.185185185185187</c:v>
                </c:pt>
                <c:pt idx="2">
                  <c:v>4.231329690346084</c:v>
                </c:pt>
                <c:pt idx="3">
                  <c:v>4.4677640603566529</c:v>
                </c:pt>
              </c:numCache>
            </c:numRef>
          </c:val>
          <c:extLst>
            <c:ext xmlns:c16="http://schemas.microsoft.com/office/drawing/2014/chart" uri="{C3380CC4-5D6E-409C-BE32-E72D297353CC}">
              <c16:uniqueId val="{00000006-20CE-8E4E-9723-3BA41FF65F10}"/>
            </c:ext>
          </c:extLst>
        </c:ser>
        <c:dLbls>
          <c:showLegendKey val="0"/>
          <c:showVal val="0"/>
          <c:showCatName val="0"/>
          <c:showSerName val="0"/>
          <c:showPercent val="0"/>
          <c:showBubbleSize val="0"/>
        </c:dLbls>
        <c:gapWidth val="219"/>
        <c:overlap val="-27"/>
        <c:axId val="1528440672"/>
        <c:axId val="1529898224"/>
      </c:barChart>
      <c:catAx>
        <c:axId val="1528440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29898224"/>
        <c:crosses val="autoZero"/>
        <c:auto val="1"/>
        <c:lblAlgn val="ctr"/>
        <c:lblOffset val="100"/>
        <c:noMultiLvlLbl val="0"/>
      </c:catAx>
      <c:valAx>
        <c:axId val="1529898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dirty="0"/>
                  <a:t>Normalized</a:t>
                </a:r>
                <a:r>
                  <a:rPr lang="en-US" sz="2400" baseline="0" dirty="0"/>
                  <a:t> runtime</a:t>
                </a:r>
                <a:endParaRPr lang="en-US" sz="2400" dirty="0"/>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28440672"/>
        <c:crosses val="autoZero"/>
        <c:crossBetween val="between"/>
      </c:valAx>
      <c:spPr>
        <a:noFill/>
        <a:ln>
          <a:noFill/>
        </a:ln>
        <a:effectLst/>
      </c:spPr>
    </c:plotArea>
    <c:legend>
      <c:legendPos val="r"/>
      <c:layout>
        <c:manualLayout>
          <c:xMode val="edge"/>
          <c:yMode val="edge"/>
          <c:x val="0.70584894086015404"/>
          <c:y val="5.377800454721831E-2"/>
          <c:w val="0.29415105913984585"/>
          <c:h val="0.40929015919951278"/>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Louvain</c:v>
                </c:pt>
              </c:strCache>
            </c:strRef>
          </c:tx>
          <c:spPr>
            <a:solidFill>
              <a:schemeClr val="accent1"/>
            </a:solidFill>
            <a:ln>
              <a:noFill/>
            </a:ln>
            <a:effectLst/>
          </c:spPr>
          <c:invertIfNegative val="0"/>
          <c:cat>
            <c:strRef>
              <c:f>Sheet1!$A$2:$A$5</c:f>
              <c:strCache>
                <c:ptCount val="4"/>
                <c:pt idx="0">
                  <c:v>jpeg_encoder</c:v>
                </c:pt>
                <c:pt idx="1">
                  <c:v>ldpc</c:v>
                </c:pt>
                <c:pt idx="2">
                  <c:v>netcartd</c:v>
                </c:pt>
                <c:pt idx="3">
                  <c:v>leon3mp</c:v>
                </c:pt>
              </c:strCache>
            </c:strRef>
          </c:cat>
          <c:val>
            <c:numRef>
              <c:f>Sheet1!$B$2:$B$5</c:f>
              <c:numCache>
                <c:formatCode>General</c:formatCode>
                <c:ptCount val="4"/>
                <c:pt idx="0">
                  <c:v>1.46</c:v>
                </c:pt>
                <c:pt idx="1">
                  <c:v>1.03</c:v>
                </c:pt>
                <c:pt idx="2">
                  <c:v>2.25</c:v>
                </c:pt>
                <c:pt idx="3">
                  <c:v>1.04</c:v>
                </c:pt>
              </c:numCache>
            </c:numRef>
          </c:val>
          <c:extLst>
            <c:ext xmlns:c16="http://schemas.microsoft.com/office/drawing/2014/chart" uri="{C3380CC4-5D6E-409C-BE32-E72D297353CC}">
              <c16:uniqueId val="{00000000-8C88-D44A-8518-A94856737966}"/>
            </c:ext>
          </c:extLst>
        </c:ser>
        <c:ser>
          <c:idx val="1"/>
          <c:order val="1"/>
          <c:tx>
            <c:strRef>
              <c:f>Sheet1!$C$1</c:f>
              <c:strCache>
                <c:ptCount val="1"/>
                <c:pt idx="0">
                  <c:v>hMetis</c:v>
                </c:pt>
              </c:strCache>
            </c:strRef>
          </c:tx>
          <c:spPr>
            <a:solidFill>
              <a:schemeClr val="accent2"/>
            </a:solidFill>
            <a:ln>
              <a:noFill/>
            </a:ln>
            <a:effectLst/>
          </c:spPr>
          <c:invertIfNegative val="0"/>
          <c:cat>
            <c:strRef>
              <c:f>Sheet1!$A$2:$A$5</c:f>
              <c:strCache>
                <c:ptCount val="4"/>
                <c:pt idx="0">
                  <c:v>jpeg_encoder</c:v>
                </c:pt>
                <c:pt idx="1">
                  <c:v>ldpc</c:v>
                </c:pt>
                <c:pt idx="2">
                  <c:v>netcartd</c:v>
                </c:pt>
                <c:pt idx="3">
                  <c:v>leon3mp</c:v>
                </c:pt>
              </c:strCache>
            </c:strRef>
          </c:cat>
          <c:val>
            <c:numRef>
              <c:f>Sheet1!$C$2:$C$5</c:f>
              <c:numCache>
                <c:formatCode>General</c:formatCode>
                <c:ptCount val="4"/>
                <c:pt idx="0">
                  <c:v>1.35</c:v>
                </c:pt>
                <c:pt idx="1">
                  <c:v>1.44</c:v>
                </c:pt>
                <c:pt idx="2">
                  <c:v>1.1499999999999999</c:v>
                </c:pt>
                <c:pt idx="3">
                  <c:v>1.1499999999999999</c:v>
                </c:pt>
              </c:numCache>
            </c:numRef>
          </c:val>
          <c:extLst>
            <c:ext xmlns:c16="http://schemas.microsoft.com/office/drawing/2014/chart" uri="{C3380CC4-5D6E-409C-BE32-E72D297353CC}">
              <c16:uniqueId val="{00000001-8C88-D44A-8518-A94856737966}"/>
            </c:ext>
          </c:extLst>
        </c:ser>
        <c:dLbls>
          <c:showLegendKey val="0"/>
          <c:showVal val="0"/>
          <c:showCatName val="0"/>
          <c:showSerName val="0"/>
          <c:showPercent val="0"/>
          <c:showBubbleSize val="0"/>
        </c:dLbls>
        <c:gapWidth val="219"/>
        <c:overlap val="-27"/>
        <c:axId val="714578144"/>
        <c:axId val="716516512"/>
      </c:barChart>
      <c:catAx>
        <c:axId val="714578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6516512"/>
        <c:crosses val="autoZero"/>
        <c:auto val="1"/>
        <c:lblAlgn val="ctr"/>
        <c:lblOffset val="100"/>
        <c:noMultiLvlLbl val="0"/>
      </c:catAx>
      <c:valAx>
        <c:axId val="716516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err="1"/>
                  <a:t>DBi</a:t>
                </a:r>
                <a:endParaRPr lang="en-US" sz="2000"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4578144"/>
        <c:crosses val="autoZero"/>
        <c:crossBetween val="between"/>
      </c:valAx>
      <c:spPr>
        <a:noFill/>
        <a:ln>
          <a:noFill/>
        </a:ln>
        <a:effectLst/>
      </c:spPr>
    </c:plotArea>
    <c:legend>
      <c:legendPos val="tr"/>
      <c:overlay val="1"/>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79855BD4-C899-4553-ACD3-1BCE13348E03}" type="datetimeFigureOut">
              <a:rPr lang="en-US" smtClean="0"/>
              <a:t>1/28/19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DC21C37B-9CA6-4457-A321-E2EE9AB23086}" type="slidenum">
              <a:rPr lang="en-US" smtClean="0"/>
              <a:t>‹#›</a:t>
            </a:fld>
            <a:endParaRPr lang="en-US"/>
          </a:p>
        </p:txBody>
      </p:sp>
    </p:spTree>
    <p:extLst>
      <p:ext uri="{BB962C8B-B14F-4D97-AF65-F5344CB8AC3E}">
        <p14:creationId xmlns:p14="http://schemas.microsoft.com/office/powerpoint/2010/main" val="1615200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8888D9C3-9B6E-7144-B150-FE309F32EFA5}" type="datetimeFigureOut">
              <a:rPr lang="en-US" smtClean="0"/>
              <a:t>1/28/19</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49DC86C2-9417-D242-957F-07D0C93E50AF}" type="slidenum">
              <a:rPr lang="en-US" smtClean="0"/>
              <a:t>‹#›</a:t>
            </a:fld>
            <a:endParaRPr lang="en-US" dirty="0"/>
          </a:p>
        </p:txBody>
      </p:sp>
    </p:spTree>
    <p:extLst>
      <p:ext uri="{BB962C8B-B14F-4D97-AF65-F5344CB8AC3E}">
        <p14:creationId xmlns:p14="http://schemas.microsoft.com/office/powerpoint/2010/main" val="2857581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Thanks for the introduction and good morning, everyone. </a:t>
            </a:r>
          </a:p>
          <a:p>
            <a:r>
              <a:rPr lang="en-US" dirty="0"/>
              <a:t>I’ll present my work entitled “Finding Placement-Relevant Clusters With Fast Modularity-Based Clustering”. </a:t>
            </a:r>
          </a:p>
          <a:p>
            <a:r>
              <a:rPr lang="en-US" dirty="0"/>
              <a:t>This work is the result of a cooperation between UCSD and UFRGS.</a:t>
            </a:r>
          </a:p>
        </p:txBody>
      </p:sp>
      <p:sp>
        <p:nvSpPr>
          <p:cNvPr id="4" name="Slide Number Placeholder 3"/>
          <p:cNvSpPr>
            <a:spLocks noGrp="1"/>
          </p:cNvSpPr>
          <p:nvPr>
            <p:ph type="sldNum" sz="quarter" idx="10"/>
          </p:nvPr>
        </p:nvSpPr>
        <p:spPr/>
        <p:txBody>
          <a:bodyPr/>
          <a:lstStyle/>
          <a:p>
            <a:fld id="{49DC86C2-9417-D242-957F-07D0C93E50AF}" type="slidenum">
              <a:rPr lang="en-US" smtClean="0"/>
              <a:t>1</a:t>
            </a:fld>
            <a:endParaRPr lang="en-US" dirty="0"/>
          </a:p>
        </p:txBody>
      </p:sp>
    </p:spTree>
    <p:extLst>
      <p:ext uri="{BB962C8B-B14F-4D97-AF65-F5344CB8AC3E}">
        <p14:creationId xmlns:p14="http://schemas.microsoft.com/office/powerpoint/2010/main" val="279644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The second evaluation criteria is the Davies-Bouldin index, we call </a:t>
            </a:r>
            <a:r>
              <a:rPr lang="en-US" dirty="0" err="1"/>
              <a:t>DBi</a:t>
            </a:r>
            <a:r>
              <a:rPr lang="en-US" dirty="0"/>
              <a:t>.</a:t>
            </a:r>
          </a:p>
          <a:p>
            <a:r>
              <a:rPr lang="en-US" dirty="0"/>
              <a:t>Originally, this metric was proposed to evaluate spatial clustering algorithms.</a:t>
            </a:r>
          </a:p>
          <a:p>
            <a:r>
              <a:rPr lang="en-US" dirty="0"/>
              <a:t>In practice, </a:t>
            </a:r>
            <a:r>
              <a:rPr lang="en-US" dirty="0" err="1"/>
              <a:t>DBi</a:t>
            </a:r>
            <a:r>
              <a:rPr lang="en-US" dirty="0"/>
              <a:t> is a function directly proportional to the distance from points to the center of their clusters and inversely proportional to the distance between clusters.</a:t>
            </a:r>
          </a:p>
          <a:p>
            <a:r>
              <a:rPr lang="en-US" dirty="0"/>
              <a:t>The smaller is the value of </a:t>
            </a:r>
            <a:r>
              <a:rPr lang="en-US" dirty="0" err="1"/>
              <a:t>DBi</a:t>
            </a:r>
            <a:r>
              <a:rPr lang="en-US" dirty="0"/>
              <a:t>, the better is the clustering solution.</a:t>
            </a:r>
          </a:p>
          <a:p>
            <a:r>
              <a:rPr lang="en-US" dirty="0"/>
              <a:t>[CLICK]</a:t>
            </a:r>
          </a:p>
          <a:p>
            <a:r>
              <a:rPr lang="en-US" dirty="0"/>
              <a:t>We show two clustering solutions for a same circuit. </a:t>
            </a:r>
          </a:p>
          <a:p>
            <a:r>
              <a:rPr lang="en-US" dirty="0"/>
              <a:t>In the picture, cells are colored according to their cluster.</a:t>
            </a:r>
          </a:p>
          <a:p>
            <a:r>
              <a:rPr lang="en-US" dirty="0"/>
              <a:t>Just by visualizing each picture, we can see that clusters on the second solution are more well-formed.</a:t>
            </a:r>
          </a:p>
          <a:p>
            <a:r>
              <a:rPr lang="en-US" dirty="0"/>
              <a:t>And that reflects in a </a:t>
            </a:r>
            <a:r>
              <a:rPr lang="en-US" dirty="0" err="1"/>
              <a:t>DBi</a:t>
            </a:r>
            <a:r>
              <a:rPr lang="en-US" dirty="0"/>
              <a:t> six times smaller.</a:t>
            </a:r>
          </a:p>
        </p:txBody>
      </p:sp>
      <p:sp>
        <p:nvSpPr>
          <p:cNvPr id="4" name="Slide Number Placeholder 3"/>
          <p:cNvSpPr>
            <a:spLocks noGrp="1"/>
          </p:cNvSpPr>
          <p:nvPr>
            <p:ph type="sldNum" sz="quarter" idx="5"/>
          </p:nvPr>
        </p:nvSpPr>
        <p:spPr/>
        <p:txBody>
          <a:bodyPr/>
          <a:lstStyle/>
          <a:p>
            <a:fld id="{49DC86C2-9417-D242-957F-07D0C93E50AF}" type="slidenum">
              <a:rPr lang="en-US" smtClean="0"/>
              <a:t>10</a:t>
            </a:fld>
            <a:endParaRPr lang="en-US" dirty="0"/>
          </a:p>
        </p:txBody>
      </p:sp>
    </p:spTree>
    <p:extLst>
      <p:ext uri="{BB962C8B-B14F-4D97-AF65-F5344CB8AC3E}">
        <p14:creationId xmlns:p14="http://schemas.microsoft.com/office/powerpoint/2010/main" val="926403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Now I will present experimental setup and results. </a:t>
            </a:r>
          </a:p>
        </p:txBody>
      </p:sp>
      <p:sp>
        <p:nvSpPr>
          <p:cNvPr id="4" name="Slide Number Placeholder 3"/>
          <p:cNvSpPr>
            <a:spLocks noGrp="1"/>
          </p:cNvSpPr>
          <p:nvPr>
            <p:ph type="sldNum" sz="quarter" idx="5"/>
          </p:nvPr>
        </p:nvSpPr>
        <p:spPr/>
        <p:txBody>
          <a:bodyPr/>
          <a:lstStyle/>
          <a:p>
            <a:fld id="{49DC86C2-9417-D242-957F-07D0C93E50AF}" type="slidenum">
              <a:rPr lang="en-US" smtClean="0"/>
              <a:t>11</a:t>
            </a:fld>
            <a:endParaRPr lang="en-US" dirty="0"/>
          </a:p>
        </p:txBody>
      </p:sp>
    </p:spTree>
    <p:extLst>
      <p:ext uri="{BB962C8B-B14F-4D97-AF65-F5344CB8AC3E}">
        <p14:creationId xmlns:p14="http://schemas.microsoft.com/office/powerpoint/2010/main" val="3032595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Our experiments and evaluation criterion were implemented in </a:t>
            </a:r>
            <a:r>
              <a:rPr lang="en-US" dirty="0" err="1"/>
              <a:t>Rsyn</a:t>
            </a:r>
            <a:r>
              <a:rPr lang="en-US" dirty="0"/>
              <a:t> framework. </a:t>
            </a:r>
            <a:r>
              <a:rPr lang="en-US" dirty="0" err="1"/>
              <a:t>Rsyn</a:t>
            </a:r>
            <a:r>
              <a:rPr lang="en-US" dirty="0"/>
              <a:t> was also used for visualization.</a:t>
            </a:r>
          </a:p>
          <a:p>
            <a:r>
              <a:rPr lang="en-US" dirty="0"/>
              <a:t>Our experiments were performed using an Intel Xeon server.</a:t>
            </a:r>
          </a:p>
          <a:p>
            <a:r>
              <a:rPr lang="en-US" dirty="0"/>
              <a:t>We tested our </a:t>
            </a:r>
            <a:r>
              <a:rPr lang="en-US" dirty="0" err="1"/>
              <a:t>metholodoly</a:t>
            </a:r>
            <a:r>
              <a:rPr lang="en-US" dirty="0"/>
              <a:t> using 4 open design blocks, synthesized with a traditional commercial flow using a 14nm enablement.</a:t>
            </a:r>
          </a:p>
          <a:p>
            <a:r>
              <a:rPr lang="en-US" dirty="0"/>
              <a:t>This table presents the names and statistics of the testcases.</a:t>
            </a:r>
          </a:p>
          <a:p>
            <a:r>
              <a:rPr lang="en-US" dirty="0"/>
              <a:t>Testcases sizes range from 40k instances to 370k instances; 40K nets to 370K nets and 40 I/</a:t>
            </a:r>
            <a:r>
              <a:rPr lang="en-US" dirty="0" err="1"/>
              <a:t>Os</a:t>
            </a:r>
            <a:r>
              <a:rPr lang="en-US" dirty="0"/>
              <a:t> to 4K I/</a:t>
            </a:r>
            <a:r>
              <a:rPr lang="en-US" dirty="0" err="1"/>
              <a:t>Os</a:t>
            </a:r>
            <a:r>
              <a:rPr lang="en-US" dirty="0"/>
              <a:t>.</a:t>
            </a:r>
          </a:p>
          <a:p>
            <a:r>
              <a:rPr lang="en-US" dirty="0"/>
              <a:t>Next, we will discuss the three experiments conducted in this work.</a:t>
            </a:r>
          </a:p>
          <a:p>
            <a:endParaRPr lang="en-US" dirty="0"/>
          </a:p>
          <a:p>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12</a:t>
            </a:fld>
            <a:endParaRPr lang="en-US" dirty="0"/>
          </a:p>
        </p:txBody>
      </p:sp>
    </p:spTree>
    <p:extLst>
      <p:ext uri="{BB962C8B-B14F-4D97-AF65-F5344CB8AC3E}">
        <p14:creationId xmlns:p14="http://schemas.microsoft.com/office/powerpoint/2010/main" val="490834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Remember, the circuit netlist is a hypergraph and we map the hypergraph into a clique before applying Louvain.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we present an example of a net with three terminals mapped into a 3-edge clique.</a:t>
            </a:r>
          </a:p>
          <a:p>
            <a:r>
              <a:rPr lang="en-US" dirty="0"/>
              <a:t>In our first experiment, we compare edge-weighting alternatives.</a:t>
            </a:r>
          </a:p>
          <a:p>
            <a:r>
              <a:rPr lang="en-US" dirty="0"/>
              <a:t>Our weighting scheme has two factors: First is I/O proximity weight, highlighted in purple, and second is the net weight, highlighted in red.</a:t>
            </a:r>
          </a:p>
          <a:p>
            <a:r>
              <a:rPr lang="en-US" dirty="0"/>
              <a:t>In this experiment, we explore 4 alternatives to net weights found in the literature and listed here.</a:t>
            </a:r>
          </a:p>
          <a:p>
            <a:r>
              <a:rPr lang="en-US" dirty="0"/>
              <a:t>Please refer to our paper for the rationale of each net weight.</a:t>
            </a:r>
          </a:p>
          <a:p>
            <a:r>
              <a:rPr lang="en-US" dirty="0"/>
              <a:t>We also test each net weight with the I/O proximity factor enabled and disabled.</a:t>
            </a:r>
          </a:p>
        </p:txBody>
      </p:sp>
      <p:sp>
        <p:nvSpPr>
          <p:cNvPr id="4" name="Slide Number Placeholder 3"/>
          <p:cNvSpPr>
            <a:spLocks noGrp="1"/>
          </p:cNvSpPr>
          <p:nvPr>
            <p:ph type="sldNum" sz="quarter" idx="5"/>
          </p:nvPr>
        </p:nvSpPr>
        <p:spPr/>
        <p:txBody>
          <a:bodyPr/>
          <a:lstStyle/>
          <a:p>
            <a:fld id="{49DC86C2-9417-D242-957F-07D0C93E50AF}" type="slidenum">
              <a:rPr lang="en-US" smtClean="0"/>
              <a:t>13</a:t>
            </a:fld>
            <a:endParaRPr lang="en-US" dirty="0"/>
          </a:p>
        </p:txBody>
      </p:sp>
    </p:spTree>
    <p:extLst>
      <p:ext uri="{BB962C8B-B14F-4D97-AF65-F5344CB8AC3E}">
        <p14:creationId xmlns:p14="http://schemas.microsoft.com/office/powerpoint/2010/main" val="3858344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In this table, we present the results for each of the net weights.</a:t>
            </a:r>
          </a:p>
          <a:p>
            <a:r>
              <a:rPr lang="en-US" dirty="0"/>
              <a:t>The quality of our results in measured using the </a:t>
            </a:r>
            <a:r>
              <a:rPr lang="en-US" dirty="0" err="1"/>
              <a:t>DBi</a:t>
            </a:r>
            <a:r>
              <a:rPr lang="en-US" dirty="0"/>
              <a:t> metric. </a:t>
            </a:r>
          </a:p>
          <a:p>
            <a:r>
              <a:rPr lang="en-US" dirty="0"/>
              <a:t>Remember, smaller values of </a:t>
            </a:r>
            <a:r>
              <a:rPr lang="en-US" dirty="0" err="1"/>
              <a:t>DBi</a:t>
            </a:r>
            <a:r>
              <a:rPr lang="en-US" dirty="0"/>
              <a:t> represent better results.</a:t>
            </a:r>
          </a:p>
          <a:p>
            <a:r>
              <a:rPr lang="en-US" dirty="0"/>
              <a:t>Column A presents the results with I/O proximity weights disabled and column I/O presents the results with IO proximity weights enabled.</a:t>
            </a:r>
          </a:p>
          <a:p>
            <a:r>
              <a:rPr lang="en-US" dirty="0"/>
              <a:t>In our experiments, the use of I/O proximity weights improves the results by 28% on average.</a:t>
            </a:r>
          </a:p>
          <a:p>
            <a:r>
              <a:rPr lang="en-US" dirty="0"/>
              <a:t>[CLICK]</a:t>
            </a:r>
          </a:p>
          <a:p>
            <a:r>
              <a:rPr lang="en-US" dirty="0"/>
              <a:t>They also show </a:t>
            </a:r>
            <a:r>
              <a:rPr lang="en-US" dirty="0" err="1"/>
              <a:t>Lengauer</a:t>
            </a:r>
            <a:r>
              <a:rPr lang="en-US" dirty="0"/>
              <a:t> as the most promising net weighing alternative.</a:t>
            </a:r>
          </a:p>
          <a:p>
            <a:r>
              <a:rPr lang="en-US" dirty="0"/>
              <a:t>Therefore, the next experiments were conducted with </a:t>
            </a:r>
            <a:r>
              <a:rPr lang="en-US" dirty="0" err="1"/>
              <a:t>Lengauer</a:t>
            </a:r>
            <a:r>
              <a:rPr lang="en-US" dirty="0"/>
              <a:t> and I/O proximity weights.</a:t>
            </a:r>
          </a:p>
        </p:txBody>
      </p:sp>
      <p:sp>
        <p:nvSpPr>
          <p:cNvPr id="4" name="Slide Number Placeholder 3"/>
          <p:cNvSpPr>
            <a:spLocks noGrp="1"/>
          </p:cNvSpPr>
          <p:nvPr>
            <p:ph type="sldNum" sz="quarter" idx="5"/>
          </p:nvPr>
        </p:nvSpPr>
        <p:spPr/>
        <p:txBody>
          <a:bodyPr/>
          <a:lstStyle/>
          <a:p>
            <a:fld id="{49DC86C2-9417-D242-957F-07D0C93E50AF}" type="slidenum">
              <a:rPr lang="en-US" smtClean="0"/>
              <a:t>14</a:t>
            </a:fld>
            <a:endParaRPr lang="en-US" dirty="0"/>
          </a:p>
        </p:txBody>
      </p:sp>
    </p:spTree>
    <p:extLst>
      <p:ext uri="{BB962C8B-B14F-4D97-AF65-F5344CB8AC3E}">
        <p14:creationId xmlns:p14="http://schemas.microsoft.com/office/powerpoint/2010/main" val="2603335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In our second experiment, we compare Louvain with the traditional min-cut partitioning tool </a:t>
            </a:r>
            <a:r>
              <a:rPr lang="en-US" dirty="0" err="1"/>
              <a:t>hMetis</a:t>
            </a:r>
            <a:r>
              <a:rPr lang="en-US" dirty="0"/>
              <a:t>.</a:t>
            </a:r>
          </a:p>
          <a:p>
            <a:r>
              <a:rPr lang="en-US" dirty="0" err="1"/>
              <a:t>hMetis</a:t>
            </a:r>
            <a:r>
              <a:rPr lang="en-US" dirty="0"/>
              <a:t> is a multilevel partitioning tool. Unlike Louvain, it requires user-tuning in the input parameters. </a:t>
            </a:r>
          </a:p>
          <a:p>
            <a:r>
              <a:rPr lang="en-US" dirty="0"/>
              <a:t>In this work, we explore three input parameters of </a:t>
            </a:r>
            <a:r>
              <a:rPr lang="en-US" dirty="0" err="1"/>
              <a:t>hMetis</a:t>
            </a:r>
            <a:r>
              <a:rPr lang="en-US" dirty="0"/>
              <a:t>: The target number of clusters; The partitioning scheme – That can be 2-way and k-way </a:t>
            </a:r>
            <a:r>
              <a:rPr lang="en-US" dirty="0" err="1"/>
              <a:t>partioning</a:t>
            </a:r>
            <a:r>
              <a:rPr lang="en-US" dirty="0"/>
              <a:t>; And the unbalancing factor among partitions. In this work we tested unbalancing factors of 10%, 20% and 40%.</a:t>
            </a:r>
          </a:p>
          <a:p>
            <a:r>
              <a:rPr lang="en-US" dirty="0"/>
              <a:t>The figure shows our experiment flow. We start with a mapped netlist. Then, we apply Louvain and </a:t>
            </a:r>
            <a:r>
              <a:rPr lang="en-US" dirty="0" err="1"/>
              <a:t>hMetis</a:t>
            </a:r>
            <a:r>
              <a:rPr lang="en-US" dirty="0"/>
              <a:t> using 2-way and k-way partitioning schemes. Each </a:t>
            </a:r>
            <a:r>
              <a:rPr lang="en-US" dirty="0" err="1"/>
              <a:t>hMetis</a:t>
            </a:r>
            <a:r>
              <a:rPr lang="en-US" dirty="0"/>
              <a:t> run is tested for three unbalancing factors, 10%, 20% and 40%.</a:t>
            </a:r>
          </a:p>
          <a:p>
            <a:r>
              <a:rPr lang="en-US" dirty="0"/>
              <a:t>Finally, we compared the clustering solutions with the ground-truth placement.</a:t>
            </a:r>
          </a:p>
        </p:txBody>
      </p:sp>
      <p:sp>
        <p:nvSpPr>
          <p:cNvPr id="4" name="Slide Number Placeholder 3"/>
          <p:cNvSpPr>
            <a:spLocks noGrp="1"/>
          </p:cNvSpPr>
          <p:nvPr>
            <p:ph type="sldNum" sz="quarter" idx="5"/>
          </p:nvPr>
        </p:nvSpPr>
        <p:spPr/>
        <p:txBody>
          <a:bodyPr/>
          <a:lstStyle/>
          <a:p>
            <a:fld id="{49DC86C2-9417-D242-957F-07D0C93E50AF}" type="slidenum">
              <a:rPr lang="en-US" smtClean="0"/>
              <a:t>15</a:t>
            </a:fld>
            <a:endParaRPr lang="en-US" dirty="0"/>
          </a:p>
        </p:txBody>
      </p:sp>
    </p:spTree>
    <p:extLst>
      <p:ext uri="{BB962C8B-B14F-4D97-AF65-F5344CB8AC3E}">
        <p14:creationId xmlns:p14="http://schemas.microsoft.com/office/powerpoint/2010/main" val="3497887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Here we present the comparison with the “ground-truth” placement using </a:t>
            </a:r>
            <a:r>
              <a:rPr lang="en-US" dirty="0" err="1"/>
              <a:t>DBi</a:t>
            </a:r>
            <a:r>
              <a:rPr lang="en-US" dirty="0"/>
              <a:t> as quality metric.</a:t>
            </a:r>
          </a:p>
          <a:p>
            <a:r>
              <a:rPr lang="en-US" dirty="0"/>
              <a:t>For Louvain, we present the number of clusters obtained in each benchmark and their values of </a:t>
            </a:r>
            <a:r>
              <a:rPr lang="en-US" dirty="0" err="1"/>
              <a:t>DBi</a:t>
            </a:r>
            <a:r>
              <a:rPr lang="en-US" dirty="0"/>
              <a:t>.</a:t>
            </a:r>
          </a:p>
          <a:p>
            <a:r>
              <a:rPr lang="en-US" dirty="0"/>
              <a:t>For </a:t>
            </a:r>
            <a:r>
              <a:rPr lang="en-US" dirty="0" err="1"/>
              <a:t>hMetis</a:t>
            </a:r>
            <a:r>
              <a:rPr lang="en-US" dirty="0"/>
              <a:t> using 2-way partitioning, we present the results targeting number of clusters as the closest power-of-two from the number of clusters obtained in Louvain. </a:t>
            </a:r>
          </a:p>
          <a:p>
            <a:r>
              <a:rPr lang="en-US" dirty="0"/>
              <a:t>For </a:t>
            </a:r>
            <a:r>
              <a:rPr lang="en-US" dirty="0" err="1"/>
              <a:t>hMetis</a:t>
            </a:r>
            <a:r>
              <a:rPr lang="en-US" dirty="0"/>
              <a:t> using k-way partitioning, we target the same number of cluster as Louvain. </a:t>
            </a:r>
          </a:p>
          <a:p>
            <a:r>
              <a:rPr lang="en-US" dirty="0"/>
              <a:t>Louvain </a:t>
            </a:r>
            <a:r>
              <a:rPr lang="en-US" dirty="0" err="1"/>
              <a:t>outperformes</a:t>
            </a:r>
            <a:r>
              <a:rPr lang="en-US" dirty="0"/>
              <a:t> </a:t>
            </a:r>
            <a:r>
              <a:rPr lang="en-US" dirty="0" err="1"/>
              <a:t>hMetis</a:t>
            </a:r>
            <a:r>
              <a:rPr lang="en-US" dirty="0"/>
              <a:t> in </a:t>
            </a:r>
            <a:r>
              <a:rPr lang="en-US" dirty="0" err="1"/>
              <a:t>ldpc</a:t>
            </a:r>
            <a:r>
              <a:rPr lang="en-US" dirty="0"/>
              <a:t> and </a:t>
            </a:r>
            <a:r>
              <a:rPr lang="en-US" dirty="0" err="1"/>
              <a:t>leonmp</a:t>
            </a:r>
            <a:r>
              <a:rPr lang="en-US" dirty="0"/>
              <a:t>.  </a:t>
            </a:r>
          </a:p>
          <a:p>
            <a:r>
              <a:rPr lang="en-US" dirty="0" err="1"/>
              <a:t>hMetis</a:t>
            </a:r>
            <a:r>
              <a:rPr lang="en-US" dirty="0"/>
              <a:t> </a:t>
            </a:r>
            <a:r>
              <a:rPr lang="en-US" dirty="0" err="1"/>
              <a:t>outperformes</a:t>
            </a:r>
            <a:r>
              <a:rPr lang="en-US" dirty="0"/>
              <a:t> Louvain in </a:t>
            </a:r>
            <a:r>
              <a:rPr lang="en-US" dirty="0" err="1"/>
              <a:t>jpeg_encoder</a:t>
            </a:r>
            <a:r>
              <a:rPr lang="en-US" dirty="0"/>
              <a:t> and </a:t>
            </a:r>
            <a:r>
              <a:rPr lang="en-US" dirty="0" err="1"/>
              <a:t>netcard</a:t>
            </a:r>
            <a:r>
              <a:rPr lang="en-US"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also see that </a:t>
            </a:r>
            <a:r>
              <a:rPr lang="en-US" dirty="0" err="1"/>
              <a:t>hMetis</a:t>
            </a:r>
            <a:r>
              <a:rPr lang="en-US" dirty="0"/>
              <a:t> can present a large gap in </a:t>
            </a:r>
            <a:r>
              <a:rPr lang="en-US" dirty="0" err="1"/>
              <a:t>DBi</a:t>
            </a:r>
            <a:r>
              <a:rPr lang="en-US" dirty="0"/>
              <a:t> depending of the user parameter. The difference is about 2.5 times in the highlighted example.</a:t>
            </a:r>
          </a:p>
          <a:p>
            <a:r>
              <a:rPr lang="en-US" dirty="0"/>
              <a:t>[CLICK]</a:t>
            </a:r>
          </a:p>
          <a:p>
            <a:r>
              <a:rPr lang="en-US" dirty="0"/>
              <a:t>On average, Louvain presents results 20% better in terms of </a:t>
            </a:r>
            <a:r>
              <a:rPr lang="en-US" dirty="0" err="1"/>
              <a:t>DBi</a:t>
            </a:r>
            <a:r>
              <a:rPr lang="en-US" dirty="0"/>
              <a:t>, outperforming </a:t>
            </a:r>
            <a:r>
              <a:rPr lang="en-US" dirty="0" err="1"/>
              <a:t>hMetis</a:t>
            </a:r>
            <a:r>
              <a:rPr lang="en-US" dirty="0"/>
              <a:t> in our experiments.</a:t>
            </a:r>
          </a:p>
          <a:p>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16</a:t>
            </a:fld>
            <a:endParaRPr lang="en-US" dirty="0"/>
          </a:p>
        </p:txBody>
      </p:sp>
    </p:spTree>
    <p:extLst>
      <p:ext uri="{BB962C8B-B14F-4D97-AF65-F5344CB8AC3E}">
        <p14:creationId xmlns:p14="http://schemas.microsoft.com/office/powerpoint/2010/main" val="2148983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We also compare the normalized runtime of Louvain and </a:t>
            </a:r>
            <a:r>
              <a:rPr lang="en-US" dirty="0" err="1"/>
              <a:t>hMetis</a:t>
            </a:r>
            <a:r>
              <a:rPr lang="en-US" dirty="0"/>
              <a:t> runs. </a:t>
            </a:r>
          </a:p>
          <a:p>
            <a:r>
              <a:rPr lang="en-US" dirty="0"/>
              <a:t>Louvain greatly outperforms </a:t>
            </a:r>
            <a:r>
              <a:rPr lang="en-US" dirty="0" err="1"/>
              <a:t>hMetis</a:t>
            </a:r>
            <a:r>
              <a:rPr lang="en-US" dirty="0"/>
              <a:t> in all benchmarks.</a:t>
            </a:r>
          </a:p>
          <a:p>
            <a:r>
              <a:rPr lang="en-US" dirty="0"/>
              <a:t>For </a:t>
            </a:r>
            <a:r>
              <a:rPr lang="en-US" dirty="0" err="1"/>
              <a:t>ldpc</a:t>
            </a:r>
            <a:r>
              <a:rPr lang="en-US" dirty="0"/>
              <a:t>, Louvain is 12X faster than </a:t>
            </a:r>
            <a:r>
              <a:rPr lang="en-US" dirty="0" err="1"/>
              <a:t>hMetis</a:t>
            </a:r>
            <a:r>
              <a:rPr lang="en-US" dirty="0"/>
              <a:t>.</a:t>
            </a:r>
          </a:p>
          <a:p>
            <a:r>
              <a:rPr lang="en-US" dirty="0"/>
              <a:t>And for the largest benchmarks, </a:t>
            </a:r>
            <a:r>
              <a:rPr lang="en-US" dirty="0" err="1"/>
              <a:t>netcard</a:t>
            </a:r>
            <a:r>
              <a:rPr lang="en-US" dirty="0"/>
              <a:t> and leon3mp, Louvain is 4X faster.</a:t>
            </a:r>
          </a:p>
          <a:p>
            <a:r>
              <a:rPr lang="en-US" dirty="0"/>
              <a:t>The fast nature of Louvain summed up with its “automatic behavior” makes Louvain an appealing alternative to traditional VLSI tools.</a:t>
            </a:r>
          </a:p>
        </p:txBody>
      </p:sp>
      <p:sp>
        <p:nvSpPr>
          <p:cNvPr id="4" name="Slide Number Placeholder 3"/>
          <p:cNvSpPr>
            <a:spLocks noGrp="1"/>
          </p:cNvSpPr>
          <p:nvPr>
            <p:ph type="sldNum" sz="quarter" idx="5"/>
          </p:nvPr>
        </p:nvSpPr>
        <p:spPr/>
        <p:txBody>
          <a:bodyPr/>
          <a:lstStyle/>
          <a:p>
            <a:fld id="{49DC86C2-9417-D242-957F-07D0C93E50AF}" type="slidenum">
              <a:rPr lang="en-US" smtClean="0"/>
              <a:t>17</a:t>
            </a:fld>
            <a:endParaRPr lang="en-US" dirty="0"/>
          </a:p>
        </p:txBody>
      </p:sp>
    </p:spTree>
    <p:extLst>
      <p:ext uri="{BB962C8B-B14F-4D97-AF65-F5344CB8AC3E}">
        <p14:creationId xmlns:p14="http://schemas.microsoft.com/office/powerpoint/2010/main" val="542187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our third and last experiment, we compare the robustness of Louvain and </a:t>
            </a:r>
            <a:r>
              <a:rPr lang="en-US" dirty="0" err="1"/>
              <a:t>hMetis</a:t>
            </a:r>
            <a:r>
              <a:rPr lang="en-US" dirty="0"/>
              <a:t> </a:t>
            </a:r>
            <a:r>
              <a:rPr lang="en-US" dirty="0" err="1"/>
              <a:t>w.r.t</a:t>
            </a:r>
            <a:r>
              <a:rPr lang="en-US" dirty="0"/>
              <a:t> changes in the floorplan.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compare the clustering results of Louvain and </a:t>
            </a:r>
            <a:r>
              <a:rPr lang="en-US" dirty="0" err="1"/>
              <a:t>hMetis</a:t>
            </a:r>
            <a:r>
              <a:rPr lang="en-US" dirty="0"/>
              <a:t> for the same design placed with floorplans 1:1 and 1:2. The total area and target </a:t>
            </a:r>
            <a:r>
              <a:rPr lang="en-US" dirty="0" err="1"/>
              <a:t>desity</a:t>
            </a:r>
            <a:r>
              <a:rPr lang="en-US" dirty="0"/>
              <a:t> are the same in both floorplans.</a:t>
            </a:r>
          </a:p>
          <a:p>
            <a:endParaRPr lang="en-US" dirty="0"/>
          </a:p>
          <a:p>
            <a:r>
              <a:rPr lang="en-US" dirty="0"/>
              <a:t>Here we show the visual results for </a:t>
            </a:r>
            <a:r>
              <a:rPr lang="en-US" dirty="0" err="1"/>
              <a:t>netcard</a:t>
            </a:r>
            <a:r>
              <a:rPr lang="en-US" dirty="0"/>
              <a:t>.  The clusters sizes and appearances look the same for both aspect ratios.</a:t>
            </a:r>
          </a:p>
        </p:txBody>
      </p:sp>
      <p:sp>
        <p:nvSpPr>
          <p:cNvPr id="4" name="Slide Number Placeholder 3"/>
          <p:cNvSpPr>
            <a:spLocks noGrp="1"/>
          </p:cNvSpPr>
          <p:nvPr>
            <p:ph type="sldNum" sz="quarter" idx="5"/>
          </p:nvPr>
        </p:nvSpPr>
        <p:spPr/>
        <p:txBody>
          <a:bodyPr/>
          <a:lstStyle/>
          <a:p>
            <a:fld id="{49DC86C2-9417-D242-957F-07D0C93E50AF}" type="slidenum">
              <a:rPr lang="en-US" smtClean="0"/>
              <a:t>18</a:t>
            </a:fld>
            <a:endParaRPr lang="en-US" dirty="0"/>
          </a:p>
        </p:txBody>
      </p:sp>
    </p:spTree>
    <p:extLst>
      <p:ext uri="{BB962C8B-B14F-4D97-AF65-F5344CB8AC3E}">
        <p14:creationId xmlns:p14="http://schemas.microsoft.com/office/powerpoint/2010/main" val="1660867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In this graphic we present the increase of </a:t>
            </a:r>
            <a:r>
              <a:rPr lang="en-US" dirty="0" err="1"/>
              <a:t>DBi</a:t>
            </a:r>
            <a:r>
              <a:rPr lang="en-US" dirty="0"/>
              <a:t> when changing from aspect ratio 1:1 to 1:2. Louvain is depicted in blue and </a:t>
            </a:r>
            <a:r>
              <a:rPr lang="en-US" dirty="0" err="1"/>
              <a:t>hMetis</a:t>
            </a:r>
            <a:r>
              <a:rPr lang="en-US" dirty="0"/>
              <a:t> is depicted in red.</a:t>
            </a:r>
          </a:p>
          <a:p>
            <a:r>
              <a:rPr lang="en-US" dirty="0"/>
              <a:t>The </a:t>
            </a:r>
            <a:r>
              <a:rPr lang="en-US" dirty="0" err="1"/>
              <a:t>DBi</a:t>
            </a:r>
            <a:r>
              <a:rPr lang="en-US" dirty="0"/>
              <a:t> metric is proportional to the total distance among clusters. This is why an increase of </a:t>
            </a:r>
            <a:r>
              <a:rPr lang="en-US" dirty="0" err="1"/>
              <a:t>DBi</a:t>
            </a:r>
            <a:r>
              <a:rPr lang="en-US" dirty="0"/>
              <a:t> is expected in 1:2 floorplans.</a:t>
            </a:r>
          </a:p>
          <a:p>
            <a:r>
              <a:rPr lang="en-US" dirty="0"/>
              <a:t>In this experiment, the increase of </a:t>
            </a:r>
            <a:r>
              <a:rPr lang="en-US" dirty="0" err="1"/>
              <a:t>DBi</a:t>
            </a:r>
            <a:r>
              <a:rPr lang="en-US" dirty="0"/>
              <a:t> values was of 44% for Louvain and 27% for </a:t>
            </a:r>
            <a:r>
              <a:rPr lang="en-US" dirty="0" err="1"/>
              <a:t>hMetis</a:t>
            </a:r>
            <a:r>
              <a:rPr lang="en-US" dirty="0"/>
              <a:t>. </a:t>
            </a:r>
          </a:p>
          <a:p>
            <a:r>
              <a:rPr lang="en-US" dirty="0"/>
              <a:t>From this, we may conclude that </a:t>
            </a:r>
            <a:r>
              <a:rPr lang="en-US" dirty="0" err="1"/>
              <a:t>hMetis</a:t>
            </a:r>
            <a:r>
              <a:rPr lang="en-US" dirty="0"/>
              <a:t> is more stable than Louvain.</a:t>
            </a:r>
          </a:p>
        </p:txBody>
      </p:sp>
      <p:sp>
        <p:nvSpPr>
          <p:cNvPr id="4" name="Slide Number Placeholder 3"/>
          <p:cNvSpPr>
            <a:spLocks noGrp="1"/>
          </p:cNvSpPr>
          <p:nvPr>
            <p:ph type="sldNum" sz="quarter" idx="5"/>
          </p:nvPr>
        </p:nvSpPr>
        <p:spPr/>
        <p:txBody>
          <a:bodyPr/>
          <a:lstStyle/>
          <a:p>
            <a:fld id="{49DC86C2-9417-D242-957F-07D0C93E50AF}" type="slidenum">
              <a:rPr lang="en-US" smtClean="0"/>
              <a:t>19</a:t>
            </a:fld>
            <a:endParaRPr lang="en-US" dirty="0"/>
          </a:p>
        </p:txBody>
      </p:sp>
    </p:spTree>
    <p:extLst>
      <p:ext uri="{BB962C8B-B14F-4D97-AF65-F5344CB8AC3E}">
        <p14:creationId xmlns:p14="http://schemas.microsoft.com/office/powerpoint/2010/main" val="2386716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My presentation is divided into 5 items – First, I will show the motivations and contributions of our work. </a:t>
            </a:r>
          </a:p>
          <a:p>
            <a:r>
              <a:rPr lang="en-US" dirty="0"/>
              <a:t>Then I will present modularity clustering and our evaluation criterion. </a:t>
            </a:r>
          </a:p>
          <a:p>
            <a:r>
              <a:rPr lang="en-US" dirty="0"/>
              <a:t>Next, I will discuss our experimental setup and results.</a:t>
            </a:r>
          </a:p>
          <a:p>
            <a:r>
              <a:rPr lang="en-US" dirty="0"/>
              <a:t>Finally, I will introduce our prototype technique called “blob placement” and conclude my talk.</a:t>
            </a:r>
          </a:p>
        </p:txBody>
      </p:sp>
      <p:sp>
        <p:nvSpPr>
          <p:cNvPr id="4" name="Slide Number Placeholder 3"/>
          <p:cNvSpPr>
            <a:spLocks noGrp="1"/>
          </p:cNvSpPr>
          <p:nvPr>
            <p:ph type="sldNum" sz="quarter" idx="5"/>
          </p:nvPr>
        </p:nvSpPr>
        <p:spPr/>
        <p:txBody>
          <a:bodyPr/>
          <a:lstStyle/>
          <a:p>
            <a:fld id="{49DC86C2-9417-D242-957F-07D0C93E50AF}" type="slidenum">
              <a:rPr lang="en-US" smtClean="0"/>
              <a:t>2</a:t>
            </a:fld>
            <a:endParaRPr lang="en-US" dirty="0"/>
          </a:p>
        </p:txBody>
      </p:sp>
    </p:spTree>
    <p:extLst>
      <p:ext uri="{BB962C8B-B14F-4D97-AF65-F5344CB8AC3E}">
        <p14:creationId xmlns:p14="http://schemas.microsoft.com/office/powerpoint/2010/main" val="3643559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Now I will present our prototype technique called “Blob placement” and its application.</a:t>
            </a:r>
          </a:p>
        </p:txBody>
      </p:sp>
      <p:sp>
        <p:nvSpPr>
          <p:cNvPr id="4" name="Slide Number Placeholder 3"/>
          <p:cNvSpPr>
            <a:spLocks noGrp="1"/>
          </p:cNvSpPr>
          <p:nvPr>
            <p:ph type="sldNum" sz="quarter" idx="5"/>
          </p:nvPr>
        </p:nvSpPr>
        <p:spPr/>
        <p:txBody>
          <a:bodyPr/>
          <a:lstStyle/>
          <a:p>
            <a:fld id="{49DC86C2-9417-D242-957F-07D0C93E50AF}" type="slidenum">
              <a:rPr lang="en-US" smtClean="0"/>
              <a:t>20</a:t>
            </a:fld>
            <a:endParaRPr lang="en-US" dirty="0"/>
          </a:p>
        </p:txBody>
      </p:sp>
    </p:spTree>
    <p:extLst>
      <p:ext uri="{BB962C8B-B14F-4D97-AF65-F5344CB8AC3E}">
        <p14:creationId xmlns:p14="http://schemas.microsoft.com/office/powerpoint/2010/main" val="4170770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far, we saw how modularity-driven cluster has correlated well with placement and present far less runtime than traditional VLSI clustering tools.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now present our prototype technique called “blob placement”.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this technique, we perform the placement of clusters instead of the instances.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Our goal is to fast predict the actual placement  and enable early floorplan and netlist evaluation.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the bottom, I show how the flow works.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start with a mapped netlist.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perform clustering in this netlist. In this case we use Louvain algorithm to perform the clustering.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clustering produces a set of clusters we call  “root blobs”.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we break the “blobs” into smaller pieces applying clustering inside each blob individually.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Finally, we have a set of “leaf blobs” and we perform the placement of these blobs”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Blob placement was performed the academic placement tool </a:t>
            </a:r>
            <a:r>
              <a:rPr lang="en-US" dirty="0" err="1"/>
              <a:t>RePlAce</a:t>
            </a:r>
            <a:r>
              <a:rPr lang="en-US" dirty="0"/>
              <a:t>, that may be found public on GitHub</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take a look into two examples…</a:t>
            </a:r>
          </a:p>
          <a:p>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21</a:t>
            </a:fld>
            <a:endParaRPr lang="en-US" dirty="0"/>
          </a:p>
        </p:txBody>
      </p:sp>
    </p:spTree>
    <p:extLst>
      <p:ext uri="{BB962C8B-B14F-4D97-AF65-F5344CB8AC3E}">
        <p14:creationId xmlns:p14="http://schemas.microsoft.com/office/powerpoint/2010/main" val="3413731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The first example is </a:t>
            </a:r>
            <a:r>
              <a:rPr lang="en-US" dirty="0" err="1"/>
              <a:t>netcard</a:t>
            </a:r>
            <a:r>
              <a:rPr lang="en-US" dirty="0"/>
              <a:t> with a netlist composed of 250K instances.</a:t>
            </a:r>
          </a:p>
          <a:p>
            <a:r>
              <a:rPr lang="en-US" dirty="0"/>
              <a:t>The original placement can be seen in the left, with instances colored according to Louvain clusters.</a:t>
            </a:r>
          </a:p>
          <a:p>
            <a:r>
              <a:rPr lang="en-US" dirty="0"/>
              <a:t>Louvain finds 21 clusters for this circuit netlist.</a:t>
            </a:r>
          </a:p>
          <a:p>
            <a:r>
              <a:rPr lang="en-US" dirty="0"/>
              <a:t>If we apply our “blob placement” flow, the result is the picture on the right. </a:t>
            </a:r>
          </a:p>
          <a:p>
            <a:r>
              <a:rPr lang="en-US" dirty="0"/>
              <a:t>The total number of “leaf blobs” is 187 and can be placed in just 143 seconds.</a:t>
            </a:r>
          </a:p>
          <a:p>
            <a:r>
              <a:rPr lang="en-US" dirty="0"/>
              <a:t>We can see that our “blob placement” flow has an outcome very similar to the original placement</a:t>
            </a:r>
          </a:p>
        </p:txBody>
      </p:sp>
      <p:sp>
        <p:nvSpPr>
          <p:cNvPr id="4" name="Slide Number Placeholder 3"/>
          <p:cNvSpPr>
            <a:spLocks noGrp="1"/>
          </p:cNvSpPr>
          <p:nvPr>
            <p:ph type="sldNum" sz="quarter" idx="5"/>
          </p:nvPr>
        </p:nvSpPr>
        <p:spPr/>
        <p:txBody>
          <a:bodyPr/>
          <a:lstStyle/>
          <a:p>
            <a:fld id="{49DC86C2-9417-D242-957F-07D0C93E50AF}" type="slidenum">
              <a:rPr lang="en-US" smtClean="0"/>
              <a:t>22</a:t>
            </a:fld>
            <a:endParaRPr lang="en-US" dirty="0"/>
          </a:p>
        </p:txBody>
      </p:sp>
    </p:spTree>
    <p:extLst>
      <p:ext uri="{BB962C8B-B14F-4D97-AF65-F5344CB8AC3E}">
        <p14:creationId xmlns:p14="http://schemas.microsoft.com/office/powerpoint/2010/main" val="640942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Similarly, we present leon3mp, with 370K instances.</a:t>
            </a:r>
          </a:p>
          <a:p>
            <a:r>
              <a:rPr lang="en-US" dirty="0"/>
              <a:t>The original circuit is broken into 405 “leaf blobs” and again the “’blob placement” flow corelates very well with the original placement.</a:t>
            </a:r>
          </a:p>
          <a:p>
            <a:r>
              <a:rPr lang="en-US" dirty="0"/>
              <a:t>In summary, we believe our flow may be used to quickly predict the placement of designs with dozens of millions of instances.</a:t>
            </a:r>
          </a:p>
          <a:p>
            <a:r>
              <a:rPr lang="en-US" dirty="0"/>
              <a:t>This information may help designers to assess the quality of their floorplan and netlist.</a:t>
            </a:r>
          </a:p>
        </p:txBody>
      </p:sp>
      <p:sp>
        <p:nvSpPr>
          <p:cNvPr id="4" name="Slide Number Placeholder 3"/>
          <p:cNvSpPr>
            <a:spLocks noGrp="1"/>
          </p:cNvSpPr>
          <p:nvPr>
            <p:ph type="sldNum" sz="quarter" idx="5"/>
          </p:nvPr>
        </p:nvSpPr>
        <p:spPr/>
        <p:txBody>
          <a:bodyPr/>
          <a:lstStyle/>
          <a:p>
            <a:fld id="{49DC86C2-9417-D242-957F-07D0C93E50AF}" type="slidenum">
              <a:rPr lang="en-US" smtClean="0"/>
              <a:t>23</a:t>
            </a:fld>
            <a:endParaRPr lang="en-US" dirty="0"/>
          </a:p>
        </p:txBody>
      </p:sp>
    </p:spTree>
    <p:extLst>
      <p:ext uri="{BB962C8B-B14F-4D97-AF65-F5344CB8AC3E}">
        <p14:creationId xmlns:p14="http://schemas.microsoft.com/office/powerpoint/2010/main" val="846706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I will now conclude my presentation.</a:t>
            </a:r>
          </a:p>
        </p:txBody>
      </p:sp>
      <p:sp>
        <p:nvSpPr>
          <p:cNvPr id="4" name="Slide Number Placeholder 3"/>
          <p:cNvSpPr>
            <a:spLocks noGrp="1"/>
          </p:cNvSpPr>
          <p:nvPr>
            <p:ph type="sldNum" sz="quarter" idx="5"/>
          </p:nvPr>
        </p:nvSpPr>
        <p:spPr/>
        <p:txBody>
          <a:bodyPr/>
          <a:lstStyle/>
          <a:p>
            <a:fld id="{49DC86C2-9417-D242-957F-07D0C93E50AF}" type="slidenum">
              <a:rPr lang="en-US" smtClean="0"/>
              <a:t>24</a:t>
            </a:fld>
            <a:endParaRPr lang="en-US" dirty="0"/>
          </a:p>
        </p:txBody>
      </p:sp>
    </p:spTree>
    <p:extLst>
      <p:ext uri="{BB962C8B-B14F-4D97-AF65-F5344CB8AC3E}">
        <p14:creationId xmlns:p14="http://schemas.microsoft.com/office/powerpoint/2010/main" val="1817868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In this work, we study netlist clustering in the context of enabling early feedback at </a:t>
            </a:r>
            <a:r>
              <a:rPr lang="en-US" dirty="0" err="1"/>
              <a:t>floorplaning</a:t>
            </a:r>
            <a:r>
              <a:rPr lang="en-US" dirty="0"/>
              <a:t> and RTL planning.</a:t>
            </a:r>
          </a:p>
          <a:p>
            <a:r>
              <a:rPr lang="en-US" sz="1200" kern="1200" dirty="0">
                <a:solidFill>
                  <a:schemeClr val="tx1"/>
                </a:solidFill>
                <a:effectLst/>
                <a:latin typeface="+mn-lt"/>
                <a:ea typeface="+mn-ea"/>
                <a:cs typeface="+mn-cs"/>
              </a:rPr>
              <a:t>Our new criterion for clustering assesses whether netlist clusters “stay together” through the stages of the physical implementation flow.</a:t>
            </a:r>
            <a:endParaRPr lang="en-US" dirty="0"/>
          </a:p>
          <a:p>
            <a:r>
              <a:rPr lang="en-US" dirty="0"/>
              <a:t>We have performed experiments showing that Louvain performs 20% better than traditional VLSI clustering methods.</a:t>
            </a:r>
          </a:p>
          <a:p>
            <a:r>
              <a:rPr lang="en-US" dirty="0"/>
              <a:t>The key advantage of Louvain is the absence of user tuning - for instance, balancing constraints and number of clusters</a:t>
            </a:r>
          </a:p>
          <a:p>
            <a:r>
              <a:rPr lang="en-US" dirty="0"/>
              <a:t>Besides, Louvain performed 4X faster than </a:t>
            </a:r>
            <a:r>
              <a:rPr lang="en-US" dirty="0" err="1"/>
              <a:t>hMetis</a:t>
            </a:r>
            <a:r>
              <a:rPr lang="en-US" dirty="0"/>
              <a:t> in our experiments.</a:t>
            </a:r>
          </a:p>
          <a:p>
            <a:r>
              <a:rPr lang="en-US" dirty="0"/>
              <a:t>We also show the importance of the hypergraph-to-graph weighting alternatives</a:t>
            </a:r>
          </a:p>
          <a:p>
            <a:r>
              <a:rPr lang="en-US" dirty="0"/>
              <a:t>Finally, we showed that our clusters can be successfully used in our prototype “blob placement” technique.</a:t>
            </a:r>
          </a:p>
          <a:p>
            <a:r>
              <a:rPr lang="en-US" dirty="0"/>
              <a:t>[CLICK]</a:t>
            </a:r>
          </a:p>
          <a:p>
            <a:r>
              <a:rPr lang="en-US" dirty="0"/>
              <a:t>As future work we intent to improve hypergraph-to-graph mapping using machine learning.</a:t>
            </a:r>
          </a:p>
          <a:p>
            <a:r>
              <a:rPr lang="en-US" dirty="0"/>
              <a:t>We also want to make clustering sensitive to details of floorplan, such as the presence of macro blocks.</a:t>
            </a:r>
          </a:p>
          <a:p>
            <a:r>
              <a:rPr lang="en-US" dirty="0"/>
              <a:t>Finally, one challenge that remains is how to predict timing and congestion using the proposed blob placement to help physically-aware synthesis tools.</a:t>
            </a:r>
          </a:p>
        </p:txBody>
      </p:sp>
      <p:sp>
        <p:nvSpPr>
          <p:cNvPr id="4" name="Slide Number Placeholder 3"/>
          <p:cNvSpPr>
            <a:spLocks noGrp="1"/>
          </p:cNvSpPr>
          <p:nvPr>
            <p:ph type="sldNum" sz="quarter" idx="5"/>
          </p:nvPr>
        </p:nvSpPr>
        <p:spPr/>
        <p:txBody>
          <a:bodyPr/>
          <a:lstStyle/>
          <a:p>
            <a:fld id="{49DC86C2-9417-D242-957F-07D0C93E50AF}" type="slidenum">
              <a:rPr lang="en-US" smtClean="0"/>
              <a:t>25</a:t>
            </a:fld>
            <a:endParaRPr lang="en-US" dirty="0"/>
          </a:p>
        </p:txBody>
      </p:sp>
    </p:spTree>
    <p:extLst>
      <p:ext uri="{BB962C8B-B14F-4D97-AF65-F5344CB8AC3E}">
        <p14:creationId xmlns:p14="http://schemas.microsoft.com/office/powerpoint/2010/main" val="2134346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This the end of my talk. </a:t>
            </a:r>
            <a:r>
              <a:rPr lang="en-US"/>
              <a:t>Thanks for </a:t>
            </a:r>
            <a:r>
              <a:rPr lang="en-US" dirty="0"/>
              <a:t>your attention!</a:t>
            </a:r>
          </a:p>
        </p:txBody>
      </p:sp>
      <p:sp>
        <p:nvSpPr>
          <p:cNvPr id="4" name="Slide Number Placeholder 3"/>
          <p:cNvSpPr>
            <a:spLocks noGrp="1"/>
          </p:cNvSpPr>
          <p:nvPr>
            <p:ph type="sldNum" sz="quarter" idx="5"/>
          </p:nvPr>
        </p:nvSpPr>
        <p:spPr/>
        <p:txBody>
          <a:bodyPr/>
          <a:lstStyle/>
          <a:p>
            <a:fld id="{49DC86C2-9417-D242-957F-07D0C93E50AF}" type="slidenum">
              <a:rPr lang="en-US" smtClean="0"/>
              <a:t>26</a:t>
            </a:fld>
            <a:endParaRPr lang="en-US" dirty="0"/>
          </a:p>
        </p:txBody>
      </p:sp>
    </p:spTree>
    <p:extLst>
      <p:ext uri="{BB962C8B-B14F-4D97-AF65-F5344CB8AC3E}">
        <p14:creationId xmlns:p14="http://schemas.microsoft.com/office/powerpoint/2010/main" val="2607719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The cost of IC design keeps increasing as companies have to afford a large number of teams of engineers, hundreds of EDA tool licenses, servers and tight design schedule.</a:t>
            </a:r>
          </a:p>
          <a:p>
            <a:r>
              <a:rPr lang="en-US" dirty="0"/>
              <a:t>This is depicted by this graphic on the right. </a:t>
            </a:r>
          </a:p>
          <a:p>
            <a:r>
              <a:rPr lang="en-US" dirty="0"/>
              <a:t>We can see number of transistors on a chip steadily increasing following the blue line.</a:t>
            </a:r>
          </a:p>
          <a:p>
            <a:r>
              <a:rPr lang="en-US" dirty="0"/>
              <a:t>On the other hand, the red curve shows the hardware cost growing exponentially, dictated by design and verification costs.</a:t>
            </a:r>
          </a:p>
          <a:p>
            <a:r>
              <a:rPr lang="en-US" dirty="0"/>
              <a:t>This raised the need for predictions tools, capable of reducing the number of iterations in the design flow and total design time.</a:t>
            </a:r>
          </a:p>
          <a:p>
            <a:r>
              <a:rPr lang="en-US" dirty="0"/>
              <a:t>As an example, DARPA recently launched a program which intents to enable a 24-hour no-human-in-the-loop RTL-DGS flow.</a:t>
            </a:r>
          </a:p>
          <a:p>
            <a:r>
              <a:rPr lang="en-US" dirty="0"/>
              <a:t>This flow will eventually use machine learning techniques, capable of predicting the outcomes of design stages and guide algorithms - to avoid failures, for example.</a:t>
            </a:r>
          </a:p>
          <a:p>
            <a:r>
              <a:rPr lang="en-US" dirty="0"/>
              <a:t>Now, let me show the scope of this work.</a:t>
            </a:r>
          </a:p>
        </p:txBody>
      </p:sp>
      <p:sp>
        <p:nvSpPr>
          <p:cNvPr id="4" name="Slide Number Placeholder 3"/>
          <p:cNvSpPr>
            <a:spLocks noGrp="1"/>
          </p:cNvSpPr>
          <p:nvPr>
            <p:ph type="sldNum" sz="quarter" idx="5"/>
          </p:nvPr>
        </p:nvSpPr>
        <p:spPr/>
        <p:txBody>
          <a:bodyPr/>
          <a:lstStyle/>
          <a:p>
            <a:fld id="{49DC86C2-9417-D242-957F-07D0C93E50AF}" type="slidenum">
              <a:rPr lang="en-US" smtClean="0"/>
              <a:t>3</a:t>
            </a:fld>
            <a:endParaRPr lang="en-US" dirty="0"/>
          </a:p>
        </p:txBody>
      </p:sp>
    </p:spTree>
    <p:extLst>
      <p:ext uri="{BB962C8B-B14F-4D97-AF65-F5344CB8AC3E}">
        <p14:creationId xmlns:p14="http://schemas.microsoft.com/office/powerpoint/2010/main" val="946525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Our problem statement is -- </a:t>
            </a:r>
          </a:p>
          <a:p>
            <a:r>
              <a:rPr lang="en-US" dirty="0"/>
              <a:t>Given a mapped netlist and information about the standard cell library, our goal is to find clusters containing instances expected to remain close to each other along the stages of the implementation flow.</a:t>
            </a:r>
          </a:p>
          <a:p>
            <a:r>
              <a:rPr lang="en-US" dirty="0"/>
              <a:t>And in this work we refer to clusters as group of densely connected instances.</a:t>
            </a:r>
          </a:p>
          <a:p>
            <a:r>
              <a:rPr lang="en-US" dirty="0"/>
              <a:t>[DOUBLE CLICK]</a:t>
            </a:r>
          </a:p>
          <a:p>
            <a:r>
              <a:rPr lang="en-US" dirty="0"/>
              <a:t>Our contribution are:</a:t>
            </a:r>
          </a:p>
          <a:p>
            <a:r>
              <a:rPr lang="en-US" dirty="0"/>
              <a:t>[CLICK]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0" dirty="0">
                <a:solidFill>
                  <a:prstClr val="black"/>
                </a:solidFill>
                <a:latin typeface="+mn-lt"/>
                <a:cs typeface="Arial" pitchFamily="34" charset="0"/>
              </a:rPr>
              <a:t>Employ modularity-based clustering to find logic gates that will remain together through the stages of the implementation flow.</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0" dirty="0">
                <a:solidFill>
                  <a:prstClr val="black"/>
                </a:solidFill>
                <a:latin typeface="+mn-lt"/>
                <a:cs typeface="Arial" pitchFamily="34" charset="0"/>
              </a:rPr>
              <a:t>We propose new criterion to assess correlation between cluster and the instances placement.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a:t>
            </a:r>
            <a:endParaRPr lang="en-US" sz="1200" kern="0" dirty="0">
              <a:solidFill>
                <a:prstClr val="black"/>
              </a:solidFill>
              <a:latin typeface="+mn-lt"/>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0" dirty="0">
                <a:solidFill>
                  <a:prstClr val="black"/>
                </a:solidFill>
                <a:latin typeface="+mn-lt"/>
                <a:cs typeface="Arial" pitchFamily="34" charset="0"/>
              </a:rPr>
              <a:t>Perform experiments showing 20% better clustering quality compared to the traditional VLSI clustering tool </a:t>
            </a:r>
            <a:r>
              <a:rPr lang="en-US" sz="1200" kern="0" dirty="0" err="1">
                <a:solidFill>
                  <a:prstClr val="black"/>
                </a:solidFill>
                <a:latin typeface="+mn-lt"/>
                <a:cs typeface="Arial" pitchFamily="34" charset="0"/>
              </a:rPr>
              <a:t>hMetis</a:t>
            </a:r>
            <a:r>
              <a:rPr lang="en-US" sz="1200" kern="0" dirty="0">
                <a:solidFill>
                  <a:prstClr val="black"/>
                </a:solidFill>
                <a:latin typeface="+mn-lt"/>
                <a:cs typeface="Arial"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0" dirty="0">
                <a:solidFill>
                  <a:prstClr val="black"/>
                </a:solidFill>
                <a:latin typeface="+mn-lt"/>
                <a:cs typeface="Arial" pitchFamily="34" charset="0"/>
              </a:rPr>
              <a:t>Demonstrate an prototype flow in which we can perform fast “blob placement” of clusters to assess early netlist and floorplan evaluation.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0" dirty="0">
              <a:solidFill>
                <a:prstClr val="black"/>
              </a:solidFill>
              <a:latin typeface="+mn-lt"/>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4</a:t>
            </a:fld>
            <a:endParaRPr lang="en-US" dirty="0"/>
          </a:p>
        </p:txBody>
      </p:sp>
    </p:spTree>
    <p:extLst>
      <p:ext uri="{BB962C8B-B14F-4D97-AF65-F5344CB8AC3E}">
        <p14:creationId xmlns:p14="http://schemas.microsoft.com/office/powerpoint/2010/main" val="679047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So now let me present to you our clustering technique and evaluation criterion.</a:t>
            </a:r>
          </a:p>
        </p:txBody>
      </p:sp>
      <p:sp>
        <p:nvSpPr>
          <p:cNvPr id="4" name="Slide Number Placeholder 3"/>
          <p:cNvSpPr>
            <a:spLocks noGrp="1"/>
          </p:cNvSpPr>
          <p:nvPr>
            <p:ph type="sldNum" sz="quarter" idx="5"/>
          </p:nvPr>
        </p:nvSpPr>
        <p:spPr/>
        <p:txBody>
          <a:bodyPr/>
          <a:lstStyle/>
          <a:p>
            <a:fld id="{49DC86C2-9417-D242-957F-07D0C93E50AF}" type="slidenum">
              <a:rPr lang="en-US" smtClean="0"/>
              <a:t>5</a:t>
            </a:fld>
            <a:endParaRPr lang="en-US" dirty="0"/>
          </a:p>
        </p:txBody>
      </p:sp>
    </p:spTree>
    <p:extLst>
      <p:ext uri="{BB962C8B-B14F-4D97-AF65-F5344CB8AC3E}">
        <p14:creationId xmlns:p14="http://schemas.microsoft.com/office/powerpoint/2010/main" val="395610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In this work we employ modularity-driven clustering techniques.</a:t>
            </a:r>
          </a:p>
          <a:p>
            <a:r>
              <a:rPr lang="en-US" dirty="0"/>
              <a:t>Modularity is a metric originally proposed by Newman and Girvan.</a:t>
            </a:r>
          </a:p>
          <a:p>
            <a:r>
              <a:rPr lang="en-US" dirty="0"/>
              <a:t>It is a scalar metric, commonly referred as Q, ranging from -1 to 1. Higher values mean a better clustering solution.</a:t>
            </a:r>
          </a:p>
          <a:p>
            <a:r>
              <a:rPr lang="en-US" dirty="0"/>
              <a:t>Modularity is well-stablished in community detection problems – such as those found in social media and bioinformatics.</a:t>
            </a:r>
          </a:p>
          <a:p>
            <a:r>
              <a:rPr lang="en-US" dirty="0"/>
              <a:t>We are applying modularity-driven clustering for the first time in the VLSI field.</a:t>
            </a:r>
          </a:p>
          <a:p>
            <a:r>
              <a:rPr lang="en-US" dirty="0"/>
              <a:t>Modularity-driven clustering have two desirable qualities: They are fast and automatic.</a:t>
            </a:r>
          </a:p>
          <a:p>
            <a:r>
              <a:rPr lang="en-US" dirty="0"/>
              <a:t>By automatic, we mean no need for user tuning – such as number of clusters and cluster sizes.</a:t>
            </a:r>
          </a:p>
          <a:p>
            <a:r>
              <a:rPr lang="en-US" dirty="0"/>
              <a:t>In this work, we apply Louvain algorithm, which is capable of finding clusters to networks with up to 700M edges in about 10 minutes</a:t>
            </a:r>
          </a:p>
          <a:p>
            <a:r>
              <a:rPr lang="en-US" dirty="0"/>
              <a:t>On the right we depict a clustered netlist. Each color represents a clusters. The total score of the clustering solution is 0.54.</a:t>
            </a:r>
          </a:p>
          <a:p>
            <a:endParaRPr lang="en-US" dirty="0"/>
          </a:p>
          <a:p>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6</a:t>
            </a:fld>
            <a:endParaRPr lang="en-US" dirty="0"/>
          </a:p>
        </p:txBody>
      </p:sp>
    </p:spTree>
    <p:extLst>
      <p:ext uri="{BB962C8B-B14F-4D97-AF65-F5344CB8AC3E}">
        <p14:creationId xmlns:p14="http://schemas.microsoft.com/office/powerpoint/2010/main" val="3401836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Our modularity-driven algorithm, Louvain, is designed to work with graphs. However netlists are hypergraphs.</a:t>
            </a:r>
          </a:p>
          <a:p>
            <a:r>
              <a:rPr lang="en-US" dirty="0"/>
              <a:t>In this work we map the netlist hypergraph to graphs using the clique model.</a:t>
            </a:r>
          </a:p>
          <a:p>
            <a:r>
              <a:rPr lang="en-US" dirty="0"/>
              <a:t>One important aspect of the hypergraph-to-graph mapping is how to weight the graph edges.</a:t>
            </a:r>
          </a:p>
          <a:p>
            <a:r>
              <a:rPr lang="en-US" dirty="0"/>
              <a:t>In our weight formula we have two factors: wh,1 and wh,2</a:t>
            </a:r>
          </a:p>
          <a:p>
            <a:r>
              <a:rPr lang="en-US" dirty="0"/>
              <a:t>wh,1 is related to the fanout of the nets. The traditional formula for cliques is 1/(ph-1), where is the number of pins in the net.</a:t>
            </a:r>
          </a:p>
          <a:p>
            <a:r>
              <a:rPr lang="en-US" dirty="0"/>
              <a:t>… But we will explore alternative net weighting schemes will be explore in our experiments.</a:t>
            </a:r>
          </a:p>
          <a:p>
            <a:r>
              <a:rPr lang="en-US" dirty="0"/>
              <a:t>The factor wh,2 is equal to the minimal topological depth of the net driver to the closes IO.</a:t>
            </a:r>
          </a:p>
          <a:p>
            <a:r>
              <a:rPr lang="en-US" dirty="0"/>
              <a:t>In the right we draw an circuit with 7 cells and 6 nets and the equivalent graph and weights using our approach.</a:t>
            </a:r>
          </a:p>
        </p:txBody>
      </p:sp>
      <p:sp>
        <p:nvSpPr>
          <p:cNvPr id="4" name="Slide Number Placeholder 3"/>
          <p:cNvSpPr>
            <a:spLocks noGrp="1"/>
          </p:cNvSpPr>
          <p:nvPr>
            <p:ph type="sldNum" sz="quarter" idx="5"/>
          </p:nvPr>
        </p:nvSpPr>
        <p:spPr/>
        <p:txBody>
          <a:bodyPr/>
          <a:lstStyle/>
          <a:p>
            <a:fld id="{49DC86C2-9417-D242-957F-07D0C93E50AF}" type="slidenum">
              <a:rPr lang="en-US" smtClean="0"/>
              <a:t>7</a:t>
            </a:fld>
            <a:endParaRPr lang="en-US" dirty="0"/>
          </a:p>
        </p:txBody>
      </p:sp>
    </p:spTree>
    <p:extLst>
      <p:ext uri="{BB962C8B-B14F-4D97-AF65-F5344CB8AC3E}">
        <p14:creationId xmlns:p14="http://schemas.microsoft.com/office/powerpoint/2010/main" val="748018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Now, I’ll explain the criterion we propose for clustering evaluation.</a:t>
            </a:r>
          </a:p>
        </p:txBody>
      </p:sp>
      <p:sp>
        <p:nvSpPr>
          <p:cNvPr id="4" name="Slide Number Placeholder 3"/>
          <p:cNvSpPr>
            <a:spLocks noGrp="1"/>
          </p:cNvSpPr>
          <p:nvPr>
            <p:ph type="sldNum" sz="quarter" idx="5"/>
          </p:nvPr>
        </p:nvSpPr>
        <p:spPr/>
        <p:txBody>
          <a:bodyPr/>
          <a:lstStyle/>
          <a:p>
            <a:fld id="{49DC86C2-9417-D242-957F-07D0C93E50AF}" type="slidenum">
              <a:rPr lang="en-US" smtClean="0"/>
              <a:t>8</a:t>
            </a:fld>
            <a:endParaRPr lang="en-US" dirty="0"/>
          </a:p>
        </p:txBody>
      </p:sp>
    </p:spTree>
    <p:extLst>
      <p:ext uri="{BB962C8B-B14F-4D97-AF65-F5344CB8AC3E}">
        <p14:creationId xmlns:p14="http://schemas.microsoft.com/office/powerpoint/2010/main" val="3614286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Unlike previous VLSI clustering works, we want to assess the correlation between our clusters and the actual placement.</a:t>
            </a:r>
          </a:p>
          <a:p>
            <a:r>
              <a:rPr lang="en-US" dirty="0"/>
              <a:t>I’ll present two criterion we propose to measure these correlation.</a:t>
            </a:r>
          </a:p>
          <a:p>
            <a:r>
              <a:rPr lang="en-US" dirty="0"/>
              <a:t>The first one is the Delaunay triangulation which can be defined as the dual of the Voronoi diagram of a pointset.</a:t>
            </a:r>
          </a:p>
          <a:p>
            <a:r>
              <a:rPr lang="en-US" dirty="0"/>
              <a:t>On the bottom, we depict a set of points in back. </a:t>
            </a:r>
          </a:p>
          <a:p>
            <a:r>
              <a:rPr lang="en-US" dirty="0"/>
              <a:t>The black edges represent the Delaunay triangulation. </a:t>
            </a:r>
          </a:p>
          <a:p>
            <a:r>
              <a:rPr lang="en-US" dirty="0"/>
              <a:t>The red points and edges represent the Voronoi diagram of the pointset.</a:t>
            </a:r>
          </a:p>
          <a:p>
            <a:r>
              <a:rPr lang="en-US" dirty="0"/>
              <a:t>The picture in the right shows the Delaunay triangulation of a clustering solution. </a:t>
            </a:r>
          </a:p>
          <a:p>
            <a:r>
              <a:rPr lang="en-US" dirty="0"/>
              <a:t>Each cluster is depicted with a different color.</a:t>
            </a:r>
          </a:p>
          <a:p>
            <a:r>
              <a:rPr lang="en-US" dirty="0"/>
              <a:t>In our case, the points are the centers of each instance.</a:t>
            </a:r>
          </a:p>
          <a:p>
            <a:r>
              <a:rPr lang="en-US" dirty="0"/>
              <a:t>With the Delaunay triangulation it is very easy to visualize clusters and detect outliers.</a:t>
            </a:r>
          </a:p>
        </p:txBody>
      </p:sp>
      <p:sp>
        <p:nvSpPr>
          <p:cNvPr id="4" name="Slide Number Placeholder 3"/>
          <p:cNvSpPr>
            <a:spLocks noGrp="1"/>
          </p:cNvSpPr>
          <p:nvPr>
            <p:ph type="sldNum" sz="quarter" idx="5"/>
          </p:nvPr>
        </p:nvSpPr>
        <p:spPr/>
        <p:txBody>
          <a:bodyPr/>
          <a:lstStyle/>
          <a:p>
            <a:fld id="{49DC86C2-9417-D242-957F-07D0C93E50AF}" type="slidenum">
              <a:rPr lang="en-US" smtClean="0"/>
              <a:t>9</a:t>
            </a:fld>
            <a:endParaRPr lang="en-US" dirty="0"/>
          </a:p>
        </p:txBody>
      </p:sp>
    </p:spTree>
    <p:extLst>
      <p:ext uri="{BB962C8B-B14F-4D97-AF65-F5344CB8AC3E}">
        <p14:creationId xmlns:p14="http://schemas.microsoft.com/office/powerpoint/2010/main" val="15916258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59490" name="Rectangle 2"/>
          <p:cNvSpPr>
            <a:spLocks noGrp="1" noChangeArrowheads="1"/>
          </p:cNvSpPr>
          <p:nvPr>
            <p:ph type="ctrTitle"/>
          </p:nvPr>
        </p:nvSpPr>
        <p:spPr>
          <a:xfrm>
            <a:off x="685800" y="1900237"/>
            <a:ext cx="7772400" cy="1143000"/>
          </a:xfrm>
        </p:spPr>
        <p:txBody>
          <a:bodyPr/>
          <a:lstStyle>
            <a:lvl1pPr algn="ctr">
              <a:defRPr sz="4000">
                <a:solidFill>
                  <a:schemeClr val="tx2"/>
                </a:solidFill>
              </a:defRPr>
            </a:lvl1pPr>
          </a:lstStyle>
          <a:p>
            <a:r>
              <a:rPr lang="en-US" altLang="ko-KR" dirty="0"/>
              <a:t>Click to edit Master title style</a:t>
            </a:r>
          </a:p>
        </p:txBody>
      </p:sp>
      <p:sp>
        <p:nvSpPr>
          <p:cNvPr id="959491" name="Rectangle 3"/>
          <p:cNvSpPr>
            <a:spLocks noGrp="1" noChangeArrowheads="1"/>
          </p:cNvSpPr>
          <p:nvPr>
            <p:ph type="subTitle" idx="1"/>
          </p:nvPr>
        </p:nvSpPr>
        <p:spPr>
          <a:xfrm>
            <a:off x="1276350" y="4191000"/>
            <a:ext cx="6400800" cy="1752600"/>
          </a:xfrm>
        </p:spPr>
        <p:txBody>
          <a:bodyPr/>
          <a:lstStyle>
            <a:lvl1pPr marL="0" indent="0" algn="ctr">
              <a:lnSpc>
                <a:spcPct val="95000"/>
              </a:lnSpc>
              <a:buFontTx/>
              <a:buNone/>
              <a:defRPr sz="2400" b="1"/>
            </a:lvl1pPr>
          </a:lstStyle>
          <a:p>
            <a:r>
              <a:rPr lang="en-US" altLang="ko-KR" dirty="0"/>
              <a:t>Click to edit Master subtitle style</a:t>
            </a:r>
          </a:p>
        </p:txBody>
      </p:sp>
      <p:pic>
        <p:nvPicPr>
          <p:cNvPr id="5" name="Picture 4" descr="UCSDa1"/>
          <p:cNvPicPr>
            <a:picLocks noChangeAspect="1" noChangeArrowheads="1"/>
          </p:cNvPicPr>
          <p:nvPr/>
        </p:nvPicPr>
        <p:blipFill>
          <a:blip r:embed="rId2" cstate="print"/>
          <a:srcRect/>
          <a:stretch>
            <a:fillRect/>
          </a:stretch>
        </p:blipFill>
        <p:spPr bwMode="auto">
          <a:xfrm>
            <a:off x="215848" y="5961233"/>
            <a:ext cx="939908" cy="909487"/>
          </a:xfrm>
          <a:prstGeom prst="rect">
            <a:avLst/>
          </a:prstGeom>
          <a:noFill/>
          <a:ln w="9525">
            <a:noFill/>
            <a:miter lim="800000"/>
            <a:headEnd/>
            <a:tailEnd/>
          </a:ln>
        </p:spPr>
      </p:pic>
      <p:pic>
        <p:nvPicPr>
          <p:cNvPr id="2050" name="Picture 2" descr="https://lh4.googleusercontent.com/uU4lBKF0xkzE4lqvbWsRfIJ2owXwQ30lbrzl3B0sp9MkYai4oLjl4-ZOgOWqx6xIaipfaj5-67KWWb6pOinalQug6Mj6Gajm-tEte5rxp4l1BEJFJI2bhbrzgROexC2e_EAr07AClII">
            <a:extLst>
              <a:ext uri="{FF2B5EF4-FFF2-40B4-BE49-F238E27FC236}">
                <a16:creationId xmlns:a16="http://schemas.microsoft.com/office/drawing/2014/main" id="{648E7E5F-2877-D74D-818C-AC88492826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3749" y="5942761"/>
            <a:ext cx="857250" cy="9279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6.googleusercontent.com/8ts-ZFtr1cbOO3RP5qzzU7Y3BnsbUA2NO6gM48UDWCkOlsLO5glfdgex-Z6KN046rj6vhJTzBXyWZ4TAE3SWzrESU4VJSQ0corzt7Cb8fGl40e6Q0-d9370UJvMvXCxEZe_J6c6Q6s4">
            <a:extLst>
              <a:ext uri="{FF2B5EF4-FFF2-40B4-BE49-F238E27FC236}">
                <a16:creationId xmlns:a16="http://schemas.microsoft.com/office/drawing/2014/main" id="{F80BBCF2-354E-1F49-B372-196C4631884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341079" y="-5165725"/>
            <a:ext cx="7781925" cy="57531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s://lh6.googleusercontent.com/oDYecUou-3CkGEkU3dSpSb-p7880g2Qw3TcfUwP7NVGpdlKlQlzxJ0ZRHNmsf3_02LF1Vzx-MIx3a89LlhB3uS3Ig8c6zQl3xH5YI7_IvdRt0Nymn6Q6KjRFbIIVCTRTcW5So5jc3rA">
            <a:extLst>
              <a:ext uri="{FF2B5EF4-FFF2-40B4-BE49-F238E27FC236}">
                <a16:creationId xmlns:a16="http://schemas.microsoft.com/office/drawing/2014/main" id="{2516EEEE-81D5-B340-951B-8A283C0C8A1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3062406" y="-5165725"/>
            <a:ext cx="8382000" cy="3365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https://lh5.googleusercontent.com/PyQ-W6ZzNXrC0-gCM7_CD81X9JZCBJPh8vTDVRskVBwMMQsmhkaqyYQeCvVpxx_rMwWW22gqrW-mdHcCGlmFnNJneUFhPOQOBTcnQUSH0xHvaVCBbic2D0QlH_EWkyK15QDXJVfu554">
            <a:extLst>
              <a:ext uri="{FF2B5EF4-FFF2-40B4-BE49-F238E27FC236}">
                <a16:creationId xmlns:a16="http://schemas.microsoft.com/office/drawing/2014/main" id="{270FFC93-8274-BD49-AAA4-7E768209204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778200" y="5944943"/>
            <a:ext cx="857251" cy="92577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s://lh6.googleusercontent.com/oDYecUou-3CkGEkU3dSpSb-p7880g2Qw3TcfUwP7NVGpdlKlQlzxJ0ZRHNmsf3_02LF1Vzx-MIx3a89LlhB3uS3Ig8c6zQl3xH5YI7_IvdRt0Nymn6Q6KjRFbIIVCTRTcW5So5jc3rA">
            <a:extLst>
              <a:ext uri="{FF2B5EF4-FFF2-40B4-BE49-F238E27FC236}">
                <a16:creationId xmlns:a16="http://schemas.microsoft.com/office/drawing/2014/main" id="{C1AF5C60-9F24-6444-A001-CAC1F057960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68846" y="6290169"/>
            <a:ext cx="1505057" cy="4906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59D558C-287F-F54D-B443-5022FD98DF30}"/>
              </a:ext>
            </a:extLst>
          </p:cNvPr>
          <p:cNvPicPr>
            <a:picLocks noChangeAspect="1"/>
          </p:cNvPicPr>
          <p:nvPr userDrawn="1"/>
        </p:nvPicPr>
        <p:blipFill>
          <a:blip r:embed="rId7"/>
          <a:stretch>
            <a:fillRect/>
          </a:stretch>
        </p:blipFill>
        <p:spPr>
          <a:xfrm>
            <a:off x="7588197" y="6101964"/>
            <a:ext cx="1505057" cy="768756"/>
          </a:xfrm>
          <a:prstGeom prst="rect">
            <a:avLst/>
          </a:prstGeom>
        </p:spPr>
      </p:pic>
    </p:spTree>
    <p:extLst>
      <p:ext uri="{BB962C8B-B14F-4D97-AF65-F5344CB8AC3E}">
        <p14:creationId xmlns:p14="http://schemas.microsoft.com/office/powerpoint/2010/main" val="31025339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3" y="144469"/>
            <a:ext cx="2212975" cy="6542087"/>
          </a:xfrm>
        </p:spPr>
        <p:txBody>
          <a:bodyPr vert="eaVert"/>
          <a:lstStyle/>
          <a:p>
            <a:r>
              <a:rPr lang="en-US" altLang="ko-KR"/>
              <a:t>Click to edit Master title style</a:t>
            </a:r>
            <a:endParaRPr lang="ko-KR" altLang="en-US"/>
          </a:p>
        </p:txBody>
      </p:sp>
      <p:sp>
        <p:nvSpPr>
          <p:cNvPr id="3" name="Vertical Text Placeholder 2"/>
          <p:cNvSpPr>
            <a:spLocks noGrp="1"/>
          </p:cNvSpPr>
          <p:nvPr>
            <p:ph type="body" orient="vert" idx="1"/>
          </p:nvPr>
        </p:nvSpPr>
        <p:spPr>
          <a:xfrm>
            <a:off x="161927" y="144469"/>
            <a:ext cx="6486525" cy="6542087"/>
          </a:xfrm>
        </p:spPr>
        <p:txBody>
          <a:bodyPr vert="eaVert"/>
          <a:lstStyle>
            <a:lvl1pPr>
              <a:buClr>
                <a:srgbClr val="C00000"/>
              </a:buClr>
              <a:defRPr/>
            </a:lvl1pPr>
            <a:lvl2pPr>
              <a:buClr>
                <a:srgbClr val="C00000"/>
              </a:buClr>
              <a:defRPr/>
            </a:lvl2pPr>
            <a:lvl3pPr>
              <a:buClr>
                <a:srgbClr val="C00000"/>
              </a:buClr>
              <a:defRPr/>
            </a:lvl3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41829820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3" y="838204"/>
            <a:ext cx="8836025" cy="5562601"/>
          </a:xfrm>
        </p:spPr>
        <p:txBody>
          <a:bodyPr/>
          <a:lstStyle>
            <a:lvl1pPr>
              <a:buClr>
                <a:srgbClr val="C00000"/>
              </a:buClr>
              <a:defRPr>
                <a:latin typeface="Arial" panose="020B0604020202020204" pitchFamily="34" charset="0"/>
                <a:cs typeface="Arial" panose="020B0604020202020204" pitchFamily="34" charset="0"/>
              </a:defRPr>
            </a:lvl1pPr>
            <a:lvl2pPr marL="569899" indent="-222245">
              <a:buClr>
                <a:srgbClr val="C00000"/>
              </a:buClr>
              <a:defRPr>
                <a:latin typeface="Arial" panose="020B0604020202020204" pitchFamily="34" charset="0"/>
                <a:cs typeface="Arial" panose="020B0604020202020204" pitchFamily="34" charset="0"/>
              </a:defRPr>
            </a:lvl2pPr>
            <a:lvl3pPr marL="803255" indent="-230182">
              <a:buClr>
                <a:srgbClr val="C00000"/>
              </a:buClr>
              <a:defRPr>
                <a:latin typeface="Arial" panose="020B0604020202020204" pitchFamily="34" charset="0"/>
                <a:cs typeface="Arial" panose="020B0604020202020204" pitchFamily="34" charset="0"/>
              </a:defRPr>
            </a:lvl3pPr>
            <a:lvl4pPr marL="1025500" indent="-222245">
              <a:buClr>
                <a:srgbClr val="C00000"/>
              </a:buClr>
              <a:buFont typeface="Arial" pitchFamily="34" charset="0"/>
              <a:buChar char="•"/>
              <a:defRPr>
                <a:latin typeface="Arial" panose="020B0604020202020204" pitchFamily="34" charset="0"/>
                <a:cs typeface="Arial" panose="020B0604020202020204" pitchFamily="34" charset="0"/>
              </a:defRPr>
            </a:lvl4pPr>
            <a:lvl5pPr marL="1255682" indent="-230182">
              <a:defRPr>
                <a:latin typeface="Arial" panose="020B0604020202020204" pitchFamily="34" charset="0"/>
                <a:cs typeface="Arial" panose="020B0604020202020204" pitchFamily="34" charset="0"/>
              </a:defRPr>
            </a:lvl5p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endParaRPr lang="ko-KR" altLang="en-US" dirty="0"/>
          </a:p>
        </p:txBody>
      </p:sp>
      <p:sp>
        <p:nvSpPr>
          <p:cNvPr id="4" name="Title 3"/>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3505786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solidFill>
                  <a:schemeClr val="tx2"/>
                </a:solidFill>
              </a:defRPr>
            </a:lvl1pPr>
          </a:lstStyle>
          <a:p>
            <a:r>
              <a:rPr lang="en-US" altLang="ko-KR" dirty="0"/>
              <a:t>Click to edit Master title style</a:t>
            </a:r>
            <a:endParaRPr lang="ko-KR" alt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ltLang="ko-KR"/>
              <a:t>Click to edit Master text styles</a:t>
            </a:r>
          </a:p>
        </p:txBody>
      </p:sp>
    </p:spTree>
    <p:extLst>
      <p:ext uri="{BB962C8B-B14F-4D97-AF65-F5344CB8AC3E}">
        <p14:creationId xmlns:p14="http://schemas.microsoft.com/office/powerpoint/2010/main" val="6735719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Click to edit Master title style</a:t>
            </a:r>
            <a:endParaRPr lang="ko-KR" altLang="en-US" dirty="0"/>
          </a:p>
        </p:txBody>
      </p:sp>
      <p:sp>
        <p:nvSpPr>
          <p:cNvPr id="3" name="Content Placeholder 2"/>
          <p:cNvSpPr>
            <a:spLocks noGrp="1"/>
          </p:cNvSpPr>
          <p:nvPr>
            <p:ph sz="half" idx="1"/>
          </p:nvPr>
        </p:nvSpPr>
        <p:spPr>
          <a:xfrm>
            <a:off x="171452" y="801688"/>
            <a:ext cx="4341813" cy="5884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
        <p:nvSpPr>
          <p:cNvPr id="4" name="Content Placeholder 3"/>
          <p:cNvSpPr>
            <a:spLocks noGrp="1"/>
          </p:cNvSpPr>
          <p:nvPr>
            <p:ph sz="half" idx="2"/>
          </p:nvPr>
        </p:nvSpPr>
        <p:spPr>
          <a:xfrm>
            <a:off x="4665664" y="801688"/>
            <a:ext cx="4341812" cy="5884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260908384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Tree>
    <p:extLst>
      <p:ext uri="{BB962C8B-B14F-4D97-AF65-F5344CB8AC3E}">
        <p14:creationId xmlns:p14="http://schemas.microsoft.com/office/powerpoint/2010/main" val="22483295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34875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ltLang="ko-KR"/>
              <a:t>Click to edit Master title style</a:t>
            </a:r>
            <a:endParaRPr lang="ko-KR" altLang="en-US"/>
          </a:p>
        </p:txBody>
      </p:sp>
      <p:sp>
        <p:nvSpPr>
          <p:cNvPr id="3" name="Content Placeholder 2"/>
          <p:cNvSpPr>
            <a:spLocks noGrp="1"/>
          </p:cNvSpPr>
          <p:nvPr>
            <p:ph idx="1"/>
          </p:nvPr>
        </p:nvSpPr>
        <p:spPr>
          <a:xfrm>
            <a:off x="3575050" y="273056"/>
            <a:ext cx="5111750" cy="5853113"/>
          </a:xfrm>
        </p:spPr>
        <p:txBody>
          <a:bodyPr/>
          <a:lstStyle>
            <a:lvl1pPr>
              <a:buClr>
                <a:srgbClr val="C00000"/>
              </a:buClr>
              <a:defRPr sz="3200"/>
            </a:lvl1pPr>
            <a:lvl2pPr>
              <a:buClr>
                <a:srgbClr val="C00000"/>
              </a:buClr>
              <a:defRPr sz="2800"/>
            </a:lvl2pPr>
            <a:lvl3pPr>
              <a:buClr>
                <a:srgbClr val="C00000"/>
              </a:buClr>
              <a:defRPr sz="2400"/>
            </a:lvl3pPr>
            <a:lvl4pPr>
              <a:defRPr sz="2000"/>
            </a:lvl4pPr>
            <a:lvl5pPr>
              <a:defRPr sz="2000"/>
            </a:lvl5pPr>
            <a:lvl6pPr>
              <a:defRPr sz="2000"/>
            </a:lvl6pPr>
            <a:lvl7pPr>
              <a:defRPr sz="2000"/>
            </a:lvl7pPr>
            <a:lvl8pPr>
              <a:defRPr sz="2000"/>
            </a:lvl8pPr>
            <a:lvl9pPr>
              <a:defRPr sz="20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ltLang="ko-KR"/>
              <a:t>Click to edit Master text styles</a:t>
            </a:r>
          </a:p>
        </p:txBody>
      </p:sp>
    </p:spTree>
    <p:extLst>
      <p:ext uri="{BB962C8B-B14F-4D97-AF65-F5344CB8AC3E}">
        <p14:creationId xmlns:p14="http://schemas.microsoft.com/office/powerpoint/2010/main" val="400988154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ko-KR"/>
              <a:t>Click to edit Master title style</a:t>
            </a:r>
            <a:endParaRPr lang="ko-KR"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altLang="ko-KR" noProof="0" dirty="0"/>
              <a:t>Drag picture to placeholder or click icon to add</a:t>
            </a:r>
            <a:endParaRPr lang="ko-KR"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ltLang="ko-KR"/>
              <a:t>Click to edit Master text styles</a:t>
            </a:r>
          </a:p>
        </p:txBody>
      </p:sp>
    </p:spTree>
    <p:extLst>
      <p:ext uri="{BB962C8B-B14F-4D97-AF65-F5344CB8AC3E}">
        <p14:creationId xmlns:p14="http://schemas.microsoft.com/office/powerpoint/2010/main" val="167847074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dirty="0"/>
          </a:p>
        </p:txBody>
      </p:sp>
      <p:sp>
        <p:nvSpPr>
          <p:cNvPr id="3" name="Vertical Text Placeholder 2"/>
          <p:cNvSpPr>
            <a:spLocks noGrp="1"/>
          </p:cNvSpPr>
          <p:nvPr>
            <p:ph type="body" orient="vert" idx="1"/>
          </p:nvPr>
        </p:nvSpPr>
        <p:spPr/>
        <p:txBody>
          <a:bodyPr vert="eaVert"/>
          <a:lstStyle>
            <a:lvl1pPr>
              <a:buClr>
                <a:srgbClr val="C00000"/>
              </a:buClr>
              <a:defRPr/>
            </a:lvl1pPr>
            <a:lvl2pPr>
              <a:buClr>
                <a:srgbClr val="C00000"/>
              </a:buClr>
              <a:defRPr/>
            </a:lvl2pPr>
            <a:lvl3pPr>
              <a:buClr>
                <a:srgbClr val="C00000"/>
              </a:buClr>
              <a:defRPr/>
            </a:lvl3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113822119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61925" y="144463"/>
            <a:ext cx="8851900" cy="595312"/>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ko-KR" dirty="0"/>
              <a:t>Slide Title</a:t>
            </a:r>
          </a:p>
        </p:txBody>
      </p:sp>
      <p:sp>
        <p:nvSpPr>
          <p:cNvPr id="3075" name="Rectangle 3"/>
          <p:cNvSpPr>
            <a:spLocks noGrp="1" noChangeArrowheads="1"/>
          </p:cNvSpPr>
          <p:nvPr>
            <p:ph type="body" idx="1"/>
          </p:nvPr>
        </p:nvSpPr>
        <p:spPr bwMode="auto">
          <a:xfrm>
            <a:off x="171453" y="801688"/>
            <a:ext cx="8836025" cy="57467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ko-KR" dirty="0"/>
              <a:t>Body Text</a:t>
            </a:r>
          </a:p>
          <a:p>
            <a:pPr lvl="1"/>
            <a:r>
              <a:rPr lang="en-US" altLang="ko-KR" dirty="0"/>
              <a:t>Second Level</a:t>
            </a:r>
          </a:p>
          <a:p>
            <a:pPr lvl="2"/>
            <a:r>
              <a:rPr lang="en-US" altLang="ko-KR" dirty="0"/>
              <a:t>Third Level</a:t>
            </a:r>
          </a:p>
        </p:txBody>
      </p:sp>
      <p:sp>
        <p:nvSpPr>
          <p:cNvPr id="1028" name="Line 18"/>
          <p:cNvSpPr>
            <a:spLocks noChangeShapeType="1"/>
          </p:cNvSpPr>
          <p:nvPr/>
        </p:nvSpPr>
        <p:spPr bwMode="auto">
          <a:xfrm flipV="1">
            <a:off x="163513" y="684213"/>
            <a:ext cx="8845550" cy="0"/>
          </a:xfrm>
          <a:prstGeom prst="line">
            <a:avLst/>
          </a:prstGeom>
          <a:noFill/>
          <a:ln w="57150">
            <a:solidFill>
              <a:srgbClr val="C00000"/>
            </a:solidFill>
            <a:round/>
            <a:headEnd/>
            <a:tailEnd/>
          </a:ln>
        </p:spPr>
        <p:txBody>
          <a:bodyPr wrap="none" anchor="ctr"/>
          <a:lstStyle/>
          <a:p>
            <a:pPr>
              <a:defRPr/>
            </a:pPr>
            <a:endParaRPr lang="en-US" sz="1800" dirty="0">
              <a:solidFill>
                <a:prstClr val="black"/>
              </a:solidFill>
              <a:latin typeface="Tahoma"/>
            </a:endParaRPr>
          </a:p>
        </p:txBody>
      </p:sp>
      <p:sp>
        <p:nvSpPr>
          <p:cNvPr id="7" name="TextBox 6"/>
          <p:cNvSpPr txBox="1"/>
          <p:nvPr/>
        </p:nvSpPr>
        <p:spPr>
          <a:xfrm>
            <a:off x="8741327" y="6548443"/>
            <a:ext cx="402674" cy="307777"/>
          </a:xfrm>
          <a:prstGeom prst="rect">
            <a:avLst/>
          </a:prstGeom>
          <a:noFill/>
        </p:spPr>
        <p:txBody>
          <a:bodyPr wrap="none">
            <a:spAutoFit/>
          </a:bodyPr>
          <a:lstStyle/>
          <a:p>
            <a:pPr algn="ctr" eaLnBrk="0" hangingPunct="0"/>
            <a:fld id="{16E0590D-16E1-486A-A147-2F126A5F0FEE}" type="slidenum">
              <a:rPr lang="ko-KR" altLang="en-US" sz="1400">
                <a:solidFill>
                  <a:prstClr val="black"/>
                </a:solidFill>
                <a:latin typeface="Arial" pitchFamily="34" charset="0"/>
                <a:cs typeface="Arial" pitchFamily="34" charset="0"/>
              </a:rPr>
              <a:pPr algn="ctr" eaLnBrk="0" hangingPunct="0"/>
              <a:t>‹#›</a:t>
            </a:fld>
            <a:endParaRPr lang="ko-KR" altLang="en-US" sz="14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0553206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Lst>
  <p:transition/>
  <p:txStyles>
    <p:titleStyle>
      <a:lvl1pPr algn="l" rtl="0" eaLnBrk="1" fontAlgn="base" hangingPunct="1">
        <a:lnSpc>
          <a:spcPct val="90000"/>
        </a:lnSpc>
        <a:spcBef>
          <a:spcPct val="0"/>
        </a:spcBef>
        <a:spcAft>
          <a:spcPct val="0"/>
        </a:spcAft>
        <a:defRPr sz="3200" b="1" baseline="0">
          <a:solidFill>
            <a:srgbClr val="254061"/>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189" algn="l" rtl="0" eaLnBrk="1" fontAlgn="base" hangingPunct="1">
        <a:lnSpc>
          <a:spcPct val="90000"/>
        </a:lnSpc>
        <a:spcBef>
          <a:spcPct val="0"/>
        </a:spcBef>
        <a:spcAft>
          <a:spcPct val="0"/>
        </a:spcAft>
        <a:defRPr sz="3200">
          <a:solidFill>
            <a:schemeClr val="hlink"/>
          </a:solidFill>
          <a:latin typeface="Tahoma" pitchFamily="34" charset="0"/>
        </a:defRPr>
      </a:lvl6pPr>
      <a:lvl7pPr marL="914377" algn="l" rtl="0" eaLnBrk="1" fontAlgn="base" hangingPunct="1">
        <a:lnSpc>
          <a:spcPct val="90000"/>
        </a:lnSpc>
        <a:spcBef>
          <a:spcPct val="0"/>
        </a:spcBef>
        <a:spcAft>
          <a:spcPct val="0"/>
        </a:spcAft>
        <a:defRPr sz="3200">
          <a:solidFill>
            <a:schemeClr val="hlink"/>
          </a:solidFill>
          <a:latin typeface="Tahoma" pitchFamily="34" charset="0"/>
        </a:defRPr>
      </a:lvl7pPr>
      <a:lvl8pPr marL="1371566" algn="l" rtl="0" eaLnBrk="1" fontAlgn="base" hangingPunct="1">
        <a:lnSpc>
          <a:spcPct val="90000"/>
        </a:lnSpc>
        <a:spcBef>
          <a:spcPct val="0"/>
        </a:spcBef>
        <a:spcAft>
          <a:spcPct val="0"/>
        </a:spcAft>
        <a:defRPr sz="3200">
          <a:solidFill>
            <a:schemeClr val="hlink"/>
          </a:solidFill>
          <a:latin typeface="Tahoma" pitchFamily="34" charset="0"/>
        </a:defRPr>
      </a:lvl8pPr>
      <a:lvl9pPr marL="1828754" algn="l" rtl="0" eaLnBrk="1" fontAlgn="base" hangingPunct="1">
        <a:lnSpc>
          <a:spcPct val="90000"/>
        </a:lnSpc>
        <a:spcBef>
          <a:spcPct val="0"/>
        </a:spcBef>
        <a:spcAft>
          <a:spcPct val="0"/>
        </a:spcAft>
        <a:defRPr sz="3200">
          <a:solidFill>
            <a:schemeClr val="hlink"/>
          </a:solidFill>
          <a:latin typeface="Tahoma" pitchFamily="34" charset="0"/>
        </a:defRPr>
      </a:lvl9pPr>
    </p:titleStyle>
    <p:bodyStyle>
      <a:lvl1pPr marL="230182" indent="-230182"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461951" indent="-231769"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684196" indent="-222245"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600160" indent="-228594" algn="l" rtl="0" eaLnBrk="1" fontAlgn="base" hangingPunct="1">
        <a:spcBef>
          <a:spcPct val="20000"/>
        </a:spcBef>
        <a:spcAft>
          <a:spcPct val="0"/>
        </a:spcAft>
        <a:buClr>
          <a:srgbClr val="FF3300"/>
        </a:buClr>
        <a:buSzPct val="50000"/>
        <a:buFont typeface="Monotype Sorts"/>
        <a:buChar char="u"/>
        <a:defRPr>
          <a:solidFill>
            <a:schemeClr val="tx1"/>
          </a:solidFill>
          <a:latin typeface="Arial Narrow" pitchFamily="34" charset="0"/>
          <a:cs typeface="Arial" charset="0"/>
        </a:defRPr>
      </a:lvl4pPr>
      <a:lvl5pPr marL="2057349" indent="-228594" algn="l" rtl="0" eaLnBrk="1" fontAlgn="base" hangingPunct="1">
        <a:spcBef>
          <a:spcPct val="20000"/>
        </a:spcBef>
        <a:spcAft>
          <a:spcPct val="0"/>
        </a:spcAft>
        <a:buChar char="•"/>
        <a:defRPr sz="1600">
          <a:solidFill>
            <a:schemeClr val="tx1"/>
          </a:solidFill>
          <a:latin typeface="Arial Narrow" pitchFamily="34" charset="0"/>
          <a:cs typeface="Arial" charset="0"/>
        </a:defRPr>
      </a:lvl5pPr>
      <a:lvl6pPr marL="2514537" indent="-228594" algn="l" rtl="0" eaLnBrk="1" fontAlgn="base" hangingPunct="1">
        <a:spcBef>
          <a:spcPct val="20000"/>
        </a:spcBef>
        <a:spcAft>
          <a:spcPct val="0"/>
        </a:spcAft>
        <a:buChar char="•"/>
        <a:defRPr sz="1600">
          <a:solidFill>
            <a:schemeClr val="tx1"/>
          </a:solidFill>
          <a:latin typeface="Arial Narrow" pitchFamily="34" charset="0"/>
        </a:defRPr>
      </a:lvl6pPr>
      <a:lvl7pPr marL="2971726" indent="-228594" algn="l" rtl="0" eaLnBrk="1" fontAlgn="base" hangingPunct="1">
        <a:spcBef>
          <a:spcPct val="20000"/>
        </a:spcBef>
        <a:spcAft>
          <a:spcPct val="0"/>
        </a:spcAft>
        <a:buChar char="•"/>
        <a:defRPr sz="1600">
          <a:solidFill>
            <a:schemeClr val="tx1"/>
          </a:solidFill>
          <a:latin typeface="Arial Narrow" pitchFamily="34" charset="0"/>
        </a:defRPr>
      </a:lvl7pPr>
      <a:lvl8pPr marL="3428914" indent="-228594" algn="l" rtl="0" eaLnBrk="1" fontAlgn="base" hangingPunct="1">
        <a:spcBef>
          <a:spcPct val="20000"/>
        </a:spcBef>
        <a:spcAft>
          <a:spcPct val="0"/>
        </a:spcAft>
        <a:buChar char="•"/>
        <a:defRPr sz="1600">
          <a:solidFill>
            <a:schemeClr val="tx1"/>
          </a:solidFill>
          <a:latin typeface="Arial Narrow" pitchFamily="34" charset="0"/>
        </a:defRPr>
      </a:lvl8pPr>
      <a:lvl9pPr marL="3886103" indent="-228594" algn="l" rtl="0" eaLnBrk="1" fontAlgn="base" hangingPunct="1">
        <a:spcBef>
          <a:spcPct val="20000"/>
        </a:spcBef>
        <a:spcAft>
          <a:spcPct val="0"/>
        </a:spcAft>
        <a:buChar char="•"/>
        <a:defRPr sz="1600">
          <a:solidFill>
            <a:schemeClr val="tx1"/>
          </a:solidFill>
          <a:latin typeface="Arial Narrow" pitchFamily="34" charset="0"/>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rsyn.desig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opencores.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en.wikipedia.org/wiki/Delaunay_triangulation" TargetMode="External"/><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9EBD76-1E1E-4041-A603-00F0D81B73A7}"/>
              </a:ext>
            </a:extLst>
          </p:cNvPr>
          <p:cNvSpPr>
            <a:spLocks noGrp="1"/>
          </p:cNvSpPr>
          <p:nvPr>
            <p:ph type="ctrTitle"/>
          </p:nvPr>
        </p:nvSpPr>
        <p:spPr>
          <a:xfrm>
            <a:off x="44604" y="2096418"/>
            <a:ext cx="9099396" cy="1143000"/>
          </a:xfrm>
        </p:spPr>
        <p:txBody>
          <a:bodyPr/>
          <a:lstStyle/>
          <a:p>
            <a:r>
              <a:rPr lang="en-US" sz="3800" dirty="0"/>
              <a:t>Finding Placement-Relevant Clusters With Fast Modularity-Based Clustering</a:t>
            </a:r>
          </a:p>
        </p:txBody>
      </p:sp>
      <p:sp>
        <p:nvSpPr>
          <p:cNvPr id="5" name="Subtitle 4">
            <a:extLst>
              <a:ext uri="{FF2B5EF4-FFF2-40B4-BE49-F238E27FC236}">
                <a16:creationId xmlns:a16="http://schemas.microsoft.com/office/drawing/2014/main" id="{951E2426-BFFF-4E41-8E71-FF25AA99200F}"/>
              </a:ext>
            </a:extLst>
          </p:cNvPr>
          <p:cNvSpPr>
            <a:spLocks noGrp="1"/>
          </p:cNvSpPr>
          <p:nvPr>
            <p:ph type="subTitle" idx="1"/>
          </p:nvPr>
        </p:nvSpPr>
        <p:spPr>
          <a:xfrm>
            <a:off x="-533397" y="3702970"/>
            <a:ext cx="10210799" cy="1752600"/>
          </a:xfrm>
        </p:spPr>
        <p:txBody>
          <a:bodyPr/>
          <a:lstStyle/>
          <a:p>
            <a:r>
              <a:rPr lang="en-US" u="sng" dirty="0"/>
              <a:t>Mateus </a:t>
            </a:r>
            <a:r>
              <a:rPr lang="en-US" u="sng" dirty="0" err="1"/>
              <a:t>Fogaça</a:t>
            </a:r>
            <a:r>
              <a:rPr lang="en-US" baseline="30000" dirty="0"/>
              <a:t>+</a:t>
            </a:r>
            <a:r>
              <a:rPr lang="en-US" dirty="0"/>
              <a:t>, Andrew B. </a:t>
            </a:r>
            <a:r>
              <a:rPr lang="en-US" dirty="0" err="1"/>
              <a:t>Kahng</a:t>
            </a:r>
            <a:r>
              <a:rPr lang="en-US" baseline="30000" dirty="0"/>
              <a:t>†</a:t>
            </a:r>
            <a:r>
              <a:rPr lang="en-US" dirty="0"/>
              <a:t>, </a:t>
            </a:r>
            <a:br>
              <a:rPr lang="en-US" dirty="0"/>
            </a:br>
            <a:r>
              <a:rPr lang="en-US" dirty="0"/>
              <a:t>Ricardo Reis</a:t>
            </a:r>
            <a:r>
              <a:rPr lang="en-US" baseline="30000" dirty="0"/>
              <a:t>+</a:t>
            </a:r>
            <a:r>
              <a:rPr lang="en-US" dirty="0"/>
              <a:t>* and </a:t>
            </a:r>
            <a:r>
              <a:rPr lang="en-US" dirty="0" err="1"/>
              <a:t>Lutong</a:t>
            </a:r>
            <a:r>
              <a:rPr lang="en-US" dirty="0"/>
              <a:t> Wang</a:t>
            </a:r>
            <a:r>
              <a:rPr lang="en-US" baseline="30000" dirty="0"/>
              <a:t>†</a:t>
            </a:r>
            <a:endParaRPr lang="en-US" dirty="0"/>
          </a:p>
          <a:p>
            <a:br>
              <a:rPr lang="en-US" dirty="0"/>
            </a:br>
            <a:r>
              <a:rPr lang="en-US" baseline="30000" dirty="0">
                <a:solidFill>
                  <a:schemeClr val="accent6">
                    <a:lumMod val="50000"/>
                  </a:schemeClr>
                </a:solidFill>
              </a:rPr>
              <a:t>†</a:t>
            </a:r>
            <a:r>
              <a:rPr lang="en-US" dirty="0">
                <a:solidFill>
                  <a:schemeClr val="accent6">
                    <a:lumMod val="50000"/>
                  </a:schemeClr>
                </a:solidFill>
              </a:rPr>
              <a:t>UC San Diego VLSI CAD Laboratory</a:t>
            </a:r>
            <a:br>
              <a:rPr lang="en-US" dirty="0">
                <a:solidFill>
                  <a:schemeClr val="accent6">
                    <a:lumMod val="50000"/>
                  </a:schemeClr>
                </a:solidFill>
              </a:rPr>
            </a:br>
            <a:r>
              <a:rPr lang="pt" baseline="30000" dirty="0">
                <a:solidFill>
                  <a:schemeClr val="accent6">
                    <a:lumMod val="50000"/>
                  </a:schemeClr>
                </a:solidFill>
              </a:rPr>
              <a:t>+</a:t>
            </a:r>
            <a:r>
              <a:rPr lang="pt" dirty="0" err="1">
                <a:solidFill>
                  <a:schemeClr val="accent6">
                    <a:lumMod val="50000"/>
                  </a:schemeClr>
                </a:solidFill>
              </a:rPr>
              <a:t>PGMicro</a:t>
            </a:r>
            <a:r>
              <a:rPr lang="pt" dirty="0">
                <a:solidFill>
                  <a:schemeClr val="accent6">
                    <a:lumMod val="50000"/>
                  </a:schemeClr>
                </a:solidFill>
              </a:rPr>
              <a:t>/*PPGC, INF, UFRGS</a:t>
            </a:r>
          </a:p>
          <a:p>
            <a:endParaRPr lang="en-US" dirty="0">
              <a:solidFill>
                <a:schemeClr val="accent6">
                  <a:lumMod val="50000"/>
                </a:schemeClr>
              </a:solidFill>
            </a:endParaRPr>
          </a:p>
        </p:txBody>
      </p:sp>
      <p:pic>
        <p:nvPicPr>
          <p:cNvPr id="2" name="Picture 1">
            <a:extLst>
              <a:ext uri="{FF2B5EF4-FFF2-40B4-BE49-F238E27FC236}">
                <a16:creationId xmlns:a16="http://schemas.microsoft.com/office/drawing/2014/main" id="{1C6418CF-31FE-5C45-8CAD-ABC01F21A557}"/>
              </a:ext>
            </a:extLst>
          </p:cNvPr>
          <p:cNvPicPr>
            <a:picLocks noChangeAspect="1"/>
          </p:cNvPicPr>
          <p:nvPr/>
        </p:nvPicPr>
        <p:blipFill>
          <a:blip r:embed="rId3"/>
          <a:stretch>
            <a:fillRect/>
          </a:stretch>
        </p:blipFill>
        <p:spPr>
          <a:xfrm>
            <a:off x="44604" y="125247"/>
            <a:ext cx="2150533" cy="1232579"/>
          </a:xfrm>
          <a:prstGeom prst="rect">
            <a:avLst/>
          </a:prstGeom>
        </p:spPr>
      </p:pic>
    </p:spTree>
    <p:extLst>
      <p:ext uri="{BB962C8B-B14F-4D97-AF65-F5344CB8AC3E}">
        <p14:creationId xmlns:p14="http://schemas.microsoft.com/office/powerpoint/2010/main" val="305554326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D039D81E-6E15-B549-9CD0-80E01374F470}"/>
              </a:ext>
            </a:extLst>
          </p:cNvPr>
          <p:cNvPicPr>
            <a:picLocks noGrp="1" noChangeAspect="1"/>
          </p:cNvPicPr>
          <p:nvPr>
            <p:ph idx="1"/>
          </p:nvPr>
        </p:nvPicPr>
        <p:blipFill>
          <a:blip r:embed="rId3"/>
          <a:stretch>
            <a:fillRect/>
          </a:stretch>
        </p:blipFill>
        <p:spPr>
          <a:xfrm>
            <a:off x="6852184" y="3428998"/>
            <a:ext cx="2291815" cy="2168409"/>
          </a:xfrm>
        </p:spPr>
      </p:pic>
      <p:sp>
        <p:nvSpPr>
          <p:cNvPr id="3" name="Title 2">
            <a:extLst>
              <a:ext uri="{FF2B5EF4-FFF2-40B4-BE49-F238E27FC236}">
                <a16:creationId xmlns:a16="http://schemas.microsoft.com/office/drawing/2014/main" id="{28E4792A-8594-CF46-ACFD-25010C9E0FC1}"/>
              </a:ext>
            </a:extLst>
          </p:cNvPr>
          <p:cNvSpPr>
            <a:spLocks noGrp="1"/>
          </p:cNvSpPr>
          <p:nvPr>
            <p:ph type="title"/>
          </p:nvPr>
        </p:nvSpPr>
        <p:spPr/>
        <p:txBody>
          <a:bodyPr/>
          <a:lstStyle/>
          <a:p>
            <a:r>
              <a:rPr lang="en-US" dirty="0"/>
              <a:t>Davies-Bouldin index (</a:t>
            </a:r>
            <a:r>
              <a:rPr lang="en-US" dirty="0" err="1"/>
              <a:t>DBi</a:t>
            </a:r>
            <a:r>
              <a:rPr lang="en-US" dirty="0"/>
              <a:t>)</a:t>
            </a:r>
          </a:p>
        </p:txBody>
      </p:sp>
      <p:pic>
        <p:nvPicPr>
          <p:cNvPr id="7" name="Picture 6">
            <a:extLst>
              <a:ext uri="{FF2B5EF4-FFF2-40B4-BE49-F238E27FC236}">
                <a16:creationId xmlns:a16="http://schemas.microsoft.com/office/drawing/2014/main" id="{47ABAA53-611B-EC4B-AAA3-330E751EC4A6}"/>
              </a:ext>
            </a:extLst>
          </p:cNvPr>
          <p:cNvPicPr>
            <a:picLocks noChangeAspect="1"/>
          </p:cNvPicPr>
          <p:nvPr/>
        </p:nvPicPr>
        <p:blipFill>
          <a:blip r:embed="rId4"/>
          <a:stretch>
            <a:fillRect/>
          </a:stretch>
        </p:blipFill>
        <p:spPr>
          <a:xfrm>
            <a:off x="4447752" y="3428999"/>
            <a:ext cx="2218868" cy="2192543"/>
          </a:xfrm>
          <a:prstGeom prst="rect">
            <a:avLst/>
          </a:prstGeom>
        </p:spPr>
      </p:pic>
      <p:sp>
        <p:nvSpPr>
          <p:cNvPr id="14" name="TextBox 13">
            <a:extLst>
              <a:ext uri="{FF2B5EF4-FFF2-40B4-BE49-F238E27FC236}">
                <a16:creationId xmlns:a16="http://schemas.microsoft.com/office/drawing/2014/main" id="{6CBD3A6C-C55D-1F47-BED5-42800EFEA483}"/>
              </a:ext>
            </a:extLst>
          </p:cNvPr>
          <p:cNvSpPr txBox="1"/>
          <p:nvPr/>
        </p:nvSpPr>
        <p:spPr>
          <a:xfrm>
            <a:off x="4642576" y="5621542"/>
            <a:ext cx="1829219" cy="461665"/>
          </a:xfrm>
          <a:prstGeom prst="rect">
            <a:avLst/>
          </a:prstGeom>
          <a:noFill/>
        </p:spPr>
        <p:txBody>
          <a:bodyPr wrap="none" rtlCol="0">
            <a:spAutoFit/>
          </a:bodyPr>
          <a:lstStyle/>
          <a:p>
            <a:r>
              <a:rPr lang="en-US" sz="2400" dirty="0" err="1"/>
              <a:t>DBi</a:t>
            </a:r>
            <a:r>
              <a:rPr lang="en-US" sz="2400" dirty="0"/>
              <a:t> = 12.60</a:t>
            </a:r>
          </a:p>
        </p:txBody>
      </p:sp>
      <p:sp>
        <p:nvSpPr>
          <p:cNvPr id="15" name="TextBox 14">
            <a:extLst>
              <a:ext uri="{FF2B5EF4-FFF2-40B4-BE49-F238E27FC236}">
                <a16:creationId xmlns:a16="http://schemas.microsoft.com/office/drawing/2014/main" id="{7D401305-FD95-2349-B582-A65F8FDB7B8C}"/>
              </a:ext>
            </a:extLst>
          </p:cNvPr>
          <p:cNvSpPr txBox="1"/>
          <p:nvPr/>
        </p:nvSpPr>
        <p:spPr>
          <a:xfrm>
            <a:off x="7176370" y="5597407"/>
            <a:ext cx="1660904" cy="461665"/>
          </a:xfrm>
          <a:prstGeom prst="rect">
            <a:avLst/>
          </a:prstGeom>
          <a:noFill/>
        </p:spPr>
        <p:txBody>
          <a:bodyPr wrap="none" rtlCol="0">
            <a:spAutoFit/>
          </a:bodyPr>
          <a:lstStyle/>
          <a:p>
            <a:r>
              <a:rPr lang="en-US" sz="2400" dirty="0" err="1"/>
              <a:t>DBi</a:t>
            </a:r>
            <a:r>
              <a:rPr lang="en-US" sz="2400" dirty="0"/>
              <a:t> = 2.29</a:t>
            </a:r>
          </a:p>
        </p:txBody>
      </p:sp>
      <p:sp>
        <p:nvSpPr>
          <p:cNvPr id="16" name="Content Placeholder 1">
            <a:extLst>
              <a:ext uri="{FF2B5EF4-FFF2-40B4-BE49-F238E27FC236}">
                <a16:creationId xmlns:a16="http://schemas.microsoft.com/office/drawing/2014/main" id="{A6700149-FE1F-B049-B5B6-5A8F60A730BC}"/>
              </a:ext>
            </a:extLst>
          </p:cNvPr>
          <p:cNvSpPr txBox="1">
            <a:spLocks/>
          </p:cNvSpPr>
          <p:nvPr/>
        </p:nvSpPr>
        <p:spPr bwMode="auto">
          <a:xfrm>
            <a:off x="161925" y="825892"/>
            <a:ext cx="9198205" cy="1735667"/>
          </a:xfrm>
          <a:prstGeom prst="rect">
            <a:avLst/>
          </a:prstGeom>
          <a:noFill/>
          <a:ln w="9525">
            <a:noFill/>
            <a:miter lim="800000"/>
            <a:headEnd/>
            <a:tailEnd/>
          </a:ln>
        </p:spPr>
        <p:txBody>
          <a:bodyPr vert="horz" wrap="square" lIns="92075" tIns="46039" rIns="92075" bIns="46039"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defTabSz="914377"/>
            <a:r>
              <a:rPr lang="en-US" kern="0" dirty="0"/>
              <a:t>Originally proposed for evaluation of spatial clustering</a:t>
            </a:r>
          </a:p>
          <a:p>
            <a:pPr defTabSz="914377"/>
            <a:r>
              <a:rPr lang="en-US" kern="0" dirty="0"/>
              <a:t>Measure how well points are clustered in a cartesian space</a:t>
            </a:r>
          </a:p>
          <a:p>
            <a:pPr defTabSz="914377"/>
            <a:r>
              <a:rPr lang="en-US" kern="0" dirty="0"/>
              <a:t>Smaller values = better clustering</a:t>
            </a:r>
          </a:p>
          <a:p>
            <a:pPr defTabSz="914377"/>
            <a:endParaRPr lang="en-US" kern="0"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F5D0946-41F8-7342-9418-1066D927F4A2}"/>
                  </a:ext>
                </a:extLst>
              </p:cNvPr>
              <p:cNvSpPr txBox="1"/>
              <p:nvPr/>
            </p:nvSpPr>
            <p:spPr>
              <a:xfrm>
                <a:off x="88081" y="3956894"/>
                <a:ext cx="3895874" cy="8402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𝐷</m:t>
                      </m:r>
                      <m:sSub>
                        <m:sSubPr>
                          <m:ctrlPr>
                            <a:rPr lang="en-US" sz="2000" i="1">
                              <a:latin typeface="Cambria Math" panose="02040503050406030204" pitchFamily="18" charset="0"/>
                            </a:rPr>
                          </m:ctrlPr>
                        </m:sSubPr>
                        <m:e>
                          <m:r>
                            <a:rPr lang="en-US" sz="2000" i="1">
                              <a:latin typeface="Cambria Math" panose="02040503050406030204" pitchFamily="18" charset="0"/>
                            </a:rPr>
                            <m:t>𝐵</m:t>
                          </m:r>
                        </m:e>
                        <m:sub>
                          <m:r>
                            <a:rPr lang="en-US" sz="2000" i="1">
                              <a:latin typeface="Cambria Math" panose="02040503050406030204" pitchFamily="18" charset="0"/>
                            </a:rPr>
                            <m:t>𝑖</m:t>
                          </m:r>
                        </m:sub>
                      </m:sSub>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𝑛</m:t>
                          </m:r>
                        </m:den>
                      </m:f>
                      <m:r>
                        <a:rPr lang="en-US" sz="2000" i="1">
                          <a:latin typeface="Cambria Math" panose="02040503050406030204" pitchFamily="18" charset="0"/>
                        </a:rPr>
                        <m:t> </m:t>
                      </m:r>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𝑛</m:t>
                          </m:r>
                        </m:sup>
                        <m:e>
                          <m:r>
                            <a:rPr lang="en-US" sz="2000" i="1">
                              <a:latin typeface="Cambria Math" panose="02040503050406030204" pitchFamily="18" charset="0"/>
                            </a:rPr>
                            <m:t>𝑎𝑟𝑔𝑚𝑎</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𝑗</m:t>
                              </m:r>
                            </m:sub>
                          </m:sSub>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solidFill>
                                            <a:srgbClr val="FF0000"/>
                                          </a:solidFill>
                                          <a:latin typeface="Cambria Math" panose="02040503050406030204" pitchFamily="18" charset="0"/>
                                          <a:ea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𝜎</m:t>
                                      </m:r>
                                    </m:e>
                                    <m:sub>
                                      <m:r>
                                        <a:rPr lang="en-US" sz="2000" i="1">
                                          <a:solidFill>
                                            <a:srgbClr val="FF0000"/>
                                          </a:solidFill>
                                          <a:latin typeface="Cambria Math" panose="02040503050406030204" pitchFamily="18" charset="0"/>
                                          <a:ea typeface="Cambria Math" panose="02040503050406030204" pitchFamily="18" charset="0"/>
                                        </a:rPr>
                                        <m:t>𝑖</m:t>
                                      </m:r>
                                    </m:sub>
                                  </m:sSub>
                                  <m:r>
                                    <a:rPr lang="en-US" sz="2000" i="1">
                                      <a:solidFill>
                                        <a:srgbClr val="FF0000"/>
                                      </a:solidFill>
                                      <a:latin typeface="Cambria Math" panose="02040503050406030204" pitchFamily="18" charset="0"/>
                                      <a:ea typeface="Cambria Math" panose="02040503050406030204" pitchFamily="18" charset="0"/>
                                    </a:rPr>
                                    <m:t>+ </m:t>
                                  </m:r>
                                  <m:sSub>
                                    <m:sSubPr>
                                      <m:ctrlPr>
                                        <a:rPr lang="en-US" sz="2000" i="1">
                                          <a:solidFill>
                                            <a:srgbClr val="FF0000"/>
                                          </a:solidFill>
                                          <a:latin typeface="Cambria Math" panose="02040503050406030204" pitchFamily="18" charset="0"/>
                                          <a:ea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𝜎</m:t>
                                      </m:r>
                                    </m:e>
                                    <m:sub>
                                      <m:r>
                                        <a:rPr lang="en-US" sz="2000" i="1">
                                          <a:solidFill>
                                            <a:srgbClr val="FF0000"/>
                                          </a:solidFill>
                                          <a:latin typeface="Cambria Math" panose="02040503050406030204" pitchFamily="18" charset="0"/>
                                          <a:ea typeface="Cambria Math" panose="02040503050406030204" pitchFamily="18" charset="0"/>
                                        </a:rPr>
                                        <m:t>𝑗</m:t>
                                      </m:r>
                                    </m:sub>
                                  </m:sSub>
                                </m:num>
                                <m:den>
                                  <m:r>
                                    <a:rPr lang="en-US" sz="2000" i="1">
                                      <a:solidFill>
                                        <a:srgbClr val="7030A0"/>
                                      </a:solidFill>
                                      <a:latin typeface="Cambria Math" panose="02040503050406030204" pitchFamily="18" charset="0"/>
                                    </a:rPr>
                                    <m:t>𝑙</m:t>
                                  </m:r>
                                  <m:r>
                                    <a:rPr lang="en-US" sz="2000" i="1">
                                      <a:solidFill>
                                        <a:srgbClr val="7030A0"/>
                                      </a:solidFill>
                                      <a:latin typeface="Cambria Math" panose="02040503050406030204" pitchFamily="18" charset="0"/>
                                    </a:rPr>
                                    <m:t>(</m:t>
                                  </m:r>
                                  <m:sSub>
                                    <m:sSubPr>
                                      <m:ctrlPr>
                                        <a:rPr lang="en-US" sz="2000" i="1">
                                          <a:solidFill>
                                            <a:srgbClr val="7030A0"/>
                                          </a:solidFill>
                                          <a:latin typeface="Cambria Math" panose="02040503050406030204" pitchFamily="18" charset="0"/>
                                        </a:rPr>
                                      </m:ctrlPr>
                                    </m:sSubPr>
                                    <m:e>
                                      <m:r>
                                        <a:rPr lang="en-US" sz="2000" i="1">
                                          <a:solidFill>
                                            <a:srgbClr val="7030A0"/>
                                          </a:solidFill>
                                          <a:latin typeface="Cambria Math" panose="02040503050406030204" pitchFamily="18" charset="0"/>
                                        </a:rPr>
                                        <m:t>𝑝</m:t>
                                      </m:r>
                                    </m:e>
                                    <m:sub>
                                      <m:r>
                                        <a:rPr lang="en-US" sz="2000" i="1">
                                          <a:solidFill>
                                            <a:srgbClr val="7030A0"/>
                                          </a:solidFill>
                                          <a:latin typeface="Cambria Math" panose="02040503050406030204" pitchFamily="18" charset="0"/>
                                        </a:rPr>
                                        <m:t>𝑖</m:t>
                                      </m:r>
                                    </m:sub>
                                  </m:sSub>
                                  <m:r>
                                    <a:rPr lang="en-US" sz="2000" i="1">
                                      <a:solidFill>
                                        <a:srgbClr val="7030A0"/>
                                      </a:solidFill>
                                      <a:latin typeface="Cambria Math" panose="02040503050406030204" pitchFamily="18" charset="0"/>
                                    </a:rPr>
                                    <m:t>, </m:t>
                                  </m:r>
                                  <m:sSub>
                                    <m:sSubPr>
                                      <m:ctrlPr>
                                        <a:rPr lang="en-US" sz="2000" i="1">
                                          <a:solidFill>
                                            <a:srgbClr val="7030A0"/>
                                          </a:solidFill>
                                          <a:latin typeface="Cambria Math" panose="02040503050406030204" pitchFamily="18" charset="0"/>
                                        </a:rPr>
                                      </m:ctrlPr>
                                    </m:sSubPr>
                                    <m:e>
                                      <m:r>
                                        <a:rPr lang="en-US" sz="2000" i="1">
                                          <a:solidFill>
                                            <a:srgbClr val="7030A0"/>
                                          </a:solidFill>
                                          <a:latin typeface="Cambria Math" panose="02040503050406030204" pitchFamily="18" charset="0"/>
                                        </a:rPr>
                                        <m:t>𝑝</m:t>
                                      </m:r>
                                    </m:e>
                                    <m:sub>
                                      <m:r>
                                        <a:rPr lang="en-US" sz="2000" i="1">
                                          <a:solidFill>
                                            <a:srgbClr val="7030A0"/>
                                          </a:solidFill>
                                          <a:latin typeface="Cambria Math" panose="02040503050406030204" pitchFamily="18" charset="0"/>
                                        </a:rPr>
                                        <m:t>𝑗</m:t>
                                      </m:r>
                                    </m:sub>
                                  </m:sSub>
                                  <m:r>
                                    <a:rPr lang="en-US" sz="2000" i="1">
                                      <a:solidFill>
                                        <a:srgbClr val="7030A0"/>
                                      </a:solidFill>
                                      <a:latin typeface="Cambria Math" panose="02040503050406030204" pitchFamily="18" charset="0"/>
                                    </a:rPr>
                                    <m:t>)</m:t>
                                  </m:r>
                                </m:den>
                              </m:f>
                            </m:e>
                          </m:d>
                        </m:e>
                      </m:nary>
                    </m:oMath>
                  </m:oMathPara>
                </a14:m>
                <a:endParaRPr lang="en-US" sz="2000" dirty="0"/>
              </a:p>
            </p:txBody>
          </p:sp>
        </mc:Choice>
        <mc:Fallback xmlns="">
          <p:sp>
            <p:nvSpPr>
              <p:cNvPr id="17" name="TextBox 16">
                <a:extLst>
                  <a:ext uri="{FF2B5EF4-FFF2-40B4-BE49-F238E27FC236}">
                    <a16:creationId xmlns:a16="http://schemas.microsoft.com/office/drawing/2014/main" id="{1F5D0946-41F8-7342-9418-1066D927F4A2}"/>
                  </a:ext>
                </a:extLst>
              </p:cNvPr>
              <p:cNvSpPr txBox="1">
                <a:spLocks noRot="1" noChangeAspect="1" noMove="1" noResize="1" noEditPoints="1" noAdjustHandles="1" noChangeArrowheads="1" noChangeShapeType="1" noTextEdit="1"/>
              </p:cNvSpPr>
              <p:nvPr/>
            </p:nvSpPr>
            <p:spPr>
              <a:xfrm>
                <a:off x="88081" y="3956894"/>
                <a:ext cx="3895874" cy="840295"/>
              </a:xfrm>
              <a:prstGeom prst="rect">
                <a:avLst/>
              </a:prstGeom>
              <a:blipFill>
                <a:blip r:embed="rId5"/>
                <a:stretch>
                  <a:fillRect l="-649" t="-122727" b="-180303"/>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0C8B4CDC-F7CB-BD43-B5FD-CEAB44114FE0}"/>
              </a:ext>
            </a:extLst>
          </p:cNvPr>
          <p:cNvSpPr txBox="1"/>
          <p:nvPr/>
        </p:nvSpPr>
        <p:spPr>
          <a:xfrm>
            <a:off x="1137178" y="4797189"/>
            <a:ext cx="2800959" cy="800219"/>
          </a:xfrm>
          <a:prstGeom prst="rect">
            <a:avLst/>
          </a:prstGeom>
          <a:noFill/>
        </p:spPr>
        <p:txBody>
          <a:bodyPr wrap="none" rtlCol="0">
            <a:spAutoFit/>
          </a:bodyPr>
          <a:lstStyle/>
          <a:p>
            <a:pPr algn="r"/>
            <a:r>
              <a:rPr lang="en-US" sz="2300" dirty="0">
                <a:solidFill>
                  <a:srgbClr val="7030A0"/>
                </a:solidFill>
              </a:rPr>
              <a:t>Distance between </a:t>
            </a:r>
            <a:br>
              <a:rPr lang="en-US" sz="2300" dirty="0">
                <a:solidFill>
                  <a:srgbClr val="7030A0"/>
                </a:solidFill>
              </a:rPr>
            </a:br>
            <a:r>
              <a:rPr lang="en-US" sz="2300" dirty="0">
                <a:solidFill>
                  <a:srgbClr val="7030A0"/>
                </a:solidFill>
              </a:rPr>
              <a:t>centroids of clusters</a:t>
            </a:r>
          </a:p>
        </p:txBody>
      </p:sp>
      <p:sp>
        <p:nvSpPr>
          <p:cNvPr id="19" name="TextBox 18">
            <a:extLst>
              <a:ext uri="{FF2B5EF4-FFF2-40B4-BE49-F238E27FC236}">
                <a16:creationId xmlns:a16="http://schemas.microsoft.com/office/drawing/2014/main" id="{3DBC920F-909E-AD43-AC06-E75D3FD8747F}"/>
              </a:ext>
            </a:extLst>
          </p:cNvPr>
          <p:cNvSpPr txBox="1"/>
          <p:nvPr/>
        </p:nvSpPr>
        <p:spPr>
          <a:xfrm>
            <a:off x="1029834" y="3223159"/>
            <a:ext cx="3015648" cy="800219"/>
          </a:xfrm>
          <a:prstGeom prst="rect">
            <a:avLst/>
          </a:prstGeom>
          <a:noFill/>
        </p:spPr>
        <p:txBody>
          <a:bodyPr wrap="square" rtlCol="0">
            <a:spAutoFit/>
          </a:bodyPr>
          <a:lstStyle/>
          <a:p>
            <a:pPr algn="r"/>
            <a:r>
              <a:rPr lang="en-US" sz="2300" dirty="0">
                <a:solidFill>
                  <a:srgbClr val="FF0000"/>
                </a:solidFill>
              </a:rPr>
              <a:t>Avg. dist. of points to their cluster centroid</a:t>
            </a:r>
          </a:p>
        </p:txBody>
      </p:sp>
    </p:spTree>
    <p:extLst>
      <p:ext uri="{BB962C8B-B14F-4D97-AF65-F5344CB8AC3E}">
        <p14:creationId xmlns:p14="http://schemas.microsoft.com/office/powerpoint/2010/main" val="42312520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685759-0F54-CB40-B055-37A3B3C75D07}"/>
              </a:ext>
            </a:extLst>
          </p:cNvPr>
          <p:cNvSpPr>
            <a:spLocks noGrp="1"/>
          </p:cNvSpPr>
          <p:nvPr>
            <p:ph idx="1"/>
          </p:nvPr>
        </p:nvSpPr>
        <p:spPr/>
        <p:txBody>
          <a:bodyPr/>
          <a:lstStyle/>
          <a:p>
            <a:pPr>
              <a:lnSpc>
                <a:spcPct val="150000"/>
              </a:lnSpc>
            </a:pPr>
            <a:r>
              <a:rPr lang="en-US" dirty="0"/>
              <a:t>Introduction</a:t>
            </a:r>
          </a:p>
          <a:p>
            <a:pPr>
              <a:lnSpc>
                <a:spcPct val="150000"/>
              </a:lnSpc>
            </a:pPr>
            <a:r>
              <a:rPr lang="en-US" dirty="0"/>
              <a:t>Modularity clustering</a:t>
            </a:r>
          </a:p>
          <a:p>
            <a:pPr lvl="1">
              <a:lnSpc>
                <a:spcPct val="150000"/>
              </a:lnSpc>
            </a:pPr>
            <a:r>
              <a:rPr lang="en-US" dirty="0"/>
              <a:t>Evaluation criterion</a:t>
            </a:r>
          </a:p>
          <a:p>
            <a:pPr>
              <a:lnSpc>
                <a:spcPct val="150000"/>
              </a:lnSpc>
            </a:pPr>
            <a:r>
              <a:rPr lang="en-US" dirty="0">
                <a:solidFill>
                  <a:srgbClr val="FF0000"/>
                </a:solidFill>
              </a:rPr>
              <a:t>Experiments</a:t>
            </a:r>
          </a:p>
          <a:p>
            <a:pPr>
              <a:lnSpc>
                <a:spcPct val="150000"/>
              </a:lnSpc>
            </a:pPr>
            <a:r>
              <a:rPr lang="en-US" dirty="0"/>
              <a:t>“Blob placement”</a:t>
            </a:r>
          </a:p>
          <a:p>
            <a:pPr>
              <a:lnSpc>
                <a:spcPct val="150000"/>
              </a:lnSpc>
            </a:pPr>
            <a:r>
              <a:rPr lang="en-US" dirty="0"/>
              <a:t>Conclusion</a:t>
            </a:r>
          </a:p>
        </p:txBody>
      </p:sp>
      <p:sp>
        <p:nvSpPr>
          <p:cNvPr id="3" name="Title 2">
            <a:extLst>
              <a:ext uri="{FF2B5EF4-FFF2-40B4-BE49-F238E27FC236}">
                <a16:creationId xmlns:a16="http://schemas.microsoft.com/office/drawing/2014/main" id="{A669347F-547B-3F42-874B-762CFD2B4484}"/>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49204983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55DF258-4FBF-E54E-9A7B-6B853687BF77}"/>
              </a:ext>
            </a:extLst>
          </p:cNvPr>
          <p:cNvGraphicFramePr>
            <a:graphicFrameLocks noGrp="1"/>
          </p:cNvGraphicFramePr>
          <p:nvPr>
            <p:ph idx="1"/>
            <p:extLst>
              <p:ext uri="{D42A27DB-BD31-4B8C-83A1-F6EECF244321}">
                <p14:modId xmlns:p14="http://schemas.microsoft.com/office/powerpoint/2010/main" val="2359508412"/>
              </p:ext>
            </p:extLst>
          </p:nvPr>
        </p:nvGraphicFramePr>
        <p:xfrm>
          <a:off x="285427" y="3561681"/>
          <a:ext cx="8620932" cy="2286000"/>
        </p:xfrm>
        <a:graphic>
          <a:graphicData uri="http://schemas.openxmlformats.org/drawingml/2006/table">
            <a:tbl>
              <a:tblPr firstRow="1" bandRow="1">
                <a:tableStyleId>{5C22544A-7EE6-4342-B048-85BDC9FD1C3A}</a:tableStyleId>
              </a:tblPr>
              <a:tblGrid>
                <a:gridCol w="2155233">
                  <a:extLst>
                    <a:ext uri="{9D8B030D-6E8A-4147-A177-3AD203B41FA5}">
                      <a16:colId xmlns:a16="http://schemas.microsoft.com/office/drawing/2014/main" val="403312450"/>
                    </a:ext>
                  </a:extLst>
                </a:gridCol>
                <a:gridCol w="2155233">
                  <a:extLst>
                    <a:ext uri="{9D8B030D-6E8A-4147-A177-3AD203B41FA5}">
                      <a16:colId xmlns:a16="http://schemas.microsoft.com/office/drawing/2014/main" val="3920850139"/>
                    </a:ext>
                  </a:extLst>
                </a:gridCol>
                <a:gridCol w="2155233">
                  <a:extLst>
                    <a:ext uri="{9D8B030D-6E8A-4147-A177-3AD203B41FA5}">
                      <a16:colId xmlns:a16="http://schemas.microsoft.com/office/drawing/2014/main" val="1130881801"/>
                    </a:ext>
                  </a:extLst>
                </a:gridCol>
                <a:gridCol w="2155233">
                  <a:extLst>
                    <a:ext uri="{9D8B030D-6E8A-4147-A177-3AD203B41FA5}">
                      <a16:colId xmlns:a16="http://schemas.microsoft.com/office/drawing/2014/main" val="2595650315"/>
                    </a:ext>
                  </a:extLst>
                </a:gridCol>
              </a:tblGrid>
              <a:tr h="457200">
                <a:tc>
                  <a:txBody>
                    <a:bodyPr/>
                    <a:lstStyle/>
                    <a:p>
                      <a:pPr algn="ctr"/>
                      <a:r>
                        <a:rPr lang="en-US" sz="2400" dirty="0"/>
                        <a:t>Benchmark</a:t>
                      </a:r>
                    </a:p>
                  </a:txBody>
                  <a:tcPr/>
                </a:tc>
                <a:tc>
                  <a:txBody>
                    <a:bodyPr/>
                    <a:lstStyle/>
                    <a:p>
                      <a:pPr algn="ctr"/>
                      <a:r>
                        <a:rPr lang="en-US" sz="2400" dirty="0"/>
                        <a:t># </a:t>
                      </a:r>
                      <a:r>
                        <a:rPr lang="en-US" sz="2400" dirty="0" err="1"/>
                        <a:t>Insts</a:t>
                      </a:r>
                      <a:endParaRPr lang="en-US" sz="2400" dirty="0"/>
                    </a:p>
                  </a:txBody>
                  <a:tcPr/>
                </a:tc>
                <a:tc>
                  <a:txBody>
                    <a:bodyPr/>
                    <a:lstStyle/>
                    <a:p>
                      <a:pPr algn="ctr"/>
                      <a:r>
                        <a:rPr lang="en-US" sz="2400" dirty="0"/>
                        <a:t># Nets</a:t>
                      </a:r>
                    </a:p>
                  </a:txBody>
                  <a:tcPr/>
                </a:tc>
                <a:tc>
                  <a:txBody>
                    <a:bodyPr/>
                    <a:lstStyle/>
                    <a:p>
                      <a:pPr algn="ctr"/>
                      <a:r>
                        <a:rPr lang="en-US" sz="2400" dirty="0"/>
                        <a:t># I/0</a:t>
                      </a:r>
                    </a:p>
                  </a:txBody>
                  <a:tcPr/>
                </a:tc>
                <a:extLst>
                  <a:ext uri="{0D108BD9-81ED-4DB2-BD59-A6C34878D82A}">
                    <a16:rowId xmlns:a16="http://schemas.microsoft.com/office/drawing/2014/main" val="1313546744"/>
                  </a:ext>
                </a:extLst>
              </a:tr>
              <a:tr h="457200">
                <a:tc>
                  <a:txBody>
                    <a:bodyPr/>
                    <a:lstStyle/>
                    <a:p>
                      <a:pPr algn="ctr"/>
                      <a:r>
                        <a:rPr lang="en-US" sz="2400" dirty="0" err="1"/>
                        <a:t>jpeg_encoder</a:t>
                      </a:r>
                      <a:endParaRPr lang="en-US" sz="2400" dirty="0"/>
                    </a:p>
                  </a:txBody>
                  <a:tcPr/>
                </a:tc>
                <a:tc>
                  <a:txBody>
                    <a:bodyPr/>
                    <a:lstStyle/>
                    <a:p>
                      <a:pPr algn="r"/>
                      <a:r>
                        <a:rPr lang="en-US" sz="2400" dirty="0"/>
                        <a:t>42293</a:t>
                      </a:r>
                    </a:p>
                  </a:txBody>
                  <a:tcPr/>
                </a:tc>
                <a:tc>
                  <a:txBody>
                    <a:bodyPr/>
                    <a:lstStyle/>
                    <a:p>
                      <a:pPr algn="r"/>
                      <a:r>
                        <a:rPr lang="en-US" sz="2400" dirty="0"/>
                        <a:t>46402</a:t>
                      </a:r>
                    </a:p>
                  </a:txBody>
                  <a:tcPr/>
                </a:tc>
                <a:tc>
                  <a:txBody>
                    <a:bodyPr/>
                    <a:lstStyle/>
                    <a:p>
                      <a:pPr algn="r"/>
                      <a:r>
                        <a:rPr lang="en-US" sz="2400" dirty="0"/>
                        <a:t>49</a:t>
                      </a:r>
                    </a:p>
                  </a:txBody>
                  <a:tcPr/>
                </a:tc>
                <a:extLst>
                  <a:ext uri="{0D108BD9-81ED-4DB2-BD59-A6C34878D82A}">
                    <a16:rowId xmlns:a16="http://schemas.microsoft.com/office/drawing/2014/main" val="1565396036"/>
                  </a:ext>
                </a:extLst>
              </a:tr>
              <a:tr h="457200">
                <a:tc>
                  <a:txBody>
                    <a:bodyPr/>
                    <a:lstStyle/>
                    <a:p>
                      <a:pPr algn="ctr"/>
                      <a:r>
                        <a:rPr lang="en-US" sz="2400" dirty="0" err="1"/>
                        <a:t>ldpc</a:t>
                      </a:r>
                      <a:endParaRPr lang="en-US" sz="2400" dirty="0"/>
                    </a:p>
                  </a:txBody>
                  <a:tcPr/>
                </a:tc>
                <a:tc>
                  <a:txBody>
                    <a:bodyPr/>
                    <a:lstStyle/>
                    <a:p>
                      <a:pPr algn="r"/>
                      <a:r>
                        <a:rPr lang="en-US" sz="2400" dirty="0"/>
                        <a:t>43965</a:t>
                      </a:r>
                    </a:p>
                  </a:txBody>
                  <a:tcPr/>
                </a:tc>
                <a:tc>
                  <a:txBody>
                    <a:bodyPr/>
                    <a:lstStyle/>
                    <a:p>
                      <a:pPr algn="r"/>
                      <a:r>
                        <a:rPr lang="en-US" sz="2400" dirty="0"/>
                        <a:t>46741</a:t>
                      </a:r>
                    </a:p>
                  </a:txBody>
                  <a:tcPr/>
                </a:tc>
                <a:tc>
                  <a:txBody>
                    <a:bodyPr/>
                    <a:lstStyle/>
                    <a:p>
                      <a:pPr algn="r"/>
                      <a:r>
                        <a:rPr lang="en-US" sz="2400" dirty="0"/>
                        <a:t>4100</a:t>
                      </a:r>
                    </a:p>
                  </a:txBody>
                  <a:tcPr/>
                </a:tc>
                <a:extLst>
                  <a:ext uri="{0D108BD9-81ED-4DB2-BD59-A6C34878D82A}">
                    <a16:rowId xmlns:a16="http://schemas.microsoft.com/office/drawing/2014/main" val="1266337162"/>
                  </a:ext>
                </a:extLst>
              </a:tr>
              <a:tr h="457200">
                <a:tc>
                  <a:txBody>
                    <a:bodyPr/>
                    <a:lstStyle/>
                    <a:p>
                      <a:pPr algn="ctr"/>
                      <a:r>
                        <a:rPr lang="en-US" sz="2400" dirty="0" err="1"/>
                        <a:t>netcard</a:t>
                      </a:r>
                      <a:endParaRPr lang="en-US" sz="2400" dirty="0"/>
                    </a:p>
                  </a:txBody>
                  <a:tcPr/>
                </a:tc>
                <a:tc>
                  <a:txBody>
                    <a:bodyPr/>
                    <a:lstStyle/>
                    <a:p>
                      <a:pPr algn="r"/>
                      <a:r>
                        <a:rPr lang="en-US" sz="2400" dirty="0"/>
                        <a:t>251306</a:t>
                      </a:r>
                    </a:p>
                  </a:txBody>
                  <a:tcPr/>
                </a:tc>
                <a:tc>
                  <a:txBody>
                    <a:bodyPr/>
                    <a:lstStyle/>
                    <a:p>
                      <a:pPr algn="r"/>
                      <a:r>
                        <a:rPr lang="en-US" sz="2400" dirty="0"/>
                        <a:t>253145</a:t>
                      </a:r>
                    </a:p>
                  </a:txBody>
                  <a:tcPr/>
                </a:tc>
                <a:tc>
                  <a:txBody>
                    <a:bodyPr/>
                    <a:lstStyle/>
                    <a:p>
                      <a:pPr algn="r"/>
                      <a:r>
                        <a:rPr lang="en-US" sz="2400" dirty="0"/>
                        <a:t>333</a:t>
                      </a:r>
                    </a:p>
                  </a:txBody>
                  <a:tcPr/>
                </a:tc>
                <a:extLst>
                  <a:ext uri="{0D108BD9-81ED-4DB2-BD59-A6C34878D82A}">
                    <a16:rowId xmlns:a16="http://schemas.microsoft.com/office/drawing/2014/main" val="2026623342"/>
                  </a:ext>
                </a:extLst>
              </a:tr>
              <a:tr h="457200">
                <a:tc>
                  <a:txBody>
                    <a:bodyPr/>
                    <a:lstStyle/>
                    <a:p>
                      <a:pPr algn="ctr"/>
                      <a:r>
                        <a:rPr lang="en-US" sz="2400" dirty="0"/>
                        <a:t>leon3mp</a:t>
                      </a:r>
                    </a:p>
                  </a:txBody>
                  <a:tcPr/>
                </a:tc>
                <a:tc>
                  <a:txBody>
                    <a:bodyPr/>
                    <a:lstStyle/>
                    <a:p>
                      <a:pPr algn="r"/>
                      <a:r>
                        <a:rPr lang="en-US" sz="2400" dirty="0"/>
                        <a:t>371549</a:t>
                      </a:r>
                    </a:p>
                  </a:txBody>
                  <a:tcPr/>
                </a:tc>
                <a:tc>
                  <a:txBody>
                    <a:bodyPr/>
                    <a:lstStyle/>
                    <a:p>
                      <a:pPr algn="r"/>
                      <a:r>
                        <a:rPr lang="en-US" sz="2400" dirty="0"/>
                        <a:t>370706</a:t>
                      </a:r>
                    </a:p>
                  </a:txBody>
                  <a:tcPr/>
                </a:tc>
                <a:tc>
                  <a:txBody>
                    <a:bodyPr/>
                    <a:lstStyle/>
                    <a:p>
                      <a:pPr algn="r"/>
                      <a:r>
                        <a:rPr lang="en-US" sz="2400" dirty="0"/>
                        <a:t>1849</a:t>
                      </a:r>
                    </a:p>
                  </a:txBody>
                  <a:tcPr/>
                </a:tc>
                <a:extLst>
                  <a:ext uri="{0D108BD9-81ED-4DB2-BD59-A6C34878D82A}">
                    <a16:rowId xmlns:a16="http://schemas.microsoft.com/office/drawing/2014/main" val="3080282140"/>
                  </a:ext>
                </a:extLst>
              </a:tr>
            </a:tbl>
          </a:graphicData>
        </a:graphic>
      </p:graphicFrame>
      <p:sp>
        <p:nvSpPr>
          <p:cNvPr id="3" name="Title 2">
            <a:extLst>
              <a:ext uri="{FF2B5EF4-FFF2-40B4-BE49-F238E27FC236}">
                <a16:creationId xmlns:a16="http://schemas.microsoft.com/office/drawing/2014/main" id="{8F8EE5B6-5EA5-D743-9F9A-8AF293AEFC00}"/>
              </a:ext>
            </a:extLst>
          </p:cNvPr>
          <p:cNvSpPr>
            <a:spLocks noGrp="1"/>
          </p:cNvSpPr>
          <p:nvPr>
            <p:ph type="title"/>
          </p:nvPr>
        </p:nvSpPr>
        <p:spPr/>
        <p:txBody>
          <a:bodyPr/>
          <a:lstStyle/>
          <a:p>
            <a:r>
              <a:rPr lang="en-US" dirty="0"/>
              <a:t>Experimental setup</a:t>
            </a:r>
          </a:p>
        </p:txBody>
      </p:sp>
      <p:sp>
        <p:nvSpPr>
          <p:cNvPr id="7" name="Content Placeholder 1">
            <a:extLst>
              <a:ext uri="{FF2B5EF4-FFF2-40B4-BE49-F238E27FC236}">
                <a16:creationId xmlns:a16="http://schemas.microsoft.com/office/drawing/2014/main" id="{D9BA300C-6178-E347-A276-42E71F742409}"/>
              </a:ext>
            </a:extLst>
          </p:cNvPr>
          <p:cNvSpPr txBox="1">
            <a:spLocks/>
          </p:cNvSpPr>
          <p:nvPr/>
        </p:nvSpPr>
        <p:spPr bwMode="auto">
          <a:xfrm>
            <a:off x="161926" y="838205"/>
            <a:ext cx="8851900" cy="2590799"/>
          </a:xfrm>
          <a:prstGeom prst="rect">
            <a:avLst/>
          </a:prstGeom>
          <a:noFill/>
          <a:ln w="9525">
            <a:noFill/>
            <a:miter lim="800000"/>
            <a:headEnd/>
            <a:tailEnd/>
          </a:ln>
        </p:spPr>
        <p:txBody>
          <a:bodyPr vert="horz" wrap="square" lIns="92075" tIns="46039" rIns="92075" bIns="46039"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defTabSz="914377"/>
            <a:r>
              <a:rPr lang="en-US" kern="0" dirty="0"/>
              <a:t>Implemented in </a:t>
            </a:r>
            <a:r>
              <a:rPr lang="en-US" kern="0" dirty="0" err="1"/>
              <a:t>Rsyn</a:t>
            </a:r>
            <a:r>
              <a:rPr lang="en-US" kern="0" dirty="0"/>
              <a:t> framework¹</a:t>
            </a:r>
          </a:p>
          <a:p>
            <a:pPr defTabSz="914377"/>
            <a:r>
              <a:rPr lang="en-US" kern="0" dirty="0"/>
              <a:t>Intel Xeon E5-2695 at 2.1 GHz with 256GB</a:t>
            </a:r>
          </a:p>
          <a:p>
            <a:pPr defTabSz="914377"/>
            <a:r>
              <a:rPr lang="en-US" kern="0" dirty="0"/>
              <a:t>Benchmarks synthesized with a traditional commercial flow</a:t>
            </a:r>
          </a:p>
          <a:p>
            <a:pPr lvl="1" defTabSz="914377"/>
            <a:r>
              <a:rPr lang="en-US" kern="0" dirty="0"/>
              <a:t>4 open design blocks²</a:t>
            </a:r>
          </a:p>
          <a:p>
            <a:pPr lvl="1" defTabSz="914377"/>
            <a:r>
              <a:rPr lang="en-US" kern="0" dirty="0"/>
              <a:t>14nm enablement</a:t>
            </a:r>
          </a:p>
        </p:txBody>
      </p:sp>
      <p:sp>
        <p:nvSpPr>
          <p:cNvPr id="8" name="TextBox 7">
            <a:extLst>
              <a:ext uri="{FF2B5EF4-FFF2-40B4-BE49-F238E27FC236}">
                <a16:creationId xmlns:a16="http://schemas.microsoft.com/office/drawing/2014/main" id="{55B815CC-9A22-3047-B5CF-3B20CA0D7233}"/>
              </a:ext>
            </a:extLst>
          </p:cNvPr>
          <p:cNvSpPr txBox="1"/>
          <p:nvPr/>
        </p:nvSpPr>
        <p:spPr>
          <a:xfrm>
            <a:off x="161925" y="6035336"/>
            <a:ext cx="3595607" cy="646331"/>
          </a:xfrm>
          <a:prstGeom prst="rect">
            <a:avLst/>
          </a:prstGeom>
          <a:noFill/>
        </p:spPr>
        <p:txBody>
          <a:bodyPr wrap="square" rtlCol="0">
            <a:spAutoFit/>
          </a:bodyPr>
          <a:lstStyle/>
          <a:p>
            <a:r>
              <a:rPr lang="en-US" dirty="0"/>
              <a:t>¹ </a:t>
            </a:r>
            <a:r>
              <a:rPr lang="en-US" dirty="0">
                <a:hlinkClick r:id="rId3"/>
              </a:rPr>
              <a:t>http://rsyn.design</a:t>
            </a:r>
            <a:endParaRPr lang="en-US" dirty="0"/>
          </a:p>
          <a:p>
            <a:r>
              <a:rPr lang="en-US" dirty="0"/>
              <a:t>² </a:t>
            </a:r>
            <a:r>
              <a:rPr lang="en-US" dirty="0">
                <a:hlinkClick r:id="rId4"/>
              </a:rPr>
              <a:t>http://www.opencores.org</a:t>
            </a:r>
            <a:r>
              <a:rPr lang="en-US" dirty="0"/>
              <a:t> </a:t>
            </a:r>
          </a:p>
        </p:txBody>
      </p:sp>
    </p:spTree>
    <p:extLst>
      <p:ext uri="{BB962C8B-B14F-4D97-AF65-F5344CB8AC3E}">
        <p14:creationId xmlns:p14="http://schemas.microsoft.com/office/powerpoint/2010/main" val="47604342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88E28D-57F3-BA41-80C5-578346EDEA88}"/>
              </a:ext>
            </a:extLst>
          </p:cNvPr>
          <p:cNvSpPr>
            <a:spLocks noGrp="1"/>
          </p:cNvSpPr>
          <p:nvPr>
            <p:ph idx="1"/>
          </p:nvPr>
        </p:nvSpPr>
        <p:spPr/>
        <p:txBody>
          <a:bodyPr/>
          <a:lstStyle/>
          <a:p>
            <a:r>
              <a:rPr lang="en-US" dirty="0"/>
              <a:t>Compare edge-weighting models hypergraph-to-graph mapping</a:t>
            </a:r>
          </a:p>
        </p:txBody>
      </p:sp>
      <p:sp>
        <p:nvSpPr>
          <p:cNvPr id="3" name="Title 2">
            <a:extLst>
              <a:ext uri="{FF2B5EF4-FFF2-40B4-BE49-F238E27FC236}">
                <a16:creationId xmlns:a16="http://schemas.microsoft.com/office/drawing/2014/main" id="{4DCC7979-75A6-7A4C-BECD-0018E6F013B4}"/>
              </a:ext>
            </a:extLst>
          </p:cNvPr>
          <p:cNvSpPr>
            <a:spLocks noGrp="1"/>
          </p:cNvSpPr>
          <p:nvPr>
            <p:ph type="title"/>
          </p:nvPr>
        </p:nvSpPr>
        <p:spPr/>
        <p:txBody>
          <a:bodyPr/>
          <a:lstStyle/>
          <a:p>
            <a:r>
              <a:rPr lang="en-US" dirty="0"/>
              <a:t>Experiment 1</a:t>
            </a:r>
          </a:p>
        </p:txBody>
      </p:sp>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EC925849-C95A-EB4B-A590-1261FC352B73}"/>
                  </a:ext>
                </a:extLst>
              </p:cNvPr>
              <p:cNvGraphicFramePr>
                <a:graphicFrameLocks noGrp="1"/>
              </p:cNvGraphicFramePr>
              <p:nvPr>
                <p:extLst>
                  <p:ext uri="{D42A27DB-BD31-4B8C-83A1-F6EECF244321}">
                    <p14:modId xmlns:p14="http://schemas.microsoft.com/office/powerpoint/2010/main" val="3143401969"/>
                  </p:ext>
                </p:extLst>
              </p:nvPr>
            </p:nvGraphicFramePr>
            <p:xfrm>
              <a:off x="1162049" y="4125118"/>
              <a:ext cx="5226052" cy="2324058"/>
            </p:xfrm>
            <a:graphic>
              <a:graphicData uri="http://schemas.openxmlformats.org/drawingml/2006/table">
                <a:tbl>
                  <a:tblPr firstRow="1" bandRow="1">
                    <a:tableStyleId>{5C22544A-7EE6-4342-B048-85BDC9FD1C3A}</a:tableStyleId>
                  </a:tblPr>
                  <a:tblGrid>
                    <a:gridCol w="2279652">
                      <a:extLst>
                        <a:ext uri="{9D8B030D-6E8A-4147-A177-3AD203B41FA5}">
                          <a16:colId xmlns:a16="http://schemas.microsoft.com/office/drawing/2014/main" val="3955933813"/>
                        </a:ext>
                      </a:extLst>
                    </a:gridCol>
                    <a:gridCol w="2946400">
                      <a:extLst>
                        <a:ext uri="{9D8B030D-6E8A-4147-A177-3AD203B41FA5}">
                          <a16:colId xmlns:a16="http://schemas.microsoft.com/office/drawing/2014/main" val="3735218533"/>
                        </a:ext>
                      </a:extLst>
                    </a:gridCol>
                  </a:tblGrid>
                  <a:tr h="473287">
                    <a:tc>
                      <a:txBody>
                        <a:bodyPr/>
                        <a:lstStyle/>
                        <a:p>
                          <a:pPr algn="ctr"/>
                          <a:r>
                            <a:rPr lang="en-US" sz="2400" dirty="0"/>
                            <a:t>Name</a:t>
                          </a:r>
                        </a:p>
                      </a:txBody>
                      <a:tcPr/>
                    </a:tc>
                    <a:tc>
                      <a:txBody>
                        <a:bodyPr/>
                        <a:lstStyle/>
                        <a:p>
                          <a:pPr algn="ctr"/>
                          <a:r>
                            <a:rPr lang="en-US" sz="2400" dirty="0">
                              <a:solidFill>
                                <a:schemeClr val="bg1"/>
                              </a:solidFill>
                            </a:rPr>
                            <a:t>Net weight (</a:t>
                          </a:r>
                          <a14:m>
                            <m:oMath xmlns:m="http://schemas.openxmlformats.org/officeDocument/2006/math">
                              <m:sSub>
                                <m:sSubPr>
                                  <m:ctrlPr>
                                    <a:rPr lang="en-US" sz="2400" b="1" i="1" smtClean="0">
                                      <a:solidFill>
                                        <a:schemeClr val="bg1"/>
                                      </a:solidFill>
                                      <a:latin typeface="Cambria Math" panose="02040503050406030204" pitchFamily="18" charset="0"/>
                                    </a:rPr>
                                  </m:ctrlPr>
                                </m:sSubPr>
                                <m:e>
                                  <m:r>
                                    <a:rPr lang="en-US" sz="2400" b="1" i="1" smtClean="0">
                                      <a:solidFill>
                                        <a:schemeClr val="bg1"/>
                                      </a:solidFill>
                                      <a:latin typeface="Cambria Math" panose="02040503050406030204" pitchFamily="18" charset="0"/>
                                    </a:rPr>
                                    <m:t>𝒘</m:t>
                                  </m:r>
                                </m:e>
                                <m:sub>
                                  <m:r>
                                    <a:rPr lang="en-US" sz="2400" b="1" i="1" smtClean="0">
                                      <a:solidFill>
                                        <a:schemeClr val="bg1"/>
                                      </a:solidFill>
                                      <a:latin typeface="Cambria Math" panose="02040503050406030204" pitchFamily="18" charset="0"/>
                                    </a:rPr>
                                    <m:t>𝒉</m:t>
                                  </m:r>
                                  <m:r>
                                    <a:rPr lang="en-US" sz="2400" b="1" i="1" smtClean="0">
                                      <a:solidFill>
                                        <a:schemeClr val="bg1"/>
                                      </a:solidFill>
                                      <a:latin typeface="Cambria Math" panose="02040503050406030204" pitchFamily="18" charset="0"/>
                                    </a:rPr>
                                    <m:t>,</m:t>
                                  </m:r>
                                  <m:r>
                                    <a:rPr lang="en-US" sz="2400" b="1" i="1" smtClean="0">
                                      <a:solidFill>
                                        <a:schemeClr val="bg1"/>
                                      </a:solidFill>
                                      <a:latin typeface="Cambria Math" panose="02040503050406030204" pitchFamily="18" charset="0"/>
                                    </a:rPr>
                                    <m:t>𝟐</m:t>
                                  </m:r>
                                </m:sub>
                              </m:sSub>
                            </m:oMath>
                          </a14:m>
                          <a:r>
                            <a:rPr lang="en-US" sz="2400" dirty="0">
                              <a:solidFill>
                                <a:schemeClr val="bg1"/>
                              </a:solidFill>
                            </a:rPr>
                            <a:t>)</a:t>
                          </a:r>
                        </a:p>
                      </a:txBody>
                      <a:tcPr/>
                    </a:tc>
                    <a:extLst>
                      <a:ext uri="{0D108BD9-81ED-4DB2-BD59-A6C34878D82A}">
                        <a16:rowId xmlns:a16="http://schemas.microsoft.com/office/drawing/2014/main" val="4173607649"/>
                      </a:ext>
                    </a:extLst>
                  </a:tr>
                  <a:tr h="457200">
                    <a:tc>
                      <a:txBody>
                        <a:bodyPr/>
                        <a:lstStyle/>
                        <a:p>
                          <a:pPr algn="ctr"/>
                          <a:r>
                            <a:rPr lang="en-US" sz="2400" dirty="0"/>
                            <a:t>Lengauer90</a:t>
                          </a:r>
                        </a:p>
                      </a:txBody>
                      <a:tcPr/>
                    </a:tc>
                    <a:tc>
                      <a:txBody>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h</m:t>
                                    </m:r>
                                  </m:sub>
                                </m:sSub>
                                <m:r>
                                  <a:rPr lang="en-US" sz="2400" b="0" i="1" smtClean="0">
                                    <a:latin typeface="Cambria Math" panose="02040503050406030204" pitchFamily="18" charset="0"/>
                                  </a:rPr>
                                  <m:t>−1)</m:t>
                                </m:r>
                              </m:oMath>
                            </m:oMathPara>
                          </a14:m>
                          <a:endParaRPr lang="en-US" sz="2400" dirty="0"/>
                        </a:p>
                      </a:txBody>
                      <a:tcPr/>
                    </a:tc>
                    <a:extLst>
                      <a:ext uri="{0D108BD9-81ED-4DB2-BD59-A6C34878D82A}">
                        <a16:rowId xmlns:a16="http://schemas.microsoft.com/office/drawing/2014/main" val="968378945"/>
                      </a:ext>
                    </a:extLst>
                  </a:tr>
                  <a:tr h="457200">
                    <a:tc>
                      <a:txBody>
                        <a:bodyPr/>
                        <a:lstStyle/>
                        <a:p>
                          <a:pPr algn="ctr"/>
                          <a:r>
                            <a:rPr lang="en-US" sz="2400" dirty="0"/>
                            <a:t>Huanhg95</a:t>
                          </a:r>
                        </a:p>
                      </a:txBody>
                      <a:tcPr/>
                    </a:tc>
                    <a:tc>
                      <a:txBody>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4/(</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h</m:t>
                                    </m:r>
                                  </m:sub>
                                </m:sSub>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h</m:t>
                                        </m:r>
                                      </m:sub>
                                    </m:sSub>
                                    <m:r>
                                      <a:rPr lang="en-US" sz="2400" b="0" i="1" smtClean="0">
                                        <a:latin typeface="Cambria Math" panose="02040503050406030204" pitchFamily="18" charset="0"/>
                                      </a:rPr>
                                      <m:t>−1</m:t>
                                    </m:r>
                                  </m:e>
                                </m:d>
                                <m:r>
                                  <a:rPr lang="en-US" sz="2400" b="0" i="1" smtClean="0">
                                    <a:latin typeface="Cambria Math" panose="02040503050406030204" pitchFamily="18" charset="0"/>
                                  </a:rPr>
                                  <m:t>)</m:t>
                                </m:r>
                              </m:oMath>
                            </m:oMathPara>
                          </a14:m>
                          <a:endParaRPr lang="en-US" sz="2400" dirty="0"/>
                        </a:p>
                      </a:txBody>
                      <a:tcPr/>
                    </a:tc>
                    <a:extLst>
                      <a:ext uri="{0D108BD9-81ED-4DB2-BD59-A6C34878D82A}">
                        <a16:rowId xmlns:a16="http://schemas.microsoft.com/office/drawing/2014/main" val="4152717181"/>
                      </a:ext>
                    </a:extLst>
                  </a:tr>
                  <a:tr h="457200">
                    <a:tc>
                      <a:txBody>
                        <a:bodyPr/>
                        <a:lstStyle/>
                        <a:p>
                          <a:pPr algn="ctr"/>
                          <a:r>
                            <a:rPr lang="en-US" sz="2400" dirty="0"/>
                            <a:t>Tsay-Kuh91</a:t>
                          </a:r>
                        </a:p>
                      </a:txBody>
                      <a:tcPr/>
                    </a:tc>
                    <a:tc>
                      <a:txBody>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h</m:t>
                                    </m:r>
                                  </m:sub>
                                </m:sSub>
                              </m:oMath>
                            </m:oMathPara>
                          </a14:m>
                          <a:endParaRPr lang="en-US" sz="2400" dirty="0"/>
                        </a:p>
                      </a:txBody>
                      <a:tcPr/>
                    </a:tc>
                    <a:extLst>
                      <a:ext uri="{0D108BD9-81ED-4DB2-BD59-A6C34878D82A}">
                        <a16:rowId xmlns:a16="http://schemas.microsoft.com/office/drawing/2014/main" val="2951185447"/>
                      </a:ext>
                    </a:extLst>
                  </a:tr>
                  <a:tr h="479171">
                    <a:tc>
                      <a:txBody>
                        <a:bodyPr/>
                        <a:lstStyle/>
                        <a:p>
                          <a:pPr algn="ctr"/>
                          <a:r>
                            <a:rPr lang="en-US" sz="2400" dirty="0"/>
                            <a:t>Frankle-Karp86</a:t>
                          </a:r>
                        </a:p>
                      </a:txBody>
                      <a:tcPr/>
                    </a:tc>
                    <a:tc>
                      <a:txBody>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𝑝</m:t>
                                    </m:r>
                                  </m:e>
                                  <m:sub>
                                    <m:r>
                                      <a:rPr lang="en-US" sz="2400" b="0" i="1" smtClean="0">
                                        <a:latin typeface="Cambria Math" panose="02040503050406030204" pitchFamily="18" charset="0"/>
                                      </a:rPr>
                                      <m:t>h</m:t>
                                    </m:r>
                                  </m:sub>
                                  <m:sup>
                                    <m:r>
                                      <a:rPr lang="en-US" sz="2400" b="0" i="1" smtClean="0">
                                        <a:latin typeface="Cambria Math" panose="02040503050406030204" pitchFamily="18" charset="0"/>
                                      </a:rPr>
                                      <m:t>1.5</m:t>
                                    </m:r>
                                  </m:sup>
                                </m:sSubSup>
                              </m:oMath>
                            </m:oMathPara>
                          </a14:m>
                          <a:endParaRPr lang="en-US" sz="2400" dirty="0"/>
                        </a:p>
                      </a:txBody>
                      <a:tcPr/>
                    </a:tc>
                    <a:extLst>
                      <a:ext uri="{0D108BD9-81ED-4DB2-BD59-A6C34878D82A}">
                        <a16:rowId xmlns:a16="http://schemas.microsoft.com/office/drawing/2014/main" val="1273289339"/>
                      </a:ext>
                    </a:extLst>
                  </a:tr>
                </a:tbl>
              </a:graphicData>
            </a:graphic>
          </p:graphicFrame>
        </mc:Choice>
        <mc:Fallback>
          <p:graphicFrame>
            <p:nvGraphicFramePr>
              <p:cNvPr id="4" name="Table 3">
                <a:extLst>
                  <a:ext uri="{FF2B5EF4-FFF2-40B4-BE49-F238E27FC236}">
                    <a16:creationId xmlns:a16="http://schemas.microsoft.com/office/drawing/2014/main" id="{EC925849-C95A-EB4B-A590-1261FC352B73}"/>
                  </a:ext>
                </a:extLst>
              </p:cNvPr>
              <p:cNvGraphicFramePr>
                <a:graphicFrameLocks noGrp="1"/>
              </p:cNvGraphicFramePr>
              <p:nvPr>
                <p:extLst>
                  <p:ext uri="{D42A27DB-BD31-4B8C-83A1-F6EECF244321}">
                    <p14:modId xmlns:p14="http://schemas.microsoft.com/office/powerpoint/2010/main" val="3143401969"/>
                  </p:ext>
                </p:extLst>
              </p:nvPr>
            </p:nvGraphicFramePr>
            <p:xfrm>
              <a:off x="1162049" y="4125118"/>
              <a:ext cx="5226052" cy="2324058"/>
            </p:xfrm>
            <a:graphic>
              <a:graphicData uri="http://schemas.openxmlformats.org/drawingml/2006/table">
                <a:tbl>
                  <a:tblPr firstRow="1" bandRow="1">
                    <a:tableStyleId>{5C22544A-7EE6-4342-B048-85BDC9FD1C3A}</a:tableStyleId>
                  </a:tblPr>
                  <a:tblGrid>
                    <a:gridCol w="2279652">
                      <a:extLst>
                        <a:ext uri="{9D8B030D-6E8A-4147-A177-3AD203B41FA5}">
                          <a16:colId xmlns:a16="http://schemas.microsoft.com/office/drawing/2014/main" val="3955933813"/>
                        </a:ext>
                      </a:extLst>
                    </a:gridCol>
                    <a:gridCol w="2946400">
                      <a:extLst>
                        <a:ext uri="{9D8B030D-6E8A-4147-A177-3AD203B41FA5}">
                          <a16:colId xmlns:a16="http://schemas.microsoft.com/office/drawing/2014/main" val="3735218533"/>
                        </a:ext>
                      </a:extLst>
                    </a:gridCol>
                  </a:tblGrid>
                  <a:tr h="473287">
                    <a:tc>
                      <a:txBody>
                        <a:bodyPr/>
                        <a:lstStyle/>
                        <a:p>
                          <a:pPr algn="ctr"/>
                          <a:r>
                            <a:rPr lang="en-US" sz="2400" dirty="0"/>
                            <a:t>Name</a:t>
                          </a:r>
                        </a:p>
                      </a:txBody>
                      <a:tcPr/>
                    </a:tc>
                    <a:tc>
                      <a:txBody>
                        <a:bodyPr/>
                        <a:lstStyle/>
                        <a:p>
                          <a:endParaRPr lang="en-US"/>
                        </a:p>
                      </a:txBody>
                      <a:tcPr>
                        <a:blipFill>
                          <a:blip r:embed="rId3"/>
                          <a:stretch>
                            <a:fillRect l="-77682" t="-10811" r="-429" b="-421622"/>
                          </a:stretch>
                        </a:blipFill>
                      </a:tcPr>
                    </a:tc>
                    <a:extLst>
                      <a:ext uri="{0D108BD9-81ED-4DB2-BD59-A6C34878D82A}">
                        <a16:rowId xmlns:a16="http://schemas.microsoft.com/office/drawing/2014/main" val="4173607649"/>
                      </a:ext>
                    </a:extLst>
                  </a:tr>
                  <a:tr h="457200">
                    <a:tc>
                      <a:txBody>
                        <a:bodyPr/>
                        <a:lstStyle/>
                        <a:p>
                          <a:pPr algn="ctr"/>
                          <a:r>
                            <a:rPr lang="en-US" sz="2400" dirty="0"/>
                            <a:t>Lengauer90</a:t>
                          </a:r>
                        </a:p>
                      </a:txBody>
                      <a:tcPr/>
                    </a:tc>
                    <a:tc>
                      <a:txBody>
                        <a:bodyPr/>
                        <a:lstStyle/>
                        <a:p>
                          <a:endParaRPr lang="en-US"/>
                        </a:p>
                      </a:txBody>
                      <a:tcPr>
                        <a:blipFill>
                          <a:blip r:embed="rId3"/>
                          <a:stretch>
                            <a:fillRect l="-77682" t="-110811" r="-429" b="-321622"/>
                          </a:stretch>
                        </a:blipFill>
                      </a:tcPr>
                    </a:tc>
                    <a:extLst>
                      <a:ext uri="{0D108BD9-81ED-4DB2-BD59-A6C34878D82A}">
                        <a16:rowId xmlns:a16="http://schemas.microsoft.com/office/drawing/2014/main" val="968378945"/>
                      </a:ext>
                    </a:extLst>
                  </a:tr>
                  <a:tr h="457200">
                    <a:tc>
                      <a:txBody>
                        <a:bodyPr/>
                        <a:lstStyle/>
                        <a:p>
                          <a:pPr algn="ctr"/>
                          <a:r>
                            <a:rPr lang="en-US" sz="2400" dirty="0"/>
                            <a:t>Huanhg95</a:t>
                          </a:r>
                        </a:p>
                      </a:txBody>
                      <a:tcPr/>
                    </a:tc>
                    <a:tc>
                      <a:txBody>
                        <a:bodyPr/>
                        <a:lstStyle/>
                        <a:p>
                          <a:endParaRPr lang="en-US"/>
                        </a:p>
                      </a:txBody>
                      <a:tcPr>
                        <a:blipFill>
                          <a:blip r:embed="rId3"/>
                          <a:stretch>
                            <a:fillRect l="-77682" t="-216667" r="-429" b="-230556"/>
                          </a:stretch>
                        </a:blipFill>
                      </a:tcPr>
                    </a:tc>
                    <a:extLst>
                      <a:ext uri="{0D108BD9-81ED-4DB2-BD59-A6C34878D82A}">
                        <a16:rowId xmlns:a16="http://schemas.microsoft.com/office/drawing/2014/main" val="4152717181"/>
                      </a:ext>
                    </a:extLst>
                  </a:tr>
                  <a:tr h="457200">
                    <a:tc>
                      <a:txBody>
                        <a:bodyPr/>
                        <a:lstStyle/>
                        <a:p>
                          <a:pPr algn="ctr"/>
                          <a:r>
                            <a:rPr lang="en-US" sz="2400" dirty="0"/>
                            <a:t>Tsay-Kuh91</a:t>
                          </a:r>
                        </a:p>
                      </a:txBody>
                      <a:tcPr/>
                    </a:tc>
                    <a:tc>
                      <a:txBody>
                        <a:bodyPr/>
                        <a:lstStyle/>
                        <a:p>
                          <a:endParaRPr lang="en-US"/>
                        </a:p>
                      </a:txBody>
                      <a:tcPr>
                        <a:blipFill>
                          <a:blip r:embed="rId3"/>
                          <a:stretch>
                            <a:fillRect l="-77682" t="-316667" r="-429" b="-130556"/>
                          </a:stretch>
                        </a:blipFill>
                      </a:tcPr>
                    </a:tc>
                    <a:extLst>
                      <a:ext uri="{0D108BD9-81ED-4DB2-BD59-A6C34878D82A}">
                        <a16:rowId xmlns:a16="http://schemas.microsoft.com/office/drawing/2014/main" val="2951185447"/>
                      </a:ext>
                    </a:extLst>
                  </a:tr>
                  <a:tr h="479171">
                    <a:tc>
                      <a:txBody>
                        <a:bodyPr/>
                        <a:lstStyle/>
                        <a:p>
                          <a:pPr algn="ctr"/>
                          <a:r>
                            <a:rPr lang="en-US" sz="2400" dirty="0"/>
                            <a:t>Frankle-Karp86</a:t>
                          </a:r>
                        </a:p>
                      </a:txBody>
                      <a:tcPr/>
                    </a:tc>
                    <a:tc>
                      <a:txBody>
                        <a:bodyPr/>
                        <a:lstStyle/>
                        <a:p>
                          <a:endParaRPr lang="en-US"/>
                        </a:p>
                      </a:txBody>
                      <a:tcPr>
                        <a:blipFill>
                          <a:blip r:embed="rId3"/>
                          <a:stretch>
                            <a:fillRect l="-77682" t="-394737" r="-429" b="-23684"/>
                          </a:stretch>
                        </a:blipFill>
                      </a:tcPr>
                    </a:tc>
                    <a:extLst>
                      <a:ext uri="{0D108BD9-81ED-4DB2-BD59-A6C34878D82A}">
                        <a16:rowId xmlns:a16="http://schemas.microsoft.com/office/drawing/2014/main" val="1273289339"/>
                      </a:ext>
                    </a:extLst>
                  </a:tr>
                </a:tbl>
              </a:graphicData>
            </a:graphic>
          </p:graphicFrame>
        </mc:Fallback>
      </mc:AlternateContent>
      <p:sp>
        <p:nvSpPr>
          <p:cNvPr id="5" name="Pentagon 4">
            <a:extLst>
              <a:ext uri="{FF2B5EF4-FFF2-40B4-BE49-F238E27FC236}">
                <a16:creationId xmlns:a16="http://schemas.microsoft.com/office/drawing/2014/main" id="{92D4B45A-8F29-8344-A3A7-A551EA4EC0E7}"/>
              </a:ext>
            </a:extLst>
          </p:cNvPr>
          <p:cNvSpPr/>
          <p:nvPr/>
        </p:nvSpPr>
        <p:spPr bwMode="auto">
          <a:xfrm>
            <a:off x="226976" y="2821301"/>
            <a:ext cx="711200" cy="290515"/>
          </a:xfrm>
          <a:prstGeom prst="homePlate">
            <a:avLst/>
          </a:prstGeom>
          <a:solidFill>
            <a:schemeClr val="accent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Narrow" pitchFamily="34" charset="0"/>
            </a:endParaRPr>
          </a:p>
        </p:txBody>
      </p:sp>
      <p:sp>
        <p:nvSpPr>
          <p:cNvPr id="6" name="Pentagon 5">
            <a:extLst>
              <a:ext uri="{FF2B5EF4-FFF2-40B4-BE49-F238E27FC236}">
                <a16:creationId xmlns:a16="http://schemas.microsoft.com/office/drawing/2014/main" id="{5C957769-B26C-4542-B9E6-56020E61BFCC}"/>
              </a:ext>
            </a:extLst>
          </p:cNvPr>
          <p:cNvSpPr/>
          <p:nvPr/>
        </p:nvSpPr>
        <p:spPr bwMode="auto">
          <a:xfrm>
            <a:off x="2157376" y="2170431"/>
            <a:ext cx="711200" cy="290515"/>
          </a:xfrm>
          <a:prstGeom prst="homePlate">
            <a:avLst/>
          </a:prstGeom>
          <a:solidFill>
            <a:schemeClr val="accent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Narrow" pitchFamily="34" charset="0"/>
            </a:endParaRPr>
          </a:p>
        </p:txBody>
      </p:sp>
      <p:sp>
        <p:nvSpPr>
          <p:cNvPr id="7" name="Pentagon 6">
            <a:extLst>
              <a:ext uri="{FF2B5EF4-FFF2-40B4-BE49-F238E27FC236}">
                <a16:creationId xmlns:a16="http://schemas.microsoft.com/office/drawing/2014/main" id="{CA4F96D6-ECE1-C74C-B9CA-D55DF0082F7E}"/>
              </a:ext>
            </a:extLst>
          </p:cNvPr>
          <p:cNvSpPr/>
          <p:nvPr/>
        </p:nvSpPr>
        <p:spPr bwMode="auto">
          <a:xfrm>
            <a:off x="2157376" y="3511865"/>
            <a:ext cx="711200" cy="290515"/>
          </a:xfrm>
          <a:prstGeom prst="homePlate">
            <a:avLst/>
          </a:prstGeom>
          <a:solidFill>
            <a:schemeClr val="accent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Narrow" pitchFamily="34" charset="0"/>
            </a:endParaRPr>
          </a:p>
        </p:txBody>
      </p:sp>
      <p:cxnSp>
        <p:nvCxnSpPr>
          <p:cNvPr id="9" name="Elbow Connector 8">
            <a:extLst>
              <a:ext uri="{FF2B5EF4-FFF2-40B4-BE49-F238E27FC236}">
                <a16:creationId xmlns:a16="http://schemas.microsoft.com/office/drawing/2014/main" id="{ACD1FB6F-F8D1-1646-83AA-1077C57762D9}"/>
              </a:ext>
            </a:extLst>
          </p:cNvPr>
          <p:cNvCxnSpPr>
            <a:stCxn id="5" idx="3"/>
            <a:endCxn id="6" idx="1"/>
          </p:cNvCxnSpPr>
          <p:nvPr/>
        </p:nvCxnSpPr>
        <p:spPr bwMode="auto">
          <a:xfrm flipV="1">
            <a:off x="938176" y="2315686"/>
            <a:ext cx="1219200" cy="650872"/>
          </a:xfrm>
          <a:prstGeom prst="bentConnector3">
            <a:avLst/>
          </a:prstGeom>
          <a:solidFill>
            <a:schemeClr val="accent1"/>
          </a:solidFill>
          <a:ln w="25400" cap="flat" cmpd="sng" algn="ctr">
            <a:solidFill>
              <a:schemeClr val="tx1"/>
            </a:solidFill>
            <a:prstDash val="solid"/>
            <a:round/>
            <a:headEnd type="none" w="med" len="med"/>
            <a:tailEnd type="none" w="med" len="med"/>
          </a:ln>
          <a:effectLst/>
        </p:spPr>
      </p:cxnSp>
      <p:cxnSp>
        <p:nvCxnSpPr>
          <p:cNvPr id="11" name="Elbow Connector 10">
            <a:extLst>
              <a:ext uri="{FF2B5EF4-FFF2-40B4-BE49-F238E27FC236}">
                <a16:creationId xmlns:a16="http://schemas.microsoft.com/office/drawing/2014/main" id="{35A77E94-AA6A-7F4B-839B-03C9FB796831}"/>
              </a:ext>
            </a:extLst>
          </p:cNvPr>
          <p:cNvCxnSpPr>
            <a:stCxn id="5" idx="3"/>
            <a:endCxn id="7" idx="1"/>
          </p:cNvCxnSpPr>
          <p:nvPr/>
        </p:nvCxnSpPr>
        <p:spPr bwMode="auto">
          <a:xfrm>
            <a:off x="938176" y="2966559"/>
            <a:ext cx="1219200" cy="690563"/>
          </a:xfrm>
          <a:prstGeom prst="bentConnector3">
            <a:avLst/>
          </a:prstGeom>
          <a:solidFill>
            <a:schemeClr val="accent1"/>
          </a:solidFill>
          <a:ln w="25400" cap="flat" cmpd="sng" algn="ctr">
            <a:solidFill>
              <a:schemeClr val="tx1"/>
            </a:solidFill>
            <a:prstDash val="solid"/>
            <a:round/>
            <a:headEnd type="none" w="med" len="med"/>
            <a:tailEnd type="none" w="med" len="med"/>
          </a:ln>
          <a:effectLst/>
        </p:spPr>
      </p:cxnSp>
      <p:sp>
        <p:nvSpPr>
          <p:cNvPr id="12" name="Right Arrow 11">
            <a:extLst>
              <a:ext uri="{FF2B5EF4-FFF2-40B4-BE49-F238E27FC236}">
                <a16:creationId xmlns:a16="http://schemas.microsoft.com/office/drawing/2014/main" id="{E4F83631-997F-114B-A46F-27CA2FF0974F}"/>
              </a:ext>
            </a:extLst>
          </p:cNvPr>
          <p:cNvSpPr/>
          <p:nvPr/>
        </p:nvSpPr>
        <p:spPr bwMode="auto">
          <a:xfrm>
            <a:off x="3088217" y="2086526"/>
            <a:ext cx="584200" cy="1631949"/>
          </a:xfrm>
          <a:prstGeom prst="rightArrow">
            <a:avLst>
              <a:gd name="adj1" fmla="val 50000"/>
              <a:gd name="adj2" fmla="val 75714"/>
            </a:avLst>
          </a:prstGeom>
          <a:solidFill>
            <a:schemeClr val="accent6"/>
          </a:solidFill>
          <a:ln w="254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Narrow" pitchFamily="34" charset="0"/>
            </a:endParaRPr>
          </a:p>
        </p:txBody>
      </p:sp>
      <p:sp>
        <p:nvSpPr>
          <p:cNvPr id="13" name="Oval 12">
            <a:extLst>
              <a:ext uri="{FF2B5EF4-FFF2-40B4-BE49-F238E27FC236}">
                <a16:creationId xmlns:a16="http://schemas.microsoft.com/office/drawing/2014/main" id="{1CA99B73-7BA2-BF45-925B-06FA59F86B10}"/>
              </a:ext>
            </a:extLst>
          </p:cNvPr>
          <p:cNvSpPr/>
          <p:nvPr/>
        </p:nvSpPr>
        <p:spPr bwMode="auto">
          <a:xfrm>
            <a:off x="3784149" y="2730815"/>
            <a:ext cx="279400" cy="279400"/>
          </a:xfrm>
          <a:prstGeom prst="ellipse">
            <a:avLst/>
          </a:prstGeom>
          <a:solidFill>
            <a:schemeClr val="accent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Narrow" pitchFamily="34" charset="0"/>
            </a:endParaRPr>
          </a:p>
        </p:txBody>
      </p:sp>
      <p:sp>
        <p:nvSpPr>
          <p:cNvPr id="14" name="Oval 13">
            <a:extLst>
              <a:ext uri="{FF2B5EF4-FFF2-40B4-BE49-F238E27FC236}">
                <a16:creationId xmlns:a16="http://schemas.microsoft.com/office/drawing/2014/main" id="{097F220D-EDEB-1847-B253-725C548906B1}"/>
              </a:ext>
            </a:extLst>
          </p:cNvPr>
          <p:cNvSpPr/>
          <p:nvPr/>
        </p:nvSpPr>
        <p:spPr bwMode="auto">
          <a:xfrm>
            <a:off x="5623534" y="1943412"/>
            <a:ext cx="279400" cy="279400"/>
          </a:xfrm>
          <a:prstGeom prst="ellipse">
            <a:avLst/>
          </a:prstGeom>
          <a:solidFill>
            <a:schemeClr val="accent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Narrow" pitchFamily="34" charset="0"/>
            </a:endParaRPr>
          </a:p>
        </p:txBody>
      </p:sp>
      <p:sp>
        <p:nvSpPr>
          <p:cNvPr id="15" name="Oval 14">
            <a:extLst>
              <a:ext uri="{FF2B5EF4-FFF2-40B4-BE49-F238E27FC236}">
                <a16:creationId xmlns:a16="http://schemas.microsoft.com/office/drawing/2014/main" id="{44465CE0-F158-4440-AFF6-8E240005F256}"/>
              </a:ext>
            </a:extLst>
          </p:cNvPr>
          <p:cNvSpPr/>
          <p:nvPr/>
        </p:nvSpPr>
        <p:spPr bwMode="auto">
          <a:xfrm>
            <a:off x="5623534" y="3377718"/>
            <a:ext cx="279400" cy="279400"/>
          </a:xfrm>
          <a:prstGeom prst="ellipse">
            <a:avLst/>
          </a:prstGeom>
          <a:solidFill>
            <a:schemeClr val="accent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Narrow" pitchFamily="34" charset="0"/>
            </a:endParaRPr>
          </a:p>
        </p:txBody>
      </p:sp>
      <p:cxnSp>
        <p:nvCxnSpPr>
          <p:cNvPr id="17" name="Straight Connector 16">
            <a:extLst>
              <a:ext uri="{FF2B5EF4-FFF2-40B4-BE49-F238E27FC236}">
                <a16:creationId xmlns:a16="http://schemas.microsoft.com/office/drawing/2014/main" id="{9CC175B5-386D-B346-8A78-30E0D1F0B83D}"/>
              </a:ext>
            </a:extLst>
          </p:cNvPr>
          <p:cNvCxnSpPr>
            <a:cxnSpLocks/>
            <a:stCxn id="13" idx="7"/>
            <a:endCxn id="14" idx="2"/>
          </p:cNvCxnSpPr>
          <p:nvPr/>
        </p:nvCxnSpPr>
        <p:spPr bwMode="auto">
          <a:xfrm flipV="1">
            <a:off x="4022635" y="2083113"/>
            <a:ext cx="1600903" cy="68862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1020FD4-FB55-A941-A8F4-27FD9332C4DE}"/>
              </a:ext>
            </a:extLst>
          </p:cNvPr>
          <p:cNvCxnSpPr>
            <a:stCxn id="13" idx="5"/>
            <a:endCxn id="15" idx="2"/>
          </p:cNvCxnSpPr>
          <p:nvPr/>
        </p:nvCxnSpPr>
        <p:spPr bwMode="auto">
          <a:xfrm>
            <a:off x="4022635" y="2969298"/>
            <a:ext cx="1600903" cy="54812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23854536-59CB-4349-8B63-65F6764949FF}"/>
              </a:ext>
            </a:extLst>
          </p:cNvPr>
          <p:cNvCxnSpPr>
            <a:cxnSpLocks/>
            <a:stCxn id="14" idx="4"/>
            <a:endCxn id="15" idx="0"/>
          </p:cNvCxnSpPr>
          <p:nvPr/>
        </p:nvCxnSpPr>
        <p:spPr bwMode="auto">
          <a:xfrm>
            <a:off x="5763234" y="2222815"/>
            <a:ext cx="0" cy="1154907"/>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3" name="Curved Connector 22">
            <a:extLst>
              <a:ext uri="{FF2B5EF4-FFF2-40B4-BE49-F238E27FC236}">
                <a16:creationId xmlns:a16="http://schemas.microsoft.com/office/drawing/2014/main" id="{19E2F65E-C2E9-5542-BB60-B88F0E121B13}"/>
              </a:ext>
            </a:extLst>
          </p:cNvPr>
          <p:cNvCxnSpPr>
            <a:cxnSpLocks/>
            <a:endCxn id="24" idx="1"/>
          </p:cNvCxnSpPr>
          <p:nvPr/>
        </p:nvCxnSpPr>
        <p:spPr bwMode="auto">
          <a:xfrm rot="5400000" flipH="1" flipV="1">
            <a:off x="4221894" y="1767715"/>
            <a:ext cx="788603" cy="597860"/>
          </a:xfrm>
          <a:prstGeom prst="curvedConnector2">
            <a:avLst/>
          </a:prstGeom>
          <a:solidFill>
            <a:schemeClr val="accent1"/>
          </a:solidFill>
          <a:ln w="38100" cap="flat" cmpd="sng" algn="ctr">
            <a:solidFill>
              <a:schemeClr val="accent6"/>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9936D81-2B9B-2343-9A2F-CB0CA3B18A32}"/>
                  </a:ext>
                </a:extLst>
              </p:cNvPr>
              <p:cNvSpPr txBox="1"/>
              <p:nvPr/>
            </p:nvSpPr>
            <p:spPr>
              <a:xfrm>
                <a:off x="4915125" y="1401275"/>
                <a:ext cx="4368801" cy="54213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2800" i="1">
                              <a:latin typeface="Cambria Math" panose="02040503050406030204" pitchFamily="18" charset="0"/>
                            </a:rPr>
                          </m:ctrlPr>
                        </m:sSubPr>
                        <m:e>
                          <m:r>
                            <m:rPr>
                              <m:sty m:val="p"/>
                            </m:rPr>
                            <a:rPr lang="en-US" sz="2800" i="1">
                              <a:latin typeface="Cambria Math" panose="02040503050406030204" pitchFamily="18" charset="0"/>
                            </a:rPr>
                            <m:t>w</m:t>
                          </m:r>
                        </m:e>
                        <m:sub>
                          <m:r>
                            <a:rPr lang="en-US" sz="2800" i="1">
                              <a:latin typeface="Cambria Math" panose="02040503050406030204" pitchFamily="18" charset="0"/>
                            </a:rPr>
                            <m:t>h</m:t>
                          </m:r>
                        </m:sub>
                      </m:sSub>
                      <m:r>
                        <a:rPr lang="en-US" sz="2800" i="1">
                          <a:latin typeface="Cambria Math" panose="02040503050406030204" pitchFamily="18" charset="0"/>
                        </a:rPr>
                        <m:t>=1/(</m:t>
                      </m:r>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𝑤</m:t>
                          </m:r>
                        </m:e>
                        <m:sub>
                          <m:r>
                            <a:rPr lang="en-US" sz="2800" i="1">
                              <a:solidFill>
                                <a:srgbClr val="7030A0"/>
                              </a:solidFill>
                              <a:latin typeface="Cambria Math" panose="02040503050406030204" pitchFamily="18" charset="0"/>
                            </a:rPr>
                            <m:t>h</m:t>
                          </m:r>
                          <m:r>
                            <a:rPr lang="en-US" sz="2800" i="1">
                              <a:solidFill>
                                <a:srgbClr val="7030A0"/>
                              </a:solidFill>
                              <a:latin typeface="Cambria Math" panose="02040503050406030204" pitchFamily="18" charset="0"/>
                            </a:rPr>
                            <m:t>,1</m:t>
                          </m:r>
                        </m:sub>
                      </m:sSub>
                      <m:r>
                        <a:rPr lang="en-US" sz="2800" i="1">
                          <a:latin typeface="Cambria Math" panose="02040503050406030204" pitchFamily="18" charset="0"/>
                        </a:rPr>
                        <m:t>∗(</m:t>
                      </m:r>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𝑤</m:t>
                          </m:r>
                        </m:e>
                        <m:sub>
                          <m:r>
                            <a:rPr lang="en-US" sz="2800" i="1">
                              <a:solidFill>
                                <a:srgbClr val="FF0000"/>
                              </a:solidFill>
                              <a:latin typeface="Cambria Math" panose="02040503050406030204" pitchFamily="18" charset="0"/>
                            </a:rPr>
                            <m:t>h</m:t>
                          </m:r>
                          <m:r>
                            <a:rPr lang="en-US" sz="2800" i="1">
                              <a:solidFill>
                                <a:srgbClr val="FF0000"/>
                              </a:solidFill>
                              <a:latin typeface="Cambria Math" panose="02040503050406030204" pitchFamily="18" charset="0"/>
                            </a:rPr>
                            <m:t>,2</m:t>
                          </m:r>
                        </m:sub>
                      </m:sSub>
                      <m:r>
                        <a:rPr lang="en-US" sz="2800" i="1">
                          <a:latin typeface="Cambria Math" panose="02040503050406030204" pitchFamily="18" charset="0"/>
                        </a:rPr>
                        <m:t>+1))</m:t>
                      </m:r>
                    </m:oMath>
                  </m:oMathPara>
                </a14:m>
                <a:endParaRPr lang="en-US" sz="2800" dirty="0"/>
              </a:p>
            </p:txBody>
          </p:sp>
        </mc:Choice>
        <mc:Fallback xmlns="">
          <p:sp>
            <p:nvSpPr>
              <p:cNvPr id="24" name="TextBox 23">
                <a:extLst>
                  <a:ext uri="{FF2B5EF4-FFF2-40B4-BE49-F238E27FC236}">
                    <a16:creationId xmlns:a16="http://schemas.microsoft.com/office/drawing/2014/main" id="{99936D81-2B9B-2343-9A2F-CB0CA3B18A32}"/>
                  </a:ext>
                </a:extLst>
              </p:cNvPr>
              <p:cNvSpPr txBox="1">
                <a:spLocks noRot="1" noChangeAspect="1" noMove="1" noResize="1" noEditPoints="1" noAdjustHandles="1" noChangeArrowheads="1" noChangeShapeType="1" noTextEdit="1"/>
              </p:cNvSpPr>
              <p:nvPr/>
            </p:nvSpPr>
            <p:spPr>
              <a:xfrm>
                <a:off x="4915125" y="1401275"/>
                <a:ext cx="4368801" cy="542136"/>
              </a:xfrm>
              <a:prstGeom prst="rect">
                <a:avLst/>
              </a:prstGeom>
              <a:blipFill>
                <a:blip r:embed="rId4"/>
                <a:stretch>
                  <a:fillRect b="-15909"/>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DBA9A33C-941C-8D49-8EB2-DA2F61E79665}"/>
              </a:ext>
            </a:extLst>
          </p:cNvPr>
          <p:cNvSpPr txBox="1"/>
          <p:nvPr/>
        </p:nvSpPr>
        <p:spPr>
          <a:xfrm>
            <a:off x="6701595" y="1991979"/>
            <a:ext cx="1979837" cy="461665"/>
          </a:xfrm>
          <a:prstGeom prst="rect">
            <a:avLst/>
          </a:prstGeom>
          <a:noFill/>
        </p:spPr>
        <p:txBody>
          <a:bodyPr wrap="none" rtlCol="0">
            <a:spAutoFit/>
          </a:bodyPr>
          <a:lstStyle/>
          <a:p>
            <a:r>
              <a:rPr lang="en-US" sz="2400" dirty="0">
                <a:solidFill>
                  <a:srgbClr val="7030A0"/>
                </a:solidFill>
              </a:rPr>
              <a:t>I/O proximity</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6394E9D-5A5C-A542-93C7-6AE101D043F5}"/>
                  </a:ext>
                </a:extLst>
              </p:cNvPr>
              <p:cNvSpPr txBox="1"/>
              <p:nvPr/>
            </p:nvSpPr>
            <p:spPr>
              <a:xfrm>
                <a:off x="6375550" y="5193741"/>
                <a:ext cx="2608535" cy="369332"/>
              </a:xfrm>
              <a:prstGeom prst="rect">
                <a:avLst/>
              </a:prstGeom>
              <a:noFill/>
            </p:spPr>
            <p:txBody>
              <a:bodyPr wrap="none" rtlCol="0">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h</m:t>
                        </m:r>
                      </m:sub>
                    </m:sSub>
                  </m:oMath>
                </a14:m>
                <a:r>
                  <a:rPr lang="en-US" dirty="0"/>
                  <a:t> = # of pin in the net</a:t>
                </a:r>
              </a:p>
            </p:txBody>
          </p:sp>
        </mc:Choice>
        <mc:Fallback xmlns="">
          <p:sp>
            <p:nvSpPr>
              <p:cNvPr id="26" name="TextBox 25">
                <a:extLst>
                  <a:ext uri="{FF2B5EF4-FFF2-40B4-BE49-F238E27FC236}">
                    <a16:creationId xmlns:a16="http://schemas.microsoft.com/office/drawing/2014/main" id="{86394E9D-5A5C-A542-93C7-6AE101D043F5}"/>
                  </a:ext>
                </a:extLst>
              </p:cNvPr>
              <p:cNvSpPr txBox="1">
                <a:spLocks noRot="1" noChangeAspect="1" noMove="1" noResize="1" noEditPoints="1" noAdjustHandles="1" noChangeArrowheads="1" noChangeShapeType="1" noTextEdit="1"/>
              </p:cNvSpPr>
              <p:nvPr/>
            </p:nvSpPr>
            <p:spPr>
              <a:xfrm>
                <a:off x="6375550" y="5193741"/>
                <a:ext cx="2608535" cy="369332"/>
              </a:xfrm>
              <a:prstGeom prst="rect">
                <a:avLst/>
              </a:prstGeom>
              <a:blipFill>
                <a:blip r:embed="rId5"/>
                <a:stretch>
                  <a:fillRect t="-3333" r="-971" b="-23333"/>
                </a:stretch>
              </a:blipFill>
            </p:spPr>
            <p:txBody>
              <a:bodyPr/>
              <a:lstStyle/>
              <a:p>
                <a:r>
                  <a:rPr lang="en-US">
                    <a:noFill/>
                  </a:rPr>
                  <a:t> </a:t>
                </a:r>
              </a:p>
            </p:txBody>
          </p:sp>
        </mc:Fallback>
      </mc:AlternateContent>
    </p:spTree>
    <p:extLst>
      <p:ext uri="{BB962C8B-B14F-4D97-AF65-F5344CB8AC3E}">
        <p14:creationId xmlns:p14="http://schemas.microsoft.com/office/powerpoint/2010/main" val="283390312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C2BFDE-8B70-E74A-92A8-DD580C8611C4}"/>
              </a:ext>
            </a:extLst>
          </p:cNvPr>
          <p:cNvSpPr>
            <a:spLocks noGrp="1"/>
          </p:cNvSpPr>
          <p:nvPr>
            <p:ph idx="1"/>
          </p:nvPr>
        </p:nvSpPr>
        <p:spPr/>
        <p:txBody>
          <a:bodyPr/>
          <a:lstStyle/>
          <a:p>
            <a:r>
              <a:rPr lang="en-US" dirty="0"/>
              <a:t>Evaluation metric: </a:t>
            </a:r>
            <a:r>
              <a:rPr lang="en-US" dirty="0" err="1"/>
              <a:t>DBi</a:t>
            </a:r>
            <a:endParaRPr lang="en-US" dirty="0"/>
          </a:p>
          <a:p>
            <a:r>
              <a:rPr lang="en-US" dirty="0"/>
              <a:t>I/O proximity weights decreases </a:t>
            </a:r>
            <a:r>
              <a:rPr lang="en-US" dirty="0" err="1"/>
              <a:t>DBi</a:t>
            </a:r>
            <a:r>
              <a:rPr lang="en-US" dirty="0"/>
              <a:t> by 28% on average</a:t>
            </a:r>
          </a:p>
          <a:p>
            <a:r>
              <a:rPr lang="en-US" dirty="0" err="1"/>
              <a:t>Lengauer</a:t>
            </a:r>
            <a:r>
              <a:rPr lang="en-US" dirty="0"/>
              <a:t> is the most promising alternative</a:t>
            </a:r>
          </a:p>
        </p:txBody>
      </p:sp>
      <p:sp>
        <p:nvSpPr>
          <p:cNvPr id="3" name="Title 2">
            <a:extLst>
              <a:ext uri="{FF2B5EF4-FFF2-40B4-BE49-F238E27FC236}">
                <a16:creationId xmlns:a16="http://schemas.microsoft.com/office/drawing/2014/main" id="{37DABFA0-78F3-6444-B367-2759248BC909}"/>
              </a:ext>
            </a:extLst>
          </p:cNvPr>
          <p:cNvSpPr>
            <a:spLocks noGrp="1"/>
          </p:cNvSpPr>
          <p:nvPr>
            <p:ph type="title"/>
          </p:nvPr>
        </p:nvSpPr>
        <p:spPr/>
        <p:txBody>
          <a:bodyPr/>
          <a:lstStyle/>
          <a:p>
            <a:r>
              <a:rPr lang="en-US" dirty="0"/>
              <a:t>Experiment 1</a:t>
            </a:r>
          </a:p>
        </p:txBody>
      </p:sp>
      <p:graphicFrame>
        <p:nvGraphicFramePr>
          <p:cNvPr id="12" name="Table 11">
            <a:extLst>
              <a:ext uri="{FF2B5EF4-FFF2-40B4-BE49-F238E27FC236}">
                <a16:creationId xmlns:a16="http://schemas.microsoft.com/office/drawing/2014/main" id="{2054DDB5-CBFB-4E49-910B-72622E0B2A65}"/>
              </a:ext>
            </a:extLst>
          </p:cNvPr>
          <p:cNvGraphicFramePr>
            <a:graphicFrameLocks noGrp="1"/>
          </p:cNvGraphicFramePr>
          <p:nvPr>
            <p:extLst>
              <p:ext uri="{D42A27DB-BD31-4B8C-83A1-F6EECF244321}">
                <p14:modId xmlns:p14="http://schemas.microsoft.com/office/powerpoint/2010/main" val="2304759864"/>
              </p:ext>
            </p:extLst>
          </p:nvPr>
        </p:nvGraphicFramePr>
        <p:xfrm>
          <a:off x="83125" y="2738968"/>
          <a:ext cx="8972545" cy="3322320"/>
        </p:xfrm>
        <a:graphic>
          <a:graphicData uri="http://schemas.openxmlformats.org/drawingml/2006/table">
            <a:tbl>
              <a:tblPr firstRow="1" bandRow="1">
                <a:tableStyleId>{5C22544A-7EE6-4342-B048-85BDC9FD1C3A}</a:tableStyleId>
              </a:tblPr>
              <a:tblGrid>
                <a:gridCol w="1706582">
                  <a:extLst>
                    <a:ext uri="{9D8B030D-6E8A-4147-A177-3AD203B41FA5}">
                      <a16:colId xmlns:a16="http://schemas.microsoft.com/office/drawing/2014/main" val="3753495358"/>
                    </a:ext>
                  </a:extLst>
                </a:gridCol>
                <a:gridCol w="620553">
                  <a:extLst>
                    <a:ext uri="{9D8B030D-6E8A-4147-A177-3AD203B41FA5}">
                      <a16:colId xmlns:a16="http://schemas.microsoft.com/office/drawing/2014/main" val="2597756242"/>
                    </a:ext>
                  </a:extLst>
                </a:gridCol>
                <a:gridCol w="821342">
                  <a:extLst>
                    <a:ext uri="{9D8B030D-6E8A-4147-A177-3AD203B41FA5}">
                      <a16:colId xmlns:a16="http://schemas.microsoft.com/office/drawing/2014/main" val="990581325"/>
                    </a:ext>
                  </a:extLst>
                </a:gridCol>
                <a:gridCol w="839318">
                  <a:extLst>
                    <a:ext uri="{9D8B030D-6E8A-4147-A177-3AD203B41FA5}">
                      <a16:colId xmlns:a16="http://schemas.microsoft.com/office/drawing/2014/main" val="3213923396"/>
                    </a:ext>
                  </a:extLst>
                </a:gridCol>
                <a:gridCol w="996950">
                  <a:extLst>
                    <a:ext uri="{9D8B030D-6E8A-4147-A177-3AD203B41FA5}">
                      <a16:colId xmlns:a16="http://schemas.microsoft.com/office/drawing/2014/main" val="4238917418"/>
                    </a:ext>
                  </a:extLst>
                </a:gridCol>
                <a:gridCol w="996950">
                  <a:extLst>
                    <a:ext uri="{9D8B030D-6E8A-4147-A177-3AD203B41FA5}">
                      <a16:colId xmlns:a16="http://schemas.microsoft.com/office/drawing/2014/main" val="19613229"/>
                    </a:ext>
                  </a:extLst>
                </a:gridCol>
                <a:gridCol w="996950">
                  <a:extLst>
                    <a:ext uri="{9D8B030D-6E8A-4147-A177-3AD203B41FA5}">
                      <a16:colId xmlns:a16="http://schemas.microsoft.com/office/drawing/2014/main" val="3476668657"/>
                    </a:ext>
                  </a:extLst>
                </a:gridCol>
                <a:gridCol w="996950">
                  <a:extLst>
                    <a:ext uri="{9D8B030D-6E8A-4147-A177-3AD203B41FA5}">
                      <a16:colId xmlns:a16="http://schemas.microsoft.com/office/drawing/2014/main" val="620532027"/>
                    </a:ext>
                  </a:extLst>
                </a:gridCol>
                <a:gridCol w="996950">
                  <a:extLst>
                    <a:ext uri="{9D8B030D-6E8A-4147-A177-3AD203B41FA5}">
                      <a16:colId xmlns:a16="http://schemas.microsoft.com/office/drawing/2014/main" val="130757062"/>
                    </a:ext>
                  </a:extLst>
                </a:gridCol>
              </a:tblGrid>
              <a:tr h="436880">
                <a:tc rowSpan="2">
                  <a:txBody>
                    <a:bodyPr/>
                    <a:lstStyle/>
                    <a:p>
                      <a:pPr algn="ctr"/>
                      <a:r>
                        <a:rPr lang="en-US" sz="2000" dirty="0"/>
                        <a:t>Design</a:t>
                      </a:r>
                    </a:p>
                  </a:txBody>
                  <a:tcPr anchor="ctr"/>
                </a:tc>
                <a:tc gridSpan="2">
                  <a:txBody>
                    <a:bodyPr/>
                    <a:lstStyle/>
                    <a:p>
                      <a:pPr algn="ctr"/>
                      <a:r>
                        <a:rPr lang="en-US" sz="2000" dirty="0"/>
                        <a:t>Lengauer90</a:t>
                      </a:r>
                    </a:p>
                  </a:txBody>
                  <a:tcPr anchor="ctr"/>
                </a:tc>
                <a:tc hMerge="1">
                  <a:txBody>
                    <a:bodyPr/>
                    <a:lstStyle/>
                    <a:p>
                      <a:endParaRPr lang="en-US" dirty="0"/>
                    </a:p>
                  </a:txBody>
                  <a:tcPr/>
                </a:tc>
                <a:tc gridSpan="2">
                  <a:txBody>
                    <a:bodyPr/>
                    <a:lstStyle/>
                    <a:p>
                      <a:pPr algn="ctr"/>
                      <a:r>
                        <a:rPr lang="en-US" sz="2000" dirty="0"/>
                        <a:t>Huang95</a:t>
                      </a:r>
                    </a:p>
                  </a:txBody>
                  <a:tcPr anchor="ctr"/>
                </a:tc>
                <a:tc hMerge="1">
                  <a:txBody>
                    <a:bodyPr/>
                    <a:lstStyle/>
                    <a:p>
                      <a:endParaRPr lang="en-US" dirty="0"/>
                    </a:p>
                  </a:txBody>
                  <a:tcPr/>
                </a:tc>
                <a:tc gridSpan="2">
                  <a:txBody>
                    <a:bodyPr/>
                    <a:lstStyle/>
                    <a:p>
                      <a:pPr algn="ctr"/>
                      <a:r>
                        <a:rPr lang="en-US" sz="2000" dirty="0"/>
                        <a:t>Tsay-Kuh91</a:t>
                      </a:r>
                    </a:p>
                  </a:txBody>
                  <a:tcPr anchor="ctr"/>
                </a:tc>
                <a:tc hMerge="1">
                  <a:txBody>
                    <a:bodyPr/>
                    <a:lstStyle/>
                    <a:p>
                      <a:endParaRPr lang="en-US" dirty="0"/>
                    </a:p>
                  </a:txBody>
                  <a:tcPr/>
                </a:tc>
                <a:tc gridSpan="2">
                  <a:txBody>
                    <a:bodyPr/>
                    <a:lstStyle/>
                    <a:p>
                      <a:pPr algn="ctr"/>
                      <a:r>
                        <a:rPr lang="en-US" sz="2000" dirty="0"/>
                        <a:t>Frankle-Karp86</a:t>
                      </a:r>
                    </a:p>
                  </a:txBody>
                  <a:tcPr anchor="ctr"/>
                </a:tc>
                <a:tc hMerge="1">
                  <a:txBody>
                    <a:bodyPr/>
                    <a:lstStyle/>
                    <a:p>
                      <a:endParaRPr lang="en-US" dirty="0"/>
                    </a:p>
                  </a:txBody>
                  <a:tcPr/>
                </a:tc>
                <a:extLst>
                  <a:ext uri="{0D108BD9-81ED-4DB2-BD59-A6C34878D82A}">
                    <a16:rowId xmlns:a16="http://schemas.microsoft.com/office/drawing/2014/main" val="1741628365"/>
                  </a:ext>
                </a:extLst>
              </a:tr>
              <a:tr h="436880">
                <a:tc vMerge="1">
                  <a:txBody>
                    <a:bodyPr/>
                    <a:lstStyle/>
                    <a:p>
                      <a:endParaRPr lang="en-US" dirty="0"/>
                    </a:p>
                  </a:txBody>
                  <a:tcPr/>
                </a:tc>
                <a:tc>
                  <a:txBody>
                    <a:bodyPr/>
                    <a:lstStyle/>
                    <a:p>
                      <a:pPr algn="ctr"/>
                      <a:r>
                        <a:rPr lang="en-US" sz="2000" b="1" dirty="0">
                          <a:solidFill>
                            <a:schemeClr val="bg1"/>
                          </a:solidFill>
                        </a:rPr>
                        <a:t>A</a:t>
                      </a:r>
                    </a:p>
                  </a:txBody>
                  <a:tcPr>
                    <a:solidFill>
                      <a:schemeClr val="accent1"/>
                    </a:solidFill>
                  </a:tcPr>
                </a:tc>
                <a:tc>
                  <a:txBody>
                    <a:bodyPr/>
                    <a:lstStyle/>
                    <a:p>
                      <a:pPr algn="ctr"/>
                      <a:r>
                        <a:rPr lang="en-US" sz="2000" b="1" dirty="0">
                          <a:solidFill>
                            <a:schemeClr val="bg1"/>
                          </a:solidFill>
                        </a:rPr>
                        <a:t>I/O</a:t>
                      </a:r>
                    </a:p>
                  </a:txBody>
                  <a:tcPr>
                    <a:solidFill>
                      <a:schemeClr val="accent1"/>
                    </a:solidFill>
                  </a:tcPr>
                </a:tc>
                <a:tc>
                  <a:txBody>
                    <a:bodyPr/>
                    <a:lstStyle/>
                    <a:p>
                      <a:pPr algn="ctr"/>
                      <a:r>
                        <a:rPr lang="en-US" sz="2000" b="1" dirty="0">
                          <a:solidFill>
                            <a:schemeClr val="bg1"/>
                          </a:solidFill>
                        </a:rPr>
                        <a:t>A</a:t>
                      </a:r>
                    </a:p>
                  </a:txBody>
                  <a:tcPr>
                    <a:solidFill>
                      <a:schemeClr val="accent1"/>
                    </a:solidFill>
                  </a:tcPr>
                </a:tc>
                <a:tc>
                  <a:txBody>
                    <a:bodyPr/>
                    <a:lstStyle/>
                    <a:p>
                      <a:pPr algn="ctr"/>
                      <a:r>
                        <a:rPr lang="en-US" sz="2000" b="1" dirty="0">
                          <a:solidFill>
                            <a:schemeClr val="bg1"/>
                          </a:solidFill>
                        </a:rPr>
                        <a:t>I/O</a:t>
                      </a:r>
                    </a:p>
                  </a:txBody>
                  <a:tcPr>
                    <a:solidFill>
                      <a:schemeClr val="accent1"/>
                    </a:solidFill>
                  </a:tcPr>
                </a:tc>
                <a:tc>
                  <a:txBody>
                    <a:bodyPr/>
                    <a:lstStyle/>
                    <a:p>
                      <a:pPr algn="ctr"/>
                      <a:r>
                        <a:rPr lang="en-US" sz="2000" b="1" dirty="0">
                          <a:solidFill>
                            <a:schemeClr val="bg1"/>
                          </a:solidFill>
                        </a:rPr>
                        <a:t>A</a:t>
                      </a:r>
                    </a:p>
                  </a:txBody>
                  <a:tcPr>
                    <a:solidFill>
                      <a:schemeClr val="accent1"/>
                    </a:solidFill>
                  </a:tcPr>
                </a:tc>
                <a:tc>
                  <a:txBody>
                    <a:bodyPr/>
                    <a:lstStyle/>
                    <a:p>
                      <a:pPr algn="ctr"/>
                      <a:r>
                        <a:rPr lang="en-US" sz="2000" b="1" dirty="0">
                          <a:solidFill>
                            <a:schemeClr val="bg1"/>
                          </a:solidFill>
                        </a:rPr>
                        <a:t>I/O</a:t>
                      </a:r>
                    </a:p>
                  </a:txBody>
                  <a:tcPr>
                    <a:solidFill>
                      <a:schemeClr val="accent1"/>
                    </a:solidFill>
                  </a:tcPr>
                </a:tc>
                <a:tc>
                  <a:txBody>
                    <a:bodyPr/>
                    <a:lstStyle/>
                    <a:p>
                      <a:pPr algn="ctr"/>
                      <a:r>
                        <a:rPr lang="en-US" sz="2000" b="1" dirty="0">
                          <a:solidFill>
                            <a:schemeClr val="bg1"/>
                          </a:solidFill>
                        </a:rPr>
                        <a:t>A</a:t>
                      </a:r>
                    </a:p>
                  </a:txBody>
                  <a:tcPr>
                    <a:solidFill>
                      <a:schemeClr val="accent1"/>
                    </a:solidFill>
                  </a:tcPr>
                </a:tc>
                <a:tc>
                  <a:txBody>
                    <a:bodyPr/>
                    <a:lstStyle/>
                    <a:p>
                      <a:pPr algn="ctr"/>
                      <a:r>
                        <a:rPr lang="en-US" sz="2000" b="1" dirty="0">
                          <a:solidFill>
                            <a:schemeClr val="bg1"/>
                          </a:solidFill>
                        </a:rPr>
                        <a:t>I/O</a:t>
                      </a:r>
                    </a:p>
                  </a:txBody>
                  <a:tcPr>
                    <a:solidFill>
                      <a:schemeClr val="accent1"/>
                    </a:solidFill>
                  </a:tcPr>
                </a:tc>
                <a:extLst>
                  <a:ext uri="{0D108BD9-81ED-4DB2-BD59-A6C34878D82A}">
                    <a16:rowId xmlns:a16="http://schemas.microsoft.com/office/drawing/2014/main" val="278782026"/>
                  </a:ext>
                </a:extLst>
              </a:tr>
              <a:tr h="436880">
                <a:tc>
                  <a:txBody>
                    <a:bodyPr/>
                    <a:lstStyle/>
                    <a:p>
                      <a:pPr algn="ctr"/>
                      <a:r>
                        <a:rPr lang="en-US" sz="2000" dirty="0" err="1"/>
                        <a:t>jpeg_encoder</a:t>
                      </a:r>
                      <a:endParaRPr lang="en-US" sz="2000" dirty="0"/>
                    </a:p>
                  </a:txBody>
                  <a:tcPr/>
                </a:tc>
                <a:tc>
                  <a:txBody>
                    <a:bodyPr/>
                    <a:lstStyle/>
                    <a:p>
                      <a:pPr algn="r"/>
                      <a:r>
                        <a:rPr lang="en-US" sz="2000" dirty="0"/>
                        <a:t>2.1</a:t>
                      </a:r>
                    </a:p>
                  </a:txBody>
                  <a:tcPr/>
                </a:tc>
                <a:tc>
                  <a:txBody>
                    <a:bodyPr/>
                    <a:lstStyle/>
                    <a:p>
                      <a:pPr algn="r"/>
                      <a:r>
                        <a:rPr lang="en-US" sz="2000" dirty="0"/>
                        <a:t>1.9</a:t>
                      </a:r>
                    </a:p>
                  </a:txBody>
                  <a:tcPr/>
                </a:tc>
                <a:tc>
                  <a:txBody>
                    <a:bodyPr/>
                    <a:lstStyle/>
                    <a:p>
                      <a:pPr algn="r"/>
                      <a:r>
                        <a:rPr lang="en-US" sz="2000" dirty="0"/>
                        <a:t>6.7</a:t>
                      </a:r>
                    </a:p>
                  </a:txBody>
                  <a:tcPr/>
                </a:tc>
                <a:tc>
                  <a:txBody>
                    <a:bodyPr/>
                    <a:lstStyle/>
                    <a:p>
                      <a:pPr algn="r"/>
                      <a:r>
                        <a:rPr lang="en-US" sz="2000" dirty="0"/>
                        <a:t>6.4</a:t>
                      </a:r>
                    </a:p>
                  </a:txBody>
                  <a:tcPr/>
                </a:tc>
                <a:tc>
                  <a:txBody>
                    <a:bodyPr/>
                    <a:lstStyle/>
                    <a:p>
                      <a:pPr algn="r"/>
                      <a:r>
                        <a:rPr lang="en-US" sz="2000" dirty="0"/>
                        <a:t>2.9</a:t>
                      </a:r>
                    </a:p>
                  </a:txBody>
                  <a:tcPr/>
                </a:tc>
                <a:tc>
                  <a:txBody>
                    <a:bodyPr/>
                    <a:lstStyle/>
                    <a:p>
                      <a:pPr algn="r"/>
                      <a:r>
                        <a:rPr lang="en-US" sz="2000" dirty="0"/>
                        <a:t>2.2</a:t>
                      </a:r>
                    </a:p>
                  </a:txBody>
                  <a:tcPr/>
                </a:tc>
                <a:tc>
                  <a:txBody>
                    <a:bodyPr/>
                    <a:lstStyle/>
                    <a:p>
                      <a:pPr algn="r"/>
                      <a:r>
                        <a:rPr lang="en-US" sz="2000" dirty="0"/>
                        <a:t>2.2</a:t>
                      </a:r>
                    </a:p>
                  </a:txBody>
                  <a:tcPr/>
                </a:tc>
                <a:tc>
                  <a:txBody>
                    <a:bodyPr/>
                    <a:lstStyle/>
                    <a:p>
                      <a:pPr algn="r"/>
                      <a:r>
                        <a:rPr lang="en-US" sz="2000" dirty="0"/>
                        <a:t>1.3</a:t>
                      </a:r>
                    </a:p>
                  </a:txBody>
                  <a:tcPr/>
                </a:tc>
                <a:extLst>
                  <a:ext uri="{0D108BD9-81ED-4DB2-BD59-A6C34878D82A}">
                    <a16:rowId xmlns:a16="http://schemas.microsoft.com/office/drawing/2014/main" val="1361868071"/>
                  </a:ext>
                </a:extLst>
              </a:tr>
              <a:tr h="436880">
                <a:tc>
                  <a:txBody>
                    <a:bodyPr/>
                    <a:lstStyle/>
                    <a:p>
                      <a:pPr algn="ctr"/>
                      <a:r>
                        <a:rPr lang="en-US" sz="2000" dirty="0" err="1"/>
                        <a:t>ldpc</a:t>
                      </a:r>
                      <a:endParaRPr lang="en-US" sz="2000" dirty="0"/>
                    </a:p>
                  </a:txBody>
                  <a:tcPr/>
                </a:tc>
                <a:tc>
                  <a:txBody>
                    <a:bodyPr/>
                    <a:lstStyle/>
                    <a:p>
                      <a:pPr algn="r"/>
                      <a:r>
                        <a:rPr lang="en-US" sz="2000" dirty="0"/>
                        <a:t>3.0</a:t>
                      </a:r>
                    </a:p>
                  </a:txBody>
                  <a:tcPr/>
                </a:tc>
                <a:tc>
                  <a:txBody>
                    <a:bodyPr/>
                    <a:lstStyle/>
                    <a:p>
                      <a:pPr algn="r"/>
                      <a:r>
                        <a:rPr lang="en-US" sz="2000" dirty="0"/>
                        <a:t>2.3</a:t>
                      </a:r>
                    </a:p>
                  </a:txBody>
                  <a:tcPr/>
                </a:tc>
                <a:tc>
                  <a:txBody>
                    <a:bodyPr/>
                    <a:lstStyle/>
                    <a:p>
                      <a:pPr algn="r"/>
                      <a:r>
                        <a:rPr lang="en-US" sz="2000" dirty="0"/>
                        <a:t>44.5</a:t>
                      </a:r>
                    </a:p>
                  </a:txBody>
                  <a:tcPr/>
                </a:tc>
                <a:tc>
                  <a:txBody>
                    <a:bodyPr/>
                    <a:lstStyle/>
                    <a:p>
                      <a:pPr algn="r"/>
                      <a:r>
                        <a:rPr lang="en-US" sz="2000" dirty="0"/>
                        <a:t>47.2</a:t>
                      </a:r>
                    </a:p>
                  </a:txBody>
                  <a:tcPr/>
                </a:tc>
                <a:tc>
                  <a:txBody>
                    <a:bodyPr/>
                    <a:lstStyle/>
                    <a:p>
                      <a:pPr algn="r"/>
                      <a:r>
                        <a:rPr lang="en-US" sz="2000" dirty="0"/>
                        <a:t>2.7</a:t>
                      </a:r>
                    </a:p>
                  </a:txBody>
                  <a:tcPr/>
                </a:tc>
                <a:tc>
                  <a:txBody>
                    <a:bodyPr/>
                    <a:lstStyle/>
                    <a:p>
                      <a:pPr algn="r"/>
                      <a:r>
                        <a:rPr lang="en-US" sz="2000" dirty="0"/>
                        <a:t>2.3</a:t>
                      </a:r>
                    </a:p>
                  </a:txBody>
                  <a:tcPr/>
                </a:tc>
                <a:tc>
                  <a:txBody>
                    <a:bodyPr/>
                    <a:lstStyle/>
                    <a:p>
                      <a:pPr algn="r"/>
                      <a:r>
                        <a:rPr lang="en-US" sz="2000" dirty="0"/>
                        <a:t>17.3</a:t>
                      </a:r>
                    </a:p>
                  </a:txBody>
                  <a:tcPr/>
                </a:tc>
                <a:tc>
                  <a:txBody>
                    <a:bodyPr/>
                    <a:lstStyle/>
                    <a:p>
                      <a:pPr algn="r"/>
                      <a:r>
                        <a:rPr lang="en-US" sz="2000" dirty="0"/>
                        <a:t>3.0</a:t>
                      </a:r>
                    </a:p>
                  </a:txBody>
                  <a:tcPr/>
                </a:tc>
                <a:extLst>
                  <a:ext uri="{0D108BD9-81ED-4DB2-BD59-A6C34878D82A}">
                    <a16:rowId xmlns:a16="http://schemas.microsoft.com/office/drawing/2014/main" val="161756314"/>
                  </a:ext>
                </a:extLst>
              </a:tr>
              <a:tr h="436880">
                <a:tc>
                  <a:txBody>
                    <a:bodyPr/>
                    <a:lstStyle/>
                    <a:p>
                      <a:pPr algn="ctr"/>
                      <a:r>
                        <a:rPr lang="en-US" sz="2000" dirty="0" err="1"/>
                        <a:t>netcard</a:t>
                      </a:r>
                      <a:endParaRPr lang="en-US" sz="2000" dirty="0"/>
                    </a:p>
                  </a:txBody>
                  <a:tcPr/>
                </a:tc>
                <a:tc>
                  <a:txBody>
                    <a:bodyPr/>
                    <a:lstStyle/>
                    <a:p>
                      <a:pPr algn="r"/>
                      <a:r>
                        <a:rPr lang="en-US" sz="2000" dirty="0"/>
                        <a:t>4.6</a:t>
                      </a:r>
                    </a:p>
                  </a:txBody>
                  <a:tcPr/>
                </a:tc>
                <a:tc>
                  <a:txBody>
                    <a:bodyPr/>
                    <a:lstStyle/>
                    <a:p>
                      <a:pPr algn="r"/>
                      <a:r>
                        <a:rPr lang="en-US" sz="2000" dirty="0"/>
                        <a:t>2.0</a:t>
                      </a:r>
                    </a:p>
                  </a:txBody>
                  <a:tcPr/>
                </a:tc>
                <a:tc>
                  <a:txBody>
                    <a:bodyPr/>
                    <a:lstStyle/>
                    <a:p>
                      <a:pPr algn="r"/>
                      <a:r>
                        <a:rPr lang="en-US" sz="2000" dirty="0"/>
                        <a:t>11.1</a:t>
                      </a:r>
                    </a:p>
                  </a:txBody>
                  <a:tcPr/>
                </a:tc>
                <a:tc>
                  <a:txBody>
                    <a:bodyPr/>
                    <a:lstStyle/>
                    <a:p>
                      <a:pPr algn="r"/>
                      <a:r>
                        <a:rPr lang="en-US" sz="2000" dirty="0"/>
                        <a:t>2.3</a:t>
                      </a:r>
                    </a:p>
                  </a:txBody>
                  <a:tcPr/>
                </a:tc>
                <a:tc>
                  <a:txBody>
                    <a:bodyPr/>
                    <a:lstStyle/>
                    <a:p>
                      <a:pPr algn="r"/>
                      <a:r>
                        <a:rPr lang="en-US" sz="2000" dirty="0"/>
                        <a:t>1.9</a:t>
                      </a:r>
                    </a:p>
                  </a:txBody>
                  <a:tcPr/>
                </a:tc>
                <a:tc>
                  <a:txBody>
                    <a:bodyPr/>
                    <a:lstStyle/>
                    <a:p>
                      <a:pPr algn="r"/>
                      <a:r>
                        <a:rPr lang="en-US" sz="2000" dirty="0"/>
                        <a:t>2.7</a:t>
                      </a:r>
                    </a:p>
                  </a:txBody>
                  <a:tcPr/>
                </a:tc>
                <a:tc>
                  <a:txBody>
                    <a:bodyPr/>
                    <a:lstStyle/>
                    <a:p>
                      <a:pPr algn="r"/>
                      <a:r>
                        <a:rPr lang="en-US" sz="2000" dirty="0"/>
                        <a:t>8.3</a:t>
                      </a:r>
                    </a:p>
                  </a:txBody>
                  <a:tcPr/>
                </a:tc>
                <a:tc>
                  <a:txBody>
                    <a:bodyPr/>
                    <a:lstStyle/>
                    <a:p>
                      <a:pPr algn="r"/>
                      <a:r>
                        <a:rPr lang="en-US" sz="2000" dirty="0"/>
                        <a:t>3.7</a:t>
                      </a:r>
                    </a:p>
                  </a:txBody>
                  <a:tcPr/>
                </a:tc>
                <a:extLst>
                  <a:ext uri="{0D108BD9-81ED-4DB2-BD59-A6C34878D82A}">
                    <a16:rowId xmlns:a16="http://schemas.microsoft.com/office/drawing/2014/main" val="1230387835"/>
                  </a:ext>
                </a:extLst>
              </a:tr>
              <a:tr h="436880">
                <a:tc>
                  <a:txBody>
                    <a:bodyPr/>
                    <a:lstStyle/>
                    <a:p>
                      <a:pPr algn="ctr"/>
                      <a:r>
                        <a:rPr lang="en-US" sz="2000" dirty="0"/>
                        <a:t>leon3mp</a:t>
                      </a:r>
                    </a:p>
                  </a:txBody>
                  <a:tcPr/>
                </a:tc>
                <a:tc>
                  <a:txBody>
                    <a:bodyPr/>
                    <a:lstStyle/>
                    <a:p>
                      <a:pPr algn="r"/>
                      <a:r>
                        <a:rPr lang="en-US" sz="2000" dirty="0"/>
                        <a:t>1.2</a:t>
                      </a:r>
                    </a:p>
                  </a:txBody>
                  <a:tcPr/>
                </a:tc>
                <a:tc>
                  <a:txBody>
                    <a:bodyPr/>
                    <a:lstStyle/>
                    <a:p>
                      <a:pPr algn="r"/>
                      <a:r>
                        <a:rPr lang="en-US" sz="2000" dirty="0"/>
                        <a:t>1.0</a:t>
                      </a:r>
                    </a:p>
                  </a:txBody>
                  <a:tcPr/>
                </a:tc>
                <a:tc>
                  <a:txBody>
                    <a:bodyPr/>
                    <a:lstStyle/>
                    <a:p>
                      <a:pPr algn="r"/>
                      <a:r>
                        <a:rPr lang="en-US" sz="2000" dirty="0"/>
                        <a:t>68.0</a:t>
                      </a:r>
                    </a:p>
                  </a:txBody>
                  <a:tcPr/>
                </a:tc>
                <a:tc>
                  <a:txBody>
                    <a:bodyPr/>
                    <a:lstStyle/>
                    <a:p>
                      <a:pPr algn="r"/>
                      <a:r>
                        <a:rPr lang="en-US" sz="2000" dirty="0"/>
                        <a:t>63.8</a:t>
                      </a:r>
                    </a:p>
                  </a:txBody>
                  <a:tcPr/>
                </a:tc>
                <a:tc>
                  <a:txBody>
                    <a:bodyPr/>
                    <a:lstStyle/>
                    <a:p>
                      <a:pPr algn="r"/>
                      <a:r>
                        <a:rPr lang="en-US" sz="2000" dirty="0"/>
                        <a:t>1.1</a:t>
                      </a:r>
                    </a:p>
                  </a:txBody>
                  <a:tcPr/>
                </a:tc>
                <a:tc>
                  <a:txBody>
                    <a:bodyPr/>
                    <a:lstStyle/>
                    <a:p>
                      <a:pPr algn="r"/>
                      <a:r>
                        <a:rPr lang="en-US" sz="2000" dirty="0"/>
                        <a:t>1.0</a:t>
                      </a:r>
                    </a:p>
                  </a:txBody>
                  <a:tcPr/>
                </a:tc>
                <a:tc>
                  <a:txBody>
                    <a:bodyPr/>
                    <a:lstStyle/>
                    <a:p>
                      <a:pPr algn="r"/>
                      <a:r>
                        <a:rPr lang="en-US" sz="2000" dirty="0"/>
                        <a:t>1.4</a:t>
                      </a:r>
                    </a:p>
                  </a:txBody>
                  <a:tcPr/>
                </a:tc>
                <a:tc>
                  <a:txBody>
                    <a:bodyPr/>
                    <a:lstStyle/>
                    <a:p>
                      <a:pPr algn="r"/>
                      <a:r>
                        <a:rPr lang="en-US" sz="2000" dirty="0"/>
                        <a:t>1.2</a:t>
                      </a:r>
                    </a:p>
                  </a:txBody>
                  <a:tcPr/>
                </a:tc>
                <a:extLst>
                  <a:ext uri="{0D108BD9-81ED-4DB2-BD59-A6C34878D82A}">
                    <a16:rowId xmlns:a16="http://schemas.microsoft.com/office/drawing/2014/main" val="4205402569"/>
                  </a:ext>
                </a:extLst>
              </a:tr>
              <a:tr h="436880">
                <a:tc>
                  <a:txBody>
                    <a:bodyPr/>
                    <a:lstStyle/>
                    <a:p>
                      <a:pPr algn="ctr"/>
                      <a:r>
                        <a:rPr lang="en-US" sz="2000" b="0" dirty="0" err="1"/>
                        <a:t>Avg</a:t>
                      </a:r>
                      <a:endParaRPr lang="en-US" sz="2000" b="0" dirty="0"/>
                    </a:p>
                  </a:txBody>
                  <a:tcPr/>
                </a:tc>
                <a:tc>
                  <a:txBody>
                    <a:bodyPr/>
                    <a:lstStyle/>
                    <a:p>
                      <a:pPr algn="r"/>
                      <a:r>
                        <a:rPr lang="en-US" sz="2000" dirty="0">
                          <a:solidFill>
                            <a:srgbClr val="FF0000"/>
                          </a:solidFill>
                        </a:rPr>
                        <a:t>2.7</a:t>
                      </a:r>
                    </a:p>
                  </a:txBody>
                  <a:tcPr/>
                </a:tc>
                <a:tc>
                  <a:txBody>
                    <a:bodyPr/>
                    <a:lstStyle/>
                    <a:p>
                      <a:pPr algn="r"/>
                      <a:r>
                        <a:rPr lang="en-US" sz="2000" b="1" dirty="0">
                          <a:solidFill>
                            <a:srgbClr val="00B050"/>
                          </a:solidFill>
                        </a:rPr>
                        <a:t>1.8</a:t>
                      </a:r>
                    </a:p>
                  </a:txBody>
                  <a:tcPr/>
                </a:tc>
                <a:tc>
                  <a:txBody>
                    <a:bodyPr/>
                    <a:lstStyle/>
                    <a:p>
                      <a:pPr algn="r"/>
                      <a:r>
                        <a:rPr lang="en-US" sz="2000" dirty="0">
                          <a:solidFill>
                            <a:srgbClr val="FF0000"/>
                          </a:solidFill>
                        </a:rPr>
                        <a:t>32.6</a:t>
                      </a:r>
                    </a:p>
                  </a:txBody>
                  <a:tcPr/>
                </a:tc>
                <a:tc>
                  <a:txBody>
                    <a:bodyPr/>
                    <a:lstStyle/>
                    <a:p>
                      <a:pPr algn="r"/>
                      <a:r>
                        <a:rPr lang="en-US" sz="2000" dirty="0">
                          <a:solidFill>
                            <a:srgbClr val="00B050"/>
                          </a:solidFill>
                        </a:rPr>
                        <a:t>29.9</a:t>
                      </a:r>
                    </a:p>
                  </a:txBody>
                  <a:tcPr/>
                </a:tc>
                <a:tc>
                  <a:txBody>
                    <a:bodyPr/>
                    <a:lstStyle/>
                    <a:p>
                      <a:pPr algn="r"/>
                      <a:r>
                        <a:rPr lang="en-US" sz="2000" dirty="0">
                          <a:solidFill>
                            <a:schemeClr val="accent6">
                              <a:lumMod val="75000"/>
                            </a:schemeClr>
                          </a:solidFill>
                        </a:rPr>
                        <a:t>2.1</a:t>
                      </a:r>
                    </a:p>
                  </a:txBody>
                  <a:tcPr/>
                </a:tc>
                <a:tc>
                  <a:txBody>
                    <a:bodyPr/>
                    <a:lstStyle/>
                    <a:p>
                      <a:pPr algn="r"/>
                      <a:r>
                        <a:rPr lang="en-US" sz="2000" dirty="0">
                          <a:solidFill>
                            <a:schemeClr val="accent6">
                              <a:lumMod val="75000"/>
                            </a:schemeClr>
                          </a:solidFill>
                        </a:rPr>
                        <a:t>2.1</a:t>
                      </a:r>
                    </a:p>
                  </a:txBody>
                  <a:tcPr/>
                </a:tc>
                <a:tc>
                  <a:txBody>
                    <a:bodyPr/>
                    <a:lstStyle/>
                    <a:p>
                      <a:pPr algn="r"/>
                      <a:r>
                        <a:rPr lang="en-US" sz="2000" dirty="0">
                          <a:solidFill>
                            <a:srgbClr val="FF0000"/>
                          </a:solidFill>
                        </a:rPr>
                        <a:t>7.3</a:t>
                      </a:r>
                    </a:p>
                  </a:txBody>
                  <a:tcPr/>
                </a:tc>
                <a:tc>
                  <a:txBody>
                    <a:bodyPr/>
                    <a:lstStyle/>
                    <a:p>
                      <a:pPr algn="r"/>
                      <a:r>
                        <a:rPr lang="en-US" sz="2000" dirty="0">
                          <a:solidFill>
                            <a:srgbClr val="00B050"/>
                          </a:solidFill>
                        </a:rPr>
                        <a:t>2.3</a:t>
                      </a:r>
                    </a:p>
                  </a:txBody>
                  <a:tcPr/>
                </a:tc>
                <a:extLst>
                  <a:ext uri="{0D108BD9-81ED-4DB2-BD59-A6C34878D82A}">
                    <a16:rowId xmlns:a16="http://schemas.microsoft.com/office/drawing/2014/main" val="3372833490"/>
                  </a:ext>
                </a:extLst>
              </a:tr>
            </a:tbl>
          </a:graphicData>
        </a:graphic>
      </p:graphicFrame>
      <p:sp>
        <p:nvSpPr>
          <p:cNvPr id="20" name="Rectangle 19">
            <a:extLst>
              <a:ext uri="{FF2B5EF4-FFF2-40B4-BE49-F238E27FC236}">
                <a16:creationId xmlns:a16="http://schemas.microsoft.com/office/drawing/2014/main" id="{91AF4E76-9EC6-C340-9D65-EFFCFA0625A8}"/>
              </a:ext>
            </a:extLst>
          </p:cNvPr>
          <p:cNvSpPr/>
          <p:nvPr/>
        </p:nvSpPr>
        <p:spPr bwMode="auto">
          <a:xfrm>
            <a:off x="2589184" y="5628027"/>
            <a:ext cx="635000" cy="424180"/>
          </a:xfrm>
          <a:prstGeom prst="rect">
            <a:avLst/>
          </a:prstGeom>
          <a:noFill/>
          <a:ln w="3810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Narrow" pitchFamily="34" charset="0"/>
            </a:endParaRPr>
          </a:p>
        </p:txBody>
      </p:sp>
    </p:spTree>
    <p:extLst>
      <p:ext uri="{BB962C8B-B14F-4D97-AF65-F5344CB8AC3E}">
        <p14:creationId xmlns:p14="http://schemas.microsoft.com/office/powerpoint/2010/main" val="2945232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8F1CBB-9627-D94E-9787-715A3C7421D7}"/>
              </a:ext>
            </a:extLst>
          </p:cNvPr>
          <p:cNvSpPr>
            <a:spLocks noGrp="1"/>
          </p:cNvSpPr>
          <p:nvPr>
            <p:ph idx="1"/>
          </p:nvPr>
        </p:nvSpPr>
        <p:spPr>
          <a:xfrm>
            <a:off x="161926" y="838205"/>
            <a:ext cx="8851900" cy="1841703"/>
          </a:xfrm>
        </p:spPr>
        <p:txBody>
          <a:bodyPr/>
          <a:lstStyle/>
          <a:p>
            <a:r>
              <a:rPr lang="en-US" dirty="0"/>
              <a:t>Compare Louvain with the traditional min-cut partitioning tool </a:t>
            </a:r>
            <a:r>
              <a:rPr lang="en-US" dirty="0" err="1"/>
              <a:t>hMetis</a:t>
            </a:r>
            <a:endParaRPr lang="en-US" dirty="0"/>
          </a:p>
          <a:p>
            <a:r>
              <a:rPr lang="en-US" dirty="0" err="1"/>
              <a:t>hMetis</a:t>
            </a:r>
            <a:r>
              <a:rPr lang="en-US" dirty="0"/>
              <a:t> is a multilevel partitioning tool</a:t>
            </a:r>
          </a:p>
          <a:p>
            <a:pPr lvl="1"/>
            <a:r>
              <a:rPr lang="en-US" dirty="0"/>
              <a:t>Number of clusters</a:t>
            </a:r>
          </a:p>
          <a:p>
            <a:pPr lvl="1"/>
            <a:r>
              <a:rPr lang="en-US" dirty="0"/>
              <a:t>Partitioning schemes: 2-way and k-way</a:t>
            </a:r>
          </a:p>
          <a:p>
            <a:pPr lvl="1"/>
            <a:r>
              <a:rPr lang="en-US" dirty="0"/>
              <a:t>Unbalancing factor (“</a:t>
            </a:r>
            <a:r>
              <a:rPr lang="en-US" dirty="0" err="1"/>
              <a:t>ubal</a:t>
            </a:r>
            <a:r>
              <a:rPr lang="en-US" dirty="0"/>
              <a:t>”): 10%, 20% and 40%</a:t>
            </a:r>
          </a:p>
          <a:p>
            <a:endParaRPr lang="en-US" dirty="0"/>
          </a:p>
        </p:txBody>
      </p:sp>
      <p:sp>
        <p:nvSpPr>
          <p:cNvPr id="3" name="Title 2">
            <a:extLst>
              <a:ext uri="{FF2B5EF4-FFF2-40B4-BE49-F238E27FC236}">
                <a16:creationId xmlns:a16="http://schemas.microsoft.com/office/drawing/2014/main" id="{6C570CCC-EC82-BB43-BE88-ADCA64E7206B}"/>
              </a:ext>
            </a:extLst>
          </p:cNvPr>
          <p:cNvSpPr>
            <a:spLocks noGrp="1"/>
          </p:cNvSpPr>
          <p:nvPr>
            <p:ph type="title"/>
          </p:nvPr>
        </p:nvSpPr>
        <p:spPr/>
        <p:txBody>
          <a:bodyPr/>
          <a:lstStyle/>
          <a:p>
            <a:r>
              <a:rPr lang="en-US" dirty="0"/>
              <a:t>Experiment 2</a:t>
            </a:r>
          </a:p>
        </p:txBody>
      </p:sp>
      <p:grpSp>
        <p:nvGrpSpPr>
          <p:cNvPr id="4" name="Group 3">
            <a:extLst>
              <a:ext uri="{FF2B5EF4-FFF2-40B4-BE49-F238E27FC236}">
                <a16:creationId xmlns:a16="http://schemas.microsoft.com/office/drawing/2014/main" id="{6AFB436F-BA72-E741-A2FF-8C7A11FEB206}"/>
              </a:ext>
            </a:extLst>
          </p:cNvPr>
          <p:cNvGrpSpPr/>
          <p:nvPr/>
        </p:nvGrpSpPr>
        <p:grpSpPr>
          <a:xfrm>
            <a:off x="161925" y="3624354"/>
            <a:ext cx="8851900" cy="2956182"/>
            <a:chOff x="-1260893" y="2917535"/>
            <a:chExt cx="11693108" cy="3919372"/>
          </a:xfrm>
        </p:grpSpPr>
        <p:sp>
          <p:nvSpPr>
            <p:cNvPr id="22" name="Rectangle 21">
              <a:extLst>
                <a:ext uri="{FF2B5EF4-FFF2-40B4-BE49-F238E27FC236}">
                  <a16:creationId xmlns:a16="http://schemas.microsoft.com/office/drawing/2014/main" id="{17B28D66-1A98-7E45-A519-499CCC1EBFD4}"/>
                </a:ext>
              </a:extLst>
            </p:cNvPr>
            <p:cNvSpPr/>
            <p:nvPr/>
          </p:nvSpPr>
          <p:spPr bwMode="auto">
            <a:xfrm>
              <a:off x="1449718" y="3407907"/>
              <a:ext cx="2847119" cy="3429000"/>
            </a:xfrm>
            <a:prstGeom prst="rect">
              <a:avLst/>
            </a:prstGeom>
            <a:noFill/>
            <a:ln w="28575" cap="flat" cmpd="sng" algn="ctr">
              <a:solidFill>
                <a:schemeClr val="tx1"/>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panose="020B0604020202020204" pitchFamily="34" charset="0"/>
                <a:cs typeface="Arial" panose="020B0604020202020204" pitchFamily="34" charset="0"/>
              </a:endParaRPr>
            </a:p>
          </p:txBody>
        </p:sp>
        <p:sp>
          <p:nvSpPr>
            <p:cNvPr id="11" name="Snip Single Corner Rectangle 10">
              <a:extLst>
                <a:ext uri="{FF2B5EF4-FFF2-40B4-BE49-F238E27FC236}">
                  <a16:creationId xmlns:a16="http://schemas.microsoft.com/office/drawing/2014/main" id="{35195695-522F-CA47-8F74-5D7452AE7B7D}"/>
                </a:ext>
              </a:extLst>
            </p:cNvPr>
            <p:cNvSpPr/>
            <p:nvPr/>
          </p:nvSpPr>
          <p:spPr bwMode="auto">
            <a:xfrm>
              <a:off x="-1260893" y="4406827"/>
              <a:ext cx="1858991" cy="931653"/>
            </a:xfrm>
            <a:prstGeom prst="snip1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r>
                <a:rPr lang="en-US" sz="1900" b="1" dirty="0">
                  <a:solidFill>
                    <a:schemeClr val="tx1"/>
                  </a:solidFill>
                  <a:latin typeface="Arial" panose="020B0604020202020204" pitchFamily="34" charset="0"/>
                  <a:cs typeface="Arial" panose="020B0604020202020204" pitchFamily="34" charset="0"/>
                </a:rPr>
                <a:t>Mapped </a:t>
              </a:r>
            </a:p>
            <a:p>
              <a:pPr algn="ctr" defTabSz="914377" eaLnBrk="0" fontAlgn="base" hangingPunct="0">
                <a:spcBef>
                  <a:spcPct val="0"/>
                </a:spcBef>
                <a:spcAft>
                  <a:spcPct val="0"/>
                </a:spcAft>
              </a:pPr>
              <a:r>
                <a:rPr lang="en-US" sz="1900" b="1" dirty="0">
                  <a:solidFill>
                    <a:schemeClr val="tx1"/>
                  </a:solidFill>
                  <a:latin typeface="Arial" panose="020B0604020202020204" pitchFamily="34" charset="0"/>
                  <a:cs typeface="Arial" panose="020B0604020202020204" pitchFamily="34" charset="0"/>
                </a:rPr>
                <a:t>netlist</a:t>
              </a:r>
            </a:p>
          </p:txBody>
        </p:sp>
        <p:grpSp>
          <p:nvGrpSpPr>
            <p:cNvPr id="28" name="Group 27">
              <a:extLst>
                <a:ext uri="{FF2B5EF4-FFF2-40B4-BE49-F238E27FC236}">
                  <a16:creationId xmlns:a16="http://schemas.microsoft.com/office/drawing/2014/main" id="{F727B688-3F56-2440-BCF4-FE78D4A75D61}"/>
                </a:ext>
              </a:extLst>
            </p:cNvPr>
            <p:cNvGrpSpPr/>
            <p:nvPr/>
          </p:nvGrpSpPr>
          <p:grpSpPr>
            <a:xfrm>
              <a:off x="5149974" y="4174636"/>
              <a:ext cx="2032959" cy="1396041"/>
              <a:chOff x="6673970" y="4225596"/>
              <a:chExt cx="2032959" cy="1396041"/>
            </a:xfrm>
          </p:grpSpPr>
          <p:sp>
            <p:nvSpPr>
              <p:cNvPr id="12" name="Snip and Round Single Corner Rectangle 11">
                <a:extLst>
                  <a:ext uri="{FF2B5EF4-FFF2-40B4-BE49-F238E27FC236}">
                    <a16:creationId xmlns:a16="http://schemas.microsoft.com/office/drawing/2014/main" id="{A0E027B7-787E-484F-8DBD-196C11F1544A}"/>
                  </a:ext>
                </a:extLst>
              </p:cNvPr>
              <p:cNvSpPr/>
              <p:nvPr/>
            </p:nvSpPr>
            <p:spPr bwMode="auto">
              <a:xfrm>
                <a:off x="7119669" y="4225596"/>
                <a:ext cx="1587260" cy="981973"/>
              </a:xfrm>
              <a:prstGeom prst="snipRoundRect">
                <a:avLst/>
              </a:prstGeom>
              <a:solidFill>
                <a:schemeClr val="accent3"/>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panose="020B0604020202020204" pitchFamily="34" charset="0"/>
                  <a:cs typeface="Arial" panose="020B0604020202020204" pitchFamily="34" charset="0"/>
                </a:endParaRPr>
              </a:p>
            </p:txBody>
          </p:sp>
          <p:sp>
            <p:nvSpPr>
              <p:cNvPr id="13" name="Snip and Round Single Corner Rectangle 12">
                <a:extLst>
                  <a:ext uri="{FF2B5EF4-FFF2-40B4-BE49-F238E27FC236}">
                    <a16:creationId xmlns:a16="http://schemas.microsoft.com/office/drawing/2014/main" id="{B6A5A824-067B-034D-9BB0-7515826A17A3}"/>
                  </a:ext>
                </a:extLst>
              </p:cNvPr>
              <p:cNvSpPr/>
              <p:nvPr/>
            </p:nvSpPr>
            <p:spPr bwMode="auto">
              <a:xfrm>
                <a:off x="6978770" y="4324022"/>
                <a:ext cx="1587260" cy="981973"/>
              </a:xfrm>
              <a:prstGeom prst="snipRoundRect">
                <a:avLst/>
              </a:prstGeom>
              <a:solidFill>
                <a:schemeClr val="accent3"/>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panose="020B0604020202020204" pitchFamily="34" charset="0"/>
                  <a:cs typeface="Arial" panose="020B0604020202020204" pitchFamily="34" charset="0"/>
                </a:endParaRPr>
              </a:p>
            </p:txBody>
          </p:sp>
          <p:sp>
            <p:nvSpPr>
              <p:cNvPr id="14" name="Snip and Round Single Corner Rectangle 13">
                <a:extLst>
                  <a:ext uri="{FF2B5EF4-FFF2-40B4-BE49-F238E27FC236}">
                    <a16:creationId xmlns:a16="http://schemas.microsoft.com/office/drawing/2014/main" id="{98524D79-C9EC-BC4E-8D68-20BFFF8F0656}"/>
                  </a:ext>
                </a:extLst>
              </p:cNvPr>
              <p:cNvSpPr/>
              <p:nvPr/>
            </p:nvSpPr>
            <p:spPr bwMode="auto">
              <a:xfrm>
                <a:off x="6837871" y="4465310"/>
                <a:ext cx="1587261" cy="981972"/>
              </a:xfrm>
              <a:prstGeom prst="snipRoundRect">
                <a:avLst/>
              </a:prstGeom>
              <a:solidFill>
                <a:schemeClr val="accent3"/>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panose="020B0604020202020204" pitchFamily="34" charset="0"/>
                  <a:cs typeface="Arial" panose="020B0604020202020204" pitchFamily="34" charset="0"/>
                </a:endParaRPr>
              </a:p>
            </p:txBody>
          </p:sp>
          <p:sp>
            <p:nvSpPr>
              <p:cNvPr id="15" name="Snip and Round Single Corner Rectangle 14">
                <a:extLst>
                  <a:ext uri="{FF2B5EF4-FFF2-40B4-BE49-F238E27FC236}">
                    <a16:creationId xmlns:a16="http://schemas.microsoft.com/office/drawing/2014/main" id="{70A23085-B5E3-EE44-BBDC-03AC326F7038}"/>
                  </a:ext>
                </a:extLst>
              </p:cNvPr>
              <p:cNvSpPr/>
              <p:nvPr/>
            </p:nvSpPr>
            <p:spPr bwMode="auto">
              <a:xfrm>
                <a:off x="6673970" y="4639664"/>
                <a:ext cx="1587260" cy="981973"/>
              </a:xfrm>
              <a:prstGeom prst="snipRoundRect">
                <a:avLst/>
              </a:prstGeom>
              <a:solidFill>
                <a:schemeClr val="accent3"/>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r>
                  <a:rPr lang="en-US" sz="1900" b="1" dirty="0">
                    <a:solidFill>
                      <a:sysClr val="windowText" lastClr="000000"/>
                    </a:solidFill>
                    <a:latin typeface="Arial" panose="020B0604020202020204" pitchFamily="34" charset="0"/>
                    <a:cs typeface="Arial" panose="020B0604020202020204" pitchFamily="34" charset="0"/>
                  </a:rPr>
                  <a:t>Clustering</a:t>
                </a:r>
              </a:p>
              <a:p>
                <a:pPr algn="ctr" defTabSz="914377" eaLnBrk="0" fontAlgn="base" hangingPunct="0">
                  <a:spcBef>
                    <a:spcPct val="0"/>
                  </a:spcBef>
                  <a:spcAft>
                    <a:spcPct val="0"/>
                  </a:spcAft>
                </a:pPr>
                <a:r>
                  <a:rPr lang="en-US" sz="1900" b="1" dirty="0">
                    <a:solidFill>
                      <a:sysClr val="windowText" lastClr="000000"/>
                    </a:solidFill>
                    <a:latin typeface="Arial" panose="020B0604020202020204" pitchFamily="34" charset="0"/>
                    <a:cs typeface="Arial" panose="020B0604020202020204" pitchFamily="34" charset="0"/>
                  </a:rPr>
                  <a:t>solutions</a:t>
                </a:r>
              </a:p>
            </p:txBody>
          </p:sp>
        </p:grpSp>
        <p:sp>
          <p:nvSpPr>
            <p:cNvPr id="16" name="Rounded Rectangle 15">
              <a:extLst>
                <a:ext uri="{FF2B5EF4-FFF2-40B4-BE49-F238E27FC236}">
                  <a16:creationId xmlns:a16="http://schemas.microsoft.com/office/drawing/2014/main" id="{4456E1C1-61AE-1443-8DE6-B84D9C03297A}"/>
                </a:ext>
              </a:extLst>
            </p:cNvPr>
            <p:cNvSpPr/>
            <p:nvPr/>
          </p:nvSpPr>
          <p:spPr bwMode="auto">
            <a:xfrm>
              <a:off x="1582388" y="3660071"/>
              <a:ext cx="2432651" cy="641948"/>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r>
                <a:rPr lang="en-US" sz="1900" b="1" dirty="0">
                  <a:solidFill>
                    <a:schemeClr val="bg1"/>
                  </a:solidFill>
                  <a:latin typeface="Arial" panose="020B0604020202020204" pitchFamily="34" charset="0"/>
                  <a:cs typeface="Arial" panose="020B0604020202020204" pitchFamily="34" charset="0"/>
                </a:rPr>
                <a:t>Louvain</a:t>
              </a:r>
            </a:p>
          </p:txBody>
        </p:sp>
        <p:sp>
          <p:nvSpPr>
            <p:cNvPr id="17" name="Rounded Rectangle 16">
              <a:extLst>
                <a:ext uri="{FF2B5EF4-FFF2-40B4-BE49-F238E27FC236}">
                  <a16:creationId xmlns:a16="http://schemas.microsoft.com/office/drawing/2014/main" id="{CD03883F-5D64-D847-99C6-9986AD971E6A}"/>
                </a:ext>
              </a:extLst>
            </p:cNvPr>
            <p:cNvSpPr/>
            <p:nvPr/>
          </p:nvSpPr>
          <p:spPr bwMode="auto">
            <a:xfrm>
              <a:off x="1582388" y="4490747"/>
              <a:ext cx="2432651" cy="1006533"/>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r>
                <a:rPr lang="en-US" sz="1900" b="1" dirty="0" err="1">
                  <a:solidFill>
                    <a:schemeClr val="bg1"/>
                  </a:solidFill>
                  <a:latin typeface="Arial" panose="020B0604020202020204" pitchFamily="34" charset="0"/>
                  <a:cs typeface="Arial" panose="020B0604020202020204" pitchFamily="34" charset="0"/>
                </a:rPr>
                <a:t>hMetis</a:t>
              </a:r>
              <a:r>
                <a:rPr lang="en-US" sz="1900" b="1" dirty="0">
                  <a:solidFill>
                    <a:schemeClr val="bg1"/>
                  </a:solidFill>
                  <a:latin typeface="Arial" panose="020B0604020202020204" pitchFamily="34" charset="0"/>
                  <a:cs typeface="Arial" panose="020B0604020202020204" pitchFamily="34" charset="0"/>
                </a:rPr>
                <a:t> 2-way</a:t>
              </a:r>
            </a:p>
            <a:p>
              <a:pPr algn="ctr" defTabSz="914377" eaLnBrk="0" fontAlgn="base" hangingPunct="0">
                <a:spcBef>
                  <a:spcPct val="0"/>
                </a:spcBef>
                <a:spcAft>
                  <a:spcPct val="0"/>
                </a:spcAft>
              </a:pPr>
              <a:r>
                <a:rPr lang="en-US" sz="1900" b="1" dirty="0">
                  <a:latin typeface="Arial" panose="020B0604020202020204" pitchFamily="34" charset="0"/>
                  <a:cs typeface="Arial" panose="020B0604020202020204" pitchFamily="34" charset="0"/>
                </a:rPr>
                <a:t>(10%, 20%, 40%</a:t>
              </a:r>
              <a:r>
                <a:rPr lang="en-US" sz="2400" b="1" dirty="0">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p:txBody>
        </p:sp>
        <p:sp>
          <p:nvSpPr>
            <p:cNvPr id="19" name="Right Arrow 18">
              <a:extLst>
                <a:ext uri="{FF2B5EF4-FFF2-40B4-BE49-F238E27FC236}">
                  <a16:creationId xmlns:a16="http://schemas.microsoft.com/office/drawing/2014/main" id="{DD2976A1-22E3-0E4C-8103-B6FD644A1D1F}"/>
                </a:ext>
              </a:extLst>
            </p:cNvPr>
            <p:cNvSpPr/>
            <p:nvPr/>
          </p:nvSpPr>
          <p:spPr bwMode="auto">
            <a:xfrm>
              <a:off x="753373" y="4178095"/>
              <a:ext cx="584200" cy="1389112"/>
            </a:xfrm>
            <a:prstGeom prst="rightArrow">
              <a:avLst>
                <a:gd name="adj1" fmla="val 50000"/>
                <a:gd name="adj2" fmla="val 75714"/>
              </a:avLst>
            </a:prstGeom>
            <a:solidFill>
              <a:schemeClr val="tx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panose="020B0604020202020204" pitchFamily="34" charset="0"/>
                <a:cs typeface="Arial" panose="020B0604020202020204" pitchFamily="34" charset="0"/>
              </a:endParaRPr>
            </a:p>
          </p:txBody>
        </p:sp>
        <p:sp>
          <p:nvSpPr>
            <p:cNvPr id="20" name="Rounded Rectangle 19">
              <a:extLst>
                <a:ext uri="{FF2B5EF4-FFF2-40B4-BE49-F238E27FC236}">
                  <a16:creationId xmlns:a16="http://schemas.microsoft.com/office/drawing/2014/main" id="{F1888203-7073-C148-ACE1-8C7550D2C080}"/>
                </a:ext>
              </a:extLst>
            </p:cNvPr>
            <p:cNvSpPr/>
            <p:nvPr/>
          </p:nvSpPr>
          <p:spPr bwMode="auto">
            <a:xfrm>
              <a:off x="1582388" y="5672410"/>
              <a:ext cx="2432651" cy="1006533"/>
            </a:xfrm>
            <a:prstGeom prst="round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r>
                <a:rPr lang="en-US" sz="1900" b="1" dirty="0" err="1">
                  <a:solidFill>
                    <a:schemeClr val="bg1"/>
                  </a:solidFill>
                  <a:latin typeface="Arial" panose="020B0604020202020204" pitchFamily="34" charset="0"/>
                  <a:cs typeface="Arial" panose="020B0604020202020204" pitchFamily="34" charset="0"/>
                </a:rPr>
                <a:t>hMetis</a:t>
              </a:r>
              <a:r>
                <a:rPr lang="en-US" sz="1900" b="1" dirty="0">
                  <a:solidFill>
                    <a:schemeClr val="bg1"/>
                  </a:solidFill>
                  <a:latin typeface="Arial" panose="020B0604020202020204" pitchFamily="34" charset="0"/>
                  <a:cs typeface="Arial" panose="020B0604020202020204" pitchFamily="34" charset="0"/>
                </a:rPr>
                <a:t> k-way</a:t>
              </a:r>
            </a:p>
            <a:p>
              <a:pPr algn="ctr" defTabSz="914377" eaLnBrk="0" fontAlgn="base" hangingPunct="0">
                <a:spcBef>
                  <a:spcPct val="0"/>
                </a:spcBef>
                <a:spcAft>
                  <a:spcPct val="0"/>
                </a:spcAft>
              </a:pPr>
              <a:r>
                <a:rPr lang="en-US" sz="1900" b="1" dirty="0">
                  <a:latin typeface="Arial" panose="020B0604020202020204" pitchFamily="34" charset="0"/>
                  <a:cs typeface="Arial" panose="020B0604020202020204" pitchFamily="34" charset="0"/>
                </a:rPr>
                <a:t>(10%, 20%, 40%)</a:t>
              </a:r>
              <a:endParaRPr lang="en-US" sz="1900" b="1" dirty="0">
                <a:solidFill>
                  <a:schemeClr val="tx1"/>
                </a:solidFill>
                <a:latin typeface="Arial" panose="020B0604020202020204" pitchFamily="34" charset="0"/>
                <a:cs typeface="Arial" panose="020B0604020202020204" pitchFamily="34" charset="0"/>
              </a:endParaRPr>
            </a:p>
          </p:txBody>
        </p:sp>
        <p:sp>
          <p:nvSpPr>
            <p:cNvPr id="23" name="Right Arrow 22">
              <a:extLst>
                <a:ext uri="{FF2B5EF4-FFF2-40B4-BE49-F238E27FC236}">
                  <a16:creationId xmlns:a16="http://schemas.microsoft.com/office/drawing/2014/main" id="{BFB37853-04BF-664D-8D6A-179B40522552}"/>
                </a:ext>
              </a:extLst>
            </p:cNvPr>
            <p:cNvSpPr/>
            <p:nvPr/>
          </p:nvSpPr>
          <p:spPr bwMode="auto">
            <a:xfrm>
              <a:off x="4409455" y="4178095"/>
              <a:ext cx="584200" cy="1389112"/>
            </a:xfrm>
            <a:prstGeom prst="rightArrow">
              <a:avLst>
                <a:gd name="adj1" fmla="val 50000"/>
                <a:gd name="adj2" fmla="val 75714"/>
              </a:avLst>
            </a:prstGeom>
            <a:solidFill>
              <a:schemeClr val="tx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panose="020B0604020202020204" pitchFamily="34" charset="0"/>
                <a:cs typeface="Arial" panose="020B0604020202020204" pitchFamily="34" charset="0"/>
              </a:endParaRPr>
            </a:p>
          </p:txBody>
        </p:sp>
        <p:sp>
          <p:nvSpPr>
            <p:cNvPr id="25" name="Right Arrow 24">
              <a:extLst>
                <a:ext uri="{FF2B5EF4-FFF2-40B4-BE49-F238E27FC236}">
                  <a16:creationId xmlns:a16="http://schemas.microsoft.com/office/drawing/2014/main" id="{03393514-276B-774A-AE82-5531A44BB933}"/>
                </a:ext>
              </a:extLst>
            </p:cNvPr>
            <p:cNvSpPr/>
            <p:nvPr/>
          </p:nvSpPr>
          <p:spPr bwMode="auto">
            <a:xfrm>
              <a:off x="7438207" y="4178095"/>
              <a:ext cx="584200" cy="1389112"/>
            </a:xfrm>
            <a:prstGeom prst="rightArrow">
              <a:avLst>
                <a:gd name="adj1" fmla="val 50000"/>
                <a:gd name="adj2" fmla="val 75714"/>
              </a:avLst>
            </a:prstGeom>
            <a:solidFill>
              <a:schemeClr val="tx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panose="020B0604020202020204" pitchFamily="34" charset="0"/>
                <a:cs typeface="Arial" panose="020B0604020202020204" pitchFamily="34" charset="0"/>
              </a:endParaRPr>
            </a:p>
          </p:txBody>
        </p:sp>
        <p:sp>
          <p:nvSpPr>
            <p:cNvPr id="26" name="Rounded Rectangle 25">
              <a:extLst>
                <a:ext uri="{FF2B5EF4-FFF2-40B4-BE49-F238E27FC236}">
                  <a16:creationId xmlns:a16="http://schemas.microsoft.com/office/drawing/2014/main" id="{CEF99FFA-7A4C-2C41-8A61-04A2F777994C}"/>
                </a:ext>
              </a:extLst>
            </p:cNvPr>
            <p:cNvSpPr/>
            <p:nvPr/>
          </p:nvSpPr>
          <p:spPr bwMode="auto">
            <a:xfrm>
              <a:off x="8116660" y="4054908"/>
              <a:ext cx="2315555" cy="1635497"/>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r>
                <a:rPr lang="en-US" sz="1900" b="1" dirty="0">
                  <a:solidFill>
                    <a:schemeClr val="bg1"/>
                  </a:solidFill>
                  <a:latin typeface="Arial" panose="020B0604020202020204" pitchFamily="34" charset="0"/>
                  <a:cs typeface="Arial" panose="020B0604020202020204" pitchFamily="34" charset="0"/>
                </a:rPr>
                <a:t>Compare w/</a:t>
              </a:r>
            </a:p>
            <a:p>
              <a:pPr algn="ctr" defTabSz="914377" eaLnBrk="0" fontAlgn="base" hangingPunct="0">
                <a:spcBef>
                  <a:spcPct val="0"/>
                </a:spcBef>
                <a:spcAft>
                  <a:spcPct val="0"/>
                </a:spcAft>
              </a:pPr>
              <a:r>
                <a:rPr lang="en-US" sz="1900" b="1" dirty="0">
                  <a:solidFill>
                    <a:schemeClr val="bg1"/>
                  </a:solidFill>
                  <a:latin typeface="Arial" panose="020B0604020202020204" pitchFamily="34" charset="0"/>
                  <a:cs typeface="Arial" panose="020B0604020202020204" pitchFamily="34" charset="0"/>
                </a:rPr>
                <a:t>“ground-truth”</a:t>
              </a:r>
            </a:p>
            <a:p>
              <a:pPr algn="ctr" defTabSz="914377" eaLnBrk="0" fontAlgn="base" hangingPunct="0">
                <a:spcBef>
                  <a:spcPct val="0"/>
                </a:spcBef>
                <a:spcAft>
                  <a:spcPct val="0"/>
                </a:spcAft>
              </a:pPr>
              <a:r>
                <a:rPr lang="en-US" sz="1900" b="1" dirty="0">
                  <a:solidFill>
                    <a:schemeClr val="bg1"/>
                  </a:solidFill>
                  <a:latin typeface="Arial" panose="020B0604020202020204" pitchFamily="34" charset="0"/>
                  <a:cs typeface="Arial" panose="020B0604020202020204" pitchFamily="34" charset="0"/>
                </a:rPr>
                <a:t>placement</a:t>
              </a:r>
            </a:p>
          </p:txBody>
        </p:sp>
        <p:sp>
          <p:nvSpPr>
            <p:cNvPr id="29" name="TextBox 28">
              <a:extLst>
                <a:ext uri="{FF2B5EF4-FFF2-40B4-BE49-F238E27FC236}">
                  <a16:creationId xmlns:a16="http://schemas.microsoft.com/office/drawing/2014/main" id="{D278CEFA-7FBD-FC49-9176-7CA6E8D99BF0}"/>
                </a:ext>
              </a:extLst>
            </p:cNvPr>
            <p:cNvSpPr txBox="1"/>
            <p:nvPr/>
          </p:nvSpPr>
          <p:spPr>
            <a:xfrm>
              <a:off x="1337573" y="2917535"/>
              <a:ext cx="1838433" cy="510072"/>
            </a:xfrm>
            <a:prstGeom prst="rect">
              <a:avLst/>
            </a:prstGeom>
            <a:noFill/>
          </p:spPr>
          <p:txBody>
            <a:bodyPr wrap="none" rtlCol="0">
              <a:spAutoFit/>
            </a:bodyPr>
            <a:lstStyle/>
            <a:p>
              <a:r>
                <a:rPr lang="en-US" sz="1900" b="1" dirty="0">
                  <a:latin typeface="Arial" panose="020B0604020202020204" pitchFamily="34" charset="0"/>
                  <a:cs typeface="Arial" panose="020B0604020202020204" pitchFamily="34" charset="0"/>
                </a:rPr>
                <a:t>Clustering</a:t>
              </a:r>
            </a:p>
          </p:txBody>
        </p:sp>
      </p:grpSp>
    </p:spTree>
    <p:extLst>
      <p:ext uri="{BB962C8B-B14F-4D97-AF65-F5344CB8AC3E}">
        <p14:creationId xmlns:p14="http://schemas.microsoft.com/office/powerpoint/2010/main" val="202945793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9B7BE4-5375-5C46-A90D-753300A27D38}"/>
              </a:ext>
            </a:extLst>
          </p:cNvPr>
          <p:cNvSpPr>
            <a:spLocks noGrp="1"/>
          </p:cNvSpPr>
          <p:nvPr>
            <p:ph type="title"/>
          </p:nvPr>
        </p:nvSpPr>
        <p:spPr/>
        <p:txBody>
          <a:bodyPr/>
          <a:lstStyle/>
          <a:p>
            <a:r>
              <a:rPr lang="en-US" dirty="0"/>
              <a:t>Experiment 2</a:t>
            </a:r>
          </a:p>
        </p:txBody>
      </p:sp>
      <p:graphicFrame>
        <p:nvGraphicFramePr>
          <p:cNvPr id="9" name="Table 8">
            <a:extLst>
              <a:ext uri="{FF2B5EF4-FFF2-40B4-BE49-F238E27FC236}">
                <a16:creationId xmlns:a16="http://schemas.microsoft.com/office/drawing/2014/main" id="{38E84B7E-EA5D-F845-ACA3-67AA9B7701AD}"/>
              </a:ext>
            </a:extLst>
          </p:cNvPr>
          <p:cNvGraphicFramePr>
            <a:graphicFrameLocks noGrp="1"/>
          </p:cNvGraphicFramePr>
          <p:nvPr>
            <p:extLst>
              <p:ext uri="{D42A27DB-BD31-4B8C-83A1-F6EECF244321}">
                <p14:modId xmlns:p14="http://schemas.microsoft.com/office/powerpoint/2010/main" val="278346045"/>
              </p:ext>
            </p:extLst>
          </p:nvPr>
        </p:nvGraphicFramePr>
        <p:xfrm>
          <a:off x="65314" y="2716296"/>
          <a:ext cx="8948512" cy="3487184"/>
        </p:xfrm>
        <a:graphic>
          <a:graphicData uri="http://schemas.openxmlformats.org/drawingml/2006/table">
            <a:tbl>
              <a:tblPr firstRow="1" bandRow="1">
                <a:tableStyleId>{5C22544A-7EE6-4342-B048-85BDC9FD1C3A}</a:tableStyleId>
              </a:tblPr>
              <a:tblGrid>
                <a:gridCol w="1172079">
                  <a:extLst>
                    <a:ext uri="{9D8B030D-6E8A-4147-A177-3AD203B41FA5}">
                      <a16:colId xmlns:a16="http://schemas.microsoft.com/office/drawing/2014/main" val="2399096971"/>
                    </a:ext>
                  </a:extLst>
                </a:gridCol>
                <a:gridCol w="966775">
                  <a:extLst>
                    <a:ext uri="{9D8B030D-6E8A-4147-A177-3AD203B41FA5}">
                      <a16:colId xmlns:a16="http://schemas.microsoft.com/office/drawing/2014/main" val="2652914342"/>
                    </a:ext>
                  </a:extLst>
                </a:gridCol>
                <a:gridCol w="842912">
                  <a:extLst>
                    <a:ext uri="{9D8B030D-6E8A-4147-A177-3AD203B41FA5}">
                      <a16:colId xmlns:a16="http://schemas.microsoft.com/office/drawing/2014/main" val="3853406447"/>
                    </a:ext>
                  </a:extLst>
                </a:gridCol>
                <a:gridCol w="873025">
                  <a:extLst>
                    <a:ext uri="{9D8B030D-6E8A-4147-A177-3AD203B41FA5}">
                      <a16:colId xmlns:a16="http://schemas.microsoft.com/office/drawing/2014/main" val="1300249533"/>
                    </a:ext>
                  </a:extLst>
                </a:gridCol>
                <a:gridCol w="770317">
                  <a:extLst>
                    <a:ext uri="{9D8B030D-6E8A-4147-A177-3AD203B41FA5}">
                      <a16:colId xmlns:a16="http://schemas.microsoft.com/office/drawing/2014/main" val="2042122043"/>
                    </a:ext>
                  </a:extLst>
                </a:gridCol>
                <a:gridCol w="693285">
                  <a:extLst>
                    <a:ext uri="{9D8B030D-6E8A-4147-A177-3AD203B41FA5}">
                      <a16:colId xmlns:a16="http://schemas.microsoft.com/office/drawing/2014/main" val="2893862337"/>
                    </a:ext>
                  </a:extLst>
                </a:gridCol>
                <a:gridCol w="770317">
                  <a:extLst>
                    <a:ext uri="{9D8B030D-6E8A-4147-A177-3AD203B41FA5}">
                      <a16:colId xmlns:a16="http://schemas.microsoft.com/office/drawing/2014/main" val="884276330"/>
                    </a:ext>
                  </a:extLst>
                </a:gridCol>
                <a:gridCol w="693285">
                  <a:extLst>
                    <a:ext uri="{9D8B030D-6E8A-4147-A177-3AD203B41FA5}">
                      <a16:colId xmlns:a16="http://schemas.microsoft.com/office/drawing/2014/main" val="4062141156"/>
                    </a:ext>
                  </a:extLst>
                </a:gridCol>
                <a:gridCol w="731801">
                  <a:extLst>
                    <a:ext uri="{9D8B030D-6E8A-4147-A177-3AD203B41FA5}">
                      <a16:colId xmlns:a16="http://schemas.microsoft.com/office/drawing/2014/main" val="3026556691"/>
                    </a:ext>
                  </a:extLst>
                </a:gridCol>
                <a:gridCol w="693285">
                  <a:extLst>
                    <a:ext uri="{9D8B030D-6E8A-4147-A177-3AD203B41FA5}">
                      <a16:colId xmlns:a16="http://schemas.microsoft.com/office/drawing/2014/main" val="2861454159"/>
                    </a:ext>
                  </a:extLst>
                </a:gridCol>
                <a:gridCol w="741431">
                  <a:extLst>
                    <a:ext uri="{9D8B030D-6E8A-4147-A177-3AD203B41FA5}">
                      <a16:colId xmlns:a16="http://schemas.microsoft.com/office/drawing/2014/main" val="638136118"/>
                    </a:ext>
                  </a:extLst>
                </a:gridCol>
              </a:tblGrid>
              <a:tr h="443885">
                <a:tc rowSpan="2">
                  <a:txBody>
                    <a:bodyPr/>
                    <a:lstStyle/>
                    <a:p>
                      <a:pPr algn="ctr"/>
                      <a:r>
                        <a:rPr lang="en-US" sz="1800" dirty="0"/>
                        <a:t>Design</a:t>
                      </a:r>
                    </a:p>
                  </a:txBody>
                  <a:tcPr marL="86643" marR="86643" marT="43322" marB="43322" anchor="ctr"/>
                </a:tc>
                <a:tc gridSpan="2">
                  <a:txBody>
                    <a:bodyPr/>
                    <a:lstStyle/>
                    <a:p>
                      <a:pPr algn="ctr"/>
                      <a:r>
                        <a:rPr lang="en-US" sz="1800" dirty="0"/>
                        <a:t>Louvain</a:t>
                      </a:r>
                    </a:p>
                  </a:txBody>
                  <a:tcPr marL="86643" marR="86643" marT="43322" marB="43322" anchor="ctr"/>
                </a:tc>
                <a:tc hMerge="1">
                  <a:txBody>
                    <a:bodyPr/>
                    <a:lstStyle/>
                    <a:p>
                      <a:endParaRPr lang="en-US" dirty="0"/>
                    </a:p>
                  </a:txBody>
                  <a:tcPr/>
                </a:tc>
                <a:tc gridSpan="4">
                  <a:txBody>
                    <a:bodyPr/>
                    <a:lstStyle/>
                    <a:p>
                      <a:pPr algn="ctr"/>
                      <a:r>
                        <a:rPr lang="en-US" sz="1800" dirty="0" err="1"/>
                        <a:t>hMetis</a:t>
                      </a:r>
                      <a:r>
                        <a:rPr lang="en-US" sz="1800" dirty="0"/>
                        <a:t> (2-way)</a:t>
                      </a:r>
                    </a:p>
                  </a:txBody>
                  <a:tcPr marL="86643" marR="86643" marT="43322" marB="43322" anchor="ctr"/>
                </a:tc>
                <a:tc hMerge="1">
                  <a:txBody>
                    <a:bodyPr/>
                    <a:lstStyle/>
                    <a:p>
                      <a:endParaRPr lang="en-US" sz="2200" dirty="0"/>
                    </a:p>
                  </a:txBody>
                  <a:tcPr/>
                </a:tc>
                <a:tc hMerge="1">
                  <a:txBody>
                    <a:bodyPr/>
                    <a:lstStyle/>
                    <a:p>
                      <a:endParaRPr lang="en-US" sz="2200" dirty="0"/>
                    </a:p>
                  </a:txBody>
                  <a:tcPr/>
                </a:tc>
                <a:tc hMerge="1">
                  <a:txBody>
                    <a:bodyPr/>
                    <a:lstStyle/>
                    <a:p>
                      <a:endParaRPr lang="en-US" sz="2200" dirty="0"/>
                    </a:p>
                  </a:txBody>
                  <a:tcPr/>
                </a:tc>
                <a:tc gridSpan="4">
                  <a:txBody>
                    <a:bodyPr/>
                    <a:lstStyle/>
                    <a:p>
                      <a:pPr algn="ctr"/>
                      <a:r>
                        <a:rPr lang="en-US" sz="1800" dirty="0" err="1"/>
                        <a:t>hMetis</a:t>
                      </a:r>
                      <a:r>
                        <a:rPr lang="en-US" sz="1800" dirty="0"/>
                        <a:t> (k-way)</a:t>
                      </a:r>
                    </a:p>
                  </a:txBody>
                  <a:tcPr marL="86643" marR="86643" marT="43322" marB="43322" anchor="ctr"/>
                </a:tc>
                <a:tc hMerge="1">
                  <a:txBody>
                    <a:bodyPr/>
                    <a:lstStyle/>
                    <a:p>
                      <a:endParaRPr lang="en-US" sz="2200" dirty="0"/>
                    </a:p>
                  </a:txBody>
                  <a:tcPr/>
                </a:tc>
                <a:tc hMerge="1">
                  <a:txBody>
                    <a:bodyPr/>
                    <a:lstStyle/>
                    <a:p>
                      <a:endParaRPr lang="en-US" sz="2200" dirty="0"/>
                    </a:p>
                  </a:txBody>
                  <a:tcPr/>
                </a:tc>
                <a:tc hMerge="1">
                  <a:txBody>
                    <a:bodyPr/>
                    <a:lstStyle/>
                    <a:p>
                      <a:endParaRPr lang="en-US" sz="2200" dirty="0"/>
                    </a:p>
                  </a:txBody>
                  <a:tcPr/>
                </a:tc>
                <a:extLst>
                  <a:ext uri="{0D108BD9-81ED-4DB2-BD59-A6C34878D82A}">
                    <a16:rowId xmlns:a16="http://schemas.microsoft.com/office/drawing/2014/main" val="3765495703"/>
                  </a:ext>
                </a:extLst>
              </a:tr>
              <a:tr h="640191">
                <a:tc vMerge="1">
                  <a:txBody>
                    <a:bodyPr/>
                    <a:lstStyle/>
                    <a:p>
                      <a:endParaRPr lang="en-US" dirty="0"/>
                    </a:p>
                  </a:txBody>
                  <a:tcPr/>
                </a:tc>
                <a:tc>
                  <a:txBody>
                    <a:bodyPr/>
                    <a:lstStyle/>
                    <a:p>
                      <a:pPr algn="ctr"/>
                      <a:r>
                        <a:rPr lang="en-US" sz="1600" b="0" dirty="0"/>
                        <a:t>#</a:t>
                      </a:r>
                      <a:r>
                        <a:rPr lang="en-US" sz="1600" b="0" dirty="0" err="1"/>
                        <a:t>clus</a:t>
                      </a:r>
                      <a:endParaRPr lang="en-US" sz="1600" b="0" dirty="0"/>
                    </a:p>
                  </a:txBody>
                  <a:tcPr marL="78928" marR="78928" marT="39464" marB="39464" anchor="ctr"/>
                </a:tc>
                <a:tc>
                  <a:txBody>
                    <a:bodyPr/>
                    <a:lstStyle/>
                    <a:p>
                      <a:pPr algn="ctr"/>
                      <a:r>
                        <a:rPr lang="en-US" sz="1600" b="0" dirty="0" err="1"/>
                        <a:t>DBi</a:t>
                      </a:r>
                      <a:endParaRPr lang="en-US" sz="1600" b="0" dirty="0"/>
                    </a:p>
                  </a:txBody>
                  <a:tcPr marL="78928" marR="78928" marT="39464" marB="39464" anchor="ctr"/>
                </a:tc>
                <a:tc>
                  <a:txBody>
                    <a:bodyPr/>
                    <a:lstStyle/>
                    <a:p>
                      <a:pPr algn="ctr"/>
                      <a:r>
                        <a:rPr lang="en-US" sz="1600" b="0" dirty="0"/>
                        <a:t>#</a:t>
                      </a:r>
                      <a:r>
                        <a:rPr lang="en-US" sz="1600" b="0" dirty="0" err="1"/>
                        <a:t>clus</a:t>
                      </a:r>
                      <a:endParaRPr lang="en-US" sz="1600" b="0" dirty="0"/>
                    </a:p>
                  </a:txBody>
                  <a:tcPr marL="78928" marR="78928" marT="39464" marB="39464" anchor="ctr"/>
                </a:tc>
                <a:tc>
                  <a:txBody>
                    <a:bodyPr/>
                    <a:lstStyle/>
                    <a:p>
                      <a:pPr algn="ctr"/>
                      <a:r>
                        <a:rPr lang="en-US" sz="1600" b="0" dirty="0"/>
                        <a:t>10%</a:t>
                      </a:r>
                    </a:p>
                  </a:txBody>
                  <a:tcPr marL="78928" marR="78928" marT="39464" marB="39464" anchor="ctr"/>
                </a:tc>
                <a:tc>
                  <a:txBody>
                    <a:bodyPr/>
                    <a:lstStyle/>
                    <a:p>
                      <a:pPr algn="ctr"/>
                      <a:r>
                        <a:rPr lang="en-US" sz="1600" b="0" dirty="0"/>
                        <a:t>20%</a:t>
                      </a:r>
                    </a:p>
                  </a:txBody>
                  <a:tcPr marL="78928" marR="78928" marT="39464" marB="39464" anchor="ctr"/>
                </a:tc>
                <a:tc>
                  <a:txBody>
                    <a:bodyPr/>
                    <a:lstStyle/>
                    <a:p>
                      <a:pPr algn="ctr"/>
                      <a:r>
                        <a:rPr lang="en-US" sz="1600" b="0" dirty="0"/>
                        <a:t>40%</a:t>
                      </a:r>
                    </a:p>
                  </a:txBody>
                  <a:tcPr marL="78928" marR="78928" marT="39464" marB="39464" anchor="ctr"/>
                </a:tc>
                <a:tc>
                  <a:txBody>
                    <a:bodyPr/>
                    <a:lstStyle/>
                    <a:p>
                      <a:pPr algn="ctr"/>
                      <a:r>
                        <a:rPr lang="en-US" sz="1600" b="0" dirty="0"/>
                        <a:t>#</a:t>
                      </a:r>
                      <a:r>
                        <a:rPr lang="en-US" sz="1600" b="0" dirty="0" err="1"/>
                        <a:t>clus</a:t>
                      </a:r>
                      <a:endParaRPr lang="en-US" sz="1600" b="0" dirty="0"/>
                    </a:p>
                  </a:txBody>
                  <a:tcPr marL="78928" marR="78928" marT="39464" marB="39464" anchor="ctr"/>
                </a:tc>
                <a:tc>
                  <a:txBody>
                    <a:bodyPr/>
                    <a:lstStyle/>
                    <a:p>
                      <a:pPr algn="ctr"/>
                      <a:r>
                        <a:rPr lang="en-US" sz="1600" b="0" dirty="0"/>
                        <a:t>10%</a:t>
                      </a:r>
                    </a:p>
                  </a:txBody>
                  <a:tcPr marL="78928" marR="78928" marT="39464" marB="39464" anchor="ctr"/>
                </a:tc>
                <a:tc>
                  <a:txBody>
                    <a:bodyPr/>
                    <a:lstStyle/>
                    <a:p>
                      <a:pPr algn="ctr"/>
                      <a:r>
                        <a:rPr lang="en-US" sz="1600" b="0" dirty="0"/>
                        <a:t>20%</a:t>
                      </a:r>
                    </a:p>
                  </a:txBody>
                  <a:tcPr marL="78928" marR="78928" marT="39464" marB="39464" anchor="ctr"/>
                </a:tc>
                <a:tc>
                  <a:txBody>
                    <a:bodyPr/>
                    <a:lstStyle/>
                    <a:p>
                      <a:pPr algn="ctr"/>
                      <a:r>
                        <a:rPr lang="en-US" sz="1600" b="0" dirty="0"/>
                        <a:t>40%</a:t>
                      </a:r>
                    </a:p>
                  </a:txBody>
                  <a:tcPr marL="78928" marR="78928" marT="39464" marB="39464" anchor="ctr"/>
                </a:tc>
                <a:extLst>
                  <a:ext uri="{0D108BD9-81ED-4DB2-BD59-A6C34878D82A}">
                    <a16:rowId xmlns:a16="http://schemas.microsoft.com/office/drawing/2014/main" val="803087818"/>
                  </a:ext>
                </a:extLst>
              </a:tr>
              <a:tr h="443885">
                <a:tc>
                  <a:txBody>
                    <a:bodyPr/>
                    <a:lstStyle/>
                    <a:p>
                      <a:pPr algn="ctr"/>
                      <a:r>
                        <a:rPr lang="en-US" sz="1800" dirty="0"/>
                        <a:t>jpeg_</a:t>
                      </a:r>
                      <a:br>
                        <a:rPr lang="en-US" sz="1800" dirty="0"/>
                      </a:br>
                      <a:r>
                        <a:rPr lang="en-US" sz="1800" dirty="0"/>
                        <a:t>encoder</a:t>
                      </a:r>
                    </a:p>
                  </a:txBody>
                  <a:tcPr marL="78928" marR="78928" marT="39464" marB="39464"/>
                </a:tc>
                <a:tc>
                  <a:txBody>
                    <a:bodyPr/>
                    <a:lstStyle/>
                    <a:p>
                      <a:pPr algn="ctr"/>
                      <a:r>
                        <a:rPr lang="en-US" sz="1800" dirty="0"/>
                        <a:t>52</a:t>
                      </a:r>
                    </a:p>
                  </a:txBody>
                  <a:tcPr marL="78928" marR="78928" marT="39464" marB="39464" anchor="ctr"/>
                </a:tc>
                <a:tc>
                  <a:txBody>
                    <a:bodyPr/>
                    <a:lstStyle/>
                    <a:p>
                      <a:pPr algn="ctr"/>
                      <a:r>
                        <a:rPr lang="en-US" sz="1800" dirty="0"/>
                        <a:t>1.94</a:t>
                      </a:r>
                    </a:p>
                  </a:txBody>
                  <a:tcPr marL="78928" marR="78928" marT="39464" marB="39464" anchor="ctr"/>
                </a:tc>
                <a:tc>
                  <a:txBody>
                    <a:bodyPr/>
                    <a:lstStyle/>
                    <a:p>
                      <a:pPr algn="ctr"/>
                      <a:r>
                        <a:rPr lang="en-US" sz="1800" dirty="0"/>
                        <a:t>64</a:t>
                      </a:r>
                    </a:p>
                  </a:txBody>
                  <a:tcPr marL="78928" marR="78928" marT="39464" marB="39464" anchor="ctr"/>
                </a:tc>
                <a:tc>
                  <a:txBody>
                    <a:bodyPr/>
                    <a:lstStyle/>
                    <a:p>
                      <a:pPr algn="ctr"/>
                      <a:r>
                        <a:rPr lang="en-US" sz="1800" dirty="0"/>
                        <a:t>2.39</a:t>
                      </a:r>
                    </a:p>
                  </a:txBody>
                  <a:tcPr marL="78928" marR="78928" marT="39464" marB="39464" anchor="ctr"/>
                </a:tc>
                <a:tc>
                  <a:txBody>
                    <a:bodyPr/>
                    <a:lstStyle/>
                    <a:p>
                      <a:pPr algn="ctr"/>
                      <a:r>
                        <a:rPr lang="en-US" sz="1800" dirty="0"/>
                        <a:t>1.71</a:t>
                      </a:r>
                    </a:p>
                  </a:txBody>
                  <a:tcPr marL="78928" marR="78928" marT="39464" marB="39464" anchor="ctr"/>
                </a:tc>
                <a:tc>
                  <a:txBody>
                    <a:bodyPr/>
                    <a:lstStyle/>
                    <a:p>
                      <a:pPr algn="ctr"/>
                      <a:r>
                        <a:rPr lang="en-US" sz="1800" dirty="0"/>
                        <a:t> 2.81</a:t>
                      </a:r>
                    </a:p>
                  </a:txBody>
                  <a:tcPr marL="78928" marR="78928" marT="39464" marB="39464" anchor="ctr"/>
                </a:tc>
                <a:tc>
                  <a:txBody>
                    <a:bodyPr/>
                    <a:lstStyle/>
                    <a:p>
                      <a:pPr algn="ctr"/>
                      <a:r>
                        <a:rPr lang="en-US" sz="1800" dirty="0"/>
                        <a:t>52</a:t>
                      </a:r>
                    </a:p>
                  </a:txBody>
                  <a:tcPr marL="78928" marR="78928" marT="39464" marB="39464" anchor="ctr"/>
                </a:tc>
                <a:tc>
                  <a:txBody>
                    <a:bodyPr/>
                    <a:lstStyle/>
                    <a:p>
                      <a:pPr algn="ctr"/>
                      <a:r>
                        <a:rPr lang="en-US" sz="1800" dirty="0"/>
                        <a:t>2.18</a:t>
                      </a:r>
                    </a:p>
                  </a:txBody>
                  <a:tcPr marL="78928" marR="78928" marT="39464" marB="39464" anchor="ctr"/>
                </a:tc>
                <a:tc>
                  <a:txBody>
                    <a:bodyPr/>
                    <a:lstStyle/>
                    <a:p>
                      <a:pPr algn="ctr"/>
                      <a:r>
                        <a:rPr lang="en-US" sz="1800" b="1" dirty="0">
                          <a:solidFill>
                            <a:srgbClr val="00B050"/>
                          </a:solidFill>
                        </a:rPr>
                        <a:t>1.51</a:t>
                      </a:r>
                    </a:p>
                  </a:txBody>
                  <a:tcPr marL="78928" marR="78928" marT="39464" marB="39464" anchor="ctr"/>
                </a:tc>
                <a:tc>
                  <a:txBody>
                    <a:bodyPr/>
                    <a:lstStyle/>
                    <a:p>
                      <a:pPr algn="ctr"/>
                      <a:r>
                        <a:rPr lang="en-US" sz="1800" dirty="0"/>
                        <a:t>2.17</a:t>
                      </a:r>
                    </a:p>
                  </a:txBody>
                  <a:tcPr marL="78928" marR="78928" marT="39464" marB="39464" anchor="ctr"/>
                </a:tc>
                <a:extLst>
                  <a:ext uri="{0D108BD9-81ED-4DB2-BD59-A6C34878D82A}">
                    <a16:rowId xmlns:a16="http://schemas.microsoft.com/office/drawing/2014/main" val="898588476"/>
                  </a:ext>
                </a:extLst>
              </a:tr>
              <a:tr h="443885">
                <a:tc>
                  <a:txBody>
                    <a:bodyPr/>
                    <a:lstStyle/>
                    <a:p>
                      <a:pPr algn="ctr"/>
                      <a:r>
                        <a:rPr lang="en-US" sz="1800" dirty="0" err="1"/>
                        <a:t>ldpc</a:t>
                      </a:r>
                      <a:endParaRPr lang="en-US" sz="1800" dirty="0"/>
                    </a:p>
                  </a:txBody>
                  <a:tcPr marL="78928" marR="78928" marT="39464" marB="39464"/>
                </a:tc>
                <a:tc>
                  <a:txBody>
                    <a:bodyPr/>
                    <a:lstStyle/>
                    <a:p>
                      <a:pPr algn="ctr"/>
                      <a:r>
                        <a:rPr lang="en-US" sz="1800" dirty="0"/>
                        <a:t>18</a:t>
                      </a:r>
                    </a:p>
                  </a:txBody>
                  <a:tcPr marL="78928" marR="78928" marT="39464" marB="39464"/>
                </a:tc>
                <a:tc>
                  <a:txBody>
                    <a:bodyPr/>
                    <a:lstStyle/>
                    <a:p>
                      <a:pPr algn="ctr"/>
                      <a:r>
                        <a:rPr lang="en-US" sz="1800" b="1" dirty="0">
                          <a:solidFill>
                            <a:srgbClr val="00B050"/>
                          </a:solidFill>
                        </a:rPr>
                        <a:t>2.29</a:t>
                      </a:r>
                    </a:p>
                  </a:txBody>
                  <a:tcPr marL="78928" marR="78928" marT="39464" marB="39464"/>
                </a:tc>
                <a:tc>
                  <a:txBody>
                    <a:bodyPr/>
                    <a:lstStyle/>
                    <a:p>
                      <a:pPr algn="ctr"/>
                      <a:r>
                        <a:rPr lang="en-US" sz="1800" dirty="0"/>
                        <a:t>16</a:t>
                      </a:r>
                    </a:p>
                  </a:txBody>
                  <a:tcPr marL="78928" marR="78928" marT="39464" marB="39464"/>
                </a:tc>
                <a:tc>
                  <a:txBody>
                    <a:bodyPr/>
                    <a:lstStyle/>
                    <a:p>
                      <a:pPr algn="ctr"/>
                      <a:r>
                        <a:rPr lang="en-US" sz="1800" dirty="0"/>
                        <a:t>9.27</a:t>
                      </a:r>
                    </a:p>
                  </a:txBody>
                  <a:tcPr marL="78928" marR="78928" marT="39464" marB="39464"/>
                </a:tc>
                <a:tc>
                  <a:txBody>
                    <a:bodyPr/>
                    <a:lstStyle/>
                    <a:p>
                      <a:pPr algn="ctr"/>
                      <a:r>
                        <a:rPr lang="en-US" sz="1800" dirty="0"/>
                        <a:t>4.36</a:t>
                      </a:r>
                    </a:p>
                  </a:txBody>
                  <a:tcPr marL="78928" marR="78928" marT="39464" marB="39464"/>
                </a:tc>
                <a:tc>
                  <a:txBody>
                    <a:bodyPr/>
                    <a:lstStyle/>
                    <a:p>
                      <a:pPr algn="ctr"/>
                      <a:r>
                        <a:rPr lang="en-US" sz="1800" dirty="0"/>
                        <a:t>12.94</a:t>
                      </a:r>
                    </a:p>
                  </a:txBody>
                  <a:tcPr marL="78928" marR="78928" marT="39464" marB="39464"/>
                </a:tc>
                <a:tc>
                  <a:txBody>
                    <a:bodyPr/>
                    <a:lstStyle/>
                    <a:p>
                      <a:pPr algn="ctr"/>
                      <a:r>
                        <a:rPr lang="en-US" sz="1800" dirty="0"/>
                        <a:t>18</a:t>
                      </a:r>
                    </a:p>
                  </a:txBody>
                  <a:tcPr marL="78928" marR="78928" marT="39464" marB="39464"/>
                </a:tc>
                <a:tc>
                  <a:txBody>
                    <a:bodyPr/>
                    <a:lstStyle/>
                    <a:p>
                      <a:pPr algn="ctr"/>
                      <a:r>
                        <a:rPr lang="en-US" sz="1800" dirty="0"/>
                        <a:t>7.84</a:t>
                      </a:r>
                    </a:p>
                  </a:txBody>
                  <a:tcPr marL="78928" marR="78928" marT="39464" marB="39464"/>
                </a:tc>
                <a:tc>
                  <a:txBody>
                    <a:bodyPr/>
                    <a:lstStyle/>
                    <a:p>
                      <a:pPr algn="ctr"/>
                      <a:r>
                        <a:rPr lang="en-US" sz="1800" dirty="0"/>
                        <a:t>12.6</a:t>
                      </a:r>
                    </a:p>
                  </a:txBody>
                  <a:tcPr marL="78928" marR="78928" marT="39464" marB="39464"/>
                </a:tc>
                <a:tc>
                  <a:txBody>
                    <a:bodyPr/>
                    <a:lstStyle/>
                    <a:p>
                      <a:pPr algn="ctr"/>
                      <a:r>
                        <a:rPr lang="en-US" sz="1800" dirty="0"/>
                        <a:t>35.86</a:t>
                      </a:r>
                    </a:p>
                  </a:txBody>
                  <a:tcPr marL="78928" marR="78928" marT="39464" marB="39464"/>
                </a:tc>
                <a:extLst>
                  <a:ext uri="{0D108BD9-81ED-4DB2-BD59-A6C34878D82A}">
                    <a16:rowId xmlns:a16="http://schemas.microsoft.com/office/drawing/2014/main" val="463391450"/>
                  </a:ext>
                </a:extLst>
              </a:tr>
              <a:tr h="443885">
                <a:tc>
                  <a:txBody>
                    <a:bodyPr/>
                    <a:lstStyle/>
                    <a:p>
                      <a:pPr algn="ctr"/>
                      <a:r>
                        <a:rPr lang="en-US" sz="1800" dirty="0" err="1"/>
                        <a:t>netcard</a:t>
                      </a:r>
                      <a:endParaRPr lang="en-US" sz="1800" dirty="0"/>
                    </a:p>
                  </a:txBody>
                  <a:tcPr marL="78928" marR="78928" marT="39464" marB="39464"/>
                </a:tc>
                <a:tc>
                  <a:txBody>
                    <a:bodyPr/>
                    <a:lstStyle/>
                    <a:p>
                      <a:pPr algn="ctr"/>
                      <a:r>
                        <a:rPr lang="en-US" sz="1800" dirty="0"/>
                        <a:t>21</a:t>
                      </a:r>
                    </a:p>
                  </a:txBody>
                  <a:tcPr marL="78928" marR="78928" marT="39464" marB="39464"/>
                </a:tc>
                <a:tc>
                  <a:txBody>
                    <a:bodyPr/>
                    <a:lstStyle/>
                    <a:p>
                      <a:pPr algn="ctr"/>
                      <a:r>
                        <a:rPr lang="en-US" sz="1800" dirty="0"/>
                        <a:t>1.95</a:t>
                      </a:r>
                    </a:p>
                  </a:txBody>
                  <a:tcPr marL="78928" marR="78928" marT="39464" marB="39464"/>
                </a:tc>
                <a:tc>
                  <a:txBody>
                    <a:bodyPr/>
                    <a:lstStyle/>
                    <a:p>
                      <a:pPr algn="ctr"/>
                      <a:r>
                        <a:rPr lang="en-US" sz="1800" dirty="0"/>
                        <a:t>16</a:t>
                      </a:r>
                    </a:p>
                  </a:txBody>
                  <a:tcPr marL="78928" marR="78928" marT="39464" marB="39464"/>
                </a:tc>
                <a:tc>
                  <a:txBody>
                    <a:bodyPr/>
                    <a:lstStyle/>
                    <a:p>
                      <a:pPr algn="ctr"/>
                      <a:r>
                        <a:rPr lang="en-US" sz="1800" dirty="0"/>
                        <a:t>1.39</a:t>
                      </a:r>
                    </a:p>
                  </a:txBody>
                  <a:tcPr marL="78928" marR="78928" marT="39464" marB="39464"/>
                </a:tc>
                <a:tc>
                  <a:txBody>
                    <a:bodyPr/>
                    <a:lstStyle/>
                    <a:p>
                      <a:pPr algn="ctr"/>
                      <a:r>
                        <a:rPr lang="en-US" sz="1800" dirty="0"/>
                        <a:t>1.32</a:t>
                      </a:r>
                    </a:p>
                  </a:txBody>
                  <a:tcPr marL="78928" marR="78928" marT="39464" marB="39464"/>
                </a:tc>
                <a:tc>
                  <a:txBody>
                    <a:bodyPr/>
                    <a:lstStyle/>
                    <a:p>
                      <a:pPr algn="ctr"/>
                      <a:r>
                        <a:rPr lang="en-US" sz="1800" dirty="0"/>
                        <a:t>  2.46</a:t>
                      </a:r>
                    </a:p>
                  </a:txBody>
                  <a:tcPr marL="78928" marR="78928" marT="39464" marB="39464"/>
                </a:tc>
                <a:tc>
                  <a:txBody>
                    <a:bodyPr/>
                    <a:lstStyle/>
                    <a:p>
                      <a:pPr algn="ctr"/>
                      <a:r>
                        <a:rPr lang="en-US" sz="1800" dirty="0"/>
                        <a:t>21</a:t>
                      </a:r>
                    </a:p>
                  </a:txBody>
                  <a:tcPr marL="78928" marR="78928" marT="39464" marB="39464"/>
                </a:tc>
                <a:tc>
                  <a:txBody>
                    <a:bodyPr/>
                    <a:lstStyle/>
                    <a:p>
                      <a:pPr algn="ctr"/>
                      <a:r>
                        <a:rPr lang="en-US" sz="1800" b="1" dirty="0">
                          <a:solidFill>
                            <a:srgbClr val="00B050"/>
                          </a:solidFill>
                        </a:rPr>
                        <a:t>1.29</a:t>
                      </a:r>
                    </a:p>
                  </a:txBody>
                  <a:tcPr marL="78928" marR="78928" marT="39464" marB="39464"/>
                </a:tc>
                <a:tc>
                  <a:txBody>
                    <a:bodyPr/>
                    <a:lstStyle/>
                    <a:p>
                      <a:pPr algn="ctr"/>
                      <a:r>
                        <a:rPr lang="en-US" sz="1800" dirty="0"/>
                        <a:t>1.72</a:t>
                      </a:r>
                    </a:p>
                  </a:txBody>
                  <a:tcPr marL="78928" marR="78928" marT="39464" marB="39464"/>
                </a:tc>
                <a:tc>
                  <a:txBody>
                    <a:bodyPr/>
                    <a:lstStyle/>
                    <a:p>
                      <a:pPr algn="ctr"/>
                      <a:r>
                        <a:rPr lang="en-US" sz="1800" dirty="0"/>
                        <a:t>2.38</a:t>
                      </a:r>
                    </a:p>
                  </a:txBody>
                  <a:tcPr marL="78928" marR="78928" marT="39464" marB="39464"/>
                </a:tc>
                <a:extLst>
                  <a:ext uri="{0D108BD9-81ED-4DB2-BD59-A6C34878D82A}">
                    <a16:rowId xmlns:a16="http://schemas.microsoft.com/office/drawing/2014/main" val="4186232856"/>
                  </a:ext>
                </a:extLst>
              </a:tr>
              <a:tr h="443885">
                <a:tc>
                  <a:txBody>
                    <a:bodyPr/>
                    <a:lstStyle/>
                    <a:p>
                      <a:pPr algn="ctr"/>
                      <a:r>
                        <a:rPr lang="en-US" sz="1800" dirty="0"/>
                        <a:t>leon3mp</a:t>
                      </a:r>
                    </a:p>
                  </a:txBody>
                  <a:tcPr marL="78928" marR="78928" marT="39464" marB="39464"/>
                </a:tc>
                <a:tc>
                  <a:txBody>
                    <a:bodyPr/>
                    <a:lstStyle/>
                    <a:p>
                      <a:pPr algn="ctr"/>
                      <a:r>
                        <a:rPr lang="en-US" sz="1800" dirty="0"/>
                        <a:t>30</a:t>
                      </a:r>
                    </a:p>
                  </a:txBody>
                  <a:tcPr marL="78928" marR="78928" marT="39464" marB="39464"/>
                </a:tc>
                <a:tc>
                  <a:txBody>
                    <a:bodyPr/>
                    <a:lstStyle/>
                    <a:p>
                      <a:pPr algn="ctr"/>
                      <a:r>
                        <a:rPr lang="en-US" sz="1800" b="1" dirty="0">
                          <a:solidFill>
                            <a:srgbClr val="00B050"/>
                          </a:solidFill>
                        </a:rPr>
                        <a:t>1.04</a:t>
                      </a:r>
                    </a:p>
                  </a:txBody>
                  <a:tcPr marL="78928" marR="78928" marT="39464" marB="39464"/>
                </a:tc>
                <a:tc>
                  <a:txBody>
                    <a:bodyPr/>
                    <a:lstStyle/>
                    <a:p>
                      <a:pPr algn="ctr"/>
                      <a:r>
                        <a:rPr lang="en-US" sz="1800" dirty="0"/>
                        <a:t>32</a:t>
                      </a:r>
                    </a:p>
                  </a:txBody>
                  <a:tcPr marL="78928" marR="78928" marT="39464" marB="39464"/>
                </a:tc>
                <a:tc>
                  <a:txBody>
                    <a:bodyPr/>
                    <a:lstStyle/>
                    <a:p>
                      <a:pPr algn="ctr"/>
                      <a:r>
                        <a:rPr lang="en-US" sz="1800" dirty="0"/>
                        <a:t>2.61</a:t>
                      </a:r>
                    </a:p>
                  </a:txBody>
                  <a:tcPr marL="78928" marR="78928" marT="39464" marB="39464"/>
                </a:tc>
                <a:tc>
                  <a:txBody>
                    <a:bodyPr/>
                    <a:lstStyle/>
                    <a:p>
                      <a:pPr algn="ctr"/>
                      <a:r>
                        <a:rPr lang="en-US" sz="1800" dirty="0"/>
                        <a:t>1.47</a:t>
                      </a:r>
                    </a:p>
                  </a:txBody>
                  <a:tcPr marL="78928" marR="78928" marT="39464" marB="39464"/>
                </a:tc>
                <a:tc>
                  <a:txBody>
                    <a:bodyPr/>
                    <a:lstStyle/>
                    <a:p>
                      <a:pPr algn="ctr"/>
                      <a:r>
                        <a:rPr lang="en-US" sz="1800" dirty="0"/>
                        <a:t>  3.51</a:t>
                      </a:r>
                    </a:p>
                  </a:txBody>
                  <a:tcPr marL="78928" marR="78928" marT="39464" marB="39464"/>
                </a:tc>
                <a:tc>
                  <a:txBody>
                    <a:bodyPr/>
                    <a:lstStyle/>
                    <a:p>
                      <a:pPr algn="ctr"/>
                      <a:r>
                        <a:rPr lang="en-US" sz="1800" dirty="0"/>
                        <a:t>30</a:t>
                      </a:r>
                    </a:p>
                  </a:txBody>
                  <a:tcPr marL="78928" marR="78928" marT="39464" marB="39464"/>
                </a:tc>
                <a:tc>
                  <a:txBody>
                    <a:bodyPr/>
                    <a:lstStyle/>
                    <a:p>
                      <a:pPr algn="ctr"/>
                      <a:r>
                        <a:rPr lang="en-US" sz="1800" dirty="0"/>
                        <a:t>2.33</a:t>
                      </a:r>
                    </a:p>
                  </a:txBody>
                  <a:tcPr marL="78928" marR="78928" marT="39464" marB="39464"/>
                </a:tc>
                <a:tc>
                  <a:txBody>
                    <a:bodyPr/>
                    <a:lstStyle/>
                    <a:p>
                      <a:pPr algn="ctr"/>
                      <a:r>
                        <a:rPr lang="en-US" sz="1800" dirty="0"/>
                        <a:t>1.55</a:t>
                      </a:r>
                    </a:p>
                  </a:txBody>
                  <a:tcPr marL="78928" marR="78928" marT="39464" marB="39464"/>
                </a:tc>
                <a:tc>
                  <a:txBody>
                    <a:bodyPr/>
                    <a:lstStyle/>
                    <a:p>
                      <a:pPr algn="ctr"/>
                      <a:r>
                        <a:rPr lang="en-US" sz="1800" dirty="0"/>
                        <a:t>3.80</a:t>
                      </a:r>
                    </a:p>
                  </a:txBody>
                  <a:tcPr marL="78928" marR="78928" marT="39464" marB="39464"/>
                </a:tc>
                <a:extLst>
                  <a:ext uri="{0D108BD9-81ED-4DB2-BD59-A6C34878D82A}">
                    <a16:rowId xmlns:a16="http://schemas.microsoft.com/office/drawing/2014/main" val="4113193568"/>
                  </a:ext>
                </a:extLst>
              </a:tr>
              <a:tr h="443885">
                <a:tc gridSpan="2">
                  <a:txBody>
                    <a:bodyPr/>
                    <a:lstStyle/>
                    <a:p>
                      <a:pPr algn="r"/>
                      <a:r>
                        <a:rPr lang="en-US" sz="1800" dirty="0" err="1"/>
                        <a:t>Avg</a:t>
                      </a:r>
                      <a:endParaRPr lang="en-US" sz="1800" dirty="0"/>
                    </a:p>
                  </a:txBody>
                  <a:tcPr marL="86643" marR="86643" marT="43322" marB="43322"/>
                </a:tc>
                <a:tc hMerge="1">
                  <a:txBody>
                    <a:bodyPr/>
                    <a:lstStyle/>
                    <a:p>
                      <a:pPr algn="ctr"/>
                      <a:endParaRPr lang="en-US" sz="2100" dirty="0"/>
                    </a:p>
                  </a:txBody>
                  <a:tcPr/>
                </a:tc>
                <a:tc>
                  <a:txBody>
                    <a:bodyPr/>
                    <a:lstStyle/>
                    <a:p>
                      <a:pPr algn="ctr"/>
                      <a:r>
                        <a:rPr lang="en-US" sz="1800" b="1" dirty="0">
                          <a:solidFill>
                            <a:srgbClr val="00B050"/>
                          </a:solidFill>
                        </a:rPr>
                        <a:t>1.81</a:t>
                      </a:r>
                    </a:p>
                  </a:txBody>
                  <a:tcPr marL="78928" marR="78928" marT="39464" marB="39464"/>
                </a:tc>
                <a:tc>
                  <a:txBody>
                    <a:bodyPr/>
                    <a:lstStyle/>
                    <a:p>
                      <a:pPr algn="ctr"/>
                      <a:endParaRPr lang="en-US" sz="1800" dirty="0"/>
                    </a:p>
                  </a:txBody>
                  <a:tcPr marL="78928" marR="78928" marT="39464" marB="39464"/>
                </a:tc>
                <a:tc>
                  <a:txBody>
                    <a:bodyPr/>
                    <a:lstStyle/>
                    <a:p>
                      <a:pPr algn="ctr"/>
                      <a:r>
                        <a:rPr lang="en-US" sz="1800" dirty="0"/>
                        <a:t>3.91</a:t>
                      </a:r>
                    </a:p>
                  </a:txBody>
                  <a:tcPr marL="78928" marR="78928" marT="39464" marB="39464"/>
                </a:tc>
                <a:tc>
                  <a:txBody>
                    <a:bodyPr/>
                    <a:lstStyle/>
                    <a:p>
                      <a:pPr algn="ctr"/>
                      <a:r>
                        <a:rPr lang="en-US" sz="1800" b="1" dirty="0">
                          <a:solidFill>
                            <a:schemeClr val="accent6"/>
                          </a:solidFill>
                        </a:rPr>
                        <a:t>2.22</a:t>
                      </a:r>
                    </a:p>
                  </a:txBody>
                  <a:tcPr marL="78928" marR="78928" marT="39464" marB="39464"/>
                </a:tc>
                <a:tc>
                  <a:txBody>
                    <a:bodyPr/>
                    <a:lstStyle/>
                    <a:p>
                      <a:pPr algn="ctr"/>
                      <a:r>
                        <a:rPr lang="en-US" sz="1800" dirty="0"/>
                        <a:t>  5.43</a:t>
                      </a:r>
                    </a:p>
                  </a:txBody>
                  <a:tcPr marL="78928" marR="78928" marT="39464" marB="39464"/>
                </a:tc>
                <a:tc>
                  <a:txBody>
                    <a:bodyPr/>
                    <a:lstStyle/>
                    <a:p>
                      <a:pPr algn="ctr"/>
                      <a:endParaRPr lang="en-US" sz="1800" dirty="0"/>
                    </a:p>
                  </a:txBody>
                  <a:tcPr marL="78928" marR="78928" marT="39464" marB="39464"/>
                </a:tc>
                <a:tc>
                  <a:txBody>
                    <a:bodyPr/>
                    <a:lstStyle/>
                    <a:p>
                      <a:pPr algn="ctr"/>
                      <a:r>
                        <a:rPr lang="en-US" sz="1800" dirty="0"/>
                        <a:t>3.41</a:t>
                      </a:r>
                    </a:p>
                  </a:txBody>
                  <a:tcPr marL="78928" marR="78928" marT="39464" marB="39464"/>
                </a:tc>
                <a:tc>
                  <a:txBody>
                    <a:bodyPr/>
                    <a:lstStyle/>
                    <a:p>
                      <a:pPr algn="ctr"/>
                      <a:r>
                        <a:rPr lang="en-US" sz="1800" dirty="0"/>
                        <a:t>4.34</a:t>
                      </a:r>
                    </a:p>
                  </a:txBody>
                  <a:tcPr marL="78928" marR="78928" marT="39464" marB="39464"/>
                </a:tc>
                <a:tc>
                  <a:txBody>
                    <a:bodyPr/>
                    <a:lstStyle/>
                    <a:p>
                      <a:pPr algn="ctr"/>
                      <a:r>
                        <a:rPr lang="en-US" sz="1800" dirty="0"/>
                        <a:t>11.05</a:t>
                      </a:r>
                    </a:p>
                  </a:txBody>
                  <a:tcPr marL="78928" marR="78928" marT="39464" marB="39464"/>
                </a:tc>
                <a:extLst>
                  <a:ext uri="{0D108BD9-81ED-4DB2-BD59-A6C34878D82A}">
                    <a16:rowId xmlns:a16="http://schemas.microsoft.com/office/drawing/2014/main" val="3264043122"/>
                  </a:ext>
                </a:extLst>
              </a:tr>
            </a:tbl>
          </a:graphicData>
        </a:graphic>
      </p:graphicFrame>
      <p:sp>
        <p:nvSpPr>
          <p:cNvPr id="10" name="Rectangle 9">
            <a:extLst>
              <a:ext uri="{FF2B5EF4-FFF2-40B4-BE49-F238E27FC236}">
                <a16:creationId xmlns:a16="http://schemas.microsoft.com/office/drawing/2014/main" id="{B9A46951-03A6-0048-BF06-81D62D7E1B9A}"/>
              </a:ext>
            </a:extLst>
          </p:cNvPr>
          <p:cNvSpPr/>
          <p:nvPr/>
        </p:nvSpPr>
        <p:spPr bwMode="auto">
          <a:xfrm>
            <a:off x="2316358" y="5779300"/>
            <a:ext cx="635000" cy="350912"/>
          </a:xfrm>
          <a:prstGeom prst="rect">
            <a:avLst/>
          </a:prstGeom>
          <a:noFill/>
          <a:ln w="3810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Narrow" pitchFamily="34" charset="0"/>
            </a:endParaRPr>
          </a:p>
        </p:txBody>
      </p:sp>
      <p:sp>
        <p:nvSpPr>
          <p:cNvPr id="13" name="Content Placeholder 12">
            <a:extLst>
              <a:ext uri="{FF2B5EF4-FFF2-40B4-BE49-F238E27FC236}">
                <a16:creationId xmlns:a16="http://schemas.microsoft.com/office/drawing/2014/main" id="{BE1B8EB6-CD1E-E942-ABA7-E0C51A996C27}"/>
              </a:ext>
            </a:extLst>
          </p:cNvPr>
          <p:cNvSpPr>
            <a:spLocks noGrp="1"/>
          </p:cNvSpPr>
          <p:nvPr>
            <p:ph idx="1"/>
          </p:nvPr>
        </p:nvSpPr>
        <p:spPr>
          <a:xfrm>
            <a:off x="161926" y="838203"/>
            <a:ext cx="8851900" cy="1210732"/>
          </a:xfrm>
        </p:spPr>
        <p:txBody>
          <a:bodyPr/>
          <a:lstStyle/>
          <a:p>
            <a:r>
              <a:rPr lang="en-US" dirty="0" err="1"/>
              <a:t>hMetis</a:t>
            </a:r>
            <a:r>
              <a:rPr lang="en-US" dirty="0"/>
              <a:t> presents a large gap of </a:t>
            </a:r>
            <a:r>
              <a:rPr lang="en-US" dirty="0" err="1"/>
              <a:t>DBi</a:t>
            </a:r>
            <a:r>
              <a:rPr lang="en-US" dirty="0"/>
              <a:t> based on user tuning</a:t>
            </a:r>
          </a:p>
          <a:p>
            <a:r>
              <a:rPr lang="en-US" dirty="0"/>
              <a:t>Louvain presents 20% better results on average</a:t>
            </a:r>
          </a:p>
        </p:txBody>
      </p:sp>
      <p:sp>
        <p:nvSpPr>
          <p:cNvPr id="14" name="Rectangle 13">
            <a:extLst>
              <a:ext uri="{FF2B5EF4-FFF2-40B4-BE49-F238E27FC236}">
                <a16:creationId xmlns:a16="http://schemas.microsoft.com/office/drawing/2014/main" id="{FED39D2D-7E11-3B4E-82AC-C87BA89E217A}"/>
              </a:ext>
            </a:extLst>
          </p:cNvPr>
          <p:cNvSpPr/>
          <p:nvPr/>
        </p:nvSpPr>
        <p:spPr bwMode="auto">
          <a:xfrm>
            <a:off x="4759806" y="5366282"/>
            <a:ext cx="1424863" cy="266007"/>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Narrow" pitchFamily="34" charset="0"/>
            </a:endParaRPr>
          </a:p>
        </p:txBody>
      </p:sp>
    </p:spTree>
    <p:extLst>
      <p:ext uri="{BB962C8B-B14F-4D97-AF65-F5344CB8AC3E}">
        <p14:creationId xmlns:p14="http://schemas.microsoft.com/office/powerpoint/2010/main" val="197464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6574CC-3357-A64D-ABDE-C9309FDB8B8A}"/>
              </a:ext>
            </a:extLst>
          </p:cNvPr>
          <p:cNvSpPr>
            <a:spLocks noGrp="1"/>
          </p:cNvSpPr>
          <p:nvPr>
            <p:ph type="title"/>
          </p:nvPr>
        </p:nvSpPr>
        <p:spPr/>
        <p:txBody>
          <a:bodyPr/>
          <a:lstStyle/>
          <a:p>
            <a:r>
              <a:rPr lang="en-US" dirty="0"/>
              <a:t>Experiment 2</a:t>
            </a:r>
          </a:p>
        </p:txBody>
      </p:sp>
      <p:grpSp>
        <p:nvGrpSpPr>
          <p:cNvPr id="2" name="Group 1">
            <a:extLst>
              <a:ext uri="{FF2B5EF4-FFF2-40B4-BE49-F238E27FC236}">
                <a16:creationId xmlns:a16="http://schemas.microsoft.com/office/drawing/2014/main" id="{43AC167C-7868-3941-BC41-FE0FB21F5B8A}"/>
              </a:ext>
            </a:extLst>
          </p:cNvPr>
          <p:cNvGrpSpPr/>
          <p:nvPr/>
        </p:nvGrpSpPr>
        <p:grpSpPr>
          <a:xfrm>
            <a:off x="161925" y="884240"/>
            <a:ext cx="8649566" cy="5973763"/>
            <a:chOff x="-1308099" y="884240"/>
            <a:chExt cx="11802533" cy="5973763"/>
          </a:xfrm>
        </p:grpSpPr>
        <p:graphicFrame>
          <p:nvGraphicFramePr>
            <p:cNvPr id="6" name="Chart 5">
              <a:extLst>
                <a:ext uri="{FF2B5EF4-FFF2-40B4-BE49-F238E27FC236}">
                  <a16:creationId xmlns:a16="http://schemas.microsoft.com/office/drawing/2014/main" id="{5DD7656E-63C6-E843-97FB-B445818FB46D}"/>
                </a:ext>
              </a:extLst>
            </p:cNvPr>
            <p:cNvGraphicFramePr>
              <a:graphicFrameLocks/>
            </p:cNvGraphicFramePr>
            <p:nvPr>
              <p:extLst>
                <p:ext uri="{D42A27DB-BD31-4B8C-83A1-F6EECF244321}">
                  <p14:modId xmlns:p14="http://schemas.microsoft.com/office/powerpoint/2010/main" val="2817449887"/>
                </p:ext>
              </p:extLst>
            </p:nvPr>
          </p:nvGraphicFramePr>
          <p:xfrm>
            <a:off x="-1308099" y="884240"/>
            <a:ext cx="11802533" cy="5973763"/>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FE607E16-3B32-0543-9964-F39248DAC017}"/>
                </a:ext>
              </a:extLst>
            </p:cNvPr>
            <p:cNvCxnSpPr>
              <a:cxnSpLocks/>
            </p:cNvCxnSpPr>
            <p:nvPr/>
          </p:nvCxnSpPr>
          <p:spPr bwMode="auto">
            <a:xfrm flipV="1">
              <a:off x="80513" y="4502993"/>
              <a:ext cx="0" cy="1431985"/>
            </a:xfrm>
            <a:prstGeom prst="line">
              <a:avLst/>
            </a:prstGeom>
            <a:solidFill>
              <a:schemeClr val="accent1"/>
            </a:solidFill>
            <a:ln w="57150" cap="flat" cmpd="sng" algn="ctr">
              <a:solidFill>
                <a:schemeClr val="tx1"/>
              </a:solidFill>
              <a:prstDash val="solid"/>
              <a:round/>
              <a:headEnd type="triangle" w="med" len="med"/>
              <a:tailEnd type="triangle" w="med" len="med"/>
            </a:ln>
            <a:effectLst/>
          </p:spPr>
        </p:cxnSp>
        <p:cxnSp>
          <p:nvCxnSpPr>
            <p:cNvPr id="10" name="Straight Connector 9">
              <a:extLst>
                <a:ext uri="{FF2B5EF4-FFF2-40B4-BE49-F238E27FC236}">
                  <a16:creationId xmlns:a16="http://schemas.microsoft.com/office/drawing/2014/main" id="{CE261B9B-3126-2F4C-902F-DE14576F7B90}"/>
                </a:ext>
              </a:extLst>
            </p:cNvPr>
            <p:cNvCxnSpPr>
              <a:cxnSpLocks/>
            </p:cNvCxnSpPr>
            <p:nvPr/>
          </p:nvCxnSpPr>
          <p:spPr bwMode="auto">
            <a:xfrm flipV="1">
              <a:off x="2751827" y="2812211"/>
              <a:ext cx="0" cy="3122764"/>
            </a:xfrm>
            <a:prstGeom prst="line">
              <a:avLst/>
            </a:prstGeom>
            <a:solidFill>
              <a:schemeClr val="accent1"/>
            </a:solidFill>
            <a:ln w="57150" cap="flat" cmpd="sng" algn="ctr">
              <a:solidFill>
                <a:schemeClr val="tx1"/>
              </a:solidFill>
              <a:prstDash val="solid"/>
              <a:round/>
              <a:headEnd type="triangle" w="med" len="med"/>
              <a:tailEnd type="triangle" w="med" len="med"/>
            </a:ln>
            <a:effectLst/>
          </p:spPr>
        </p:cxnSp>
        <p:cxnSp>
          <p:nvCxnSpPr>
            <p:cNvPr id="12" name="Straight Connector 11">
              <a:extLst>
                <a:ext uri="{FF2B5EF4-FFF2-40B4-BE49-F238E27FC236}">
                  <a16:creationId xmlns:a16="http://schemas.microsoft.com/office/drawing/2014/main" id="{2D6440CF-305A-894A-A878-61566461FF67}"/>
                </a:ext>
              </a:extLst>
            </p:cNvPr>
            <p:cNvCxnSpPr>
              <a:cxnSpLocks/>
            </p:cNvCxnSpPr>
            <p:nvPr/>
          </p:nvCxnSpPr>
          <p:spPr bwMode="auto">
            <a:xfrm flipV="1">
              <a:off x="5423139" y="5020579"/>
              <a:ext cx="0" cy="914401"/>
            </a:xfrm>
            <a:prstGeom prst="line">
              <a:avLst/>
            </a:prstGeom>
            <a:solidFill>
              <a:schemeClr val="accent1"/>
            </a:solidFill>
            <a:ln w="57150" cap="flat" cmpd="sng" algn="ctr">
              <a:solidFill>
                <a:schemeClr val="tx1"/>
              </a:solidFill>
              <a:prstDash val="solid"/>
              <a:round/>
              <a:headEnd type="triangle" w="med" len="med"/>
              <a:tailEnd type="triangle" w="med" len="med"/>
            </a:ln>
            <a:effectLst/>
          </p:spPr>
        </p:cxnSp>
        <p:cxnSp>
          <p:nvCxnSpPr>
            <p:cNvPr id="14" name="Straight Connector 13">
              <a:extLst>
                <a:ext uri="{FF2B5EF4-FFF2-40B4-BE49-F238E27FC236}">
                  <a16:creationId xmlns:a16="http://schemas.microsoft.com/office/drawing/2014/main" id="{121892A2-B6A2-574D-85DC-EF6102A520DC}"/>
                </a:ext>
              </a:extLst>
            </p:cNvPr>
            <p:cNvCxnSpPr>
              <a:cxnSpLocks/>
            </p:cNvCxnSpPr>
            <p:nvPr/>
          </p:nvCxnSpPr>
          <p:spPr bwMode="auto">
            <a:xfrm flipV="1">
              <a:off x="8094452" y="5020579"/>
              <a:ext cx="0" cy="914401"/>
            </a:xfrm>
            <a:prstGeom prst="line">
              <a:avLst/>
            </a:prstGeom>
            <a:solidFill>
              <a:schemeClr val="accent1"/>
            </a:solidFill>
            <a:ln w="57150" cap="flat" cmpd="sng" algn="ctr">
              <a:solidFill>
                <a:schemeClr val="tx1"/>
              </a:solidFill>
              <a:prstDash val="solid"/>
              <a:round/>
              <a:headEnd type="triangle" w="med" len="med"/>
              <a:tailEnd type="triangle" w="med" len="med"/>
            </a:ln>
            <a:effectLst/>
          </p:spPr>
        </p:cxnSp>
        <p:sp>
          <p:nvSpPr>
            <p:cNvPr id="15" name="TextBox 14">
              <a:extLst>
                <a:ext uri="{FF2B5EF4-FFF2-40B4-BE49-F238E27FC236}">
                  <a16:creationId xmlns:a16="http://schemas.microsoft.com/office/drawing/2014/main" id="{2F4454AC-F2E0-424E-B0B2-7B69E4A3E013}"/>
                </a:ext>
              </a:extLst>
            </p:cNvPr>
            <p:cNvSpPr txBox="1"/>
            <p:nvPr/>
          </p:nvSpPr>
          <p:spPr>
            <a:xfrm>
              <a:off x="80517" y="3871119"/>
              <a:ext cx="1860253" cy="523220"/>
            </a:xfrm>
            <a:prstGeom prst="rect">
              <a:avLst/>
            </a:prstGeom>
            <a:noFill/>
          </p:spPr>
          <p:txBody>
            <a:bodyPr wrap="none" rtlCol="0">
              <a:spAutoFit/>
            </a:bodyPr>
            <a:lstStyle/>
            <a:p>
              <a:r>
                <a:rPr lang="en-US" sz="2800" dirty="0"/>
                <a:t>~6X faster</a:t>
              </a:r>
            </a:p>
          </p:txBody>
        </p:sp>
        <p:sp>
          <p:nvSpPr>
            <p:cNvPr id="16" name="TextBox 15">
              <a:extLst>
                <a:ext uri="{FF2B5EF4-FFF2-40B4-BE49-F238E27FC236}">
                  <a16:creationId xmlns:a16="http://schemas.microsoft.com/office/drawing/2014/main" id="{F8210F1E-9E27-FF44-AEAB-4895876C6E70}"/>
                </a:ext>
              </a:extLst>
            </p:cNvPr>
            <p:cNvSpPr txBox="1"/>
            <p:nvPr/>
          </p:nvSpPr>
          <p:spPr>
            <a:xfrm>
              <a:off x="1940771" y="1889183"/>
              <a:ext cx="2055819" cy="523220"/>
            </a:xfrm>
            <a:prstGeom prst="rect">
              <a:avLst/>
            </a:prstGeom>
            <a:noFill/>
          </p:spPr>
          <p:txBody>
            <a:bodyPr wrap="none" rtlCol="0">
              <a:spAutoFit/>
            </a:bodyPr>
            <a:lstStyle/>
            <a:p>
              <a:r>
                <a:rPr lang="en-US" sz="2800" dirty="0"/>
                <a:t>~12X faster</a:t>
              </a:r>
            </a:p>
          </p:txBody>
        </p:sp>
        <p:sp>
          <p:nvSpPr>
            <p:cNvPr id="17" name="TextBox 16">
              <a:extLst>
                <a:ext uri="{FF2B5EF4-FFF2-40B4-BE49-F238E27FC236}">
                  <a16:creationId xmlns:a16="http://schemas.microsoft.com/office/drawing/2014/main" id="{3C3BD4BD-0EFD-0743-82F2-D147BF5BC7C7}"/>
                </a:ext>
              </a:extLst>
            </p:cNvPr>
            <p:cNvSpPr txBox="1"/>
            <p:nvPr/>
          </p:nvSpPr>
          <p:spPr>
            <a:xfrm>
              <a:off x="5423144" y="4352891"/>
              <a:ext cx="1860253" cy="523220"/>
            </a:xfrm>
            <a:prstGeom prst="rect">
              <a:avLst/>
            </a:prstGeom>
            <a:noFill/>
          </p:spPr>
          <p:txBody>
            <a:bodyPr wrap="none" rtlCol="0">
              <a:spAutoFit/>
            </a:bodyPr>
            <a:lstStyle/>
            <a:p>
              <a:r>
                <a:rPr lang="en-US" sz="2800" dirty="0"/>
                <a:t>~4X faster</a:t>
              </a:r>
            </a:p>
          </p:txBody>
        </p:sp>
        <p:sp>
          <p:nvSpPr>
            <p:cNvPr id="18" name="TextBox 17">
              <a:extLst>
                <a:ext uri="{FF2B5EF4-FFF2-40B4-BE49-F238E27FC236}">
                  <a16:creationId xmlns:a16="http://schemas.microsoft.com/office/drawing/2014/main" id="{946A4D7B-3D13-3747-BA75-70C50843E287}"/>
                </a:ext>
              </a:extLst>
            </p:cNvPr>
            <p:cNvSpPr txBox="1"/>
            <p:nvPr/>
          </p:nvSpPr>
          <p:spPr>
            <a:xfrm>
              <a:off x="8236883" y="4275885"/>
              <a:ext cx="1860253" cy="523220"/>
            </a:xfrm>
            <a:prstGeom prst="rect">
              <a:avLst/>
            </a:prstGeom>
            <a:noFill/>
          </p:spPr>
          <p:txBody>
            <a:bodyPr wrap="none" rtlCol="0">
              <a:spAutoFit/>
            </a:bodyPr>
            <a:lstStyle/>
            <a:p>
              <a:r>
                <a:rPr lang="en-US" sz="2800" dirty="0"/>
                <a:t>~4X faster</a:t>
              </a:r>
            </a:p>
          </p:txBody>
        </p:sp>
      </p:grpSp>
    </p:spTree>
    <p:extLst>
      <p:ext uri="{BB962C8B-B14F-4D97-AF65-F5344CB8AC3E}">
        <p14:creationId xmlns:p14="http://schemas.microsoft.com/office/powerpoint/2010/main" val="180429616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6B11CD-09D4-FD4A-90B6-958257A023AF}"/>
              </a:ext>
            </a:extLst>
          </p:cNvPr>
          <p:cNvSpPr>
            <a:spLocks noGrp="1"/>
          </p:cNvSpPr>
          <p:nvPr>
            <p:ph idx="1"/>
          </p:nvPr>
        </p:nvSpPr>
        <p:spPr/>
        <p:txBody>
          <a:bodyPr/>
          <a:lstStyle/>
          <a:p>
            <a:r>
              <a:rPr lang="en-US" dirty="0"/>
              <a:t>Test the robustness of Louvain and </a:t>
            </a:r>
            <a:r>
              <a:rPr lang="en-US" dirty="0" err="1"/>
              <a:t>hMetis</a:t>
            </a:r>
            <a:endParaRPr lang="en-US" dirty="0"/>
          </a:p>
          <a:p>
            <a:r>
              <a:rPr lang="en-US" dirty="0"/>
              <a:t>Compare results w/ floorplan 1:1 and 1:2</a:t>
            </a:r>
          </a:p>
          <a:p>
            <a:pPr marL="0" indent="0">
              <a:buNone/>
            </a:pPr>
            <a:endParaRPr lang="en-US" dirty="0"/>
          </a:p>
        </p:txBody>
      </p:sp>
      <p:sp>
        <p:nvSpPr>
          <p:cNvPr id="3" name="Title 2">
            <a:extLst>
              <a:ext uri="{FF2B5EF4-FFF2-40B4-BE49-F238E27FC236}">
                <a16:creationId xmlns:a16="http://schemas.microsoft.com/office/drawing/2014/main" id="{9EA6CA07-02E3-B042-B479-F2F2EC8C4DF8}"/>
              </a:ext>
            </a:extLst>
          </p:cNvPr>
          <p:cNvSpPr>
            <a:spLocks noGrp="1"/>
          </p:cNvSpPr>
          <p:nvPr>
            <p:ph type="title"/>
          </p:nvPr>
        </p:nvSpPr>
        <p:spPr/>
        <p:txBody>
          <a:bodyPr/>
          <a:lstStyle/>
          <a:p>
            <a:r>
              <a:rPr lang="en-US" dirty="0"/>
              <a:t>Experiment 3</a:t>
            </a:r>
          </a:p>
        </p:txBody>
      </p:sp>
      <p:grpSp>
        <p:nvGrpSpPr>
          <p:cNvPr id="4" name="Group 3">
            <a:extLst>
              <a:ext uri="{FF2B5EF4-FFF2-40B4-BE49-F238E27FC236}">
                <a16:creationId xmlns:a16="http://schemas.microsoft.com/office/drawing/2014/main" id="{E2CAE5E7-937F-AF45-93E0-4FD9EB6BC39A}"/>
              </a:ext>
            </a:extLst>
          </p:cNvPr>
          <p:cNvGrpSpPr/>
          <p:nvPr/>
        </p:nvGrpSpPr>
        <p:grpSpPr>
          <a:xfrm>
            <a:off x="1448508" y="2310608"/>
            <a:ext cx="5876977" cy="4188626"/>
            <a:chOff x="-1192865" y="2581651"/>
            <a:chExt cx="5349662" cy="3812800"/>
          </a:xfrm>
        </p:grpSpPr>
        <p:pic>
          <p:nvPicPr>
            <p:cNvPr id="14" name="Picture 13">
              <a:extLst>
                <a:ext uri="{FF2B5EF4-FFF2-40B4-BE49-F238E27FC236}">
                  <a16:creationId xmlns:a16="http://schemas.microsoft.com/office/drawing/2014/main" id="{C6474B6F-9C3B-C544-9AF8-634E9158ADCE}"/>
                </a:ext>
              </a:extLst>
            </p:cNvPr>
            <p:cNvPicPr>
              <a:picLocks noChangeAspect="1"/>
            </p:cNvPicPr>
            <p:nvPr/>
          </p:nvPicPr>
          <p:blipFill>
            <a:blip r:embed="rId3"/>
            <a:stretch>
              <a:fillRect/>
            </a:stretch>
          </p:blipFill>
          <p:spPr>
            <a:xfrm>
              <a:off x="-1192865" y="3124202"/>
              <a:ext cx="2743248" cy="2727705"/>
            </a:xfrm>
            <a:prstGeom prst="rect">
              <a:avLst/>
            </a:prstGeom>
          </p:spPr>
        </p:pic>
        <p:pic>
          <p:nvPicPr>
            <p:cNvPr id="16" name="Picture 15">
              <a:extLst>
                <a:ext uri="{FF2B5EF4-FFF2-40B4-BE49-F238E27FC236}">
                  <a16:creationId xmlns:a16="http://schemas.microsoft.com/office/drawing/2014/main" id="{184FA971-B48C-A442-91C3-F60EFDE2752F}"/>
                </a:ext>
              </a:extLst>
            </p:cNvPr>
            <p:cNvPicPr>
              <a:picLocks noChangeAspect="1"/>
            </p:cNvPicPr>
            <p:nvPr/>
          </p:nvPicPr>
          <p:blipFill>
            <a:blip r:embed="rId4"/>
            <a:stretch>
              <a:fillRect/>
            </a:stretch>
          </p:blipFill>
          <p:spPr>
            <a:xfrm>
              <a:off x="2218085" y="2581651"/>
              <a:ext cx="1938712" cy="3812800"/>
            </a:xfrm>
            <a:prstGeom prst="rect">
              <a:avLst/>
            </a:prstGeom>
          </p:spPr>
        </p:pic>
        <p:sp>
          <p:nvSpPr>
            <p:cNvPr id="19" name="Right Arrow 18">
              <a:extLst>
                <a:ext uri="{FF2B5EF4-FFF2-40B4-BE49-F238E27FC236}">
                  <a16:creationId xmlns:a16="http://schemas.microsoft.com/office/drawing/2014/main" id="{9F944889-68FC-D944-B89A-C7FA4625C187}"/>
                </a:ext>
              </a:extLst>
            </p:cNvPr>
            <p:cNvSpPr/>
            <p:nvPr/>
          </p:nvSpPr>
          <p:spPr bwMode="auto">
            <a:xfrm>
              <a:off x="1595839" y="3672079"/>
              <a:ext cx="584200" cy="1631949"/>
            </a:xfrm>
            <a:prstGeom prst="rightArrow">
              <a:avLst>
                <a:gd name="adj1" fmla="val 50000"/>
                <a:gd name="adj2" fmla="val 75714"/>
              </a:avLst>
            </a:prstGeom>
            <a:solidFill>
              <a:schemeClr val="accent6"/>
            </a:solidFill>
            <a:ln w="254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Narrow" pitchFamily="34" charset="0"/>
              </a:endParaRPr>
            </a:p>
          </p:txBody>
        </p:sp>
        <p:sp>
          <p:nvSpPr>
            <p:cNvPr id="23" name="TextBox 22">
              <a:extLst>
                <a:ext uri="{FF2B5EF4-FFF2-40B4-BE49-F238E27FC236}">
                  <a16:creationId xmlns:a16="http://schemas.microsoft.com/office/drawing/2014/main" id="{A2E4EFC1-00DB-A444-810F-7C3A11F09DF0}"/>
                </a:ext>
              </a:extLst>
            </p:cNvPr>
            <p:cNvSpPr txBox="1"/>
            <p:nvPr/>
          </p:nvSpPr>
          <p:spPr>
            <a:xfrm>
              <a:off x="-1192864" y="2613323"/>
              <a:ext cx="1938712" cy="476274"/>
            </a:xfrm>
            <a:prstGeom prst="rect">
              <a:avLst/>
            </a:prstGeom>
            <a:noFill/>
          </p:spPr>
          <p:txBody>
            <a:bodyPr wrap="square" rtlCol="0">
              <a:spAutoFit/>
            </a:bodyPr>
            <a:lstStyle/>
            <a:p>
              <a:r>
                <a:rPr lang="en-US" sz="2800" b="1" dirty="0" err="1"/>
                <a:t>netcard</a:t>
              </a:r>
              <a:endParaRPr lang="en-US" sz="2800" b="1" dirty="0"/>
            </a:p>
          </p:txBody>
        </p:sp>
      </p:grpSp>
    </p:spTree>
    <p:extLst>
      <p:ext uri="{BB962C8B-B14F-4D97-AF65-F5344CB8AC3E}">
        <p14:creationId xmlns:p14="http://schemas.microsoft.com/office/powerpoint/2010/main" val="131840700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F5DEA7A-3B67-C548-A9C2-3D241686E634}"/>
              </a:ext>
            </a:extLst>
          </p:cNvPr>
          <p:cNvSpPr>
            <a:spLocks noGrp="1"/>
          </p:cNvSpPr>
          <p:nvPr>
            <p:ph type="title"/>
          </p:nvPr>
        </p:nvSpPr>
        <p:spPr/>
        <p:txBody>
          <a:bodyPr/>
          <a:lstStyle/>
          <a:p>
            <a:r>
              <a:rPr lang="en-US" dirty="0"/>
              <a:t>Experiment 3</a:t>
            </a:r>
          </a:p>
        </p:txBody>
      </p:sp>
      <p:sp>
        <p:nvSpPr>
          <p:cNvPr id="27" name="Content Placeholder 1">
            <a:extLst>
              <a:ext uri="{FF2B5EF4-FFF2-40B4-BE49-F238E27FC236}">
                <a16:creationId xmlns:a16="http://schemas.microsoft.com/office/drawing/2014/main" id="{8A83F295-2105-684E-8C2A-72FAAA491550}"/>
              </a:ext>
            </a:extLst>
          </p:cNvPr>
          <p:cNvSpPr txBox="1">
            <a:spLocks/>
          </p:cNvSpPr>
          <p:nvPr/>
        </p:nvSpPr>
        <p:spPr bwMode="auto">
          <a:xfrm>
            <a:off x="161925" y="838204"/>
            <a:ext cx="8435731" cy="5062267"/>
          </a:xfrm>
          <a:prstGeom prst="rect">
            <a:avLst/>
          </a:prstGeom>
          <a:noFill/>
          <a:ln w="9525">
            <a:noFill/>
            <a:miter lim="800000"/>
            <a:headEnd/>
            <a:tailEnd/>
          </a:ln>
        </p:spPr>
        <p:txBody>
          <a:bodyPr vert="horz" wrap="square" lIns="92075" tIns="46039" rIns="92075" bIns="46039"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defTabSz="914377"/>
            <a:r>
              <a:rPr lang="en-US" kern="0" dirty="0"/>
              <a:t>Increase in </a:t>
            </a:r>
            <a:r>
              <a:rPr lang="en-US" kern="0" dirty="0" err="1"/>
              <a:t>DBi</a:t>
            </a:r>
            <a:r>
              <a:rPr lang="en-US" kern="0" dirty="0"/>
              <a:t> when aspect ratio changes from 1:1 to 1:2</a:t>
            </a:r>
          </a:p>
          <a:p>
            <a:pPr defTabSz="914377"/>
            <a:r>
              <a:rPr lang="en-US" kern="0" dirty="0"/>
              <a:t>44% increase Louvain / 27% increase </a:t>
            </a:r>
            <a:r>
              <a:rPr lang="en-US" kern="0" dirty="0" err="1"/>
              <a:t>hMetis</a:t>
            </a:r>
            <a:endParaRPr lang="en-US" kern="0" dirty="0"/>
          </a:p>
        </p:txBody>
      </p:sp>
      <p:graphicFrame>
        <p:nvGraphicFramePr>
          <p:cNvPr id="26" name="Content Placeholder 25">
            <a:extLst>
              <a:ext uri="{FF2B5EF4-FFF2-40B4-BE49-F238E27FC236}">
                <a16:creationId xmlns:a16="http://schemas.microsoft.com/office/drawing/2014/main" id="{EEFF6E1F-5E79-764A-B3A8-05B51DB34E49}"/>
              </a:ext>
            </a:extLst>
          </p:cNvPr>
          <p:cNvGraphicFramePr>
            <a:graphicFrameLocks noGrp="1"/>
          </p:cNvGraphicFramePr>
          <p:nvPr>
            <p:ph idx="1"/>
            <p:extLst>
              <p:ext uri="{D42A27DB-BD31-4B8C-83A1-F6EECF244321}">
                <p14:modId xmlns:p14="http://schemas.microsoft.com/office/powerpoint/2010/main" val="4101214822"/>
              </p:ext>
            </p:extLst>
          </p:nvPr>
        </p:nvGraphicFramePr>
        <p:xfrm>
          <a:off x="380089" y="2445825"/>
          <a:ext cx="7700193" cy="38668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72137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685759-0F54-CB40-B055-37A3B3C75D07}"/>
              </a:ext>
            </a:extLst>
          </p:cNvPr>
          <p:cNvSpPr>
            <a:spLocks noGrp="1"/>
          </p:cNvSpPr>
          <p:nvPr>
            <p:ph idx="1"/>
          </p:nvPr>
        </p:nvSpPr>
        <p:spPr/>
        <p:txBody>
          <a:bodyPr/>
          <a:lstStyle/>
          <a:p>
            <a:pPr>
              <a:lnSpc>
                <a:spcPct val="150000"/>
              </a:lnSpc>
            </a:pPr>
            <a:r>
              <a:rPr lang="en-US" dirty="0">
                <a:solidFill>
                  <a:srgbClr val="FF0000"/>
                </a:solidFill>
              </a:rPr>
              <a:t>Introduction</a:t>
            </a:r>
          </a:p>
          <a:p>
            <a:pPr>
              <a:lnSpc>
                <a:spcPct val="150000"/>
              </a:lnSpc>
            </a:pPr>
            <a:r>
              <a:rPr lang="en-US" dirty="0"/>
              <a:t>Modularity clustering</a:t>
            </a:r>
          </a:p>
          <a:p>
            <a:pPr lvl="1">
              <a:lnSpc>
                <a:spcPct val="150000"/>
              </a:lnSpc>
            </a:pPr>
            <a:r>
              <a:rPr lang="en-US" dirty="0"/>
              <a:t>Evaluation criterion</a:t>
            </a:r>
          </a:p>
          <a:p>
            <a:pPr>
              <a:lnSpc>
                <a:spcPct val="150000"/>
              </a:lnSpc>
            </a:pPr>
            <a:r>
              <a:rPr lang="en-US" dirty="0"/>
              <a:t>Experiments</a:t>
            </a:r>
          </a:p>
          <a:p>
            <a:pPr>
              <a:lnSpc>
                <a:spcPct val="150000"/>
              </a:lnSpc>
            </a:pPr>
            <a:r>
              <a:rPr lang="en-US" dirty="0"/>
              <a:t>“Blob placement”</a:t>
            </a:r>
          </a:p>
          <a:p>
            <a:pPr>
              <a:lnSpc>
                <a:spcPct val="150000"/>
              </a:lnSpc>
            </a:pPr>
            <a:r>
              <a:rPr lang="en-US" dirty="0"/>
              <a:t>Conclusion</a:t>
            </a:r>
          </a:p>
        </p:txBody>
      </p:sp>
      <p:sp>
        <p:nvSpPr>
          <p:cNvPr id="3" name="Title 2">
            <a:extLst>
              <a:ext uri="{FF2B5EF4-FFF2-40B4-BE49-F238E27FC236}">
                <a16:creationId xmlns:a16="http://schemas.microsoft.com/office/drawing/2014/main" id="{A669347F-547B-3F42-874B-762CFD2B4484}"/>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94324165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685759-0F54-CB40-B055-37A3B3C75D07}"/>
              </a:ext>
            </a:extLst>
          </p:cNvPr>
          <p:cNvSpPr>
            <a:spLocks noGrp="1"/>
          </p:cNvSpPr>
          <p:nvPr>
            <p:ph idx="1"/>
          </p:nvPr>
        </p:nvSpPr>
        <p:spPr/>
        <p:txBody>
          <a:bodyPr/>
          <a:lstStyle/>
          <a:p>
            <a:pPr>
              <a:lnSpc>
                <a:spcPct val="150000"/>
              </a:lnSpc>
            </a:pPr>
            <a:r>
              <a:rPr lang="en-US" dirty="0"/>
              <a:t>Introduction</a:t>
            </a:r>
          </a:p>
          <a:p>
            <a:pPr>
              <a:lnSpc>
                <a:spcPct val="150000"/>
              </a:lnSpc>
            </a:pPr>
            <a:r>
              <a:rPr lang="en-US" dirty="0"/>
              <a:t>Modularity clustering</a:t>
            </a:r>
          </a:p>
          <a:p>
            <a:pPr lvl="1">
              <a:lnSpc>
                <a:spcPct val="150000"/>
              </a:lnSpc>
            </a:pPr>
            <a:r>
              <a:rPr lang="en-US" dirty="0"/>
              <a:t>Evaluation criterion</a:t>
            </a:r>
          </a:p>
          <a:p>
            <a:pPr>
              <a:lnSpc>
                <a:spcPct val="150000"/>
              </a:lnSpc>
            </a:pPr>
            <a:r>
              <a:rPr lang="en-US" dirty="0"/>
              <a:t>Experiments</a:t>
            </a:r>
          </a:p>
          <a:p>
            <a:pPr>
              <a:lnSpc>
                <a:spcPct val="150000"/>
              </a:lnSpc>
            </a:pPr>
            <a:r>
              <a:rPr lang="en-US" dirty="0">
                <a:solidFill>
                  <a:srgbClr val="FF0000"/>
                </a:solidFill>
              </a:rPr>
              <a:t>“Blob placement”</a:t>
            </a:r>
          </a:p>
          <a:p>
            <a:pPr>
              <a:lnSpc>
                <a:spcPct val="150000"/>
              </a:lnSpc>
            </a:pPr>
            <a:r>
              <a:rPr lang="en-US" dirty="0"/>
              <a:t>Conclusion</a:t>
            </a:r>
          </a:p>
        </p:txBody>
      </p:sp>
      <p:sp>
        <p:nvSpPr>
          <p:cNvPr id="3" name="Title 2">
            <a:extLst>
              <a:ext uri="{FF2B5EF4-FFF2-40B4-BE49-F238E27FC236}">
                <a16:creationId xmlns:a16="http://schemas.microsoft.com/office/drawing/2014/main" id="{A669347F-547B-3F42-874B-762CFD2B4484}"/>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32814293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410722-5087-D047-B964-175D8171C464}"/>
              </a:ext>
            </a:extLst>
          </p:cNvPr>
          <p:cNvSpPr>
            <a:spLocks noGrp="1"/>
          </p:cNvSpPr>
          <p:nvPr>
            <p:ph idx="1"/>
          </p:nvPr>
        </p:nvSpPr>
        <p:spPr>
          <a:xfrm>
            <a:off x="161926" y="838203"/>
            <a:ext cx="8851900" cy="2023532"/>
          </a:xfrm>
        </p:spPr>
        <p:txBody>
          <a:bodyPr/>
          <a:lstStyle/>
          <a:p>
            <a:r>
              <a:rPr lang="en-US" sz="2600" dirty="0"/>
              <a:t>Modularity-driven placement correlates well with placement</a:t>
            </a:r>
          </a:p>
          <a:p>
            <a:r>
              <a:rPr lang="en-US" sz="2600" dirty="0"/>
              <a:t>“Blob placement” = Placement of clusters</a:t>
            </a:r>
          </a:p>
          <a:p>
            <a:r>
              <a:rPr lang="en-US" sz="2600" dirty="0"/>
              <a:t>Fast evaluation of netlist and floorplan </a:t>
            </a:r>
            <a:r>
              <a:rPr lang="en-US" sz="2600" dirty="0">
                <a:sym typeface="Wingdings" pitchFamily="2" charset="2"/>
              </a:rPr>
              <a:t> Timing, congestion, density</a:t>
            </a:r>
          </a:p>
          <a:p>
            <a:r>
              <a:rPr lang="en-US" sz="2600" dirty="0">
                <a:sym typeface="Wingdings" pitchFamily="2" charset="2"/>
              </a:rPr>
              <a:t>Prototype flow:</a:t>
            </a:r>
            <a:endParaRPr lang="en-US" sz="2600" dirty="0"/>
          </a:p>
        </p:txBody>
      </p:sp>
      <p:sp>
        <p:nvSpPr>
          <p:cNvPr id="3" name="Title 2">
            <a:extLst>
              <a:ext uri="{FF2B5EF4-FFF2-40B4-BE49-F238E27FC236}">
                <a16:creationId xmlns:a16="http://schemas.microsoft.com/office/drawing/2014/main" id="{7B80FCB7-0815-7445-8CF2-D44FFFD7AC0C}"/>
              </a:ext>
            </a:extLst>
          </p:cNvPr>
          <p:cNvSpPr>
            <a:spLocks noGrp="1"/>
          </p:cNvSpPr>
          <p:nvPr>
            <p:ph type="title"/>
          </p:nvPr>
        </p:nvSpPr>
        <p:spPr/>
        <p:txBody>
          <a:bodyPr/>
          <a:lstStyle/>
          <a:p>
            <a:r>
              <a:rPr lang="en-US" dirty="0"/>
              <a:t>“Blob placement”</a:t>
            </a:r>
          </a:p>
        </p:txBody>
      </p:sp>
      <p:sp>
        <p:nvSpPr>
          <p:cNvPr id="4" name="Snip Single Corner Rectangle 3">
            <a:extLst>
              <a:ext uri="{FF2B5EF4-FFF2-40B4-BE49-F238E27FC236}">
                <a16:creationId xmlns:a16="http://schemas.microsoft.com/office/drawing/2014/main" id="{D195362F-3D0E-2448-887E-1BA8317A4E69}"/>
              </a:ext>
            </a:extLst>
          </p:cNvPr>
          <p:cNvSpPr/>
          <p:nvPr/>
        </p:nvSpPr>
        <p:spPr bwMode="auto">
          <a:xfrm>
            <a:off x="161925" y="3988490"/>
            <a:ext cx="1572678" cy="808742"/>
          </a:xfrm>
          <a:prstGeom prst="snip1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r>
              <a:rPr lang="en-US" sz="2400" b="1" dirty="0">
                <a:solidFill>
                  <a:schemeClr val="tx1"/>
                </a:solidFill>
                <a:latin typeface="Arial" panose="020B0604020202020204" pitchFamily="34" charset="0"/>
                <a:cs typeface="Arial" panose="020B0604020202020204" pitchFamily="34" charset="0"/>
              </a:rPr>
              <a:t>Mapped </a:t>
            </a:r>
          </a:p>
          <a:p>
            <a:pPr algn="ctr" defTabSz="914377" eaLnBrk="0" fontAlgn="base" hangingPunct="0">
              <a:spcBef>
                <a:spcPct val="0"/>
              </a:spcBef>
              <a:spcAft>
                <a:spcPct val="0"/>
              </a:spcAft>
            </a:pPr>
            <a:r>
              <a:rPr lang="en-US" sz="2400" b="1" dirty="0">
                <a:solidFill>
                  <a:schemeClr val="tx1"/>
                </a:solidFill>
                <a:latin typeface="Arial" panose="020B0604020202020204" pitchFamily="34" charset="0"/>
                <a:cs typeface="Arial" panose="020B0604020202020204" pitchFamily="34" charset="0"/>
              </a:rPr>
              <a:t>netlist</a:t>
            </a:r>
          </a:p>
        </p:txBody>
      </p:sp>
      <p:sp>
        <p:nvSpPr>
          <p:cNvPr id="5" name="Right Arrow 4">
            <a:extLst>
              <a:ext uri="{FF2B5EF4-FFF2-40B4-BE49-F238E27FC236}">
                <a16:creationId xmlns:a16="http://schemas.microsoft.com/office/drawing/2014/main" id="{6D423052-F177-FE45-B3D7-F0F0E3219962}"/>
              </a:ext>
            </a:extLst>
          </p:cNvPr>
          <p:cNvSpPr/>
          <p:nvPr/>
        </p:nvSpPr>
        <p:spPr bwMode="auto">
          <a:xfrm>
            <a:off x="1865963" y="3789936"/>
            <a:ext cx="494224" cy="1205849"/>
          </a:xfrm>
          <a:prstGeom prst="rightArrow">
            <a:avLst>
              <a:gd name="adj1" fmla="val 50000"/>
              <a:gd name="adj2" fmla="val 75714"/>
            </a:avLst>
          </a:prstGeom>
          <a:solidFill>
            <a:schemeClr val="tx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811E6EF-11D7-9D4E-8F9A-C2A4410DEA50}"/>
              </a:ext>
            </a:extLst>
          </p:cNvPr>
          <p:cNvSpPr txBox="1"/>
          <p:nvPr/>
        </p:nvSpPr>
        <p:spPr>
          <a:xfrm>
            <a:off x="2391801" y="3339305"/>
            <a:ext cx="1925139" cy="400758"/>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clustering</a:t>
            </a:r>
          </a:p>
        </p:txBody>
      </p:sp>
      <p:sp>
        <p:nvSpPr>
          <p:cNvPr id="7" name="Rectangle 6">
            <a:extLst>
              <a:ext uri="{FF2B5EF4-FFF2-40B4-BE49-F238E27FC236}">
                <a16:creationId xmlns:a16="http://schemas.microsoft.com/office/drawing/2014/main" id="{C25827A8-E7A0-5748-9690-7214FBA95101}"/>
              </a:ext>
            </a:extLst>
          </p:cNvPr>
          <p:cNvSpPr/>
          <p:nvPr/>
        </p:nvSpPr>
        <p:spPr bwMode="auto">
          <a:xfrm>
            <a:off x="2455060" y="3789936"/>
            <a:ext cx="2519278" cy="1205849"/>
          </a:xfrm>
          <a:prstGeom prst="rect">
            <a:avLst/>
          </a:prstGeom>
          <a:noFill/>
          <a:ln w="28575" cap="flat" cmpd="sng" algn="ctr">
            <a:solidFill>
              <a:schemeClr val="tx1"/>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FA476E62-FA4A-0C44-8FC1-8CD916C63CEB}"/>
              </a:ext>
            </a:extLst>
          </p:cNvPr>
          <p:cNvSpPr/>
          <p:nvPr/>
        </p:nvSpPr>
        <p:spPr bwMode="auto">
          <a:xfrm>
            <a:off x="2624529" y="4114232"/>
            <a:ext cx="2057986" cy="557257"/>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r>
              <a:rPr lang="en-US" sz="2400" b="1" dirty="0">
                <a:solidFill>
                  <a:schemeClr val="bg1"/>
                </a:solidFill>
                <a:latin typeface="Arial" panose="020B0604020202020204" pitchFamily="34" charset="0"/>
                <a:cs typeface="Arial" panose="020B0604020202020204" pitchFamily="34" charset="0"/>
              </a:rPr>
              <a:t>Louvain</a:t>
            </a:r>
          </a:p>
        </p:txBody>
      </p:sp>
      <p:sp>
        <p:nvSpPr>
          <p:cNvPr id="9" name="Snip Single Corner Rectangle 8">
            <a:extLst>
              <a:ext uri="{FF2B5EF4-FFF2-40B4-BE49-F238E27FC236}">
                <a16:creationId xmlns:a16="http://schemas.microsoft.com/office/drawing/2014/main" id="{32F28564-A187-0E4A-A25C-8174F7D19C37}"/>
              </a:ext>
            </a:extLst>
          </p:cNvPr>
          <p:cNvSpPr/>
          <p:nvPr/>
        </p:nvSpPr>
        <p:spPr bwMode="auto">
          <a:xfrm>
            <a:off x="5933930" y="3979873"/>
            <a:ext cx="1572678" cy="808742"/>
          </a:xfrm>
          <a:prstGeom prst="snip1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r>
              <a:rPr lang="en-US" sz="2400" b="1" dirty="0">
                <a:solidFill>
                  <a:schemeClr val="tx1"/>
                </a:solidFill>
                <a:latin typeface="Arial" panose="020B0604020202020204" pitchFamily="34" charset="0"/>
                <a:cs typeface="Arial" panose="020B0604020202020204" pitchFamily="34" charset="0"/>
              </a:rPr>
              <a:t>“Root </a:t>
            </a:r>
            <a:br>
              <a:rPr lang="en-US" sz="2400" b="1" dirty="0">
                <a:solidFill>
                  <a:schemeClr val="tx1"/>
                </a:solidFill>
                <a:latin typeface="Arial" panose="020B0604020202020204" pitchFamily="34" charset="0"/>
                <a:cs typeface="Arial" panose="020B0604020202020204" pitchFamily="34" charset="0"/>
              </a:rPr>
            </a:br>
            <a:r>
              <a:rPr lang="en-US" sz="2400" b="1" dirty="0">
                <a:solidFill>
                  <a:schemeClr val="tx1"/>
                </a:solidFill>
                <a:latin typeface="Arial" panose="020B0604020202020204" pitchFamily="34" charset="0"/>
                <a:cs typeface="Arial" panose="020B0604020202020204" pitchFamily="34" charset="0"/>
              </a:rPr>
              <a:t>blobs”</a:t>
            </a:r>
          </a:p>
        </p:txBody>
      </p:sp>
      <p:sp>
        <p:nvSpPr>
          <p:cNvPr id="12" name="Rounded Rectangle 11">
            <a:extLst>
              <a:ext uri="{FF2B5EF4-FFF2-40B4-BE49-F238E27FC236}">
                <a16:creationId xmlns:a16="http://schemas.microsoft.com/office/drawing/2014/main" id="{ABE05322-AFAC-574F-81EE-0E638A6B8C2E}"/>
              </a:ext>
            </a:extLst>
          </p:cNvPr>
          <p:cNvSpPr/>
          <p:nvPr/>
        </p:nvSpPr>
        <p:spPr bwMode="auto">
          <a:xfrm>
            <a:off x="1304639" y="5396545"/>
            <a:ext cx="1935617" cy="886978"/>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r>
              <a:rPr lang="en-US" sz="2400" b="1" dirty="0">
                <a:solidFill>
                  <a:schemeClr val="bg1"/>
                </a:solidFill>
                <a:latin typeface="Arial" panose="020B0604020202020204" pitchFamily="34" charset="0"/>
                <a:cs typeface="Arial" panose="020B0604020202020204" pitchFamily="34" charset="0"/>
              </a:rPr>
              <a:t>“Blob</a:t>
            </a:r>
          </a:p>
          <a:p>
            <a:pPr algn="ctr" defTabSz="914377" eaLnBrk="0" fontAlgn="base" hangingPunct="0">
              <a:spcBef>
                <a:spcPct val="0"/>
              </a:spcBef>
              <a:spcAft>
                <a:spcPct val="0"/>
              </a:spcAft>
            </a:pPr>
            <a:r>
              <a:rPr lang="en-US" sz="2400" b="1" dirty="0">
                <a:solidFill>
                  <a:schemeClr val="bg1"/>
                </a:solidFill>
                <a:latin typeface="Arial" panose="020B0604020202020204" pitchFamily="34" charset="0"/>
                <a:cs typeface="Arial" panose="020B0604020202020204" pitchFamily="34" charset="0"/>
              </a:rPr>
              <a:t> placement”</a:t>
            </a:r>
            <a:r>
              <a:rPr lang="en-US" sz="2400" baseline="30000" dirty="0"/>
              <a:t> 1</a:t>
            </a:r>
            <a:endParaRPr lang="en-US" sz="2400" b="1" dirty="0">
              <a:solidFill>
                <a:schemeClr val="bg1"/>
              </a:solidFill>
              <a:latin typeface="Arial" panose="020B0604020202020204" pitchFamily="34" charset="0"/>
              <a:cs typeface="Arial" panose="020B0604020202020204" pitchFamily="34" charset="0"/>
            </a:endParaRPr>
          </a:p>
        </p:txBody>
      </p:sp>
      <p:sp>
        <p:nvSpPr>
          <p:cNvPr id="15" name="Right Arrow 14">
            <a:extLst>
              <a:ext uri="{FF2B5EF4-FFF2-40B4-BE49-F238E27FC236}">
                <a16:creationId xmlns:a16="http://schemas.microsoft.com/office/drawing/2014/main" id="{FDBF18CA-E510-2046-8DA7-C42A395EC226}"/>
              </a:ext>
            </a:extLst>
          </p:cNvPr>
          <p:cNvSpPr/>
          <p:nvPr/>
        </p:nvSpPr>
        <p:spPr bwMode="auto">
          <a:xfrm>
            <a:off x="5265500" y="3824935"/>
            <a:ext cx="494224" cy="1205849"/>
          </a:xfrm>
          <a:prstGeom prst="rightArrow">
            <a:avLst>
              <a:gd name="adj1" fmla="val 50000"/>
              <a:gd name="adj2" fmla="val 75714"/>
            </a:avLst>
          </a:prstGeom>
          <a:solidFill>
            <a:schemeClr val="tx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F6AB274-2458-F440-9ADC-F22F73F16752}"/>
              </a:ext>
            </a:extLst>
          </p:cNvPr>
          <p:cNvSpPr txBox="1"/>
          <p:nvPr/>
        </p:nvSpPr>
        <p:spPr>
          <a:xfrm>
            <a:off x="6791155" y="3299808"/>
            <a:ext cx="2332434" cy="830997"/>
          </a:xfrm>
          <a:prstGeom prst="rect">
            <a:avLst/>
          </a:prstGeom>
          <a:noFill/>
        </p:spPr>
        <p:txBody>
          <a:bodyPr wrap="square" rtlCol="0">
            <a:spAutoFit/>
          </a:bodyPr>
          <a:lstStyle/>
          <a:p>
            <a:pPr algn="r"/>
            <a:r>
              <a:rPr lang="en-US" sz="2400" b="1" dirty="0">
                <a:latin typeface="Arial" panose="020B0604020202020204" pitchFamily="34" charset="0"/>
                <a:cs typeface="Arial" panose="020B0604020202020204" pitchFamily="34" charset="0"/>
              </a:rPr>
              <a:t>Hierarchical</a:t>
            </a:r>
          </a:p>
          <a:p>
            <a:pPr algn="r"/>
            <a:r>
              <a:rPr lang="en-US" sz="2400" b="1" dirty="0">
                <a:latin typeface="Arial" panose="020B0604020202020204" pitchFamily="34" charset="0"/>
                <a:cs typeface="Arial" panose="020B0604020202020204" pitchFamily="34" charset="0"/>
              </a:rPr>
              <a:t>clustering</a:t>
            </a:r>
          </a:p>
        </p:txBody>
      </p:sp>
      <p:sp>
        <p:nvSpPr>
          <p:cNvPr id="17" name="Rectangle 16">
            <a:extLst>
              <a:ext uri="{FF2B5EF4-FFF2-40B4-BE49-F238E27FC236}">
                <a16:creationId xmlns:a16="http://schemas.microsoft.com/office/drawing/2014/main" id="{6D706D8A-836E-5C4D-AF3A-581573DD7517}"/>
              </a:ext>
            </a:extLst>
          </p:cNvPr>
          <p:cNvSpPr/>
          <p:nvPr/>
        </p:nvSpPr>
        <p:spPr bwMode="auto">
          <a:xfrm>
            <a:off x="6435866" y="5165829"/>
            <a:ext cx="2519278" cy="1205849"/>
          </a:xfrm>
          <a:prstGeom prst="rect">
            <a:avLst/>
          </a:prstGeom>
          <a:noFill/>
          <a:ln w="28575" cap="flat" cmpd="sng" algn="ctr">
            <a:solidFill>
              <a:schemeClr val="tx1"/>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6FB0E13D-BD6B-CF4C-9818-FE1FA47C7ECA}"/>
              </a:ext>
            </a:extLst>
          </p:cNvPr>
          <p:cNvSpPr/>
          <p:nvPr/>
        </p:nvSpPr>
        <p:spPr bwMode="auto">
          <a:xfrm>
            <a:off x="6666512" y="5468680"/>
            <a:ext cx="2057986" cy="557257"/>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r>
              <a:rPr lang="en-US" sz="2400" b="1" dirty="0">
                <a:solidFill>
                  <a:schemeClr val="bg1"/>
                </a:solidFill>
                <a:latin typeface="Arial" panose="020B0604020202020204" pitchFamily="34" charset="0"/>
                <a:cs typeface="Arial" panose="020B0604020202020204" pitchFamily="34" charset="0"/>
              </a:rPr>
              <a:t>Louvain</a:t>
            </a:r>
          </a:p>
        </p:txBody>
      </p:sp>
      <p:sp>
        <p:nvSpPr>
          <p:cNvPr id="19" name="Snip Single Corner Rectangle 18">
            <a:extLst>
              <a:ext uri="{FF2B5EF4-FFF2-40B4-BE49-F238E27FC236}">
                <a16:creationId xmlns:a16="http://schemas.microsoft.com/office/drawing/2014/main" id="{7770E194-23A7-084E-AC7A-08D9DEDC64AC}"/>
              </a:ext>
            </a:extLst>
          </p:cNvPr>
          <p:cNvSpPr/>
          <p:nvPr/>
        </p:nvSpPr>
        <p:spPr bwMode="auto">
          <a:xfrm>
            <a:off x="4095153" y="5448251"/>
            <a:ext cx="1572678" cy="808742"/>
          </a:xfrm>
          <a:prstGeom prst="snip1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r>
              <a:rPr lang="en-US" sz="2400" b="1" dirty="0">
                <a:solidFill>
                  <a:schemeClr val="tx1"/>
                </a:solidFill>
                <a:latin typeface="Arial" panose="020B0604020202020204" pitchFamily="34" charset="0"/>
                <a:cs typeface="Arial" panose="020B0604020202020204" pitchFamily="34" charset="0"/>
              </a:rPr>
              <a:t>“leaf </a:t>
            </a:r>
            <a:br>
              <a:rPr lang="en-US" sz="2400" b="1" dirty="0">
                <a:solidFill>
                  <a:schemeClr val="tx1"/>
                </a:solidFill>
                <a:latin typeface="Arial" panose="020B0604020202020204" pitchFamily="34" charset="0"/>
                <a:cs typeface="Arial" panose="020B0604020202020204" pitchFamily="34" charset="0"/>
              </a:rPr>
            </a:br>
            <a:r>
              <a:rPr lang="en-US" sz="2400" b="1" dirty="0">
                <a:solidFill>
                  <a:schemeClr val="tx1"/>
                </a:solidFill>
                <a:latin typeface="Arial" panose="020B0604020202020204" pitchFamily="34" charset="0"/>
                <a:cs typeface="Arial" panose="020B0604020202020204" pitchFamily="34" charset="0"/>
              </a:rPr>
              <a:t>blobs”</a:t>
            </a:r>
          </a:p>
        </p:txBody>
      </p:sp>
      <p:sp>
        <p:nvSpPr>
          <p:cNvPr id="10" name="Bent-Up Arrow 9">
            <a:extLst>
              <a:ext uri="{FF2B5EF4-FFF2-40B4-BE49-F238E27FC236}">
                <a16:creationId xmlns:a16="http://schemas.microsoft.com/office/drawing/2014/main" id="{E452F642-014D-0A4C-9101-93186E5D1C9A}"/>
              </a:ext>
            </a:extLst>
          </p:cNvPr>
          <p:cNvSpPr/>
          <p:nvPr/>
        </p:nvSpPr>
        <p:spPr bwMode="auto">
          <a:xfrm flipV="1">
            <a:off x="7598280" y="4213782"/>
            <a:ext cx="562739" cy="782007"/>
          </a:xfrm>
          <a:prstGeom prst="bentUpArrow">
            <a:avLst/>
          </a:prstGeom>
          <a:solidFill>
            <a:schemeClr val="tx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Narrow" pitchFamily="34" charset="0"/>
            </a:endParaRPr>
          </a:p>
        </p:txBody>
      </p:sp>
      <p:sp>
        <p:nvSpPr>
          <p:cNvPr id="20" name="Right Arrow 19">
            <a:extLst>
              <a:ext uri="{FF2B5EF4-FFF2-40B4-BE49-F238E27FC236}">
                <a16:creationId xmlns:a16="http://schemas.microsoft.com/office/drawing/2014/main" id="{5296CCB9-FAB6-2D44-BF75-00E4793A973B}"/>
              </a:ext>
            </a:extLst>
          </p:cNvPr>
          <p:cNvSpPr/>
          <p:nvPr/>
        </p:nvSpPr>
        <p:spPr bwMode="auto">
          <a:xfrm rot="10800000">
            <a:off x="5759724" y="5268214"/>
            <a:ext cx="494224" cy="1205849"/>
          </a:xfrm>
          <a:prstGeom prst="rightArrow">
            <a:avLst>
              <a:gd name="adj1" fmla="val 50000"/>
              <a:gd name="adj2" fmla="val 75714"/>
            </a:avLst>
          </a:prstGeom>
          <a:solidFill>
            <a:schemeClr val="tx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panose="020B0604020202020204" pitchFamily="34" charset="0"/>
              <a:cs typeface="Arial" panose="020B0604020202020204" pitchFamily="34" charset="0"/>
            </a:endParaRPr>
          </a:p>
        </p:txBody>
      </p:sp>
      <p:sp>
        <p:nvSpPr>
          <p:cNvPr id="21" name="Right Arrow 20">
            <a:extLst>
              <a:ext uri="{FF2B5EF4-FFF2-40B4-BE49-F238E27FC236}">
                <a16:creationId xmlns:a16="http://schemas.microsoft.com/office/drawing/2014/main" id="{A7157203-6AFD-E447-B253-A55CDD0D4FD0}"/>
              </a:ext>
            </a:extLst>
          </p:cNvPr>
          <p:cNvSpPr/>
          <p:nvPr/>
        </p:nvSpPr>
        <p:spPr bwMode="auto">
          <a:xfrm rot="10800000">
            <a:off x="3387236" y="5268214"/>
            <a:ext cx="494224" cy="1205849"/>
          </a:xfrm>
          <a:prstGeom prst="rightArrow">
            <a:avLst>
              <a:gd name="adj1" fmla="val 50000"/>
              <a:gd name="adj2" fmla="val 75714"/>
            </a:avLst>
          </a:prstGeom>
          <a:solidFill>
            <a:schemeClr val="tx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7C99538-B57F-0B4F-918F-200D4BFD61A9}"/>
              </a:ext>
            </a:extLst>
          </p:cNvPr>
          <p:cNvSpPr txBox="1"/>
          <p:nvPr/>
        </p:nvSpPr>
        <p:spPr>
          <a:xfrm>
            <a:off x="55236" y="6528664"/>
            <a:ext cx="4115678" cy="338554"/>
          </a:xfrm>
          <a:prstGeom prst="rect">
            <a:avLst/>
          </a:prstGeom>
          <a:noFill/>
        </p:spPr>
        <p:txBody>
          <a:bodyPr wrap="none" rtlCol="0">
            <a:spAutoFit/>
          </a:bodyPr>
          <a:lstStyle/>
          <a:p>
            <a:r>
              <a:rPr lang="en-US" sz="1600" baseline="30000" dirty="0"/>
              <a:t>1 </a:t>
            </a:r>
            <a:r>
              <a:rPr lang="en-US" sz="1600" dirty="0"/>
              <a:t>https://</a:t>
            </a:r>
            <a:r>
              <a:rPr lang="en-US" sz="1600" dirty="0" err="1"/>
              <a:t>github.com</a:t>
            </a:r>
            <a:r>
              <a:rPr lang="en-US" sz="1600" dirty="0"/>
              <a:t>/</a:t>
            </a:r>
            <a:r>
              <a:rPr lang="en-US" sz="1600" dirty="0" err="1"/>
              <a:t>abk-openroad</a:t>
            </a:r>
            <a:r>
              <a:rPr lang="en-US" sz="1600" dirty="0"/>
              <a:t>/</a:t>
            </a:r>
            <a:r>
              <a:rPr lang="en-US" sz="1600" dirty="0" err="1"/>
              <a:t>RePlAce</a:t>
            </a:r>
            <a:endParaRPr lang="en-US" sz="1600" dirty="0"/>
          </a:p>
        </p:txBody>
      </p:sp>
    </p:spTree>
    <p:extLst>
      <p:ext uri="{BB962C8B-B14F-4D97-AF65-F5344CB8AC3E}">
        <p14:creationId xmlns:p14="http://schemas.microsoft.com/office/powerpoint/2010/main" val="187191204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8C5830-3BA7-C74A-84ED-C6C6E6985D35}"/>
              </a:ext>
            </a:extLst>
          </p:cNvPr>
          <p:cNvSpPr>
            <a:spLocks noGrp="1"/>
          </p:cNvSpPr>
          <p:nvPr>
            <p:ph type="title"/>
          </p:nvPr>
        </p:nvSpPr>
        <p:spPr/>
        <p:txBody>
          <a:bodyPr/>
          <a:lstStyle/>
          <a:p>
            <a:r>
              <a:rPr lang="en-US" dirty="0"/>
              <a:t>“Blob placement”</a:t>
            </a:r>
          </a:p>
        </p:txBody>
      </p:sp>
      <p:pic>
        <p:nvPicPr>
          <p:cNvPr id="9" name="Picture 8">
            <a:extLst>
              <a:ext uri="{FF2B5EF4-FFF2-40B4-BE49-F238E27FC236}">
                <a16:creationId xmlns:a16="http://schemas.microsoft.com/office/drawing/2014/main" id="{BFE58F68-7A4E-564B-9617-FE10E7803481}"/>
              </a:ext>
            </a:extLst>
          </p:cNvPr>
          <p:cNvPicPr>
            <a:picLocks noChangeAspect="1"/>
          </p:cNvPicPr>
          <p:nvPr/>
        </p:nvPicPr>
        <p:blipFill>
          <a:blip r:embed="rId3"/>
          <a:stretch>
            <a:fillRect/>
          </a:stretch>
        </p:blipFill>
        <p:spPr>
          <a:xfrm>
            <a:off x="161925" y="2346986"/>
            <a:ext cx="4122210" cy="4098855"/>
          </a:xfrm>
          <a:prstGeom prst="rect">
            <a:avLst/>
          </a:prstGeom>
        </p:spPr>
      </p:pic>
      <p:pic>
        <p:nvPicPr>
          <p:cNvPr id="12" name="Picture 11">
            <a:extLst>
              <a:ext uri="{FF2B5EF4-FFF2-40B4-BE49-F238E27FC236}">
                <a16:creationId xmlns:a16="http://schemas.microsoft.com/office/drawing/2014/main" id="{FCB50ACF-0C7B-134A-8E87-BCD53D5FB380}"/>
              </a:ext>
            </a:extLst>
          </p:cNvPr>
          <p:cNvPicPr>
            <a:picLocks noChangeAspect="1"/>
          </p:cNvPicPr>
          <p:nvPr/>
        </p:nvPicPr>
        <p:blipFill>
          <a:blip r:embed="rId4"/>
          <a:stretch>
            <a:fillRect/>
          </a:stretch>
        </p:blipFill>
        <p:spPr>
          <a:xfrm>
            <a:off x="4859873" y="2346986"/>
            <a:ext cx="4238134" cy="4098856"/>
          </a:xfrm>
          <a:prstGeom prst="rect">
            <a:avLst/>
          </a:prstGeom>
        </p:spPr>
      </p:pic>
      <p:sp>
        <p:nvSpPr>
          <p:cNvPr id="16" name="TextBox 15">
            <a:extLst>
              <a:ext uri="{FF2B5EF4-FFF2-40B4-BE49-F238E27FC236}">
                <a16:creationId xmlns:a16="http://schemas.microsoft.com/office/drawing/2014/main" id="{DFA996A2-1160-FC4F-8FA6-32A6AAEC7E33}"/>
              </a:ext>
            </a:extLst>
          </p:cNvPr>
          <p:cNvSpPr txBox="1"/>
          <p:nvPr/>
        </p:nvSpPr>
        <p:spPr>
          <a:xfrm>
            <a:off x="104775" y="1153021"/>
            <a:ext cx="4483100" cy="1938992"/>
          </a:xfrm>
          <a:prstGeom prst="rect">
            <a:avLst/>
          </a:prstGeom>
          <a:noFill/>
        </p:spPr>
        <p:txBody>
          <a:bodyPr wrap="square" rtlCol="0">
            <a:spAutoFit/>
          </a:bodyPr>
          <a:lstStyle/>
          <a:p>
            <a:r>
              <a:rPr lang="en-US" sz="2400" b="1" dirty="0" err="1"/>
              <a:t>netcard</a:t>
            </a:r>
            <a:endParaRPr lang="en-US" sz="2400" b="1" dirty="0"/>
          </a:p>
          <a:p>
            <a:r>
              <a:rPr lang="en-US" sz="2400" b="1" dirty="0"/>
              <a:t>250K instances</a:t>
            </a:r>
          </a:p>
          <a:p>
            <a:r>
              <a:rPr lang="en-US" sz="2400" b="1" dirty="0"/>
              <a:t>21 clusters </a:t>
            </a:r>
            <a:r>
              <a:rPr lang="en-US" sz="2400" b="1" dirty="0">
                <a:sym typeface="Wingdings" pitchFamily="2" charset="2"/>
              </a:rPr>
              <a:t> “root blobs”</a:t>
            </a:r>
            <a:endParaRPr lang="en-US" sz="2400" b="1" dirty="0"/>
          </a:p>
          <a:p>
            <a:endParaRPr lang="en-US" sz="2400" b="1" dirty="0"/>
          </a:p>
          <a:p>
            <a:endParaRPr lang="en-US" sz="2400" dirty="0"/>
          </a:p>
        </p:txBody>
      </p:sp>
      <p:sp>
        <p:nvSpPr>
          <p:cNvPr id="17" name="TextBox 16">
            <a:extLst>
              <a:ext uri="{FF2B5EF4-FFF2-40B4-BE49-F238E27FC236}">
                <a16:creationId xmlns:a16="http://schemas.microsoft.com/office/drawing/2014/main" id="{E43E3CC1-0CAD-AD4D-935F-2DB86C16C1E7}"/>
              </a:ext>
            </a:extLst>
          </p:cNvPr>
          <p:cNvSpPr txBox="1"/>
          <p:nvPr/>
        </p:nvSpPr>
        <p:spPr>
          <a:xfrm>
            <a:off x="4859873" y="1153021"/>
            <a:ext cx="4483100" cy="1569660"/>
          </a:xfrm>
          <a:prstGeom prst="rect">
            <a:avLst/>
          </a:prstGeom>
          <a:noFill/>
        </p:spPr>
        <p:txBody>
          <a:bodyPr wrap="square" rtlCol="0">
            <a:spAutoFit/>
          </a:bodyPr>
          <a:lstStyle/>
          <a:p>
            <a:r>
              <a:rPr lang="en-US" sz="2400" b="1" dirty="0"/>
              <a:t>“Blob placement”</a:t>
            </a:r>
          </a:p>
          <a:p>
            <a:r>
              <a:rPr lang="en-US" sz="2400" b="1" dirty="0"/>
              <a:t>187 “leaf blobs”</a:t>
            </a:r>
          </a:p>
          <a:p>
            <a:r>
              <a:rPr lang="en-US" sz="2400" b="1" dirty="0"/>
              <a:t>Runtime = 143s</a:t>
            </a:r>
          </a:p>
          <a:p>
            <a:endParaRPr lang="en-US" sz="2400" dirty="0"/>
          </a:p>
        </p:txBody>
      </p:sp>
    </p:spTree>
    <p:extLst>
      <p:ext uri="{BB962C8B-B14F-4D97-AF65-F5344CB8AC3E}">
        <p14:creationId xmlns:p14="http://schemas.microsoft.com/office/powerpoint/2010/main" val="156889517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8C5830-3BA7-C74A-84ED-C6C6E6985D35}"/>
              </a:ext>
            </a:extLst>
          </p:cNvPr>
          <p:cNvSpPr>
            <a:spLocks noGrp="1"/>
          </p:cNvSpPr>
          <p:nvPr>
            <p:ph type="title"/>
          </p:nvPr>
        </p:nvSpPr>
        <p:spPr/>
        <p:txBody>
          <a:bodyPr/>
          <a:lstStyle/>
          <a:p>
            <a:r>
              <a:rPr lang="en-US" dirty="0"/>
              <a:t>“Blob placement”</a:t>
            </a:r>
          </a:p>
        </p:txBody>
      </p:sp>
      <p:pic>
        <p:nvPicPr>
          <p:cNvPr id="4" name="Picture 3">
            <a:extLst>
              <a:ext uri="{FF2B5EF4-FFF2-40B4-BE49-F238E27FC236}">
                <a16:creationId xmlns:a16="http://schemas.microsoft.com/office/drawing/2014/main" id="{FA640AA2-EA16-F24E-A241-F3847B99C788}"/>
              </a:ext>
            </a:extLst>
          </p:cNvPr>
          <p:cNvPicPr>
            <a:picLocks noChangeAspect="1"/>
          </p:cNvPicPr>
          <p:nvPr/>
        </p:nvPicPr>
        <p:blipFill>
          <a:blip r:embed="rId3"/>
          <a:stretch>
            <a:fillRect/>
          </a:stretch>
        </p:blipFill>
        <p:spPr>
          <a:xfrm>
            <a:off x="4658781" y="2498678"/>
            <a:ext cx="4130571" cy="4086275"/>
          </a:xfrm>
          <a:prstGeom prst="rect">
            <a:avLst/>
          </a:prstGeom>
        </p:spPr>
      </p:pic>
      <p:pic>
        <p:nvPicPr>
          <p:cNvPr id="6" name="Picture 5">
            <a:extLst>
              <a:ext uri="{FF2B5EF4-FFF2-40B4-BE49-F238E27FC236}">
                <a16:creationId xmlns:a16="http://schemas.microsoft.com/office/drawing/2014/main" id="{01FE1D06-3E47-BC44-BFB9-F5344A65EF90}"/>
              </a:ext>
            </a:extLst>
          </p:cNvPr>
          <p:cNvPicPr>
            <a:picLocks noChangeAspect="1"/>
          </p:cNvPicPr>
          <p:nvPr/>
        </p:nvPicPr>
        <p:blipFill>
          <a:blip r:embed="rId4"/>
          <a:stretch>
            <a:fillRect/>
          </a:stretch>
        </p:blipFill>
        <p:spPr>
          <a:xfrm>
            <a:off x="135415" y="2521955"/>
            <a:ext cx="4097917" cy="4086275"/>
          </a:xfrm>
          <a:prstGeom prst="rect">
            <a:avLst/>
          </a:prstGeom>
        </p:spPr>
      </p:pic>
      <p:sp>
        <p:nvSpPr>
          <p:cNvPr id="10" name="TextBox 9">
            <a:extLst>
              <a:ext uri="{FF2B5EF4-FFF2-40B4-BE49-F238E27FC236}">
                <a16:creationId xmlns:a16="http://schemas.microsoft.com/office/drawing/2014/main" id="{E1A7EDCB-F167-D44B-8FFA-0D432C9F4EAA}"/>
              </a:ext>
            </a:extLst>
          </p:cNvPr>
          <p:cNvSpPr txBox="1"/>
          <p:nvPr/>
        </p:nvSpPr>
        <p:spPr>
          <a:xfrm>
            <a:off x="135415" y="1321628"/>
            <a:ext cx="4483100" cy="1938992"/>
          </a:xfrm>
          <a:prstGeom prst="rect">
            <a:avLst/>
          </a:prstGeom>
          <a:noFill/>
        </p:spPr>
        <p:txBody>
          <a:bodyPr wrap="square" rtlCol="0">
            <a:spAutoFit/>
          </a:bodyPr>
          <a:lstStyle/>
          <a:p>
            <a:r>
              <a:rPr lang="en-US" sz="2400" b="1" dirty="0"/>
              <a:t>leon3mp</a:t>
            </a:r>
          </a:p>
          <a:p>
            <a:r>
              <a:rPr lang="en-US" sz="2400" b="1" dirty="0"/>
              <a:t>370K instances</a:t>
            </a:r>
          </a:p>
          <a:p>
            <a:r>
              <a:rPr lang="en-US" sz="2400" b="1" dirty="0"/>
              <a:t>30 clusters </a:t>
            </a:r>
            <a:r>
              <a:rPr lang="en-US" sz="2400" b="1" dirty="0">
                <a:sym typeface="Wingdings" pitchFamily="2" charset="2"/>
              </a:rPr>
              <a:t> “root blobs”</a:t>
            </a:r>
            <a:endParaRPr lang="en-US" sz="2400" b="1" dirty="0"/>
          </a:p>
          <a:p>
            <a:endParaRPr lang="en-US" sz="2400" b="1" dirty="0"/>
          </a:p>
          <a:p>
            <a:endParaRPr lang="en-US" sz="2400" dirty="0"/>
          </a:p>
        </p:txBody>
      </p:sp>
      <p:sp>
        <p:nvSpPr>
          <p:cNvPr id="11" name="TextBox 10">
            <a:extLst>
              <a:ext uri="{FF2B5EF4-FFF2-40B4-BE49-F238E27FC236}">
                <a16:creationId xmlns:a16="http://schemas.microsoft.com/office/drawing/2014/main" id="{3DEF0EE5-8A64-8842-9E0A-1BAFFC04C7A6}"/>
              </a:ext>
            </a:extLst>
          </p:cNvPr>
          <p:cNvSpPr txBox="1"/>
          <p:nvPr/>
        </p:nvSpPr>
        <p:spPr>
          <a:xfrm>
            <a:off x="4731701" y="1321628"/>
            <a:ext cx="4483100" cy="1569660"/>
          </a:xfrm>
          <a:prstGeom prst="rect">
            <a:avLst/>
          </a:prstGeom>
          <a:noFill/>
        </p:spPr>
        <p:txBody>
          <a:bodyPr wrap="square" rtlCol="0">
            <a:spAutoFit/>
          </a:bodyPr>
          <a:lstStyle/>
          <a:p>
            <a:r>
              <a:rPr lang="en-US" sz="2400" b="1" dirty="0"/>
              <a:t>“Blob placement”</a:t>
            </a:r>
          </a:p>
          <a:p>
            <a:r>
              <a:rPr lang="en-US" sz="2400" b="1" dirty="0"/>
              <a:t>405 “leaf blobs”</a:t>
            </a:r>
          </a:p>
          <a:p>
            <a:r>
              <a:rPr lang="en-US" sz="2400" b="1" dirty="0"/>
              <a:t>Runtime = 200s</a:t>
            </a:r>
          </a:p>
          <a:p>
            <a:endParaRPr lang="en-US" sz="2400" dirty="0"/>
          </a:p>
        </p:txBody>
      </p:sp>
    </p:spTree>
    <p:extLst>
      <p:ext uri="{BB962C8B-B14F-4D97-AF65-F5344CB8AC3E}">
        <p14:creationId xmlns:p14="http://schemas.microsoft.com/office/powerpoint/2010/main" val="76076796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685759-0F54-CB40-B055-37A3B3C75D07}"/>
              </a:ext>
            </a:extLst>
          </p:cNvPr>
          <p:cNvSpPr>
            <a:spLocks noGrp="1"/>
          </p:cNvSpPr>
          <p:nvPr>
            <p:ph idx="1"/>
          </p:nvPr>
        </p:nvSpPr>
        <p:spPr/>
        <p:txBody>
          <a:bodyPr/>
          <a:lstStyle/>
          <a:p>
            <a:pPr>
              <a:lnSpc>
                <a:spcPct val="150000"/>
              </a:lnSpc>
            </a:pPr>
            <a:r>
              <a:rPr lang="en-US" dirty="0"/>
              <a:t>Introduction</a:t>
            </a:r>
          </a:p>
          <a:p>
            <a:pPr>
              <a:lnSpc>
                <a:spcPct val="150000"/>
              </a:lnSpc>
            </a:pPr>
            <a:r>
              <a:rPr lang="en-US" dirty="0"/>
              <a:t>Modularity clustering</a:t>
            </a:r>
          </a:p>
          <a:p>
            <a:pPr lvl="1">
              <a:lnSpc>
                <a:spcPct val="150000"/>
              </a:lnSpc>
            </a:pPr>
            <a:r>
              <a:rPr lang="en-US" dirty="0"/>
              <a:t>Evaluation criterion</a:t>
            </a:r>
          </a:p>
          <a:p>
            <a:pPr>
              <a:lnSpc>
                <a:spcPct val="150000"/>
              </a:lnSpc>
            </a:pPr>
            <a:r>
              <a:rPr lang="en-US" dirty="0"/>
              <a:t>Experiments</a:t>
            </a:r>
          </a:p>
          <a:p>
            <a:pPr>
              <a:lnSpc>
                <a:spcPct val="150000"/>
              </a:lnSpc>
            </a:pPr>
            <a:r>
              <a:rPr lang="en-US" dirty="0"/>
              <a:t>“Blob placement”</a:t>
            </a:r>
          </a:p>
          <a:p>
            <a:pPr>
              <a:lnSpc>
                <a:spcPct val="150000"/>
              </a:lnSpc>
            </a:pPr>
            <a:r>
              <a:rPr lang="en-US" dirty="0">
                <a:solidFill>
                  <a:srgbClr val="FF0000"/>
                </a:solidFill>
              </a:rPr>
              <a:t>Conclusion</a:t>
            </a:r>
          </a:p>
        </p:txBody>
      </p:sp>
      <p:sp>
        <p:nvSpPr>
          <p:cNvPr id="3" name="Title 2">
            <a:extLst>
              <a:ext uri="{FF2B5EF4-FFF2-40B4-BE49-F238E27FC236}">
                <a16:creationId xmlns:a16="http://schemas.microsoft.com/office/drawing/2014/main" id="{A669347F-547B-3F42-874B-762CFD2B4484}"/>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61577733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36835D-8281-D742-A428-ADB2F547EFE6}"/>
              </a:ext>
            </a:extLst>
          </p:cNvPr>
          <p:cNvSpPr>
            <a:spLocks noGrp="1"/>
          </p:cNvSpPr>
          <p:nvPr>
            <p:ph idx="1"/>
          </p:nvPr>
        </p:nvSpPr>
        <p:spPr>
          <a:xfrm>
            <a:off x="161926" y="822900"/>
            <a:ext cx="8851900" cy="5694281"/>
          </a:xfrm>
        </p:spPr>
        <p:txBody>
          <a:bodyPr anchor="ctr"/>
          <a:lstStyle/>
          <a:p>
            <a:r>
              <a:rPr lang="en-US" sz="2500" dirty="0"/>
              <a:t>Use of clustering for early feedback at </a:t>
            </a:r>
            <a:r>
              <a:rPr lang="en-US" sz="2500" dirty="0" err="1"/>
              <a:t>floorplaning</a:t>
            </a:r>
            <a:r>
              <a:rPr lang="en-US" sz="2500" dirty="0"/>
              <a:t> and RTL planning</a:t>
            </a:r>
          </a:p>
          <a:p>
            <a:r>
              <a:rPr lang="en-US" sz="2500" dirty="0"/>
              <a:t>Modularity-driven clustering 20% superior to traditional VLSI clustering methods</a:t>
            </a:r>
          </a:p>
          <a:p>
            <a:r>
              <a:rPr lang="en-US" sz="2500" dirty="0"/>
              <a:t>Louvain “Natural clusters”</a:t>
            </a:r>
          </a:p>
          <a:p>
            <a:pPr lvl="1"/>
            <a:r>
              <a:rPr lang="en-US" sz="2500" dirty="0"/>
              <a:t>No parameter tuning, no balancing constraints</a:t>
            </a:r>
          </a:p>
          <a:p>
            <a:pPr lvl="1"/>
            <a:r>
              <a:rPr lang="en-US" sz="2500" dirty="0"/>
              <a:t>4X faster than </a:t>
            </a:r>
            <a:r>
              <a:rPr lang="en-US" sz="2500" dirty="0" err="1"/>
              <a:t>hMetis</a:t>
            </a:r>
            <a:endParaRPr lang="en-US" sz="2500" dirty="0"/>
          </a:p>
          <a:p>
            <a:r>
              <a:rPr lang="en-US" sz="2500" dirty="0"/>
              <a:t>Importance of hypergraph-to-graph mapping</a:t>
            </a:r>
          </a:p>
          <a:p>
            <a:r>
              <a:rPr lang="en-US" sz="2500" dirty="0"/>
              <a:t>Prototype “blob placement” flow</a:t>
            </a:r>
          </a:p>
          <a:p>
            <a:r>
              <a:rPr lang="en-US" sz="2500" dirty="0"/>
              <a:t>Ongoing / future works</a:t>
            </a:r>
          </a:p>
          <a:p>
            <a:pPr lvl="1"/>
            <a:r>
              <a:rPr lang="en-US" sz="2500" dirty="0"/>
              <a:t>Improved hypergraph-to-graph mapping using machine learning</a:t>
            </a:r>
          </a:p>
          <a:p>
            <a:pPr lvl="1"/>
            <a:r>
              <a:rPr lang="en-US" sz="2500" dirty="0"/>
              <a:t>Macro-block-ware clustering</a:t>
            </a:r>
          </a:p>
          <a:p>
            <a:pPr lvl="1"/>
            <a:r>
              <a:rPr lang="en-US" sz="2500" dirty="0"/>
              <a:t>Use of blob placement to help physically-aware synthesis</a:t>
            </a:r>
          </a:p>
        </p:txBody>
      </p:sp>
      <p:sp>
        <p:nvSpPr>
          <p:cNvPr id="3" name="Title 2">
            <a:extLst>
              <a:ext uri="{FF2B5EF4-FFF2-40B4-BE49-F238E27FC236}">
                <a16:creationId xmlns:a16="http://schemas.microsoft.com/office/drawing/2014/main" id="{BC4E2F37-2AC9-8D4D-A87F-F90B8F1941AF}"/>
              </a:ext>
            </a:extLst>
          </p:cNvPr>
          <p:cNvSpPr>
            <a:spLocks noGrp="1"/>
          </p:cNvSpPr>
          <p:nvPr>
            <p:ph type="title"/>
          </p:nvPr>
        </p:nvSpPr>
        <p:spPr>
          <a:xfrm>
            <a:off x="161925" y="144463"/>
            <a:ext cx="8851900" cy="595312"/>
          </a:xfrm>
        </p:spPr>
        <p:txBody>
          <a:bodyPr/>
          <a:lstStyle/>
          <a:p>
            <a:r>
              <a:rPr lang="en-US" dirty="0"/>
              <a:t>Conclusions and Future Goals</a:t>
            </a:r>
          </a:p>
        </p:txBody>
      </p:sp>
    </p:spTree>
    <p:extLst>
      <p:ext uri="{BB962C8B-B14F-4D97-AF65-F5344CB8AC3E}">
        <p14:creationId xmlns:p14="http://schemas.microsoft.com/office/powerpoint/2010/main" val="841652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D03B85-90E8-436A-AB2F-D9E79B2B594C}"/>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44883826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ABC312-E6C9-6849-B2C1-F17E0C91DAA7}"/>
              </a:ext>
            </a:extLst>
          </p:cNvPr>
          <p:cNvPicPr>
            <a:picLocks noChangeAspect="1"/>
          </p:cNvPicPr>
          <p:nvPr/>
        </p:nvPicPr>
        <p:blipFill>
          <a:blip r:embed="rId3"/>
          <a:stretch>
            <a:fillRect/>
          </a:stretch>
        </p:blipFill>
        <p:spPr>
          <a:xfrm>
            <a:off x="3549660" y="3636701"/>
            <a:ext cx="5151651" cy="3119749"/>
          </a:xfrm>
          <a:prstGeom prst="rect">
            <a:avLst/>
          </a:prstGeom>
        </p:spPr>
      </p:pic>
      <p:sp>
        <p:nvSpPr>
          <p:cNvPr id="2" name="Content Placeholder 1">
            <a:extLst>
              <a:ext uri="{FF2B5EF4-FFF2-40B4-BE49-F238E27FC236}">
                <a16:creationId xmlns:a16="http://schemas.microsoft.com/office/drawing/2014/main" id="{4332BDEC-2E08-6347-BA95-B6C08D994DC9}"/>
              </a:ext>
            </a:extLst>
          </p:cNvPr>
          <p:cNvSpPr>
            <a:spLocks noGrp="1"/>
          </p:cNvSpPr>
          <p:nvPr>
            <p:ph idx="1"/>
          </p:nvPr>
        </p:nvSpPr>
        <p:spPr>
          <a:xfrm>
            <a:off x="161926" y="688580"/>
            <a:ext cx="8647538" cy="5562601"/>
          </a:xfrm>
        </p:spPr>
        <p:txBody>
          <a:bodyPr/>
          <a:lstStyle/>
          <a:p>
            <a:pPr>
              <a:lnSpc>
                <a:spcPct val="100000"/>
              </a:lnSpc>
            </a:pPr>
            <a:r>
              <a:rPr lang="en-US" dirty="0"/>
              <a:t>Ever increase of cost of IC design cost</a:t>
            </a:r>
          </a:p>
          <a:p>
            <a:pPr lvl="1">
              <a:lnSpc>
                <a:spcPct val="100000"/>
              </a:lnSpc>
            </a:pPr>
            <a:r>
              <a:rPr lang="en-US" dirty="0"/>
              <a:t>Engineers, licenses, servers, schedule, … </a:t>
            </a:r>
          </a:p>
          <a:p>
            <a:pPr>
              <a:lnSpc>
                <a:spcPct val="100000"/>
              </a:lnSpc>
            </a:pPr>
            <a:r>
              <a:rPr lang="en-US" dirty="0"/>
              <a:t>Importance of prediction </a:t>
            </a:r>
            <a:br>
              <a:rPr lang="en-US" dirty="0"/>
            </a:br>
            <a:r>
              <a:rPr lang="en-US" dirty="0"/>
              <a:t>tools to reduce flow iterations</a:t>
            </a:r>
          </a:p>
          <a:p>
            <a:pPr>
              <a:lnSpc>
                <a:spcPct val="100000"/>
              </a:lnSpc>
            </a:pPr>
            <a:r>
              <a:rPr lang="en-US" dirty="0"/>
              <a:t>DARPA’s IDEA program:</a:t>
            </a:r>
            <a:br>
              <a:rPr lang="en-US" dirty="0"/>
            </a:br>
            <a:r>
              <a:rPr lang="en-US" dirty="0"/>
              <a:t>“24-hour no-human-in-the-loop </a:t>
            </a:r>
            <a:br>
              <a:rPr lang="en-US" dirty="0"/>
            </a:br>
            <a:r>
              <a:rPr lang="en-US" dirty="0"/>
              <a:t>RTL-GDSII flow”</a:t>
            </a:r>
          </a:p>
          <a:p>
            <a:pPr marL="0" indent="0">
              <a:lnSpc>
                <a:spcPct val="100000"/>
              </a:lnSpc>
              <a:buNone/>
            </a:pPr>
            <a:endParaRPr lang="en-US" dirty="0"/>
          </a:p>
        </p:txBody>
      </p:sp>
      <p:sp>
        <p:nvSpPr>
          <p:cNvPr id="3" name="Title 2">
            <a:extLst>
              <a:ext uri="{FF2B5EF4-FFF2-40B4-BE49-F238E27FC236}">
                <a16:creationId xmlns:a16="http://schemas.microsoft.com/office/drawing/2014/main" id="{8291E2B8-EE6C-F64E-B475-88C0B94F02EC}"/>
              </a:ext>
            </a:extLst>
          </p:cNvPr>
          <p:cNvSpPr>
            <a:spLocks noGrp="1"/>
          </p:cNvSpPr>
          <p:nvPr>
            <p:ph type="title"/>
          </p:nvPr>
        </p:nvSpPr>
        <p:spPr/>
        <p:txBody>
          <a:bodyPr/>
          <a:lstStyle/>
          <a:p>
            <a:r>
              <a:rPr lang="en-US" dirty="0"/>
              <a:t>Motivation</a:t>
            </a:r>
          </a:p>
        </p:txBody>
      </p:sp>
      <p:sp>
        <p:nvSpPr>
          <p:cNvPr id="4" name="TextBox 3">
            <a:extLst>
              <a:ext uri="{FF2B5EF4-FFF2-40B4-BE49-F238E27FC236}">
                <a16:creationId xmlns:a16="http://schemas.microsoft.com/office/drawing/2014/main" id="{DD797F74-978F-4946-A9F9-123070CC85DF}"/>
              </a:ext>
            </a:extLst>
          </p:cNvPr>
          <p:cNvSpPr txBox="1"/>
          <p:nvPr/>
        </p:nvSpPr>
        <p:spPr>
          <a:xfrm>
            <a:off x="2067663" y="6387119"/>
            <a:ext cx="1977484" cy="369332"/>
          </a:xfrm>
          <a:prstGeom prst="rect">
            <a:avLst/>
          </a:prstGeom>
          <a:noFill/>
        </p:spPr>
        <p:txBody>
          <a:bodyPr wrap="square" rtlCol="0">
            <a:spAutoFit/>
          </a:bodyPr>
          <a:lstStyle/>
          <a:p>
            <a:r>
              <a:rPr lang="en-US" dirty="0"/>
              <a:t>(</a:t>
            </a:r>
            <a:r>
              <a:rPr lang="en-US" dirty="0" err="1"/>
              <a:t>Olofsson</a:t>
            </a:r>
            <a:r>
              <a:rPr lang="en-US" dirty="0"/>
              <a:t>, 2018)</a:t>
            </a:r>
          </a:p>
        </p:txBody>
      </p:sp>
    </p:spTree>
    <p:extLst>
      <p:ext uri="{BB962C8B-B14F-4D97-AF65-F5344CB8AC3E}">
        <p14:creationId xmlns:p14="http://schemas.microsoft.com/office/powerpoint/2010/main" val="99191719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A31B37-A11C-2741-98A9-EBF5C9C5D78E}"/>
              </a:ext>
            </a:extLst>
          </p:cNvPr>
          <p:cNvSpPr>
            <a:spLocks noGrp="1"/>
          </p:cNvSpPr>
          <p:nvPr>
            <p:ph idx="1"/>
          </p:nvPr>
        </p:nvSpPr>
        <p:spPr>
          <a:xfrm>
            <a:off x="161926" y="838203"/>
            <a:ext cx="8851900" cy="3039532"/>
          </a:xfrm>
        </p:spPr>
        <p:txBody>
          <a:bodyPr/>
          <a:lstStyle/>
          <a:p>
            <a:r>
              <a:rPr lang="en-US" sz="2400" i="1" dirty="0"/>
              <a:t>Given</a:t>
            </a:r>
            <a:r>
              <a:rPr lang="en-US" sz="2400" dirty="0"/>
              <a:t>: (</a:t>
            </a:r>
            <a:r>
              <a:rPr lang="en-US" sz="2400" dirty="0" err="1"/>
              <a:t>i</a:t>
            </a:r>
            <a:r>
              <a:rPr lang="en-US" sz="2400" dirty="0"/>
              <a:t>) mapped netlist, (ii) information about the standard cell library</a:t>
            </a:r>
          </a:p>
          <a:p>
            <a:r>
              <a:rPr lang="en-US" sz="2400" i="1" dirty="0"/>
              <a:t>Find</a:t>
            </a:r>
            <a:r>
              <a:rPr lang="en-US" sz="2400" dirty="0"/>
              <a:t>: clusters containing instances that are expected to remain close to each other along the stages of the implementation flow</a:t>
            </a:r>
          </a:p>
          <a:p>
            <a:pPr lvl="1"/>
            <a:r>
              <a:rPr lang="en-US" sz="2200" dirty="0"/>
              <a:t>Cluster: group of densely connected instances</a:t>
            </a:r>
          </a:p>
        </p:txBody>
      </p:sp>
      <p:sp>
        <p:nvSpPr>
          <p:cNvPr id="3" name="Title 2">
            <a:extLst>
              <a:ext uri="{FF2B5EF4-FFF2-40B4-BE49-F238E27FC236}">
                <a16:creationId xmlns:a16="http://schemas.microsoft.com/office/drawing/2014/main" id="{C765D740-E5F3-D349-B349-F14A925FABEB}"/>
              </a:ext>
            </a:extLst>
          </p:cNvPr>
          <p:cNvSpPr>
            <a:spLocks noGrp="1"/>
          </p:cNvSpPr>
          <p:nvPr>
            <p:ph type="title"/>
          </p:nvPr>
        </p:nvSpPr>
        <p:spPr/>
        <p:txBody>
          <a:bodyPr/>
          <a:lstStyle/>
          <a:p>
            <a:r>
              <a:rPr lang="en-US" dirty="0"/>
              <a:t>Problem statement</a:t>
            </a:r>
          </a:p>
        </p:txBody>
      </p:sp>
      <p:sp>
        <p:nvSpPr>
          <p:cNvPr id="5" name="TextBox 4">
            <a:extLst>
              <a:ext uri="{FF2B5EF4-FFF2-40B4-BE49-F238E27FC236}">
                <a16:creationId xmlns:a16="http://schemas.microsoft.com/office/drawing/2014/main" id="{767D97F8-1197-7D45-94A2-C6A8EB6593EF}"/>
              </a:ext>
            </a:extLst>
          </p:cNvPr>
          <p:cNvSpPr txBox="1"/>
          <p:nvPr/>
        </p:nvSpPr>
        <p:spPr bwMode="auto">
          <a:xfrm>
            <a:off x="161925" y="3027822"/>
            <a:ext cx="8669841" cy="3551903"/>
          </a:xfrm>
          <a:prstGeom prst="rect">
            <a:avLst/>
          </a:prstGeom>
          <a:solidFill>
            <a:srgbClr val="C0504D">
              <a:alpha val="32000"/>
            </a:srgbClr>
          </a:solidFill>
          <a:ln w="25400" cap="flat" cmpd="sng" algn="ctr">
            <a:solidFill>
              <a:srgbClr val="C0504D"/>
            </a:solidFill>
            <a:prstDash val="solid"/>
          </a:ln>
          <a:effectLst/>
        </p:spPr>
        <p:txBody>
          <a:bodyPr/>
          <a:lstStyle/>
          <a:p>
            <a:pPr>
              <a:lnSpc>
                <a:spcPct val="85000"/>
              </a:lnSpc>
              <a:defRPr/>
            </a:pPr>
            <a:r>
              <a:rPr lang="en-US" sz="2500" kern="0" dirty="0">
                <a:solidFill>
                  <a:prstClr val="black"/>
                </a:solidFill>
                <a:latin typeface="Calibri"/>
                <a:cs typeface="Arial" pitchFamily="34" charset="0"/>
              </a:rPr>
              <a:t>Our work: </a:t>
            </a:r>
          </a:p>
          <a:p>
            <a:pPr marL="571486" indent="-571486">
              <a:lnSpc>
                <a:spcPct val="85000"/>
              </a:lnSpc>
              <a:buAutoNum type="romanLcParenBoth"/>
              <a:defRPr/>
            </a:pPr>
            <a:r>
              <a:rPr lang="en-US" sz="2500" kern="0" dirty="0">
                <a:solidFill>
                  <a:prstClr val="black"/>
                </a:solidFill>
                <a:latin typeface="Calibri"/>
                <a:cs typeface="Arial" pitchFamily="34" charset="0"/>
              </a:rPr>
              <a:t>Employ modularity-based clustering to find logic gates that will remain together through the stages of the implementation flow</a:t>
            </a:r>
          </a:p>
          <a:p>
            <a:pPr marL="571486" indent="-571486">
              <a:lnSpc>
                <a:spcPct val="85000"/>
              </a:lnSpc>
              <a:buAutoNum type="romanLcParenBoth"/>
              <a:defRPr/>
            </a:pPr>
            <a:r>
              <a:rPr lang="en-US" sz="2500" kern="0" dirty="0">
                <a:solidFill>
                  <a:prstClr val="black"/>
                </a:solidFill>
                <a:latin typeface="Calibri"/>
                <a:cs typeface="Arial" pitchFamily="34" charset="0"/>
              </a:rPr>
              <a:t>We propose new criterion to assess correlation between cluster and the instances placement</a:t>
            </a:r>
          </a:p>
          <a:p>
            <a:pPr marL="571486" indent="-571486">
              <a:lnSpc>
                <a:spcPct val="85000"/>
              </a:lnSpc>
              <a:buAutoNum type="romanLcParenBoth"/>
              <a:defRPr/>
            </a:pPr>
            <a:r>
              <a:rPr lang="en-US" sz="2500" kern="0" dirty="0">
                <a:solidFill>
                  <a:prstClr val="black"/>
                </a:solidFill>
                <a:latin typeface="Calibri"/>
                <a:cs typeface="Arial" pitchFamily="34" charset="0"/>
              </a:rPr>
              <a:t>Perform experiments showing 20% better clustering quality compared to the traditional VLSI clustering tool </a:t>
            </a:r>
            <a:r>
              <a:rPr lang="en-US" sz="2500" kern="0" dirty="0" err="1">
                <a:solidFill>
                  <a:prstClr val="black"/>
                </a:solidFill>
                <a:latin typeface="Calibri"/>
                <a:cs typeface="Arial" pitchFamily="34" charset="0"/>
              </a:rPr>
              <a:t>hMetis</a:t>
            </a:r>
            <a:endParaRPr lang="en-US" sz="2500" kern="0" dirty="0">
              <a:solidFill>
                <a:prstClr val="black"/>
              </a:solidFill>
              <a:latin typeface="Calibri"/>
              <a:cs typeface="Arial" pitchFamily="34" charset="0"/>
            </a:endParaRPr>
          </a:p>
          <a:p>
            <a:pPr marL="571486" indent="-571486">
              <a:lnSpc>
                <a:spcPct val="85000"/>
              </a:lnSpc>
              <a:buAutoNum type="romanLcParenBoth"/>
              <a:defRPr/>
            </a:pPr>
            <a:r>
              <a:rPr lang="en-US" sz="2500" kern="0" dirty="0">
                <a:solidFill>
                  <a:prstClr val="black"/>
                </a:solidFill>
                <a:latin typeface="Calibri"/>
                <a:cs typeface="Arial" pitchFamily="34" charset="0"/>
              </a:rPr>
              <a:t>Demonstrate an prototype flow in which we can fast “blob placement” of clusters to assess early netlist and floorplan evaluation</a:t>
            </a:r>
          </a:p>
          <a:p>
            <a:pPr marL="571486" indent="-571486">
              <a:lnSpc>
                <a:spcPct val="85000"/>
              </a:lnSpc>
              <a:buAutoNum type="romanLcParenBoth"/>
              <a:defRPr/>
            </a:pPr>
            <a:endParaRPr lang="en-US" sz="2500" kern="0" dirty="0">
              <a:solidFill>
                <a:prstClr val="black"/>
              </a:solidFill>
              <a:latin typeface="Calibri"/>
              <a:cs typeface="Arial" pitchFamily="34" charset="0"/>
            </a:endParaRPr>
          </a:p>
        </p:txBody>
      </p:sp>
    </p:spTree>
    <p:extLst>
      <p:ext uri="{BB962C8B-B14F-4D97-AF65-F5344CB8AC3E}">
        <p14:creationId xmlns:p14="http://schemas.microsoft.com/office/powerpoint/2010/main" val="1718233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685759-0F54-CB40-B055-37A3B3C75D07}"/>
              </a:ext>
            </a:extLst>
          </p:cNvPr>
          <p:cNvSpPr>
            <a:spLocks noGrp="1"/>
          </p:cNvSpPr>
          <p:nvPr>
            <p:ph idx="1"/>
          </p:nvPr>
        </p:nvSpPr>
        <p:spPr/>
        <p:txBody>
          <a:bodyPr/>
          <a:lstStyle/>
          <a:p>
            <a:pPr>
              <a:lnSpc>
                <a:spcPct val="150000"/>
              </a:lnSpc>
            </a:pPr>
            <a:r>
              <a:rPr lang="en-US" dirty="0"/>
              <a:t>Introduction</a:t>
            </a:r>
          </a:p>
          <a:p>
            <a:pPr>
              <a:lnSpc>
                <a:spcPct val="150000"/>
              </a:lnSpc>
            </a:pPr>
            <a:r>
              <a:rPr lang="en-US" dirty="0">
                <a:solidFill>
                  <a:srgbClr val="FF0000"/>
                </a:solidFill>
              </a:rPr>
              <a:t>Modularity clustering</a:t>
            </a:r>
          </a:p>
          <a:p>
            <a:pPr lvl="1">
              <a:lnSpc>
                <a:spcPct val="150000"/>
              </a:lnSpc>
            </a:pPr>
            <a:r>
              <a:rPr lang="en-US" dirty="0"/>
              <a:t>Evaluation criterion</a:t>
            </a:r>
          </a:p>
          <a:p>
            <a:pPr>
              <a:lnSpc>
                <a:spcPct val="150000"/>
              </a:lnSpc>
            </a:pPr>
            <a:r>
              <a:rPr lang="en-US" dirty="0"/>
              <a:t>Experiments</a:t>
            </a:r>
          </a:p>
          <a:p>
            <a:pPr>
              <a:lnSpc>
                <a:spcPct val="150000"/>
              </a:lnSpc>
            </a:pPr>
            <a:r>
              <a:rPr lang="en-US" dirty="0"/>
              <a:t>“Blob placement”</a:t>
            </a:r>
          </a:p>
          <a:p>
            <a:pPr>
              <a:lnSpc>
                <a:spcPct val="150000"/>
              </a:lnSpc>
            </a:pPr>
            <a:r>
              <a:rPr lang="en-US" dirty="0"/>
              <a:t>Conclusion</a:t>
            </a:r>
          </a:p>
        </p:txBody>
      </p:sp>
      <p:sp>
        <p:nvSpPr>
          <p:cNvPr id="3" name="Title 2">
            <a:extLst>
              <a:ext uri="{FF2B5EF4-FFF2-40B4-BE49-F238E27FC236}">
                <a16:creationId xmlns:a16="http://schemas.microsoft.com/office/drawing/2014/main" id="{A669347F-547B-3F42-874B-762CFD2B4484}"/>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11135822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EFB187-1412-9649-9205-11B17DF09407}"/>
              </a:ext>
            </a:extLst>
          </p:cNvPr>
          <p:cNvPicPr>
            <a:picLocks noChangeAspect="1"/>
          </p:cNvPicPr>
          <p:nvPr/>
        </p:nvPicPr>
        <p:blipFill>
          <a:blip r:embed="rId3"/>
          <a:stretch>
            <a:fillRect/>
          </a:stretch>
        </p:blipFill>
        <p:spPr>
          <a:xfrm>
            <a:off x="3992036" y="3429000"/>
            <a:ext cx="5015442" cy="3108988"/>
          </a:xfrm>
          <a:prstGeom prst="rect">
            <a:avLst/>
          </a:prstGeom>
        </p:spPr>
      </p:pic>
      <p:sp>
        <p:nvSpPr>
          <p:cNvPr id="2" name="Content Placeholder 1">
            <a:extLst>
              <a:ext uri="{FF2B5EF4-FFF2-40B4-BE49-F238E27FC236}">
                <a16:creationId xmlns:a16="http://schemas.microsoft.com/office/drawing/2014/main" id="{472C1C1A-BE3D-EF4A-BFB4-E23CE18F7EEA}"/>
              </a:ext>
            </a:extLst>
          </p:cNvPr>
          <p:cNvSpPr>
            <a:spLocks noGrp="1"/>
          </p:cNvSpPr>
          <p:nvPr>
            <p:ph idx="1"/>
          </p:nvPr>
        </p:nvSpPr>
        <p:spPr>
          <a:xfrm>
            <a:off x="171453" y="838204"/>
            <a:ext cx="8836025" cy="5875333"/>
          </a:xfrm>
        </p:spPr>
        <p:txBody>
          <a:bodyPr/>
          <a:lstStyle/>
          <a:p>
            <a:r>
              <a:rPr lang="en-US" dirty="0"/>
              <a:t>Modularity metric proposed by Newman and Girvan</a:t>
            </a:r>
            <a:r>
              <a:rPr lang="en-US" baseline="30000" dirty="0"/>
              <a:t>1</a:t>
            </a:r>
          </a:p>
          <a:p>
            <a:r>
              <a:rPr lang="en-US" dirty="0"/>
              <a:t>Scalar number </a:t>
            </a:r>
            <a:r>
              <a:rPr lang="en-US" i="1" dirty="0"/>
              <a:t>Q</a:t>
            </a:r>
            <a:r>
              <a:rPr lang="en-US" dirty="0"/>
              <a:t> ranging from -1 to 1</a:t>
            </a:r>
          </a:p>
          <a:p>
            <a:r>
              <a:rPr lang="en-US" dirty="0"/>
              <a:t>Higher values means better clustering</a:t>
            </a:r>
          </a:p>
          <a:p>
            <a:r>
              <a:rPr lang="en-US" dirty="0"/>
              <a:t>Community detection</a:t>
            </a:r>
          </a:p>
          <a:p>
            <a:pPr lvl="1"/>
            <a:r>
              <a:rPr lang="en-US" dirty="0"/>
              <a:t>First time applied to VLSI</a:t>
            </a:r>
          </a:p>
          <a:p>
            <a:r>
              <a:rPr lang="en-US" dirty="0"/>
              <a:t>Fast and automatic behavior</a:t>
            </a:r>
          </a:p>
          <a:p>
            <a:r>
              <a:rPr lang="en-US" b="1" dirty="0"/>
              <a:t>Louvain algorithm</a:t>
            </a:r>
            <a:r>
              <a:rPr lang="en-US" baseline="30000" dirty="0"/>
              <a:t>2</a:t>
            </a:r>
            <a:endParaRPr lang="en-US" b="1" dirty="0"/>
          </a:p>
          <a:p>
            <a:pPr lvl="1"/>
            <a:r>
              <a:rPr lang="en-US" b="1" dirty="0"/>
              <a:t>700M edges in ~10min</a:t>
            </a:r>
          </a:p>
          <a:p>
            <a:pPr marL="0" indent="0">
              <a:buNone/>
            </a:pPr>
            <a:endParaRPr lang="en-US" dirty="0"/>
          </a:p>
          <a:p>
            <a:pPr marL="0" indent="0">
              <a:buNone/>
            </a:pPr>
            <a:endParaRPr lang="en-US" dirty="0"/>
          </a:p>
          <a:p>
            <a:pPr marL="0" indent="0">
              <a:buNone/>
            </a:pPr>
            <a:endParaRPr lang="en-US" dirty="0"/>
          </a:p>
          <a:p>
            <a:pPr marL="0" indent="0">
              <a:buNone/>
            </a:pPr>
            <a:r>
              <a:rPr lang="en-US" sz="1800" baseline="30000" dirty="0"/>
              <a:t>1</a:t>
            </a:r>
            <a:r>
              <a:rPr lang="en-US" sz="1800" dirty="0"/>
              <a:t>Newman and Girvan, 2004</a:t>
            </a:r>
            <a:endParaRPr lang="en-US" sz="1800" baseline="30000" dirty="0"/>
          </a:p>
          <a:p>
            <a:pPr marL="0" indent="0">
              <a:buNone/>
            </a:pPr>
            <a:r>
              <a:rPr lang="en-US" sz="1800" baseline="30000" dirty="0"/>
              <a:t>2 </a:t>
            </a:r>
            <a:r>
              <a:rPr lang="en-US" sz="1800" dirty="0"/>
              <a:t>https://</a:t>
            </a:r>
            <a:r>
              <a:rPr lang="en-US" sz="1800" dirty="0" err="1"/>
              <a:t>sites.google.com</a:t>
            </a:r>
            <a:r>
              <a:rPr lang="en-US" sz="1800" dirty="0"/>
              <a:t>/site/</a:t>
            </a:r>
            <a:r>
              <a:rPr lang="en-US" sz="1800" dirty="0" err="1"/>
              <a:t>findcommunities</a:t>
            </a:r>
            <a:endParaRPr lang="en-US" sz="1800" dirty="0"/>
          </a:p>
        </p:txBody>
      </p:sp>
      <p:sp>
        <p:nvSpPr>
          <p:cNvPr id="3" name="Title 2">
            <a:extLst>
              <a:ext uri="{FF2B5EF4-FFF2-40B4-BE49-F238E27FC236}">
                <a16:creationId xmlns:a16="http://schemas.microsoft.com/office/drawing/2014/main" id="{7618DEB6-9A0F-6D4E-8C12-09546CB7FB48}"/>
              </a:ext>
            </a:extLst>
          </p:cNvPr>
          <p:cNvSpPr>
            <a:spLocks noGrp="1"/>
          </p:cNvSpPr>
          <p:nvPr>
            <p:ph type="title"/>
          </p:nvPr>
        </p:nvSpPr>
        <p:spPr/>
        <p:txBody>
          <a:bodyPr/>
          <a:lstStyle/>
          <a:p>
            <a:r>
              <a:rPr lang="en-US" dirty="0"/>
              <a:t>Modularity clustering</a:t>
            </a:r>
          </a:p>
        </p:txBody>
      </p:sp>
      <p:sp>
        <p:nvSpPr>
          <p:cNvPr id="8" name="TextBox 7">
            <a:extLst>
              <a:ext uri="{FF2B5EF4-FFF2-40B4-BE49-F238E27FC236}">
                <a16:creationId xmlns:a16="http://schemas.microsoft.com/office/drawing/2014/main" id="{0ED8F4FF-1579-394F-AFB8-4BEA78CAF0D5}"/>
              </a:ext>
            </a:extLst>
          </p:cNvPr>
          <p:cNvSpPr txBox="1"/>
          <p:nvPr/>
        </p:nvSpPr>
        <p:spPr>
          <a:xfrm>
            <a:off x="4722787" y="5788963"/>
            <a:ext cx="1356462" cy="461665"/>
          </a:xfrm>
          <a:prstGeom prst="rect">
            <a:avLst/>
          </a:prstGeom>
          <a:noFill/>
        </p:spPr>
        <p:txBody>
          <a:bodyPr wrap="none" rtlCol="0">
            <a:spAutoFit/>
          </a:bodyPr>
          <a:lstStyle/>
          <a:p>
            <a:r>
              <a:rPr lang="en-US" sz="2400" b="1" i="1" dirty="0"/>
              <a:t>Q</a:t>
            </a:r>
            <a:r>
              <a:rPr lang="en-US" sz="2400" b="1" dirty="0"/>
              <a:t>=0.54</a:t>
            </a:r>
          </a:p>
        </p:txBody>
      </p:sp>
    </p:spTree>
    <p:extLst>
      <p:ext uri="{BB962C8B-B14F-4D97-AF65-F5344CB8AC3E}">
        <p14:creationId xmlns:p14="http://schemas.microsoft.com/office/powerpoint/2010/main" val="348538157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BBC903E6-DE02-2C4D-ADB4-47F6F54300CD}"/>
              </a:ext>
            </a:extLst>
          </p:cNvPr>
          <p:cNvSpPr txBox="1">
            <a:spLocks/>
          </p:cNvSpPr>
          <p:nvPr/>
        </p:nvSpPr>
        <p:spPr bwMode="auto">
          <a:xfrm>
            <a:off x="161926" y="838205"/>
            <a:ext cx="8851900" cy="5562601"/>
          </a:xfrm>
          <a:prstGeom prst="rect">
            <a:avLst/>
          </a:prstGeom>
          <a:noFill/>
          <a:ln w="9525">
            <a:noFill/>
            <a:miter lim="800000"/>
            <a:headEnd/>
            <a:tailEnd/>
          </a:ln>
        </p:spPr>
        <p:txBody>
          <a:bodyPr vert="horz" wrap="square" lIns="92075" tIns="46039" rIns="92075" bIns="46039"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defTabSz="914377"/>
            <a:r>
              <a:rPr lang="en-US" kern="0" dirty="0"/>
              <a:t>Louvain algorithm designed to work with graphs</a:t>
            </a:r>
          </a:p>
          <a:p>
            <a:pPr defTabSz="914377"/>
            <a:r>
              <a:rPr lang="en-US" kern="0" dirty="0"/>
              <a:t>Circuit hypergraph mapped into a </a:t>
            </a:r>
            <a:br>
              <a:rPr lang="en-US" kern="0" dirty="0"/>
            </a:br>
            <a:r>
              <a:rPr lang="en-US" kern="0" dirty="0"/>
              <a:t>graph </a:t>
            </a:r>
            <a:r>
              <a:rPr lang="en-US" kern="0" dirty="0">
                <a:sym typeface="Wingdings" pitchFamily="2" charset="2"/>
              </a:rPr>
              <a:t> Clique model</a:t>
            </a:r>
            <a:endParaRPr lang="en-US" kern="0" dirty="0"/>
          </a:p>
          <a:p>
            <a:pPr defTabSz="914377"/>
            <a:r>
              <a:rPr lang="en-US" kern="0" dirty="0"/>
              <a:t>Two weighting factors:</a:t>
            </a:r>
          </a:p>
          <a:p>
            <a:pPr lvl="1" defTabSz="914377"/>
            <a:r>
              <a:rPr lang="en-US" kern="0" dirty="0"/>
              <a:t>Net weights</a:t>
            </a:r>
          </a:p>
          <a:p>
            <a:pPr lvl="1" defTabSz="914377"/>
            <a:r>
              <a:rPr lang="en-US" kern="0" dirty="0"/>
              <a:t>Distance to I/</a:t>
            </a:r>
            <a:r>
              <a:rPr lang="en-US" kern="0" dirty="0" err="1"/>
              <a:t>Os</a:t>
            </a:r>
            <a:endParaRPr lang="en-US" kern="0" dirty="0"/>
          </a:p>
          <a:p>
            <a:pPr marL="0" indent="0" defTabSz="914377">
              <a:buNone/>
            </a:pPr>
            <a:endParaRPr lang="en-US" kern="0" dirty="0"/>
          </a:p>
        </p:txBody>
      </p:sp>
      <p:pic>
        <p:nvPicPr>
          <p:cNvPr id="5" name="Content Placeholder 4">
            <a:extLst>
              <a:ext uri="{FF2B5EF4-FFF2-40B4-BE49-F238E27FC236}">
                <a16:creationId xmlns:a16="http://schemas.microsoft.com/office/drawing/2014/main" id="{9CAE7224-E71E-3D44-A653-1E034343DAEF}"/>
              </a:ext>
            </a:extLst>
          </p:cNvPr>
          <p:cNvPicPr>
            <a:picLocks noGrp="1" noChangeAspect="1"/>
          </p:cNvPicPr>
          <p:nvPr>
            <p:ph idx="1"/>
          </p:nvPr>
        </p:nvPicPr>
        <p:blipFill rotWithShape="1">
          <a:blip r:embed="rId3"/>
          <a:srcRect l="15339" r="14028" b="61813"/>
          <a:stretch/>
        </p:blipFill>
        <p:spPr>
          <a:xfrm>
            <a:off x="4913409" y="2470096"/>
            <a:ext cx="4230591" cy="1565073"/>
          </a:xfrm>
        </p:spPr>
      </p:pic>
      <p:sp>
        <p:nvSpPr>
          <p:cNvPr id="3" name="Title 2">
            <a:extLst>
              <a:ext uri="{FF2B5EF4-FFF2-40B4-BE49-F238E27FC236}">
                <a16:creationId xmlns:a16="http://schemas.microsoft.com/office/drawing/2014/main" id="{6641ED2A-BFF1-1E4A-8FB0-BA3289C68C96}"/>
              </a:ext>
            </a:extLst>
          </p:cNvPr>
          <p:cNvSpPr>
            <a:spLocks noGrp="1"/>
          </p:cNvSpPr>
          <p:nvPr>
            <p:ph type="title"/>
          </p:nvPr>
        </p:nvSpPr>
        <p:spPr/>
        <p:txBody>
          <a:bodyPr/>
          <a:lstStyle/>
          <a:p>
            <a:r>
              <a:rPr lang="en-US" dirty="0"/>
              <a:t>Hypergraph to graph mapping</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E6AF344-B5EC-5542-870C-E527CD395757}"/>
                  </a:ext>
                </a:extLst>
              </p:cNvPr>
              <p:cNvSpPr txBox="1"/>
              <p:nvPr/>
            </p:nvSpPr>
            <p:spPr>
              <a:xfrm>
                <a:off x="423680" y="3918857"/>
                <a:ext cx="4368801" cy="54213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2800" i="1">
                              <a:latin typeface="Cambria Math" panose="02040503050406030204" pitchFamily="18" charset="0"/>
                            </a:rPr>
                          </m:ctrlPr>
                        </m:sSubPr>
                        <m:e>
                          <m:r>
                            <m:rPr>
                              <m:sty m:val="p"/>
                            </m:rPr>
                            <a:rPr lang="en-US" sz="2800" i="1">
                              <a:latin typeface="Cambria Math" panose="02040503050406030204" pitchFamily="18" charset="0"/>
                            </a:rPr>
                            <m:t>w</m:t>
                          </m:r>
                        </m:e>
                        <m:sub>
                          <m:r>
                            <a:rPr lang="en-US" sz="2800" i="1">
                              <a:latin typeface="Cambria Math" panose="02040503050406030204" pitchFamily="18" charset="0"/>
                            </a:rPr>
                            <m:t>h</m:t>
                          </m:r>
                        </m:sub>
                      </m:sSub>
                      <m:r>
                        <a:rPr lang="en-US" sz="2800" i="1">
                          <a:latin typeface="Cambria Math" panose="02040503050406030204" pitchFamily="18" charset="0"/>
                        </a:rPr>
                        <m:t>=1/(</m:t>
                      </m:r>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𝑤</m:t>
                          </m:r>
                        </m:e>
                        <m:sub>
                          <m:r>
                            <a:rPr lang="en-US" sz="2800" i="1">
                              <a:solidFill>
                                <a:srgbClr val="7030A0"/>
                              </a:solidFill>
                              <a:latin typeface="Cambria Math" panose="02040503050406030204" pitchFamily="18" charset="0"/>
                            </a:rPr>
                            <m:t>h</m:t>
                          </m:r>
                          <m:r>
                            <a:rPr lang="en-US" sz="2800" i="1">
                              <a:solidFill>
                                <a:srgbClr val="7030A0"/>
                              </a:solidFill>
                              <a:latin typeface="Cambria Math" panose="02040503050406030204" pitchFamily="18" charset="0"/>
                            </a:rPr>
                            <m:t>,1</m:t>
                          </m:r>
                        </m:sub>
                      </m:sSub>
                      <m:r>
                        <a:rPr lang="en-US" sz="2800" i="1">
                          <a:latin typeface="Cambria Math" panose="02040503050406030204" pitchFamily="18" charset="0"/>
                        </a:rPr>
                        <m:t>∗(</m:t>
                      </m:r>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𝑤</m:t>
                          </m:r>
                        </m:e>
                        <m:sub>
                          <m:r>
                            <a:rPr lang="en-US" sz="2800" i="1">
                              <a:solidFill>
                                <a:srgbClr val="FF0000"/>
                              </a:solidFill>
                              <a:latin typeface="Cambria Math" panose="02040503050406030204" pitchFamily="18" charset="0"/>
                            </a:rPr>
                            <m:t>h</m:t>
                          </m:r>
                          <m:r>
                            <a:rPr lang="en-US" sz="2800" i="1">
                              <a:solidFill>
                                <a:srgbClr val="FF0000"/>
                              </a:solidFill>
                              <a:latin typeface="Cambria Math" panose="02040503050406030204" pitchFamily="18" charset="0"/>
                            </a:rPr>
                            <m:t>,2</m:t>
                          </m:r>
                        </m:sub>
                      </m:sSub>
                      <m:r>
                        <a:rPr lang="en-US" sz="2800" i="1">
                          <a:latin typeface="Cambria Math" panose="02040503050406030204" pitchFamily="18" charset="0"/>
                        </a:rPr>
                        <m:t>+1))</m:t>
                      </m:r>
                    </m:oMath>
                  </m:oMathPara>
                </a14:m>
                <a:endParaRPr lang="en-US" sz="2800" dirty="0"/>
              </a:p>
            </p:txBody>
          </p:sp>
        </mc:Choice>
        <mc:Fallback xmlns="">
          <p:sp>
            <p:nvSpPr>
              <p:cNvPr id="6" name="TextBox 5">
                <a:extLst>
                  <a:ext uri="{FF2B5EF4-FFF2-40B4-BE49-F238E27FC236}">
                    <a16:creationId xmlns:a16="http://schemas.microsoft.com/office/drawing/2014/main" id="{CE6AF344-B5EC-5542-870C-E527CD395757}"/>
                  </a:ext>
                </a:extLst>
              </p:cNvPr>
              <p:cNvSpPr txBox="1">
                <a:spLocks noRot="1" noChangeAspect="1" noMove="1" noResize="1" noEditPoints="1" noAdjustHandles="1" noChangeArrowheads="1" noChangeShapeType="1" noTextEdit="1"/>
              </p:cNvSpPr>
              <p:nvPr/>
            </p:nvSpPr>
            <p:spPr>
              <a:xfrm>
                <a:off x="423680" y="3918857"/>
                <a:ext cx="4368801" cy="542136"/>
              </a:xfrm>
              <a:prstGeom prst="rect">
                <a:avLst/>
              </a:prstGeom>
              <a:blipFill>
                <a:blip r:embed="rId4"/>
                <a:stretch>
                  <a:fillRect b="-16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A86F1CB-8B36-E643-BCC3-F4310355FFFB}"/>
                  </a:ext>
                </a:extLst>
              </p:cNvPr>
              <p:cNvSpPr txBox="1"/>
              <p:nvPr/>
            </p:nvSpPr>
            <p:spPr>
              <a:xfrm>
                <a:off x="423679" y="4671726"/>
                <a:ext cx="4368801" cy="54213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2800" i="1">
                              <a:latin typeface="Cambria Math" panose="02040503050406030204" pitchFamily="18" charset="0"/>
                            </a:rPr>
                          </m:ctrlPr>
                        </m:sSubPr>
                        <m:e>
                          <m:r>
                            <m:rPr>
                              <m:sty m:val="p"/>
                            </m:rPr>
                            <a:rPr lang="en-US" sz="2800" i="1">
                              <a:latin typeface="Cambria Math" panose="02040503050406030204" pitchFamily="18" charset="0"/>
                            </a:rPr>
                            <m:t>w</m:t>
                          </m:r>
                        </m:e>
                        <m:sub>
                          <m:r>
                            <a:rPr lang="en-US" sz="2800" i="1">
                              <a:latin typeface="Cambria Math" panose="02040503050406030204" pitchFamily="18" charset="0"/>
                            </a:rPr>
                            <m:t>h</m:t>
                          </m:r>
                          <m:r>
                            <a:rPr lang="en-US" sz="2800" i="1">
                              <a:latin typeface="Cambria Math" panose="02040503050406030204" pitchFamily="18" charset="0"/>
                            </a:rPr>
                            <m:t>,1</m:t>
                          </m:r>
                        </m:sub>
                      </m:sSub>
                      <m:r>
                        <a:rPr lang="en-US" sz="2800" i="1">
                          <a:latin typeface="Cambria Math" panose="02040503050406030204" pitchFamily="18" charset="0"/>
                        </a:rPr>
                        <m:t>=1/(</m:t>
                      </m:r>
                      <m:sSub>
                        <m:sSubPr>
                          <m:ctrlPr>
                            <a:rPr lang="en-US" sz="2800" i="1">
                              <a:latin typeface="Cambria Math" panose="02040503050406030204" pitchFamily="18" charset="0"/>
                            </a:rPr>
                          </m:ctrlPr>
                        </m:sSubPr>
                        <m:e>
                          <m:r>
                            <a:rPr lang="en-US" sz="2800" i="1">
                              <a:latin typeface="Cambria Math" panose="02040503050406030204" pitchFamily="18" charset="0"/>
                            </a:rPr>
                            <m:t>𝑝</m:t>
                          </m:r>
                        </m:e>
                        <m:sub>
                          <m:r>
                            <a:rPr lang="en-US" sz="2800" i="1">
                              <a:latin typeface="Cambria Math" panose="02040503050406030204" pitchFamily="18" charset="0"/>
                            </a:rPr>
                            <m:t>h</m:t>
                          </m:r>
                        </m:sub>
                      </m:sSub>
                      <m:r>
                        <a:rPr lang="en-US" sz="2800" i="1">
                          <a:latin typeface="Cambria Math" panose="02040503050406030204" pitchFamily="18" charset="0"/>
                        </a:rPr>
                        <m:t>−1)</m:t>
                      </m:r>
                    </m:oMath>
                  </m:oMathPara>
                </a14:m>
                <a:endParaRPr lang="en-US" sz="2800" dirty="0"/>
              </a:p>
            </p:txBody>
          </p:sp>
        </mc:Choice>
        <mc:Fallback xmlns="">
          <p:sp>
            <p:nvSpPr>
              <p:cNvPr id="7" name="TextBox 6">
                <a:extLst>
                  <a:ext uri="{FF2B5EF4-FFF2-40B4-BE49-F238E27FC236}">
                    <a16:creationId xmlns:a16="http://schemas.microsoft.com/office/drawing/2014/main" id="{7A86F1CB-8B36-E643-BCC3-F4310355FFFB}"/>
                  </a:ext>
                </a:extLst>
              </p:cNvPr>
              <p:cNvSpPr txBox="1">
                <a:spLocks noRot="1" noChangeAspect="1" noMove="1" noResize="1" noEditPoints="1" noAdjustHandles="1" noChangeArrowheads="1" noChangeShapeType="1" noTextEdit="1"/>
              </p:cNvSpPr>
              <p:nvPr/>
            </p:nvSpPr>
            <p:spPr>
              <a:xfrm>
                <a:off x="423679" y="4671726"/>
                <a:ext cx="4368801" cy="542136"/>
              </a:xfrm>
              <a:prstGeom prst="rect">
                <a:avLst/>
              </a:prstGeom>
              <a:blipFill>
                <a:blip r:embed="rId5"/>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1ECA9BC-56AB-014F-BD29-B16F5FD62F06}"/>
                  </a:ext>
                </a:extLst>
              </p:cNvPr>
              <p:cNvSpPr txBox="1"/>
              <p:nvPr/>
            </p:nvSpPr>
            <p:spPr>
              <a:xfrm>
                <a:off x="423677" y="5424596"/>
                <a:ext cx="4368801" cy="54213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2800" i="1" smtClean="0">
                              <a:latin typeface="Cambria Math" panose="02040503050406030204" pitchFamily="18" charset="0"/>
                            </a:rPr>
                          </m:ctrlPr>
                        </m:sSubPr>
                        <m:e>
                          <m:r>
                            <m:rPr>
                              <m:sty m:val="p"/>
                            </m:rPr>
                            <a:rPr lang="en-US" sz="2800" i="1">
                              <a:latin typeface="Cambria Math" panose="02040503050406030204" pitchFamily="18" charset="0"/>
                            </a:rPr>
                            <m:t>w</m:t>
                          </m:r>
                        </m:e>
                        <m:sub>
                          <m:r>
                            <a:rPr lang="en-US" sz="2800" i="1">
                              <a:latin typeface="Cambria Math" panose="02040503050406030204" pitchFamily="18" charset="0"/>
                            </a:rPr>
                            <m:t>h</m:t>
                          </m:r>
                          <m:r>
                            <a:rPr lang="en-US" sz="2800" i="1">
                              <a:latin typeface="Cambria Math" panose="02040503050406030204" pitchFamily="18" charset="0"/>
                            </a:rPr>
                            <m:t>,2</m:t>
                          </m:r>
                        </m:sub>
                      </m:sSub>
                      <m:r>
                        <a:rPr lang="en-US" sz="2800" i="1">
                          <a:latin typeface="Cambria Math" panose="02040503050406030204" pitchFamily="18" charset="0"/>
                        </a:rPr>
                        <m:t>=</m:t>
                      </m:r>
                      <m:r>
                        <a:rPr lang="en-US" sz="2800" i="1">
                          <a:latin typeface="Cambria Math" panose="02040503050406030204" pitchFamily="18" charset="0"/>
                        </a:rPr>
                        <m:t>𝑎𝑟𝑔𝑚𝑖𝑛</m:t>
                      </m:r>
                      <m:r>
                        <a:rPr lang="en-US" sz="2800" i="1">
                          <a:latin typeface="Cambria Math" panose="02040503050406030204" pitchFamily="18" charset="0"/>
                        </a:rPr>
                        <m:t>(</m:t>
                      </m:r>
                      <m:r>
                        <a:rPr lang="en-US" sz="2800" i="1">
                          <a:latin typeface="Cambria Math" panose="02040503050406030204" pitchFamily="18" charset="0"/>
                        </a:rPr>
                        <m:t>𝑑</m:t>
                      </m:r>
                      <m:d>
                        <m:dPr>
                          <m:ctrlPr>
                            <a:rPr lang="en-US" sz="2800" i="1">
                              <a:latin typeface="Cambria Math" panose="02040503050406030204" pitchFamily="18" charset="0"/>
                            </a:rPr>
                          </m:ctrlPr>
                        </m:dPr>
                        <m:e>
                          <m:r>
                            <a:rPr lang="en-US" sz="2800" i="1">
                              <a:latin typeface="Cambria Math" panose="02040503050406030204" pitchFamily="18" charset="0"/>
                            </a:rPr>
                            <m:t>𝐼</m:t>
                          </m:r>
                        </m:e>
                      </m:d>
                      <m:r>
                        <a:rPr lang="en-US" sz="2800" i="1">
                          <a:latin typeface="Cambria Math" panose="02040503050406030204" pitchFamily="18" charset="0"/>
                        </a:rPr>
                        <m:t>, </m:t>
                      </m:r>
                      <m:r>
                        <a:rPr lang="en-US" sz="2800" i="1">
                          <a:latin typeface="Cambria Math" panose="02040503050406030204" pitchFamily="18" charset="0"/>
                        </a:rPr>
                        <m:t>𝑑</m:t>
                      </m:r>
                      <m:d>
                        <m:dPr>
                          <m:ctrlPr>
                            <a:rPr lang="en-US" sz="2800" i="1">
                              <a:latin typeface="Cambria Math" panose="02040503050406030204" pitchFamily="18" charset="0"/>
                            </a:rPr>
                          </m:ctrlPr>
                        </m:dPr>
                        <m:e>
                          <m:r>
                            <a:rPr lang="en-US" sz="2800" i="1">
                              <a:latin typeface="Cambria Math" panose="02040503050406030204" pitchFamily="18" charset="0"/>
                            </a:rPr>
                            <m:t>𝑂</m:t>
                          </m:r>
                        </m:e>
                      </m:d>
                      <m:r>
                        <a:rPr lang="en-US" sz="2800" i="1">
                          <a:latin typeface="Cambria Math" panose="02040503050406030204" pitchFamily="18" charset="0"/>
                        </a:rPr>
                        <m:t>)</m:t>
                      </m:r>
                    </m:oMath>
                  </m:oMathPara>
                </a14:m>
                <a:endParaRPr lang="en-US" sz="2800" dirty="0"/>
              </a:p>
            </p:txBody>
          </p:sp>
        </mc:Choice>
        <mc:Fallback xmlns="">
          <p:sp>
            <p:nvSpPr>
              <p:cNvPr id="8" name="TextBox 7">
                <a:extLst>
                  <a:ext uri="{FF2B5EF4-FFF2-40B4-BE49-F238E27FC236}">
                    <a16:creationId xmlns:a16="http://schemas.microsoft.com/office/drawing/2014/main" id="{61ECA9BC-56AB-014F-BD29-B16F5FD62F06}"/>
                  </a:ext>
                </a:extLst>
              </p:cNvPr>
              <p:cNvSpPr txBox="1">
                <a:spLocks noRot="1" noChangeAspect="1" noMove="1" noResize="1" noEditPoints="1" noAdjustHandles="1" noChangeArrowheads="1" noChangeShapeType="1" noTextEdit="1"/>
              </p:cNvSpPr>
              <p:nvPr/>
            </p:nvSpPr>
            <p:spPr>
              <a:xfrm>
                <a:off x="423677" y="5424596"/>
                <a:ext cx="4368801" cy="542136"/>
              </a:xfrm>
              <a:prstGeom prst="rect">
                <a:avLst/>
              </a:prstGeom>
              <a:blipFill>
                <a:blip r:embed="rId6"/>
                <a:stretch>
                  <a:fillRect r="-1739" b="-15909"/>
                </a:stretch>
              </a:blipFill>
            </p:spPr>
            <p:txBody>
              <a:bodyPr/>
              <a:lstStyle/>
              <a:p>
                <a:r>
                  <a:rPr lang="en-US">
                    <a:noFill/>
                  </a:rPr>
                  <a:t> </a:t>
                </a:r>
              </a:p>
            </p:txBody>
          </p:sp>
        </mc:Fallback>
      </mc:AlternateContent>
      <p:pic>
        <p:nvPicPr>
          <p:cNvPr id="10" name="Content Placeholder 4">
            <a:extLst>
              <a:ext uri="{FF2B5EF4-FFF2-40B4-BE49-F238E27FC236}">
                <a16:creationId xmlns:a16="http://schemas.microsoft.com/office/drawing/2014/main" id="{53B430C1-6278-C540-A454-5B93C201663B}"/>
              </a:ext>
            </a:extLst>
          </p:cNvPr>
          <p:cNvPicPr>
            <a:picLocks noChangeAspect="1"/>
          </p:cNvPicPr>
          <p:nvPr/>
        </p:nvPicPr>
        <p:blipFill rotWithShape="1">
          <a:blip r:embed="rId3"/>
          <a:srcRect l="50620" t="54698" r="3011" b="11998"/>
          <a:stretch/>
        </p:blipFill>
        <p:spPr bwMode="auto">
          <a:xfrm>
            <a:off x="5641767" y="4790602"/>
            <a:ext cx="3184569" cy="1565074"/>
          </a:xfrm>
          <a:prstGeom prst="rect">
            <a:avLst/>
          </a:prstGeom>
          <a:noFill/>
          <a:ln w="9525">
            <a:noFill/>
            <a:miter lim="800000"/>
            <a:headEnd/>
            <a:tailEnd/>
          </a:ln>
        </p:spPr>
      </p:pic>
      <p:sp>
        <p:nvSpPr>
          <p:cNvPr id="11" name="Right Arrow 10">
            <a:extLst>
              <a:ext uri="{FF2B5EF4-FFF2-40B4-BE49-F238E27FC236}">
                <a16:creationId xmlns:a16="http://schemas.microsoft.com/office/drawing/2014/main" id="{B1AA2A01-460E-E345-ACEA-0C07A8F6037D}"/>
              </a:ext>
            </a:extLst>
          </p:cNvPr>
          <p:cNvSpPr/>
          <p:nvPr/>
        </p:nvSpPr>
        <p:spPr bwMode="auto">
          <a:xfrm rot="5400000">
            <a:off x="6736603" y="3565220"/>
            <a:ext cx="584200" cy="1631949"/>
          </a:xfrm>
          <a:prstGeom prst="rightArrow">
            <a:avLst>
              <a:gd name="adj1" fmla="val 50000"/>
              <a:gd name="adj2" fmla="val 75714"/>
            </a:avLst>
          </a:prstGeom>
          <a:solidFill>
            <a:schemeClr val="accent6"/>
          </a:solidFill>
          <a:ln w="254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pPr>
            <a:endParaRPr lang="en-US" b="1" dirty="0">
              <a:latin typeface="Arial Narrow" pitchFamily="34" charset="0"/>
            </a:endParaRPr>
          </a:p>
        </p:txBody>
      </p:sp>
    </p:spTree>
    <p:extLst>
      <p:ext uri="{BB962C8B-B14F-4D97-AF65-F5344CB8AC3E}">
        <p14:creationId xmlns:p14="http://schemas.microsoft.com/office/powerpoint/2010/main" val="337985271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685759-0F54-CB40-B055-37A3B3C75D07}"/>
              </a:ext>
            </a:extLst>
          </p:cNvPr>
          <p:cNvSpPr>
            <a:spLocks noGrp="1"/>
          </p:cNvSpPr>
          <p:nvPr>
            <p:ph idx="1"/>
          </p:nvPr>
        </p:nvSpPr>
        <p:spPr/>
        <p:txBody>
          <a:bodyPr/>
          <a:lstStyle/>
          <a:p>
            <a:pPr>
              <a:lnSpc>
                <a:spcPct val="150000"/>
              </a:lnSpc>
            </a:pPr>
            <a:r>
              <a:rPr lang="en-US" dirty="0"/>
              <a:t>Introduction</a:t>
            </a:r>
          </a:p>
          <a:p>
            <a:pPr>
              <a:lnSpc>
                <a:spcPct val="150000"/>
              </a:lnSpc>
            </a:pPr>
            <a:r>
              <a:rPr lang="en-US" dirty="0"/>
              <a:t>Modularity clustering</a:t>
            </a:r>
          </a:p>
          <a:p>
            <a:pPr lvl="1">
              <a:lnSpc>
                <a:spcPct val="150000"/>
              </a:lnSpc>
            </a:pPr>
            <a:r>
              <a:rPr lang="en-US" dirty="0">
                <a:solidFill>
                  <a:srgbClr val="FF0000"/>
                </a:solidFill>
              </a:rPr>
              <a:t>Evaluation criterion</a:t>
            </a:r>
          </a:p>
          <a:p>
            <a:pPr>
              <a:lnSpc>
                <a:spcPct val="150000"/>
              </a:lnSpc>
            </a:pPr>
            <a:r>
              <a:rPr lang="en-US" dirty="0"/>
              <a:t>Experiments</a:t>
            </a:r>
          </a:p>
          <a:p>
            <a:pPr>
              <a:lnSpc>
                <a:spcPct val="150000"/>
              </a:lnSpc>
            </a:pPr>
            <a:r>
              <a:rPr lang="en-US" dirty="0"/>
              <a:t>“Blob placement”</a:t>
            </a:r>
          </a:p>
          <a:p>
            <a:pPr>
              <a:lnSpc>
                <a:spcPct val="150000"/>
              </a:lnSpc>
            </a:pPr>
            <a:r>
              <a:rPr lang="en-US" dirty="0"/>
              <a:t>Conclusion</a:t>
            </a:r>
          </a:p>
        </p:txBody>
      </p:sp>
      <p:sp>
        <p:nvSpPr>
          <p:cNvPr id="3" name="Title 2">
            <a:extLst>
              <a:ext uri="{FF2B5EF4-FFF2-40B4-BE49-F238E27FC236}">
                <a16:creationId xmlns:a16="http://schemas.microsoft.com/office/drawing/2014/main" id="{A669347F-547B-3F42-874B-762CFD2B4484}"/>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50357079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6F1F050-1617-614C-BF77-7079D08DE8C1}"/>
              </a:ext>
            </a:extLst>
          </p:cNvPr>
          <p:cNvPicPr>
            <a:picLocks noGrp="1" noChangeAspect="1"/>
          </p:cNvPicPr>
          <p:nvPr>
            <p:ph idx="1"/>
          </p:nvPr>
        </p:nvPicPr>
        <p:blipFill rotWithShape="1">
          <a:blip r:embed="rId3"/>
          <a:srcRect l="4209" t="2407" r="2849" b="2164"/>
          <a:stretch/>
        </p:blipFill>
        <p:spPr>
          <a:xfrm>
            <a:off x="4796852" y="2854420"/>
            <a:ext cx="4230770" cy="3693338"/>
          </a:xfrm>
        </p:spPr>
      </p:pic>
      <p:sp>
        <p:nvSpPr>
          <p:cNvPr id="3" name="Title 2">
            <a:extLst>
              <a:ext uri="{FF2B5EF4-FFF2-40B4-BE49-F238E27FC236}">
                <a16:creationId xmlns:a16="http://schemas.microsoft.com/office/drawing/2014/main" id="{33F844AF-7CF8-7249-9901-26C37716DA30}"/>
              </a:ext>
            </a:extLst>
          </p:cNvPr>
          <p:cNvSpPr>
            <a:spLocks noGrp="1"/>
          </p:cNvSpPr>
          <p:nvPr>
            <p:ph type="title"/>
          </p:nvPr>
        </p:nvSpPr>
        <p:spPr>
          <a:xfrm>
            <a:off x="116378" y="144463"/>
            <a:ext cx="10378056" cy="595312"/>
          </a:xfrm>
        </p:spPr>
        <p:txBody>
          <a:bodyPr/>
          <a:lstStyle/>
          <a:p>
            <a:r>
              <a:rPr lang="en-US" dirty="0"/>
              <a:t>Delaunay Triangulation (DT)</a:t>
            </a:r>
          </a:p>
        </p:txBody>
      </p:sp>
      <p:pic>
        <p:nvPicPr>
          <p:cNvPr id="6" name="Picture 5">
            <a:extLst>
              <a:ext uri="{FF2B5EF4-FFF2-40B4-BE49-F238E27FC236}">
                <a16:creationId xmlns:a16="http://schemas.microsoft.com/office/drawing/2014/main" id="{F0DF9655-0C10-DA48-85AF-B5368DED627F}"/>
              </a:ext>
            </a:extLst>
          </p:cNvPr>
          <p:cNvPicPr>
            <a:picLocks noChangeAspect="1"/>
          </p:cNvPicPr>
          <p:nvPr/>
        </p:nvPicPr>
        <p:blipFill>
          <a:blip r:embed="rId4"/>
          <a:stretch>
            <a:fillRect/>
          </a:stretch>
        </p:blipFill>
        <p:spPr>
          <a:xfrm>
            <a:off x="319715" y="3835731"/>
            <a:ext cx="2448653" cy="2448653"/>
          </a:xfrm>
          <a:prstGeom prst="rect">
            <a:avLst/>
          </a:prstGeom>
        </p:spPr>
      </p:pic>
      <p:sp>
        <p:nvSpPr>
          <p:cNvPr id="7" name="Content Placeholder 1">
            <a:extLst>
              <a:ext uri="{FF2B5EF4-FFF2-40B4-BE49-F238E27FC236}">
                <a16:creationId xmlns:a16="http://schemas.microsoft.com/office/drawing/2014/main" id="{139D8A5F-B347-074D-97B9-67FC1854E745}"/>
              </a:ext>
            </a:extLst>
          </p:cNvPr>
          <p:cNvSpPr txBox="1">
            <a:spLocks/>
          </p:cNvSpPr>
          <p:nvPr/>
        </p:nvSpPr>
        <p:spPr bwMode="auto">
          <a:xfrm>
            <a:off x="116378" y="857509"/>
            <a:ext cx="11781367" cy="1735667"/>
          </a:xfrm>
          <a:prstGeom prst="rect">
            <a:avLst/>
          </a:prstGeom>
          <a:noFill/>
          <a:ln w="9525">
            <a:noFill/>
            <a:miter lim="800000"/>
            <a:headEnd/>
            <a:tailEnd/>
          </a:ln>
        </p:spPr>
        <p:txBody>
          <a:bodyPr vert="horz" wrap="square" lIns="92075" tIns="46039" rIns="92075" bIns="46039"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defTabSz="914377"/>
            <a:r>
              <a:rPr lang="en-US" kern="0" dirty="0"/>
              <a:t>Correlation with placement</a:t>
            </a:r>
          </a:p>
          <a:p>
            <a:pPr defTabSz="914377"/>
            <a:r>
              <a:rPr lang="en-US" kern="0" dirty="0"/>
              <a:t>DT is the geometric dual of the Voronoi diagram of a </a:t>
            </a:r>
            <a:br>
              <a:rPr lang="en-US" kern="0" dirty="0"/>
            </a:br>
            <a:r>
              <a:rPr lang="en-US" kern="0" dirty="0"/>
              <a:t>pointset</a:t>
            </a:r>
          </a:p>
          <a:p>
            <a:pPr defTabSz="914377"/>
            <a:r>
              <a:rPr lang="en-US" kern="0" dirty="0"/>
              <a:t>May be used for visual debug</a:t>
            </a:r>
          </a:p>
          <a:p>
            <a:pPr defTabSz="914377"/>
            <a:r>
              <a:rPr lang="en-US" kern="0" dirty="0"/>
              <a:t>Edge lengths distribution can </a:t>
            </a:r>
            <a:br>
              <a:rPr lang="en-US" kern="0" dirty="0"/>
            </a:br>
            <a:r>
              <a:rPr lang="en-US" kern="0" dirty="0"/>
              <a:t>numerically hint the quality of </a:t>
            </a:r>
            <a:br>
              <a:rPr lang="en-US" kern="0" dirty="0"/>
            </a:br>
            <a:r>
              <a:rPr lang="en-US" kern="0" dirty="0"/>
              <a:t>the clustering</a:t>
            </a:r>
          </a:p>
        </p:txBody>
      </p:sp>
      <p:sp>
        <p:nvSpPr>
          <p:cNvPr id="8" name="Rectangle 7">
            <a:extLst>
              <a:ext uri="{FF2B5EF4-FFF2-40B4-BE49-F238E27FC236}">
                <a16:creationId xmlns:a16="http://schemas.microsoft.com/office/drawing/2014/main" id="{741CB9D7-DAFC-DA43-A48B-9AD8449D0D5B}"/>
              </a:ext>
            </a:extLst>
          </p:cNvPr>
          <p:cNvSpPr/>
          <p:nvPr/>
        </p:nvSpPr>
        <p:spPr>
          <a:xfrm>
            <a:off x="116378" y="6453661"/>
            <a:ext cx="5002460" cy="338554"/>
          </a:xfrm>
          <a:prstGeom prst="rect">
            <a:avLst/>
          </a:prstGeom>
        </p:spPr>
        <p:txBody>
          <a:bodyPr wrap="none">
            <a:spAutoFit/>
          </a:bodyPr>
          <a:lstStyle/>
          <a:p>
            <a:r>
              <a:rPr lang="en-US" sz="1600" dirty="0">
                <a:hlinkClick r:id="rId5"/>
              </a:rPr>
              <a:t>https://en.wikipedia.org/wiki/Delaunay_triangulation</a:t>
            </a:r>
            <a:r>
              <a:rPr lang="en-US" sz="1600" dirty="0"/>
              <a:t> </a:t>
            </a:r>
          </a:p>
        </p:txBody>
      </p:sp>
      <p:sp>
        <p:nvSpPr>
          <p:cNvPr id="9" name="TextBox 8">
            <a:extLst>
              <a:ext uri="{FF2B5EF4-FFF2-40B4-BE49-F238E27FC236}">
                <a16:creationId xmlns:a16="http://schemas.microsoft.com/office/drawing/2014/main" id="{B216DE57-9A35-4C4D-A689-03532E752F57}"/>
              </a:ext>
            </a:extLst>
          </p:cNvPr>
          <p:cNvSpPr txBox="1"/>
          <p:nvPr/>
        </p:nvSpPr>
        <p:spPr>
          <a:xfrm>
            <a:off x="2214642" y="5745775"/>
            <a:ext cx="3080908" cy="646331"/>
          </a:xfrm>
          <a:prstGeom prst="rect">
            <a:avLst/>
          </a:prstGeom>
          <a:noFill/>
        </p:spPr>
        <p:txBody>
          <a:bodyPr wrap="none" rtlCol="0">
            <a:spAutoFit/>
          </a:bodyPr>
          <a:lstStyle/>
          <a:p>
            <a:r>
              <a:rPr lang="en-US" dirty="0"/>
              <a:t>Black lines = DT</a:t>
            </a:r>
          </a:p>
          <a:p>
            <a:r>
              <a:rPr lang="en-US" dirty="0"/>
              <a:t>Red lines = Voronoi diagram</a:t>
            </a:r>
          </a:p>
        </p:txBody>
      </p:sp>
    </p:spTree>
    <p:extLst>
      <p:ext uri="{BB962C8B-B14F-4D97-AF65-F5344CB8AC3E}">
        <p14:creationId xmlns:p14="http://schemas.microsoft.com/office/powerpoint/2010/main" val="244297695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1_ABKGROU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srcPresentation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gsrcPresentationTemplate 1">
        <a:dk1>
          <a:srgbClr val="0033CC"/>
        </a:dk1>
        <a:lt1>
          <a:srgbClr val="99FFFF"/>
        </a:lt1>
        <a:dk2>
          <a:srgbClr val="000000"/>
        </a:dk2>
        <a:lt2>
          <a:srgbClr val="000000"/>
        </a:lt2>
        <a:accent1>
          <a:srgbClr val="00B8A5"/>
        </a:accent1>
        <a:accent2>
          <a:srgbClr val="2C005E"/>
        </a:accent2>
        <a:accent3>
          <a:srgbClr val="CAFFFF"/>
        </a:accent3>
        <a:accent4>
          <a:srgbClr val="002AAE"/>
        </a:accent4>
        <a:accent5>
          <a:srgbClr val="AAD8CF"/>
        </a:accent5>
        <a:accent6>
          <a:srgbClr val="270054"/>
        </a:accent6>
        <a:hlink>
          <a:srgbClr val="4C82FF"/>
        </a:hlink>
        <a:folHlink>
          <a:srgbClr val="FFB833"/>
        </a:folHlink>
      </a:clrScheme>
      <a:clrMap bg1="lt1" tx1="dk1" bg2="lt2" tx2="dk2" accent1="accent1" accent2="accent2" accent3="accent3" accent4="accent4" accent5="accent5" accent6="accent6" hlink="hlink" folHlink="folHlink"/>
    </a:extraClrScheme>
    <a:extraClrScheme>
      <a:clrScheme name="gsrcPresentationTemplate 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srcPresentationTemplate 3">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gsrcPresentationTemplate 4">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srcPresentationTemplate 5">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srcPresentationTemplate 6">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srcPresentationTemplate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gsrcPresentationTemplate 8">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51094</TotalTime>
  <Words>3559</Words>
  <Application>Microsoft Macintosh PowerPoint</Application>
  <PresentationFormat>On-screen Show (4:3)</PresentationFormat>
  <Paragraphs>531</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Arial Narrow</vt:lpstr>
      <vt:lpstr>Calibri</vt:lpstr>
      <vt:lpstr>Cambria Math</vt:lpstr>
      <vt:lpstr>Monotype Sorts</vt:lpstr>
      <vt:lpstr>Tahoma</vt:lpstr>
      <vt:lpstr>1_ABKGROUP</vt:lpstr>
      <vt:lpstr>Finding Placement-Relevant Clusters With Fast Modularity-Based Clustering</vt:lpstr>
      <vt:lpstr>Outline</vt:lpstr>
      <vt:lpstr>Motivation</vt:lpstr>
      <vt:lpstr>Problem statement</vt:lpstr>
      <vt:lpstr>Outline</vt:lpstr>
      <vt:lpstr>Modularity clustering</vt:lpstr>
      <vt:lpstr>Hypergraph to graph mapping</vt:lpstr>
      <vt:lpstr>Outline</vt:lpstr>
      <vt:lpstr>Delaunay Triangulation (DT)</vt:lpstr>
      <vt:lpstr>Davies-Bouldin index (DBi)</vt:lpstr>
      <vt:lpstr>Outline</vt:lpstr>
      <vt:lpstr>Experimental setup</vt:lpstr>
      <vt:lpstr>Experiment 1</vt:lpstr>
      <vt:lpstr>Experiment 1</vt:lpstr>
      <vt:lpstr>Experiment 2</vt:lpstr>
      <vt:lpstr>Experiment 2</vt:lpstr>
      <vt:lpstr>Experiment 2</vt:lpstr>
      <vt:lpstr>Experiment 3</vt:lpstr>
      <vt:lpstr>Experiment 3</vt:lpstr>
      <vt:lpstr>Outline</vt:lpstr>
      <vt:lpstr>“Blob placement”</vt:lpstr>
      <vt:lpstr>“Blob placement”</vt:lpstr>
      <vt:lpstr>“Blob placement”</vt:lpstr>
      <vt:lpstr>Outline</vt:lpstr>
      <vt:lpstr>Conclusions and Future Goals</vt:lpstr>
      <vt:lpstr>Thank you!</vt:lpstr>
    </vt:vector>
  </TitlesOfParts>
  <Company>UCSD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TritonRoute</dc:title>
  <dc:creator>Lutong Wang</dc:creator>
  <cp:lastModifiedBy>Mateus Fogaça</cp:lastModifiedBy>
  <cp:revision>3094</cp:revision>
  <cp:lastPrinted>2019-01-23T06:37:23Z</cp:lastPrinted>
  <dcterms:created xsi:type="dcterms:W3CDTF">2013-05-15T05:21:47Z</dcterms:created>
  <dcterms:modified xsi:type="dcterms:W3CDTF">2019-01-28T00:07:59Z</dcterms:modified>
</cp:coreProperties>
</file>