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97" r:id="rId2"/>
    <p:sldId id="326" r:id="rId3"/>
    <p:sldId id="386" r:id="rId4"/>
    <p:sldId id="383" r:id="rId5"/>
    <p:sldId id="354" r:id="rId6"/>
    <p:sldId id="392" r:id="rId7"/>
    <p:sldId id="340" r:id="rId8"/>
    <p:sldId id="393" r:id="rId9"/>
    <p:sldId id="394" r:id="rId10"/>
    <p:sldId id="398" r:id="rId11"/>
    <p:sldId id="395" r:id="rId12"/>
    <p:sldId id="397" r:id="rId13"/>
    <p:sldId id="387" r:id="rId14"/>
    <p:sldId id="403" r:id="rId15"/>
    <p:sldId id="388" r:id="rId16"/>
    <p:sldId id="396" r:id="rId17"/>
    <p:sldId id="402" r:id="rId18"/>
    <p:sldId id="399" r:id="rId19"/>
    <p:sldId id="400" r:id="rId20"/>
    <p:sldId id="401" r:id="rId21"/>
    <p:sldId id="389" r:id="rId22"/>
    <p:sldId id="369" r:id="rId23"/>
    <p:sldId id="325" r:id="rId24"/>
    <p:sldId id="258" r:id="rId25"/>
    <p:sldId id="257"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46825" autoAdjust="0"/>
  </p:normalViewPr>
  <p:slideViewPr>
    <p:cSldViewPr snapToGrid="0" snapToObjects="1">
      <p:cViewPr>
        <p:scale>
          <a:sx n="45" d="100"/>
          <a:sy n="45" d="100"/>
        </p:scale>
        <p:origin x="2406" y="27"/>
      </p:cViewPr>
      <p:guideLst>
        <p:guide orient="horz" pos="2160"/>
        <p:guide pos="2880"/>
      </p:guideLst>
    </p:cSldViewPr>
  </p:slideViewPr>
  <p:notesTextViewPr>
    <p:cViewPr>
      <p:scale>
        <a:sx n="3" d="2"/>
        <a:sy n="3" d="2"/>
      </p:scale>
      <p:origin x="0" y="0"/>
    </p:cViewPr>
  </p:notesTextViewPr>
  <p:sorterViewPr>
    <p:cViewPr>
      <p:scale>
        <a:sx n="100" d="100"/>
        <a:sy n="100" d="100"/>
      </p:scale>
      <p:origin x="0" y="-1929"/>
    </p:cViewPr>
  </p:sorterViewPr>
  <p:notesViewPr>
    <p:cSldViewPr snapToGrid="0" snapToObjects="1">
      <p:cViewPr varScale="1">
        <p:scale>
          <a:sx n="46" d="100"/>
          <a:sy n="46" d="100"/>
        </p:scale>
        <p:origin x="1882"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888D9C3-9B6E-7144-B150-FE309F32EFA5}" type="datetimeFigureOut">
              <a:rPr lang="en-US" smtClean="0"/>
              <a:pPr/>
              <a:t>1/21/2019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9DC86C2-9417-D242-957F-07D0C93E50AF}" type="slidenum">
              <a:rPr lang="en-US" smtClean="0"/>
              <a:pPr/>
              <a:t>‹#›</a:t>
            </a:fld>
            <a:endParaRPr lang="en-US" dirty="0"/>
          </a:p>
        </p:txBody>
      </p:sp>
    </p:spTree>
    <p:extLst>
      <p:ext uri="{BB962C8B-B14F-4D97-AF65-F5344CB8AC3E}">
        <p14:creationId xmlns:p14="http://schemas.microsoft.com/office/powerpoint/2010/main" val="2857581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Today I will present our work on learning-based prediction of package power delivery network quality.</a:t>
            </a:r>
          </a:p>
          <a:p>
            <a:endParaRPr lang="en-US" dirty="0"/>
          </a:p>
          <a:p>
            <a:r>
              <a:rPr lang="en-US" dirty="0"/>
              <a:t>This work is in collaboration with Qualcomm.</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a:t>
            </a:fld>
            <a:endParaRPr lang="en-US" dirty="0"/>
          </a:p>
        </p:txBody>
      </p:sp>
    </p:spTree>
    <p:extLst>
      <p:ext uri="{BB962C8B-B14F-4D97-AF65-F5344CB8AC3E}">
        <p14:creationId xmlns:p14="http://schemas.microsoft.com/office/powerpoint/2010/main" val="220753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studied the importance of each parameter by analyzing the sensitivity of model accuracy to parameters.  Our model’s accuracy is the left set of bars, blue is training and orange is testing.</a:t>
            </a:r>
          </a:p>
          <a:p>
            <a:endParaRPr lang="en-US" dirty="0"/>
          </a:p>
          <a:p>
            <a:r>
              <a:rPr lang="en-US" dirty="0"/>
              <a:t>First we remove one individual parameter at a time and we observe that the root mean square error (RMSE) degrades by </a:t>
            </a:r>
            <a:r>
              <a:rPr lang="en-US" b="1" dirty="0"/>
              <a:t>up</a:t>
            </a:r>
            <a:r>
              <a:rPr lang="en-US" dirty="0"/>
              <a:t> </a:t>
            </a:r>
            <a:r>
              <a:rPr lang="en-US" b="1" dirty="0"/>
              <a:t>to 135%.</a:t>
            </a:r>
          </a:p>
          <a:p>
            <a:endParaRPr lang="en-US" dirty="0"/>
          </a:p>
          <a:p>
            <a:r>
              <a:rPr lang="en-US" b="1" dirty="0"/>
              <a:t>[Click]</a:t>
            </a:r>
            <a:r>
              <a:rPr lang="en-US" dirty="0"/>
              <a:t> Second, we remove one parameter </a:t>
            </a:r>
            <a:r>
              <a:rPr lang="en-US" b="1" dirty="0"/>
              <a:t>set</a:t>
            </a:r>
            <a:r>
              <a:rPr lang="en-US" dirty="0"/>
              <a:t> (</a:t>
            </a:r>
            <a:r>
              <a:rPr lang="en-US" dirty="0" err="1"/>
              <a:t>PiM</a:t>
            </a:r>
            <a:r>
              <a:rPr lang="en-US" dirty="0"/>
              <a:t>, Des, or Lay) at a time and we observe that RMSE degrades by </a:t>
            </a:r>
            <a:r>
              <a:rPr lang="en-US" b="1" dirty="0"/>
              <a:t>up to 170%.</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10</a:t>
            </a:fld>
            <a:endParaRPr lang="en-US" dirty="0"/>
          </a:p>
        </p:txBody>
      </p:sp>
    </p:spTree>
    <p:extLst>
      <p:ext uri="{BB962C8B-B14F-4D97-AF65-F5344CB8AC3E}">
        <p14:creationId xmlns:p14="http://schemas.microsoft.com/office/powerpoint/2010/main" val="262190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our modeling flow.</a:t>
            </a:r>
          </a:p>
          <a:p>
            <a:endParaRPr lang="en-US" dirty="0"/>
          </a:p>
          <a:p>
            <a:r>
              <a:rPr lang="en-US" dirty="0"/>
              <a:t>The raw inputs of our modeling problem include hundreds of pin locations. </a:t>
            </a:r>
            <a:r>
              <a:rPr lang="en-US" b="1" dirty="0"/>
              <a:t>[Click]</a:t>
            </a:r>
            <a:r>
              <a:rPr lang="en-US" dirty="0"/>
              <a:t> To make it practical, we generate derived parameters from raw inputs and normalize all parameters between 0 and 1.</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[Click]</a:t>
            </a:r>
            <a:r>
              <a:rPr lang="en-US" dirty="0"/>
              <a:t> We use ANN, SVM and MARS as our regression techniques. Also, we apply piecewise-linear hybrid surrogate modeling based on ANN output to further improve our model accuracy, as shown below.  In other words, based on the range in which the ANN prediction falls, we apply a different, fitted linear combination of the three predictors’ outputs.  </a:t>
            </a:r>
            <a:r>
              <a:rPr lang="en-US" b="1" dirty="0"/>
              <a:t>[Click] </a:t>
            </a:r>
            <a:r>
              <a:rPr lang="en-US" b="0" dirty="0"/>
              <a:t>And we obtain our predicted bump inductance from this hybrid model.</a:t>
            </a:r>
            <a:endParaRPr lang="en-US" b="1"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11</a:t>
            </a:fld>
            <a:endParaRPr lang="en-US" dirty="0"/>
          </a:p>
        </p:txBody>
      </p:sp>
    </p:spTree>
    <p:extLst>
      <p:ext uri="{BB962C8B-B14F-4D97-AF65-F5344CB8AC3E}">
        <p14:creationId xmlns:p14="http://schemas.microsoft.com/office/powerpoint/2010/main" val="209800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following metrics to evaluate performance of our models: R-square coefficient, average absolute percentage error, and the 90</a:t>
            </a:r>
            <a:r>
              <a:rPr lang="en-US" baseline="30000" dirty="0"/>
              <a:t>th</a:t>
            </a:r>
            <a:r>
              <a:rPr lang="en-US" dirty="0"/>
              <a:t> and 95th percentile values of sorted overestimating or underestimating percentage errors.</a:t>
            </a:r>
          </a:p>
          <a:p>
            <a:endParaRPr lang="en-US" dirty="0"/>
          </a:p>
          <a:p>
            <a:r>
              <a:rPr lang="en-US" dirty="0"/>
              <a:t>Note that we are not able to provide absolute errors due to product confidentiality constraints.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12</a:t>
            </a:fld>
            <a:endParaRPr lang="en-US" dirty="0"/>
          </a:p>
        </p:txBody>
      </p:sp>
    </p:spTree>
    <p:extLst>
      <p:ext uri="{BB962C8B-B14F-4D97-AF65-F5344CB8AC3E}">
        <p14:creationId xmlns:p14="http://schemas.microsoft.com/office/powerpoint/2010/main" val="113311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talk about our correlation methodology to achieve better correlation between Quick tool and Golden Tool.</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13</a:t>
            </a:fld>
            <a:endParaRPr lang="en-US" dirty="0"/>
          </a:p>
        </p:txBody>
      </p:sp>
    </p:spTree>
    <p:extLst>
      <p:ext uri="{BB962C8B-B14F-4D97-AF65-F5344CB8AC3E}">
        <p14:creationId xmlns:p14="http://schemas.microsoft.com/office/powerpoint/2010/main" val="418125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the discrepancy between Golden tool and Quick tool often introduces extra design iterations. In this work, we use layout information from design to compensate the discrepancy.</a:t>
            </a:r>
          </a:p>
          <a:p>
            <a:endParaRPr lang="en-US" dirty="0"/>
          </a:p>
          <a:p>
            <a:r>
              <a:rPr lang="en-US" dirty="0"/>
              <a:t>Apart from the derived inputs mentioned before, we also train a correlation model </a:t>
            </a:r>
            <a:r>
              <a:rPr lang="en-US" b="1" dirty="0"/>
              <a:t>using the Quick tool result as an additional model parameter.</a:t>
            </a:r>
          </a:p>
          <a:p>
            <a:endParaRPr lang="en-US" dirty="0"/>
          </a:p>
          <a:p>
            <a:r>
              <a:rPr lang="en-US" b="1" dirty="0"/>
              <a:t>[Click]</a:t>
            </a:r>
            <a:r>
              <a:rPr lang="en-US" dirty="0"/>
              <a:t> During testing phase, our model predicts Golden tool value based on the Quick tool result and Derived inputs, thus correlating Quick tool to Golden tool.</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14</a:t>
            </a:fld>
            <a:endParaRPr lang="en-US" dirty="0"/>
          </a:p>
        </p:txBody>
      </p:sp>
    </p:spTree>
    <p:extLst>
      <p:ext uri="{BB962C8B-B14F-4D97-AF65-F5344CB8AC3E}">
        <p14:creationId xmlns:p14="http://schemas.microsoft.com/office/powerpoint/2010/main" val="2047498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present our experimental setup, design of experiment and results.  </a:t>
            </a:r>
          </a:p>
          <a:p>
            <a:endParaRPr lang="en-US" dirty="0"/>
          </a:p>
          <a:p>
            <a:r>
              <a:rPr lang="en-US" dirty="0"/>
              <a:t>[~1050 / 1550 words]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15</a:t>
            </a:fld>
            <a:endParaRPr lang="en-US" dirty="0"/>
          </a:p>
        </p:txBody>
      </p:sp>
    </p:spTree>
    <p:extLst>
      <p:ext uri="{BB962C8B-B14F-4D97-AF65-F5344CB8AC3E}">
        <p14:creationId xmlns:p14="http://schemas.microsoft.com/office/powerpoint/2010/main" val="39283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first introduce our experimental setup. All 17 designs that we use are real industry designs. To ensure diversity of our data, the 17 designs have 2, 3, or 4 Package layers with various bump and ball pitch sizes.  Also, details of the cross-validation, denoising, training and testing set sizes, and so on are given in Section 4 of the paper.   [67 train, 33 test; 3x cross-valid, 10 denoising runs]</a:t>
            </a:r>
          </a:p>
          <a:p>
            <a:r>
              <a:rPr lang="en-US" b="1" dirty="0"/>
              <a:t>[Click]</a:t>
            </a:r>
            <a:r>
              <a:rPr lang="en-US" dirty="0"/>
              <a:t> </a:t>
            </a:r>
            <a:r>
              <a:rPr lang="en-US" b="1" dirty="0"/>
              <a:t>Quick tool </a:t>
            </a:r>
            <a:r>
              <a:rPr lang="en-US" dirty="0"/>
              <a:t>is a commercial tool that is widely used in industry for design phase inductance simulation. Golden tool is also a commercial tool, but it is widely used for signoff inductance extraction.</a:t>
            </a:r>
          </a:p>
          <a:p>
            <a:r>
              <a:rPr lang="en-US" b="1" dirty="0"/>
              <a:t>[Click]</a:t>
            </a:r>
            <a:r>
              <a:rPr lang="en-US" dirty="0"/>
              <a:t> Remember that we mentioned earlier that we would like to answer the question “What do designers want beyond they have now”. The experiments in the following slides will show the two answers that we give for this question.</a:t>
            </a:r>
          </a:p>
          <a:p>
            <a:r>
              <a:rPr lang="en-US" b="1" dirty="0"/>
              <a:t>I would like to emphasize that Quick tool takes about half an hour </a:t>
            </a:r>
            <a:r>
              <a:rPr lang="en-US" dirty="0"/>
              <a:t>to evaluate each design, while </a:t>
            </a:r>
            <a:r>
              <a:rPr lang="en-US" b="1" dirty="0"/>
              <a:t>Golden tool takes at least half a day</a:t>
            </a:r>
            <a:r>
              <a:rPr lang="en-US" dirty="0"/>
              <a:t> to evaluate each design.</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16</a:t>
            </a:fld>
            <a:endParaRPr lang="en-US" dirty="0"/>
          </a:p>
        </p:txBody>
      </p:sp>
    </p:spTree>
    <p:extLst>
      <p:ext uri="{BB962C8B-B14F-4D97-AF65-F5344CB8AC3E}">
        <p14:creationId xmlns:p14="http://schemas.microsoft.com/office/powerpoint/2010/main" val="77018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experiments assess the models in our answers to the designer’s question.</a:t>
            </a:r>
          </a:p>
          <a:p>
            <a:r>
              <a:rPr lang="en-US" b="1" dirty="0"/>
              <a:t>FIRST: </a:t>
            </a:r>
            <a:r>
              <a:rPr lang="en-US" dirty="0"/>
              <a:t>Towards pre-layout </a:t>
            </a:r>
            <a:r>
              <a:rPr lang="en-US" dirty="0" err="1"/>
              <a:t>pinmap</a:t>
            </a:r>
            <a:r>
              <a:rPr lang="en-US" dirty="0"/>
              <a:t> quality assessment, we build the (pre-layout) achievable bump inductance </a:t>
            </a:r>
            <a:r>
              <a:rPr lang="en-US" b="1" dirty="0"/>
              <a:t>model</a:t>
            </a:r>
            <a:r>
              <a:rPr lang="en-US" dirty="0"/>
              <a:t>. Our model predicts the achievable bump inductance given the </a:t>
            </a:r>
            <a:r>
              <a:rPr lang="en-US" dirty="0" err="1"/>
              <a:t>pinmap</a:t>
            </a:r>
            <a:r>
              <a:rPr lang="en-US" dirty="0"/>
              <a:t> and design parameter sets.  This can be used to filter bad </a:t>
            </a:r>
            <a:r>
              <a:rPr lang="en-US" dirty="0" err="1"/>
              <a:t>pinmaps</a:t>
            </a:r>
            <a:r>
              <a:rPr lang="en-US" dirty="0"/>
              <a:t> before layout.</a:t>
            </a:r>
          </a:p>
          <a:p>
            <a:endParaRPr lang="en-US" dirty="0"/>
          </a:p>
          <a:p>
            <a:r>
              <a:rPr lang="en-US" b="1" dirty="0"/>
              <a:t>[Click]</a:t>
            </a:r>
            <a:r>
              <a:rPr lang="en-US" dirty="0"/>
              <a:t> </a:t>
            </a:r>
            <a:r>
              <a:rPr lang="en-US" b="1" dirty="0"/>
              <a:t>SECOND: </a:t>
            </a:r>
            <a:r>
              <a:rPr lang="en-US" b="0" dirty="0"/>
              <a:t>T</a:t>
            </a:r>
            <a:r>
              <a:rPr lang="en-US" dirty="0"/>
              <a:t>owards better runtime-accuracy tradeoff Pareto. We first build an (post-layout) actual bump inductance model. Our model predicts the actual bump inductance given </a:t>
            </a:r>
            <a:r>
              <a:rPr lang="en-US" dirty="0" err="1"/>
              <a:t>pinmap</a:t>
            </a:r>
            <a:r>
              <a:rPr lang="en-US" dirty="0"/>
              <a:t>, design and layout information.</a:t>
            </a:r>
          </a:p>
          <a:p>
            <a:endParaRPr lang="en-US" dirty="0"/>
          </a:p>
          <a:p>
            <a:r>
              <a:rPr lang="en-US" b="1" dirty="0"/>
              <a:t>[Click] AND: </a:t>
            </a:r>
            <a:r>
              <a:rPr lang="en-US" b="0" dirty="0"/>
              <a:t>for those who have access to the Quick tool result, we also build an (post-layout) actual bump inductance model to correlate Quick tool result to Golden tool result. These latter two models aim to provide more accurate design-time bump inductance estimation.</a:t>
            </a:r>
            <a:endParaRPr lang="en-US" b="1"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17</a:t>
            </a:fld>
            <a:endParaRPr lang="en-US" dirty="0"/>
          </a:p>
        </p:txBody>
      </p:sp>
    </p:spTree>
    <p:extLst>
      <p:ext uri="{BB962C8B-B14F-4D97-AF65-F5344CB8AC3E}">
        <p14:creationId xmlns:p14="http://schemas.microsoft.com/office/powerpoint/2010/main" val="3249021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a:t>
            </a:r>
            <a:r>
              <a:rPr lang="en-US" b="1" dirty="0"/>
              <a:t>pre-layout </a:t>
            </a:r>
            <a:r>
              <a:rPr lang="en-US" b="1" dirty="0" err="1"/>
              <a:t>pinmap</a:t>
            </a:r>
            <a:r>
              <a:rPr lang="en-US" b="1" dirty="0"/>
              <a:t> quality</a:t>
            </a:r>
            <a:r>
              <a:rPr lang="en-US" dirty="0"/>
              <a:t> assessment, we build an achievable bump inductance model. Table and plots here show our modeling result. Our model achieves average absolute percentage error of 21.2% and 18.7% for training and testing datasets respectively.</a:t>
            </a:r>
          </a:p>
          <a:p>
            <a:endParaRPr lang="en-US" dirty="0"/>
          </a:p>
          <a:p>
            <a:r>
              <a:rPr lang="en-US" b="1" dirty="0"/>
              <a:t>[Click] </a:t>
            </a:r>
            <a:r>
              <a:rPr lang="en-US" b="0" dirty="0"/>
              <a:t>To the best of our knowledge, this model is the first one that enables </a:t>
            </a:r>
            <a:r>
              <a:rPr lang="en-US" b="0" dirty="0" err="1"/>
              <a:t>pinmap</a:t>
            </a:r>
            <a:r>
              <a:rPr lang="en-US" b="0" dirty="0"/>
              <a:t> filtering based on achievable PDN quality.</a:t>
            </a:r>
            <a:endParaRPr lang="en-US" b="1"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18</a:t>
            </a:fld>
            <a:endParaRPr lang="en-US" dirty="0"/>
          </a:p>
        </p:txBody>
      </p:sp>
    </p:spTree>
    <p:extLst>
      <p:ext uri="{BB962C8B-B14F-4D97-AF65-F5344CB8AC3E}">
        <p14:creationId xmlns:p14="http://schemas.microsoft.com/office/powerpoint/2010/main" val="7427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build a model to push the runtime-accuracy tradeoff Pareto in bump inductance modeling. Table and plots here show our modeling result. We achieve average absolute percentage errors of 13.5% and 19.3% for training and testing dataset. Also, we show the Quick tool result for comparison – in the SECOND COLUMN, here.   The rows of this table are the various accuracy metrics that I mentioned earlier.  This combines Tables 4 and 5 of the paper, I think.</a:t>
            </a:r>
          </a:p>
          <a:p>
            <a:endParaRPr lang="en-US" dirty="0"/>
          </a:p>
          <a:p>
            <a:r>
              <a:rPr lang="en-US" b="1" dirty="0"/>
              <a:t>[Click]</a:t>
            </a:r>
            <a:r>
              <a:rPr lang="en-US" dirty="0"/>
              <a:t> We observe that our actual bump inductance model already outperforms the Quick tool by more than 10%.</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19</a:t>
            </a:fld>
            <a:endParaRPr lang="en-US" dirty="0"/>
          </a:p>
        </p:txBody>
      </p:sp>
    </p:spTree>
    <p:extLst>
      <p:ext uri="{BB962C8B-B14F-4D97-AF65-F5344CB8AC3E}">
        <p14:creationId xmlns:p14="http://schemas.microsoft.com/office/powerpoint/2010/main" val="307445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first explain motivation of our work, describe our learning-based PDN modeling methodology followed by our correlation methodology with signoff tool. Then I will show experimental results and conclude the talk.</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a:t>
            </a:fld>
            <a:endParaRPr lang="en-US" dirty="0"/>
          </a:p>
        </p:txBody>
      </p:sp>
    </p:spTree>
    <p:extLst>
      <p:ext uri="{BB962C8B-B14F-4D97-AF65-F5344CB8AC3E}">
        <p14:creationId xmlns:p14="http://schemas.microsoft.com/office/powerpoint/2010/main" val="1934629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build Golden and Quick Correlation model to further push the runtime-accuracy tradeoff Pareto.</a:t>
            </a:r>
          </a:p>
          <a:p>
            <a:endParaRPr lang="en-US" b="1" dirty="0"/>
          </a:p>
          <a:p>
            <a:r>
              <a:rPr lang="en-US" b="1" dirty="0"/>
              <a:t>[Click]</a:t>
            </a:r>
            <a:r>
              <a:rPr lang="en-US" dirty="0"/>
              <a:t> Compared to the Quick tool alone, our correlation model achieves an average of 17.8% absolute percentage error improvement, which significantly reduces the gap between Quick tool and Golden tool.</a:t>
            </a:r>
          </a:p>
          <a:p>
            <a:endParaRPr lang="en-US" dirty="0"/>
          </a:p>
          <a:p>
            <a:r>
              <a:rPr lang="en-US" dirty="0"/>
              <a:t>The scatter plots below illustrate the correlation model’s improvement (on the RIGHT) versus the Quick tool (on the LEFT).</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20</a:t>
            </a:fld>
            <a:endParaRPr lang="en-US" dirty="0"/>
          </a:p>
        </p:txBody>
      </p:sp>
    </p:spTree>
    <p:extLst>
      <p:ext uri="{BB962C8B-B14F-4D97-AF65-F5344CB8AC3E}">
        <p14:creationId xmlns:p14="http://schemas.microsoft.com/office/powerpoint/2010/main" val="232407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conclude.</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21</a:t>
            </a:fld>
            <a:endParaRPr lang="en-US" dirty="0"/>
          </a:p>
        </p:txBody>
      </p:sp>
    </p:spTree>
    <p:extLst>
      <p:ext uri="{BB962C8B-B14F-4D97-AF65-F5344CB8AC3E}">
        <p14:creationId xmlns:p14="http://schemas.microsoft.com/office/powerpoint/2010/main" val="2693512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learning-based methodology for bump inductance modeling.</a:t>
            </a:r>
          </a:p>
          <a:p>
            <a:endParaRPr lang="en-US" dirty="0"/>
          </a:p>
          <a:p>
            <a:r>
              <a:rPr lang="en-US" dirty="0"/>
              <a:t>Before layout, our achievable bump inductance model provides pre-layout </a:t>
            </a:r>
            <a:r>
              <a:rPr lang="en-US" dirty="0" err="1"/>
              <a:t>pinmap</a:t>
            </a:r>
            <a:r>
              <a:rPr lang="en-US" dirty="0"/>
              <a:t> quality assessment which can be used to filter various </a:t>
            </a:r>
            <a:r>
              <a:rPr lang="en-US" dirty="0" err="1"/>
              <a:t>pinmap</a:t>
            </a:r>
            <a:r>
              <a:rPr lang="en-US" dirty="0"/>
              <a:t> solutions.  [Remember: we are trying to reduce the horrible loop with the SOC design, including the SOC floorplan design.]</a:t>
            </a:r>
          </a:p>
          <a:p>
            <a:endParaRPr lang="en-US" dirty="0"/>
          </a:p>
          <a:p>
            <a:r>
              <a:rPr lang="en-US" b="1" dirty="0"/>
              <a:t>[Click]</a:t>
            </a:r>
            <a:r>
              <a:rPr lang="en-US" dirty="0"/>
              <a:t> To achieve better runtime-analysis tradeoff, we first build a learning-based bump inductance model which, on average, is more than 10% more accurate than Quick tool</a:t>
            </a:r>
          </a:p>
          <a:p>
            <a:endParaRPr lang="en-US" dirty="0"/>
          </a:p>
          <a:p>
            <a:r>
              <a:rPr lang="en-US" b="1" dirty="0"/>
              <a:t>[Click]</a:t>
            </a:r>
            <a:r>
              <a:rPr lang="en-US" dirty="0"/>
              <a:t> We further develop correlation model to close the gap between Quick tool and Golden tool. Results show that, on average, the correlation model performs 17.8% than Quick tool.</a:t>
            </a:r>
          </a:p>
          <a:p>
            <a:endParaRPr lang="en-US" dirty="0"/>
          </a:p>
          <a:p>
            <a:r>
              <a:rPr lang="en-US" b="1" dirty="0"/>
              <a:t>[Click]</a:t>
            </a:r>
            <a:r>
              <a:rPr lang="en-US" dirty="0"/>
              <a:t> Our ongoing and future works include enhancing model robustness across different technology and testcases, building layout parameter predictors for layout optimization guidance and developing model-based PKG </a:t>
            </a:r>
            <a:r>
              <a:rPr lang="en-US" dirty="0" err="1"/>
              <a:t>pinmap</a:t>
            </a:r>
            <a:r>
              <a:rPr lang="en-US" dirty="0"/>
              <a:t> optimization.</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22</a:t>
            </a:fld>
            <a:endParaRPr lang="en-US" dirty="0"/>
          </a:p>
        </p:txBody>
      </p:sp>
    </p:spTree>
    <p:extLst>
      <p:ext uri="{BB962C8B-B14F-4D97-AF65-F5344CB8AC3E}">
        <p14:creationId xmlns:p14="http://schemas.microsoft.com/office/powerpoint/2010/main" val="3767711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a:t>
            </a:r>
          </a:p>
          <a:p>
            <a:r>
              <a:rPr lang="en-US" sz="1200" b="1" i="0" kern="1200" dirty="0">
                <a:solidFill>
                  <a:schemeClr val="tx1"/>
                </a:solidFill>
                <a:effectLst/>
                <a:latin typeface="+mn-lt"/>
                <a:ea typeface="+mn-ea"/>
                <a:cs typeface="+mn-cs"/>
              </a:rPr>
              <a:t>Are the accuracy numbers good enough? </a:t>
            </a:r>
            <a:r>
              <a:rPr lang="en-US" sz="1200" b="0" i="0" kern="1200" dirty="0">
                <a:solidFill>
                  <a:schemeClr val="tx1"/>
                </a:solidFill>
                <a:effectLst/>
                <a:latin typeface="+mn-lt"/>
                <a:ea typeface="+mn-ea"/>
                <a:cs typeface="+mn-cs"/>
              </a:rPr>
              <a:t> (what do designers require, what can they live with, what is still beneficial even if somewhat inaccurate, etc. ....?)</a:t>
            </a:r>
          </a:p>
          <a:p>
            <a:r>
              <a:rPr lang="en-US" sz="1200" b="0" i="0" kern="1200" dirty="0">
                <a:solidFill>
                  <a:schemeClr val="tx1"/>
                </a:solidFill>
                <a:effectLst/>
                <a:latin typeface="+mn-lt"/>
                <a:ea typeface="+mn-ea"/>
                <a:cs typeface="+mn-cs"/>
              </a:rPr>
              <a:t>This is hard to precisely quote as an impedance accuracy. At this stage of the design the key is being able to study </a:t>
            </a:r>
            <a:r>
              <a:rPr lang="en-US" sz="1200" b="0" i="0" kern="1200" dirty="0" err="1">
                <a:solidFill>
                  <a:schemeClr val="tx1"/>
                </a:solidFill>
                <a:effectLst/>
                <a:latin typeface="+mn-lt"/>
                <a:ea typeface="+mn-ea"/>
                <a:cs typeface="+mn-cs"/>
              </a:rPr>
              <a:t>pinmaps</a:t>
            </a:r>
            <a:r>
              <a:rPr lang="en-US" sz="1200" b="0" i="0" kern="1200" dirty="0">
                <a:solidFill>
                  <a:schemeClr val="tx1"/>
                </a:solidFill>
                <a:effectLst/>
                <a:latin typeface="+mn-lt"/>
                <a:ea typeface="+mn-ea"/>
                <a:cs typeface="+mn-cs"/>
              </a:rPr>
              <a:t> (bumps/balls) without having to layout the package for each </a:t>
            </a:r>
            <a:r>
              <a:rPr lang="en-US" sz="1200" b="0" i="0" kern="1200" dirty="0" err="1">
                <a:solidFill>
                  <a:schemeClr val="tx1"/>
                </a:solidFill>
                <a:effectLst/>
                <a:latin typeface="+mn-lt"/>
                <a:ea typeface="+mn-ea"/>
                <a:cs typeface="+mn-cs"/>
              </a:rPr>
              <a:t>pinmap</a:t>
            </a:r>
            <a:r>
              <a:rPr lang="en-US" sz="1200" b="0" i="0" kern="1200" dirty="0">
                <a:solidFill>
                  <a:schemeClr val="tx1"/>
                </a:solidFill>
                <a:effectLst/>
                <a:latin typeface="+mn-lt"/>
                <a:ea typeface="+mn-ea"/>
                <a:cs typeface="+mn-cs"/>
              </a:rPr>
              <a:t>. This provides the ability to evaluate a large number of floorplans and PCB placement options in a short amount of time. How much accuracy is good enough may vary from cases to case depending on how the relative accuracy of other </a:t>
            </a:r>
            <a:r>
              <a:rPr lang="en-US" sz="1200" b="0" i="0" kern="1200" dirty="0" err="1">
                <a:solidFill>
                  <a:schemeClr val="tx1"/>
                </a:solidFill>
                <a:effectLst/>
                <a:latin typeface="+mn-lt"/>
                <a:ea typeface="+mn-ea"/>
                <a:cs typeface="+mn-cs"/>
              </a:rPr>
              <a:t>pinmap</a:t>
            </a:r>
            <a:r>
              <a:rPr lang="en-US" sz="1200" b="0" i="0" kern="1200" dirty="0">
                <a:solidFill>
                  <a:schemeClr val="tx1"/>
                </a:solidFill>
                <a:effectLst/>
                <a:latin typeface="+mn-lt"/>
                <a:ea typeface="+mn-ea"/>
                <a:cs typeface="+mn-cs"/>
              </a:rPr>
              <a:t> options being studied </a:t>
            </a:r>
            <a:r>
              <a:rPr lang="en-US" sz="1200" b="0" i="0" kern="1200" dirty="0" err="1">
                <a:solidFill>
                  <a:schemeClr val="tx1"/>
                </a:solidFill>
                <a:effectLst/>
                <a:latin typeface="+mn-lt"/>
                <a:ea typeface="+mn-ea"/>
                <a:cs typeface="+mn-cs"/>
              </a:rPr>
              <a:t>wrt</a:t>
            </a:r>
            <a:r>
              <a:rPr lang="en-US" sz="1200" b="0" i="0" kern="1200" dirty="0">
                <a:solidFill>
                  <a:schemeClr val="tx1"/>
                </a:solidFill>
                <a:effectLst/>
                <a:latin typeface="+mn-lt"/>
                <a:ea typeface="+mn-ea"/>
                <a:cs typeface="+mn-cs"/>
              </a:rPr>
              <a:t> the “best” </a:t>
            </a:r>
            <a:r>
              <a:rPr lang="en-US" sz="1200" b="0" i="0" kern="1200" dirty="0" err="1">
                <a:solidFill>
                  <a:schemeClr val="tx1"/>
                </a:solidFill>
                <a:effectLst/>
                <a:latin typeface="+mn-lt"/>
                <a:ea typeface="+mn-ea"/>
                <a:cs typeface="+mn-cs"/>
              </a:rPr>
              <a:t>pinmap</a:t>
            </a:r>
            <a:r>
              <a:rPr lang="en-US" sz="1200" b="0" i="0" kern="1200" dirty="0">
                <a:solidFill>
                  <a:schemeClr val="tx1"/>
                </a:solidFill>
                <a:effectLst/>
                <a:latin typeface="+mn-lt"/>
                <a:ea typeface="+mn-ea"/>
                <a:cs typeface="+mn-cs"/>
              </a:rPr>
              <a:t> given the constraints. I think we started with a goal of +/- 10-20%, but I think the fidelity vs accuracy question needs to be understood better with more case studies. This could be a good item for a journal (along with the router work).</a:t>
            </a:r>
          </a:p>
          <a:p>
            <a:r>
              <a:rPr lang="en-US" sz="1200" b="1" i="0" kern="1200" dirty="0">
                <a:solidFill>
                  <a:schemeClr val="tx1"/>
                </a:solidFill>
                <a:effectLst/>
                <a:latin typeface="+mn-lt"/>
                <a:ea typeface="+mn-ea"/>
                <a:cs typeface="+mn-cs"/>
              </a:rPr>
              <a:t>Where does this work fit in </a:t>
            </a:r>
            <a:r>
              <a:rPr lang="en-US" sz="1200" b="0" i="0" kern="1200" dirty="0">
                <a:solidFill>
                  <a:schemeClr val="tx1"/>
                </a:solidFill>
                <a:effectLst/>
                <a:latin typeface="+mn-lt"/>
                <a:ea typeface="+mn-ea"/>
                <a:cs typeface="+mn-cs"/>
              </a:rPr>
              <a:t>---- i.e., what is the big picture + roadmap of why we are doing this?    </a:t>
            </a:r>
          </a:p>
          <a:p>
            <a:r>
              <a:rPr lang="en-US" sz="1200" b="0" i="0" kern="1200" dirty="0">
                <a:solidFill>
                  <a:schemeClr val="tx1"/>
                </a:solidFill>
                <a:effectLst/>
                <a:latin typeface="+mn-lt"/>
                <a:ea typeface="+mn-ea"/>
                <a:cs typeface="+mn-cs"/>
              </a:rPr>
              <a:t>I think this fits into our vision of a Unified Planning Tool.  It is a first step in a quick evaluation of a </a:t>
            </a:r>
            <a:r>
              <a:rPr lang="en-US" sz="1200" b="0" i="0" kern="1200" dirty="0" err="1">
                <a:solidFill>
                  <a:schemeClr val="tx1"/>
                </a:solidFill>
                <a:effectLst/>
                <a:latin typeface="+mn-lt"/>
                <a:ea typeface="+mn-ea"/>
                <a:cs typeface="+mn-cs"/>
              </a:rPr>
              <a:t>pinmap</a:t>
            </a:r>
            <a:r>
              <a:rPr lang="en-US" sz="1200" b="0" i="0" kern="1200" dirty="0">
                <a:solidFill>
                  <a:schemeClr val="tx1"/>
                </a:solidFill>
                <a:effectLst/>
                <a:latin typeface="+mn-lt"/>
                <a:ea typeface="+mn-ea"/>
                <a:cs typeface="+mn-cs"/>
              </a:rPr>
              <a:t> without layout (to extract). Aid for rapid </a:t>
            </a:r>
            <a:r>
              <a:rPr lang="en-US" sz="1200" b="0" i="0" kern="1200" dirty="0" err="1">
                <a:solidFill>
                  <a:schemeClr val="tx1"/>
                </a:solidFill>
                <a:effectLst/>
                <a:latin typeface="+mn-lt"/>
                <a:ea typeface="+mn-ea"/>
                <a:cs typeface="+mn-cs"/>
              </a:rPr>
              <a:t>floorplanning</a:t>
            </a:r>
            <a:r>
              <a:rPr lang="en-US" sz="1200" b="0" i="0" kern="1200" dirty="0">
                <a:solidFill>
                  <a:schemeClr val="tx1"/>
                </a:solidFill>
                <a:effectLst/>
                <a:latin typeface="+mn-lt"/>
                <a:ea typeface="+mn-ea"/>
                <a:cs typeface="+mn-cs"/>
              </a:rPr>
              <a:t> studies + co-design with pkg/</a:t>
            </a:r>
            <a:r>
              <a:rPr lang="en-US" sz="1200" b="0" i="0" kern="1200" dirty="0" err="1">
                <a:solidFill>
                  <a:schemeClr val="tx1"/>
                </a:solidFill>
                <a:effectLst/>
                <a:latin typeface="+mn-lt"/>
                <a:ea typeface="+mn-ea"/>
                <a:cs typeface="+mn-cs"/>
              </a:rPr>
              <a:t>pcb</a:t>
            </a:r>
            <a:r>
              <a:rPr lang="en-US" sz="1200" b="0" i="0" kern="1200" dirty="0">
                <a:solidFill>
                  <a:schemeClr val="tx1"/>
                </a:solidFill>
                <a:effectLst/>
                <a:latin typeface="+mn-lt"/>
                <a:ea typeface="+mn-ea"/>
                <a:cs typeface="+mn-cs"/>
              </a:rPr>
              <a:t> that removes manual layout from the loop. The router extends this to improve the fidelity/accuracy of our current model to help achieve the same goal – </a:t>
            </a:r>
            <a:r>
              <a:rPr lang="en-US" sz="1200" b="0" i="0" kern="1200" dirty="0" err="1">
                <a:solidFill>
                  <a:schemeClr val="tx1"/>
                </a:solidFill>
                <a:effectLst/>
                <a:latin typeface="+mn-lt"/>
                <a:ea typeface="+mn-ea"/>
                <a:cs typeface="+mn-cs"/>
              </a:rPr>
              <a:t>pinmap+floorplan</a:t>
            </a:r>
            <a:r>
              <a:rPr lang="en-US" sz="1200" b="0" i="0" kern="1200" dirty="0">
                <a:solidFill>
                  <a:schemeClr val="tx1"/>
                </a:solidFill>
                <a:effectLst/>
                <a:latin typeface="+mn-lt"/>
                <a:ea typeface="+mn-ea"/>
                <a:cs typeface="+mn-cs"/>
              </a:rPr>
              <a:t> co-optimization.</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23</a:t>
            </a:fld>
            <a:endParaRPr lang="en-US" dirty="0"/>
          </a:p>
        </p:txBody>
      </p:sp>
    </p:spTree>
    <p:extLst>
      <p:ext uri="{BB962C8B-B14F-4D97-AF65-F5344CB8AC3E}">
        <p14:creationId xmlns:p14="http://schemas.microsoft.com/office/powerpoint/2010/main" val="2033474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Are the accuracy numbers good enough? </a:t>
            </a:r>
            <a:r>
              <a:rPr lang="en-US" sz="1200" b="0" i="0" kern="1200" dirty="0">
                <a:solidFill>
                  <a:schemeClr val="tx1"/>
                </a:solidFill>
                <a:effectLst/>
                <a:latin typeface="+mn-lt"/>
                <a:ea typeface="+mn-ea"/>
                <a:cs typeface="+mn-cs"/>
              </a:rPr>
              <a:t> (what do designers require, what can they live with, what is still beneficial even if somewhat inaccurate, etc. ....?)</a:t>
            </a:r>
          </a:p>
          <a:p>
            <a:r>
              <a:rPr lang="en-US" sz="1200" b="0" i="0" kern="1200" dirty="0">
                <a:solidFill>
                  <a:schemeClr val="tx1"/>
                </a:solidFill>
                <a:effectLst/>
                <a:latin typeface="+mn-lt"/>
                <a:ea typeface="+mn-ea"/>
                <a:cs typeface="+mn-cs"/>
              </a:rPr>
              <a:t>[VS]: This is hard to precisely quote as an impedance accuracy. At this stage of the design the key is being able to study </a:t>
            </a:r>
            <a:r>
              <a:rPr lang="en-US" sz="1200" b="0" i="0" kern="1200" dirty="0" err="1">
                <a:solidFill>
                  <a:schemeClr val="tx1"/>
                </a:solidFill>
                <a:effectLst/>
                <a:latin typeface="+mn-lt"/>
                <a:ea typeface="+mn-ea"/>
                <a:cs typeface="+mn-cs"/>
              </a:rPr>
              <a:t>pinmaps</a:t>
            </a:r>
            <a:r>
              <a:rPr lang="en-US" sz="1200" b="0" i="0" kern="1200" dirty="0">
                <a:solidFill>
                  <a:schemeClr val="tx1"/>
                </a:solidFill>
                <a:effectLst/>
                <a:latin typeface="+mn-lt"/>
                <a:ea typeface="+mn-ea"/>
                <a:cs typeface="+mn-cs"/>
              </a:rPr>
              <a:t> (bumps/balls) without having to layout the package for each </a:t>
            </a:r>
            <a:r>
              <a:rPr lang="en-US" sz="1200" b="0" i="0" kern="1200" dirty="0" err="1">
                <a:solidFill>
                  <a:schemeClr val="tx1"/>
                </a:solidFill>
                <a:effectLst/>
                <a:latin typeface="+mn-lt"/>
                <a:ea typeface="+mn-ea"/>
                <a:cs typeface="+mn-cs"/>
              </a:rPr>
              <a:t>pinmap</a:t>
            </a:r>
            <a:r>
              <a:rPr lang="en-US" sz="1200" b="0" i="0" kern="1200" dirty="0">
                <a:solidFill>
                  <a:schemeClr val="tx1"/>
                </a:solidFill>
                <a:effectLst/>
                <a:latin typeface="+mn-lt"/>
                <a:ea typeface="+mn-ea"/>
                <a:cs typeface="+mn-cs"/>
              </a:rPr>
              <a:t>. This provides the ability to evaluate a large number of floorplans and PCB placement options in a short amount of time. How much accuracy is good enough may vary from cases to case depending on how the relative accuracy of other </a:t>
            </a:r>
            <a:r>
              <a:rPr lang="en-US" sz="1200" b="0" i="0" kern="1200" dirty="0" err="1">
                <a:solidFill>
                  <a:schemeClr val="tx1"/>
                </a:solidFill>
                <a:effectLst/>
                <a:latin typeface="+mn-lt"/>
                <a:ea typeface="+mn-ea"/>
                <a:cs typeface="+mn-cs"/>
              </a:rPr>
              <a:t>pinmap</a:t>
            </a:r>
            <a:r>
              <a:rPr lang="en-US" sz="1200" b="0" i="0" kern="1200" dirty="0">
                <a:solidFill>
                  <a:schemeClr val="tx1"/>
                </a:solidFill>
                <a:effectLst/>
                <a:latin typeface="+mn-lt"/>
                <a:ea typeface="+mn-ea"/>
                <a:cs typeface="+mn-cs"/>
              </a:rPr>
              <a:t> options being studied </a:t>
            </a:r>
            <a:r>
              <a:rPr lang="en-US" sz="1200" b="0" i="0" kern="1200" dirty="0" err="1">
                <a:solidFill>
                  <a:schemeClr val="tx1"/>
                </a:solidFill>
                <a:effectLst/>
                <a:latin typeface="+mn-lt"/>
                <a:ea typeface="+mn-ea"/>
                <a:cs typeface="+mn-cs"/>
              </a:rPr>
              <a:t>wrt</a:t>
            </a:r>
            <a:r>
              <a:rPr lang="en-US" sz="1200" b="0" i="0" kern="1200" dirty="0">
                <a:solidFill>
                  <a:schemeClr val="tx1"/>
                </a:solidFill>
                <a:effectLst/>
                <a:latin typeface="+mn-lt"/>
                <a:ea typeface="+mn-ea"/>
                <a:cs typeface="+mn-cs"/>
              </a:rPr>
              <a:t> the “best” </a:t>
            </a:r>
            <a:r>
              <a:rPr lang="en-US" sz="1200" b="0" i="0" kern="1200" dirty="0" err="1">
                <a:solidFill>
                  <a:schemeClr val="tx1"/>
                </a:solidFill>
                <a:effectLst/>
                <a:latin typeface="+mn-lt"/>
                <a:ea typeface="+mn-ea"/>
                <a:cs typeface="+mn-cs"/>
              </a:rPr>
              <a:t>pinmap</a:t>
            </a:r>
            <a:r>
              <a:rPr lang="en-US" sz="1200" b="0" i="0" kern="1200" dirty="0">
                <a:solidFill>
                  <a:schemeClr val="tx1"/>
                </a:solidFill>
                <a:effectLst/>
                <a:latin typeface="+mn-lt"/>
                <a:ea typeface="+mn-ea"/>
                <a:cs typeface="+mn-cs"/>
              </a:rPr>
              <a:t> given the constraints. I think we started with a goal of +/- 10-20%, but I think the fidelity vs accuracy question needs to be understood better with more case studies. This could be a good item for a journal (along with the router work).</a:t>
            </a:r>
          </a:p>
          <a:p>
            <a:r>
              <a:rPr lang="en-US" sz="1200" b="1" i="0" kern="1200" dirty="0">
                <a:solidFill>
                  <a:schemeClr val="tx1"/>
                </a:solidFill>
                <a:effectLst/>
                <a:latin typeface="+mn-lt"/>
                <a:ea typeface="+mn-ea"/>
                <a:cs typeface="+mn-cs"/>
              </a:rPr>
              <a:t>Where does this work fit in </a:t>
            </a:r>
            <a:r>
              <a:rPr lang="en-US" sz="1200" b="0" i="0" kern="1200" dirty="0">
                <a:solidFill>
                  <a:schemeClr val="tx1"/>
                </a:solidFill>
                <a:effectLst/>
                <a:latin typeface="+mn-lt"/>
                <a:ea typeface="+mn-ea"/>
                <a:cs typeface="+mn-cs"/>
              </a:rPr>
              <a:t>---- i.e., what is the big picture + roadmap of why we are doing this?   (here, it may be helpful to revisit the original "what do designers want that they don't have today" and explain how this and other steps (</a:t>
            </a:r>
            <a:r>
              <a:rPr lang="en-US" sz="1200" b="0" i="0" kern="1200" dirty="0" err="1">
                <a:solidFill>
                  <a:schemeClr val="tx1"/>
                </a:solidFill>
                <a:effectLst/>
                <a:latin typeface="+mn-lt"/>
                <a:ea typeface="+mn-ea"/>
                <a:cs typeface="+mn-cs"/>
              </a:rPr>
              <a:t>autorouter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pinmap</a:t>
            </a:r>
            <a:r>
              <a:rPr lang="en-US" sz="1200" b="0" i="0" kern="1200" dirty="0">
                <a:solidFill>
                  <a:schemeClr val="tx1"/>
                </a:solidFill>
                <a:effectLst/>
                <a:latin typeface="+mn-lt"/>
                <a:ea typeface="+mn-ea"/>
                <a:cs typeface="+mn-cs"/>
              </a:rPr>
              <a:t> optimizer, SOC floorplan optimizer) form a long-term research trajectory. </a:t>
            </a:r>
          </a:p>
          <a:p>
            <a:r>
              <a:rPr lang="en-US" sz="1200" b="0" i="0" kern="1200" dirty="0">
                <a:solidFill>
                  <a:schemeClr val="tx1"/>
                </a:solidFill>
                <a:effectLst/>
                <a:latin typeface="+mn-lt"/>
                <a:ea typeface="+mn-ea"/>
                <a:cs typeface="+mn-cs"/>
              </a:rPr>
              <a:t>[VS]: I think this fits into the yellow blob as a first step in a quick evaluation of a </a:t>
            </a:r>
            <a:r>
              <a:rPr lang="en-US" sz="1200" b="0" i="0" kern="1200" dirty="0" err="1">
                <a:solidFill>
                  <a:schemeClr val="tx1"/>
                </a:solidFill>
                <a:effectLst/>
                <a:latin typeface="+mn-lt"/>
                <a:ea typeface="+mn-ea"/>
                <a:cs typeface="+mn-cs"/>
              </a:rPr>
              <a:t>pinmap</a:t>
            </a:r>
            <a:r>
              <a:rPr lang="en-US" sz="1200" b="0" i="0" kern="1200" dirty="0">
                <a:solidFill>
                  <a:schemeClr val="tx1"/>
                </a:solidFill>
                <a:effectLst/>
                <a:latin typeface="+mn-lt"/>
                <a:ea typeface="+mn-ea"/>
                <a:cs typeface="+mn-cs"/>
              </a:rPr>
              <a:t> without layout (to extract). Aid for rapid </a:t>
            </a:r>
            <a:r>
              <a:rPr lang="en-US" sz="1200" b="0" i="0" kern="1200" dirty="0" err="1">
                <a:solidFill>
                  <a:schemeClr val="tx1"/>
                </a:solidFill>
                <a:effectLst/>
                <a:latin typeface="+mn-lt"/>
                <a:ea typeface="+mn-ea"/>
                <a:cs typeface="+mn-cs"/>
              </a:rPr>
              <a:t>floorplanning</a:t>
            </a:r>
            <a:r>
              <a:rPr lang="en-US" sz="1200" b="0" i="0" kern="1200" dirty="0">
                <a:solidFill>
                  <a:schemeClr val="tx1"/>
                </a:solidFill>
                <a:effectLst/>
                <a:latin typeface="+mn-lt"/>
                <a:ea typeface="+mn-ea"/>
                <a:cs typeface="+mn-cs"/>
              </a:rPr>
              <a:t> studies + co-design with pkg/</a:t>
            </a:r>
            <a:r>
              <a:rPr lang="en-US" sz="1200" b="0" i="0" kern="1200" dirty="0" err="1">
                <a:solidFill>
                  <a:schemeClr val="tx1"/>
                </a:solidFill>
                <a:effectLst/>
                <a:latin typeface="+mn-lt"/>
                <a:ea typeface="+mn-ea"/>
                <a:cs typeface="+mn-cs"/>
              </a:rPr>
              <a:t>pcb</a:t>
            </a:r>
            <a:r>
              <a:rPr lang="en-US" sz="1200" b="0" i="0" kern="1200" dirty="0">
                <a:solidFill>
                  <a:schemeClr val="tx1"/>
                </a:solidFill>
                <a:effectLst/>
                <a:latin typeface="+mn-lt"/>
                <a:ea typeface="+mn-ea"/>
                <a:cs typeface="+mn-cs"/>
              </a:rPr>
              <a:t> that removes manual layout from the loop. The router extends this to improve the fidelity/accuracy of our current model to help achieve the same goal – </a:t>
            </a:r>
            <a:r>
              <a:rPr lang="en-US" sz="1200" b="0" i="0" kern="1200" dirty="0" err="1">
                <a:solidFill>
                  <a:schemeClr val="tx1"/>
                </a:solidFill>
                <a:effectLst/>
                <a:latin typeface="+mn-lt"/>
                <a:ea typeface="+mn-ea"/>
                <a:cs typeface="+mn-cs"/>
              </a:rPr>
              <a:t>pinmap+floorplan</a:t>
            </a:r>
            <a:r>
              <a:rPr lang="en-US" sz="1200" b="0" i="0" kern="1200" dirty="0">
                <a:solidFill>
                  <a:schemeClr val="tx1"/>
                </a:solidFill>
                <a:effectLst/>
                <a:latin typeface="+mn-lt"/>
                <a:ea typeface="+mn-ea"/>
                <a:cs typeface="+mn-cs"/>
              </a:rPr>
              <a:t> co-optimization.</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24</a:t>
            </a:fld>
            <a:endParaRPr lang="en-US" dirty="0"/>
          </a:p>
        </p:txBody>
      </p:sp>
    </p:spTree>
    <p:extLst>
      <p:ext uri="{BB962C8B-B14F-4D97-AF65-F5344CB8AC3E}">
        <p14:creationId xmlns:p14="http://schemas.microsoft.com/office/powerpoint/2010/main" val="957429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specific packages </a:t>
            </a:r>
            <a:r>
              <a:rPr lang="en-US" sz="1200" b="0" i="0" kern="1200" dirty="0">
                <a:solidFill>
                  <a:schemeClr val="tx1"/>
                </a:solidFill>
                <a:effectLst/>
                <a:latin typeface="+mn-lt"/>
                <a:ea typeface="+mn-ea"/>
                <a:cs typeface="+mn-cs"/>
              </a:rPr>
              <a:t>and what specific settings used in the packages (e.g., ANN) ?  Please find some details of the modeling part below. Parameters not mentioned below imply default parameters are used in each individual package / modeling tool.</a:t>
            </a:r>
          </a:p>
          <a:p>
            <a:r>
              <a:rPr lang="en-US" sz="1200" b="1" i="0" kern="1200" dirty="0">
                <a:solidFill>
                  <a:schemeClr val="tx1"/>
                </a:solidFill>
                <a:effectLst/>
                <a:latin typeface="+mn-lt"/>
                <a:ea typeface="+mn-ea"/>
                <a:cs typeface="+mn-cs"/>
              </a:rPr>
              <a:t>For ANN, </a:t>
            </a:r>
            <a:r>
              <a:rPr lang="en-US" sz="1200" b="0" i="0" kern="1200" dirty="0">
                <a:solidFill>
                  <a:schemeClr val="tx1"/>
                </a:solidFill>
                <a:effectLst/>
                <a:latin typeface="+mn-lt"/>
                <a:ea typeface="+mn-ea"/>
                <a:cs typeface="+mn-cs"/>
              </a:rPr>
              <a:t>we are using JMP and the ANN has one hidden layer of 20 neurons (having more layers / neurons causes overfitting, which was experimentally verified).</a:t>
            </a:r>
          </a:p>
          <a:p>
            <a:r>
              <a:rPr lang="en-US" sz="1200" b="0" i="0" kern="1200" dirty="0">
                <a:solidFill>
                  <a:schemeClr val="tx1"/>
                </a:solidFill>
                <a:effectLst/>
                <a:latin typeface="+mn-lt"/>
                <a:ea typeface="+mn-ea"/>
                <a:cs typeface="+mn-cs"/>
              </a:rPr>
              <a:t>For SVM, we are using </a:t>
            </a:r>
            <a:r>
              <a:rPr lang="en-US" sz="1200" b="0" i="0" kern="1200" dirty="0" err="1">
                <a:solidFill>
                  <a:schemeClr val="tx1"/>
                </a:solidFill>
                <a:effectLst/>
                <a:latin typeface="+mn-lt"/>
                <a:ea typeface="+mn-ea"/>
                <a:cs typeface="+mn-cs"/>
              </a:rPr>
              <a:t>sklearn</a:t>
            </a:r>
            <a:r>
              <a:rPr lang="en-US" sz="1200" b="0" i="0" kern="1200" dirty="0">
                <a:solidFill>
                  <a:schemeClr val="tx1"/>
                </a:solidFill>
                <a:effectLst/>
                <a:latin typeface="+mn-lt"/>
                <a:ea typeface="+mn-ea"/>
                <a:cs typeface="+mn-cs"/>
              </a:rPr>
              <a:t> package and it is SVM regression with RBF kernel.</a:t>
            </a:r>
          </a:p>
          <a:p>
            <a:r>
              <a:rPr lang="en-US" sz="1200" b="0" i="0" kern="1200" dirty="0">
                <a:solidFill>
                  <a:schemeClr val="tx1"/>
                </a:solidFill>
                <a:effectLst/>
                <a:latin typeface="+mn-lt"/>
                <a:ea typeface="+mn-ea"/>
                <a:cs typeface="+mn-cs"/>
              </a:rPr>
              <a:t>For MARS, we are using </a:t>
            </a:r>
            <a:r>
              <a:rPr lang="en-US" sz="1200" b="0" i="0" kern="1200" dirty="0" err="1">
                <a:solidFill>
                  <a:schemeClr val="tx1"/>
                </a:solidFill>
                <a:effectLst/>
                <a:latin typeface="+mn-lt"/>
                <a:ea typeface="+mn-ea"/>
                <a:cs typeface="+mn-cs"/>
              </a:rPr>
              <a:t>pyearth</a:t>
            </a:r>
            <a:r>
              <a:rPr lang="en-US" sz="1200" b="0" i="0" kern="1200" dirty="0">
                <a:solidFill>
                  <a:schemeClr val="tx1"/>
                </a:solidFill>
                <a:effectLst/>
                <a:latin typeface="+mn-lt"/>
                <a:ea typeface="+mn-ea"/>
                <a:cs typeface="+mn-cs"/>
              </a:rPr>
              <a:t> package and we allow a max degree of interaction of three and a maximum terms of 100 (usually only have ~50 terms in the trained model).</a:t>
            </a:r>
          </a:p>
          <a:p>
            <a:r>
              <a:rPr lang="en-US" sz="1200" b="1" i="0" kern="1200" dirty="0">
                <a:solidFill>
                  <a:schemeClr val="tx1"/>
                </a:solidFill>
                <a:effectLst/>
                <a:latin typeface="+mn-lt"/>
                <a:ea typeface="+mn-ea"/>
                <a:cs typeface="+mn-cs"/>
              </a:rPr>
              <a:t>For HSM, </a:t>
            </a:r>
            <a:r>
              <a:rPr lang="en-US" sz="1200" b="0" i="0" kern="1200" dirty="0">
                <a:solidFill>
                  <a:schemeClr val="tx1"/>
                </a:solidFill>
                <a:effectLst/>
                <a:latin typeface="+mn-lt"/>
                <a:ea typeface="+mn-ea"/>
                <a:cs typeface="+mn-cs"/>
              </a:rPr>
              <a:t>we are using linear regression model from </a:t>
            </a:r>
            <a:r>
              <a:rPr lang="en-US" sz="1200" b="0" i="0" kern="1200" dirty="0" err="1">
                <a:solidFill>
                  <a:schemeClr val="tx1"/>
                </a:solidFill>
                <a:effectLst/>
                <a:latin typeface="+mn-lt"/>
                <a:ea typeface="+mn-ea"/>
                <a:cs typeface="+mn-cs"/>
              </a:rPr>
              <a:t>sklearn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pacakge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runtimes of data (feature) extraction, model training, model inference  (somehow needs to be grounded against scale -- e.g., for a design with around XXX bumps and YYY balls, extracting features takes ..... minutes).</a:t>
            </a:r>
          </a:p>
          <a:p>
            <a:r>
              <a:rPr lang="en-US" sz="1200" b="1" i="0" kern="1200" dirty="0">
                <a:solidFill>
                  <a:schemeClr val="tx1"/>
                </a:solidFill>
                <a:effectLst/>
                <a:latin typeface="+mn-lt"/>
                <a:ea typeface="+mn-ea"/>
                <a:cs typeface="+mn-cs"/>
              </a:rPr>
              <a:t>Please find the runtime information below:</a:t>
            </a:r>
          </a:p>
          <a:p>
            <a:r>
              <a:rPr lang="en-US" sz="1200" b="0" i="0" kern="1200" dirty="0">
                <a:solidFill>
                  <a:schemeClr val="tx1"/>
                </a:solidFill>
                <a:effectLst/>
                <a:latin typeface="+mn-lt"/>
                <a:ea typeface="+mn-ea"/>
                <a:cs typeface="+mn-cs"/>
              </a:rPr>
              <a:t>Feature extraction time: 4717 seconds (~1.2 hours)   (for 8.5K bumps from 17 designs)</a:t>
            </a:r>
          </a:p>
          <a:p>
            <a:r>
              <a:rPr lang="en-US" sz="1200" b="0" i="0" kern="1200" dirty="0">
                <a:solidFill>
                  <a:schemeClr val="tx1"/>
                </a:solidFill>
                <a:effectLst/>
                <a:latin typeface="+mn-lt"/>
                <a:ea typeface="+mn-ea"/>
                <a:cs typeface="+mn-cs"/>
              </a:rPr>
              <a:t>Modeling training time: ~7.5 hours   (for 8.5K bumps from 17 designs)</a:t>
            </a:r>
          </a:p>
          <a:p>
            <a:r>
              <a:rPr lang="en-US" sz="1200" b="0" i="0" kern="1200" dirty="0">
                <a:solidFill>
                  <a:schemeClr val="tx1"/>
                </a:solidFill>
                <a:effectLst/>
                <a:latin typeface="+mn-lt"/>
                <a:ea typeface="+mn-ea"/>
                <a:cs typeface="+mn-cs"/>
              </a:rPr>
              <a:t>Model inference time: ~270 seconds  (for every 1K bumps)</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25</a:t>
            </a:fld>
            <a:endParaRPr lang="en-US" dirty="0"/>
          </a:p>
        </p:txBody>
      </p:sp>
    </p:spTree>
    <p:extLst>
      <p:ext uri="{BB962C8B-B14F-4D97-AF65-F5344CB8AC3E}">
        <p14:creationId xmlns:p14="http://schemas.microsoft.com/office/powerpoint/2010/main" val="241504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Package power delivery network plays an important role in a modern </a:t>
            </a:r>
            <a:r>
              <a:rPr lang="en-US" dirty="0" err="1"/>
              <a:t>SoC.</a:t>
            </a:r>
            <a:r>
              <a:rPr lang="en-US" dirty="0"/>
              <a:t> It is responsible for delivering power to critical computing blocks such as CPU, GPU, NPU and etc.  And, crucially, it closely reflects the SOC floorplan !!!</a:t>
            </a:r>
          </a:p>
          <a:p>
            <a:endParaRPr lang="en-US" dirty="0"/>
          </a:p>
          <a:p>
            <a:r>
              <a:rPr lang="en-US" dirty="0"/>
              <a:t>However, since the design and optimization of PKG PDN is still mostly done manually, each iteration of PKG PDN design and optimization can take weeks.</a:t>
            </a:r>
          </a:p>
          <a:p>
            <a:endParaRPr lang="en-US" dirty="0"/>
          </a:p>
          <a:p>
            <a:r>
              <a:rPr lang="en-US" b="1" dirty="0"/>
              <a:t>[Click]</a:t>
            </a:r>
            <a:r>
              <a:rPr lang="en-US" dirty="0"/>
              <a:t> This is a cartoon of components of, say, a mobile system. The right figure shows how a chip package might look like.</a:t>
            </a:r>
          </a:p>
          <a:p>
            <a:endParaRPr lang="en-US" dirty="0"/>
          </a:p>
          <a:p>
            <a:r>
              <a:rPr lang="en-US" b="1" dirty="0"/>
              <a:t>[Click]</a:t>
            </a:r>
            <a:r>
              <a:rPr lang="en-US" dirty="0"/>
              <a:t> Among R, C and L components of the PKG PDN, inductance L is considered as the most important and the most difficult to model. Our work focuses on the inductance modeling of PKG PDN.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that we typically focus on PDN that is in the </a:t>
            </a:r>
            <a:r>
              <a:rPr lang="en-US" b="1" dirty="0"/>
              <a:t>[CLICK] core</a:t>
            </a:r>
            <a:r>
              <a:rPr lang="en-US" dirty="0"/>
              <a:t> region of the package, over the SOC die itself. In the following discussion, I’ll use the terms </a:t>
            </a:r>
            <a:r>
              <a:rPr lang="en-US" b="1" dirty="0"/>
              <a:t>bumps</a:t>
            </a:r>
            <a:r>
              <a:rPr lang="en-US" dirty="0"/>
              <a:t> to refer to die </a:t>
            </a:r>
            <a:r>
              <a:rPr lang="en-US" dirty="0" err="1"/>
              <a:t>microbumps</a:t>
            </a:r>
            <a:r>
              <a:rPr lang="en-US" dirty="0"/>
              <a:t>, which are the black dots you can see in the core , </a:t>
            </a:r>
            <a:r>
              <a:rPr lang="en-US" b="1" dirty="0"/>
              <a:t>[CLICK] balls</a:t>
            </a:r>
            <a:r>
              <a:rPr lang="en-US" dirty="0"/>
              <a:t> to refer to the package solder balls, and </a:t>
            </a:r>
            <a:r>
              <a:rPr lang="en-US" b="1" dirty="0" err="1"/>
              <a:t>pinmap</a:t>
            </a:r>
            <a:r>
              <a:rPr lang="en-US" dirty="0"/>
              <a:t> to refer to the union of these elements of the PDN.  </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3</a:t>
            </a:fld>
            <a:endParaRPr lang="en-US" dirty="0"/>
          </a:p>
        </p:txBody>
      </p:sp>
    </p:spTree>
    <p:extLst>
      <p:ext uri="{BB962C8B-B14F-4D97-AF65-F5344CB8AC3E}">
        <p14:creationId xmlns:p14="http://schemas.microsoft.com/office/powerpoint/2010/main" val="119788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conventional PKG PDN design flow, layout engineers are given a </a:t>
            </a:r>
            <a:r>
              <a:rPr lang="en-US" dirty="0" err="1"/>
              <a:t>pinmap</a:t>
            </a:r>
            <a:r>
              <a:rPr lang="en-US" dirty="0"/>
              <a:t> which consists of the locations of </a:t>
            </a:r>
            <a:r>
              <a:rPr lang="en-US" dirty="0" err="1"/>
              <a:t>micro</a:t>
            </a:r>
            <a:r>
              <a:rPr lang="en-US" altLang="zh-CN" dirty="0" err="1"/>
              <a:t>bump</a:t>
            </a:r>
            <a:r>
              <a:rPr lang="en-US" altLang="zh-CN" dirty="0"/>
              <a:t> and solder ball. And then they are asked to drop metal wires and </a:t>
            </a:r>
            <a:r>
              <a:rPr lang="en-US" altLang="zh-CN" dirty="0" err="1"/>
              <a:t>vias</a:t>
            </a:r>
            <a:r>
              <a:rPr lang="en-US" altLang="zh-CN" dirty="0"/>
              <a:t> to connect pins that belong to power nets.</a:t>
            </a:r>
          </a:p>
          <a:p>
            <a:endParaRPr lang="en-US" dirty="0"/>
          </a:p>
          <a:p>
            <a:r>
              <a:rPr lang="en-US" dirty="0"/>
              <a:t>But in the conventional flow, there is no </a:t>
            </a:r>
            <a:r>
              <a:rPr lang="en-US" dirty="0" err="1"/>
              <a:t>pinmap</a:t>
            </a:r>
            <a:r>
              <a:rPr lang="en-US" dirty="0"/>
              <a:t> quality assessment before layout. In other words, only after layout is done can we evaluate the quality of the </a:t>
            </a:r>
            <a:r>
              <a:rPr lang="en-US" dirty="0" err="1"/>
              <a:t>pinmap</a:t>
            </a:r>
            <a:r>
              <a:rPr lang="en-US" dirty="0"/>
              <a:t> based on the achieved inductance value. This usually leads to expensive manual layout iterations.</a:t>
            </a:r>
          </a:p>
          <a:p>
            <a:endParaRPr lang="en-US" dirty="0"/>
          </a:p>
          <a:p>
            <a:r>
              <a:rPr lang="en-US" b="1" dirty="0"/>
              <a:t>[Click]</a:t>
            </a:r>
            <a:r>
              <a:rPr lang="en-US" dirty="0"/>
              <a:t> Moreover, during design phase, using </a:t>
            </a:r>
            <a:r>
              <a:rPr lang="en-US" b="1" dirty="0"/>
              <a:t>Golden</a:t>
            </a:r>
            <a:r>
              <a:rPr lang="en-US" dirty="0"/>
              <a:t> extraction tools is not affordable due to long runtime. Designers usually use </a:t>
            </a:r>
            <a:r>
              <a:rPr lang="en-US" b="1" dirty="0"/>
              <a:t>Quick</a:t>
            </a:r>
            <a:r>
              <a:rPr lang="en-US" dirty="0"/>
              <a:t> simulation tools for first-order estimates of PDN quality. The 95</a:t>
            </a:r>
            <a:r>
              <a:rPr lang="en-US" baseline="30000" dirty="0"/>
              <a:t>th</a:t>
            </a:r>
            <a:r>
              <a:rPr lang="en-US" dirty="0"/>
              <a:t> percentile of error between Quick simulation tools and Golden signoff tools can be up to 82.6%.  </a:t>
            </a:r>
          </a:p>
          <a:p>
            <a:endParaRPr lang="en-US" dirty="0"/>
          </a:p>
          <a:p>
            <a:r>
              <a:rPr lang="en-US" dirty="0"/>
              <a:t>These figures show the discrepancy. The left figure shows the Golden signoff tool result on X, versus Quick simulation </a:t>
            </a:r>
            <a:r>
              <a:rPr lang="en-US" dirty="0" err="1"/>
              <a:t>toolon</a:t>
            </a:r>
            <a:r>
              <a:rPr lang="en-US" dirty="0"/>
              <a:t> Y.  The right figure shows the percentage error histogram. As I mentioned, such discrepancy introduces more iterations because of incorrect optimization guidance from the </a:t>
            </a:r>
            <a:r>
              <a:rPr lang="en-US" b="1" dirty="0"/>
              <a:t>Quick</a:t>
            </a:r>
            <a:r>
              <a:rPr lang="en-US" dirty="0"/>
              <a:t> tool.</a:t>
            </a:r>
          </a:p>
        </p:txBody>
      </p:sp>
      <p:sp>
        <p:nvSpPr>
          <p:cNvPr id="4" name="Slide Number Placeholder 3"/>
          <p:cNvSpPr>
            <a:spLocks noGrp="1"/>
          </p:cNvSpPr>
          <p:nvPr>
            <p:ph type="sldNum" sz="quarter" idx="10"/>
          </p:nvPr>
        </p:nvSpPr>
        <p:spPr/>
        <p:txBody>
          <a:bodyPr/>
          <a:lstStyle/>
          <a:p>
            <a:fld id="{49DC86C2-9417-D242-957F-07D0C93E50AF}" type="slidenum">
              <a:rPr lang="en-US" smtClean="0"/>
              <a:pPr/>
              <a:t>4</a:t>
            </a:fld>
            <a:endParaRPr lang="en-US" dirty="0"/>
          </a:p>
        </p:txBody>
      </p:sp>
    </p:spTree>
    <p:extLst>
      <p:ext uri="{BB962C8B-B14F-4D97-AF65-F5344CB8AC3E}">
        <p14:creationId xmlns:p14="http://schemas.microsoft.com/office/powerpoint/2010/main" val="364965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Previous works on bump inductance modeling include lumped element models that achieve fast runtime but sacrifice accuracy, since they do not comprehend well the distributed nature of PDN.</a:t>
            </a:r>
          </a:p>
          <a:p>
            <a:endParaRPr lang="en-US" sz="1300" dirty="0"/>
          </a:p>
          <a:p>
            <a:r>
              <a:rPr lang="en-US" sz="1300" b="1" dirty="0"/>
              <a:t>[Click]</a:t>
            </a:r>
            <a:r>
              <a:rPr lang="en-US" sz="1300" dirty="0"/>
              <a:t> Distributed and s-parameter models include more components in the system to achieve better accuracy, but at the cost of runtime.</a:t>
            </a:r>
          </a:p>
          <a:p>
            <a:endParaRPr lang="en-US" sz="1300" dirty="0"/>
          </a:p>
          <a:p>
            <a:r>
              <a:rPr lang="en-US" sz="1300" b="1" dirty="0"/>
              <a:t>[Click] </a:t>
            </a:r>
            <a:r>
              <a:rPr lang="en-US" sz="1300" b="0" dirty="0"/>
              <a:t>We can observe that all previous works are on the tradeoff Pareto between runtime and accuracy.</a:t>
            </a:r>
          </a:p>
          <a:p>
            <a:endParaRPr lang="en-US" sz="1300" b="0" dirty="0"/>
          </a:p>
          <a:p>
            <a:r>
              <a:rPr lang="en-US" sz="1300" b="1" dirty="0"/>
              <a:t>[Click] </a:t>
            </a:r>
            <a:r>
              <a:rPr lang="en-US" sz="1300" b="0" dirty="0"/>
              <a:t>Now our starting question is really: What do designers want beyond these?   Our work addresses two answers to this question. The first answer is pre-layout </a:t>
            </a:r>
            <a:r>
              <a:rPr lang="en-US" sz="1300" b="0" dirty="0" err="1"/>
              <a:t>pinmap</a:t>
            </a:r>
            <a:r>
              <a:rPr lang="en-US" sz="1300" b="0" dirty="0"/>
              <a:t> quality assessment. The second answer is: a better runtime-accuracy tradeoff Pareto.</a:t>
            </a:r>
            <a:endParaRPr lang="en-US" sz="1300" b="1" dirty="0"/>
          </a:p>
        </p:txBody>
      </p:sp>
      <p:sp>
        <p:nvSpPr>
          <p:cNvPr id="4" name="Slide Number Placeholder 3"/>
          <p:cNvSpPr>
            <a:spLocks noGrp="1"/>
          </p:cNvSpPr>
          <p:nvPr>
            <p:ph type="sldNum" sz="quarter" idx="10"/>
          </p:nvPr>
        </p:nvSpPr>
        <p:spPr/>
        <p:txBody>
          <a:bodyPr/>
          <a:lstStyle/>
          <a:p>
            <a:fld id="{F5595F73-ECBE-4053-B154-643031F57BC4}" type="slidenum">
              <a:rPr lang="en-US" smtClean="0"/>
              <a:t>5</a:t>
            </a:fld>
            <a:endParaRPr lang="en-US" dirty="0"/>
          </a:p>
        </p:txBody>
      </p:sp>
    </p:spTree>
    <p:extLst>
      <p:ext uri="{BB962C8B-B14F-4D97-AF65-F5344CB8AC3E}">
        <p14:creationId xmlns:p14="http://schemas.microsoft.com/office/powerpoint/2010/main" val="177948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work we propose a modeling methodology to predict post-layout inductance values </a:t>
            </a:r>
            <a:r>
              <a:rPr lang="en-US" b="1" dirty="0"/>
              <a:t>for each bump -- at pre-layout stage</a:t>
            </a:r>
            <a:r>
              <a:rPr lang="en-US" dirty="0"/>
              <a:t> -- which enables filtering and improvement of </a:t>
            </a:r>
            <a:r>
              <a:rPr lang="en-US" dirty="0" err="1"/>
              <a:t>pinmap</a:t>
            </a:r>
            <a:r>
              <a:rPr lang="en-US" dirty="0"/>
              <a:t>.</a:t>
            </a:r>
          </a:p>
          <a:p>
            <a:endParaRPr lang="en-US" dirty="0"/>
          </a:p>
          <a:p>
            <a:r>
              <a:rPr lang="en-US" b="1" dirty="0"/>
              <a:t>[Click]</a:t>
            </a:r>
            <a:r>
              <a:rPr lang="en-US" dirty="0"/>
              <a:t> We apply our methodology to improve bump inductance prediction during design phase compared to Quick tool.</a:t>
            </a:r>
          </a:p>
          <a:p>
            <a:endParaRPr lang="en-US" dirty="0"/>
          </a:p>
          <a:p>
            <a:r>
              <a:rPr lang="en-US" b="1" dirty="0"/>
              <a:t>[Click] </a:t>
            </a:r>
            <a:r>
              <a:rPr lang="en-US" b="0" dirty="0"/>
              <a:t>We extend our methodology to correlate bump inductance values from Quick tool to Golden tool to deliver even better bump inductance prediction.</a:t>
            </a:r>
            <a:endParaRPr lang="en-US" b="1"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6</a:t>
            </a:fld>
            <a:endParaRPr lang="en-US" dirty="0"/>
          </a:p>
        </p:txBody>
      </p:sp>
    </p:spTree>
    <p:extLst>
      <p:ext uri="{BB962C8B-B14F-4D97-AF65-F5344CB8AC3E}">
        <p14:creationId xmlns:p14="http://schemas.microsoft.com/office/powerpoint/2010/main" val="297994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our learning-based PDN modeling. That is, I will describe the </a:t>
            </a:r>
            <a:r>
              <a:rPr lang="en-US" b="1" dirty="0"/>
              <a:t>modeling</a:t>
            </a:r>
            <a:r>
              <a:rPr lang="en-US" dirty="0"/>
              <a:t> parameters, </a:t>
            </a:r>
            <a:r>
              <a:rPr lang="en-US" b="1" dirty="0"/>
              <a:t>modeling</a:t>
            </a:r>
            <a:r>
              <a:rPr lang="en-US" dirty="0"/>
              <a:t> methodology and </a:t>
            </a:r>
            <a:r>
              <a:rPr lang="en-US" b="1" dirty="0"/>
              <a:t>reporting</a:t>
            </a:r>
            <a:r>
              <a:rPr lang="en-US" dirty="0"/>
              <a:t> </a:t>
            </a:r>
            <a:r>
              <a:rPr lang="en-US" b="1" dirty="0"/>
              <a:t>metrics</a:t>
            </a:r>
            <a:r>
              <a:rPr lang="en-US" dirty="0"/>
              <a:t> that we use.</a:t>
            </a:r>
          </a:p>
        </p:txBody>
      </p:sp>
      <p:sp>
        <p:nvSpPr>
          <p:cNvPr id="4" name="Slide Number Placeholder 3"/>
          <p:cNvSpPr>
            <a:spLocks noGrp="1"/>
          </p:cNvSpPr>
          <p:nvPr>
            <p:ph type="sldNum" sz="quarter" idx="10"/>
          </p:nvPr>
        </p:nvSpPr>
        <p:spPr/>
        <p:txBody>
          <a:bodyPr/>
          <a:lstStyle/>
          <a:p>
            <a:fld id="{49DC86C2-9417-D242-957F-07D0C93E50AF}" type="slidenum">
              <a:rPr lang="en-US" smtClean="0"/>
              <a:pPr/>
              <a:t>7</a:t>
            </a:fld>
            <a:endParaRPr lang="en-US" dirty="0"/>
          </a:p>
        </p:txBody>
      </p:sp>
    </p:spTree>
    <p:extLst>
      <p:ext uri="{BB962C8B-B14F-4D97-AF65-F5344CB8AC3E}">
        <p14:creationId xmlns:p14="http://schemas.microsoft.com/office/powerpoint/2010/main" val="193462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modeling parameters that we use can be divided into three categories. The first is </a:t>
            </a:r>
            <a:r>
              <a:rPr lang="en-US" b="1" dirty="0" err="1"/>
              <a:t>Pinmap</a:t>
            </a:r>
            <a:r>
              <a:rPr lang="en-US" b="1" dirty="0"/>
              <a:t>-dependent</a:t>
            </a:r>
            <a:r>
              <a:rPr lang="en-US" dirty="0"/>
              <a:t> parameters (</a:t>
            </a:r>
            <a:r>
              <a:rPr lang="en-US" b="1" dirty="0" err="1"/>
              <a:t>PiM</a:t>
            </a:r>
            <a:r>
              <a:rPr lang="en-US" dirty="0"/>
              <a:t>). The second is </a:t>
            </a:r>
            <a:r>
              <a:rPr lang="en-US" b="1" dirty="0"/>
              <a:t>Design-dependent</a:t>
            </a:r>
            <a:r>
              <a:rPr lang="en-US" dirty="0"/>
              <a:t> parameters (</a:t>
            </a:r>
            <a:r>
              <a:rPr lang="en-US" b="1" dirty="0"/>
              <a:t>Des</a:t>
            </a:r>
            <a:r>
              <a:rPr lang="en-US" dirty="0"/>
              <a:t>) and the third one is </a:t>
            </a:r>
            <a:r>
              <a:rPr lang="en-US" b="1" dirty="0"/>
              <a:t>Layout-dependent</a:t>
            </a:r>
            <a:r>
              <a:rPr lang="en-US" dirty="0"/>
              <a:t> parameters (</a:t>
            </a:r>
            <a:r>
              <a:rPr lang="en-US" b="1" dirty="0"/>
              <a:t>Lay</a:t>
            </a:r>
            <a:r>
              <a:rPr lang="en-US" dirty="0"/>
              <a:t>).</a:t>
            </a:r>
          </a:p>
          <a:p>
            <a:endParaRPr lang="en-US" dirty="0"/>
          </a:p>
          <a:p>
            <a:r>
              <a:rPr lang="en-US" dirty="0"/>
              <a:t>Notice that the first two sets of parameters are available </a:t>
            </a:r>
            <a:r>
              <a:rPr lang="en-US" b="1" dirty="0"/>
              <a:t>at pre-layout stage</a:t>
            </a:r>
            <a:r>
              <a:rPr lang="en-US" dirty="0"/>
              <a:t>, while Layout-dependent parameters are only available </a:t>
            </a:r>
            <a:r>
              <a:rPr lang="en-US" b="1" dirty="0"/>
              <a:t>at post-layout stage</a:t>
            </a:r>
            <a:r>
              <a:rPr lang="en-US" dirty="0"/>
              <a:t>.</a:t>
            </a:r>
          </a:p>
          <a:p>
            <a:endParaRPr lang="en-US" dirty="0"/>
          </a:p>
          <a:p>
            <a:r>
              <a:rPr lang="en-US" b="1" dirty="0"/>
              <a:t>[Click]</a:t>
            </a:r>
            <a:r>
              <a:rPr lang="en-US" dirty="0"/>
              <a:t> We use </a:t>
            </a:r>
            <a:r>
              <a:rPr lang="en-US" dirty="0" err="1"/>
              <a:t>PiM</a:t>
            </a:r>
            <a:r>
              <a:rPr lang="en-US" dirty="0"/>
              <a:t> and Des for pre-layout </a:t>
            </a:r>
            <a:r>
              <a:rPr lang="en-US" dirty="0" err="1"/>
              <a:t>pinmap</a:t>
            </a:r>
            <a:r>
              <a:rPr lang="en-US" dirty="0"/>
              <a:t> assessment model.  And, we use all three of </a:t>
            </a:r>
            <a:r>
              <a:rPr lang="en-US" dirty="0" err="1"/>
              <a:t>PiM</a:t>
            </a:r>
            <a:r>
              <a:rPr lang="en-US" dirty="0"/>
              <a:t>, Des and Lay for both post-layout bump inductance modeling, and for the Quick tool to Golden tool correlation modeling.</a:t>
            </a:r>
          </a:p>
        </p:txBody>
      </p:sp>
      <p:sp>
        <p:nvSpPr>
          <p:cNvPr id="4" name="Slide Number Placeholder 3"/>
          <p:cNvSpPr>
            <a:spLocks noGrp="1"/>
          </p:cNvSpPr>
          <p:nvPr>
            <p:ph type="sldNum" sz="quarter" idx="10"/>
          </p:nvPr>
        </p:nvSpPr>
        <p:spPr/>
        <p:txBody>
          <a:bodyPr/>
          <a:lstStyle/>
          <a:p>
            <a:fld id="{49DC86C2-9417-D242-957F-07D0C93E50AF}" type="slidenum">
              <a:rPr lang="en-US" smtClean="0"/>
              <a:pPr/>
              <a:t>8</a:t>
            </a:fld>
            <a:endParaRPr lang="en-US" dirty="0"/>
          </a:p>
        </p:txBody>
      </p:sp>
    </p:spTree>
    <p:extLst>
      <p:ext uri="{BB962C8B-B14F-4D97-AF65-F5344CB8AC3E}">
        <p14:creationId xmlns:p14="http://schemas.microsoft.com/office/powerpoint/2010/main" val="51826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summarizes our 12 modeling parameters – Table 1 in the paper.</a:t>
            </a:r>
          </a:p>
          <a:p>
            <a:endParaRPr lang="en-US" dirty="0"/>
          </a:p>
          <a:p>
            <a:r>
              <a:rPr lang="en-US" b="1" dirty="0"/>
              <a:t>[Click]</a:t>
            </a:r>
            <a:r>
              <a:rPr lang="en-US" dirty="0"/>
              <a:t> P1, P2 and P3 give an estimate of the primary return path length which is critical to loop inductance of a bump.</a:t>
            </a:r>
          </a:p>
          <a:p>
            <a:r>
              <a:rPr lang="en-US" b="1" dirty="0"/>
              <a:t>[Click]</a:t>
            </a:r>
            <a:r>
              <a:rPr lang="en-US" dirty="0"/>
              <a:t> P4 and P5 give an estimate of likelihood of bump being grouped together using metal fills.</a:t>
            </a:r>
          </a:p>
          <a:p>
            <a:r>
              <a:rPr lang="en-US" b="1" dirty="0"/>
              <a:t>[Click]</a:t>
            </a:r>
            <a:r>
              <a:rPr lang="en-US" dirty="0"/>
              <a:t> P4, P5 and P6 together give an estimate of routing congestion.</a:t>
            </a:r>
          </a:p>
          <a:p>
            <a:r>
              <a:rPr lang="en-US" b="1" dirty="0"/>
              <a:t>[Click]</a:t>
            </a:r>
            <a:r>
              <a:rPr lang="en-US" dirty="0"/>
              <a:t> P7 is an indicator of partial and mutual inductance contributed by </a:t>
            </a:r>
            <a:r>
              <a:rPr lang="en-US" dirty="0" err="1"/>
              <a:t>vias</a:t>
            </a:r>
            <a:r>
              <a:rPr lang="en-US" dirty="0"/>
              <a:t>.</a:t>
            </a:r>
          </a:p>
          <a:p>
            <a:r>
              <a:rPr lang="en-US" b="1" dirty="0"/>
              <a:t>[Click]</a:t>
            </a:r>
            <a:r>
              <a:rPr lang="en-US" dirty="0"/>
              <a:t> P8 gives the current information on each bump.</a:t>
            </a:r>
          </a:p>
          <a:p>
            <a:r>
              <a:rPr lang="en-US" b="1" dirty="0"/>
              <a:t>[Click]</a:t>
            </a:r>
            <a:r>
              <a:rPr lang="en-US" dirty="0"/>
              <a:t> P9 indicates the availability of routing resource in the PKG.</a:t>
            </a:r>
          </a:p>
          <a:p>
            <a:r>
              <a:rPr lang="en-US" b="1" dirty="0"/>
              <a:t>[Click]</a:t>
            </a:r>
            <a:r>
              <a:rPr lang="en-US" dirty="0"/>
              <a:t> P10, P11 and P12 indicate routing congestion in the surrounding area of each bump</a:t>
            </a:r>
          </a:p>
        </p:txBody>
      </p:sp>
      <p:sp>
        <p:nvSpPr>
          <p:cNvPr id="4" name="Slide Number Placeholder 3"/>
          <p:cNvSpPr>
            <a:spLocks noGrp="1"/>
          </p:cNvSpPr>
          <p:nvPr>
            <p:ph type="sldNum" sz="quarter" idx="10"/>
          </p:nvPr>
        </p:nvSpPr>
        <p:spPr/>
        <p:txBody>
          <a:bodyPr/>
          <a:lstStyle/>
          <a:p>
            <a:fld id="{49DC86C2-9417-D242-957F-07D0C93E50AF}" type="slidenum">
              <a:rPr lang="en-US" smtClean="0"/>
              <a:pPr/>
              <a:t>9</a:t>
            </a:fld>
            <a:endParaRPr lang="en-US" dirty="0"/>
          </a:p>
        </p:txBody>
      </p:sp>
    </p:spTree>
    <p:extLst>
      <p:ext uri="{BB962C8B-B14F-4D97-AF65-F5344CB8AC3E}">
        <p14:creationId xmlns:p14="http://schemas.microsoft.com/office/powerpoint/2010/main" val="92400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962400"/>
            <a:ext cx="8845550" cy="0"/>
          </a:xfrm>
          <a:prstGeom prst="line">
            <a:avLst/>
          </a:prstGeom>
          <a:noFill/>
          <a:ln w="57150">
            <a:solidFill>
              <a:srgbClr val="C00000"/>
            </a:solidFill>
            <a:round/>
            <a:headEnd/>
            <a:tailEnd/>
          </a:ln>
        </p:spPr>
        <p:txBody>
          <a:bodyPr wrap="none" anchor="ctr"/>
          <a:lstStyle/>
          <a:p>
            <a:pPr>
              <a:defRPr/>
            </a:pPr>
            <a:endParaRPr lang="en-US" dirty="0">
              <a:solidFill>
                <a:prstClr val="black"/>
              </a:solidFill>
              <a:latin typeface="Tahoma"/>
            </a:endParaRPr>
          </a:p>
        </p:txBody>
      </p:sp>
    </p:spTree>
    <p:extLst>
      <p:ext uri="{BB962C8B-B14F-4D97-AF65-F5344CB8AC3E}">
        <p14:creationId xmlns:p14="http://schemas.microsoft.com/office/powerpoint/2010/main" val="31025339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486525"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4182982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1">
                    <a:lumMod val="50000"/>
                  </a:schemeClr>
                </a:solidFill>
                <a:latin typeface="Arial" panose="020B0604020202020204" pitchFamily="34" charset="0"/>
                <a:cs typeface="Arial"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171450" y="838200"/>
            <a:ext cx="8836025" cy="5562601"/>
          </a:xfrm>
        </p:spPr>
        <p:txBody>
          <a:bodyPr/>
          <a:lstStyle>
            <a:lvl1pPr>
              <a:buClr>
                <a:srgbClr val="C00000"/>
              </a:buClr>
              <a:defRPr sz="3000">
                <a:latin typeface="Arial" panose="020B0604020202020204" pitchFamily="34" charset="0"/>
                <a:cs typeface="Arial" panose="020B0604020202020204" pitchFamily="34" charset="0"/>
              </a:defRPr>
            </a:lvl1pPr>
            <a:lvl2pPr marL="573088" indent="-290513">
              <a:buClr>
                <a:srgbClr val="C00000"/>
              </a:buClr>
              <a:defRPr sz="2800">
                <a:latin typeface="Arial" panose="020B0604020202020204" pitchFamily="34" charset="0"/>
                <a:cs typeface="Arial" panose="020B0604020202020204" pitchFamily="34" charset="0"/>
              </a:defRPr>
            </a:lvl2pPr>
            <a:lvl3pPr marL="803275" indent="-230188">
              <a:buClr>
                <a:srgbClr val="C00000"/>
              </a:buClr>
              <a:defRPr sz="2600">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13505786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673571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090838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483295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487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atin typeface="Arial" panose="020B0604020202020204" pitchFamily="34" charset="0"/>
                <a:cs typeface="Arial" panose="020B0604020202020204" pitchFamily="34" charset="0"/>
              </a:defRPr>
            </a:lvl1pPr>
            <a:lvl2pPr>
              <a:buClr>
                <a:srgbClr val="C00000"/>
              </a:buClr>
              <a:defRPr sz="2800">
                <a:latin typeface="Arial" panose="020B0604020202020204" pitchFamily="34" charset="0"/>
                <a:cs typeface="Arial" panose="020B0604020202020204" pitchFamily="34" charset="0"/>
              </a:defRPr>
            </a:lvl2pPr>
            <a:lvl3pPr>
              <a:buClr>
                <a:srgbClr val="C00000"/>
              </a:buCl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40098815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678470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382211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a:defRPr/>
            </a:pPr>
            <a:endParaRPr lang="en-US" dirty="0">
              <a:solidFill>
                <a:prstClr val="black"/>
              </a:solidFill>
              <a:latin typeface="Tahoma"/>
            </a:endParaRPr>
          </a:p>
        </p:txBody>
      </p:sp>
      <p:sp>
        <p:nvSpPr>
          <p:cNvPr id="7" name="TextBox 6"/>
          <p:cNvSpPr txBox="1"/>
          <p:nvPr/>
        </p:nvSpPr>
        <p:spPr>
          <a:xfrm>
            <a:off x="8741326" y="6548438"/>
            <a:ext cx="402674" cy="307777"/>
          </a:xfrm>
          <a:prstGeom prst="rect">
            <a:avLst/>
          </a:prstGeom>
          <a:noFill/>
        </p:spPr>
        <p:txBody>
          <a:bodyPr wrap="none">
            <a:spAutoFit/>
          </a:bodyPr>
          <a:lstStyle/>
          <a:p>
            <a:pPr algn="ctr" eaLnBrk="0" hangingPunct="0"/>
            <a:fld id="{16E0590D-16E1-486A-A147-2F126A5F0FEE}" type="slidenum">
              <a:rPr lang="ko-KR" altLang="en-US" sz="1400">
                <a:solidFill>
                  <a:prstClr val="black"/>
                </a:solidFill>
                <a:latin typeface="Arial" pitchFamily="34" charset="0"/>
                <a:cs typeface="Arial" pitchFamily="34" charset="0"/>
              </a:rPr>
              <a:pPr algn="ctr" eaLnBrk="0" hangingPunct="0"/>
              <a:t>‹#›</a:t>
            </a:fld>
            <a:endParaRPr lang="ko-KR"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5320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Calibri" panose="020F050202020403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Calibri" panose="020F050202020403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tmp"/><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2" y="2248960"/>
            <a:ext cx="9105884" cy="1673466"/>
          </a:xfrm>
        </p:spPr>
        <p:txBody>
          <a:bodyPr/>
          <a:lstStyle/>
          <a:p>
            <a:r>
              <a:rPr lang="en-US" sz="3600" dirty="0"/>
              <a:t>Learning-Based Prediction of Package Power Delivery Network Quality</a:t>
            </a:r>
          </a:p>
        </p:txBody>
      </p:sp>
      <p:sp>
        <p:nvSpPr>
          <p:cNvPr id="5" name="Subtitle 4"/>
          <p:cNvSpPr>
            <a:spLocks noGrp="1"/>
          </p:cNvSpPr>
          <p:nvPr>
            <p:ph type="subTitle" idx="1"/>
          </p:nvPr>
        </p:nvSpPr>
        <p:spPr>
          <a:xfrm>
            <a:off x="289957" y="4191000"/>
            <a:ext cx="8373587" cy="1412358"/>
          </a:xfrm>
        </p:spPr>
        <p:txBody>
          <a:bodyPr/>
          <a:lstStyle/>
          <a:p>
            <a:r>
              <a:rPr lang="en-US" dirty="0"/>
              <a:t>Yi Cao† , </a:t>
            </a:r>
            <a:r>
              <a:rPr lang="en-US" u="sng" dirty="0"/>
              <a:t>Andrew B. Kahng</a:t>
            </a:r>
            <a:r>
              <a:rPr lang="en-US" dirty="0"/>
              <a:t>‡, Joseph Li†, Abinash Roy†</a:t>
            </a:r>
            <a:br>
              <a:rPr lang="en-US" dirty="0"/>
            </a:br>
            <a:r>
              <a:rPr lang="en-US" dirty="0"/>
              <a:t>Vaishnav Srinivas† and Bangqi Xu‡</a:t>
            </a:r>
            <a:br>
              <a:rPr lang="en-US" dirty="0"/>
            </a:br>
            <a:r>
              <a:rPr lang="en-US" dirty="0">
                <a:solidFill>
                  <a:schemeClr val="accent6">
                    <a:lumMod val="50000"/>
                  </a:schemeClr>
                </a:solidFill>
              </a:rPr>
              <a:t>‡</a:t>
            </a:r>
            <a:r>
              <a:rPr lang="en-US" sz="2800" dirty="0">
                <a:solidFill>
                  <a:schemeClr val="accent6">
                    <a:lumMod val="50000"/>
                  </a:schemeClr>
                </a:solidFill>
              </a:rPr>
              <a:t>UC San Diego, </a:t>
            </a:r>
            <a:r>
              <a:rPr lang="en-US" dirty="0">
                <a:solidFill>
                  <a:schemeClr val="accent6">
                    <a:lumMod val="50000"/>
                  </a:schemeClr>
                </a:solidFill>
              </a:rPr>
              <a:t>†</a:t>
            </a:r>
            <a:r>
              <a:rPr lang="en-US" sz="2800" dirty="0">
                <a:solidFill>
                  <a:schemeClr val="accent6">
                    <a:lumMod val="50000"/>
                  </a:schemeClr>
                </a:solidFill>
              </a:rPr>
              <a:t>Qualcomm Technologies, Inc.</a:t>
            </a:r>
          </a:p>
        </p:txBody>
      </p:sp>
      <p:pic>
        <p:nvPicPr>
          <p:cNvPr id="1026" name="Picture 2" descr="Image result for asp d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 y="21781"/>
            <a:ext cx="2090180" cy="119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535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1D88-D585-446D-9B98-0758283FCBD9}"/>
              </a:ext>
            </a:extLst>
          </p:cNvPr>
          <p:cNvSpPr>
            <a:spLocks noGrp="1"/>
          </p:cNvSpPr>
          <p:nvPr>
            <p:ph type="title"/>
          </p:nvPr>
        </p:nvSpPr>
        <p:spPr/>
        <p:txBody>
          <a:bodyPr/>
          <a:lstStyle/>
          <a:p>
            <a:r>
              <a:rPr lang="en-US" dirty="0"/>
              <a:t>Parameter Importance Analyses</a:t>
            </a:r>
          </a:p>
        </p:txBody>
      </p:sp>
      <p:sp>
        <p:nvSpPr>
          <p:cNvPr id="3" name="Content Placeholder 2">
            <a:extLst>
              <a:ext uri="{FF2B5EF4-FFF2-40B4-BE49-F238E27FC236}">
                <a16:creationId xmlns:a16="http://schemas.microsoft.com/office/drawing/2014/main" id="{39F35748-3767-48D1-AD56-EA7D7834711D}"/>
              </a:ext>
            </a:extLst>
          </p:cNvPr>
          <p:cNvSpPr>
            <a:spLocks noGrp="1"/>
          </p:cNvSpPr>
          <p:nvPr>
            <p:ph idx="1"/>
          </p:nvPr>
        </p:nvSpPr>
        <p:spPr/>
        <p:txBody>
          <a:bodyPr/>
          <a:lstStyle/>
          <a:p>
            <a:r>
              <a:rPr lang="en-US" sz="2200" dirty="0"/>
              <a:t>Remove one individual parameter at a time</a:t>
            </a:r>
          </a:p>
          <a:p>
            <a:endParaRPr lang="en-US" sz="2200" dirty="0"/>
          </a:p>
          <a:p>
            <a:endParaRPr lang="en-US" sz="2200" dirty="0"/>
          </a:p>
          <a:p>
            <a:endParaRPr lang="en-US" sz="2200" dirty="0"/>
          </a:p>
          <a:p>
            <a:endParaRPr lang="en-US" sz="2200" dirty="0"/>
          </a:p>
          <a:p>
            <a:endParaRPr lang="en-US" sz="2200" dirty="0"/>
          </a:p>
          <a:p>
            <a:endParaRPr lang="en-US" sz="2200" dirty="0"/>
          </a:p>
          <a:p>
            <a:r>
              <a:rPr lang="en-US" sz="2200" dirty="0"/>
              <a:t>Remove one parameter set at a time</a:t>
            </a:r>
          </a:p>
          <a:p>
            <a:endParaRPr lang="en-US" dirty="0"/>
          </a:p>
        </p:txBody>
      </p:sp>
      <p:pic>
        <p:nvPicPr>
          <p:cNvPr id="5" name="Picture 4">
            <a:extLst>
              <a:ext uri="{FF2B5EF4-FFF2-40B4-BE49-F238E27FC236}">
                <a16:creationId xmlns:a16="http://schemas.microsoft.com/office/drawing/2014/main" id="{BE87135F-DE8B-44DB-956E-599BA196F398}"/>
              </a:ext>
            </a:extLst>
          </p:cNvPr>
          <p:cNvPicPr>
            <a:picLocks noChangeAspect="1"/>
          </p:cNvPicPr>
          <p:nvPr/>
        </p:nvPicPr>
        <p:blipFill>
          <a:blip r:embed="rId3"/>
          <a:stretch>
            <a:fillRect/>
          </a:stretch>
        </p:blipFill>
        <p:spPr>
          <a:xfrm>
            <a:off x="161924" y="1214811"/>
            <a:ext cx="8810625" cy="2214189"/>
          </a:xfrm>
          <a:prstGeom prst="rect">
            <a:avLst/>
          </a:prstGeom>
        </p:spPr>
      </p:pic>
      <p:pic>
        <p:nvPicPr>
          <p:cNvPr id="7" name="Picture 6">
            <a:extLst>
              <a:ext uri="{FF2B5EF4-FFF2-40B4-BE49-F238E27FC236}">
                <a16:creationId xmlns:a16="http://schemas.microsoft.com/office/drawing/2014/main" id="{0D6D7561-B0E8-4D58-9510-CF29C949C244}"/>
              </a:ext>
            </a:extLst>
          </p:cNvPr>
          <p:cNvPicPr>
            <a:picLocks noChangeAspect="1"/>
          </p:cNvPicPr>
          <p:nvPr/>
        </p:nvPicPr>
        <p:blipFill rotWithShape="1">
          <a:blip r:embed="rId4"/>
          <a:srcRect t="9018"/>
          <a:stretch/>
        </p:blipFill>
        <p:spPr>
          <a:xfrm>
            <a:off x="1924375" y="3907350"/>
            <a:ext cx="5192861" cy="2806187"/>
          </a:xfrm>
          <a:prstGeom prst="rect">
            <a:avLst/>
          </a:prstGeom>
        </p:spPr>
      </p:pic>
      <p:cxnSp>
        <p:nvCxnSpPr>
          <p:cNvPr id="11" name="Straight Arrow Connector 10">
            <a:extLst>
              <a:ext uri="{FF2B5EF4-FFF2-40B4-BE49-F238E27FC236}">
                <a16:creationId xmlns:a16="http://schemas.microsoft.com/office/drawing/2014/main" id="{13950F19-BDB1-44CC-AB4C-3F06B6298DB6}"/>
              </a:ext>
            </a:extLst>
          </p:cNvPr>
          <p:cNvCxnSpPr/>
          <p:nvPr/>
        </p:nvCxnSpPr>
        <p:spPr bwMode="auto">
          <a:xfrm flipV="1">
            <a:off x="3951466" y="4165600"/>
            <a:ext cx="0" cy="1390650"/>
          </a:xfrm>
          <a:prstGeom prst="straightConnector1">
            <a:avLst/>
          </a:prstGeom>
          <a:solidFill>
            <a:schemeClr val="accent1"/>
          </a:solidFill>
          <a:ln w="28575" cap="flat" cmpd="sng" algn="ctr">
            <a:solidFill>
              <a:srgbClr val="C00000"/>
            </a:solidFill>
            <a:prstDash val="solid"/>
            <a:round/>
            <a:headEnd type="triangle"/>
            <a:tailEnd type="triangle"/>
          </a:ln>
          <a:effectLst/>
        </p:spPr>
      </p:cxnSp>
      <p:cxnSp>
        <p:nvCxnSpPr>
          <p:cNvPr id="13" name="Straight Connector 12">
            <a:extLst>
              <a:ext uri="{FF2B5EF4-FFF2-40B4-BE49-F238E27FC236}">
                <a16:creationId xmlns:a16="http://schemas.microsoft.com/office/drawing/2014/main" id="{E3236EB3-BBBC-4330-9AB2-D34C8510D46A}"/>
              </a:ext>
            </a:extLst>
          </p:cNvPr>
          <p:cNvCxnSpPr>
            <a:cxnSpLocks/>
          </p:cNvCxnSpPr>
          <p:nvPr/>
        </p:nvCxnSpPr>
        <p:spPr bwMode="auto">
          <a:xfrm>
            <a:off x="2854089" y="5556250"/>
            <a:ext cx="1206310" cy="0"/>
          </a:xfrm>
          <a:prstGeom prst="line">
            <a:avLst/>
          </a:prstGeom>
          <a:ln w="28575">
            <a:solidFill>
              <a:srgbClr val="C0000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078E0DA7-13D3-4E59-B3CA-5E021C241997}"/>
              </a:ext>
            </a:extLst>
          </p:cNvPr>
          <p:cNvCxnSpPr>
            <a:cxnSpLocks/>
          </p:cNvCxnSpPr>
          <p:nvPr/>
        </p:nvCxnSpPr>
        <p:spPr bwMode="auto">
          <a:xfrm>
            <a:off x="2854089" y="4165600"/>
            <a:ext cx="1206310" cy="0"/>
          </a:xfrm>
          <a:prstGeom prst="line">
            <a:avLst/>
          </a:prstGeom>
          <a:ln w="28575">
            <a:solidFill>
              <a:srgbClr val="C0000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49016032-012C-4DF8-926C-E682AF89812E}"/>
              </a:ext>
            </a:extLst>
          </p:cNvPr>
          <p:cNvSpPr txBox="1"/>
          <p:nvPr/>
        </p:nvSpPr>
        <p:spPr>
          <a:xfrm>
            <a:off x="2535810" y="4568537"/>
            <a:ext cx="1359094" cy="830997"/>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Up to 170%</a:t>
            </a:r>
          </a:p>
          <a:p>
            <a:pPr algn="ctr"/>
            <a:r>
              <a:rPr lang="en-US" altLang="zh-CN" sz="1600" b="1" dirty="0">
                <a:solidFill>
                  <a:srgbClr val="C00000"/>
                </a:solidFill>
                <a:latin typeface="Arial" panose="020B0604020202020204" pitchFamily="34" charset="0"/>
                <a:cs typeface="Arial" panose="020B0604020202020204" pitchFamily="34" charset="0"/>
              </a:rPr>
              <a:t>RMSE degradation</a:t>
            </a:r>
            <a:endParaRPr lang="en-US" sz="1600" b="1" dirty="0">
              <a:solidFill>
                <a:srgbClr val="C00000"/>
              </a:solidFill>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4516882D-5DD9-49D8-9D80-05AB415F1C12}"/>
              </a:ext>
            </a:extLst>
          </p:cNvPr>
          <p:cNvCxnSpPr>
            <a:cxnSpLocks/>
          </p:cNvCxnSpPr>
          <p:nvPr/>
        </p:nvCxnSpPr>
        <p:spPr bwMode="auto">
          <a:xfrm flipV="1">
            <a:off x="8466578" y="1668544"/>
            <a:ext cx="0" cy="787860"/>
          </a:xfrm>
          <a:prstGeom prst="straightConnector1">
            <a:avLst/>
          </a:prstGeom>
          <a:solidFill>
            <a:schemeClr val="accent1"/>
          </a:solidFill>
          <a:ln w="28575" cap="flat" cmpd="sng" algn="ctr">
            <a:solidFill>
              <a:srgbClr val="C00000"/>
            </a:solidFill>
            <a:prstDash val="solid"/>
            <a:round/>
            <a:headEnd type="triangle"/>
            <a:tailEnd type="triangle"/>
          </a:ln>
          <a:effectLst/>
        </p:spPr>
      </p:cxnSp>
      <p:cxnSp>
        <p:nvCxnSpPr>
          <p:cNvPr id="18" name="Straight Connector 17">
            <a:extLst>
              <a:ext uri="{FF2B5EF4-FFF2-40B4-BE49-F238E27FC236}">
                <a16:creationId xmlns:a16="http://schemas.microsoft.com/office/drawing/2014/main" id="{7E522D15-DD50-4E0B-B1BE-5B688C9ACA6B}"/>
              </a:ext>
            </a:extLst>
          </p:cNvPr>
          <p:cNvCxnSpPr>
            <a:cxnSpLocks/>
          </p:cNvCxnSpPr>
          <p:nvPr/>
        </p:nvCxnSpPr>
        <p:spPr bwMode="auto">
          <a:xfrm>
            <a:off x="648877" y="2456403"/>
            <a:ext cx="7910661" cy="0"/>
          </a:xfrm>
          <a:prstGeom prst="line">
            <a:avLst/>
          </a:prstGeom>
          <a:ln w="28575">
            <a:solidFill>
              <a:srgbClr val="C0000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973CAC62-4422-4840-A5E5-FC9112686F3C}"/>
              </a:ext>
            </a:extLst>
          </p:cNvPr>
          <p:cNvCxnSpPr>
            <a:cxnSpLocks/>
          </p:cNvCxnSpPr>
          <p:nvPr/>
        </p:nvCxnSpPr>
        <p:spPr bwMode="auto">
          <a:xfrm>
            <a:off x="648877" y="1668544"/>
            <a:ext cx="7910661" cy="0"/>
          </a:xfrm>
          <a:prstGeom prst="line">
            <a:avLst/>
          </a:prstGeom>
          <a:ln w="28575">
            <a:solidFill>
              <a:srgbClr val="C0000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F64B6FCC-1F4F-47B5-A9F2-2A6D855523CE}"/>
              </a:ext>
            </a:extLst>
          </p:cNvPr>
          <p:cNvSpPr txBox="1"/>
          <p:nvPr/>
        </p:nvSpPr>
        <p:spPr>
          <a:xfrm>
            <a:off x="475788" y="1615256"/>
            <a:ext cx="2050589" cy="584775"/>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Up to 135%</a:t>
            </a:r>
          </a:p>
          <a:p>
            <a:pPr algn="ctr"/>
            <a:r>
              <a:rPr lang="en-US" altLang="zh-CN" sz="1600" b="1" dirty="0">
                <a:solidFill>
                  <a:srgbClr val="C00000"/>
                </a:solidFill>
                <a:latin typeface="Arial" panose="020B0604020202020204" pitchFamily="34" charset="0"/>
                <a:cs typeface="Arial" panose="020B0604020202020204" pitchFamily="34" charset="0"/>
              </a:rPr>
              <a:t>RMSE degradation</a:t>
            </a:r>
            <a:endParaRPr 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7679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C25A13-FDB1-4106-A33D-9414771B2512}"/>
              </a:ext>
            </a:extLst>
          </p:cNvPr>
          <p:cNvPicPr>
            <a:picLocks noChangeAspect="1"/>
          </p:cNvPicPr>
          <p:nvPr/>
        </p:nvPicPr>
        <p:blipFill>
          <a:blip r:embed="rId3"/>
          <a:stretch>
            <a:fillRect/>
          </a:stretch>
        </p:blipFill>
        <p:spPr>
          <a:xfrm>
            <a:off x="5211254" y="1358172"/>
            <a:ext cx="3761294" cy="3607862"/>
          </a:xfrm>
          <a:prstGeom prst="rect">
            <a:avLst/>
          </a:prstGeom>
        </p:spPr>
      </p:pic>
      <p:sp>
        <p:nvSpPr>
          <p:cNvPr id="2" name="Title 1">
            <a:extLst>
              <a:ext uri="{FF2B5EF4-FFF2-40B4-BE49-F238E27FC236}">
                <a16:creationId xmlns:a16="http://schemas.microsoft.com/office/drawing/2014/main" id="{AD695B57-093F-4B15-9BC2-128100C1DE4C}"/>
              </a:ext>
            </a:extLst>
          </p:cNvPr>
          <p:cNvSpPr>
            <a:spLocks noGrp="1"/>
          </p:cNvSpPr>
          <p:nvPr>
            <p:ph type="title"/>
          </p:nvPr>
        </p:nvSpPr>
        <p:spPr/>
        <p:txBody>
          <a:bodyPr/>
          <a:lstStyle/>
          <a:p>
            <a:r>
              <a:rPr lang="en-US" dirty="0"/>
              <a:t>Modeling Flow</a:t>
            </a:r>
          </a:p>
        </p:txBody>
      </p:sp>
      <p:sp>
        <p:nvSpPr>
          <p:cNvPr id="42" name="Content Placeholder 41">
            <a:extLst>
              <a:ext uri="{FF2B5EF4-FFF2-40B4-BE49-F238E27FC236}">
                <a16:creationId xmlns:a16="http://schemas.microsoft.com/office/drawing/2014/main" id="{5C7FAA50-7909-4441-8D82-C34EF5959EDA}"/>
              </a:ext>
            </a:extLst>
          </p:cNvPr>
          <p:cNvSpPr>
            <a:spLocks noGrp="1"/>
          </p:cNvSpPr>
          <p:nvPr>
            <p:ph idx="1"/>
          </p:nvPr>
        </p:nvSpPr>
        <p:spPr>
          <a:xfrm>
            <a:off x="171451" y="838200"/>
            <a:ext cx="4788738" cy="5562601"/>
          </a:xfrm>
        </p:spPr>
        <p:txBody>
          <a:bodyPr/>
          <a:lstStyle/>
          <a:p>
            <a:r>
              <a:rPr lang="en-US" sz="2400" dirty="0"/>
              <a:t>Raw inputs include </a:t>
            </a:r>
            <a:r>
              <a:rPr lang="en-US" sz="2200" dirty="0"/>
              <a:t>hundreds of pin locations</a:t>
            </a:r>
          </a:p>
          <a:p>
            <a:pPr lvl="1">
              <a:buFont typeface="Wingdings" panose="05000000000000000000" pitchFamily="2" charset="2"/>
              <a:buChar char="è"/>
            </a:pPr>
            <a:r>
              <a:rPr lang="en-US" sz="2200" dirty="0">
                <a:sym typeface="Wingdings" panose="05000000000000000000" pitchFamily="2" charset="2"/>
              </a:rPr>
              <a:t> Need for derived parameters</a:t>
            </a:r>
          </a:p>
          <a:p>
            <a:pPr lvl="1">
              <a:buFont typeface="Wingdings" panose="05000000000000000000" pitchFamily="2" charset="2"/>
              <a:buChar char="è"/>
            </a:pPr>
            <a:endParaRPr lang="en-US" sz="800" dirty="0"/>
          </a:p>
          <a:p>
            <a:r>
              <a:rPr lang="en-US" sz="2400" dirty="0"/>
              <a:t>Modeling techniques</a:t>
            </a:r>
          </a:p>
          <a:p>
            <a:pPr lvl="1"/>
            <a:r>
              <a:rPr lang="en-US" sz="2200" dirty="0"/>
              <a:t>Artificial Neural Network (ANN)</a:t>
            </a:r>
          </a:p>
          <a:p>
            <a:pPr lvl="1"/>
            <a:r>
              <a:rPr lang="en-US" sz="2200" dirty="0"/>
              <a:t>Support Vector Machine (SVM)</a:t>
            </a:r>
          </a:p>
          <a:p>
            <a:pPr lvl="1"/>
            <a:r>
              <a:rPr lang="en-US" sz="2200" dirty="0"/>
              <a:t>Multivariate Adaptive Regression Spline (MARS)</a:t>
            </a:r>
          </a:p>
          <a:p>
            <a:pPr lvl="1"/>
            <a:endParaRPr lang="en-US" sz="800" dirty="0"/>
          </a:p>
          <a:p>
            <a:r>
              <a:rPr lang="en-US" sz="2400" dirty="0"/>
              <a:t>Metamodeling technique</a:t>
            </a:r>
          </a:p>
          <a:p>
            <a:pPr lvl="1"/>
            <a:r>
              <a:rPr lang="en-US" sz="2200" dirty="0"/>
              <a:t>Piecewise-linear (PWL) hybrid surrogate modeling (HSM)</a:t>
            </a:r>
          </a:p>
          <a:p>
            <a:pPr lvl="1"/>
            <a:endParaRPr lang="en-US" sz="2200" dirty="0"/>
          </a:p>
        </p:txBody>
      </p:sp>
      <p:pic>
        <p:nvPicPr>
          <p:cNvPr id="58" name="Picture 57">
            <a:extLst>
              <a:ext uri="{FF2B5EF4-FFF2-40B4-BE49-F238E27FC236}">
                <a16:creationId xmlns:a16="http://schemas.microsoft.com/office/drawing/2014/main" id="{2A26F1AA-FDB5-4F33-8CDE-B7FB85134E59}"/>
              </a:ext>
            </a:extLst>
          </p:cNvPr>
          <p:cNvPicPr>
            <a:picLocks noChangeAspect="1"/>
          </p:cNvPicPr>
          <p:nvPr/>
        </p:nvPicPr>
        <p:blipFill>
          <a:blip r:embed="rId4"/>
          <a:stretch>
            <a:fillRect/>
          </a:stretch>
        </p:blipFill>
        <p:spPr>
          <a:xfrm>
            <a:off x="846923" y="5333056"/>
            <a:ext cx="5521129" cy="1425486"/>
          </a:xfrm>
          <a:prstGeom prst="rect">
            <a:avLst/>
          </a:prstGeom>
        </p:spPr>
      </p:pic>
      <p:sp>
        <p:nvSpPr>
          <p:cNvPr id="60" name="Rectangle 59">
            <a:extLst>
              <a:ext uri="{FF2B5EF4-FFF2-40B4-BE49-F238E27FC236}">
                <a16:creationId xmlns:a16="http://schemas.microsoft.com/office/drawing/2014/main" id="{E5AD1E78-B659-46D7-B690-C7186D63E129}"/>
              </a:ext>
            </a:extLst>
          </p:cNvPr>
          <p:cNvSpPr/>
          <p:nvPr/>
        </p:nvSpPr>
        <p:spPr bwMode="auto">
          <a:xfrm>
            <a:off x="5134039" y="945907"/>
            <a:ext cx="3838510" cy="4181017"/>
          </a:xfrm>
          <a:prstGeom prst="rect">
            <a:avLst/>
          </a:prstGeom>
          <a:noFill/>
          <a:ln w="25400" cap="flat" cmpd="sng" algn="ctr">
            <a:solidFill>
              <a:srgbClr val="FF000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C00000"/>
                </a:solidFill>
                <a:latin typeface="Arial Narrow" pitchFamily="34" charset="0"/>
              </a:rPr>
              <a:t>Modeling Flow</a:t>
            </a:r>
            <a:endParaRPr kumimoji="0" lang="en-US" sz="1800" b="1" i="0" u="none" strike="noStrike" cap="none" normalizeH="0" baseline="0" dirty="0">
              <a:ln>
                <a:noFill/>
              </a:ln>
              <a:solidFill>
                <a:srgbClr val="C00000"/>
              </a:solidFill>
              <a:effectLst/>
              <a:latin typeface="Arial Narrow" pitchFamily="34" charset="0"/>
            </a:endParaRPr>
          </a:p>
        </p:txBody>
      </p:sp>
      <p:sp>
        <p:nvSpPr>
          <p:cNvPr id="3" name="Rectangle 2">
            <a:extLst>
              <a:ext uri="{FF2B5EF4-FFF2-40B4-BE49-F238E27FC236}">
                <a16:creationId xmlns:a16="http://schemas.microsoft.com/office/drawing/2014/main" id="{72086875-3803-4034-BBEF-B99D4DEA2C6A}"/>
              </a:ext>
            </a:extLst>
          </p:cNvPr>
          <p:cNvSpPr/>
          <p:nvPr/>
        </p:nvSpPr>
        <p:spPr bwMode="auto">
          <a:xfrm>
            <a:off x="5237139" y="1657382"/>
            <a:ext cx="3659211" cy="1729959"/>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8" name="Rectangle 7">
            <a:extLst>
              <a:ext uri="{FF2B5EF4-FFF2-40B4-BE49-F238E27FC236}">
                <a16:creationId xmlns:a16="http://schemas.microsoft.com/office/drawing/2014/main" id="{645BCE34-F4EF-420C-82C3-75786DAAA180}"/>
              </a:ext>
            </a:extLst>
          </p:cNvPr>
          <p:cNvSpPr/>
          <p:nvPr/>
        </p:nvSpPr>
        <p:spPr bwMode="auto">
          <a:xfrm>
            <a:off x="5237139" y="3378715"/>
            <a:ext cx="3659211" cy="969000"/>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1" name="Rectangle 10">
            <a:extLst>
              <a:ext uri="{FF2B5EF4-FFF2-40B4-BE49-F238E27FC236}">
                <a16:creationId xmlns:a16="http://schemas.microsoft.com/office/drawing/2014/main" id="{AAF71EA2-E496-492D-BEEF-E6AF0C04BB58}"/>
              </a:ext>
            </a:extLst>
          </p:cNvPr>
          <p:cNvSpPr/>
          <p:nvPr/>
        </p:nvSpPr>
        <p:spPr bwMode="auto">
          <a:xfrm>
            <a:off x="5213918" y="4347715"/>
            <a:ext cx="3659211" cy="618319"/>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119178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2217-1167-4F39-B274-1070CCB6C0C7}"/>
              </a:ext>
            </a:extLst>
          </p:cNvPr>
          <p:cNvSpPr>
            <a:spLocks noGrp="1"/>
          </p:cNvSpPr>
          <p:nvPr>
            <p:ph type="title"/>
          </p:nvPr>
        </p:nvSpPr>
        <p:spPr/>
        <p:txBody>
          <a:bodyPr/>
          <a:lstStyle/>
          <a:p>
            <a:r>
              <a:rPr lang="en-US" dirty="0"/>
              <a:t>Reporting Metrics</a:t>
            </a:r>
          </a:p>
        </p:txBody>
      </p:sp>
      <p:sp>
        <p:nvSpPr>
          <p:cNvPr id="3" name="Content Placeholder 2">
            <a:extLst>
              <a:ext uri="{FF2B5EF4-FFF2-40B4-BE49-F238E27FC236}">
                <a16:creationId xmlns:a16="http://schemas.microsoft.com/office/drawing/2014/main" id="{2822D8F7-0AD2-411F-AF33-B578ED511213}"/>
              </a:ext>
            </a:extLst>
          </p:cNvPr>
          <p:cNvSpPr>
            <a:spLocks noGrp="1"/>
          </p:cNvSpPr>
          <p:nvPr>
            <p:ph idx="1"/>
          </p:nvPr>
        </p:nvSpPr>
        <p:spPr/>
        <p:txBody>
          <a:bodyPr/>
          <a:lstStyle/>
          <a:p>
            <a:r>
              <a:rPr lang="en-US" dirty="0"/>
              <a:t>We use the following metrics to evaluate performance of our models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E0EED57-0C29-48E0-8CA7-98F6DF9D99AA}"/>
                  </a:ext>
                </a:extLst>
              </p:cNvPr>
              <p:cNvGraphicFramePr>
                <a:graphicFrameLocks noGrp="1"/>
              </p:cNvGraphicFramePr>
              <p:nvPr>
                <p:extLst>
                  <p:ext uri="{D42A27DB-BD31-4B8C-83A1-F6EECF244321}">
                    <p14:modId xmlns:p14="http://schemas.microsoft.com/office/powerpoint/2010/main" val="866684024"/>
                  </p:ext>
                </p:extLst>
              </p:nvPr>
            </p:nvGraphicFramePr>
            <p:xfrm>
              <a:off x="822833" y="1886775"/>
              <a:ext cx="7498334" cy="3672840"/>
            </p:xfrm>
            <a:graphic>
              <a:graphicData uri="http://schemas.openxmlformats.org/drawingml/2006/table">
                <a:tbl>
                  <a:tblPr firstRow="1" bandRow="1">
                    <a:tableStyleId>{5C22544A-7EE6-4342-B048-85BDC9FD1C3A}</a:tableStyleId>
                  </a:tblPr>
                  <a:tblGrid>
                    <a:gridCol w="3749294">
                      <a:extLst>
                        <a:ext uri="{9D8B030D-6E8A-4147-A177-3AD203B41FA5}">
                          <a16:colId xmlns:a16="http://schemas.microsoft.com/office/drawing/2014/main" val="2907083720"/>
                        </a:ext>
                      </a:extLst>
                    </a:gridCol>
                    <a:gridCol w="3749040">
                      <a:extLst>
                        <a:ext uri="{9D8B030D-6E8A-4147-A177-3AD203B41FA5}">
                          <a16:colId xmlns:a16="http://schemas.microsoft.com/office/drawing/2014/main" val="902574961"/>
                        </a:ext>
                      </a:extLst>
                    </a:gridCol>
                  </a:tblGrid>
                  <a:tr h="370840">
                    <a:tc>
                      <a:txBody>
                        <a:bodyPr/>
                        <a:lstStyle/>
                        <a:p>
                          <a:pPr algn="ctr"/>
                          <a:r>
                            <a:rPr lang="en-US" dirty="0"/>
                            <a:t>Notation</a:t>
                          </a:r>
                        </a:p>
                      </a:txBody>
                      <a:tcPr/>
                    </a:tc>
                    <a:tc>
                      <a:txBody>
                        <a:bodyPr/>
                        <a:lstStyle/>
                        <a:p>
                          <a:pPr algn="ctr"/>
                          <a:r>
                            <a:rPr lang="en-US" dirty="0"/>
                            <a:t>Meaning</a:t>
                          </a:r>
                        </a:p>
                      </a:txBody>
                      <a:tcPr/>
                    </a:tc>
                    <a:extLst>
                      <a:ext uri="{0D108BD9-81ED-4DB2-BD59-A6C34878D82A}">
                        <a16:rowId xmlns:a16="http://schemas.microsoft.com/office/drawing/2014/main" val="159623336"/>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US" dirty="0"/>
                        </a:p>
                      </a:txBody>
                      <a:tcPr/>
                    </a:tc>
                    <a:tc>
                      <a:txBody>
                        <a:bodyPr/>
                        <a:lstStyle/>
                        <a:p>
                          <a:pPr algn="ctr"/>
                          <a:r>
                            <a:rPr lang="en-US" dirty="0"/>
                            <a:t>Coefficient of determination</a:t>
                          </a:r>
                        </a:p>
                      </a:txBody>
                      <a:tcPr/>
                    </a:tc>
                    <a:extLst>
                      <a:ext uri="{0D108BD9-81ED-4DB2-BD59-A6C34878D82A}">
                        <a16:rowId xmlns:a16="http://schemas.microsoft.com/office/drawing/2014/main" val="1257620658"/>
                      </a:ext>
                    </a:extLst>
                  </a:tr>
                  <a:tr h="370840">
                    <a:tc>
                      <a:txBody>
                        <a:bodyPr/>
                        <a:lstStyle/>
                        <a:p>
                          <a:pPr algn="ctr"/>
                          <a:r>
                            <a:rPr lang="en-US" dirty="0"/>
                            <a:t>AAPE (%)</a:t>
                          </a:r>
                        </a:p>
                      </a:txBody>
                      <a:tcPr/>
                    </a:tc>
                    <a:tc>
                      <a:txBody>
                        <a:bodyPr/>
                        <a:lstStyle/>
                        <a:p>
                          <a:pPr algn="ctr"/>
                          <a:r>
                            <a:rPr lang="en-US" dirty="0"/>
                            <a:t>Average absolute percentage error</a:t>
                          </a:r>
                        </a:p>
                      </a:txBody>
                      <a:tcPr/>
                    </a:tc>
                    <a:extLst>
                      <a:ext uri="{0D108BD9-81ED-4DB2-BD59-A6C34878D82A}">
                        <a16:rowId xmlns:a16="http://schemas.microsoft.com/office/drawing/2014/main" val="3899266576"/>
                      </a:ext>
                    </a:extLst>
                  </a:tr>
                  <a:tr h="370840">
                    <a:tc>
                      <a:txBody>
                        <a:bodyPr/>
                        <a:lstStyle/>
                        <a:p>
                          <a:pPr algn="ct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90</m:t>
                                  </m:r>
                                </m:e>
                                <m:sup>
                                  <m:r>
                                    <a:rPr lang="en-US" b="0" i="1" smtClean="0">
                                      <a:latin typeface="Cambria Math" panose="02040503050406030204" pitchFamily="18" charset="0"/>
                                    </a:rPr>
                                    <m:t>𝑡h</m:t>
                                  </m:r>
                                </m:sup>
                              </m:sSup>
                            </m:oMath>
                          </a14:m>
                          <a:r>
                            <a:rPr lang="en-US" dirty="0"/>
                            <a:t>-pct</a:t>
                          </a:r>
                          <a:r>
                            <a:rPr lang="en-US" baseline="0" dirty="0"/>
                            <a:t> Worst Overestimate (%)</a:t>
                          </a:r>
                          <a:endParaRPr lang="en-US" dirty="0"/>
                        </a:p>
                      </a:txBody>
                      <a:tcPr/>
                    </a:tc>
                    <a:tc>
                      <a:txBody>
                        <a:bodyPr/>
                        <a:lstStyle/>
                        <a:p>
                          <a:pPr algn="ctr"/>
                          <a:r>
                            <a:rPr lang="en-US" dirty="0"/>
                            <a:t>90% percentile value of sorted</a:t>
                          </a:r>
                        </a:p>
                        <a:p>
                          <a:pPr algn="ctr"/>
                          <a:r>
                            <a:rPr lang="en-US" dirty="0"/>
                            <a:t>overestimating percentage errors</a:t>
                          </a:r>
                        </a:p>
                      </a:txBody>
                      <a:tcPr/>
                    </a:tc>
                    <a:extLst>
                      <a:ext uri="{0D108BD9-81ED-4DB2-BD59-A6C34878D82A}">
                        <a16:rowId xmlns:a16="http://schemas.microsoft.com/office/drawing/2014/main" val="1916824447"/>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90</m:t>
                                  </m:r>
                                </m:e>
                                <m:sup>
                                  <m:r>
                                    <a:rPr lang="en-US" b="0" i="1" smtClean="0">
                                      <a:latin typeface="Cambria Math" panose="02040503050406030204" pitchFamily="18" charset="0"/>
                                    </a:rPr>
                                    <m:t>𝑡h</m:t>
                                  </m:r>
                                </m:sup>
                              </m:sSup>
                            </m:oMath>
                          </a14:m>
                          <a:r>
                            <a:rPr lang="en-US" dirty="0"/>
                            <a:t>-pct</a:t>
                          </a:r>
                          <a:r>
                            <a:rPr lang="en-US" baseline="0" dirty="0"/>
                            <a:t> Worst Underestimate (%)</a:t>
                          </a:r>
                          <a:endParaRPr lang="en-US" dirty="0"/>
                        </a:p>
                      </a:txBody>
                      <a:tcPr/>
                    </a:tc>
                    <a:tc>
                      <a:txBody>
                        <a:bodyPr/>
                        <a:lstStyle/>
                        <a:p>
                          <a:pPr algn="ctr"/>
                          <a:r>
                            <a:rPr lang="en-US" dirty="0"/>
                            <a:t>90% percentile value of sorted</a:t>
                          </a:r>
                        </a:p>
                        <a:p>
                          <a:pPr algn="ctr"/>
                          <a:r>
                            <a:rPr lang="en-US" dirty="0"/>
                            <a:t>underestimating percentage errors</a:t>
                          </a:r>
                        </a:p>
                      </a:txBody>
                      <a:tcPr/>
                    </a:tc>
                    <a:extLst>
                      <a:ext uri="{0D108BD9-81ED-4DB2-BD59-A6C34878D82A}">
                        <a16:rowId xmlns:a16="http://schemas.microsoft.com/office/drawing/2014/main" val="1305221807"/>
                      </a:ext>
                    </a:extLst>
                  </a:tr>
                  <a:tr h="370840">
                    <a:tc>
                      <a:txBody>
                        <a:bodyPr/>
                        <a:lstStyle/>
                        <a:p>
                          <a:pPr algn="ct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95</m:t>
                                  </m:r>
                                </m:e>
                                <m:sup>
                                  <m:r>
                                    <a:rPr lang="en-US" b="0" i="1" smtClean="0">
                                      <a:latin typeface="Cambria Math" panose="02040503050406030204" pitchFamily="18" charset="0"/>
                                    </a:rPr>
                                    <m:t>𝑡h</m:t>
                                  </m:r>
                                </m:sup>
                              </m:sSup>
                            </m:oMath>
                          </a14:m>
                          <a:r>
                            <a:rPr lang="en-US" dirty="0"/>
                            <a:t>-pct</a:t>
                          </a:r>
                          <a:r>
                            <a:rPr lang="en-US" baseline="0" dirty="0"/>
                            <a:t> Worst Overestimate (%)</a:t>
                          </a:r>
                          <a:endParaRPr lang="en-US" dirty="0"/>
                        </a:p>
                      </a:txBody>
                      <a:tcPr/>
                    </a:tc>
                    <a:tc>
                      <a:txBody>
                        <a:bodyPr/>
                        <a:lstStyle/>
                        <a:p>
                          <a:pPr algn="ctr"/>
                          <a:r>
                            <a:rPr lang="en-US" dirty="0"/>
                            <a:t>95% percentile value of sorted</a:t>
                          </a:r>
                        </a:p>
                        <a:p>
                          <a:pPr algn="ctr"/>
                          <a:r>
                            <a:rPr lang="en-US" dirty="0"/>
                            <a:t>overestimating percentage errors</a:t>
                          </a:r>
                        </a:p>
                      </a:txBody>
                      <a:tcPr/>
                    </a:tc>
                    <a:extLst>
                      <a:ext uri="{0D108BD9-81ED-4DB2-BD59-A6C34878D82A}">
                        <a16:rowId xmlns:a16="http://schemas.microsoft.com/office/drawing/2014/main" val="3594432141"/>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95</m:t>
                                  </m:r>
                                </m:e>
                                <m:sup>
                                  <m:r>
                                    <a:rPr lang="en-US" b="0" i="1" smtClean="0">
                                      <a:latin typeface="Cambria Math" panose="02040503050406030204" pitchFamily="18" charset="0"/>
                                    </a:rPr>
                                    <m:t>𝑡h</m:t>
                                  </m:r>
                                </m:sup>
                              </m:sSup>
                            </m:oMath>
                          </a14:m>
                          <a:r>
                            <a:rPr lang="en-US" dirty="0"/>
                            <a:t>-pct</a:t>
                          </a:r>
                          <a:r>
                            <a:rPr lang="en-US" baseline="0" dirty="0"/>
                            <a:t> Worst Underestimate (%)</a:t>
                          </a:r>
                          <a:endParaRPr lang="en-US" dirty="0"/>
                        </a:p>
                      </a:txBody>
                      <a:tcPr/>
                    </a:tc>
                    <a:tc>
                      <a:txBody>
                        <a:bodyPr/>
                        <a:lstStyle/>
                        <a:p>
                          <a:pPr algn="ctr"/>
                          <a:r>
                            <a:rPr lang="en-US" dirty="0"/>
                            <a:t>95% percentile value of sorted</a:t>
                          </a:r>
                        </a:p>
                        <a:p>
                          <a:pPr algn="ctr"/>
                          <a:r>
                            <a:rPr lang="en-US" dirty="0"/>
                            <a:t>underestimating percentage errors</a:t>
                          </a:r>
                        </a:p>
                      </a:txBody>
                      <a:tcPr/>
                    </a:tc>
                    <a:extLst>
                      <a:ext uri="{0D108BD9-81ED-4DB2-BD59-A6C34878D82A}">
                        <a16:rowId xmlns:a16="http://schemas.microsoft.com/office/drawing/2014/main" val="2952383119"/>
                      </a:ext>
                    </a:extLst>
                  </a:tr>
                </a:tbl>
              </a:graphicData>
            </a:graphic>
          </p:graphicFrame>
        </mc:Choice>
        <mc:Fallback xmlns="">
          <p:graphicFrame>
            <p:nvGraphicFramePr>
              <p:cNvPr id="5" name="Table 4">
                <a:extLst>
                  <a:ext uri="{FF2B5EF4-FFF2-40B4-BE49-F238E27FC236}">
                    <a16:creationId xmlns:a16="http://schemas.microsoft.com/office/drawing/2014/main" id="{6E0EED57-0C29-48E0-8CA7-98F6DF9D99AA}"/>
                  </a:ext>
                </a:extLst>
              </p:cNvPr>
              <p:cNvGraphicFramePr>
                <a:graphicFrameLocks noGrp="1"/>
              </p:cNvGraphicFramePr>
              <p:nvPr>
                <p:extLst>
                  <p:ext uri="{D42A27DB-BD31-4B8C-83A1-F6EECF244321}">
                    <p14:modId xmlns:p14="http://schemas.microsoft.com/office/powerpoint/2010/main" val="866684024"/>
                  </p:ext>
                </p:extLst>
              </p:nvPr>
            </p:nvGraphicFramePr>
            <p:xfrm>
              <a:off x="822833" y="1886775"/>
              <a:ext cx="7498334" cy="3672840"/>
            </p:xfrm>
            <a:graphic>
              <a:graphicData uri="http://schemas.openxmlformats.org/drawingml/2006/table">
                <a:tbl>
                  <a:tblPr firstRow="1" bandRow="1">
                    <a:tableStyleId>{5C22544A-7EE6-4342-B048-85BDC9FD1C3A}</a:tableStyleId>
                  </a:tblPr>
                  <a:tblGrid>
                    <a:gridCol w="3749294">
                      <a:extLst>
                        <a:ext uri="{9D8B030D-6E8A-4147-A177-3AD203B41FA5}">
                          <a16:colId xmlns:a16="http://schemas.microsoft.com/office/drawing/2014/main" val="2907083720"/>
                        </a:ext>
                      </a:extLst>
                    </a:gridCol>
                    <a:gridCol w="3749040">
                      <a:extLst>
                        <a:ext uri="{9D8B030D-6E8A-4147-A177-3AD203B41FA5}">
                          <a16:colId xmlns:a16="http://schemas.microsoft.com/office/drawing/2014/main" val="902574961"/>
                        </a:ext>
                      </a:extLst>
                    </a:gridCol>
                  </a:tblGrid>
                  <a:tr h="370840">
                    <a:tc>
                      <a:txBody>
                        <a:bodyPr/>
                        <a:lstStyle/>
                        <a:p>
                          <a:pPr algn="ctr"/>
                          <a:r>
                            <a:rPr lang="en-US" dirty="0"/>
                            <a:t>Notation</a:t>
                          </a:r>
                        </a:p>
                      </a:txBody>
                      <a:tcPr/>
                    </a:tc>
                    <a:tc>
                      <a:txBody>
                        <a:bodyPr/>
                        <a:lstStyle/>
                        <a:p>
                          <a:pPr algn="ctr"/>
                          <a:r>
                            <a:rPr lang="en-US" dirty="0"/>
                            <a:t>Meaning</a:t>
                          </a:r>
                        </a:p>
                      </a:txBody>
                      <a:tcPr/>
                    </a:tc>
                    <a:extLst>
                      <a:ext uri="{0D108BD9-81ED-4DB2-BD59-A6C34878D82A}">
                        <a16:rowId xmlns:a16="http://schemas.microsoft.com/office/drawing/2014/main" val="159623336"/>
                      </a:ext>
                    </a:extLst>
                  </a:tr>
                  <a:tr h="370840">
                    <a:tc>
                      <a:txBody>
                        <a:bodyPr/>
                        <a:lstStyle/>
                        <a:p>
                          <a:endParaRPr lang="en-US"/>
                        </a:p>
                      </a:txBody>
                      <a:tcPr>
                        <a:blipFill>
                          <a:blip r:embed="rId4"/>
                          <a:stretch>
                            <a:fillRect l="-162" t="-108197" r="-100649" b="-814754"/>
                          </a:stretch>
                        </a:blipFill>
                      </a:tcPr>
                    </a:tc>
                    <a:tc>
                      <a:txBody>
                        <a:bodyPr/>
                        <a:lstStyle/>
                        <a:p>
                          <a:pPr algn="ctr"/>
                          <a:r>
                            <a:rPr lang="en-US" dirty="0"/>
                            <a:t>Coefficient of determination</a:t>
                          </a:r>
                        </a:p>
                      </a:txBody>
                      <a:tcPr/>
                    </a:tc>
                    <a:extLst>
                      <a:ext uri="{0D108BD9-81ED-4DB2-BD59-A6C34878D82A}">
                        <a16:rowId xmlns:a16="http://schemas.microsoft.com/office/drawing/2014/main" val="1257620658"/>
                      </a:ext>
                    </a:extLst>
                  </a:tr>
                  <a:tr h="370840">
                    <a:tc>
                      <a:txBody>
                        <a:bodyPr/>
                        <a:lstStyle/>
                        <a:p>
                          <a:pPr algn="ctr"/>
                          <a:r>
                            <a:rPr lang="en-US" dirty="0"/>
                            <a:t>AAPE (%)</a:t>
                          </a:r>
                        </a:p>
                      </a:txBody>
                      <a:tcPr/>
                    </a:tc>
                    <a:tc>
                      <a:txBody>
                        <a:bodyPr/>
                        <a:lstStyle/>
                        <a:p>
                          <a:pPr algn="ctr"/>
                          <a:r>
                            <a:rPr lang="en-US" dirty="0"/>
                            <a:t>Average absolute percentage error</a:t>
                          </a:r>
                        </a:p>
                      </a:txBody>
                      <a:tcPr/>
                    </a:tc>
                    <a:extLst>
                      <a:ext uri="{0D108BD9-81ED-4DB2-BD59-A6C34878D82A}">
                        <a16:rowId xmlns:a16="http://schemas.microsoft.com/office/drawing/2014/main" val="3899266576"/>
                      </a:ext>
                    </a:extLst>
                  </a:tr>
                  <a:tr h="640080">
                    <a:tc>
                      <a:txBody>
                        <a:bodyPr/>
                        <a:lstStyle/>
                        <a:p>
                          <a:endParaRPr lang="en-US"/>
                        </a:p>
                      </a:txBody>
                      <a:tcPr>
                        <a:blipFill>
                          <a:blip r:embed="rId4"/>
                          <a:stretch>
                            <a:fillRect l="-162" t="-179048" r="-100649" b="-315238"/>
                          </a:stretch>
                        </a:blipFill>
                      </a:tcPr>
                    </a:tc>
                    <a:tc>
                      <a:txBody>
                        <a:bodyPr/>
                        <a:lstStyle/>
                        <a:p>
                          <a:pPr algn="ctr"/>
                          <a:r>
                            <a:rPr lang="en-US" dirty="0"/>
                            <a:t>90% percentile value of sorted</a:t>
                          </a:r>
                        </a:p>
                        <a:p>
                          <a:pPr algn="ctr"/>
                          <a:r>
                            <a:rPr lang="en-US" dirty="0"/>
                            <a:t>overestimating percentage errors</a:t>
                          </a:r>
                        </a:p>
                      </a:txBody>
                      <a:tcPr/>
                    </a:tc>
                    <a:extLst>
                      <a:ext uri="{0D108BD9-81ED-4DB2-BD59-A6C34878D82A}">
                        <a16:rowId xmlns:a16="http://schemas.microsoft.com/office/drawing/2014/main" val="1916824447"/>
                      </a:ext>
                    </a:extLst>
                  </a:tr>
                  <a:tr h="640080">
                    <a:tc>
                      <a:txBody>
                        <a:bodyPr/>
                        <a:lstStyle/>
                        <a:p>
                          <a:endParaRPr lang="en-US"/>
                        </a:p>
                      </a:txBody>
                      <a:tcPr>
                        <a:blipFill>
                          <a:blip r:embed="rId4"/>
                          <a:stretch>
                            <a:fillRect l="-162" t="-279048" r="-100649" b="-215238"/>
                          </a:stretch>
                        </a:blipFill>
                      </a:tcPr>
                    </a:tc>
                    <a:tc>
                      <a:txBody>
                        <a:bodyPr/>
                        <a:lstStyle/>
                        <a:p>
                          <a:pPr algn="ctr"/>
                          <a:r>
                            <a:rPr lang="en-US" dirty="0"/>
                            <a:t>90% percentile value of sorted</a:t>
                          </a:r>
                        </a:p>
                        <a:p>
                          <a:pPr algn="ctr"/>
                          <a:r>
                            <a:rPr lang="en-US" dirty="0"/>
                            <a:t>underestimating percentage errors</a:t>
                          </a:r>
                        </a:p>
                      </a:txBody>
                      <a:tcPr/>
                    </a:tc>
                    <a:extLst>
                      <a:ext uri="{0D108BD9-81ED-4DB2-BD59-A6C34878D82A}">
                        <a16:rowId xmlns:a16="http://schemas.microsoft.com/office/drawing/2014/main" val="1305221807"/>
                      </a:ext>
                    </a:extLst>
                  </a:tr>
                  <a:tr h="640080">
                    <a:tc>
                      <a:txBody>
                        <a:bodyPr/>
                        <a:lstStyle/>
                        <a:p>
                          <a:endParaRPr lang="en-US"/>
                        </a:p>
                      </a:txBody>
                      <a:tcPr>
                        <a:blipFill>
                          <a:blip r:embed="rId4"/>
                          <a:stretch>
                            <a:fillRect l="-162" t="-375472" r="-100649" b="-113208"/>
                          </a:stretch>
                        </a:blipFill>
                      </a:tcPr>
                    </a:tc>
                    <a:tc>
                      <a:txBody>
                        <a:bodyPr/>
                        <a:lstStyle/>
                        <a:p>
                          <a:pPr algn="ctr"/>
                          <a:r>
                            <a:rPr lang="en-US" dirty="0"/>
                            <a:t>95% percentile value of sorted</a:t>
                          </a:r>
                        </a:p>
                        <a:p>
                          <a:pPr algn="ctr"/>
                          <a:r>
                            <a:rPr lang="en-US" dirty="0"/>
                            <a:t>overestimating percentage errors</a:t>
                          </a:r>
                        </a:p>
                      </a:txBody>
                      <a:tcPr/>
                    </a:tc>
                    <a:extLst>
                      <a:ext uri="{0D108BD9-81ED-4DB2-BD59-A6C34878D82A}">
                        <a16:rowId xmlns:a16="http://schemas.microsoft.com/office/drawing/2014/main" val="3594432141"/>
                      </a:ext>
                    </a:extLst>
                  </a:tr>
                  <a:tr h="640080">
                    <a:tc>
                      <a:txBody>
                        <a:bodyPr/>
                        <a:lstStyle/>
                        <a:p>
                          <a:endParaRPr lang="en-US"/>
                        </a:p>
                      </a:txBody>
                      <a:tcPr>
                        <a:blipFill>
                          <a:blip r:embed="rId4"/>
                          <a:stretch>
                            <a:fillRect l="-162" t="-480000" r="-100649" b="-14286"/>
                          </a:stretch>
                        </a:blipFill>
                      </a:tcPr>
                    </a:tc>
                    <a:tc>
                      <a:txBody>
                        <a:bodyPr/>
                        <a:lstStyle/>
                        <a:p>
                          <a:pPr algn="ctr"/>
                          <a:r>
                            <a:rPr lang="en-US" dirty="0"/>
                            <a:t>95% percentile value of sorted</a:t>
                          </a:r>
                        </a:p>
                        <a:p>
                          <a:pPr algn="ctr"/>
                          <a:r>
                            <a:rPr lang="en-US" dirty="0"/>
                            <a:t>underestimating percentage errors</a:t>
                          </a:r>
                        </a:p>
                      </a:txBody>
                      <a:tcPr/>
                    </a:tc>
                    <a:extLst>
                      <a:ext uri="{0D108BD9-81ED-4DB2-BD59-A6C34878D82A}">
                        <a16:rowId xmlns:a16="http://schemas.microsoft.com/office/drawing/2014/main" val="2952383119"/>
                      </a:ext>
                    </a:extLst>
                  </a:tr>
                </a:tbl>
              </a:graphicData>
            </a:graphic>
          </p:graphicFrame>
        </mc:Fallback>
      </mc:AlternateContent>
      <p:sp>
        <p:nvSpPr>
          <p:cNvPr id="6" name="TextBox 5">
            <a:extLst>
              <a:ext uri="{FF2B5EF4-FFF2-40B4-BE49-F238E27FC236}">
                <a16:creationId xmlns:a16="http://schemas.microsoft.com/office/drawing/2014/main" id="{5AB8F46A-15FE-4350-8F42-C8CAF9514C8E}"/>
              </a:ext>
            </a:extLst>
          </p:cNvPr>
          <p:cNvSpPr txBox="1"/>
          <p:nvPr/>
        </p:nvSpPr>
        <p:spPr>
          <a:xfrm>
            <a:off x="15874" y="6525948"/>
            <a:ext cx="7316579"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We are not able to provide absolute errors due to product confidentiality constraints</a:t>
            </a:r>
          </a:p>
        </p:txBody>
      </p:sp>
    </p:spTree>
    <p:extLst>
      <p:ext uri="{BB962C8B-B14F-4D97-AF65-F5344CB8AC3E}">
        <p14:creationId xmlns:p14="http://schemas.microsoft.com/office/powerpoint/2010/main" val="4563104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rPr>
              <a:t>Motivation</a:t>
            </a:r>
          </a:p>
          <a:p>
            <a:r>
              <a:rPr lang="en-US" dirty="0">
                <a:solidFill>
                  <a:schemeClr val="tx1">
                    <a:lumMod val="50000"/>
                    <a:lumOff val="50000"/>
                  </a:schemeClr>
                </a:solidFill>
              </a:rPr>
              <a:t>Learning-based PDN Modeling</a:t>
            </a:r>
          </a:p>
          <a:p>
            <a:r>
              <a:rPr lang="en-US" dirty="0"/>
              <a:t>Correlation Methodology with Signoff Tool</a:t>
            </a:r>
          </a:p>
          <a:p>
            <a:r>
              <a:rPr lang="en-US" dirty="0">
                <a:solidFill>
                  <a:schemeClr val="tx1">
                    <a:lumMod val="50000"/>
                    <a:lumOff val="50000"/>
                  </a:schemeClr>
                </a:solidFill>
              </a:rPr>
              <a:t>Experimental Results</a:t>
            </a:r>
          </a:p>
          <a:p>
            <a:r>
              <a:rPr lang="en-US" dirty="0">
                <a:solidFill>
                  <a:schemeClr val="tx1">
                    <a:lumMod val="50000"/>
                    <a:lumOff val="50000"/>
                  </a:schemeClr>
                </a:solidFill>
              </a:rPr>
              <a:t>Conclusion and Future Works</a:t>
            </a:r>
          </a:p>
        </p:txBody>
      </p:sp>
    </p:spTree>
    <p:extLst>
      <p:ext uri="{BB962C8B-B14F-4D97-AF65-F5344CB8AC3E}">
        <p14:creationId xmlns:p14="http://schemas.microsoft.com/office/powerpoint/2010/main" val="29949905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8DCC0FE6-566C-462D-845B-770CAEAD6588}"/>
              </a:ext>
            </a:extLst>
          </p:cNvPr>
          <p:cNvSpPr/>
          <p:nvPr/>
        </p:nvSpPr>
        <p:spPr bwMode="auto">
          <a:xfrm>
            <a:off x="769856" y="4187229"/>
            <a:ext cx="7946795" cy="2526308"/>
          </a:xfrm>
          <a:prstGeom prst="roundRect">
            <a:avLst/>
          </a:prstGeom>
          <a:noFill/>
          <a:ln>
            <a:solidFill>
              <a:schemeClr val="tx1"/>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4" name="Rectangle: Rounded Corners 43">
            <a:extLst>
              <a:ext uri="{FF2B5EF4-FFF2-40B4-BE49-F238E27FC236}">
                <a16:creationId xmlns:a16="http://schemas.microsoft.com/office/drawing/2014/main" id="{8E6E10C0-FC30-46E2-99B2-558363771710}"/>
              </a:ext>
            </a:extLst>
          </p:cNvPr>
          <p:cNvSpPr/>
          <p:nvPr/>
        </p:nvSpPr>
        <p:spPr bwMode="auto">
          <a:xfrm>
            <a:off x="772998" y="2092751"/>
            <a:ext cx="7946795" cy="1904214"/>
          </a:xfrm>
          <a:prstGeom prst="roundRect">
            <a:avLst/>
          </a:prstGeom>
          <a:noFill/>
          <a:ln>
            <a:solidFill>
              <a:schemeClr val="tx1"/>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 name="Title 1">
            <a:extLst>
              <a:ext uri="{FF2B5EF4-FFF2-40B4-BE49-F238E27FC236}">
                <a16:creationId xmlns:a16="http://schemas.microsoft.com/office/drawing/2014/main" id="{5B5BDBF0-066B-432C-B54B-D8773D723660}"/>
              </a:ext>
            </a:extLst>
          </p:cNvPr>
          <p:cNvSpPr>
            <a:spLocks noGrp="1"/>
          </p:cNvSpPr>
          <p:nvPr>
            <p:ph type="title"/>
          </p:nvPr>
        </p:nvSpPr>
        <p:spPr/>
        <p:txBody>
          <a:bodyPr/>
          <a:lstStyle/>
          <a:p>
            <a:r>
              <a:rPr lang="en-US" dirty="0"/>
              <a:t>Correlation Methodology with Signoff Tool</a:t>
            </a:r>
          </a:p>
        </p:txBody>
      </p:sp>
      <p:sp>
        <p:nvSpPr>
          <p:cNvPr id="3" name="Content Placeholder 2">
            <a:extLst>
              <a:ext uri="{FF2B5EF4-FFF2-40B4-BE49-F238E27FC236}">
                <a16:creationId xmlns:a16="http://schemas.microsoft.com/office/drawing/2014/main" id="{CB952144-AB2E-41C6-B275-7C93D912A30A}"/>
              </a:ext>
            </a:extLst>
          </p:cNvPr>
          <p:cNvSpPr>
            <a:spLocks noGrp="1"/>
          </p:cNvSpPr>
          <p:nvPr>
            <p:ph idx="1"/>
          </p:nvPr>
        </p:nvSpPr>
        <p:spPr>
          <a:xfrm>
            <a:off x="171450" y="838200"/>
            <a:ext cx="8836025" cy="5562601"/>
          </a:xfrm>
        </p:spPr>
        <p:txBody>
          <a:bodyPr/>
          <a:lstStyle/>
          <a:p>
            <a:r>
              <a:rPr lang="en-US" sz="2800" dirty="0"/>
              <a:t>Use layout information from design to compensate the difference (error) between the Quick tool and Golden tool</a:t>
            </a:r>
          </a:p>
        </p:txBody>
      </p:sp>
      <p:sp>
        <p:nvSpPr>
          <p:cNvPr id="21" name="Rectangle 20">
            <a:extLst>
              <a:ext uri="{FF2B5EF4-FFF2-40B4-BE49-F238E27FC236}">
                <a16:creationId xmlns:a16="http://schemas.microsoft.com/office/drawing/2014/main" id="{26495EDC-FC8E-4971-A4A8-5FF60EB5768B}"/>
              </a:ext>
            </a:extLst>
          </p:cNvPr>
          <p:cNvSpPr/>
          <p:nvPr/>
        </p:nvSpPr>
        <p:spPr bwMode="auto">
          <a:xfrm>
            <a:off x="1192490" y="2220778"/>
            <a:ext cx="1838227" cy="452487"/>
          </a:xfrm>
          <a:prstGeom prst="rect">
            <a:avLst/>
          </a:prstGeom>
          <a:no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Quick tool result</a:t>
            </a:r>
            <a:endParaRPr kumimoji="0" lang="en-US" sz="1800" b="1" i="0" u="none" strike="noStrike" cap="none" normalizeH="0" baseline="0" dirty="0">
              <a:ln>
                <a:noFill/>
              </a:ln>
              <a:solidFill>
                <a:schemeClr val="tx1"/>
              </a:solidFill>
              <a:effectLst/>
              <a:latin typeface="Arial Narrow" pitchFamily="34" charset="0"/>
            </a:endParaRPr>
          </a:p>
        </p:txBody>
      </p:sp>
      <p:sp>
        <p:nvSpPr>
          <p:cNvPr id="22" name="Rectangle 21">
            <a:extLst>
              <a:ext uri="{FF2B5EF4-FFF2-40B4-BE49-F238E27FC236}">
                <a16:creationId xmlns:a16="http://schemas.microsoft.com/office/drawing/2014/main" id="{248EC542-8696-4CD6-B948-AFE75DD5126E}"/>
              </a:ext>
            </a:extLst>
          </p:cNvPr>
          <p:cNvSpPr/>
          <p:nvPr/>
        </p:nvSpPr>
        <p:spPr bwMode="auto">
          <a:xfrm>
            <a:off x="3652886" y="2220778"/>
            <a:ext cx="1838227" cy="452487"/>
          </a:xfrm>
          <a:prstGeom prst="rect">
            <a:avLst/>
          </a:prstGeom>
          <a:no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Golden tool result</a:t>
            </a:r>
            <a:endParaRPr kumimoji="0" lang="en-US" sz="1800" b="1" i="0" u="none" strike="noStrike" cap="none" normalizeH="0" baseline="0" dirty="0">
              <a:ln>
                <a:noFill/>
              </a:ln>
              <a:solidFill>
                <a:schemeClr val="tx1"/>
              </a:solidFill>
              <a:effectLst/>
              <a:latin typeface="Arial Narrow" pitchFamily="34" charset="0"/>
            </a:endParaRPr>
          </a:p>
        </p:txBody>
      </p:sp>
      <p:sp>
        <p:nvSpPr>
          <p:cNvPr id="23" name="Rectangle 22">
            <a:extLst>
              <a:ext uri="{FF2B5EF4-FFF2-40B4-BE49-F238E27FC236}">
                <a16:creationId xmlns:a16="http://schemas.microsoft.com/office/drawing/2014/main" id="{D33CC471-3B3B-46A8-8755-9C0F4E153D6E}"/>
              </a:ext>
            </a:extLst>
          </p:cNvPr>
          <p:cNvSpPr/>
          <p:nvPr/>
        </p:nvSpPr>
        <p:spPr bwMode="auto">
          <a:xfrm>
            <a:off x="6092030" y="2205391"/>
            <a:ext cx="1838228" cy="562976"/>
          </a:xfrm>
          <a:prstGeom prst="rect">
            <a:avLst/>
          </a:prstGeom>
          <a:no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Derived inputs</a:t>
            </a:r>
          </a:p>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a:t>
            </a:r>
            <a:r>
              <a:rPr lang="en-US" b="1" i="1" dirty="0">
                <a:latin typeface="Arial Narrow" pitchFamily="34" charset="0"/>
              </a:rPr>
              <a:t>P1</a:t>
            </a:r>
            <a:r>
              <a:rPr lang="en-US" b="1" dirty="0">
                <a:latin typeface="Arial Narrow" pitchFamily="34" charset="0"/>
              </a:rPr>
              <a:t> – </a:t>
            </a:r>
            <a:r>
              <a:rPr lang="en-US" b="1" i="1" dirty="0">
                <a:latin typeface="Arial Narrow" pitchFamily="34" charset="0"/>
              </a:rPr>
              <a:t>P12</a:t>
            </a:r>
            <a:r>
              <a:rPr lang="en-US" b="1" dirty="0">
                <a:latin typeface="Arial Narrow" pitchFamily="34" charset="0"/>
              </a:rPr>
              <a:t>)</a:t>
            </a:r>
            <a:endParaRPr kumimoji="0" lang="en-US" sz="1800" b="1" i="0" u="none" strike="noStrike" cap="none" normalizeH="0" baseline="0" dirty="0">
              <a:ln>
                <a:noFill/>
              </a:ln>
              <a:solidFill>
                <a:schemeClr val="tx1"/>
              </a:solidFill>
              <a:effectLst/>
              <a:latin typeface="Arial Narrow" pitchFamily="34" charset="0"/>
            </a:endParaRPr>
          </a:p>
        </p:txBody>
      </p:sp>
      <p:cxnSp>
        <p:nvCxnSpPr>
          <p:cNvPr id="25" name="Straight Arrow Connector 24">
            <a:extLst>
              <a:ext uri="{FF2B5EF4-FFF2-40B4-BE49-F238E27FC236}">
                <a16:creationId xmlns:a16="http://schemas.microsoft.com/office/drawing/2014/main" id="{0607890D-B71D-4322-9B34-777917B79526}"/>
              </a:ext>
            </a:extLst>
          </p:cNvPr>
          <p:cNvCxnSpPr>
            <a:cxnSpLocks/>
            <a:stCxn id="21" idx="2"/>
          </p:cNvCxnSpPr>
          <p:nvPr/>
        </p:nvCxnSpPr>
        <p:spPr bwMode="auto">
          <a:xfrm>
            <a:off x="2111604" y="2673265"/>
            <a:ext cx="2201239" cy="391977"/>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9E45E2FE-4A69-4078-8709-699FD0BE133F}"/>
              </a:ext>
            </a:extLst>
          </p:cNvPr>
          <p:cNvCxnSpPr>
            <a:cxnSpLocks/>
            <a:stCxn id="23" idx="2"/>
          </p:cNvCxnSpPr>
          <p:nvPr/>
        </p:nvCxnSpPr>
        <p:spPr bwMode="auto">
          <a:xfrm flipH="1">
            <a:off x="4913760" y="2768367"/>
            <a:ext cx="2097384" cy="296875"/>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C75F5E22-6491-405D-BE62-82D01F8C4DF5}"/>
              </a:ext>
            </a:extLst>
          </p:cNvPr>
          <p:cNvCxnSpPr>
            <a:cxnSpLocks/>
            <a:stCxn id="22" idx="2"/>
            <a:endCxn id="32" idx="0"/>
          </p:cNvCxnSpPr>
          <p:nvPr/>
        </p:nvCxnSpPr>
        <p:spPr bwMode="auto">
          <a:xfrm>
            <a:off x="4572000" y="2673265"/>
            <a:ext cx="0" cy="438503"/>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2" name="Rectangle 31">
            <a:extLst>
              <a:ext uri="{FF2B5EF4-FFF2-40B4-BE49-F238E27FC236}">
                <a16:creationId xmlns:a16="http://schemas.microsoft.com/office/drawing/2014/main" id="{9018CE4F-3359-47B9-B1EE-6CC61CCACAB8}"/>
              </a:ext>
            </a:extLst>
          </p:cNvPr>
          <p:cNvSpPr/>
          <p:nvPr/>
        </p:nvSpPr>
        <p:spPr bwMode="auto">
          <a:xfrm>
            <a:off x="3652886" y="3111768"/>
            <a:ext cx="1838227" cy="562976"/>
          </a:xfrm>
          <a:prstGeom prst="rect">
            <a:avLst/>
          </a:prstGeom>
          <a:no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Correlation </a:t>
            </a:r>
          </a:p>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Model Training</a:t>
            </a:r>
            <a:r>
              <a:rPr kumimoji="0" lang="en-US" sz="1800" b="1" i="0" u="none" strike="noStrike" cap="none" normalizeH="0" baseline="0" dirty="0">
                <a:ln>
                  <a:noFill/>
                </a:ln>
                <a:solidFill>
                  <a:schemeClr val="tx1"/>
                </a:solidFill>
                <a:effectLst/>
                <a:latin typeface="Arial Narrow" pitchFamily="34" charset="0"/>
              </a:rPr>
              <a:t> </a:t>
            </a:r>
          </a:p>
        </p:txBody>
      </p:sp>
      <p:cxnSp>
        <p:nvCxnSpPr>
          <p:cNvPr id="46" name="Straight Arrow Connector 45">
            <a:extLst>
              <a:ext uri="{FF2B5EF4-FFF2-40B4-BE49-F238E27FC236}">
                <a16:creationId xmlns:a16="http://schemas.microsoft.com/office/drawing/2014/main" id="{6F6CDDE6-3812-46AA-86CA-7564E3F853B7}"/>
              </a:ext>
            </a:extLst>
          </p:cNvPr>
          <p:cNvCxnSpPr>
            <a:cxnSpLocks/>
            <a:stCxn id="32" idx="2"/>
            <a:endCxn id="57" idx="0"/>
          </p:cNvCxnSpPr>
          <p:nvPr/>
        </p:nvCxnSpPr>
        <p:spPr bwMode="auto">
          <a:xfrm>
            <a:off x="4572000" y="3674744"/>
            <a:ext cx="0" cy="1531503"/>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5D8FB2B2-7AF5-4441-A0EA-60788AE12E97}"/>
              </a:ext>
            </a:extLst>
          </p:cNvPr>
          <p:cNvSpPr txBox="1"/>
          <p:nvPr/>
        </p:nvSpPr>
        <p:spPr>
          <a:xfrm>
            <a:off x="7326984" y="3443983"/>
            <a:ext cx="1234910" cy="369332"/>
          </a:xfrm>
          <a:prstGeom prst="rect">
            <a:avLst/>
          </a:prstGeom>
          <a:noFill/>
        </p:spPr>
        <p:txBody>
          <a:bodyPr wrap="square" rtlCol="0">
            <a:spAutoFit/>
          </a:bodyPr>
          <a:lstStyle/>
          <a:p>
            <a:r>
              <a:rPr lang="en-US" b="1" dirty="0">
                <a:solidFill>
                  <a:srgbClr val="C00000"/>
                </a:solidFill>
              </a:rPr>
              <a:t>Training</a:t>
            </a:r>
          </a:p>
        </p:txBody>
      </p:sp>
      <p:sp>
        <p:nvSpPr>
          <p:cNvPr id="51" name="Rectangle 50">
            <a:extLst>
              <a:ext uri="{FF2B5EF4-FFF2-40B4-BE49-F238E27FC236}">
                <a16:creationId xmlns:a16="http://schemas.microsoft.com/office/drawing/2014/main" id="{E561DD26-9FDD-4DD7-AD1A-727BF91FE0F7}"/>
              </a:ext>
            </a:extLst>
          </p:cNvPr>
          <p:cNvSpPr/>
          <p:nvPr/>
        </p:nvSpPr>
        <p:spPr bwMode="auto">
          <a:xfrm>
            <a:off x="1189348" y="4315257"/>
            <a:ext cx="1838227" cy="452487"/>
          </a:xfrm>
          <a:prstGeom prst="rect">
            <a:avLst/>
          </a:prstGeom>
          <a:no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Quick tool result</a:t>
            </a:r>
            <a:endParaRPr kumimoji="0" lang="en-US" sz="1800" b="1" i="0" u="none" strike="noStrike" cap="none" normalizeH="0" baseline="0" dirty="0">
              <a:ln>
                <a:noFill/>
              </a:ln>
              <a:solidFill>
                <a:schemeClr val="tx1"/>
              </a:solidFill>
              <a:effectLst/>
              <a:latin typeface="Arial Narrow" pitchFamily="34" charset="0"/>
            </a:endParaRPr>
          </a:p>
        </p:txBody>
      </p:sp>
      <p:sp>
        <p:nvSpPr>
          <p:cNvPr id="53" name="Rectangle 52">
            <a:extLst>
              <a:ext uri="{FF2B5EF4-FFF2-40B4-BE49-F238E27FC236}">
                <a16:creationId xmlns:a16="http://schemas.microsoft.com/office/drawing/2014/main" id="{074AFABB-6F5F-4F54-9E03-4459AED0CC0A}"/>
              </a:ext>
            </a:extLst>
          </p:cNvPr>
          <p:cNvSpPr/>
          <p:nvPr/>
        </p:nvSpPr>
        <p:spPr bwMode="auto">
          <a:xfrm>
            <a:off x="6113282" y="4315257"/>
            <a:ext cx="1838228" cy="562976"/>
          </a:xfrm>
          <a:prstGeom prst="rect">
            <a:avLst/>
          </a:prstGeom>
          <a:no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Derived inputs</a:t>
            </a:r>
          </a:p>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a:t>
            </a:r>
            <a:r>
              <a:rPr lang="en-US" b="1" i="1" dirty="0">
                <a:latin typeface="Arial Narrow" pitchFamily="34" charset="0"/>
              </a:rPr>
              <a:t>P1</a:t>
            </a:r>
            <a:r>
              <a:rPr lang="en-US" b="1" dirty="0">
                <a:latin typeface="Arial Narrow" pitchFamily="34" charset="0"/>
              </a:rPr>
              <a:t> – </a:t>
            </a:r>
            <a:r>
              <a:rPr lang="en-US" b="1" i="1" dirty="0">
                <a:latin typeface="Arial Narrow" pitchFamily="34" charset="0"/>
              </a:rPr>
              <a:t>P12</a:t>
            </a:r>
            <a:r>
              <a:rPr lang="en-US" b="1" dirty="0">
                <a:latin typeface="Arial Narrow" pitchFamily="34" charset="0"/>
              </a:rPr>
              <a:t>)</a:t>
            </a:r>
            <a:endParaRPr kumimoji="0" lang="en-US" sz="1800" b="1" i="0" u="none" strike="noStrike" cap="none" normalizeH="0" baseline="0" dirty="0">
              <a:ln>
                <a:noFill/>
              </a:ln>
              <a:solidFill>
                <a:schemeClr val="tx1"/>
              </a:solidFill>
              <a:effectLst/>
              <a:latin typeface="Arial Narrow" pitchFamily="34" charset="0"/>
            </a:endParaRPr>
          </a:p>
        </p:txBody>
      </p:sp>
      <p:cxnSp>
        <p:nvCxnSpPr>
          <p:cNvPr id="54" name="Straight Arrow Connector 53">
            <a:extLst>
              <a:ext uri="{FF2B5EF4-FFF2-40B4-BE49-F238E27FC236}">
                <a16:creationId xmlns:a16="http://schemas.microsoft.com/office/drawing/2014/main" id="{0F6E0816-B75E-457D-9CF7-B12A2511C849}"/>
              </a:ext>
            </a:extLst>
          </p:cNvPr>
          <p:cNvCxnSpPr>
            <a:cxnSpLocks/>
            <a:stCxn id="51" idx="2"/>
          </p:cNvCxnSpPr>
          <p:nvPr/>
        </p:nvCxnSpPr>
        <p:spPr bwMode="auto">
          <a:xfrm>
            <a:off x="2108462" y="4767744"/>
            <a:ext cx="2201239" cy="391977"/>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a:extLst>
              <a:ext uri="{FF2B5EF4-FFF2-40B4-BE49-F238E27FC236}">
                <a16:creationId xmlns:a16="http://schemas.microsoft.com/office/drawing/2014/main" id="{B50D0F6D-ABE7-4C79-BE81-95E78BF890F6}"/>
              </a:ext>
            </a:extLst>
          </p:cNvPr>
          <p:cNvCxnSpPr>
            <a:cxnSpLocks/>
            <a:stCxn id="53" idx="2"/>
          </p:cNvCxnSpPr>
          <p:nvPr/>
        </p:nvCxnSpPr>
        <p:spPr bwMode="auto">
          <a:xfrm flipH="1">
            <a:off x="4913760" y="4878233"/>
            <a:ext cx="2118636" cy="281488"/>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57" name="Rectangle 56">
            <a:extLst>
              <a:ext uri="{FF2B5EF4-FFF2-40B4-BE49-F238E27FC236}">
                <a16:creationId xmlns:a16="http://schemas.microsoft.com/office/drawing/2014/main" id="{F2F243FC-79D9-4511-AB0D-E221F6A07129}"/>
              </a:ext>
            </a:extLst>
          </p:cNvPr>
          <p:cNvSpPr/>
          <p:nvPr/>
        </p:nvSpPr>
        <p:spPr bwMode="auto">
          <a:xfrm>
            <a:off x="3652886" y="5206247"/>
            <a:ext cx="1838227" cy="619575"/>
          </a:xfrm>
          <a:prstGeom prst="rect">
            <a:avLst/>
          </a:prstGeom>
          <a:no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Predictive </a:t>
            </a:r>
          </a:p>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Correlation Model</a:t>
            </a:r>
            <a:endParaRPr kumimoji="0" lang="en-US" sz="1800" b="1" i="0" u="none" strike="noStrike" cap="none" normalizeH="0" baseline="0" dirty="0">
              <a:ln>
                <a:noFill/>
              </a:ln>
              <a:solidFill>
                <a:schemeClr val="tx1"/>
              </a:solidFill>
              <a:effectLst/>
              <a:latin typeface="Arial Narrow" pitchFamily="34" charset="0"/>
            </a:endParaRPr>
          </a:p>
        </p:txBody>
      </p:sp>
      <p:sp>
        <p:nvSpPr>
          <p:cNvPr id="60" name="TextBox 59">
            <a:extLst>
              <a:ext uri="{FF2B5EF4-FFF2-40B4-BE49-F238E27FC236}">
                <a16:creationId xmlns:a16="http://schemas.microsoft.com/office/drawing/2014/main" id="{EF1884CD-99A2-4D57-BE8C-1916AAB8D326}"/>
              </a:ext>
            </a:extLst>
          </p:cNvPr>
          <p:cNvSpPr txBox="1"/>
          <p:nvPr/>
        </p:nvSpPr>
        <p:spPr>
          <a:xfrm>
            <a:off x="7323842" y="6159497"/>
            <a:ext cx="1234910" cy="369332"/>
          </a:xfrm>
          <a:prstGeom prst="rect">
            <a:avLst/>
          </a:prstGeom>
          <a:noFill/>
        </p:spPr>
        <p:txBody>
          <a:bodyPr wrap="square" rtlCol="0">
            <a:spAutoFit/>
          </a:bodyPr>
          <a:lstStyle/>
          <a:p>
            <a:r>
              <a:rPr lang="en-US" b="1" dirty="0">
                <a:solidFill>
                  <a:srgbClr val="C00000"/>
                </a:solidFill>
              </a:rPr>
              <a:t>Testing</a:t>
            </a:r>
          </a:p>
        </p:txBody>
      </p:sp>
      <p:cxnSp>
        <p:nvCxnSpPr>
          <p:cNvPr id="77" name="Straight Arrow Connector 76">
            <a:extLst>
              <a:ext uri="{FF2B5EF4-FFF2-40B4-BE49-F238E27FC236}">
                <a16:creationId xmlns:a16="http://schemas.microsoft.com/office/drawing/2014/main" id="{E58AD1A0-D2BF-4259-8AE5-60CDB77C468F}"/>
              </a:ext>
            </a:extLst>
          </p:cNvPr>
          <p:cNvCxnSpPr>
            <a:cxnSpLocks/>
            <a:stCxn id="57" idx="2"/>
          </p:cNvCxnSpPr>
          <p:nvPr/>
        </p:nvCxnSpPr>
        <p:spPr bwMode="auto">
          <a:xfrm>
            <a:off x="4572000" y="5825822"/>
            <a:ext cx="0" cy="193978"/>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80" name="Rectangle 79">
            <a:extLst>
              <a:ext uri="{FF2B5EF4-FFF2-40B4-BE49-F238E27FC236}">
                <a16:creationId xmlns:a16="http://schemas.microsoft.com/office/drawing/2014/main" id="{68A0847B-0F3F-451F-B323-8DAA1B9D4866}"/>
              </a:ext>
            </a:extLst>
          </p:cNvPr>
          <p:cNvSpPr/>
          <p:nvPr/>
        </p:nvSpPr>
        <p:spPr bwMode="auto">
          <a:xfrm>
            <a:off x="3668761" y="6016086"/>
            <a:ext cx="1838227" cy="574979"/>
          </a:xfrm>
          <a:prstGeom prst="rect">
            <a:avLst/>
          </a:prstGeom>
          <a:no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Predicted Golden</a:t>
            </a:r>
          </a:p>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Narrow" pitchFamily="34" charset="0"/>
              </a:rPr>
              <a:t>t</a:t>
            </a:r>
            <a:r>
              <a:rPr kumimoji="0" lang="en-US" sz="1800" b="1" i="0" u="none" strike="noStrike" cap="none" normalizeH="0" baseline="0" dirty="0">
                <a:ln>
                  <a:noFill/>
                </a:ln>
                <a:solidFill>
                  <a:schemeClr val="tx1"/>
                </a:solidFill>
                <a:effectLst/>
                <a:latin typeface="Arial Narrow" pitchFamily="34" charset="0"/>
              </a:rPr>
              <a:t>ool value</a:t>
            </a:r>
          </a:p>
        </p:txBody>
      </p:sp>
    </p:spTree>
    <p:extLst>
      <p:ext uri="{BB962C8B-B14F-4D97-AF65-F5344CB8AC3E}">
        <p14:creationId xmlns:p14="http://schemas.microsoft.com/office/powerpoint/2010/main" val="980899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1" grpId="0" animBg="1"/>
      <p:bldP spid="53" grpId="0" animBg="1"/>
      <p:bldP spid="57" grpId="0" animBg="1"/>
      <p:bldP spid="60" grpId="0"/>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rPr>
              <a:t>Motivation</a:t>
            </a:r>
          </a:p>
          <a:p>
            <a:r>
              <a:rPr lang="en-US" dirty="0">
                <a:solidFill>
                  <a:schemeClr val="tx1">
                    <a:lumMod val="50000"/>
                    <a:lumOff val="50000"/>
                  </a:schemeClr>
                </a:solidFill>
              </a:rPr>
              <a:t>Learning-based PDN Modeling</a:t>
            </a:r>
          </a:p>
          <a:p>
            <a:r>
              <a:rPr lang="en-US" dirty="0">
                <a:solidFill>
                  <a:schemeClr val="tx1">
                    <a:lumMod val="50000"/>
                    <a:lumOff val="50000"/>
                  </a:schemeClr>
                </a:solidFill>
              </a:rPr>
              <a:t>Correlation Methodology with Signoff Tool</a:t>
            </a:r>
          </a:p>
          <a:p>
            <a:r>
              <a:rPr lang="en-US" dirty="0"/>
              <a:t>Experiments</a:t>
            </a:r>
          </a:p>
          <a:p>
            <a:pPr lvl="1"/>
            <a:r>
              <a:rPr lang="en-US" dirty="0"/>
              <a:t>Design of Experiment</a:t>
            </a:r>
          </a:p>
          <a:p>
            <a:pPr lvl="1"/>
            <a:r>
              <a:rPr lang="en-US" dirty="0"/>
              <a:t>Experimental Results</a:t>
            </a:r>
          </a:p>
          <a:p>
            <a:r>
              <a:rPr lang="en-US" dirty="0">
                <a:solidFill>
                  <a:schemeClr val="tx1">
                    <a:lumMod val="50000"/>
                    <a:lumOff val="50000"/>
                  </a:schemeClr>
                </a:solidFill>
              </a:rPr>
              <a:t>Conclusion and Future Works</a:t>
            </a:r>
          </a:p>
        </p:txBody>
      </p:sp>
    </p:spTree>
    <p:extLst>
      <p:ext uri="{BB962C8B-B14F-4D97-AF65-F5344CB8AC3E}">
        <p14:creationId xmlns:p14="http://schemas.microsoft.com/office/powerpoint/2010/main" val="34676509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E3E5-1C31-479E-B727-F24114526E58}"/>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a16="http://schemas.microsoft.com/office/drawing/2014/main" id="{A80AD0A8-0C41-497D-96DE-87F90D48DEE3}"/>
              </a:ext>
            </a:extLst>
          </p:cNvPr>
          <p:cNvSpPr>
            <a:spLocks noGrp="1"/>
          </p:cNvSpPr>
          <p:nvPr>
            <p:ph idx="1"/>
          </p:nvPr>
        </p:nvSpPr>
        <p:spPr/>
        <p:txBody>
          <a:bodyPr/>
          <a:lstStyle/>
          <a:p>
            <a:r>
              <a:rPr lang="en-US" sz="2400" dirty="0"/>
              <a:t>Designs</a:t>
            </a:r>
          </a:p>
          <a:p>
            <a:pPr lvl="1"/>
            <a:r>
              <a:rPr lang="en-US" sz="2000" dirty="0"/>
              <a:t>17 industry PKG designs</a:t>
            </a:r>
          </a:p>
          <a:p>
            <a:pPr lvl="2"/>
            <a:r>
              <a:rPr lang="en-US" sz="2000" dirty="0"/>
              <a:t>2-layer, 3-layer and 4-layer designs</a:t>
            </a:r>
          </a:p>
          <a:p>
            <a:pPr lvl="2"/>
            <a:r>
              <a:rPr lang="en-US" sz="2000" dirty="0"/>
              <a:t>Various bump / ball pitch sizes</a:t>
            </a:r>
          </a:p>
          <a:p>
            <a:pPr marL="573087" lvl="2" indent="0">
              <a:buNone/>
            </a:pPr>
            <a:endParaRPr lang="en-US" sz="800" dirty="0"/>
          </a:p>
          <a:p>
            <a:r>
              <a:rPr lang="en-US" sz="2400" dirty="0"/>
              <a:t>Tools</a:t>
            </a:r>
          </a:p>
          <a:p>
            <a:pPr lvl="1"/>
            <a:r>
              <a:rPr lang="en-US" sz="2000" b="1" i="1" dirty="0">
                <a:solidFill>
                  <a:srgbClr val="C00000"/>
                </a:solidFill>
              </a:rPr>
              <a:t>Quick</a:t>
            </a:r>
            <a:r>
              <a:rPr lang="en-US" sz="2000" dirty="0"/>
              <a:t> tool: A commercial tool widely used in industry for design phase inductance simulation</a:t>
            </a:r>
          </a:p>
          <a:p>
            <a:pPr lvl="2"/>
            <a:r>
              <a:rPr lang="en-US" sz="1800" dirty="0"/>
              <a:t>Take </a:t>
            </a:r>
            <a:r>
              <a:rPr lang="en-US" sz="1800" b="1" u="sng" dirty="0"/>
              <a:t>~0.5 hours</a:t>
            </a:r>
            <a:r>
              <a:rPr lang="en-US" sz="1800" b="1" dirty="0"/>
              <a:t> </a:t>
            </a:r>
            <a:r>
              <a:rPr lang="en-US" sz="1800" dirty="0"/>
              <a:t>to evaluate each design</a:t>
            </a:r>
          </a:p>
          <a:p>
            <a:pPr lvl="1"/>
            <a:r>
              <a:rPr lang="en-US" sz="2000" b="1" i="1" dirty="0">
                <a:solidFill>
                  <a:srgbClr val="C00000"/>
                </a:solidFill>
              </a:rPr>
              <a:t>Golden</a:t>
            </a:r>
            <a:r>
              <a:rPr lang="en-US" sz="2000" dirty="0"/>
              <a:t> tool: A commercial tool widely used in industry for signoff inductance extraction</a:t>
            </a:r>
          </a:p>
          <a:p>
            <a:pPr lvl="2"/>
            <a:r>
              <a:rPr lang="en-US" sz="1800" dirty="0"/>
              <a:t>Take at least </a:t>
            </a:r>
            <a:r>
              <a:rPr lang="en-US" sz="1800" b="1" u="sng" dirty="0"/>
              <a:t>0.5 days</a:t>
            </a:r>
            <a:r>
              <a:rPr lang="en-US" sz="1800" b="1" dirty="0"/>
              <a:t> </a:t>
            </a:r>
            <a:r>
              <a:rPr lang="en-US" sz="1800" dirty="0"/>
              <a:t>to evaluate each design</a:t>
            </a:r>
          </a:p>
        </p:txBody>
      </p:sp>
      <p:sp>
        <p:nvSpPr>
          <p:cNvPr id="4" name="TextBox 3">
            <a:extLst>
              <a:ext uri="{FF2B5EF4-FFF2-40B4-BE49-F238E27FC236}">
                <a16:creationId xmlns:a16="http://schemas.microsoft.com/office/drawing/2014/main" id="{B235B101-04CC-4CC6-A151-8C8E24397921}"/>
              </a:ext>
            </a:extLst>
          </p:cNvPr>
          <p:cNvSpPr txBox="1"/>
          <p:nvPr/>
        </p:nvSpPr>
        <p:spPr bwMode="auto">
          <a:xfrm>
            <a:off x="1794803" y="5046124"/>
            <a:ext cx="5586143" cy="1531620"/>
          </a:xfrm>
          <a:prstGeom prst="rect">
            <a:avLst/>
          </a:prstGeom>
          <a:solidFill>
            <a:srgbClr val="C0504D">
              <a:alpha val="32000"/>
            </a:srgbClr>
          </a:solidFill>
          <a:ln w="25400" cap="flat" cmpd="sng" algn="ctr">
            <a:solidFill>
              <a:srgbClr val="C0504D"/>
            </a:solidFill>
            <a:prstDash val="solid"/>
          </a:ln>
          <a:effectLst/>
        </p:spPr>
        <p:txBody>
          <a:bodyPr/>
          <a:lstStyle/>
          <a:p>
            <a:r>
              <a:rPr lang="en-US" b="1" dirty="0">
                <a:solidFill>
                  <a:srgbClr val="C00000"/>
                </a:solidFill>
                <a:latin typeface="Arial" panose="020B0604020202020204" pitchFamily="34" charset="0"/>
                <a:cs typeface="Arial" panose="020B0604020202020204" pitchFamily="34" charset="0"/>
              </a:rPr>
              <a:t>Question:</a:t>
            </a:r>
          </a:p>
          <a:p>
            <a:r>
              <a:rPr lang="en-US" b="1"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What do designers want beyond they have now?</a:t>
            </a:r>
          </a:p>
          <a:p>
            <a:r>
              <a:rPr lang="en-US" b="1" dirty="0">
                <a:solidFill>
                  <a:srgbClr val="C00000"/>
                </a:solidFill>
                <a:latin typeface="Arial" panose="020B0604020202020204" pitchFamily="34" charset="0"/>
                <a:cs typeface="Arial" panose="020B0604020202020204" pitchFamily="34" charset="0"/>
              </a:rPr>
              <a:t>Answers:</a:t>
            </a:r>
          </a:p>
          <a:p>
            <a:pPr marL="857250" lvl="1" indent="-400050">
              <a:buFont typeface="+mj-lt"/>
              <a:buAutoNum type="romanLcPeriod"/>
            </a:pPr>
            <a:r>
              <a:rPr lang="en-US" dirty="0">
                <a:latin typeface="Arial" panose="020B0604020202020204" pitchFamily="34" charset="0"/>
                <a:cs typeface="Arial" panose="020B0604020202020204" pitchFamily="34" charset="0"/>
              </a:rPr>
              <a:t>Pre-layout </a:t>
            </a:r>
            <a:r>
              <a:rPr lang="en-US" dirty="0" err="1">
                <a:latin typeface="Arial" panose="020B0604020202020204" pitchFamily="34" charset="0"/>
                <a:cs typeface="Arial" panose="020B0604020202020204" pitchFamily="34" charset="0"/>
              </a:rPr>
              <a:t>pinmap</a:t>
            </a:r>
            <a:r>
              <a:rPr lang="en-US" dirty="0">
                <a:latin typeface="Arial" panose="020B0604020202020204" pitchFamily="34" charset="0"/>
                <a:cs typeface="Arial" panose="020B0604020202020204" pitchFamily="34" charset="0"/>
              </a:rPr>
              <a:t> quality assessment</a:t>
            </a:r>
          </a:p>
          <a:p>
            <a:pPr marL="857250" lvl="1" indent="-400050">
              <a:buFont typeface="+mj-lt"/>
              <a:buAutoNum type="romanLcPeriod"/>
            </a:pPr>
            <a:r>
              <a:rPr lang="en-US" dirty="0">
                <a:latin typeface="Arial" panose="020B0604020202020204" pitchFamily="34" charset="0"/>
                <a:cs typeface="Arial" panose="020B0604020202020204" pitchFamily="34" charset="0"/>
              </a:rPr>
              <a:t>Better runtime-accuracy tradeoff Pareto</a:t>
            </a:r>
          </a:p>
        </p:txBody>
      </p:sp>
    </p:spTree>
    <p:extLst>
      <p:ext uri="{BB962C8B-B14F-4D97-AF65-F5344CB8AC3E}">
        <p14:creationId xmlns:p14="http://schemas.microsoft.com/office/powerpoint/2010/main" val="2546287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2C6D-BB93-4E13-9AD0-5F9BE964ABF0}"/>
              </a:ext>
            </a:extLst>
          </p:cNvPr>
          <p:cNvSpPr>
            <a:spLocks noGrp="1"/>
          </p:cNvSpPr>
          <p:nvPr>
            <p:ph type="title"/>
          </p:nvPr>
        </p:nvSpPr>
        <p:spPr/>
        <p:txBody>
          <a:bodyPr/>
          <a:lstStyle/>
          <a:p>
            <a:r>
              <a:rPr lang="en-US" dirty="0"/>
              <a:t>Design of Experiment</a:t>
            </a:r>
          </a:p>
        </p:txBody>
      </p:sp>
      <p:sp>
        <p:nvSpPr>
          <p:cNvPr id="3" name="Content Placeholder 2">
            <a:extLst>
              <a:ext uri="{FF2B5EF4-FFF2-40B4-BE49-F238E27FC236}">
                <a16:creationId xmlns:a16="http://schemas.microsoft.com/office/drawing/2014/main" id="{BB29980F-FF2B-439F-BDC0-144F098F1895}"/>
              </a:ext>
            </a:extLst>
          </p:cNvPr>
          <p:cNvSpPr>
            <a:spLocks noGrp="1"/>
          </p:cNvSpPr>
          <p:nvPr>
            <p:ph idx="1"/>
          </p:nvPr>
        </p:nvSpPr>
        <p:spPr/>
        <p:txBody>
          <a:bodyPr/>
          <a:lstStyle/>
          <a:p>
            <a:r>
              <a:rPr lang="en-US" sz="2400" dirty="0"/>
              <a:t>Pre-layout </a:t>
            </a:r>
            <a:r>
              <a:rPr lang="en-US" sz="2400" dirty="0" err="1"/>
              <a:t>pinmap</a:t>
            </a:r>
            <a:r>
              <a:rPr lang="en-US" sz="2400" dirty="0"/>
              <a:t> quality assessment</a:t>
            </a:r>
          </a:p>
          <a:p>
            <a:pPr lvl="1"/>
            <a:r>
              <a:rPr lang="en-US" sz="2200" dirty="0">
                <a:solidFill>
                  <a:srgbClr val="C00000"/>
                </a:solidFill>
              </a:rPr>
              <a:t>Achievable</a:t>
            </a:r>
            <a:r>
              <a:rPr lang="en-US" sz="2200" dirty="0"/>
              <a:t> bump inductance </a:t>
            </a:r>
            <a:r>
              <a:rPr lang="en-US" sz="2200" b="1" dirty="0"/>
              <a:t>model</a:t>
            </a:r>
            <a:r>
              <a:rPr lang="en-US" sz="2200" dirty="0"/>
              <a:t> (pre-layout)</a:t>
            </a:r>
          </a:p>
          <a:p>
            <a:pPr lvl="2"/>
            <a:r>
              <a:rPr lang="en-US" sz="1800" dirty="0"/>
              <a:t>Given: </a:t>
            </a:r>
            <a:r>
              <a:rPr lang="en-US" sz="1800" i="1" dirty="0"/>
              <a:t>PiM</a:t>
            </a:r>
            <a:r>
              <a:rPr lang="en-US" sz="1800" dirty="0"/>
              <a:t> and </a:t>
            </a:r>
            <a:r>
              <a:rPr lang="en-US" sz="1800" i="1" dirty="0"/>
              <a:t>Des</a:t>
            </a:r>
            <a:r>
              <a:rPr lang="en-US" sz="1800" dirty="0"/>
              <a:t> parameter sets</a:t>
            </a:r>
          </a:p>
          <a:p>
            <a:pPr lvl="2"/>
            <a:r>
              <a:rPr lang="en-US" sz="1800" dirty="0"/>
              <a:t>Predict: </a:t>
            </a:r>
            <a:r>
              <a:rPr lang="en-US" sz="1800" u="sng" dirty="0"/>
              <a:t>achievable</a:t>
            </a:r>
            <a:r>
              <a:rPr lang="en-US" sz="1800" dirty="0"/>
              <a:t> bump inductance </a:t>
            </a:r>
          </a:p>
          <a:p>
            <a:pPr lvl="1"/>
            <a:r>
              <a:rPr lang="en-US" sz="2000" b="1" dirty="0">
                <a:solidFill>
                  <a:srgbClr val="0000FF"/>
                </a:solidFill>
              </a:rPr>
              <a:t>Usage:</a:t>
            </a:r>
            <a:r>
              <a:rPr lang="en-US" sz="2000" dirty="0"/>
              <a:t> Pre-layout </a:t>
            </a:r>
            <a:r>
              <a:rPr lang="en-US" sz="2000" dirty="0" err="1"/>
              <a:t>pinmap</a:t>
            </a:r>
            <a:r>
              <a:rPr lang="en-US" sz="2000" dirty="0"/>
              <a:t> filtering</a:t>
            </a:r>
          </a:p>
          <a:p>
            <a:endParaRPr lang="en-US" sz="2200" dirty="0"/>
          </a:p>
          <a:p>
            <a:r>
              <a:rPr lang="en-US" sz="2400" dirty="0"/>
              <a:t>Better runtime-accuracy tradeoff Pareto</a:t>
            </a:r>
            <a:endParaRPr lang="en-US" sz="2200" dirty="0"/>
          </a:p>
          <a:p>
            <a:pPr lvl="1"/>
            <a:r>
              <a:rPr lang="en-US" sz="2200" dirty="0">
                <a:solidFill>
                  <a:srgbClr val="C00000"/>
                </a:solidFill>
              </a:rPr>
              <a:t>Actual</a:t>
            </a:r>
            <a:r>
              <a:rPr lang="en-US" sz="2200" dirty="0"/>
              <a:t> bump inductance </a:t>
            </a:r>
            <a:r>
              <a:rPr lang="en-US" sz="2200" b="1" dirty="0"/>
              <a:t>model</a:t>
            </a:r>
            <a:r>
              <a:rPr lang="en-US" sz="2200" dirty="0"/>
              <a:t> (post-layout)</a:t>
            </a:r>
          </a:p>
          <a:p>
            <a:pPr lvl="2"/>
            <a:r>
              <a:rPr lang="en-US" sz="1800" dirty="0"/>
              <a:t>Given: </a:t>
            </a:r>
            <a:r>
              <a:rPr lang="en-US" sz="1800" i="1" dirty="0"/>
              <a:t>PiM</a:t>
            </a:r>
            <a:r>
              <a:rPr lang="en-US" sz="1800" dirty="0"/>
              <a:t>, </a:t>
            </a:r>
            <a:r>
              <a:rPr lang="en-US" sz="1800" i="1" dirty="0"/>
              <a:t>Des</a:t>
            </a:r>
            <a:r>
              <a:rPr lang="en-US" sz="1800" dirty="0"/>
              <a:t> and </a:t>
            </a:r>
            <a:r>
              <a:rPr lang="en-US" sz="1800" i="1" dirty="0"/>
              <a:t>Lay</a:t>
            </a:r>
            <a:r>
              <a:rPr lang="en-US" sz="1800" dirty="0"/>
              <a:t> parameter sets</a:t>
            </a:r>
          </a:p>
          <a:p>
            <a:pPr lvl="2"/>
            <a:r>
              <a:rPr lang="en-US" sz="1800" dirty="0"/>
              <a:t>Predict: </a:t>
            </a:r>
            <a:r>
              <a:rPr lang="en-US" sz="1800" u="sng" dirty="0"/>
              <a:t>actual</a:t>
            </a:r>
            <a:r>
              <a:rPr lang="en-US" sz="1800" dirty="0"/>
              <a:t> bump inductance</a:t>
            </a:r>
          </a:p>
          <a:p>
            <a:pPr lvl="1"/>
            <a:r>
              <a:rPr lang="en-US" sz="2200" dirty="0"/>
              <a:t>Golden and Quick </a:t>
            </a:r>
            <a:r>
              <a:rPr lang="en-US" sz="2200" dirty="0">
                <a:solidFill>
                  <a:srgbClr val="C00000"/>
                </a:solidFill>
              </a:rPr>
              <a:t>Correlation</a:t>
            </a:r>
            <a:r>
              <a:rPr lang="en-US" sz="2200" dirty="0"/>
              <a:t> </a:t>
            </a:r>
            <a:r>
              <a:rPr lang="en-US" sz="2200" b="1" dirty="0"/>
              <a:t>model</a:t>
            </a:r>
            <a:r>
              <a:rPr lang="en-US" sz="2200" dirty="0"/>
              <a:t> (post-layout)</a:t>
            </a:r>
          </a:p>
          <a:p>
            <a:pPr lvl="2"/>
            <a:r>
              <a:rPr lang="en-US" sz="1800" dirty="0"/>
              <a:t>Given: </a:t>
            </a:r>
            <a:r>
              <a:rPr lang="en-US" sz="1800" i="1" dirty="0"/>
              <a:t>PiM</a:t>
            </a:r>
            <a:r>
              <a:rPr lang="en-US" sz="1800" dirty="0"/>
              <a:t>, </a:t>
            </a:r>
            <a:r>
              <a:rPr lang="en-US" sz="1800" i="1" dirty="0"/>
              <a:t>Des,</a:t>
            </a:r>
            <a:r>
              <a:rPr lang="en-US" sz="1800" dirty="0"/>
              <a:t> </a:t>
            </a:r>
            <a:r>
              <a:rPr lang="en-US" sz="1800" i="1" dirty="0"/>
              <a:t>Lay</a:t>
            </a:r>
            <a:r>
              <a:rPr lang="en-US" sz="1800" dirty="0"/>
              <a:t> parameter sets and </a:t>
            </a:r>
            <a:r>
              <a:rPr lang="en-US" sz="1800" i="1" dirty="0"/>
              <a:t>Quick</a:t>
            </a:r>
            <a:r>
              <a:rPr lang="en-US" sz="1800" dirty="0"/>
              <a:t> tool inductance value</a:t>
            </a:r>
          </a:p>
          <a:p>
            <a:pPr lvl="2"/>
            <a:r>
              <a:rPr lang="en-US" sz="1800" dirty="0"/>
              <a:t>Correlate: </a:t>
            </a:r>
            <a:r>
              <a:rPr lang="en-US" sz="1800" i="1" dirty="0"/>
              <a:t>Quick</a:t>
            </a:r>
            <a:r>
              <a:rPr lang="en-US" sz="1800" dirty="0"/>
              <a:t> tool result to </a:t>
            </a:r>
            <a:r>
              <a:rPr lang="en-US" sz="1800" u="sng" dirty="0"/>
              <a:t>actual</a:t>
            </a:r>
            <a:r>
              <a:rPr lang="en-US" sz="1800" dirty="0"/>
              <a:t> bump inductance</a:t>
            </a:r>
          </a:p>
          <a:p>
            <a:pPr lvl="1"/>
            <a:r>
              <a:rPr lang="en-US" sz="2000" b="1" dirty="0">
                <a:solidFill>
                  <a:srgbClr val="0000FF"/>
                </a:solidFill>
              </a:rPr>
              <a:t>Usage:</a:t>
            </a:r>
            <a:r>
              <a:rPr lang="en-US" sz="2000" dirty="0"/>
              <a:t> Better design-phase inductance estimation</a:t>
            </a:r>
          </a:p>
        </p:txBody>
      </p:sp>
      <p:sp>
        <p:nvSpPr>
          <p:cNvPr id="4" name="TextBox 3">
            <a:extLst>
              <a:ext uri="{FF2B5EF4-FFF2-40B4-BE49-F238E27FC236}">
                <a16:creationId xmlns:a16="http://schemas.microsoft.com/office/drawing/2014/main" id="{ACD9281E-9C36-4867-AF77-3483E075FAA3}"/>
              </a:ext>
            </a:extLst>
          </p:cNvPr>
          <p:cNvSpPr txBox="1"/>
          <p:nvPr/>
        </p:nvSpPr>
        <p:spPr>
          <a:xfrm>
            <a:off x="15874" y="6488668"/>
            <a:ext cx="8609965"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Note: </a:t>
            </a:r>
            <a:r>
              <a:rPr lang="en-US" sz="1400" u="sng" dirty="0">
                <a:latin typeface="Arial" panose="020B0604020202020204" pitchFamily="34" charset="0"/>
                <a:cs typeface="Arial" panose="020B0604020202020204" pitchFamily="34" charset="0"/>
              </a:rPr>
              <a:t>actual</a:t>
            </a:r>
            <a:r>
              <a:rPr lang="en-US" sz="1400" dirty="0">
                <a:latin typeface="Arial" panose="020B0604020202020204" pitchFamily="34" charset="0"/>
                <a:cs typeface="Arial" panose="020B0604020202020204" pitchFamily="34" charset="0"/>
              </a:rPr>
              <a:t> bump inductance is extracted by </a:t>
            </a:r>
            <a:r>
              <a:rPr lang="en-US" sz="1400" i="1" dirty="0">
                <a:latin typeface="Arial" panose="020B0604020202020204" pitchFamily="34" charset="0"/>
                <a:cs typeface="Arial" panose="020B0604020202020204" pitchFamily="34" charset="0"/>
              </a:rPr>
              <a:t>Golden</a:t>
            </a:r>
            <a:r>
              <a:rPr lang="en-US" sz="1400" dirty="0">
                <a:latin typeface="Arial" panose="020B0604020202020204" pitchFamily="34" charset="0"/>
                <a:cs typeface="Arial" panose="020B0604020202020204" pitchFamily="34" charset="0"/>
              </a:rPr>
              <a:t> tool at post-layout stage</a:t>
            </a:r>
          </a:p>
        </p:txBody>
      </p:sp>
    </p:spTree>
    <p:extLst>
      <p:ext uri="{BB962C8B-B14F-4D97-AF65-F5344CB8AC3E}">
        <p14:creationId xmlns:p14="http://schemas.microsoft.com/office/powerpoint/2010/main" val="545320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7380-8F3B-48D8-AF41-DAC3317DD8B1}"/>
              </a:ext>
            </a:extLst>
          </p:cNvPr>
          <p:cNvSpPr>
            <a:spLocks noGrp="1"/>
          </p:cNvSpPr>
          <p:nvPr>
            <p:ph type="title"/>
          </p:nvPr>
        </p:nvSpPr>
        <p:spPr/>
        <p:txBody>
          <a:bodyPr/>
          <a:lstStyle/>
          <a:p>
            <a:r>
              <a:rPr lang="en-US" dirty="0">
                <a:solidFill>
                  <a:srgbClr val="254061"/>
                </a:solidFill>
              </a:rPr>
              <a:t>Result: </a:t>
            </a:r>
            <a:r>
              <a:rPr lang="en-US" dirty="0">
                <a:solidFill>
                  <a:srgbClr val="C00000"/>
                </a:solidFill>
              </a:rPr>
              <a:t>Achievable</a:t>
            </a:r>
            <a:r>
              <a:rPr lang="en-US" dirty="0"/>
              <a:t> Bump Inductance Model</a:t>
            </a:r>
          </a:p>
        </p:txBody>
      </p:sp>
      <p:sp>
        <p:nvSpPr>
          <p:cNvPr id="3" name="Content Placeholder 2">
            <a:extLst>
              <a:ext uri="{FF2B5EF4-FFF2-40B4-BE49-F238E27FC236}">
                <a16:creationId xmlns:a16="http://schemas.microsoft.com/office/drawing/2014/main" id="{CA54DF39-4971-4143-ADB1-29C60E41CBF6}"/>
              </a:ext>
            </a:extLst>
          </p:cNvPr>
          <p:cNvSpPr>
            <a:spLocks noGrp="1"/>
          </p:cNvSpPr>
          <p:nvPr>
            <p:ph idx="1"/>
          </p:nvPr>
        </p:nvSpPr>
        <p:spPr/>
        <p:txBody>
          <a:bodyPr/>
          <a:lstStyle/>
          <a:p>
            <a:r>
              <a:rPr lang="en-US" sz="2400" b="1" dirty="0"/>
              <a:t>Pre-layout </a:t>
            </a:r>
            <a:r>
              <a:rPr lang="en-US" sz="2400" b="1" dirty="0" err="1"/>
              <a:t>pinmap</a:t>
            </a:r>
            <a:r>
              <a:rPr lang="en-US" sz="2400" b="1" dirty="0"/>
              <a:t> quality assessment</a:t>
            </a:r>
          </a:p>
          <a:p>
            <a:pPr lvl="1"/>
            <a:r>
              <a:rPr lang="en-US" sz="2200" dirty="0"/>
              <a:t>Achieve AAPE of </a:t>
            </a:r>
            <a:r>
              <a:rPr lang="en-US" sz="2200" dirty="0">
                <a:solidFill>
                  <a:srgbClr val="C00000"/>
                </a:solidFill>
              </a:rPr>
              <a:t>21.2%</a:t>
            </a:r>
            <a:r>
              <a:rPr lang="en-US" sz="2200" dirty="0"/>
              <a:t> and </a:t>
            </a:r>
            <a:r>
              <a:rPr lang="en-US" sz="2200" dirty="0">
                <a:solidFill>
                  <a:srgbClr val="C00000"/>
                </a:solidFill>
              </a:rPr>
              <a:t>18.7%</a:t>
            </a:r>
            <a:r>
              <a:rPr lang="en-US" sz="2200" dirty="0"/>
              <a:t> for training and testing</a:t>
            </a:r>
          </a:p>
          <a:p>
            <a:pPr marL="282575" lvl="1" indent="0">
              <a:buNone/>
            </a:pPr>
            <a:r>
              <a:rPr lang="en-US" sz="2200" dirty="0"/>
              <a:t>	</a:t>
            </a:r>
            <a:r>
              <a:rPr lang="en-US" sz="2200" dirty="0">
                <a:solidFill>
                  <a:srgbClr val="C00000"/>
                </a:solidFill>
                <a:sym typeface="Wingdings" panose="05000000000000000000" pitchFamily="2" charset="2"/>
              </a:rPr>
              <a:t> Enable </a:t>
            </a:r>
            <a:r>
              <a:rPr lang="en-US" sz="2200" dirty="0" err="1">
                <a:solidFill>
                  <a:srgbClr val="C00000"/>
                </a:solidFill>
                <a:sym typeface="Wingdings" panose="05000000000000000000" pitchFamily="2" charset="2"/>
              </a:rPr>
              <a:t>pinmap</a:t>
            </a:r>
            <a:r>
              <a:rPr lang="en-US" sz="2200" dirty="0">
                <a:solidFill>
                  <a:srgbClr val="C00000"/>
                </a:solidFill>
                <a:sym typeface="Wingdings" panose="05000000000000000000" pitchFamily="2" charset="2"/>
              </a:rPr>
              <a:t> filtering based on achievable PDN quality</a:t>
            </a:r>
            <a:endParaRPr lang="en-US" sz="2200" dirty="0">
              <a:solidFill>
                <a:srgbClr val="C00000"/>
              </a:solidFill>
            </a:endParaRPr>
          </a:p>
        </p:txBody>
      </p:sp>
      <p:pic>
        <p:nvPicPr>
          <p:cNvPr id="6" name="Picture 5">
            <a:extLst>
              <a:ext uri="{FF2B5EF4-FFF2-40B4-BE49-F238E27FC236}">
                <a16:creationId xmlns:a16="http://schemas.microsoft.com/office/drawing/2014/main" id="{9D6C015B-041B-4E5C-B9ED-8AB6540B3BC7}"/>
              </a:ext>
            </a:extLst>
          </p:cNvPr>
          <p:cNvPicPr>
            <a:picLocks noChangeAspect="1"/>
          </p:cNvPicPr>
          <p:nvPr/>
        </p:nvPicPr>
        <p:blipFill rotWithShape="1">
          <a:blip r:embed="rId3"/>
          <a:srcRect b="12116"/>
          <a:stretch/>
        </p:blipFill>
        <p:spPr>
          <a:xfrm>
            <a:off x="1951609" y="4365068"/>
            <a:ext cx="5240781" cy="2184575"/>
          </a:xfrm>
          <a:prstGeom prst="rect">
            <a:avLst/>
          </a:prstGeom>
        </p:spPr>
      </p:pic>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CDBA5A8E-3FF2-4C2B-9F53-F62870B8431E}"/>
                  </a:ext>
                </a:extLst>
              </p:cNvPr>
              <p:cNvGraphicFramePr>
                <a:graphicFrameLocks noGrp="1"/>
              </p:cNvGraphicFramePr>
              <p:nvPr>
                <p:extLst>
                  <p:ext uri="{D42A27DB-BD31-4B8C-83A1-F6EECF244321}">
                    <p14:modId xmlns:p14="http://schemas.microsoft.com/office/powerpoint/2010/main" val="2505675893"/>
                  </p:ext>
                </p:extLst>
              </p:nvPr>
            </p:nvGraphicFramePr>
            <p:xfrm>
              <a:off x="681226" y="2002547"/>
              <a:ext cx="7820347" cy="2364488"/>
            </p:xfrm>
            <a:graphic>
              <a:graphicData uri="http://schemas.openxmlformats.org/drawingml/2006/table">
                <a:tbl>
                  <a:tblPr firstRow="1" bandRow="1">
                    <a:tableStyleId>{5C22544A-7EE6-4342-B048-85BDC9FD1C3A}</a:tableStyleId>
                  </a:tblPr>
                  <a:tblGrid>
                    <a:gridCol w="3434753">
                      <a:extLst>
                        <a:ext uri="{9D8B030D-6E8A-4147-A177-3AD203B41FA5}">
                          <a16:colId xmlns:a16="http://schemas.microsoft.com/office/drawing/2014/main" val="4174322247"/>
                        </a:ext>
                      </a:extLst>
                    </a:gridCol>
                    <a:gridCol w="2192797">
                      <a:extLst>
                        <a:ext uri="{9D8B030D-6E8A-4147-A177-3AD203B41FA5}">
                          <a16:colId xmlns:a16="http://schemas.microsoft.com/office/drawing/2014/main" val="3372915956"/>
                        </a:ext>
                      </a:extLst>
                    </a:gridCol>
                    <a:gridCol w="2192797">
                      <a:extLst>
                        <a:ext uri="{9D8B030D-6E8A-4147-A177-3AD203B41FA5}">
                          <a16:colId xmlns:a16="http://schemas.microsoft.com/office/drawing/2014/main" val="1581153439"/>
                        </a:ext>
                      </a:extLst>
                    </a:gridCol>
                  </a:tblGrid>
                  <a:tr h="0">
                    <a:tc>
                      <a:txBody>
                        <a:bodyPr/>
                        <a:lstStyle/>
                        <a:p>
                          <a:pPr algn="ctr"/>
                          <a:r>
                            <a:rPr lang="en-US" sz="1600" dirty="0">
                              <a:latin typeface="Arial" panose="020B0604020202020204" pitchFamily="34" charset="0"/>
                              <a:cs typeface="Arial" panose="020B0604020202020204" pitchFamily="34" charset="0"/>
                            </a:rPr>
                            <a:t>Metric</a:t>
                          </a:r>
                        </a:p>
                      </a:txBody>
                      <a:tcPr/>
                    </a:tc>
                    <a:tc>
                      <a:txBody>
                        <a:bodyPr/>
                        <a:lstStyle/>
                        <a:p>
                          <a:pPr algn="ctr"/>
                          <a:r>
                            <a:rPr lang="en-US" sz="1600" dirty="0">
                              <a:latin typeface="Arial" panose="020B0604020202020204" pitchFamily="34" charset="0"/>
                              <a:cs typeface="Arial" panose="020B0604020202020204" pitchFamily="34" charset="0"/>
                            </a:rPr>
                            <a:t>Training</a:t>
                          </a:r>
                        </a:p>
                      </a:txBody>
                      <a:tcPr/>
                    </a:tc>
                    <a:tc>
                      <a:txBody>
                        <a:bodyPr/>
                        <a:lstStyle/>
                        <a:p>
                          <a:pPr algn="ctr"/>
                          <a:r>
                            <a:rPr lang="en-US" sz="1600" dirty="0">
                              <a:latin typeface="Arial" panose="020B0604020202020204" pitchFamily="34" charset="0"/>
                              <a:cs typeface="Arial" panose="020B0604020202020204" pitchFamily="34" charset="0"/>
                            </a:rPr>
                            <a:t>Testing</a:t>
                          </a:r>
                        </a:p>
                      </a:txBody>
                      <a:tcPr/>
                    </a:tc>
                    <a:extLst>
                      <a:ext uri="{0D108BD9-81ED-4DB2-BD59-A6C34878D82A}">
                        <a16:rowId xmlns:a16="http://schemas.microsoft.com/office/drawing/2014/main" val="3510262915"/>
                      </a:ext>
                    </a:extLst>
                  </a:tr>
                  <a:tr h="0">
                    <a:tc>
                      <a:txBody>
                        <a:bodyPr/>
                        <a:lstStyle/>
                        <a:p>
                          <a:pPr algn="ct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𝑅</m:t>
                                    </m:r>
                                  </m:e>
                                  <m:sup>
                                    <m:r>
                                      <a:rPr lang="en-US" sz="1600" b="0" i="1" smtClean="0">
                                        <a:latin typeface="Cambria Math" panose="02040503050406030204" pitchFamily="18" charset="0"/>
                                      </a:rPr>
                                      <m:t>2</m:t>
                                    </m:r>
                                  </m:sup>
                                </m:sSup>
                              </m:oMath>
                            </m:oMathPara>
                          </a14:m>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dirty="0">
                              <a:latin typeface="Arial" panose="020B0604020202020204" pitchFamily="34" charset="0"/>
                              <a:cs typeface="Arial" panose="020B0604020202020204" pitchFamily="34" charset="0"/>
                            </a:rPr>
                            <a:t>0.89</a:t>
                          </a:r>
                        </a:p>
                      </a:txBody>
                      <a:tcPr/>
                    </a:tc>
                    <a:tc>
                      <a:txBody>
                        <a:bodyPr/>
                        <a:lstStyle/>
                        <a:p>
                          <a:pPr algn="ctr"/>
                          <a:r>
                            <a:rPr lang="en-US" sz="1600" b="1" dirty="0">
                              <a:latin typeface="Arial" panose="020B0604020202020204" pitchFamily="34" charset="0"/>
                              <a:cs typeface="Arial" panose="020B0604020202020204" pitchFamily="34" charset="0"/>
                            </a:rPr>
                            <a:t>0.90</a:t>
                          </a:r>
                        </a:p>
                      </a:txBody>
                      <a:tcPr/>
                    </a:tc>
                    <a:extLst>
                      <a:ext uri="{0D108BD9-81ED-4DB2-BD59-A6C34878D82A}">
                        <a16:rowId xmlns:a16="http://schemas.microsoft.com/office/drawing/2014/main" val="4118951474"/>
                      </a:ext>
                    </a:extLst>
                  </a:tr>
                  <a:tr h="0">
                    <a:tc>
                      <a:txBody>
                        <a:bodyPr/>
                        <a:lstStyle/>
                        <a:p>
                          <a:pPr algn="ctr"/>
                          <a:r>
                            <a:rPr lang="en-US" sz="1600" dirty="0">
                              <a:latin typeface="Arial" panose="020B0604020202020204" pitchFamily="34" charset="0"/>
                              <a:cs typeface="Arial" panose="020B0604020202020204" pitchFamily="34" charset="0"/>
                            </a:rPr>
                            <a:t>AAPE (%)</a:t>
                          </a:r>
                        </a:p>
                      </a:txBody>
                      <a:tcPr/>
                    </a:tc>
                    <a:tc>
                      <a:txBody>
                        <a:bodyPr/>
                        <a:lstStyle/>
                        <a:p>
                          <a:pPr algn="ctr"/>
                          <a:r>
                            <a:rPr lang="en-US" sz="1600" b="1" dirty="0">
                              <a:latin typeface="Arial" panose="020B0604020202020204" pitchFamily="34" charset="0"/>
                              <a:cs typeface="Arial" panose="020B0604020202020204" pitchFamily="34" charset="0"/>
                            </a:rPr>
                            <a:t>21.2</a:t>
                          </a:r>
                        </a:p>
                      </a:txBody>
                      <a:tcPr/>
                    </a:tc>
                    <a:tc>
                      <a:txBody>
                        <a:bodyPr/>
                        <a:lstStyle/>
                        <a:p>
                          <a:pPr algn="ctr"/>
                          <a:r>
                            <a:rPr lang="en-US" sz="1600" b="1" dirty="0">
                              <a:latin typeface="Arial" panose="020B0604020202020204" pitchFamily="34" charset="0"/>
                              <a:cs typeface="Arial" panose="020B0604020202020204" pitchFamily="34" charset="0"/>
                            </a:rPr>
                            <a:t>18.7</a:t>
                          </a:r>
                        </a:p>
                      </a:txBody>
                      <a:tcPr/>
                    </a:tc>
                    <a:extLst>
                      <a:ext uri="{0D108BD9-81ED-4DB2-BD59-A6C34878D82A}">
                        <a16:rowId xmlns:a16="http://schemas.microsoft.com/office/drawing/2014/main" val="70509405"/>
                      </a:ext>
                    </a:extLst>
                  </a:tr>
                  <a:tr h="0">
                    <a:tc>
                      <a:txBody>
                        <a:bodyPr/>
                        <a:lstStyle/>
                        <a:p>
                          <a:pPr algn="ct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90</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Overestimate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dirty="0">
                              <a:latin typeface="Arial" panose="020B0604020202020204" pitchFamily="34" charset="0"/>
                              <a:cs typeface="Arial" panose="020B0604020202020204" pitchFamily="34" charset="0"/>
                            </a:rPr>
                            <a:t>54.7</a:t>
                          </a:r>
                        </a:p>
                      </a:txBody>
                      <a:tcPr/>
                    </a:tc>
                    <a:tc>
                      <a:txBody>
                        <a:bodyPr/>
                        <a:lstStyle/>
                        <a:p>
                          <a:pPr algn="ctr"/>
                          <a:r>
                            <a:rPr lang="en-US" sz="1600" b="1" dirty="0">
                              <a:latin typeface="Arial" panose="020B0604020202020204" pitchFamily="34" charset="0"/>
                              <a:cs typeface="Arial" panose="020B0604020202020204" pitchFamily="34" charset="0"/>
                            </a:rPr>
                            <a:t>46.7</a:t>
                          </a:r>
                        </a:p>
                      </a:txBody>
                      <a:tcPr/>
                    </a:tc>
                    <a:extLst>
                      <a:ext uri="{0D108BD9-81ED-4DB2-BD59-A6C34878D82A}">
                        <a16:rowId xmlns:a16="http://schemas.microsoft.com/office/drawing/2014/main" val="2024428881"/>
                      </a:ext>
                    </a:extLst>
                  </a:tr>
                  <a:tr h="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90</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Underestimate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dirty="0">
                              <a:latin typeface="Arial" panose="020B0604020202020204" pitchFamily="34" charset="0"/>
                              <a:cs typeface="Arial" panose="020B0604020202020204" pitchFamily="34" charset="0"/>
                            </a:rPr>
                            <a:t>-34.6</a:t>
                          </a:r>
                        </a:p>
                      </a:txBody>
                      <a:tcPr/>
                    </a:tc>
                    <a:tc>
                      <a:txBody>
                        <a:bodyPr/>
                        <a:lstStyle/>
                        <a:p>
                          <a:pPr algn="ctr"/>
                          <a:r>
                            <a:rPr lang="en-US" sz="1600" b="1" dirty="0">
                              <a:latin typeface="Arial" panose="020B0604020202020204" pitchFamily="34" charset="0"/>
                              <a:cs typeface="Arial" panose="020B0604020202020204" pitchFamily="34" charset="0"/>
                            </a:rPr>
                            <a:t>-32.4</a:t>
                          </a:r>
                        </a:p>
                      </a:txBody>
                      <a:tcPr/>
                    </a:tc>
                    <a:extLst>
                      <a:ext uri="{0D108BD9-81ED-4DB2-BD59-A6C34878D82A}">
                        <a16:rowId xmlns:a16="http://schemas.microsoft.com/office/drawing/2014/main" val="3743553"/>
                      </a:ext>
                    </a:extLst>
                  </a:tr>
                  <a:tr h="0">
                    <a:tc>
                      <a:txBody>
                        <a:bodyPr/>
                        <a:lstStyle/>
                        <a:p>
                          <a:pPr algn="ct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95</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Overestimate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dirty="0">
                              <a:latin typeface="Arial" panose="020B0604020202020204" pitchFamily="34" charset="0"/>
                              <a:cs typeface="Arial" panose="020B0604020202020204" pitchFamily="34" charset="0"/>
                            </a:rPr>
                            <a:t>70.6</a:t>
                          </a:r>
                        </a:p>
                      </a:txBody>
                      <a:tcPr/>
                    </a:tc>
                    <a:tc>
                      <a:txBody>
                        <a:bodyPr/>
                        <a:lstStyle/>
                        <a:p>
                          <a:pPr algn="ctr"/>
                          <a:r>
                            <a:rPr lang="en-US" sz="1600" b="1" dirty="0">
                              <a:latin typeface="Arial" panose="020B0604020202020204" pitchFamily="34" charset="0"/>
                              <a:cs typeface="Arial" panose="020B0604020202020204" pitchFamily="34" charset="0"/>
                            </a:rPr>
                            <a:t>59.1</a:t>
                          </a:r>
                        </a:p>
                      </a:txBody>
                      <a:tcPr/>
                    </a:tc>
                    <a:extLst>
                      <a:ext uri="{0D108BD9-81ED-4DB2-BD59-A6C34878D82A}">
                        <a16:rowId xmlns:a16="http://schemas.microsoft.com/office/drawing/2014/main" val="72389359"/>
                      </a:ext>
                    </a:extLst>
                  </a:tr>
                  <a:tr h="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95</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Underestimate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dirty="0">
                              <a:latin typeface="Arial" panose="020B0604020202020204" pitchFamily="34" charset="0"/>
                              <a:cs typeface="Arial" panose="020B0604020202020204" pitchFamily="34" charset="0"/>
                            </a:rPr>
                            <a:t>-43.3</a:t>
                          </a:r>
                        </a:p>
                      </a:txBody>
                      <a:tcPr/>
                    </a:tc>
                    <a:tc>
                      <a:txBody>
                        <a:bodyPr/>
                        <a:lstStyle/>
                        <a:p>
                          <a:pPr algn="ctr"/>
                          <a:r>
                            <a:rPr lang="en-US" sz="1600" b="1" dirty="0">
                              <a:latin typeface="Arial" panose="020B0604020202020204" pitchFamily="34" charset="0"/>
                              <a:cs typeface="Arial" panose="020B0604020202020204" pitchFamily="34" charset="0"/>
                            </a:rPr>
                            <a:t>-37.6</a:t>
                          </a:r>
                        </a:p>
                      </a:txBody>
                      <a:tcPr/>
                    </a:tc>
                    <a:extLst>
                      <a:ext uri="{0D108BD9-81ED-4DB2-BD59-A6C34878D82A}">
                        <a16:rowId xmlns:a16="http://schemas.microsoft.com/office/drawing/2014/main" val="3589776915"/>
                      </a:ext>
                    </a:extLst>
                  </a:tr>
                </a:tbl>
              </a:graphicData>
            </a:graphic>
          </p:graphicFrame>
        </mc:Choice>
        <mc:Fallback xmlns="">
          <p:graphicFrame>
            <p:nvGraphicFramePr>
              <p:cNvPr id="10" name="Table 9">
                <a:extLst>
                  <a:ext uri="{FF2B5EF4-FFF2-40B4-BE49-F238E27FC236}">
                    <a16:creationId xmlns:a16="http://schemas.microsoft.com/office/drawing/2014/main" id="{CDBA5A8E-3FF2-4C2B-9F53-F62870B8431E}"/>
                  </a:ext>
                </a:extLst>
              </p:cNvPr>
              <p:cNvGraphicFramePr>
                <a:graphicFrameLocks noGrp="1"/>
              </p:cNvGraphicFramePr>
              <p:nvPr>
                <p:extLst>
                  <p:ext uri="{D42A27DB-BD31-4B8C-83A1-F6EECF244321}">
                    <p14:modId xmlns:p14="http://schemas.microsoft.com/office/powerpoint/2010/main" val="2505675893"/>
                  </p:ext>
                </p:extLst>
              </p:nvPr>
            </p:nvGraphicFramePr>
            <p:xfrm>
              <a:off x="681226" y="2002547"/>
              <a:ext cx="7820347" cy="2364488"/>
            </p:xfrm>
            <a:graphic>
              <a:graphicData uri="http://schemas.openxmlformats.org/drawingml/2006/table">
                <a:tbl>
                  <a:tblPr firstRow="1" bandRow="1">
                    <a:tableStyleId>{5C22544A-7EE6-4342-B048-85BDC9FD1C3A}</a:tableStyleId>
                  </a:tblPr>
                  <a:tblGrid>
                    <a:gridCol w="3434753">
                      <a:extLst>
                        <a:ext uri="{9D8B030D-6E8A-4147-A177-3AD203B41FA5}">
                          <a16:colId xmlns:a16="http://schemas.microsoft.com/office/drawing/2014/main" val="4174322247"/>
                        </a:ext>
                      </a:extLst>
                    </a:gridCol>
                    <a:gridCol w="2192797">
                      <a:extLst>
                        <a:ext uri="{9D8B030D-6E8A-4147-A177-3AD203B41FA5}">
                          <a16:colId xmlns:a16="http://schemas.microsoft.com/office/drawing/2014/main" val="3372915956"/>
                        </a:ext>
                      </a:extLst>
                    </a:gridCol>
                    <a:gridCol w="2192797">
                      <a:extLst>
                        <a:ext uri="{9D8B030D-6E8A-4147-A177-3AD203B41FA5}">
                          <a16:colId xmlns:a16="http://schemas.microsoft.com/office/drawing/2014/main" val="1581153439"/>
                        </a:ext>
                      </a:extLst>
                    </a:gridCol>
                  </a:tblGrid>
                  <a:tr h="335280">
                    <a:tc>
                      <a:txBody>
                        <a:bodyPr/>
                        <a:lstStyle/>
                        <a:p>
                          <a:pPr algn="ctr"/>
                          <a:r>
                            <a:rPr lang="en-US" sz="1600" dirty="0">
                              <a:latin typeface="Arial" panose="020B0604020202020204" pitchFamily="34" charset="0"/>
                              <a:cs typeface="Arial" panose="020B0604020202020204" pitchFamily="34" charset="0"/>
                            </a:rPr>
                            <a:t>Metric</a:t>
                          </a:r>
                        </a:p>
                      </a:txBody>
                      <a:tcPr/>
                    </a:tc>
                    <a:tc>
                      <a:txBody>
                        <a:bodyPr/>
                        <a:lstStyle/>
                        <a:p>
                          <a:pPr algn="ctr"/>
                          <a:r>
                            <a:rPr lang="en-US" sz="1600" dirty="0">
                              <a:latin typeface="Arial" panose="020B0604020202020204" pitchFamily="34" charset="0"/>
                              <a:cs typeface="Arial" panose="020B0604020202020204" pitchFamily="34" charset="0"/>
                            </a:rPr>
                            <a:t>Training</a:t>
                          </a:r>
                        </a:p>
                      </a:txBody>
                      <a:tcPr/>
                    </a:tc>
                    <a:tc>
                      <a:txBody>
                        <a:bodyPr/>
                        <a:lstStyle/>
                        <a:p>
                          <a:pPr algn="ctr"/>
                          <a:r>
                            <a:rPr lang="en-US" sz="1600" dirty="0">
                              <a:latin typeface="Arial" panose="020B0604020202020204" pitchFamily="34" charset="0"/>
                              <a:cs typeface="Arial" panose="020B0604020202020204" pitchFamily="34" charset="0"/>
                            </a:rPr>
                            <a:t>Testing</a:t>
                          </a:r>
                        </a:p>
                      </a:txBody>
                      <a:tcPr/>
                    </a:tc>
                    <a:extLst>
                      <a:ext uri="{0D108BD9-81ED-4DB2-BD59-A6C34878D82A}">
                        <a16:rowId xmlns:a16="http://schemas.microsoft.com/office/drawing/2014/main" val="3510262915"/>
                      </a:ext>
                    </a:extLst>
                  </a:tr>
                  <a:tr h="335280">
                    <a:tc>
                      <a:txBody>
                        <a:bodyPr/>
                        <a:lstStyle/>
                        <a:p>
                          <a:endParaRPr lang="en-US"/>
                        </a:p>
                      </a:txBody>
                      <a:tcPr>
                        <a:blipFill>
                          <a:blip r:embed="rId4"/>
                          <a:stretch>
                            <a:fillRect l="-177" t="-103636" r="-128369" b="-530909"/>
                          </a:stretch>
                        </a:blipFill>
                      </a:tcPr>
                    </a:tc>
                    <a:tc>
                      <a:txBody>
                        <a:bodyPr/>
                        <a:lstStyle/>
                        <a:p>
                          <a:pPr algn="ctr"/>
                          <a:r>
                            <a:rPr lang="en-US" sz="1600" b="1" dirty="0">
                              <a:latin typeface="Arial" panose="020B0604020202020204" pitchFamily="34" charset="0"/>
                              <a:cs typeface="Arial" panose="020B0604020202020204" pitchFamily="34" charset="0"/>
                            </a:rPr>
                            <a:t>0.89</a:t>
                          </a:r>
                        </a:p>
                      </a:txBody>
                      <a:tcPr/>
                    </a:tc>
                    <a:tc>
                      <a:txBody>
                        <a:bodyPr/>
                        <a:lstStyle/>
                        <a:p>
                          <a:pPr algn="ctr"/>
                          <a:r>
                            <a:rPr lang="en-US" sz="1600" b="1" dirty="0">
                              <a:latin typeface="Arial" panose="020B0604020202020204" pitchFamily="34" charset="0"/>
                              <a:cs typeface="Arial" panose="020B0604020202020204" pitchFamily="34" charset="0"/>
                            </a:rPr>
                            <a:t>0.90</a:t>
                          </a:r>
                        </a:p>
                      </a:txBody>
                      <a:tcPr/>
                    </a:tc>
                    <a:extLst>
                      <a:ext uri="{0D108BD9-81ED-4DB2-BD59-A6C34878D82A}">
                        <a16:rowId xmlns:a16="http://schemas.microsoft.com/office/drawing/2014/main" val="4118951474"/>
                      </a:ext>
                    </a:extLst>
                  </a:tr>
                  <a:tr h="335280">
                    <a:tc>
                      <a:txBody>
                        <a:bodyPr/>
                        <a:lstStyle/>
                        <a:p>
                          <a:pPr algn="ctr"/>
                          <a:r>
                            <a:rPr lang="en-US" sz="1600" dirty="0">
                              <a:latin typeface="Arial" panose="020B0604020202020204" pitchFamily="34" charset="0"/>
                              <a:cs typeface="Arial" panose="020B0604020202020204" pitchFamily="34" charset="0"/>
                            </a:rPr>
                            <a:t>AAPE (%)</a:t>
                          </a:r>
                        </a:p>
                      </a:txBody>
                      <a:tcPr/>
                    </a:tc>
                    <a:tc>
                      <a:txBody>
                        <a:bodyPr/>
                        <a:lstStyle/>
                        <a:p>
                          <a:pPr algn="ctr"/>
                          <a:r>
                            <a:rPr lang="en-US" sz="1600" b="1" dirty="0">
                              <a:latin typeface="Arial" panose="020B0604020202020204" pitchFamily="34" charset="0"/>
                              <a:cs typeface="Arial" panose="020B0604020202020204" pitchFamily="34" charset="0"/>
                            </a:rPr>
                            <a:t>21.2</a:t>
                          </a:r>
                        </a:p>
                      </a:txBody>
                      <a:tcPr/>
                    </a:tc>
                    <a:tc>
                      <a:txBody>
                        <a:bodyPr/>
                        <a:lstStyle/>
                        <a:p>
                          <a:pPr algn="ctr"/>
                          <a:r>
                            <a:rPr lang="en-US" sz="1600" b="1" dirty="0">
                              <a:latin typeface="Arial" panose="020B0604020202020204" pitchFamily="34" charset="0"/>
                              <a:cs typeface="Arial" panose="020B0604020202020204" pitchFamily="34" charset="0"/>
                            </a:rPr>
                            <a:t>18.7</a:t>
                          </a:r>
                        </a:p>
                      </a:txBody>
                      <a:tcPr/>
                    </a:tc>
                    <a:extLst>
                      <a:ext uri="{0D108BD9-81ED-4DB2-BD59-A6C34878D82A}">
                        <a16:rowId xmlns:a16="http://schemas.microsoft.com/office/drawing/2014/main" val="70509405"/>
                      </a:ext>
                    </a:extLst>
                  </a:tr>
                  <a:tr h="339662">
                    <a:tc>
                      <a:txBody>
                        <a:bodyPr/>
                        <a:lstStyle/>
                        <a:p>
                          <a:endParaRPr lang="en-US"/>
                        </a:p>
                      </a:txBody>
                      <a:tcPr>
                        <a:blipFill>
                          <a:blip r:embed="rId4"/>
                          <a:stretch>
                            <a:fillRect l="-177" t="-298214" r="-128369" b="-323214"/>
                          </a:stretch>
                        </a:blipFill>
                      </a:tcPr>
                    </a:tc>
                    <a:tc>
                      <a:txBody>
                        <a:bodyPr/>
                        <a:lstStyle/>
                        <a:p>
                          <a:pPr algn="ctr"/>
                          <a:r>
                            <a:rPr lang="en-US" sz="1600" b="1" dirty="0">
                              <a:latin typeface="Arial" panose="020B0604020202020204" pitchFamily="34" charset="0"/>
                              <a:cs typeface="Arial" panose="020B0604020202020204" pitchFamily="34" charset="0"/>
                            </a:rPr>
                            <a:t>54.7</a:t>
                          </a:r>
                        </a:p>
                      </a:txBody>
                      <a:tcPr/>
                    </a:tc>
                    <a:tc>
                      <a:txBody>
                        <a:bodyPr/>
                        <a:lstStyle/>
                        <a:p>
                          <a:pPr algn="ctr"/>
                          <a:r>
                            <a:rPr lang="en-US" sz="1600" b="1" dirty="0">
                              <a:latin typeface="Arial" panose="020B0604020202020204" pitchFamily="34" charset="0"/>
                              <a:cs typeface="Arial" panose="020B0604020202020204" pitchFamily="34" charset="0"/>
                            </a:rPr>
                            <a:t>46.7</a:t>
                          </a:r>
                        </a:p>
                      </a:txBody>
                      <a:tcPr/>
                    </a:tc>
                    <a:extLst>
                      <a:ext uri="{0D108BD9-81ED-4DB2-BD59-A6C34878D82A}">
                        <a16:rowId xmlns:a16="http://schemas.microsoft.com/office/drawing/2014/main" val="2024428881"/>
                      </a:ext>
                    </a:extLst>
                  </a:tr>
                  <a:tr h="339662">
                    <a:tc>
                      <a:txBody>
                        <a:bodyPr/>
                        <a:lstStyle/>
                        <a:p>
                          <a:endParaRPr lang="en-US"/>
                        </a:p>
                      </a:txBody>
                      <a:tcPr>
                        <a:blipFill>
                          <a:blip r:embed="rId4"/>
                          <a:stretch>
                            <a:fillRect l="-177" t="-398214" r="-128369" b="-223214"/>
                          </a:stretch>
                        </a:blipFill>
                      </a:tcPr>
                    </a:tc>
                    <a:tc>
                      <a:txBody>
                        <a:bodyPr/>
                        <a:lstStyle/>
                        <a:p>
                          <a:pPr algn="ctr"/>
                          <a:r>
                            <a:rPr lang="en-US" sz="1600" b="1" dirty="0">
                              <a:latin typeface="Arial" panose="020B0604020202020204" pitchFamily="34" charset="0"/>
                              <a:cs typeface="Arial" panose="020B0604020202020204" pitchFamily="34" charset="0"/>
                            </a:rPr>
                            <a:t>-34.6</a:t>
                          </a:r>
                        </a:p>
                      </a:txBody>
                      <a:tcPr/>
                    </a:tc>
                    <a:tc>
                      <a:txBody>
                        <a:bodyPr/>
                        <a:lstStyle/>
                        <a:p>
                          <a:pPr algn="ctr"/>
                          <a:r>
                            <a:rPr lang="en-US" sz="1600" b="1" dirty="0">
                              <a:latin typeface="Arial" panose="020B0604020202020204" pitchFamily="34" charset="0"/>
                              <a:cs typeface="Arial" panose="020B0604020202020204" pitchFamily="34" charset="0"/>
                            </a:rPr>
                            <a:t>-32.4</a:t>
                          </a:r>
                        </a:p>
                      </a:txBody>
                      <a:tcPr/>
                    </a:tc>
                    <a:extLst>
                      <a:ext uri="{0D108BD9-81ED-4DB2-BD59-A6C34878D82A}">
                        <a16:rowId xmlns:a16="http://schemas.microsoft.com/office/drawing/2014/main" val="3743553"/>
                      </a:ext>
                    </a:extLst>
                  </a:tr>
                  <a:tr h="339662">
                    <a:tc>
                      <a:txBody>
                        <a:bodyPr/>
                        <a:lstStyle/>
                        <a:p>
                          <a:endParaRPr lang="en-US"/>
                        </a:p>
                      </a:txBody>
                      <a:tcPr>
                        <a:blipFill>
                          <a:blip r:embed="rId4"/>
                          <a:stretch>
                            <a:fillRect l="-177" t="-498214" r="-128369" b="-123214"/>
                          </a:stretch>
                        </a:blipFill>
                      </a:tcPr>
                    </a:tc>
                    <a:tc>
                      <a:txBody>
                        <a:bodyPr/>
                        <a:lstStyle/>
                        <a:p>
                          <a:pPr algn="ctr"/>
                          <a:r>
                            <a:rPr lang="en-US" sz="1600" b="1" dirty="0">
                              <a:latin typeface="Arial" panose="020B0604020202020204" pitchFamily="34" charset="0"/>
                              <a:cs typeface="Arial" panose="020B0604020202020204" pitchFamily="34" charset="0"/>
                            </a:rPr>
                            <a:t>70.6</a:t>
                          </a:r>
                        </a:p>
                      </a:txBody>
                      <a:tcPr/>
                    </a:tc>
                    <a:tc>
                      <a:txBody>
                        <a:bodyPr/>
                        <a:lstStyle/>
                        <a:p>
                          <a:pPr algn="ctr"/>
                          <a:r>
                            <a:rPr lang="en-US" sz="1600" b="1" dirty="0">
                              <a:latin typeface="Arial" panose="020B0604020202020204" pitchFamily="34" charset="0"/>
                              <a:cs typeface="Arial" panose="020B0604020202020204" pitchFamily="34" charset="0"/>
                            </a:rPr>
                            <a:t>59.1</a:t>
                          </a:r>
                        </a:p>
                      </a:txBody>
                      <a:tcPr/>
                    </a:tc>
                    <a:extLst>
                      <a:ext uri="{0D108BD9-81ED-4DB2-BD59-A6C34878D82A}">
                        <a16:rowId xmlns:a16="http://schemas.microsoft.com/office/drawing/2014/main" val="72389359"/>
                      </a:ext>
                    </a:extLst>
                  </a:tr>
                  <a:tr h="339662">
                    <a:tc>
                      <a:txBody>
                        <a:bodyPr/>
                        <a:lstStyle/>
                        <a:p>
                          <a:endParaRPr lang="en-US"/>
                        </a:p>
                      </a:txBody>
                      <a:tcPr>
                        <a:blipFill>
                          <a:blip r:embed="rId4"/>
                          <a:stretch>
                            <a:fillRect l="-177" t="-598214" r="-128369" b="-23214"/>
                          </a:stretch>
                        </a:blipFill>
                      </a:tcPr>
                    </a:tc>
                    <a:tc>
                      <a:txBody>
                        <a:bodyPr/>
                        <a:lstStyle/>
                        <a:p>
                          <a:pPr algn="ctr"/>
                          <a:r>
                            <a:rPr lang="en-US" sz="1600" b="1" dirty="0">
                              <a:latin typeface="Arial" panose="020B0604020202020204" pitchFamily="34" charset="0"/>
                              <a:cs typeface="Arial" panose="020B0604020202020204" pitchFamily="34" charset="0"/>
                            </a:rPr>
                            <a:t>-43.3</a:t>
                          </a:r>
                        </a:p>
                      </a:txBody>
                      <a:tcPr/>
                    </a:tc>
                    <a:tc>
                      <a:txBody>
                        <a:bodyPr/>
                        <a:lstStyle/>
                        <a:p>
                          <a:pPr algn="ctr"/>
                          <a:r>
                            <a:rPr lang="en-US" sz="1600" b="1" dirty="0">
                              <a:latin typeface="Arial" panose="020B0604020202020204" pitchFamily="34" charset="0"/>
                              <a:cs typeface="Arial" panose="020B0604020202020204" pitchFamily="34" charset="0"/>
                            </a:rPr>
                            <a:t>-37.6</a:t>
                          </a:r>
                        </a:p>
                      </a:txBody>
                      <a:tcPr/>
                    </a:tc>
                    <a:extLst>
                      <a:ext uri="{0D108BD9-81ED-4DB2-BD59-A6C34878D82A}">
                        <a16:rowId xmlns:a16="http://schemas.microsoft.com/office/drawing/2014/main" val="3589776915"/>
                      </a:ext>
                    </a:extLst>
                  </a:tr>
                </a:tbl>
              </a:graphicData>
            </a:graphic>
          </p:graphicFrame>
        </mc:Fallback>
      </mc:AlternateContent>
      <p:sp>
        <p:nvSpPr>
          <p:cNvPr id="12" name="TextBox 11">
            <a:extLst>
              <a:ext uri="{FF2B5EF4-FFF2-40B4-BE49-F238E27FC236}">
                <a16:creationId xmlns:a16="http://schemas.microsoft.com/office/drawing/2014/main" id="{5CD09847-7B3F-455D-8EFD-48B0F3CE7B4A}"/>
              </a:ext>
            </a:extLst>
          </p:cNvPr>
          <p:cNvSpPr txBox="1"/>
          <p:nvPr/>
        </p:nvSpPr>
        <p:spPr>
          <a:xfrm>
            <a:off x="24500" y="6569078"/>
            <a:ext cx="8739937"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Our model takes </a:t>
            </a:r>
            <a:r>
              <a:rPr lang="en-US" sz="1200" b="1" dirty="0">
                <a:latin typeface="Arial" panose="020B0604020202020204" pitchFamily="34" charset="0"/>
                <a:cs typeface="Arial" panose="020B0604020202020204" pitchFamily="34" charset="0"/>
              </a:rPr>
              <a:t>7.5 hours </a:t>
            </a:r>
            <a:r>
              <a:rPr lang="en-US" sz="1200" dirty="0">
                <a:latin typeface="Arial" panose="020B0604020202020204" pitchFamily="34" charset="0"/>
                <a:cs typeface="Arial" panose="020B0604020202020204" pitchFamily="34" charset="0"/>
              </a:rPr>
              <a:t>for training and approximately </a:t>
            </a:r>
            <a:r>
              <a:rPr lang="en-US" sz="1200" b="1" dirty="0">
                <a:latin typeface="Arial" panose="020B0604020202020204" pitchFamily="34" charset="0"/>
                <a:cs typeface="Arial" panose="020B0604020202020204" pitchFamily="34" charset="0"/>
              </a:rPr>
              <a:t>270 seconds for every 1K </a:t>
            </a:r>
            <a:r>
              <a:rPr lang="en-US" sz="1200" dirty="0">
                <a:latin typeface="Arial" panose="020B0604020202020204" pitchFamily="34" charset="0"/>
                <a:cs typeface="Arial" panose="020B0604020202020204" pitchFamily="34" charset="0"/>
              </a:rPr>
              <a:t>data points for inference</a:t>
            </a:r>
          </a:p>
        </p:txBody>
      </p:sp>
    </p:spTree>
    <p:extLst>
      <p:ext uri="{BB962C8B-B14F-4D97-AF65-F5344CB8AC3E}">
        <p14:creationId xmlns:p14="http://schemas.microsoft.com/office/powerpoint/2010/main" val="3630900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E4C2-4864-4072-924E-B95177E1C684}"/>
              </a:ext>
            </a:extLst>
          </p:cNvPr>
          <p:cNvSpPr>
            <a:spLocks noGrp="1"/>
          </p:cNvSpPr>
          <p:nvPr>
            <p:ph type="title"/>
          </p:nvPr>
        </p:nvSpPr>
        <p:spPr/>
        <p:txBody>
          <a:bodyPr/>
          <a:lstStyle/>
          <a:p>
            <a:r>
              <a:rPr lang="en-US" dirty="0">
                <a:solidFill>
                  <a:srgbClr val="254061"/>
                </a:solidFill>
              </a:rPr>
              <a:t>Result: </a:t>
            </a:r>
            <a:r>
              <a:rPr lang="en-US" dirty="0">
                <a:solidFill>
                  <a:srgbClr val="C00000"/>
                </a:solidFill>
              </a:rPr>
              <a:t>Actual</a:t>
            </a:r>
            <a:r>
              <a:rPr lang="en-US" dirty="0"/>
              <a:t> Bump Inductance Model</a:t>
            </a:r>
          </a:p>
        </p:txBody>
      </p:sp>
      <p:sp>
        <p:nvSpPr>
          <p:cNvPr id="3" name="Content Placeholder 2">
            <a:extLst>
              <a:ext uri="{FF2B5EF4-FFF2-40B4-BE49-F238E27FC236}">
                <a16:creationId xmlns:a16="http://schemas.microsoft.com/office/drawing/2014/main" id="{D08908CB-B77D-4663-BA60-3A6E4C2DF381}"/>
              </a:ext>
            </a:extLst>
          </p:cNvPr>
          <p:cNvSpPr>
            <a:spLocks noGrp="1"/>
          </p:cNvSpPr>
          <p:nvPr>
            <p:ph idx="1"/>
          </p:nvPr>
        </p:nvSpPr>
        <p:spPr/>
        <p:txBody>
          <a:bodyPr/>
          <a:lstStyle/>
          <a:p>
            <a:r>
              <a:rPr lang="en-US" sz="2400" b="1" dirty="0"/>
              <a:t>Better runtime-accuracy tradeoff pareto</a:t>
            </a:r>
          </a:p>
          <a:p>
            <a:pPr lvl="1"/>
            <a:r>
              <a:rPr lang="en-US" sz="2200" dirty="0"/>
              <a:t>Achieve AAPE of </a:t>
            </a:r>
            <a:r>
              <a:rPr lang="en-US" sz="2000" dirty="0">
                <a:solidFill>
                  <a:srgbClr val="C00000"/>
                </a:solidFill>
              </a:rPr>
              <a:t>13.5%</a:t>
            </a:r>
            <a:r>
              <a:rPr lang="en-US" sz="2000" dirty="0"/>
              <a:t> and </a:t>
            </a:r>
            <a:r>
              <a:rPr lang="en-US" sz="2000" dirty="0">
                <a:solidFill>
                  <a:srgbClr val="C00000"/>
                </a:solidFill>
              </a:rPr>
              <a:t>19.3%</a:t>
            </a:r>
            <a:r>
              <a:rPr lang="en-US" sz="2000" dirty="0"/>
              <a:t> for training and testing</a:t>
            </a:r>
          </a:p>
          <a:p>
            <a:pPr marL="573087" lvl="2" indent="0">
              <a:buNone/>
            </a:pPr>
            <a:r>
              <a:rPr lang="en-US" sz="2200" dirty="0">
                <a:solidFill>
                  <a:srgbClr val="C00000"/>
                </a:solidFill>
                <a:sym typeface="Wingdings" panose="05000000000000000000" pitchFamily="2" charset="2"/>
              </a:rPr>
              <a:t>	</a:t>
            </a:r>
            <a:r>
              <a:rPr lang="en-US" sz="2000" dirty="0">
                <a:solidFill>
                  <a:srgbClr val="C00000"/>
                </a:solidFill>
                <a:sym typeface="Wingdings" panose="05000000000000000000" pitchFamily="2" charset="2"/>
              </a:rPr>
              <a:t> Already better than Quick tool result(!)</a:t>
            </a:r>
            <a:endParaRPr lang="en-US" sz="2000" dirty="0">
              <a:solidFill>
                <a:srgbClr val="C00000"/>
              </a:solidFill>
            </a:endParaRPr>
          </a:p>
          <a:p>
            <a:pPr marL="573087" lvl="2" indent="0">
              <a:buNone/>
            </a:pPr>
            <a:endParaRPr lang="en-US" sz="2200" dirty="0"/>
          </a:p>
        </p:txBody>
      </p:sp>
      <p:pic>
        <p:nvPicPr>
          <p:cNvPr id="5" name="Picture 4">
            <a:extLst>
              <a:ext uri="{FF2B5EF4-FFF2-40B4-BE49-F238E27FC236}">
                <a16:creationId xmlns:a16="http://schemas.microsoft.com/office/drawing/2014/main" id="{25D1F739-D88F-4E6E-A446-DB30974D4D7D}"/>
              </a:ext>
            </a:extLst>
          </p:cNvPr>
          <p:cNvPicPr>
            <a:picLocks noChangeAspect="1"/>
          </p:cNvPicPr>
          <p:nvPr/>
        </p:nvPicPr>
        <p:blipFill rotWithShape="1">
          <a:blip r:embed="rId3"/>
          <a:srcRect b="12633"/>
          <a:stretch/>
        </p:blipFill>
        <p:spPr>
          <a:xfrm>
            <a:off x="1969901" y="4370574"/>
            <a:ext cx="5235948" cy="2169706"/>
          </a:xfrm>
          <a:prstGeom prst="rect">
            <a:avLst/>
          </a:prstGeom>
        </p:spPr>
      </p:pic>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727545F-A152-453C-AD65-0CE18900C57D}"/>
                  </a:ext>
                </a:extLst>
              </p:cNvPr>
              <p:cNvGraphicFramePr>
                <a:graphicFrameLocks noGrp="1"/>
              </p:cNvGraphicFramePr>
              <p:nvPr>
                <p:extLst>
                  <p:ext uri="{D42A27DB-BD31-4B8C-83A1-F6EECF244321}">
                    <p14:modId xmlns:p14="http://schemas.microsoft.com/office/powerpoint/2010/main" val="3433278142"/>
                  </p:ext>
                </p:extLst>
              </p:nvPr>
            </p:nvGraphicFramePr>
            <p:xfrm>
              <a:off x="681226" y="2002547"/>
              <a:ext cx="7813295" cy="2364488"/>
            </p:xfrm>
            <a:graphic>
              <a:graphicData uri="http://schemas.openxmlformats.org/drawingml/2006/table">
                <a:tbl>
                  <a:tblPr firstRow="1" bandRow="1">
                    <a:tableStyleId>{5C22544A-7EE6-4342-B048-85BDC9FD1C3A}</a:tableStyleId>
                  </a:tblPr>
                  <a:tblGrid>
                    <a:gridCol w="3434753">
                      <a:extLst>
                        <a:ext uri="{9D8B030D-6E8A-4147-A177-3AD203B41FA5}">
                          <a16:colId xmlns:a16="http://schemas.microsoft.com/office/drawing/2014/main" val="4174322247"/>
                        </a:ext>
                      </a:extLst>
                    </a:gridCol>
                    <a:gridCol w="1459514">
                      <a:extLst>
                        <a:ext uri="{9D8B030D-6E8A-4147-A177-3AD203B41FA5}">
                          <a16:colId xmlns:a16="http://schemas.microsoft.com/office/drawing/2014/main" val="402674674"/>
                        </a:ext>
                      </a:extLst>
                    </a:gridCol>
                    <a:gridCol w="1459514">
                      <a:extLst>
                        <a:ext uri="{9D8B030D-6E8A-4147-A177-3AD203B41FA5}">
                          <a16:colId xmlns:a16="http://schemas.microsoft.com/office/drawing/2014/main" val="3372915956"/>
                        </a:ext>
                      </a:extLst>
                    </a:gridCol>
                    <a:gridCol w="1459514">
                      <a:extLst>
                        <a:ext uri="{9D8B030D-6E8A-4147-A177-3AD203B41FA5}">
                          <a16:colId xmlns:a16="http://schemas.microsoft.com/office/drawing/2014/main" val="1581153439"/>
                        </a:ext>
                      </a:extLst>
                    </a:gridCol>
                  </a:tblGrid>
                  <a:tr h="0">
                    <a:tc>
                      <a:txBody>
                        <a:bodyPr/>
                        <a:lstStyle/>
                        <a:p>
                          <a:pPr algn="ctr"/>
                          <a:r>
                            <a:rPr lang="en-US" sz="1600" dirty="0">
                              <a:latin typeface="Arial" panose="020B0604020202020204" pitchFamily="34" charset="0"/>
                              <a:cs typeface="Arial" panose="020B0604020202020204" pitchFamily="34" charset="0"/>
                            </a:rPr>
                            <a:t>Metric</a:t>
                          </a:r>
                        </a:p>
                      </a:txBody>
                      <a:tcPr/>
                    </a:tc>
                    <a:tc>
                      <a:txBody>
                        <a:bodyPr/>
                        <a:lstStyle/>
                        <a:p>
                          <a:pPr algn="ctr"/>
                          <a:r>
                            <a:rPr lang="en-US" sz="1600" dirty="0">
                              <a:latin typeface="Arial" panose="020B0604020202020204" pitchFamily="34" charset="0"/>
                              <a:cs typeface="Arial" panose="020B0604020202020204" pitchFamily="34" charset="0"/>
                            </a:rPr>
                            <a:t>Quick</a:t>
                          </a:r>
                        </a:p>
                      </a:txBody>
                      <a:tcPr/>
                    </a:tc>
                    <a:tc>
                      <a:txBody>
                        <a:bodyPr/>
                        <a:lstStyle/>
                        <a:p>
                          <a:pPr algn="ctr"/>
                          <a:r>
                            <a:rPr lang="en-US" sz="1600" b="1" dirty="0">
                              <a:latin typeface="Arial" panose="020B0604020202020204" pitchFamily="34" charset="0"/>
                              <a:cs typeface="Arial" panose="020B0604020202020204" pitchFamily="34" charset="0"/>
                            </a:rPr>
                            <a:t>Training</a:t>
                          </a:r>
                        </a:p>
                      </a:txBody>
                      <a:tcPr/>
                    </a:tc>
                    <a:tc>
                      <a:txBody>
                        <a:bodyPr/>
                        <a:lstStyle/>
                        <a:p>
                          <a:pPr algn="ctr"/>
                          <a:r>
                            <a:rPr lang="en-US" sz="1600" b="1" dirty="0">
                              <a:latin typeface="Arial" panose="020B0604020202020204" pitchFamily="34" charset="0"/>
                              <a:cs typeface="Arial" panose="020B0604020202020204" pitchFamily="34" charset="0"/>
                            </a:rPr>
                            <a:t>Testing</a:t>
                          </a:r>
                        </a:p>
                      </a:txBody>
                      <a:tcPr/>
                    </a:tc>
                    <a:extLst>
                      <a:ext uri="{0D108BD9-81ED-4DB2-BD59-A6C34878D82A}">
                        <a16:rowId xmlns:a16="http://schemas.microsoft.com/office/drawing/2014/main" val="3510262915"/>
                      </a:ext>
                    </a:extLst>
                  </a:tr>
                  <a:tr h="0">
                    <a:tc>
                      <a:txBody>
                        <a:bodyPr/>
                        <a:lstStyle/>
                        <a:p>
                          <a:pPr algn="ct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𝑅</m:t>
                                    </m:r>
                                  </m:e>
                                  <m:sup>
                                    <m:r>
                                      <a:rPr lang="en-US" sz="1600" b="0" i="1" smtClean="0">
                                        <a:latin typeface="Cambria Math" panose="02040503050406030204" pitchFamily="18" charset="0"/>
                                      </a:rPr>
                                      <m:t>2</m:t>
                                    </m:r>
                                  </m:sup>
                                </m:sSup>
                              </m:oMath>
                            </m:oMathPara>
                          </a14:m>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0.77</a:t>
                          </a:r>
                        </a:p>
                      </a:txBody>
                      <a:tcPr/>
                    </a:tc>
                    <a:tc>
                      <a:txBody>
                        <a:bodyPr/>
                        <a:lstStyle/>
                        <a:p>
                          <a:pPr algn="ctr"/>
                          <a:r>
                            <a:rPr lang="en-US" sz="1600" b="1" dirty="0">
                              <a:latin typeface="Arial" panose="020B0604020202020204" pitchFamily="34" charset="0"/>
                              <a:cs typeface="Arial" panose="020B0604020202020204" pitchFamily="34" charset="0"/>
                            </a:rPr>
                            <a:t>0.97</a:t>
                          </a:r>
                        </a:p>
                      </a:txBody>
                      <a:tcPr/>
                    </a:tc>
                    <a:tc>
                      <a:txBody>
                        <a:bodyPr/>
                        <a:lstStyle/>
                        <a:p>
                          <a:pPr algn="ctr"/>
                          <a:r>
                            <a:rPr lang="en-US" sz="1600" b="1" dirty="0">
                              <a:latin typeface="Arial" panose="020B0604020202020204" pitchFamily="34" charset="0"/>
                              <a:cs typeface="Arial" panose="020B0604020202020204" pitchFamily="34" charset="0"/>
                            </a:rPr>
                            <a:t>0.92</a:t>
                          </a:r>
                        </a:p>
                      </a:txBody>
                      <a:tcPr/>
                    </a:tc>
                    <a:extLst>
                      <a:ext uri="{0D108BD9-81ED-4DB2-BD59-A6C34878D82A}">
                        <a16:rowId xmlns:a16="http://schemas.microsoft.com/office/drawing/2014/main" val="4118951474"/>
                      </a:ext>
                    </a:extLst>
                  </a:tr>
                  <a:tr h="0">
                    <a:tc>
                      <a:txBody>
                        <a:bodyPr/>
                        <a:lstStyle/>
                        <a:p>
                          <a:pPr algn="ctr"/>
                          <a:r>
                            <a:rPr lang="en-US" sz="1600" dirty="0">
                              <a:latin typeface="Arial" panose="020B0604020202020204" pitchFamily="34" charset="0"/>
                              <a:cs typeface="Arial" panose="020B0604020202020204" pitchFamily="34" charset="0"/>
                            </a:rPr>
                            <a:t>AAPE (%)</a:t>
                          </a:r>
                        </a:p>
                      </a:txBody>
                      <a:tcPr/>
                    </a:tc>
                    <a:tc>
                      <a:txBody>
                        <a:bodyPr/>
                        <a:lstStyle/>
                        <a:p>
                          <a:pPr algn="ctr"/>
                          <a:r>
                            <a:rPr lang="en-US" sz="1600" dirty="0">
                              <a:latin typeface="Arial" panose="020B0604020202020204" pitchFamily="34" charset="0"/>
                              <a:cs typeface="Arial" panose="020B0604020202020204" pitchFamily="34" charset="0"/>
                            </a:rPr>
                            <a:t>33.2</a:t>
                          </a:r>
                        </a:p>
                      </a:txBody>
                      <a:tcPr/>
                    </a:tc>
                    <a:tc>
                      <a:txBody>
                        <a:bodyPr/>
                        <a:lstStyle/>
                        <a:p>
                          <a:pPr algn="ctr"/>
                          <a:r>
                            <a:rPr lang="en-US" sz="1600" b="1" dirty="0">
                              <a:latin typeface="Arial" panose="020B0604020202020204" pitchFamily="34" charset="0"/>
                              <a:cs typeface="Arial" panose="020B0604020202020204" pitchFamily="34" charset="0"/>
                            </a:rPr>
                            <a:t>13.5</a:t>
                          </a:r>
                        </a:p>
                      </a:txBody>
                      <a:tcPr/>
                    </a:tc>
                    <a:tc>
                      <a:txBody>
                        <a:bodyPr/>
                        <a:lstStyle/>
                        <a:p>
                          <a:pPr algn="ctr"/>
                          <a:r>
                            <a:rPr lang="en-US" sz="1600" b="1" dirty="0">
                              <a:latin typeface="Arial" panose="020B0604020202020204" pitchFamily="34" charset="0"/>
                              <a:cs typeface="Arial" panose="020B0604020202020204" pitchFamily="34" charset="0"/>
                            </a:rPr>
                            <a:t>19.3</a:t>
                          </a:r>
                        </a:p>
                      </a:txBody>
                      <a:tcPr/>
                    </a:tc>
                    <a:extLst>
                      <a:ext uri="{0D108BD9-81ED-4DB2-BD59-A6C34878D82A}">
                        <a16:rowId xmlns:a16="http://schemas.microsoft.com/office/drawing/2014/main" val="70509405"/>
                      </a:ext>
                    </a:extLst>
                  </a:tr>
                  <a:tr h="0">
                    <a:tc>
                      <a:txBody>
                        <a:bodyPr/>
                        <a:lstStyle/>
                        <a:p>
                          <a:pPr algn="ct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90</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Overestimate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97.6</a:t>
                          </a:r>
                        </a:p>
                      </a:txBody>
                      <a:tcPr/>
                    </a:tc>
                    <a:tc>
                      <a:txBody>
                        <a:bodyPr/>
                        <a:lstStyle/>
                        <a:p>
                          <a:pPr algn="ctr"/>
                          <a:r>
                            <a:rPr lang="en-US" sz="1600" b="1" dirty="0">
                              <a:latin typeface="Arial" panose="020B0604020202020204" pitchFamily="34" charset="0"/>
                              <a:cs typeface="Arial" panose="020B0604020202020204" pitchFamily="34" charset="0"/>
                            </a:rPr>
                            <a:t>32.2</a:t>
                          </a:r>
                        </a:p>
                      </a:txBody>
                      <a:tcPr/>
                    </a:tc>
                    <a:tc>
                      <a:txBody>
                        <a:bodyPr/>
                        <a:lstStyle/>
                        <a:p>
                          <a:pPr algn="ctr"/>
                          <a:r>
                            <a:rPr lang="en-US" sz="1600" b="1" dirty="0">
                              <a:latin typeface="Arial" panose="020B0604020202020204" pitchFamily="34" charset="0"/>
                              <a:cs typeface="Arial" panose="020B0604020202020204" pitchFamily="34" charset="0"/>
                            </a:rPr>
                            <a:t>48.0</a:t>
                          </a:r>
                        </a:p>
                      </a:txBody>
                      <a:tcPr/>
                    </a:tc>
                    <a:extLst>
                      <a:ext uri="{0D108BD9-81ED-4DB2-BD59-A6C34878D82A}">
                        <a16:rowId xmlns:a16="http://schemas.microsoft.com/office/drawing/2014/main" val="2024428881"/>
                      </a:ext>
                    </a:extLst>
                  </a:tr>
                  <a:tr h="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90</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Underestimate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-56.9</a:t>
                          </a:r>
                        </a:p>
                      </a:txBody>
                      <a:tcPr/>
                    </a:tc>
                    <a:tc>
                      <a:txBody>
                        <a:bodyPr/>
                        <a:lstStyle/>
                        <a:p>
                          <a:pPr algn="ctr"/>
                          <a:r>
                            <a:rPr lang="en-US" sz="1600" b="1" dirty="0">
                              <a:latin typeface="Arial" panose="020B0604020202020204" pitchFamily="34" charset="0"/>
                              <a:cs typeface="Arial" panose="020B0604020202020204" pitchFamily="34" charset="0"/>
                            </a:rPr>
                            <a:t>-24.9</a:t>
                          </a:r>
                        </a:p>
                      </a:txBody>
                      <a:tcPr/>
                    </a:tc>
                    <a:tc>
                      <a:txBody>
                        <a:bodyPr/>
                        <a:lstStyle/>
                        <a:p>
                          <a:pPr algn="ctr"/>
                          <a:r>
                            <a:rPr lang="en-US" sz="1600" b="1" dirty="0">
                              <a:latin typeface="Arial" panose="020B0604020202020204" pitchFamily="34" charset="0"/>
                              <a:cs typeface="Arial" panose="020B0604020202020204" pitchFamily="34" charset="0"/>
                            </a:rPr>
                            <a:t>-32.5</a:t>
                          </a:r>
                        </a:p>
                      </a:txBody>
                      <a:tcPr/>
                    </a:tc>
                    <a:extLst>
                      <a:ext uri="{0D108BD9-81ED-4DB2-BD59-A6C34878D82A}">
                        <a16:rowId xmlns:a16="http://schemas.microsoft.com/office/drawing/2014/main" val="3743553"/>
                      </a:ext>
                    </a:extLst>
                  </a:tr>
                  <a:tr h="0">
                    <a:tc>
                      <a:txBody>
                        <a:bodyPr/>
                        <a:lstStyle/>
                        <a:p>
                          <a:pPr algn="ct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95</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Overestimate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125.1</a:t>
                          </a:r>
                        </a:p>
                      </a:txBody>
                      <a:tcPr/>
                    </a:tc>
                    <a:tc>
                      <a:txBody>
                        <a:bodyPr/>
                        <a:lstStyle/>
                        <a:p>
                          <a:pPr algn="ctr"/>
                          <a:r>
                            <a:rPr lang="en-US" sz="1600" b="1" dirty="0">
                              <a:latin typeface="Arial" panose="020B0604020202020204" pitchFamily="34" charset="0"/>
                              <a:cs typeface="Arial" panose="020B0604020202020204" pitchFamily="34" charset="0"/>
                            </a:rPr>
                            <a:t>41.2</a:t>
                          </a:r>
                        </a:p>
                      </a:txBody>
                      <a:tcPr/>
                    </a:tc>
                    <a:tc>
                      <a:txBody>
                        <a:bodyPr/>
                        <a:lstStyle/>
                        <a:p>
                          <a:pPr algn="ctr"/>
                          <a:r>
                            <a:rPr lang="en-US" sz="1600" b="1" dirty="0">
                              <a:latin typeface="Arial" panose="020B0604020202020204" pitchFamily="34" charset="0"/>
                              <a:cs typeface="Arial" panose="020B0604020202020204" pitchFamily="34" charset="0"/>
                            </a:rPr>
                            <a:t>62.9</a:t>
                          </a:r>
                        </a:p>
                      </a:txBody>
                      <a:tcPr/>
                    </a:tc>
                    <a:extLst>
                      <a:ext uri="{0D108BD9-81ED-4DB2-BD59-A6C34878D82A}">
                        <a16:rowId xmlns:a16="http://schemas.microsoft.com/office/drawing/2014/main" val="72389359"/>
                      </a:ext>
                    </a:extLst>
                  </a:tr>
                  <a:tr h="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95</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Underestimate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-61.5</a:t>
                          </a:r>
                        </a:p>
                      </a:txBody>
                      <a:tcPr/>
                    </a:tc>
                    <a:tc>
                      <a:txBody>
                        <a:bodyPr/>
                        <a:lstStyle/>
                        <a:p>
                          <a:pPr algn="ctr"/>
                          <a:r>
                            <a:rPr lang="en-US" sz="1600" b="1" dirty="0">
                              <a:latin typeface="Arial" panose="020B0604020202020204" pitchFamily="34" charset="0"/>
                              <a:cs typeface="Arial" panose="020B0604020202020204" pitchFamily="34" charset="0"/>
                            </a:rPr>
                            <a:t>-33.7</a:t>
                          </a:r>
                        </a:p>
                      </a:txBody>
                      <a:tcPr/>
                    </a:tc>
                    <a:tc>
                      <a:txBody>
                        <a:bodyPr/>
                        <a:lstStyle/>
                        <a:p>
                          <a:pPr algn="ctr"/>
                          <a:r>
                            <a:rPr lang="en-US" sz="1600" b="1" dirty="0">
                              <a:latin typeface="Arial" panose="020B0604020202020204" pitchFamily="34" charset="0"/>
                              <a:cs typeface="Arial" panose="020B0604020202020204" pitchFamily="34" charset="0"/>
                            </a:rPr>
                            <a:t>-40.6</a:t>
                          </a:r>
                        </a:p>
                      </a:txBody>
                      <a:tcPr/>
                    </a:tc>
                    <a:extLst>
                      <a:ext uri="{0D108BD9-81ED-4DB2-BD59-A6C34878D82A}">
                        <a16:rowId xmlns:a16="http://schemas.microsoft.com/office/drawing/2014/main" val="3589776915"/>
                      </a:ext>
                    </a:extLst>
                  </a:tr>
                </a:tbl>
              </a:graphicData>
            </a:graphic>
          </p:graphicFrame>
        </mc:Choice>
        <mc:Fallback xmlns="">
          <p:graphicFrame>
            <p:nvGraphicFramePr>
              <p:cNvPr id="7" name="Table 6">
                <a:extLst>
                  <a:ext uri="{FF2B5EF4-FFF2-40B4-BE49-F238E27FC236}">
                    <a16:creationId xmlns:a16="http://schemas.microsoft.com/office/drawing/2014/main" id="{E727545F-A152-453C-AD65-0CE18900C57D}"/>
                  </a:ext>
                </a:extLst>
              </p:cNvPr>
              <p:cNvGraphicFramePr>
                <a:graphicFrameLocks noGrp="1"/>
              </p:cNvGraphicFramePr>
              <p:nvPr>
                <p:extLst>
                  <p:ext uri="{D42A27DB-BD31-4B8C-83A1-F6EECF244321}">
                    <p14:modId xmlns:p14="http://schemas.microsoft.com/office/powerpoint/2010/main" val="3433278142"/>
                  </p:ext>
                </p:extLst>
              </p:nvPr>
            </p:nvGraphicFramePr>
            <p:xfrm>
              <a:off x="681226" y="2002547"/>
              <a:ext cx="7813295" cy="2364488"/>
            </p:xfrm>
            <a:graphic>
              <a:graphicData uri="http://schemas.openxmlformats.org/drawingml/2006/table">
                <a:tbl>
                  <a:tblPr firstRow="1" bandRow="1">
                    <a:tableStyleId>{5C22544A-7EE6-4342-B048-85BDC9FD1C3A}</a:tableStyleId>
                  </a:tblPr>
                  <a:tblGrid>
                    <a:gridCol w="3434753">
                      <a:extLst>
                        <a:ext uri="{9D8B030D-6E8A-4147-A177-3AD203B41FA5}">
                          <a16:colId xmlns:a16="http://schemas.microsoft.com/office/drawing/2014/main" val="4174322247"/>
                        </a:ext>
                      </a:extLst>
                    </a:gridCol>
                    <a:gridCol w="1459514">
                      <a:extLst>
                        <a:ext uri="{9D8B030D-6E8A-4147-A177-3AD203B41FA5}">
                          <a16:colId xmlns:a16="http://schemas.microsoft.com/office/drawing/2014/main" val="402674674"/>
                        </a:ext>
                      </a:extLst>
                    </a:gridCol>
                    <a:gridCol w="1459514">
                      <a:extLst>
                        <a:ext uri="{9D8B030D-6E8A-4147-A177-3AD203B41FA5}">
                          <a16:colId xmlns:a16="http://schemas.microsoft.com/office/drawing/2014/main" val="3372915956"/>
                        </a:ext>
                      </a:extLst>
                    </a:gridCol>
                    <a:gridCol w="1459514">
                      <a:extLst>
                        <a:ext uri="{9D8B030D-6E8A-4147-A177-3AD203B41FA5}">
                          <a16:colId xmlns:a16="http://schemas.microsoft.com/office/drawing/2014/main" val="1581153439"/>
                        </a:ext>
                      </a:extLst>
                    </a:gridCol>
                  </a:tblGrid>
                  <a:tr h="335280">
                    <a:tc>
                      <a:txBody>
                        <a:bodyPr/>
                        <a:lstStyle/>
                        <a:p>
                          <a:pPr algn="ctr"/>
                          <a:r>
                            <a:rPr lang="en-US" sz="1600" dirty="0">
                              <a:latin typeface="Arial" panose="020B0604020202020204" pitchFamily="34" charset="0"/>
                              <a:cs typeface="Arial" panose="020B0604020202020204" pitchFamily="34" charset="0"/>
                            </a:rPr>
                            <a:t>Metric</a:t>
                          </a:r>
                        </a:p>
                      </a:txBody>
                      <a:tcPr/>
                    </a:tc>
                    <a:tc>
                      <a:txBody>
                        <a:bodyPr/>
                        <a:lstStyle/>
                        <a:p>
                          <a:pPr algn="ctr"/>
                          <a:r>
                            <a:rPr lang="en-US" sz="1600" dirty="0">
                              <a:latin typeface="Arial" panose="020B0604020202020204" pitchFamily="34" charset="0"/>
                              <a:cs typeface="Arial" panose="020B0604020202020204" pitchFamily="34" charset="0"/>
                            </a:rPr>
                            <a:t>Quick</a:t>
                          </a:r>
                        </a:p>
                      </a:txBody>
                      <a:tcPr/>
                    </a:tc>
                    <a:tc>
                      <a:txBody>
                        <a:bodyPr/>
                        <a:lstStyle/>
                        <a:p>
                          <a:pPr algn="ctr"/>
                          <a:r>
                            <a:rPr lang="en-US" sz="1600" b="1" dirty="0">
                              <a:latin typeface="Arial" panose="020B0604020202020204" pitchFamily="34" charset="0"/>
                              <a:cs typeface="Arial" panose="020B0604020202020204" pitchFamily="34" charset="0"/>
                            </a:rPr>
                            <a:t>Training</a:t>
                          </a:r>
                        </a:p>
                      </a:txBody>
                      <a:tcPr/>
                    </a:tc>
                    <a:tc>
                      <a:txBody>
                        <a:bodyPr/>
                        <a:lstStyle/>
                        <a:p>
                          <a:pPr algn="ctr"/>
                          <a:r>
                            <a:rPr lang="en-US" sz="1600" b="1" dirty="0">
                              <a:latin typeface="Arial" panose="020B0604020202020204" pitchFamily="34" charset="0"/>
                              <a:cs typeface="Arial" panose="020B0604020202020204" pitchFamily="34" charset="0"/>
                            </a:rPr>
                            <a:t>Testing</a:t>
                          </a:r>
                        </a:p>
                      </a:txBody>
                      <a:tcPr/>
                    </a:tc>
                    <a:extLst>
                      <a:ext uri="{0D108BD9-81ED-4DB2-BD59-A6C34878D82A}">
                        <a16:rowId xmlns:a16="http://schemas.microsoft.com/office/drawing/2014/main" val="3510262915"/>
                      </a:ext>
                    </a:extLst>
                  </a:tr>
                  <a:tr h="335280">
                    <a:tc>
                      <a:txBody>
                        <a:bodyPr/>
                        <a:lstStyle/>
                        <a:p>
                          <a:endParaRPr lang="en-US"/>
                        </a:p>
                      </a:txBody>
                      <a:tcPr>
                        <a:blipFill>
                          <a:blip r:embed="rId4"/>
                          <a:stretch>
                            <a:fillRect l="-177" t="-103636" r="-128191" b="-530909"/>
                          </a:stretch>
                        </a:blipFill>
                      </a:tcPr>
                    </a:tc>
                    <a:tc>
                      <a:txBody>
                        <a:bodyPr/>
                        <a:lstStyle/>
                        <a:p>
                          <a:pPr algn="ctr"/>
                          <a:r>
                            <a:rPr lang="en-US" sz="1600" dirty="0">
                              <a:latin typeface="Arial" panose="020B0604020202020204" pitchFamily="34" charset="0"/>
                              <a:cs typeface="Arial" panose="020B0604020202020204" pitchFamily="34" charset="0"/>
                            </a:rPr>
                            <a:t>0.77</a:t>
                          </a:r>
                        </a:p>
                      </a:txBody>
                      <a:tcPr/>
                    </a:tc>
                    <a:tc>
                      <a:txBody>
                        <a:bodyPr/>
                        <a:lstStyle/>
                        <a:p>
                          <a:pPr algn="ctr"/>
                          <a:r>
                            <a:rPr lang="en-US" sz="1600" b="1" dirty="0">
                              <a:latin typeface="Arial" panose="020B0604020202020204" pitchFamily="34" charset="0"/>
                              <a:cs typeface="Arial" panose="020B0604020202020204" pitchFamily="34" charset="0"/>
                            </a:rPr>
                            <a:t>0.97</a:t>
                          </a:r>
                        </a:p>
                      </a:txBody>
                      <a:tcPr/>
                    </a:tc>
                    <a:tc>
                      <a:txBody>
                        <a:bodyPr/>
                        <a:lstStyle/>
                        <a:p>
                          <a:pPr algn="ctr"/>
                          <a:r>
                            <a:rPr lang="en-US" sz="1600" b="1" dirty="0">
                              <a:latin typeface="Arial" panose="020B0604020202020204" pitchFamily="34" charset="0"/>
                              <a:cs typeface="Arial" panose="020B0604020202020204" pitchFamily="34" charset="0"/>
                            </a:rPr>
                            <a:t>0.92</a:t>
                          </a:r>
                        </a:p>
                      </a:txBody>
                      <a:tcPr/>
                    </a:tc>
                    <a:extLst>
                      <a:ext uri="{0D108BD9-81ED-4DB2-BD59-A6C34878D82A}">
                        <a16:rowId xmlns:a16="http://schemas.microsoft.com/office/drawing/2014/main" val="4118951474"/>
                      </a:ext>
                    </a:extLst>
                  </a:tr>
                  <a:tr h="335280">
                    <a:tc>
                      <a:txBody>
                        <a:bodyPr/>
                        <a:lstStyle/>
                        <a:p>
                          <a:pPr algn="ctr"/>
                          <a:r>
                            <a:rPr lang="en-US" sz="1600" dirty="0">
                              <a:latin typeface="Arial" panose="020B0604020202020204" pitchFamily="34" charset="0"/>
                              <a:cs typeface="Arial" panose="020B0604020202020204" pitchFamily="34" charset="0"/>
                            </a:rPr>
                            <a:t>AAPE (%)</a:t>
                          </a:r>
                        </a:p>
                      </a:txBody>
                      <a:tcPr/>
                    </a:tc>
                    <a:tc>
                      <a:txBody>
                        <a:bodyPr/>
                        <a:lstStyle/>
                        <a:p>
                          <a:pPr algn="ctr"/>
                          <a:r>
                            <a:rPr lang="en-US" sz="1600" dirty="0">
                              <a:latin typeface="Arial" panose="020B0604020202020204" pitchFamily="34" charset="0"/>
                              <a:cs typeface="Arial" panose="020B0604020202020204" pitchFamily="34" charset="0"/>
                            </a:rPr>
                            <a:t>33.2</a:t>
                          </a:r>
                        </a:p>
                      </a:txBody>
                      <a:tcPr/>
                    </a:tc>
                    <a:tc>
                      <a:txBody>
                        <a:bodyPr/>
                        <a:lstStyle/>
                        <a:p>
                          <a:pPr algn="ctr"/>
                          <a:r>
                            <a:rPr lang="en-US" sz="1600" b="1" dirty="0">
                              <a:latin typeface="Arial" panose="020B0604020202020204" pitchFamily="34" charset="0"/>
                              <a:cs typeface="Arial" panose="020B0604020202020204" pitchFamily="34" charset="0"/>
                            </a:rPr>
                            <a:t>13.5</a:t>
                          </a:r>
                        </a:p>
                      </a:txBody>
                      <a:tcPr/>
                    </a:tc>
                    <a:tc>
                      <a:txBody>
                        <a:bodyPr/>
                        <a:lstStyle/>
                        <a:p>
                          <a:pPr algn="ctr"/>
                          <a:r>
                            <a:rPr lang="en-US" sz="1600" b="1" dirty="0">
                              <a:latin typeface="Arial" panose="020B0604020202020204" pitchFamily="34" charset="0"/>
                              <a:cs typeface="Arial" panose="020B0604020202020204" pitchFamily="34" charset="0"/>
                            </a:rPr>
                            <a:t>19.3</a:t>
                          </a:r>
                        </a:p>
                      </a:txBody>
                      <a:tcPr/>
                    </a:tc>
                    <a:extLst>
                      <a:ext uri="{0D108BD9-81ED-4DB2-BD59-A6C34878D82A}">
                        <a16:rowId xmlns:a16="http://schemas.microsoft.com/office/drawing/2014/main" val="70509405"/>
                      </a:ext>
                    </a:extLst>
                  </a:tr>
                  <a:tr h="339662">
                    <a:tc>
                      <a:txBody>
                        <a:bodyPr/>
                        <a:lstStyle/>
                        <a:p>
                          <a:endParaRPr lang="en-US"/>
                        </a:p>
                      </a:txBody>
                      <a:tcPr>
                        <a:blipFill>
                          <a:blip r:embed="rId4"/>
                          <a:stretch>
                            <a:fillRect l="-177" t="-298214" r="-128191" b="-323214"/>
                          </a:stretch>
                        </a:blipFill>
                      </a:tcPr>
                    </a:tc>
                    <a:tc>
                      <a:txBody>
                        <a:bodyPr/>
                        <a:lstStyle/>
                        <a:p>
                          <a:pPr algn="ctr"/>
                          <a:r>
                            <a:rPr lang="en-US" sz="1600" dirty="0">
                              <a:latin typeface="Arial" panose="020B0604020202020204" pitchFamily="34" charset="0"/>
                              <a:cs typeface="Arial" panose="020B0604020202020204" pitchFamily="34" charset="0"/>
                            </a:rPr>
                            <a:t>97.6</a:t>
                          </a:r>
                        </a:p>
                      </a:txBody>
                      <a:tcPr/>
                    </a:tc>
                    <a:tc>
                      <a:txBody>
                        <a:bodyPr/>
                        <a:lstStyle/>
                        <a:p>
                          <a:pPr algn="ctr"/>
                          <a:r>
                            <a:rPr lang="en-US" sz="1600" b="1" dirty="0">
                              <a:latin typeface="Arial" panose="020B0604020202020204" pitchFamily="34" charset="0"/>
                              <a:cs typeface="Arial" panose="020B0604020202020204" pitchFamily="34" charset="0"/>
                            </a:rPr>
                            <a:t>32.2</a:t>
                          </a:r>
                        </a:p>
                      </a:txBody>
                      <a:tcPr/>
                    </a:tc>
                    <a:tc>
                      <a:txBody>
                        <a:bodyPr/>
                        <a:lstStyle/>
                        <a:p>
                          <a:pPr algn="ctr"/>
                          <a:r>
                            <a:rPr lang="en-US" sz="1600" b="1" dirty="0">
                              <a:latin typeface="Arial" panose="020B0604020202020204" pitchFamily="34" charset="0"/>
                              <a:cs typeface="Arial" panose="020B0604020202020204" pitchFamily="34" charset="0"/>
                            </a:rPr>
                            <a:t>48.0</a:t>
                          </a:r>
                        </a:p>
                      </a:txBody>
                      <a:tcPr/>
                    </a:tc>
                    <a:extLst>
                      <a:ext uri="{0D108BD9-81ED-4DB2-BD59-A6C34878D82A}">
                        <a16:rowId xmlns:a16="http://schemas.microsoft.com/office/drawing/2014/main" val="2024428881"/>
                      </a:ext>
                    </a:extLst>
                  </a:tr>
                  <a:tr h="339662">
                    <a:tc>
                      <a:txBody>
                        <a:bodyPr/>
                        <a:lstStyle/>
                        <a:p>
                          <a:endParaRPr lang="en-US"/>
                        </a:p>
                      </a:txBody>
                      <a:tcPr>
                        <a:blipFill>
                          <a:blip r:embed="rId4"/>
                          <a:stretch>
                            <a:fillRect l="-177" t="-398214" r="-128191" b="-223214"/>
                          </a:stretch>
                        </a:blipFill>
                      </a:tcPr>
                    </a:tc>
                    <a:tc>
                      <a:txBody>
                        <a:bodyPr/>
                        <a:lstStyle/>
                        <a:p>
                          <a:pPr algn="ctr"/>
                          <a:r>
                            <a:rPr lang="en-US" sz="1600" dirty="0">
                              <a:latin typeface="Arial" panose="020B0604020202020204" pitchFamily="34" charset="0"/>
                              <a:cs typeface="Arial" panose="020B0604020202020204" pitchFamily="34" charset="0"/>
                            </a:rPr>
                            <a:t>-56.9</a:t>
                          </a:r>
                        </a:p>
                      </a:txBody>
                      <a:tcPr/>
                    </a:tc>
                    <a:tc>
                      <a:txBody>
                        <a:bodyPr/>
                        <a:lstStyle/>
                        <a:p>
                          <a:pPr algn="ctr"/>
                          <a:r>
                            <a:rPr lang="en-US" sz="1600" b="1" dirty="0">
                              <a:latin typeface="Arial" panose="020B0604020202020204" pitchFamily="34" charset="0"/>
                              <a:cs typeface="Arial" panose="020B0604020202020204" pitchFamily="34" charset="0"/>
                            </a:rPr>
                            <a:t>-24.9</a:t>
                          </a:r>
                        </a:p>
                      </a:txBody>
                      <a:tcPr/>
                    </a:tc>
                    <a:tc>
                      <a:txBody>
                        <a:bodyPr/>
                        <a:lstStyle/>
                        <a:p>
                          <a:pPr algn="ctr"/>
                          <a:r>
                            <a:rPr lang="en-US" sz="1600" b="1" dirty="0">
                              <a:latin typeface="Arial" panose="020B0604020202020204" pitchFamily="34" charset="0"/>
                              <a:cs typeface="Arial" panose="020B0604020202020204" pitchFamily="34" charset="0"/>
                            </a:rPr>
                            <a:t>-32.5</a:t>
                          </a:r>
                        </a:p>
                      </a:txBody>
                      <a:tcPr/>
                    </a:tc>
                    <a:extLst>
                      <a:ext uri="{0D108BD9-81ED-4DB2-BD59-A6C34878D82A}">
                        <a16:rowId xmlns:a16="http://schemas.microsoft.com/office/drawing/2014/main" val="3743553"/>
                      </a:ext>
                    </a:extLst>
                  </a:tr>
                  <a:tr h="339662">
                    <a:tc>
                      <a:txBody>
                        <a:bodyPr/>
                        <a:lstStyle/>
                        <a:p>
                          <a:endParaRPr lang="en-US"/>
                        </a:p>
                      </a:txBody>
                      <a:tcPr>
                        <a:blipFill>
                          <a:blip r:embed="rId4"/>
                          <a:stretch>
                            <a:fillRect l="-177" t="-498214" r="-128191" b="-123214"/>
                          </a:stretch>
                        </a:blipFill>
                      </a:tcPr>
                    </a:tc>
                    <a:tc>
                      <a:txBody>
                        <a:bodyPr/>
                        <a:lstStyle/>
                        <a:p>
                          <a:pPr algn="ctr"/>
                          <a:r>
                            <a:rPr lang="en-US" sz="1600" dirty="0">
                              <a:latin typeface="Arial" panose="020B0604020202020204" pitchFamily="34" charset="0"/>
                              <a:cs typeface="Arial" panose="020B0604020202020204" pitchFamily="34" charset="0"/>
                            </a:rPr>
                            <a:t>125.1</a:t>
                          </a:r>
                        </a:p>
                      </a:txBody>
                      <a:tcPr/>
                    </a:tc>
                    <a:tc>
                      <a:txBody>
                        <a:bodyPr/>
                        <a:lstStyle/>
                        <a:p>
                          <a:pPr algn="ctr"/>
                          <a:r>
                            <a:rPr lang="en-US" sz="1600" b="1" dirty="0">
                              <a:latin typeface="Arial" panose="020B0604020202020204" pitchFamily="34" charset="0"/>
                              <a:cs typeface="Arial" panose="020B0604020202020204" pitchFamily="34" charset="0"/>
                            </a:rPr>
                            <a:t>41.2</a:t>
                          </a:r>
                        </a:p>
                      </a:txBody>
                      <a:tcPr/>
                    </a:tc>
                    <a:tc>
                      <a:txBody>
                        <a:bodyPr/>
                        <a:lstStyle/>
                        <a:p>
                          <a:pPr algn="ctr"/>
                          <a:r>
                            <a:rPr lang="en-US" sz="1600" b="1" dirty="0">
                              <a:latin typeface="Arial" panose="020B0604020202020204" pitchFamily="34" charset="0"/>
                              <a:cs typeface="Arial" panose="020B0604020202020204" pitchFamily="34" charset="0"/>
                            </a:rPr>
                            <a:t>62.9</a:t>
                          </a:r>
                        </a:p>
                      </a:txBody>
                      <a:tcPr/>
                    </a:tc>
                    <a:extLst>
                      <a:ext uri="{0D108BD9-81ED-4DB2-BD59-A6C34878D82A}">
                        <a16:rowId xmlns:a16="http://schemas.microsoft.com/office/drawing/2014/main" val="72389359"/>
                      </a:ext>
                    </a:extLst>
                  </a:tr>
                  <a:tr h="339662">
                    <a:tc>
                      <a:txBody>
                        <a:bodyPr/>
                        <a:lstStyle/>
                        <a:p>
                          <a:endParaRPr lang="en-US"/>
                        </a:p>
                      </a:txBody>
                      <a:tcPr>
                        <a:blipFill>
                          <a:blip r:embed="rId4"/>
                          <a:stretch>
                            <a:fillRect l="-177" t="-598214" r="-128191" b="-23214"/>
                          </a:stretch>
                        </a:blipFill>
                      </a:tcPr>
                    </a:tc>
                    <a:tc>
                      <a:txBody>
                        <a:bodyPr/>
                        <a:lstStyle/>
                        <a:p>
                          <a:pPr algn="ctr"/>
                          <a:r>
                            <a:rPr lang="en-US" sz="1600" dirty="0">
                              <a:latin typeface="Arial" panose="020B0604020202020204" pitchFamily="34" charset="0"/>
                              <a:cs typeface="Arial" panose="020B0604020202020204" pitchFamily="34" charset="0"/>
                            </a:rPr>
                            <a:t>-61.5</a:t>
                          </a:r>
                        </a:p>
                      </a:txBody>
                      <a:tcPr/>
                    </a:tc>
                    <a:tc>
                      <a:txBody>
                        <a:bodyPr/>
                        <a:lstStyle/>
                        <a:p>
                          <a:pPr algn="ctr"/>
                          <a:r>
                            <a:rPr lang="en-US" sz="1600" b="1" dirty="0">
                              <a:latin typeface="Arial" panose="020B0604020202020204" pitchFamily="34" charset="0"/>
                              <a:cs typeface="Arial" panose="020B0604020202020204" pitchFamily="34" charset="0"/>
                            </a:rPr>
                            <a:t>-33.7</a:t>
                          </a:r>
                        </a:p>
                      </a:txBody>
                      <a:tcPr/>
                    </a:tc>
                    <a:tc>
                      <a:txBody>
                        <a:bodyPr/>
                        <a:lstStyle/>
                        <a:p>
                          <a:pPr algn="ctr"/>
                          <a:r>
                            <a:rPr lang="en-US" sz="1600" b="1" dirty="0">
                              <a:latin typeface="Arial" panose="020B0604020202020204" pitchFamily="34" charset="0"/>
                              <a:cs typeface="Arial" panose="020B0604020202020204" pitchFamily="34" charset="0"/>
                            </a:rPr>
                            <a:t>-40.6</a:t>
                          </a:r>
                        </a:p>
                      </a:txBody>
                      <a:tcPr/>
                    </a:tc>
                    <a:extLst>
                      <a:ext uri="{0D108BD9-81ED-4DB2-BD59-A6C34878D82A}">
                        <a16:rowId xmlns:a16="http://schemas.microsoft.com/office/drawing/2014/main" val="3589776915"/>
                      </a:ext>
                    </a:extLst>
                  </a:tr>
                </a:tbl>
              </a:graphicData>
            </a:graphic>
          </p:graphicFrame>
        </mc:Fallback>
      </mc:AlternateContent>
      <p:sp>
        <p:nvSpPr>
          <p:cNvPr id="9" name="Rectangle 8">
            <a:extLst>
              <a:ext uri="{FF2B5EF4-FFF2-40B4-BE49-F238E27FC236}">
                <a16:creationId xmlns:a16="http://schemas.microsoft.com/office/drawing/2014/main" id="{DDCE6965-E1BA-449A-A662-709147E795DE}"/>
              </a:ext>
            </a:extLst>
          </p:cNvPr>
          <p:cNvSpPr/>
          <p:nvPr/>
        </p:nvSpPr>
        <p:spPr bwMode="auto">
          <a:xfrm>
            <a:off x="681229" y="2647680"/>
            <a:ext cx="7813294" cy="371245"/>
          </a:xfrm>
          <a:prstGeom prst="rect">
            <a:avLst/>
          </a:prstGeom>
          <a:noFill/>
          <a:ln w="25400" cap="flat" cmpd="sng" algn="ctr">
            <a:solidFill>
              <a:srgbClr val="C0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0000"/>
              </a:solidFill>
              <a:effectLst/>
              <a:uLnTx/>
              <a:uFillTx/>
              <a:latin typeface="Arial Narrow" pitchFamily="34" charset="0"/>
            </a:endParaRPr>
          </a:p>
        </p:txBody>
      </p:sp>
      <p:sp>
        <p:nvSpPr>
          <p:cNvPr id="10" name="TextBox 9">
            <a:extLst>
              <a:ext uri="{FF2B5EF4-FFF2-40B4-BE49-F238E27FC236}">
                <a16:creationId xmlns:a16="http://schemas.microsoft.com/office/drawing/2014/main" id="{2ACAC318-46A2-4F22-9758-66C162789CAE}"/>
              </a:ext>
            </a:extLst>
          </p:cNvPr>
          <p:cNvSpPr txBox="1"/>
          <p:nvPr/>
        </p:nvSpPr>
        <p:spPr>
          <a:xfrm>
            <a:off x="24500" y="6569078"/>
            <a:ext cx="8739937"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Our model takes </a:t>
            </a:r>
            <a:r>
              <a:rPr lang="en-US" sz="1200" b="1" dirty="0">
                <a:latin typeface="Arial" panose="020B0604020202020204" pitchFamily="34" charset="0"/>
                <a:cs typeface="Arial" panose="020B0604020202020204" pitchFamily="34" charset="0"/>
              </a:rPr>
              <a:t>7.5 hours </a:t>
            </a:r>
            <a:r>
              <a:rPr lang="en-US" sz="1200" dirty="0">
                <a:latin typeface="Arial" panose="020B0604020202020204" pitchFamily="34" charset="0"/>
                <a:cs typeface="Arial" panose="020B0604020202020204" pitchFamily="34" charset="0"/>
              </a:rPr>
              <a:t>for training and approximately </a:t>
            </a:r>
            <a:r>
              <a:rPr lang="en-US" sz="1200" b="1" dirty="0">
                <a:latin typeface="Arial" panose="020B0604020202020204" pitchFamily="34" charset="0"/>
                <a:cs typeface="Arial" panose="020B0604020202020204" pitchFamily="34" charset="0"/>
              </a:rPr>
              <a:t>270 seconds for every 1K </a:t>
            </a:r>
            <a:r>
              <a:rPr lang="en-US" sz="1200" dirty="0">
                <a:latin typeface="Arial" panose="020B0604020202020204" pitchFamily="34" charset="0"/>
                <a:cs typeface="Arial" panose="020B0604020202020204" pitchFamily="34" charset="0"/>
              </a:rPr>
              <a:t>data points for inference</a:t>
            </a:r>
          </a:p>
        </p:txBody>
      </p:sp>
    </p:spTree>
    <p:extLst>
      <p:ext uri="{BB962C8B-B14F-4D97-AF65-F5344CB8AC3E}">
        <p14:creationId xmlns:p14="http://schemas.microsoft.com/office/powerpoint/2010/main" val="903305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latin typeface="Arial" panose="020B0604020202020204" pitchFamily="34" charset="0"/>
              </a:rPr>
              <a:t>Motivation</a:t>
            </a:r>
          </a:p>
          <a:p>
            <a:r>
              <a:rPr lang="en-US" dirty="0">
                <a:solidFill>
                  <a:schemeClr val="tx1">
                    <a:lumMod val="50000"/>
                    <a:lumOff val="50000"/>
                  </a:schemeClr>
                </a:solidFill>
                <a:latin typeface="Arial" panose="020B0604020202020204" pitchFamily="34" charset="0"/>
              </a:rPr>
              <a:t>Learning-based PDN Modeling</a:t>
            </a:r>
          </a:p>
          <a:p>
            <a:r>
              <a:rPr lang="en-US" dirty="0">
                <a:solidFill>
                  <a:schemeClr val="tx1">
                    <a:lumMod val="50000"/>
                    <a:lumOff val="50000"/>
                  </a:schemeClr>
                </a:solidFill>
                <a:latin typeface="Arial" panose="020B0604020202020204" pitchFamily="34" charset="0"/>
              </a:rPr>
              <a:t>Correlation Methodology with Signoff Tool</a:t>
            </a:r>
          </a:p>
          <a:p>
            <a:r>
              <a:rPr lang="en-US" dirty="0">
                <a:solidFill>
                  <a:schemeClr val="tx1">
                    <a:lumMod val="50000"/>
                    <a:lumOff val="50000"/>
                  </a:schemeClr>
                </a:solidFill>
                <a:latin typeface="Arial" panose="020B0604020202020204" pitchFamily="34" charset="0"/>
              </a:rPr>
              <a:t>Experiments</a:t>
            </a:r>
          </a:p>
          <a:p>
            <a:r>
              <a:rPr lang="en-US" dirty="0">
                <a:solidFill>
                  <a:schemeClr val="tx1">
                    <a:lumMod val="50000"/>
                    <a:lumOff val="50000"/>
                  </a:schemeClr>
                </a:solidFill>
                <a:latin typeface="Arial" panose="020B0604020202020204" pitchFamily="34" charset="0"/>
              </a:rPr>
              <a:t>Conclusion and Future Works</a:t>
            </a:r>
          </a:p>
        </p:txBody>
      </p:sp>
    </p:spTree>
    <p:extLst>
      <p:ext uri="{BB962C8B-B14F-4D97-AF65-F5344CB8AC3E}">
        <p14:creationId xmlns:p14="http://schemas.microsoft.com/office/powerpoint/2010/main" val="28546417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generated with high confidence">
            <a:extLst>
              <a:ext uri="{FF2B5EF4-FFF2-40B4-BE49-F238E27FC236}">
                <a16:creationId xmlns:a16="http://schemas.microsoft.com/office/drawing/2014/main" id="{8022E265-CC2D-4CBD-8728-016E6AAF6236}"/>
              </a:ext>
            </a:extLst>
          </p:cNvPr>
          <p:cNvPicPr>
            <a:picLocks noChangeAspect="1"/>
          </p:cNvPicPr>
          <p:nvPr/>
        </p:nvPicPr>
        <p:blipFill rotWithShape="1">
          <a:blip r:embed="rId3"/>
          <a:srcRect r="56569"/>
          <a:stretch/>
        </p:blipFill>
        <p:spPr>
          <a:xfrm>
            <a:off x="1454227" y="4382222"/>
            <a:ext cx="2109103" cy="2039369"/>
          </a:xfrm>
          <a:prstGeom prst="rect">
            <a:avLst/>
          </a:prstGeom>
        </p:spPr>
      </p:pic>
      <p:pic>
        <p:nvPicPr>
          <p:cNvPr id="9" name="Picture 8">
            <a:extLst>
              <a:ext uri="{FF2B5EF4-FFF2-40B4-BE49-F238E27FC236}">
                <a16:creationId xmlns:a16="http://schemas.microsoft.com/office/drawing/2014/main" id="{B060D9E1-427A-42D5-A25B-DA471E8C30C8}"/>
              </a:ext>
            </a:extLst>
          </p:cNvPr>
          <p:cNvPicPr>
            <a:picLocks noChangeAspect="1"/>
          </p:cNvPicPr>
          <p:nvPr/>
        </p:nvPicPr>
        <p:blipFill rotWithShape="1">
          <a:blip r:embed="rId4"/>
          <a:srcRect r="57640" b="10158"/>
          <a:stretch/>
        </p:blipFill>
        <p:spPr>
          <a:xfrm>
            <a:off x="5782167" y="4266959"/>
            <a:ext cx="2132981" cy="2154633"/>
          </a:xfrm>
          <a:prstGeom prst="rect">
            <a:avLst/>
          </a:prstGeom>
        </p:spPr>
      </p:pic>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F6179281-0D98-41CB-8E72-D530AFD0F1FC}"/>
                  </a:ext>
                </a:extLst>
              </p:cNvPr>
              <p:cNvGraphicFramePr>
                <a:graphicFrameLocks noGrp="1"/>
              </p:cNvGraphicFramePr>
              <p:nvPr>
                <p:extLst>
                  <p:ext uri="{D42A27DB-BD31-4B8C-83A1-F6EECF244321}">
                    <p14:modId xmlns:p14="http://schemas.microsoft.com/office/powerpoint/2010/main" val="1220778454"/>
                  </p:ext>
                </p:extLst>
              </p:nvPr>
            </p:nvGraphicFramePr>
            <p:xfrm>
              <a:off x="681226" y="2002547"/>
              <a:ext cx="7820347" cy="2364488"/>
            </p:xfrm>
            <a:graphic>
              <a:graphicData uri="http://schemas.openxmlformats.org/drawingml/2006/table">
                <a:tbl>
                  <a:tblPr firstRow="1" bandRow="1">
                    <a:tableStyleId>{5C22544A-7EE6-4342-B048-85BDC9FD1C3A}</a:tableStyleId>
                  </a:tblPr>
                  <a:tblGrid>
                    <a:gridCol w="3434753">
                      <a:extLst>
                        <a:ext uri="{9D8B030D-6E8A-4147-A177-3AD203B41FA5}">
                          <a16:colId xmlns:a16="http://schemas.microsoft.com/office/drawing/2014/main" val="4174322247"/>
                        </a:ext>
                      </a:extLst>
                    </a:gridCol>
                    <a:gridCol w="2192797">
                      <a:extLst>
                        <a:ext uri="{9D8B030D-6E8A-4147-A177-3AD203B41FA5}">
                          <a16:colId xmlns:a16="http://schemas.microsoft.com/office/drawing/2014/main" val="3372915956"/>
                        </a:ext>
                      </a:extLst>
                    </a:gridCol>
                    <a:gridCol w="2192797">
                      <a:extLst>
                        <a:ext uri="{9D8B030D-6E8A-4147-A177-3AD203B41FA5}">
                          <a16:colId xmlns:a16="http://schemas.microsoft.com/office/drawing/2014/main" val="1581153439"/>
                        </a:ext>
                      </a:extLst>
                    </a:gridCol>
                  </a:tblGrid>
                  <a:tr h="0">
                    <a:tc>
                      <a:txBody>
                        <a:bodyPr/>
                        <a:lstStyle/>
                        <a:p>
                          <a:pPr algn="ctr"/>
                          <a:r>
                            <a:rPr lang="en-US" sz="1600" dirty="0">
                              <a:latin typeface="Arial" panose="020B0604020202020204" pitchFamily="34" charset="0"/>
                              <a:cs typeface="Arial" panose="020B0604020202020204" pitchFamily="34" charset="0"/>
                            </a:rPr>
                            <a:t>Metric</a:t>
                          </a:r>
                        </a:p>
                      </a:txBody>
                      <a:tcPr/>
                    </a:tc>
                    <a:tc>
                      <a:txBody>
                        <a:bodyPr/>
                        <a:lstStyle/>
                        <a:p>
                          <a:pPr algn="ctr"/>
                          <a:r>
                            <a:rPr lang="en-US" sz="1600" dirty="0">
                              <a:latin typeface="Arial" panose="020B0604020202020204" pitchFamily="34" charset="0"/>
                              <a:cs typeface="Arial" panose="020B0604020202020204" pitchFamily="34" charset="0"/>
                            </a:rPr>
                            <a:t>Quick</a:t>
                          </a:r>
                        </a:p>
                      </a:txBody>
                      <a:tcPr/>
                    </a:tc>
                    <a:tc>
                      <a:txBody>
                        <a:bodyPr/>
                        <a:lstStyle/>
                        <a:p>
                          <a:pPr algn="ctr"/>
                          <a:r>
                            <a:rPr lang="en-US" sz="1600" dirty="0">
                              <a:latin typeface="Arial" panose="020B0604020202020204" pitchFamily="34" charset="0"/>
                              <a:cs typeface="Arial" panose="020B0604020202020204" pitchFamily="34" charset="0"/>
                            </a:rPr>
                            <a:t>Corr.</a:t>
                          </a:r>
                        </a:p>
                      </a:txBody>
                      <a:tcPr/>
                    </a:tc>
                    <a:extLst>
                      <a:ext uri="{0D108BD9-81ED-4DB2-BD59-A6C34878D82A}">
                        <a16:rowId xmlns:a16="http://schemas.microsoft.com/office/drawing/2014/main" val="3510262915"/>
                      </a:ext>
                    </a:extLst>
                  </a:tr>
                  <a:tr h="0">
                    <a:tc>
                      <a:txBody>
                        <a:bodyPr/>
                        <a:lstStyle/>
                        <a:p>
                          <a:pPr algn="ct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𝑅</m:t>
                                    </m:r>
                                  </m:e>
                                  <m:sup>
                                    <m:r>
                                      <a:rPr lang="en-US" sz="1600" b="0" i="1" smtClean="0">
                                        <a:latin typeface="Cambria Math" panose="02040503050406030204" pitchFamily="18" charset="0"/>
                                      </a:rPr>
                                      <m:t>2</m:t>
                                    </m:r>
                                  </m:sup>
                                </m:sSup>
                              </m:oMath>
                            </m:oMathPara>
                          </a14:m>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0.77</a:t>
                          </a:r>
                        </a:p>
                      </a:txBody>
                      <a:tcPr/>
                    </a:tc>
                    <a:tc>
                      <a:txBody>
                        <a:bodyPr/>
                        <a:lstStyle/>
                        <a:p>
                          <a:pPr algn="ctr"/>
                          <a:r>
                            <a:rPr lang="en-US" sz="1600" b="1" dirty="0">
                              <a:latin typeface="Arial" panose="020B0604020202020204" pitchFamily="34" charset="0"/>
                              <a:cs typeface="Arial" panose="020B0604020202020204" pitchFamily="34" charset="0"/>
                            </a:rPr>
                            <a:t>0.95</a:t>
                          </a:r>
                        </a:p>
                      </a:txBody>
                      <a:tcPr/>
                    </a:tc>
                    <a:extLst>
                      <a:ext uri="{0D108BD9-81ED-4DB2-BD59-A6C34878D82A}">
                        <a16:rowId xmlns:a16="http://schemas.microsoft.com/office/drawing/2014/main" val="4118951474"/>
                      </a:ext>
                    </a:extLst>
                  </a:tr>
                  <a:tr h="0">
                    <a:tc>
                      <a:txBody>
                        <a:bodyPr/>
                        <a:lstStyle/>
                        <a:p>
                          <a:pPr algn="ctr"/>
                          <a:r>
                            <a:rPr lang="en-US" sz="1600" dirty="0">
                              <a:latin typeface="Arial" panose="020B0604020202020204" pitchFamily="34" charset="0"/>
                              <a:cs typeface="Arial" panose="020B0604020202020204" pitchFamily="34" charset="0"/>
                            </a:rPr>
                            <a:t>AAPE (%)</a:t>
                          </a:r>
                        </a:p>
                      </a:txBody>
                      <a:tcPr/>
                    </a:tc>
                    <a:tc>
                      <a:txBody>
                        <a:bodyPr/>
                        <a:lstStyle/>
                        <a:p>
                          <a:pPr algn="ctr"/>
                          <a:r>
                            <a:rPr lang="en-US" sz="1600" dirty="0">
                              <a:latin typeface="Arial" panose="020B0604020202020204" pitchFamily="34" charset="0"/>
                              <a:cs typeface="Arial" panose="020B0604020202020204" pitchFamily="34" charset="0"/>
                            </a:rPr>
                            <a:t>33.2</a:t>
                          </a:r>
                        </a:p>
                      </a:txBody>
                      <a:tcPr/>
                    </a:tc>
                    <a:tc>
                      <a:txBody>
                        <a:bodyPr/>
                        <a:lstStyle/>
                        <a:p>
                          <a:pPr algn="ctr"/>
                          <a:r>
                            <a:rPr lang="en-US" sz="1600" b="1" dirty="0">
                              <a:latin typeface="Arial" panose="020B0604020202020204" pitchFamily="34" charset="0"/>
                              <a:cs typeface="Arial" panose="020B0604020202020204" pitchFamily="34" charset="0"/>
                            </a:rPr>
                            <a:t>15.4</a:t>
                          </a:r>
                        </a:p>
                      </a:txBody>
                      <a:tcPr/>
                    </a:tc>
                    <a:extLst>
                      <a:ext uri="{0D108BD9-81ED-4DB2-BD59-A6C34878D82A}">
                        <a16:rowId xmlns:a16="http://schemas.microsoft.com/office/drawing/2014/main" val="70509405"/>
                      </a:ext>
                    </a:extLst>
                  </a:tr>
                  <a:tr h="0">
                    <a:tc>
                      <a:txBody>
                        <a:bodyPr/>
                        <a:lstStyle/>
                        <a:p>
                          <a:pPr algn="ct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90</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Overestimate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97.6</a:t>
                          </a:r>
                        </a:p>
                      </a:txBody>
                      <a:tcPr/>
                    </a:tc>
                    <a:tc>
                      <a:txBody>
                        <a:bodyPr/>
                        <a:lstStyle/>
                        <a:p>
                          <a:pPr algn="ctr"/>
                          <a:r>
                            <a:rPr lang="en-US" sz="1600" b="1" dirty="0">
                              <a:latin typeface="Arial" panose="020B0604020202020204" pitchFamily="34" charset="0"/>
                              <a:cs typeface="Arial" panose="020B0604020202020204" pitchFamily="34" charset="0"/>
                            </a:rPr>
                            <a:t>48.6</a:t>
                          </a:r>
                        </a:p>
                      </a:txBody>
                      <a:tcPr/>
                    </a:tc>
                    <a:extLst>
                      <a:ext uri="{0D108BD9-81ED-4DB2-BD59-A6C34878D82A}">
                        <a16:rowId xmlns:a16="http://schemas.microsoft.com/office/drawing/2014/main" val="2024428881"/>
                      </a:ext>
                    </a:extLst>
                  </a:tr>
                  <a:tr h="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90</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Underestimate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-56.9</a:t>
                          </a:r>
                        </a:p>
                      </a:txBody>
                      <a:tcPr/>
                    </a:tc>
                    <a:tc>
                      <a:txBody>
                        <a:bodyPr/>
                        <a:lstStyle/>
                        <a:p>
                          <a:pPr algn="ctr"/>
                          <a:r>
                            <a:rPr lang="en-US" sz="1600" b="1" dirty="0">
                              <a:latin typeface="Arial" panose="020B0604020202020204" pitchFamily="34" charset="0"/>
                              <a:cs typeface="Arial" panose="020B0604020202020204" pitchFamily="34" charset="0"/>
                            </a:rPr>
                            <a:t>-37.1</a:t>
                          </a:r>
                        </a:p>
                      </a:txBody>
                      <a:tcPr/>
                    </a:tc>
                    <a:extLst>
                      <a:ext uri="{0D108BD9-81ED-4DB2-BD59-A6C34878D82A}">
                        <a16:rowId xmlns:a16="http://schemas.microsoft.com/office/drawing/2014/main" val="3743553"/>
                      </a:ext>
                    </a:extLst>
                  </a:tr>
                  <a:tr h="0">
                    <a:tc>
                      <a:txBody>
                        <a:bodyPr/>
                        <a:lstStyle/>
                        <a:p>
                          <a:pPr algn="ct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95</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Overestimate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125.1</a:t>
                          </a:r>
                        </a:p>
                      </a:txBody>
                      <a:tcPr/>
                    </a:tc>
                    <a:tc>
                      <a:txBody>
                        <a:bodyPr/>
                        <a:lstStyle/>
                        <a:p>
                          <a:pPr algn="ctr"/>
                          <a:r>
                            <a:rPr lang="en-US" sz="1600" b="1" dirty="0">
                              <a:latin typeface="Arial" panose="020B0604020202020204" pitchFamily="34" charset="0"/>
                              <a:cs typeface="Arial" panose="020B0604020202020204" pitchFamily="34" charset="0"/>
                            </a:rPr>
                            <a:t>37.5</a:t>
                          </a:r>
                        </a:p>
                      </a:txBody>
                      <a:tcPr/>
                    </a:tc>
                    <a:extLst>
                      <a:ext uri="{0D108BD9-81ED-4DB2-BD59-A6C34878D82A}">
                        <a16:rowId xmlns:a16="http://schemas.microsoft.com/office/drawing/2014/main" val="72389359"/>
                      </a:ext>
                    </a:extLst>
                  </a:tr>
                  <a:tr h="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95</m:t>
                                  </m:r>
                                </m:e>
                                <m:sup>
                                  <m:r>
                                    <a:rPr lang="en-US" sz="1600" b="0" i="1" smtClean="0">
                                      <a:latin typeface="Cambria Math" panose="02040503050406030204" pitchFamily="18" charset="0"/>
                                    </a:rPr>
                                    <m:t>𝑡h</m:t>
                                  </m:r>
                                </m:sup>
                              </m:sSup>
                            </m:oMath>
                          </a14:m>
                          <a:r>
                            <a:rPr lang="en-US" sz="1600" dirty="0">
                              <a:latin typeface="Arial" panose="020B0604020202020204" pitchFamily="34" charset="0"/>
                              <a:cs typeface="Arial" panose="020B0604020202020204" pitchFamily="34" charset="0"/>
                            </a:rPr>
                            <a:t>-pct</a:t>
                          </a:r>
                          <a:r>
                            <a:rPr lang="en-US" sz="1600" baseline="0" dirty="0">
                              <a:latin typeface="Arial" panose="020B0604020202020204" pitchFamily="34" charset="0"/>
                              <a:cs typeface="Arial" panose="020B0604020202020204" pitchFamily="34" charset="0"/>
                            </a:rPr>
                            <a:t> Worst Underestimate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-61.5</a:t>
                          </a:r>
                        </a:p>
                      </a:txBody>
                      <a:tcPr/>
                    </a:tc>
                    <a:tc>
                      <a:txBody>
                        <a:bodyPr/>
                        <a:lstStyle/>
                        <a:p>
                          <a:pPr algn="ctr"/>
                          <a:r>
                            <a:rPr lang="en-US" sz="1600" b="1" dirty="0">
                              <a:latin typeface="Arial" panose="020B0604020202020204" pitchFamily="34" charset="0"/>
                              <a:cs typeface="Arial" panose="020B0604020202020204" pitchFamily="34" charset="0"/>
                            </a:rPr>
                            <a:t>-28.3</a:t>
                          </a:r>
                        </a:p>
                      </a:txBody>
                      <a:tcPr/>
                    </a:tc>
                    <a:extLst>
                      <a:ext uri="{0D108BD9-81ED-4DB2-BD59-A6C34878D82A}">
                        <a16:rowId xmlns:a16="http://schemas.microsoft.com/office/drawing/2014/main" val="3589776915"/>
                      </a:ext>
                    </a:extLst>
                  </a:tr>
                </a:tbl>
              </a:graphicData>
            </a:graphic>
          </p:graphicFrame>
        </mc:Choice>
        <mc:Fallback xmlns="">
          <p:graphicFrame>
            <p:nvGraphicFramePr>
              <p:cNvPr id="15" name="Table 14">
                <a:extLst>
                  <a:ext uri="{FF2B5EF4-FFF2-40B4-BE49-F238E27FC236}">
                    <a16:creationId xmlns:a16="http://schemas.microsoft.com/office/drawing/2014/main" id="{F6179281-0D98-41CB-8E72-D530AFD0F1FC}"/>
                  </a:ext>
                </a:extLst>
              </p:cNvPr>
              <p:cNvGraphicFramePr>
                <a:graphicFrameLocks noGrp="1"/>
              </p:cNvGraphicFramePr>
              <p:nvPr>
                <p:extLst>
                  <p:ext uri="{D42A27DB-BD31-4B8C-83A1-F6EECF244321}">
                    <p14:modId xmlns:p14="http://schemas.microsoft.com/office/powerpoint/2010/main" val="1220778454"/>
                  </p:ext>
                </p:extLst>
              </p:nvPr>
            </p:nvGraphicFramePr>
            <p:xfrm>
              <a:off x="681226" y="2002547"/>
              <a:ext cx="7820347" cy="2364488"/>
            </p:xfrm>
            <a:graphic>
              <a:graphicData uri="http://schemas.openxmlformats.org/drawingml/2006/table">
                <a:tbl>
                  <a:tblPr firstRow="1" bandRow="1">
                    <a:tableStyleId>{5C22544A-7EE6-4342-B048-85BDC9FD1C3A}</a:tableStyleId>
                  </a:tblPr>
                  <a:tblGrid>
                    <a:gridCol w="3434753">
                      <a:extLst>
                        <a:ext uri="{9D8B030D-6E8A-4147-A177-3AD203B41FA5}">
                          <a16:colId xmlns:a16="http://schemas.microsoft.com/office/drawing/2014/main" val="4174322247"/>
                        </a:ext>
                      </a:extLst>
                    </a:gridCol>
                    <a:gridCol w="2192797">
                      <a:extLst>
                        <a:ext uri="{9D8B030D-6E8A-4147-A177-3AD203B41FA5}">
                          <a16:colId xmlns:a16="http://schemas.microsoft.com/office/drawing/2014/main" val="3372915956"/>
                        </a:ext>
                      </a:extLst>
                    </a:gridCol>
                    <a:gridCol w="2192797">
                      <a:extLst>
                        <a:ext uri="{9D8B030D-6E8A-4147-A177-3AD203B41FA5}">
                          <a16:colId xmlns:a16="http://schemas.microsoft.com/office/drawing/2014/main" val="1581153439"/>
                        </a:ext>
                      </a:extLst>
                    </a:gridCol>
                  </a:tblGrid>
                  <a:tr h="335280">
                    <a:tc>
                      <a:txBody>
                        <a:bodyPr/>
                        <a:lstStyle/>
                        <a:p>
                          <a:pPr algn="ctr"/>
                          <a:r>
                            <a:rPr lang="en-US" sz="1600" dirty="0">
                              <a:latin typeface="Arial" panose="020B0604020202020204" pitchFamily="34" charset="0"/>
                              <a:cs typeface="Arial" panose="020B0604020202020204" pitchFamily="34" charset="0"/>
                            </a:rPr>
                            <a:t>Metric</a:t>
                          </a:r>
                        </a:p>
                      </a:txBody>
                      <a:tcPr/>
                    </a:tc>
                    <a:tc>
                      <a:txBody>
                        <a:bodyPr/>
                        <a:lstStyle/>
                        <a:p>
                          <a:pPr algn="ctr"/>
                          <a:r>
                            <a:rPr lang="en-US" sz="1600" dirty="0">
                              <a:latin typeface="Arial" panose="020B0604020202020204" pitchFamily="34" charset="0"/>
                              <a:cs typeface="Arial" panose="020B0604020202020204" pitchFamily="34" charset="0"/>
                            </a:rPr>
                            <a:t>Quick</a:t>
                          </a:r>
                        </a:p>
                      </a:txBody>
                      <a:tcPr/>
                    </a:tc>
                    <a:tc>
                      <a:txBody>
                        <a:bodyPr/>
                        <a:lstStyle/>
                        <a:p>
                          <a:pPr algn="ctr"/>
                          <a:r>
                            <a:rPr lang="en-US" sz="1600" dirty="0">
                              <a:latin typeface="Arial" panose="020B0604020202020204" pitchFamily="34" charset="0"/>
                              <a:cs typeface="Arial" panose="020B0604020202020204" pitchFamily="34" charset="0"/>
                            </a:rPr>
                            <a:t>Corr.</a:t>
                          </a:r>
                        </a:p>
                      </a:txBody>
                      <a:tcPr/>
                    </a:tc>
                    <a:extLst>
                      <a:ext uri="{0D108BD9-81ED-4DB2-BD59-A6C34878D82A}">
                        <a16:rowId xmlns:a16="http://schemas.microsoft.com/office/drawing/2014/main" val="3510262915"/>
                      </a:ext>
                    </a:extLst>
                  </a:tr>
                  <a:tr h="335280">
                    <a:tc>
                      <a:txBody>
                        <a:bodyPr/>
                        <a:lstStyle/>
                        <a:p>
                          <a:endParaRPr lang="en-US"/>
                        </a:p>
                      </a:txBody>
                      <a:tcPr>
                        <a:blipFill>
                          <a:blip r:embed="rId5"/>
                          <a:stretch>
                            <a:fillRect l="-177" t="-103636" r="-128369" b="-530909"/>
                          </a:stretch>
                        </a:blipFill>
                      </a:tcPr>
                    </a:tc>
                    <a:tc>
                      <a:txBody>
                        <a:bodyPr/>
                        <a:lstStyle/>
                        <a:p>
                          <a:pPr algn="ctr"/>
                          <a:r>
                            <a:rPr lang="en-US" sz="1600" dirty="0">
                              <a:latin typeface="Arial" panose="020B0604020202020204" pitchFamily="34" charset="0"/>
                              <a:cs typeface="Arial" panose="020B0604020202020204" pitchFamily="34" charset="0"/>
                            </a:rPr>
                            <a:t>0.77</a:t>
                          </a:r>
                        </a:p>
                      </a:txBody>
                      <a:tcPr/>
                    </a:tc>
                    <a:tc>
                      <a:txBody>
                        <a:bodyPr/>
                        <a:lstStyle/>
                        <a:p>
                          <a:pPr algn="ctr"/>
                          <a:r>
                            <a:rPr lang="en-US" sz="1600" b="1" dirty="0">
                              <a:latin typeface="Arial" panose="020B0604020202020204" pitchFamily="34" charset="0"/>
                              <a:cs typeface="Arial" panose="020B0604020202020204" pitchFamily="34" charset="0"/>
                            </a:rPr>
                            <a:t>0.95</a:t>
                          </a:r>
                        </a:p>
                      </a:txBody>
                      <a:tcPr/>
                    </a:tc>
                    <a:extLst>
                      <a:ext uri="{0D108BD9-81ED-4DB2-BD59-A6C34878D82A}">
                        <a16:rowId xmlns:a16="http://schemas.microsoft.com/office/drawing/2014/main" val="4118951474"/>
                      </a:ext>
                    </a:extLst>
                  </a:tr>
                  <a:tr h="335280">
                    <a:tc>
                      <a:txBody>
                        <a:bodyPr/>
                        <a:lstStyle/>
                        <a:p>
                          <a:pPr algn="ctr"/>
                          <a:r>
                            <a:rPr lang="en-US" sz="1600" dirty="0">
                              <a:latin typeface="Arial" panose="020B0604020202020204" pitchFamily="34" charset="0"/>
                              <a:cs typeface="Arial" panose="020B0604020202020204" pitchFamily="34" charset="0"/>
                            </a:rPr>
                            <a:t>AAPE (%)</a:t>
                          </a:r>
                        </a:p>
                      </a:txBody>
                      <a:tcPr/>
                    </a:tc>
                    <a:tc>
                      <a:txBody>
                        <a:bodyPr/>
                        <a:lstStyle/>
                        <a:p>
                          <a:pPr algn="ctr"/>
                          <a:r>
                            <a:rPr lang="en-US" sz="1600" dirty="0">
                              <a:latin typeface="Arial" panose="020B0604020202020204" pitchFamily="34" charset="0"/>
                              <a:cs typeface="Arial" panose="020B0604020202020204" pitchFamily="34" charset="0"/>
                            </a:rPr>
                            <a:t>33.2</a:t>
                          </a:r>
                        </a:p>
                      </a:txBody>
                      <a:tcPr/>
                    </a:tc>
                    <a:tc>
                      <a:txBody>
                        <a:bodyPr/>
                        <a:lstStyle/>
                        <a:p>
                          <a:pPr algn="ctr"/>
                          <a:r>
                            <a:rPr lang="en-US" sz="1600" b="1" dirty="0">
                              <a:latin typeface="Arial" panose="020B0604020202020204" pitchFamily="34" charset="0"/>
                              <a:cs typeface="Arial" panose="020B0604020202020204" pitchFamily="34" charset="0"/>
                            </a:rPr>
                            <a:t>15.4</a:t>
                          </a:r>
                        </a:p>
                      </a:txBody>
                      <a:tcPr/>
                    </a:tc>
                    <a:extLst>
                      <a:ext uri="{0D108BD9-81ED-4DB2-BD59-A6C34878D82A}">
                        <a16:rowId xmlns:a16="http://schemas.microsoft.com/office/drawing/2014/main" val="70509405"/>
                      </a:ext>
                    </a:extLst>
                  </a:tr>
                  <a:tr h="339662">
                    <a:tc>
                      <a:txBody>
                        <a:bodyPr/>
                        <a:lstStyle/>
                        <a:p>
                          <a:endParaRPr lang="en-US"/>
                        </a:p>
                      </a:txBody>
                      <a:tcPr>
                        <a:blipFill>
                          <a:blip r:embed="rId5"/>
                          <a:stretch>
                            <a:fillRect l="-177" t="-298214" r="-128369" b="-323214"/>
                          </a:stretch>
                        </a:blipFill>
                      </a:tcPr>
                    </a:tc>
                    <a:tc>
                      <a:txBody>
                        <a:bodyPr/>
                        <a:lstStyle/>
                        <a:p>
                          <a:pPr algn="ctr"/>
                          <a:r>
                            <a:rPr lang="en-US" sz="1600" dirty="0">
                              <a:latin typeface="Arial" panose="020B0604020202020204" pitchFamily="34" charset="0"/>
                              <a:cs typeface="Arial" panose="020B0604020202020204" pitchFamily="34" charset="0"/>
                            </a:rPr>
                            <a:t>97.6</a:t>
                          </a:r>
                        </a:p>
                      </a:txBody>
                      <a:tcPr/>
                    </a:tc>
                    <a:tc>
                      <a:txBody>
                        <a:bodyPr/>
                        <a:lstStyle/>
                        <a:p>
                          <a:pPr algn="ctr"/>
                          <a:r>
                            <a:rPr lang="en-US" sz="1600" b="1" dirty="0">
                              <a:latin typeface="Arial" panose="020B0604020202020204" pitchFamily="34" charset="0"/>
                              <a:cs typeface="Arial" panose="020B0604020202020204" pitchFamily="34" charset="0"/>
                            </a:rPr>
                            <a:t>48.6</a:t>
                          </a:r>
                        </a:p>
                      </a:txBody>
                      <a:tcPr/>
                    </a:tc>
                    <a:extLst>
                      <a:ext uri="{0D108BD9-81ED-4DB2-BD59-A6C34878D82A}">
                        <a16:rowId xmlns:a16="http://schemas.microsoft.com/office/drawing/2014/main" val="2024428881"/>
                      </a:ext>
                    </a:extLst>
                  </a:tr>
                  <a:tr h="339662">
                    <a:tc>
                      <a:txBody>
                        <a:bodyPr/>
                        <a:lstStyle/>
                        <a:p>
                          <a:endParaRPr lang="en-US"/>
                        </a:p>
                      </a:txBody>
                      <a:tcPr>
                        <a:blipFill>
                          <a:blip r:embed="rId5"/>
                          <a:stretch>
                            <a:fillRect l="-177" t="-398214" r="-128369" b="-223214"/>
                          </a:stretch>
                        </a:blipFill>
                      </a:tcPr>
                    </a:tc>
                    <a:tc>
                      <a:txBody>
                        <a:bodyPr/>
                        <a:lstStyle/>
                        <a:p>
                          <a:pPr algn="ctr"/>
                          <a:r>
                            <a:rPr lang="en-US" sz="1600" dirty="0">
                              <a:latin typeface="Arial" panose="020B0604020202020204" pitchFamily="34" charset="0"/>
                              <a:cs typeface="Arial" panose="020B0604020202020204" pitchFamily="34" charset="0"/>
                            </a:rPr>
                            <a:t>-56.9</a:t>
                          </a:r>
                        </a:p>
                      </a:txBody>
                      <a:tcPr/>
                    </a:tc>
                    <a:tc>
                      <a:txBody>
                        <a:bodyPr/>
                        <a:lstStyle/>
                        <a:p>
                          <a:pPr algn="ctr"/>
                          <a:r>
                            <a:rPr lang="en-US" sz="1600" b="1" dirty="0">
                              <a:latin typeface="Arial" panose="020B0604020202020204" pitchFamily="34" charset="0"/>
                              <a:cs typeface="Arial" panose="020B0604020202020204" pitchFamily="34" charset="0"/>
                            </a:rPr>
                            <a:t>-37.1</a:t>
                          </a:r>
                        </a:p>
                      </a:txBody>
                      <a:tcPr/>
                    </a:tc>
                    <a:extLst>
                      <a:ext uri="{0D108BD9-81ED-4DB2-BD59-A6C34878D82A}">
                        <a16:rowId xmlns:a16="http://schemas.microsoft.com/office/drawing/2014/main" val="3743553"/>
                      </a:ext>
                    </a:extLst>
                  </a:tr>
                  <a:tr h="339662">
                    <a:tc>
                      <a:txBody>
                        <a:bodyPr/>
                        <a:lstStyle/>
                        <a:p>
                          <a:endParaRPr lang="en-US"/>
                        </a:p>
                      </a:txBody>
                      <a:tcPr>
                        <a:blipFill>
                          <a:blip r:embed="rId5"/>
                          <a:stretch>
                            <a:fillRect l="-177" t="-498214" r="-128369" b="-123214"/>
                          </a:stretch>
                        </a:blipFill>
                      </a:tcPr>
                    </a:tc>
                    <a:tc>
                      <a:txBody>
                        <a:bodyPr/>
                        <a:lstStyle/>
                        <a:p>
                          <a:pPr algn="ctr"/>
                          <a:r>
                            <a:rPr lang="en-US" sz="1600" dirty="0">
                              <a:latin typeface="Arial" panose="020B0604020202020204" pitchFamily="34" charset="0"/>
                              <a:cs typeface="Arial" panose="020B0604020202020204" pitchFamily="34" charset="0"/>
                            </a:rPr>
                            <a:t>125.1</a:t>
                          </a:r>
                        </a:p>
                      </a:txBody>
                      <a:tcPr/>
                    </a:tc>
                    <a:tc>
                      <a:txBody>
                        <a:bodyPr/>
                        <a:lstStyle/>
                        <a:p>
                          <a:pPr algn="ctr"/>
                          <a:r>
                            <a:rPr lang="en-US" sz="1600" b="1" dirty="0">
                              <a:latin typeface="Arial" panose="020B0604020202020204" pitchFamily="34" charset="0"/>
                              <a:cs typeface="Arial" panose="020B0604020202020204" pitchFamily="34" charset="0"/>
                            </a:rPr>
                            <a:t>37.5</a:t>
                          </a:r>
                        </a:p>
                      </a:txBody>
                      <a:tcPr/>
                    </a:tc>
                    <a:extLst>
                      <a:ext uri="{0D108BD9-81ED-4DB2-BD59-A6C34878D82A}">
                        <a16:rowId xmlns:a16="http://schemas.microsoft.com/office/drawing/2014/main" val="72389359"/>
                      </a:ext>
                    </a:extLst>
                  </a:tr>
                  <a:tr h="339662">
                    <a:tc>
                      <a:txBody>
                        <a:bodyPr/>
                        <a:lstStyle/>
                        <a:p>
                          <a:endParaRPr lang="en-US"/>
                        </a:p>
                      </a:txBody>
                      <a:tcPr>
                        <a:blipFill>
                          <a:blip r:embed="rId5"/>
                          <a:stretch>
                            <a:fillRect l="-177" t="-598214" r="-128369" b="-23214"/>
                          </a:stretch>
                        </a:blipFill>
                      </a:tcPr>
                    </a:tc>
                    <a:tc>
                      <a:txBody>
                        <a:bodyPr/>
                        <a:lstStyle/>
                        <a:p>
                          <a:pPr algn="ctr"/>
                          <a:r>
                            <a:rPr lang="en-US" sz="1600" dirty="0">
                              <a:latin typeface="Arial" panose="020B0604020202020204" pitchFamily="34" charset="0"/>
                              <a:cs typeface="Arial" panose="020B0604020202020204" pitchFamily="34" charset="0"/>
                            </a:rPr>
                            <a:t>-61.5</a:t>
                          </a:r>
                        </a:p>
                      </a:txBody>
                      <a:tcPr/>
                    </a:tc>
                    <a:tc>
                      <a:txBody>
                        <a:bodyPr/>
                        <a:lstStyle/>
                        <a:p>
                          <a:pPr algn="ctr"/>
                          <a:r>
                            <a:rPr lang="en-US" sz="1600" b="1" dirty="0">
                              <a:latin typeface="Arial" panose="020B0604020202020204" pitchFamily="34" charset="0"/>
                              <a:cs typeface="Arial" panose="020B0604020202020204" pitchFamily="34" charset="0"/>
                            </a:rPr>
                            <a:t>-28.3</a:t>
                          </a:r>
                        </a:p>
                      </a:txBody>
                      <a:tcPr/>
                    </a:tc>
                    <a:extLst>
                      <a:ext uri="{0D108BD9-81ED-4DB2-BD59-A6C34878D82A}">
                        <a16:rowId xmlns:a16="http://schemas.microsoft.com/office/drawing/2014/main" val="3589776915"/>
                      </a:ext>
                    </a:extLst>
                  </a:tr>
                </a:tbl>
              </a:graphicData>
            </a:graphic>
          </p:graphicFrame>
        </mc:Fallback>
      </mc:AlternateContent>
      <p:sp>
        <p:nvSpPr>
          <p:cNvPr id="2" name="Title 1">
            <a:extLst>
              <a:ext uri="{FF2B5EF4-FFF2-40B4-BE49-F238E27FC236}">
                <a16:creationId xmlns:a16="http://schemas.microsoft.com/office/drawing/2014/main" id="{27CCF7D3-D099-4A66-97F2-143B4A0FE9F2}"/>
              </a:ext>
            </a:extLst>
          </p:cNvPr>
          <p:cNvSpPr>
            <a:spLocks noGrp="1"/>
          </p:cNvSpPr>
          <p:nvPr>
            <p:ph type="title"/>
          </p:nvPr>
        </p:nvSpPr>
        <p:spPr/>
        <p:txBody>
          <a:bodyPr/>
          <a:lstStyle/>
          <a:p>
            <a:r>
              <a:rPr lang="en-US" dirty="0">
                <a:solidFill>
                  <a:srgbClr val="254061"/>
                </a:solidFill>
              </a:rPr>
              <a:t>Result: </a:t>
            </a:r>
            <a:r>
              <a:rPr lang="en-US" dirty="0"/>
              <a:t>Golden and Quick </a:t>
            </a:r>
            <a:r>
              <a:rPr lang="en-US" dirty="0">
                <a:solidFill>
                  <a:srgbClr val="C00000"/>
                </a:solidFill>
              </a:rPr>
              <a:t>Correlation</a:t>
            </a:r>
            <a:r>
              <a:rPr lang="en-US" dirty="0"/>
              <a:t> Model</a:t>
            </a:r>
          </a:p>
        </p:txBody>
      </p:sp>
      <p:sp>
        <p:nvSpPr>
          <p:cNvPr id="3" name="Content Placeholder 2">
            <a:extLst>
              <a:ext uri="{FF2B5EF4-FFF2-40B4-BE49-F238E27FC236}">
                <a16:creationId xmlns:a16="http://schemas.microsoft.com/office/drawing/2014/main" id="{B19766C8-49C8-4E07-898C-50CCD27719AA}"/>
              </a:ext>
            </a:extLst>
          </p:cNvPr>
          <p:cNvSpPr>
            <a:spLocks noGrp="1"/>
          </p:cNvSpPr>
          <p:nvPr>
            <p:ph idx="1"/>
          </p:nvPr>
        </p:nvSpPr>
        <p:spPr>
          <a:xfrm>
            <a:off x="171450" y="838200"/>
            <a:ext cx="8836025" cy="5562601"/>
          </a:xfrm>
        </p:spPr>
        <p:txBody>
          <a:bodyPr/>
          <a:lstStyle/>
          <a:p>
            <a:r>
              <a:rPr lang="en-US" sz="2400" b="1" dirty="0"/>
              <a:t>Better runtime-accuracy tradeoff pareto</a:t>
            </a:r>
          </a:p>
          <a:p>
            <a:pPr lvl="1"/>
            <a:r>
              <a:rPr lang="en-US" sz="2200" dirty="0"/>
              <a:t>Comparison between </a:t>
            </a:r>
            <a:r>
              <a:rPr lang="en-US" sz="2200" i="1" dirty="0"/>
              <a:t>Quick</a:t>
            </a:r>
            <a:r>
              <a:rPr lang="en-US" sz="2200" dirty="0"/>
              <a:t> tool and </a:t>
            </a:r>
            <a:r>
              <a:rPr lang="en-US" sz="2200" dirty="0">
                <a:solidFill>
                  <a:srgbClr val="C00000"/>
                </a:solidFill>
              </a:rPr>
              <a:t>Correlation</a:t>
            </a:r>
            <a:r>
              <a:rPr lang="en-US" sz="2200" dirty="0"/>
              <a:t> model</a:t>
            </a:r>
            <a:endParaRPr lang="en-US" sz="1600" dirty="0"/>
          </a:p>
          <a:p>
            <a:pPr marL="282575" lvl="1" indent="0">
              <a:buNone/>
            </a:pPr>
            <a:r>
              <a:rPr lang="en-US" sz="2000" dirty="0">
                <a:solidFill>
                  <a:srgbClr val="0000FF"/>
                </a:solidFill>
                <a:sym typeface="Wingdings" panose="05000000000000000000" pitchFamily="2" charset="2"/>
              </a:rPr>
              <a:t>	</a:t>
            </a:r>
            <a:r>
              <a:rPr lang="en-US" sz="2000" dirty="0">
                <a:solidFill>
                  <a:srgbClr val="C00000"/>
                </a:solidFill>
                <a:sym typeface="Wingdings" panose="05000000000000000000" pitchFamily="2" charset="2"/>
              </a:rPr>
              <a:t> Significantly close the gap between Quick tool and Golden tool(!)</a:t>
            </a:r>
            <a:endParaRPr lang="en-US" sz="2000" dirty="0">
              <a:solidFill>
                <a:srgbClr val="C00000"/>
              </a:solidFill>
            </a:endParaRPr>
          </a:p>
        </p:txBody>
      </p:sp>
      <p:sp>
        <p:nvSpPr>
          <p:cNvPr id="11" name="Arrow: Right 10">
            <a:extLst>
              <a:ext uri="{FF2B5EF4-FFF2-40B4-BE49-F238E27FC236}">
                <a16:creationId xmlns:a16="http://schemas.microsoft.com/office/drawing/2014/main" id="{75124136-8AFC-46AB-B672-4546A78F4D51}"/>
              </a:ext>
            </a:extLst>
          </p:cNvPr>
          <p:cNvSpPr/>
          <p:nvPr/>
        </p:nvSpPr>
        <p:spPr bwMode="auto">
          <a:xfrm>
            <a:off x="3667031" y="5083399"/>
            <a:ext cx="1913641" cy="637014"/>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Narrow" pitchFamily="34" charset="0"/>
              </a:rPr>
              <a:t>Correlation</a:t>
            </a:r>
            <a:r>
              <a:rPr kumimoji="0" lang="en-US" sz="1800" b="1" i="0" u="none" strike="noStrike" cap="none" normalizeH="0" baseline="0" dirty="0">
                <a:ln>
                  <a:noFill/>
                </a:ln>
                <a:solidFill>
                  <a:schemeClr val="tx1"/>
                </a:solidFill>
                <a:effectLst/>
                <a:latin typeface="Arial Narrow" pitchFamily="34" charset="0"/>
              </a:rPr>
              <a:t> </a:t>
            </a:r>
            <a:r>
              <a:rPr kumimoji="0" lang="en-US" sz="1800" b="1" i="0" u="none" strike="noStrike" cap="none" normalizeH="0" baseline="0" dirty="0">
                <a:ln>
                  <a:noFill/>
                </a:ln>
                <a:solidFill>
                  <a:srgbClr val="C00000"/>
                </a:solidFill>
                <a:effectLst/>
                <a:latin typeface="Arial Narrow" pitchFamily="34" charset="0"/>
              </a:rPr>
              <a:t>Model</a:t>
            </a:r>
          </a:p>
        </p:txBody>
      </p:sp>
      <p:sp>
        <p:nvSpPr>
          <p:cNvPr id="12" name="TextBox 11">
            <a:extLst>
              <a:ext uri="{FF2B5EF4-FFF2-40B4-BE49-F238E27FC236}">
                <a16:creationId xmlns:a16="http://schemas.microsoft.com/office/drawing/2014/main" id="{2E2BEE8F-5179-4CA4-906B-3E2E64B1BA46}"/>
              </a:ext>
            </a:extLst>
          </p:cNvPr>
          <p:cNvSpPr txBox="1"/>
          <p:nvPr/>
        </p:nvSpPr>
        <p:spPr>
          <a:xfrm>
            <a:off x="1834760" y="6295939"/>
            <a:ext cx="134803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Quick tool</a:t>
            </a:r>
          </a:p>
        </p:txBody>
      </p:sp>
      <p:sp>
        <p:nvSpPr>
          <p:cNvPr id="13" name="TextBox 12">
            <a:extLst>
              <a:ext uri="{FF2B5EF4-FFF2-40B4-BE49-F238E27FC236}">
                <a16:creationId xmlns:a16="http://schemas.microsoft.com/office/drawing/2014/main" id="{8B28FCC6-48E2-4228-A0CE-B438C3B2D4DE}"/>
              </a:ext>
            </a:extLst>
          </p:cNvPr>
          <p:cNvSpPr txBox="1"/>
          <p:nvPr/>
        </p:nvSpPr>
        <p:spPr>
          <a:xfrm>
            <a:off x="5782167" y="6270062"/>
            <a:ext cx="213298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Correlation Model</a:t>
            </a:r>
          </a:p>
        </p:txBody>
      </p:sp>
      <p:sp>
        <p:nvSpPr>
          <p:cNvPr id="14" name="Rectangle 13">
            <a:extLst>
              <a:ext uri="{FF2B5EF4-FFF2-40B4-BE49-F238E27FC236}">
                <a16:creationId xmlns:a16="http://schemas.microsoft.com/office/drawing/2014/main" id="{C4CC351C-890B-40DE-8BA5-6471AD78CE2F}"/>
              </a:ext>
            </a:extLst>
          </p:cNvPr>
          <p:cNvSpPr/>
          <p:nvPr/>
        </p:nvSpPr>
        <p:spPr bwMode="auto">
          <a:xfrm>
            <a:off x="681230" y="2647314"/>
            <a:ext cx="7813294" cy="349730"/>
          </a:xfrm>
          <a:prstGeom prst="rect">
            <a:avLst/>
          </a:prstGeom>
          <a:noFill/>
          <a:ln w="25400" cap="flat" cmpd="sng" algn="ctr">
            <a:solidFill>
              <a:srgbClr val="C0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0000"/>
              </a:solidFill>
              <a:effectLst/>
              <a:uLnTx/>
              <a:uFillTx/>
              <a:latin typeface="Arial Narrow" pitchFamily="34" charset="0"/>
            </a:endParaRPr>
          </a:p>
        </p:txBody>
      </p:sp>
      <p:sp>
        <p:nvSpPr>
          <p:cNvPr id="16" name="TextBox 15">
            <a:extLst>
              <a:ext uri="{FF2B5EF4-FFF2-40B4-BE49-F238E27FC236}">
                <a16:creationId xmlns:a16="http://schemas.microsoft.com/office/drawing/2014/main" id="{593DFDB5-749A-4050-B2FD-9CCBC0012401}"/>
              </a:ext>
            </a:extLst>
          </p:cNvPr>
          <p:cNvSpPr txBox="1"/>
          <p:nvPr/>
        </p:nvSpPr>
        <p:spPr>
          <a:xfrm>
            <a:off x="24500" y="6569078"/>
            <a:ext cx="8739937"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Our model takes </a:t>
            </a:r>
            <a:r>
              <a:rPr lang="en-US" sz="1200" b="1" dirty="0">
                <a:latin typeface="Arial" panose="020B0604020202020204" pitchFamily="34" charset="0"/>
                <a:cs typeface="Arial" panose="020B0604020202020204" pitchFamily="34" charset="0"/>
              </a:rPr>
              <a:t>7.5 hours </a:t>
            </a:r>
            <a:r>
              <a:rPr lang="en-US" sz="1200" dirty="0">
                <a:latin typeface="Arial" panose="020B0604020202020204" pitchFamily="34" charset="0"/>
                <a:cs typeface="Arial" panose="020B0604020202020204" pitchFamily="34" charset="0"/>
              </a:rPr>
              <a:t>for training and approximately </a:t>
            </a:r>
            <a:r>
              <a:rPr lang="en-US" sz="1200" b="1" dirty="0">
                <a:latin typeface="Arial" panose="020B0604020202020204" pitchFamily="34" charset="0"/>
                <a:cs typeface="Arial" panose="020B0604020202020204" pitchFamily="34" charset="0"/>
              </a:rPr>
              <a:t>270 seconds for every 1K </a:t>
            </a:r>
            <a:r>
              <a:rPr lang="en-US" sz="1200" dirty="0">
                <a:latin typeface="Arial" panose="020B0604020202020204" pitchFamily="34" charset="0"/>
                <a:cs typeface="Arial" panose="020B0604020202020204" pitchFamily="34" charset="0"/>
              </a:rPr>
              <a:t>data points for inference</a:t>
            </a:r>
          </a:p>
        </p:txBody>
      </p:sp>
    </p:spTree>
    <p:extLst>
      <p:ext uri="{BB962C8B-B14F-4D97-AF65-F5344CB8AC3E}">
        <p14:creationId xmlns:p14="http://schemas.microsoft.com/office/powerpoint/2010/main" val="2218402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rPr>
              <a:t>Motivation</a:t>
            </a:r>
          </a:p>
          <a:p>
            <a:r>
              <a:rPr lang="en-US" dirty="0">
                <a:solidFill>
                  <a:schemeClr val="tx1">
                    <a:lumMod val="50000"/>
                    <a:lumOff val="50000"/>
                  </a:schemeClr>
                </a:solidFill>
              </a:rPr>
              <a:t>Learning-based PDN Modeling</a:t>
            </a:r>
          </a:p>
          <a:p>
            <a:r>
              <a:rPr lang="en-US" dirty="0">
                <a:solidFill>
                  <a:schemeClr val="tx1">
                    <a:lumMod val="50000"/>
                    <a:lumOff val="50000"/>
                  </a:schemeClr>
                </a:solidFill>
              </a:rPr>
              <a:t>Correlation Methodology with Signoff Tool</a:t>
            </a:r>
          </a:p>
          <a:p>
            <a:r>
              <a:rPr lang="en-US" dirty="0">
                <a:solidFill>
                  <a:schemeClr val="tx1">
                    <a:lumMod val="50000"/>
                    <a:lumOff val="50000"/>
                  </a:schemeClr>
                </a:solidFill>
              </a:rPr>
              <a:t>Experiments</a:t>
            </a:r>
          </a:p>
          <a:p>
            <a:r>
              <a:rPr lang="en-US" dirty="0"/>
              <a:t>Conclusion and Future Works</a:t>
            </a:r>
          </a:p>
        </p:txBody>
      </p:sp>
    </p:spTree>
    <p:extLst>
      <p:ext uri="{BB962C8B-B14F-4D97-AF65-F5344CB8AC3E}">
        <p14:creationId xmlns:p14="http://schemas.microsoft.com/office/powerpoint/2010/main" val="61291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sz="2600" dirty="0"/>
              <a:t>Pre-layout </a:t>
            </a:r>
            <a:r>
              <a:rPr lang="en-US" sz="2600" dirty="0" err="1"/>
              <a:t>pinmap</a:t>
            </a:r>
            <a:r>
              <a:rPr lang="en-US" sz="2600" dirty="0"/>
              <a:t> quality assessment via achievable bump inductance model</a:t>
            </a:r>
          </a:p>
          <a:p>
            <a:r>
              <a:rPr lang="en-US" sz="2600" dirty="0"/>
              <a:t>Better runtime-analysis tradeoff by</a:t>
            </a:r>
          </a:p>
          <a:p>
            <a:pPr lvl="1"/>
            <a:r>
              <a:rPr lang="en-US" sz="2400" dirty="0"/>
              <a:t>Learning-based bump inductance model</a:t>
            </a:r>
          </a:p>
          <a:p>
            <a:pPr marL="282575" lvl="1" indent="0">
              <a:buNone/>
            </a:pPr>
            <a:r>
              <a:rPr lang="en-US" sz="2400" dirty="0"/>
              <a:t>	</a:t>
            </a:r>
            <a:r>
              <a:rPr lang="en-US" sz="2400" dirty="0">
                <a:sym typeface="Wingdings" panose="05000000000000000000" pitchFamily="2" charset="2"/>
              </a:rPr>
              <a:t> More than </a:t>
            </a:r>
            <a:r>
              <a:rPr lang="en-US" sz="2400" dirty="0">
                <a:solidFill>
                  <a:srgbClr val="C00000"/>
                </a:solidFill>
                <a:sym typeface="Wingdings" panose="05000000000000000000" pitchFamily="2" charset="2"/>
              </a:rPr>
              <a:t>10%</a:t>
            </a:r>
            <a:r>
              <a:rPr lang="en-US" sz="2400" dirty="0">
                <a:sym typeface="Wingdings" panose="05000000000000000000" pitchFamily="2" charset="2"/>
              </a:rPr>
              <a:t> better than</a:t>
            </a:r>
            <a:r>
              <a:rPr lang="en-US" sz="2400" dirty="0"/>
              <a:t> commercial </a:t>
            </a:r>
            <a:r>
              <a:rPr lang="en-US" sz="2400" i="1" dirty="0"/>
              <a:t>Quick</a:t>
            </a:r>
            <a:r>
              <a:rPr lang="en-US" sz="2400" dirty="0"/>
              <a:t> tool</a:t>
            </a:r>
            <a:endParaRPr lang="en-US" sz="2200" dirty="0"/>
          </a:p>
          <a:p>
            <a:pPr lvl="1"/>
            <a:r>
              <a:rPr lang="en-US" sz="2400" dirty="0"/>
              <a:t>Correlation model can close the gap between </a:t>
            </a:r>
            <a:r>
              <a:rPr lang="en-US" sz="2400" i="1" dirty="0"/>
              <a:t>Quick</a:t>
            </a:r>
            <a:r>
              <a:rPr lang="en-US" sz="2400" dirty="0"/>
              <a:t> tool and </a:t>
            </a:r>
            <a:r>
              <a:rPr lang="en-US" sz="2400" i="1" dirty="0"/>
              <a:t>Golden</a:t>
            </a:r>
            <a:r>
              <a:rPr lang="en-US" sz="2400" dirty="0"/>
              <a:t> tool</a:t>
            </a:r>
          </a:p>
          <a:p>
            <a:pPr marL="282575" lvl="1" indent="0">
              <a:buNone/>
            </a:pPr>
            <a:r>
              <a:rPr lang="en-US" sz="2400" dirty="0">
                <a:solidFill>
                  <a:prstClr val="black"/>
                </a:solidFill>
                <a:ea typeface="+mn-ea"/>
                <a:sym typeface="Wingdings" panose="05000000000000000000" pitchFamily="2" charset="2"/>
              </a:rPr>
              <a:t>	 </a:t>
            </a:r>
            <a:r>
              <a:rPr lang="en-US" sz="2400" dirty="0">
                <a:solidFill>
                  <a:srgbClr val="C00000"/>
                </a:solidFill>
                <a:ea typeface="+mn-ea"/>
                <a:sym typeface="Wingdings" panose="05000000000000000000" pitchFamily="2" charset="2"/>
              </a:rPr>
              <a:t>17.8%</a:t>
            </a:r>
            <a:r>
              <a:rPr lang="en-US" sz="2400" dirty="0">
                <a:solidFill>
                  <a:prstClr val="black"/>
                </a:solidFill>
                <a:ea typeface="+mn-ea"/>
                <a:sym typeface="Wingdings" panose="05000000000000000000" pitchFamily="2" charset="2"/>
              </a:rPr>
              <a:t> better than</a:t>
            </a:r>
            <a:r>
              <a:rPr lang="en-US" sz="2400" dirty="0">
                <a:solidFill>
                  <a:prstClr val="black"/>
                </a:solidFill>
                <a:ea typeface="+mn-ea"/>
              </a:rPr>
              <a:t> commercial </a:t>
            </a:r>
            <a:r>
              <a:rPr lang="en-US" sz="2400" i="1" dirty="0">
                <a:solidFill>
                  <a:prstClr val="black"/>
                </a:solidFill>
                <a:ea typeface="+mn-ea"/>
              </a:rPr>
              <a:t>Quick</a:t>
            </a:r>
            <a:r>
              <a:rPr lang="en-US" sz="2400" dirty="0">
                <a:solidFill>
                  <a:prstClr val="black"/>
                </a:solidFill>
                <a:ea typeface="+mn-ea"/>
              </a:rPr>
              <a:t> tool</a:t>
            </a:r>
            <a:endParaRPr lang="en-US" sz="2200" dirty="0">
              <a:ea typeface="+mn-ea"/>
            </a:endParaRPr>
          </a:p>
          <a:p>
            <a:pPr marL="282575" lvl="1" indent="0">
              <a:buNone/>
            </a:pPr>
            <a:endParaRPr lang="en-US" sz="1050" dirty="0">
              <a:ea typeface="+mn-ea"/>
            </a:endParaRPr>
          </a:p>
          <a:p>
            <a:pPr marL="282575" lvl="1" indent="0">
              <a:buNone/>
            </a:pPr>
            <a:endParaRPr lang="en-US" sz="800" dirty="0"/>
          </a:p>
          <a:p>
            <a:r>
              <a:rPr lang="en-US" sz="2600" dirty="0"/>
              <a:t>Ongoing / Future works</a:t>
            </a:r>
          </a:p>
          <a:p>
            <a:pPr lvl="1"/>
            <a:r>
              <a:rPr lang="en-US" sz="2400" dirty="0"/>
              <a:t>Enhance model robustness across different technology and testcases</a:t>
            </a:r>
          </a:p>
          <a:p>
            <a:pPr lvl="1"/>
            <a:r>
              <a:rPr lang="en-US" sz="2400" dirty="0"/>
              <a:t>Build </a:t>
            </a:r>
            <a:r>
              <a:rPr lang="en-US" sz="2400" i="1" dirty="0"/>
              <a:t>Lay </a:t>
            </a:r>
            <a:r>
              <a:rPr lang="en-US" sz="2400" dirty="0"/>
              <a:t>parameter predictors for layout guidance</a:t>
            </a:r>
            <a:endParaRPr lang="en-US" sz="2400" i="1" dirty="0"/>
          </a:p>
          <a:p>
            <a:pPr lvl="1"/>
            <a:r>
              <a:rPr lang="en-US" sz="2400" dirty="0"/>
              <a:t>Develop model-based PKG pinmap optimization</a:t>
            </a:r>
            <a:endParaRPr lang="en-US" dirty="0"/>
          </a:p>
        </p:txBody>
      </p:sp>
    </p:spTree>
    <p:extLst>
      <p:ext uri="{BB962C8B-B14F-4D97-AF65-F5344CB8AC3E}">
        <p14:creationId xmlns:p14="http://schemas.microsoft.com/office/powerpoint/2010/main" val="3409853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1938" y="3155293"/>
            <a:ext cx="7772400" cy="1362075"/>
          </a:xfrm>
        </p:spPr>
        <p:txBody>
          <a:bodyPr/>
          <a:lstStyle/>
          <a:p>
            <a:pPr algn="ctr"/>
            <a:r>
              <a:rPr lang="en-US" sz="4500" dirty="0"/>
              <a:t>Thank you!</a:t>
            </a:r>
          </a:p>
        </p:txBody>
      </p:sp>
    </p:spTree>
    <p:extLst>
      <p:ext uri="{BB962C8B-B14F-4D97-AF65-F5344CB8AC3E}">
        <p14:creationId xmlns:p14="http://schemas.microsoft.com/office/powerpoint/2010/main" val="11796881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B85B-9DE4-4756-8D69-192072B59E92}"/>
              </a:ext>
            </a:extLst>
          </p:cNvPr>
          <p:cNvSpPr>
            <a:spLocks noGrp="1"/>
          </p:cNvSpPr>
          <p:nvPr>
            <p:ph type="ctrTitle"/>
          </p:nvPr>
        </p:nvSpPr>
        <p:spPr/>
        <p:txBody>
          <a:bodyPr/>
          <a:lstStyle/>
          <a:p>
            <a:r>
              <a:rPr lang="en-US" dirty="0"/>
              <a:t>Backup</a:t>
            </a:r>
          </a:p>
        </p:txBody>
      </p:sp>
      <p:sp>
        <p:nvSpPr>
          <p:cNvPr id="3" name="Subtitle 2">
            <a:extLst>
              <a:ext uri="{FF2B5EF4-FFF2-40B4-BE49-F238E27FC236}">
                <a16:creationId xmlns:a16="http://schemas.microsoft.com/office/drawing/2014/main" id="{6FEE74AD-DAA0-4489-8067-D2FD44FE960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44708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1766-8F21-41A2-A680-39DB0CF19923}"/>
              </a:ext>
            </a:extLst>
          </p:cNvPr>
          <p:cNvSpPr>
            <a:spLocks noGrp="1"/>
          </p:cNvSpPr>
          <p:nvPr>
            <p:ph type="title"/>
          </p:nvPr>
        </p:nvSpPr>
        <p:spPr/>
        <p:txBody>
          <a:bodyPr/>
          <a:lstStyle/>
          <a:p>
            <a:r>
              <a:rPr lang="en-US" dirty="0"/>
              <a:t>Bump Inductance Extraction</a:t>
            </a:r>
          </a:p>
        </p:txBody>
      </p:sp>
      <p:sp>
        <p:nvSpPr>
          <p:cNvPr id="3" name="Content Placeholder 2">
            <a:extLst>
              <a:ext uri="{FF2B5EF4-FFF2-40B4-BE49-F238E27FC236}">
                <a16:creationId xmlns:a16="http://schemas.microsoft.com/office/drawing/2014/main" id="{4AD57642-9631-4410-BF04-CCE63B4FFB98}"/>
              </a:ext>
            </a:extLst>
          </p:cNvPr>
          <p:cNvSpPr>
            <a:spLocks noGrp="1"/>
          </p:cNvSpPr>
          <p:nvPr>
            <p:ph idx="1"/>
          </p:nvPr>
        </p:nvSpPr>
        <p:spPr/>
        <p:txBody>
          <a:bodyPr/>
          <a:lstStyle/>
          <a:p>
            <a:r>
              <a:rPr lang="en-US" dirty="0"/>
              <a:t>(Golden tool)</a:t>
            </a:r>
          </a:p>
          <a:p>
            <a:pPr lvl="1"/>
            <a:r>
              <a:rPr lang="en-US" dirty="0"/>
              <a:t>Output s-parameter for each bump</a:t>
            </a:r>
          </a:p>
          <a:p>
            <a:pPr lvl="1"/>
            <a:r>
              <a:rPr lang="en-US" dirty="0"/>
              <a:t>Use </a:t>
            </a:r>
            <a:r>
              <a:rPr lang="en-US" dirty="0" err="1"/>
              <a:t>Matlab</a:t>
            </a:r>
            <a:r>
              <a:rPr lang="en-US" dirty="0"/>
              <a:t> to obtain total loop inductance at target frequency</a:t>
            </a:r>
          </a:p>
          <a:p>
            <a:pPr lvl="1"/>
            <a:r>
              <a:rPr lang="en-US" dirty="0"/>
              <a:t>Only loop inductance is available</a:t>
            </a:r>
          </a:p>
          <a:p>
            <a:endParaRPr lang="en-US" dirty="0"/>
          </a:p>
          <a:p>
            <a:r>
              <a:rPr lang="en-US" dirty="0"/>
              <a:t>(Quick tool)</a:t>
            </a:r>
          </a:p>
          <a:p>
            <a:pPr lvl="1"/>
            <a:r>
              <a:rPr lang="en-US" dirty="0"/>
              <a:t>Output inductance report (includes each bump)</a:t>
            </a:r>
          </a:p>
          <a:p>
            <a:pPr lvl="2"/>
            <a:r>
              <a:rPr lang="en-US" dirty="0"/>
              <a:t>Includes self inductance and total loop inductance</a:t>
            </a:r>
          </a:p>
          <a:p>
            <a:pPr lvl="1"/>
            <a:endParaRPr lang="en-US" dirty="0"/>
          </a:p>
        </p:txBody>
      </p:sp>
    </p:spTree>
    <p:extLst>
      <p:ext uri="{BB962C8B-B14F-4D97-AF65-F5344CB8AC3E}">
        <p14:creationId xmlns:p14="http://schemas.microsoft.com/office/powerpoint/2010/main" val="38222691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4" name="Content Placeholder 3">
            <a:extLst>
              <a:ext uri="{FF2B5EF4-FFF2-40B4-BE49-F238E27FC236}">
                <a16:creationId xmlns:a16="http://schemas.microsoft.com/office/drawing/2014/main" id="{19EF7E8E-CCCD-4CFB-93FC-2D844EA911ED}"/>
              </a:ext>
            </a:extLst>
          </p:cNvPr>
          <p:cNvSpPr>
            <a:spLocks noGrp="1"/>
          </p:cNvSpPr>
          <p:nvPr>
            <p:ph idx="1"/>
          </p:nvPr>
        </p:nvSpPr>
        <p:spPr>
          <a:xfrm>
            <a:off x="171450" y="838200"/>
            <a:ext cx="8836025" cy="5562601"/>
          </a:xfrm>
        </p:spPr>
        <p:txBody>
          <a:bodyPr/>
          <a:lstStyle/>
          <a:p>
            <a:r>
              <a:rPr lang="en-US" dirty="0"/>
              <a:t>Package (PKG) Power Delivery Network (PDN)</a:t>
            </a:r>
          </a:p>
          <a:p>
            <a:pPr lvl="1"/>
            <a:r>
              <a:rPr lang="en-US" dirty="0"/>
              <a:t>Deliver power to critical computing blocks in SoC</a:t>
            </a:r>
          </a:p>
          <a:p>
            <a:pPr lvl="1"/>
            <a:r>
              <a:rPr lang="en-US" dirty="0"/>
              <a:t>Multi-week manual design cycle with optimization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Among RCL components, </a:t>
            </a:r>
            <a:r>
              <a:rPr lang="en-US" dirty="0">
                <a:solidFill>
                  <a:srgbClr val="C00000"/>
                </a:solidFill>
              </a:rPr>
              <a:t>L (inductance)</a:t>
            </a:r>
            <a:r>
              <a:rPr lang="en-US" dirty="0"/>
              <a:t> is the most difficult part to model</a:t>
            </a:r>
          </a:p>
          <a:p>
            <a:r>
              <a:rPr lang="en-US" i="1" dirty="0">
                <a:solidFill>
                  <a:srgbClr val="0000FF"/>
                </a:solidFill>
              </a:rPr>
              <a:t>Terms: bumps, balls, </a:t>
            </a:r>
            <a:r>
              <a:rPr lang="en-US" i="1" dirty="0" err="1">
                <a:solidFill>
                  <a:srgbClr val="0000FF"/>
                </a:solidFill>
              </a:rPr>
              <a:t>pinmap</a:t>
            </a:r>
            <a:endParaRPr lang="en-US" i="1" dirty="0">
              <a:solidFill>
                <a:srgbClr val="0000FF"/>
              </a:solidFill>
            </a:endParaRPr>
          </a:p>
          <a:p>
            <a:endParaRPr lang="en-US" dirty="0"/>
          </a:p>
        </p:txBody>
      </p:sp>
      <p:grpSp>
        <p:nvGrpSpPr>
          <p:cNvPr id="3" name="Group 2">
            <a:extLst>
              <a:ext uri="{FF2B5EF4-FFF2-40B4-BE49-F238E27FC236}">
                <a16:creationId xmlns:a16="http://schemas.microsoft.com/office/drawing/2014/main" id="{62914CB0-F9DF-416F-8058-7E5FF4312B79}"/>
              </a:ext>
            </a:extLst>
          </p:cNvPr>
          <p:cNvGrpSpPr/>
          <p:nvPr/>
        </p:nvGrpSpPr>
        <p:grpSpPr>
          <a:xfrm>
            <a:off x="906762" y="2526126"/>
            <a:ext cx="7362225" cy="2431112"/>
            <a:chOff x="597618" y="2350538"/>
            <a:chExt cx="7362225" cy="2431112"/>
          </a:xfrm>
        </p:grpSpPr>
        <p:grpSp>
          <p:nvGrpSpPr>
            <p:cNvPr id="6" name="Group 5">
              <a:extLst>
                <a:ext uri="{FF2B5EF4-FFF2-40B4-BE49-F238E27FC236}">
                  <a16:creationId xmlns:a16="http://schemas.microsoft.com/office/drawing/2014/main" id="{E4148030-D229-4764-9B68-0BAD876A777B}"/>
                </a:ext>
              </a:extLst>
            </p:cNvPr>
            <p:cNvGrpSpPr/>
            <p:nvPr/>
          </p:nvGrpSpPr>
          <p:grpSpPr>
            <a:xfrm>
              <a:off x="597618" y="2350538"/>
              <a:ext cx="4256088" cy="2345715"/>
              <a:chOff x="4772025" y="3638023"/>
              <a:chExt cx="4256088" cy="2345715"/>
            </a:xfrm>
          </p:grpSpPr>
          <p:pic>
            <p:nvPicPr>
              <p:cNvPr id="11" name="Picture 10" descr="Power Delivery Network (PDN).">
                <a:extLst>
                  <a:ext uri="{FF2B5EF4-FFF2-40B4-BE49-F238E27FC236}">
                    <a16:creationId xmlns:a16="http://schemas.microsoft.com/office/drawing/2014/main" id="{380B91C3-D240-4EB3-84EC-FFFB9B56EB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75" b="89286" l="184" r="97610">
                            <a14:foregroundMark x1="1471" y1="33036" x2="45221" y2="3571"/>
                            <a14:foregroundMark x1="45221" y1="3571" x2="56985" y2="2232"/>
                            <a14:foregroundMark x1="56985" y1="2232" x2="85478" y2="7143"/>
                            <a14:foregroundMark x1="85478" y1="7143" x2="96324" y2="16071"/>
                            <a14:foregroundMark x1="96324" y1="16071" x2="99632" y2="74107"/>
                            <a14:foregroundMark x1="99632" y1="74107" x2="90993" y2="95089"/>
                            <a14:foregroundMark x1="90993" y1="95089" x2="7169" y2="94643"/>
                            <a14:foregroundMark x1="7169" y1="94643" x2="368" y2="70536"/>
                            <a14:foregroundMark x1="368" y1="70536" x2="184" y2="40625"/>
                            <a14:foregroundMark x1="184" y1="40625" x2="1103" y2="33036"/>
                            <a14:foregroundMark x1="11765" y1="33482" x2="6250" y2="62500"/>
                            <a14:foregroundMark x1="6250" y1="62500" x2="20588" y2="78571"/>
                            <a14:foregroundMark x1="20588" y1="78571" x2="36213" y2="77679"/>
                            <a14:foregroundMark x1="36213" y1="77679" x2="49081" y2="66964"/>
                            <a14:foregroundMark x1="49081" y1="66964" x2="49816" y2="39286"/>
                            <a14:foregroundMark x1="49816" y1="39286" x2="37684" y2="29018"/>
                            <a14:foregroundMark x1="37684" y1="29018" x2="11765" y2="33482"/>
                            <a14:foregroundMark x1="18934" y1="33482" x2="20404" y2="63393"/>
                            <a14:foregroundMark x1="20404" y1="63393" x2="32169" y2="67857"/>
                            <a14:foregroundMark x1="32169" y1="67857" x2="43015" y2="58482"/>
                            <a14:foregroundMark x1="43015" y1="58482" x2="46140" y2="30357"/>
                            <a14:foregroundMark x1="46140" y1="30357" x2="33272" y2="23661"/>
                            <a14:foregroundMark x1="33272" y1="23661" x2="22059" y2="26339"/>
                            <a14:foregroundMark x1="22059" y1="26339" x2="14706" y2="40625"/>
                            <a14:foregroundMark x1="24081" y1="31696" x2="26838" y2="61161"/>
                            <a14:foregroundMark x1="26838" y1="61161" x2="37500" y2="71429"/>
                            <a14:foregroundMark x1="37500" y1="71429" x2="49816" y2="63393"/>
                            <a14:foregroundMark x1="49816" y1="63393" x2="49265" y2="32143"/>
                            <a14:foregroundMark x1="49265" y1="32143" x2="36765" y2="26339"/>
                            <a14:foregroundMark x1="36765" y1="26339" x2="23713" y2="32589"/>
                            <a14:foregroundMark x1="33824" y1="29464" x2="26287" y2="52679"/>
                            <a14:foregroundMark x1="26287" y1="52679" x2="38235" y2="67411"/>
                            <a14:foregroundMark x1="38235" y1="67411" x2="47610" y2="51786"/>
                            <a14:foregroundMark x1="47610" y1="51786" x2="41176" y2="29464"/>
                            <a14:foregroundMark x1="41176" y1="29464" x2="33456" y2="28125"/>
                            <a14:foregroundMark x1="54779" y1="38839" x2="50919" y2="65179"/>
                            <a14:foregroundMark x1="50919" y1="65179" x2="67831" y2="69643"/>
                            <a14:foregroundMark x1="67831" y1="69643" x2="79963" y2="62500"/>
                            <a14:foregroundMark x1="79963" y1="62500" x2="69853" y2="38393"/>
                            <a14:foregroundMark x1="69853" y1="38393" x2="57537" y2="39286"/>
                            <a14:foregroundMark x1="57537" y1="39286" x2="50919" y2="47321"/>
                            <a14:foregroundMark x1="34743" y1="29464" x2="27757" y2="55357"/>
                            <a14:foregroundMark x1="27757" y1="55357" x2="39338" y2="70982"/>
                            <a14:foregroundMark x1="39338" y1="70982" x2="50919" y2="65625"/>
                            <a14:foregroundMark x1="50919" y1="65625" x2="51654" y2="34821"/>
                            <a14:foregroundMark x1="51654" y1="34821" x2="38051" y2="26786"/>
                            <a14:foregroundMark x1="38051" y1="26786" x2="36397" y2="27232"/>
                            <a14:foregroundMark x1="30331" y1="26339" x2="26654" y2="58929"/>
                            <a14:foregroundMark x1="26654" y1="58929" x2="38235" y2="72768"/>
                            <a14:foregroundMark x1="38235" y1="72768" x2="65074" y2="74107"/>
                            <a14:foregroundMark x1="65074" y1="74107" x2="82353" y2="73661"/>
                            <a14:foregroundMark x1="82353" y1="73661" x2="95588" y2="60268"/>
                            <a14:foregroundMark x1="95588" y1="60268" x2="97610" y2="20089"/>
                            <a14:foregroundMark x1="97610" y1="20089" x2="85662" y2="12500"/>
                            <a14:foregroundMark x1="85662" y1="12500" x2="73162" y2="18304"/>
                            <a14:foregroundMark x1="73162" y1="18304" x2="60846" y2="12500"/>
                            <a14:foregroundMark x1="60846" y1="12500" x2="28676" y2="28571"/>
                          </a14:backgroundRemoval>
                        </a14:imgEffect>
                      </a14:imgLayer>
                    </a14:imgProps>
                  </a:ext>
                  <a:ext uri="{28A0092B-C50C-407E-A947-70E740481C1C}">
                    <a14:useLocalDpi xmlns:a14="http://schemas.microsoft.com/office/drawing/2010/main" val="0"/>
                  </a:ext>
                </a:extLst>
              </a:blip>
              <a:srcRect/>
              <a:stretch>
                <a:fillRect/>
              </a:stretch>
            </p:blipFill>
            <p:spPr bwMode="auto">
              <a:xfrm>
                <a:off x="4772025" y="3859213"/>
                <a:ext cx="42560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2057">
                <a:extLst>
                  <a:ext uri="{FF2B5EF4-FFF2-40B4-BE49-F238E27FC236}">
                    <a16:creationId xmlns:a16="http://schemas.microsoft.com/office/drawing/2014/main" id="{5DE7D61D-8828-47C2-88FF-6EA44BEA6DFE}"/>
                  </a:ext>
                </a:extLst>
              </p:cNvPr>
              <p:cNvCxnSpPr>
                <a:cxnSpLocks noChangeShapeType="1"/>
              </p:cNvCxnSpPr>
              <p:nvPr/>
            </p:nvCxnSpPr>
            <p:spPr bwMode="auto">
              <a:xfrm flipV="1">
                <a:off x="5592600" y="5160964"/>
                <a:ext cx="47788" cy="536389"/>
              </a:xfrm>
              <a:prstGeom prst="straightConnector1">
                <a:avLst/>
              </a:prstGeom>
              <a:noFill/>
              <a:ln w="9525" algn="ctr">
                <a:solidFill>
                  <a:sysClr val="windowText" lastClr="000000"/>
                </a:solidFill>
                <a:round/>
                <a:headEnd/>
                <a:tailEnd type="triangle" w="med" len="med"/>
              </a:ln>
              <a:extLst>
                <a:ext uri="{909E8E84-426E-40DD-AFC4-6F175D3DCCD1}">
                  <a14:hiddenFill xmlns:a14="http://schemas.microsoft.com/office/drawing/2010/main">
                    <a:noFill/>
                  </a14:hiddenFill>
                </a:ext>
              </a:extLst>
            </p:spPr>
          </p:cxnSp>
          <p:sp>
            <p:nvSpPr>
              <p:cNvPr id="13" name="TextBox 390">
                <a:extLst>
                  <a:ext uri="{FF2B5EF4-FFF2-40B4-BE49-F238E27FC236}">
                    <a16:creationId xmlns:a16="http://schemas.microsoft.com/office/drawing/2014/main" id="{232352DC-40DE-4092-AEE2-2A46A0D007CC}"/>
                  </a:ext>
                </a:extLst>
              </p:cNvPr>
              <p:cNvSpPr txBox="1">
                <a:spLocks noChangeArrowheads="1"/>
              </p:cNvSpPr>
              <p:nvPr/>
            </p:nvSpPr>
            <p:spPr bwMode="auto">
              <a:xfrm>
                <a:off x="4923719" y="5707513"/>
                <a:ext cx="1468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1F497D"/>
                    </a:solidFill>
                    <a:effectLst/>
                    <a:uLnTx/>
                    <a:uFillTx/>
                    <a:latin typeface="Arial" panose="020B0604020202020204" pitchFamily="34" charset="0"/>
                    <a:ea typeface="MS PGothic" panose="020B0600070205080204" pitchFamily="34" charset="-128"/>
                  </a:rPr>
                  <a:t>Layers of the PCB</a:t>
                </a:r>
              </a:p>
            </p:txBody>
          </p:sp>
          <p:cxnSp>
            <p:nvCxnSpPr>
              <p:cNvPr id="17" name="Straight Arrow Connector 2068">
                <a:extLst>
                  <a:ext uri="{FF2B5EF4-FFF2-40B4-BE49-F238E27FC236}">
                    <a16:creationId xmlns:a16="http://schemas.microsoft.com/office/drawing/2014/main" id="{5A240055-76BA-41EC-A197-7D86485BF770}"/>
                  </a:ext>
                </a:extLst>
              </p:cNvPr>
              <p:cNvCxnSpPr>
                <a:cxnSpLocks noChangeShapeType="1"/>
              </p:cNvCxnSpPr>
              <p:nvPr/>
            </p:nvCxnSpPr>
            <p:spPr bwMode="auto">
              <a:xfrm flipH="1">
                <a:off x="7981950" y="3859213"/>
                <a:ext cx="241300" cy="712787"/>
              </a:xfrm>
              <a:prstGeom prst="straightConnector1">
                <a:avLst/>
              </a:prstGeom>
              <a:noFill/>
              <a:ln w="9525" algn="ctr">
                <a:solidFill>
                  <a:sysClr val="windowText" lastClr="000000"/>
                </a:solidFill>
                <a:round/>
                <a:headEnd/>
                <a:tailEnd type="triangle" w="med" len="med"/>
              </a:ln>
              <a:extLst>
                <a:ext uri="{909E8E84-426E-40DD-AFC4-6F175D3DCCD1}">
                  <a14:hiddenFill xmlns:a14="http://schemas.microsoft.com/office/drawing/2010/main">
                    <a:noFill/>
                  </a14:hiddenFill>
                </a:ext>
              </a:extLst>
            </p:spPr>
          </p:cxnSp>
          <p:sp>
            <p:nvSpPr>
              <p:cNvPr id="18" name="TextBox 403">
                <a:extLst>
                  <a:ext uri="{FF2B5EF4-FFF2-40B4-BE49-F238E27FC236}">
                    <a16:creationId xmlns:a16="http://schemas.microsoft.com/office/drawing/2014/main" id="{1ADF3849-49F6-4666-86FD-CA4F2F779D11}"/>
                  </a:ext>
                </a:extLst>
              </p:cNvPr>
              <p:cNvSpPr txBox="1">
                <a:spLocks noChangeArrowheads="1"/>
              </p:cNvSpPr>
              <p:nvPr/>
            </p:nvSpPr>
            <p:spPr bwMode="auto">
              <a:xfrm>
                <a:off x="7510992" y="3638023"/>
                <a:ext cx="1466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1F497D"/>
                    </a:solidFill>
                    <a:effectLst/>
                    <a:uLnTx/>
                    <a:uFillTx/>
                    <a:latin typeface="Arial" panose="020B0604020202020204" pitchFamily="34" charset="0"/>
                    <a:ea typeface="MS PGothic" panose="020B0600070205080204" pitchFamily="34" charset="-128"/>
                  </a:rPr>
                  <a:t>Layers of the PKG</a:t>
                </a:r>
              </a:p>
            </p:txBody>
          </p:sp>
        </p:grpSp>
        <p:pic>
          <p:nvPicPr>
            <p:cNvPr id="7" name="Picture 6" descr="Screen Clipping">
              <a:extLst>
                <a:ext uri="{FF2B5EF4-FFF2-40B4-BE49-F238E27FC236}">
                  <a16:creationId xmlns:a16="http://schemas.microsoft.com/office/drawing/2014/main" id="{DBC87A41-3E4B-4548-BEC8-311F26108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1462" y="2413333"/>
              <a:ext cx="2348381" cy="2368317"/>
            </a:xfrm>
            <a:prstGeom prst="rect">
              <a:avLst/>
            </a:prstGeom>
          </p:spPr>
        </p:pic>
        <p:sp>
          <p:nvSpPr>
            <p:cNvPr id="21" name="Rectangle 20">
              <a:extLst>
                <a:ext uri="{FF2B5EF4-FFF2-40B4-BE49-F238E27FC236}">
                  <a16:creationId xmlns:a16="http://schemas.microsoft.com/office/drawing/2014/main" id="{6FC75E56-34FA-4847-94F2-41960C95EA2A}"/>
                </a:ext>
              </a:extLst>
            </p:cNvPr>
            <p:cNvSpPr/>
            <p:nvPr/>
          </p:nvSpPr>
          <p:spPr bwMode="auto">
            <a:xfrm>
              <a:off x="2333991" y="3079287"/>
              <a:ext cx="1652358" cy="368741"/>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itchFamily="34" charset="0"/>
              </a:endParaRPr>
            </a:p>
          </p:txBody>
        </p:sp>
        <p:cxnSp>
          <p:nvCxnSpPr>
            <p:cNvPr id="5" name="Straight Connector 4">
              <a:extLst>
                <a:ext uri="{FF2B5EF4-FFF2-40B4-BE49-F238E27FC236}">
                  <a16:creationId xmlns:a16="http://schemas.microsoft.com/office/drawing/2014/main" id="{500BFF30-0E9C-43B5-80EA-4BA7A69C0F56}"/>
                </a:ext>
              </a:extLst>
            </p:cNvPr>
            <p:cNvCxnSpPr/>
            <p:nvPr/>
          </p:nvCxnSpPr>
          <p:spPr bwMode="auto">
            <a:xfrm flipV="1">
              <a:off x="4000544" y="2413333"/>
              <a:ext cx="1585176" cy="629707"/>
            </a:xfrm>
            <a:prstGeom prst="line">
              <a:avLst/>
            </a:prstGeom>
            <a:solidFill>
              <a:schemeClr val="accent1"/>
            </a:solidFill>
            <a:ln w="25400" cap="flat" cmpd="sng" algn="ctr">
              <a:solidFill>
                <a:srgbClr val="FF0000"/>
              </a:solidFill>
              <a:prstDash val="sysDash"/>
              <a:round/>
              <a:headEnd type="none" w="med" len="med"/>
              <a:tailEnd type="arrow" w="med" len="med"/>
            </a:ln>
            <a:effectLst/>
          </p:spPr>
        </p:cxnSp>
        <p:cxnSp>
          <p:nvCxnSpPr>
            <p:cNvPr id="22" name="Straight Connector 21">
              <a:extLst>
                <a:ext uri="{FF2B5EF4-FFF2-40B4-BE49-F238E27FC236}">
                  <a16:creationId xmlns:a16="http://schemas.microsoft.com/office/drawing/2014/main" id="{3C3DB2D7-8344-4346-86F7-E38E143F68D2}"/>
                </a:ext>
              </a:extLst>
            </p:cNvPr>
            <p:cNvCxnSpPr>
              <a:cxnSpLocks/>
            </p:cNvCxnSpPr>
            <p:nvPr/>
          </p:nvCxnSpPr>
          <p:spPr bwMode="auto">
            <a:xfrm>
              <a:off x="3974802" y="3448028"/>
              <a:ext cx="1636660" cy="1333622"/>
            </a:xfrm>
            <a:prstGeom prst="line">
              <a:avLst/>
            </a:prstGeom>
            <a:solidFill>
              <a:schemeClr val="accent1"/>
            </a:solidFill>
            <a:ln w="25400" cap="flat" cmpd="sng" algn="ctr">
              <a:solidFill>
                <a:srgbClr val="FF0000"/>
              </a:solidFill>
              <a:prstDash val="sysDash"/>
              <a:round/>
              <a:headEnd type="none" w="med" len="med"/>
              <a:tailEnd type="arrow" w="med" len="med"/>
            </a:ln>
            <a:effectLst/>
          </p:spPr>
        </p:cxnSp>
        <p:sp>
          <p:nvSpPr>
            <p:cNvPr id="26" name="Rectangle 25">
              <a:extLst>
                <a:ext uri="{FF2B5EF4-FFF2-40B4-BE49-F238E27FC236}">
                  <a16:creationId xmlns:a16="http://schemas.microsoft.com/office/drawing/2014/main" id="{0FC29A43-E06D-4EA9-A0CE-6C5914D26253}"/>
                </a:ext>
              </a:extLst>
            </p:cNvPr>
            <p:cNvSpPr/>
            <p:nvPr/>
          </p:nvSpPr>
          <p:spPr bwMode="auto">
            <a:xfrm>
              <a:off x="5611461" y="2418807"/>
              <a:ext cx="2348381" cy="2362843"/>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itchFamily="34" charset="0"/>
              </a:endParaRPr>
            </a:p>
          </p:txBody>
        </p:sp>
      </p:grpSp>
      <p:sp>
        <p:nvSpPr>
          <p:cNvPr id="19" name="Oval 18">
            <a:extLst>
              <a:ext uri="{FF2B5EF4-FFF2-40B4-BE49-F238E27FC236}">
                <a16:creationId xmlns:a16="http://schemas.microsoft.com/office/drawing/2014/main" id="{723CB79E-3E47-40AD-9CB4-8AECCA09CD83}"/>
              </a:ext>
            </a:extLst>
          </p:cNvPr>
          <p:cNvSpPr/>
          <p:nvPr/>
        </p:nvSpPr>
        <p:spPr bwMode="auto">
          <a:xfrm>
            <a:off x="2554549" y="3555802"/>
            <a:ext cx="1723600" cy="149763"/>
          </a:xfrm>
          <a:prstGeom prst="ellipse">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 name="Rectangle 9">
            <a:extLst>
              <a:ext uri="{FF2B5EF4-FFF2-40B4-BE49-F238E27FC236}">
                <a16:creationId xmlns:a16="http://schemas.microsoft.com/office/drawing/2014/main" id="{AA9B3B84-155D-4F47-9F38-A8AB34C58BEE}"/>
              </a:ext>
            </a:extLst>
          </p:cNvPr>
          <p:cNvSpPr/>
          <p:nvPr/>
        </p:nvSpPr>
        <p:spPr bwMode="auto">
          <a:xfrm>
            <a:off x="6542468" y="3397649"/>
            <a:ext cx="1022448" cy="800864"/>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798511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4" name="Content Placeholder 3">
            <a:extLst>
              <a:ext uri="{FF2B5EF4-FFF2-40B4-BE49-F238E27FC236}">
                <a16:creationId xmlns:a16="http://schemas.microsoft.com/office/drawing/2014/main" id="{19EF7E8E-CCCD-4CFB-93FC-2D844EA911ED}"/>
              </a:ext>
            </a:extLst>
          </p:cNvPr>
          <p:cNvSpPr>
            <a:spLocks noGrp="1"/>
          </p:cNvSpPr>
          <p:nvPr>
            <p:ph idx="1"/>
          </p:nvPr>
        </p:nvSpPr>
        <p:spPr/>
        <p:txBody>
          <a:bodyPr/>
          <a:lstStyle/>
          <a:p>
            <a:r>
              <a:rPr lang="en-US" sz="2800" dirty="0"/>
              <a:t>Costly </a:t>
            </a:r>
            <a:r>
              <a:rPr lang="en-US" sz="2800" dirty="0" err="1"/>
              <a:t>pinmap</a:t>
            </a:r>
            <a:r>
              <a:rPr lang="en-US" sz="2800" dirty="0"/>
              <a:t> (of </a:t>
            </a:r>
            <a:r>
              <a:rPr lang="en-US" altLang="zh-CN" sz="2800" dirty="0"/>
              <a:t>μ-bump and solder ball</a:t>
            </a:r>
            <a:r>
              <a:rPr lang="en-US" sz="2800" dirty="0"/>
              <a:t>) evaluation</a:t>
            </a:r>
          </a:p>
          <a:p>
            <a:pPr lvl="1"/>
            <a:r>
              <a:rPr lang="en-US" sz="2400" dirty="0"/>
              <a:t>No pre-layout </a:t>
            </a:r>
            <a:r>
              <a:rPr lang="en-US" sz="2400" dirty="0" err="1"/>
              <a:t>pinmap</a:t>
            </a:r>
            <a:r>
              <a:rPr lang="en-US" sz="2400" dirty="0"/>
              <a:t> quality assessment</a:t>
            </a:r>
          </a:p>
          <a:p>
            <a:pPr lvl="1"/>
            <a:r>
              <a:rPr lang="en-US" sz="2400" dirty="0"/>
              <a:t>Expensive manual layout iterations</a:t>
            </a:r>
          </a:p>
          <a:p>
            <a:pPr lvl="1"/>
            <a:endParaRPr lang="en-US" sz="800" dirty="0"/>
          </a:p>
          <a:p>
            <a:r>
              <a:rPr lang="en-US" sz="2800" dirty="0"/>
              <a:t>Discrepancy in tools introduces more iterations</a:t>
            </a:r>
          </a:p>
          <a:p>
            <a:pPr lvl="1"/>
            <a:r>
              <a:rPr lang="en-US" sz="2400" b="1" i="1" dirty="0"/>
              <a:t>Quick</a:t>
            </a:r>
            <a:r>
              <a:rPr lang="en-US" sz="2400" dirty="0"/>
              <a:t> simulation tools used in design phase</a:t>
            </a:r>
          </a:p>
          <a:p>
            <a:pPr lvl="1"/>
            <a:r>
              <a:rPr lang="en-US" sz="2400" b="1" i="1" dirty="0"/>
              <a:t>Golden</a:t>
            </a:r>
            <a:r>
              <a:rPr lang="en-US" sz="2400" dirty="0"/>
              <a:t> extraction tools used for signoff</a:t>
            </a:r>
          </a:p>
          <a:p>
            <a:pPr lvl="1"/>
            <a:r>
              <a:rPr lang="en-US" sz="2400" dirty="0"/>
              <a:t>The 95</a:t>
            </a:r>
            <a:r>
              <a:rPr lang="en-US" sz="2400" baseline="30000" dirty="0"/>
              <a:t>th</a:t>
            </a:r>
            <a:r>
              <a:rPr lang="en-US" sz="2400" dirty="0"/>
              <a:t> percentile of absolute percentage error is</a:t>
            </a:r>
            <a:r>
              <a:rPr lang="en-US" sz="2400" dirty="0">
                <a:solidFill>
                  <a:srgbClr val="C00000"/>
                </a:solidFill>
              </a:rPr>
              <a:t> 82.6% </a:t>
            </a:r>
            <a:r>
              <a:rPr lang="en-US" sz="2400" dirty="0"/>
              <a:t> </a:t>
            </a:r>
            <a:endParaRPr lang="en-US" sz="2400" dirty="0">
              <a:solidFill>
                <a:srgbClr val="C00000"/>
              </a:solidFill>
            </a:endParaRPr>
          </a:p>
        </p:txBody>
      </p:sp>
      <p:pic>
        <p:nvPicPr>
          <p:cNvPr id="7" name="Picture 6" descr="A close up of a map&#10;&#10;Description generated with high confidence">
            <a:extLst>
              <a:ext uri="{FF2B5EF4-FFF2-40B4-BE49-F238E27FC236}">
                <a16:creationId xmlns:a16="http://schemas.microsoft.com/office/drawing/2014/main" id="{BB8D0B0C-8C4B-46A6-A478-7F26A83CBA01}"/>
              </a:ext>
            </a:extLst>
          </p:cNvPr>
          <p:cNvPicPr>
            <a:picLocks noChangeAspect="1"/>
          </p:cNvPicPr>
          <p:nvPr/>
        </p:nvPicPr>
        <p:blipFill>
          <a:blip r:embed="rId3"/>
          <a:stretch>
            <a:fillRect/>
          </a:stretch>
        </p:blipFill>
        <p:spPr>
          <a:xfrm>
            <a:off x="1535863" y="4191015"/>
            <a:ext cx="6072274" cy="2550022"/>
          </a:xfrm>
          <a:prstGeom prst="rect">
            <a:avLst/>
          </a:prstGeom>
        </p:spPr>
      </p:pic>
    </p:spTree>
    <p:extLst>
      <p:ext uri="{BB962C8B-B14F-4D97-AF65-F5344CB8AC3E}">
        <p14:creationId xmlns:p14="http://schemas.microsoft.com/office/powerpoint/2010/main" val="2014698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Works</a:t>
            </a:r>
          </a:p>
        </p:txBody>
      </p:sp>
      <p:sp>
        <p:nvSpPr>
          <p:cNvPr id="3" name="Content Placeholder 2"/>
          <p:cNvSpPr>
            <a:spLocks noGrp="1"/>
          </p:cNvSpPr>
          <p:nvPr>
            <p:ph idx="1"/>
          </p:nvPr>
        </p:nvSpPr>
        <p:spPr>
          <a:xfrm>
            <a:off x="171451" y="838201"/>
            <a:ext cx="7537154" cy="3261360"/>
          </a:xfrm>
        </p:spPr>
        <p:txBody>
          <a:bodyPr/>
          <a:lstStyle/>
          <a:p>
            <a:pPr marL="0" indent="0">
              <a:buNone/>
            </a:pPr>
            <a:r>
              <a:rPr lang="en-US" sz="2400" b="1" dirty="0">
                <a:solidFill>
                  <a:srgbClr val="0000FF"/>
                </a:solidFill>
              </a:rPr>
              <a:t>Lumped element model</a:t>
            </a:r>
          </a:p>
          <a:p>
            <a:r>
              <a:rPr lang="en-US" sz="1800" dirty="0"/>
              <a:t>[Tsai96][Mandic14] lump components in the system</a:t>
            </a:r>
          </a:p>
          <a:p>
            <a:pPr lvl="1"/>
            <a:r>
              <a:rPr lang="en-US" sz="1600" dirty="0"/>
              <a:t>E.g., lumped </a:t>
            </a:r>
            <a:r>
              <a:rPr lang="en-US" altLang="zh-CN" sz="1600" dirty="0"/>
              <a:t>μ-bumps and BGA balls</a:t>
            </a:r>
            <a:endParaRPr lang="en-US" sz="1600" dirty="0"/>
          </a:p>
          <a:p>
            <a:pPr marL="0" indent="0">
              <a:buNone/>
            </a:pPr>
            <a:r>
              <a:rPr lang="en-US" sz="2000" b="1" dirty="0">
                <a:solidFill>
                  <a:srgbClr val="C00000"/>
                </a:solidFill>
              </a:rPr>
              <a:t>Not accurate: does not understand distributed nature of PDN</a:t>
            </a:r>
          </a:p>
          <a:p>
            <a:pPr marL="0" indent="0">
              <a:buNone/>
            </a:pPr>
            <a:endParaRPr lang="en-US" sz="800" b="1" dirty="0">
              <a:solidFill>
                <a:srgbClr val="C00000"/>
              </a:solidFill>
            </a:endParaRPr>
          </a:p>
          <a:p>
            <a:pPr marL="0" indent="0">
              <a:buNone/>
            </a:pPr>
            <a:r>
              <a:rPr lang="en-US" sz="2400" b="1" dirty="0">
                <a:solidFill>
                  <a:srgbClr val="0000FF"/>
                </a:solidFill>
              </a:rPr>
              <a:t>Distributed model &amp; s-parameter model</a:t>
            </a:r>
          </a:p>
          <a:p>
            <a:r>
              <a:rPr lang="en-US" sz="1800" dirty="0"/>
              <a:t>[Brennan79] propose partial element equivalent circuit with RLC components</a:t>
            </a:r>
          </a:p>
          <a:p>
            <a:r>
              <a:rPr lang="en-US" sz="1800" dirty="0"/>
              <a:t>[Tsai96] treat PDN as black box and construct S-parameter matrix</a:t>
            </a:r>
          </a:p>
          <a:p>
            <a:pPr marL="0" indent="0">
              <a:buNone/>
            </a:pPr>
            <a:r>
              <a:rPr lang="en-US" sz="2000" b="1" dirty="0">
                <a:solidFill>
                  <a:srgbClr val="C00000"/>
                </a:solidFill>
              </a:rPr>
              <a:t>Does not scale well as design size increases</a:t>
            </a:r>
          </a:p>
          <a:p>
            <a:pPr marL="0" indent="0">
              <a:buNone/>
            </a:pPr>
            <a:endParaRPr lang="en-US" sz="2000" b="1" dirty="0">
              <a:solidFill>
                <a:srgbClr val="C00000"/>
              </a:solidFill>
            </a:endParaRPr>
          </a:p>
          <a:p>
            <a:pPr marL="0" indent="0">
              <a:buNone/>
            </a:pPr>
            <a:endParaRPr lang="en-US" sz="2000" b="1" dirty="0">
              <a:solidFill>
                <a:srgbClr val="C00000"/>
              </a:solidFill>
            </a:endParaRPr>
          </a:p>
        </p:txBody>
      </p:sp>
      <p:sp>
        <p:nvSpPr>
          <p:cNvPr id="4" name="TextBox 3">
            <a:extLst>
              <a:ext uri="{FF2B5EF4-FFF2-40B4-BE49-F238E27FC236}">
                <a16:creationId xmlns:a16="http://schemas.microsoft.com/office/drawing/2014/main" id="{BAAE71AA-2BFC-4290-85C2-674D6B7B8C0E}"/>
              </a:ext>
            </a:extLst>
          </p:cNvPr>
          <p:cNvSpPr txBox="1"/>
          <p:nvPr/>
        </p:nvSpPr>
        <p:spPr bwMode="auto">
          <a:xfrm>
            <a:off x="161926" y="4576762"/>
            <a:ext cx="8851900" cy="1531620"/>
          </a:xfrm>
          <a:prstGeom prst="rect">
            <a:avLst/>
          </a:prstGeom>
          <a:solidFill>
            <a:srgbClr val="C0504D">
              <a:alpha val="32000"/>
            </a:srgbClr>
          </a:solidFill>
          <a:ln w="25400" cap="flat" cmpd="sng" algn="ctr">
            <a:solidFill>
              <a:srgbClr val="C0504D"/>
            </a:solidFill>
            <a:prstDash val="solid"/>
          </a:ln>
          <a:effectLst/>
        </p:spPr>
        <p:txBody>
          <a:bodyPr/>
          <a:lstStyle/>
          <a:p>
            <a:r>
              <a:rPr lang="en-US" b="1" dirty="0">
                <a:solidFill>
                  <a:srgbClr val="C00000"/>
                </a:solidFill>
                <a:latin typeface="Arial" panose="020B0604020202020204" pitchFamily="34" charset="0"/>
                <a:cs typeface="Arial" panose="020B0604020202020204" pitchFamily="34" charset="0"/>
              </a:rPr>
              <a:t>Question:</a:t>
            </a:r>
          </a:p>
          <a:p>
            <a:r>
              <a:rPr lang="en-US" b="1"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What do designers want beyond these?</a:t>
            </a:r>
          </a:p>
          <a:p>
            <a:r>
              <a:rPr lang="en-US" b="1" dirty="0">
                <a:solidFill>
                  <a:srgbClr val="C00000"/>
                </a:solidFill>
                <a:latin typeface="Arial" panose="020B0604020202020204" pitchFamily="34" charset="0"/>
                <a:cs typeface="Arial" panose="020B0604020202020204" pitchFamily="34" charset="0"/>
              </a:rPr>
              <a:t>Answers:</a:t>
            </a:r>
          </a:p>
          <a:p>
            <a:pPr marL="857250" lvl="1" indent="-400050">
              <a:buFont typeface="+mj-lt"/>
              <a:buAutoNum type="romanLcPeriod"/>
            </a:pPr>
            <a:r>
              <a:rPr lang="en-US" dirty="0">
                <a:latin typeface="Arial" panose="020B0604020202020204" pitchFamily="34" charset="0"/>
                <a:cs typeface="Arial" panose="020B0604020202020204" pitchFamily="34" charset="0"/>
              </a:rPr>
              <a:t>Pre-layout </a:t>
            </a:r>
            <a:r>
              <a:rPr lang="en-US" dirty="0" err="1">
                <a:latin typeface="Arial" panose="020B0604020202020204" pitchFamily="34" charset="0"/>
                <a:cs typeface="Arial" panose="020B0604020202020204" pitchFamily="34" charset="0"/>
              </a:rPr>
              <a:t>pinmap</a:t>
            </a:r>
            <a:r>
              <a:rPr lang="en-US" dirty="0">
                <a:latin typeface="Arial" panose="020B0604020202020204" pitchFamily="34" charset="0"/>
                <a:cs typeface="Arial" panose="020B0604020202020204" pitchFamily="34" charset="0"/>
              </a:rPr>
              <a:t> quality assessment</a:t>
            </a:r>
          </a:p>
          <a:p>
            <a:pPr marL="857250" lvl="1" indent="-400050">
              <a:buFont typeface="+mj-lt"/>
              <a:buAutoNum type="romanLcPeriod"/>
            </a:pPr>
            <a:r>
              <a:rPr lang="en-US" dirty="0">
                <a:latin typeface="Arial" panose="020B0604020202020204" pitchFamily="34" charset="0"/>
                <a:cs typeface="Arial" panose="020B0604020202020204" pitchFamily="34" charset="0"/>
              </a:rPr>
              <a:t>Better runtime-accuracy tradeoff Pareto</a:t>
            </a:r>
          </a:p>
          <a:p>
            <a:r>
              <a:rPr lang="en-US" b="1" dirty="0">
                <a:solidFill>
                  <a:srgbClr val="C00000"/>
                </a:solidFill>
                <a:latin typeface="Arial" panose="020B0604020202020204" pitchFamily="34" charset="0"/>
                <a:cs typeface="Arial" panose="020B0604020202020204" pitchFamily="34" charset="0"/>
              </a:rPr>
              <a:t>	</a:t>
            </a:r>
          </a:p>
        </p:txBody>
      </p:sp>
      <p:grpSp>
        <p:nvGrpSpPr>
          <p:cNvPr id="8" name="Group 7">
            <a:extLst>
              <a:ext uri="{FF2B5EF4-FFF2-40B4-BE49-F238E27FC236}">
                <a16:creationId xmlns:a16="http://schemas.microsoft.com/office/drawing/2014/main" id="{7970EC8C-EFC1-4835-9412-A0D1E1367763}"/>
              </a:ext>
            </a:extLst>
          </p:cNvPr>
          <p:cNvGrpSpPr/>
          <p:nvPr/>
        </p:nvGrpSpPr>
        <p:grpSpPr>
          <a:xfrm>
            <a:off x="7572428" y="838200"/>
            <a:ext cx="1272978" cy="3040379"/>
            <a:chOff x="7242810" y="838200"/>
            <a:chExt cx="1272978" cy="3040379"/>
          </a:xfrm>
        </p:grpSpPr>
        <p:sp>
          <p:nvSpPr>
            <p:cNvPr id="6" name="Right Brace 5">
              <a:extLst>
                <a:ext uri="{FF2B5EF4-FFF2-40B4-BE49-F238E27FC236}">
                  <a16:creationId xmlns:a16="http://schemas.microsoft.com/office/drawing/2014/main" id="{14220203-D2AB-4900-92FB-01718DA7DEF8}"/>
                </a:ext>
              </a:extLst>
            </p:cNvPr>
            <p:cNvSpPr/>
            <p:nvPr/>
          </p:nvSpPr>
          <p:spPr bwMode="auto">
            <a:xfrm>
              <a:off x="7242810" y="838200"/>
              <a:ext cx="312420" cy="3040379"/>
            </a:xfrm>
            <a:prstGeom prst="righ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7" name="TextBox 6">
              <a:extLst>
                <a:ext uri="{FF2B5EF4-FFF2-40B4-BE49-F238E27FC236}">
                  <a16:creationId xmlns:a16="http://schemas.microsoft.com/office/drawing/2014/main" id="{2B8B47EA-E039-467A-9134-283FB98A90B1}"/>
                </a:ext>
              </a:extLst>
            </p:cNvPr>
            <p:cNvSpPr txBox="1"/>
            <p:nvPr/>
          </p:nvSpPr>
          <p:spPr>
            <a:xfrm rot="5400000">
              <a:off x="6942943" y="2035225"/>
              <a:ext cx="2499360" cy="646331"/>
            </a:xfrm>
            <a:prstGeom prst="rect">
              <a:avLst/>
            </a:prstGeom>
            <a:noFill/>
            <a:ln w="28575">
              <a:solidFill>
                <a:srgbClr val="0000FF"/>
              </a:solidFill>
            </a:ln>
          </p:spPr>
          <p:txBody>
            <a:bodyPr wrap="square" rtlCol="0">
              <a:spAutoFit/>
            </a:bodyPr>
            <a:lstStyle/>
            <a:p>
              <a:r>
                <a:rPr lang="en-US" dirty="0"/>
                <a:t>Tradeoff between runtime and accuracy!</a:t>
              </a:r>
            </a:p>
          </p:txBody>
        </p:sp>
      </p:grpSp>
    </p:spTree>
    <p:extLst>
      <p:ext uri="{BB962C8B-B14F-4D97-AF65-F5344CB8AC3E}">
        <p14:creationId xmlns:p14="http://schemas.microsoft.com/office/powerpoint/2010/main" val="68773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0E09-9166-48D4-8CD7-99DEEEAE31D2}"/>
              </a:ext>
            </a:extLst>
          </p:cNvPr>
          <p:cNvSpPr>
            <a:spLocks noGrp="1"/>
          </p:cNvSpPr>
          <p:nvPr>
            <p:ph type="title"/>
          </p:nvPr>
        </p:nvSpPr>
        <p:spPr/>
        <p:txBody>
          <a:bodyPr/>
          <a:lstStyle/>
          <a:p>
            <a:r>
              <a:rPr lang="en-US" dirty="0"/>
              <a:t>Our Work</a:t>
            </a:r>
          </a:p>
        </p:txBody>
      </p:sp>
      <p:sp>
        <p:nvSpPr>
          <p:cNvPr id="3" name="Content Placeholder 2">
            <a:extLst>
              <a:ext uri="{FF2B5EF4-FFF2-40B4-BE49-F238E27FC236}">
                <a16:creationId xmlns:a16="http://schemas.microsoft.com/office/drawing/2014/main" id="{DA04E4E5-C811-477A-9A35-0AA021D93896}"/>
              </a:ext>
            </a:extLst>
          </p:cNvPr>
          <p:cNvSpPr>
            <a:spLocks noGrp="1"/>
          </p:cNvSpPr>
          <p:nvPr>
            <p:ph idx="1"/>
          </p:nvPr>
        </p:nvSpPr>
        <p:spPr/>
        <p:txBody>
          <a:bodyPr/>
          <a:lstStyle/>
          <a:p>
            <a:pPr>
              <a:lnSpc>
                <a:spcPct val="100000"/>
              </a:lnSpc>
              <a:defRPr/>
            </a:pPr>
            <a:r>
              <a:rPr lang="en-US" sz="2800" dirty="0">
                <a:solidFill>
                  <a:prstClr val="black"/>
                </a:solidFill>
              </a:rPr>
              <a:t>First to propose a modeling methodology to </a:t>
            </a:r>
            <a:r>
              <a:rPr lang="en-US" sz="2800" dirty="0">
                <a:solidFill>
                  <a:srgbClr val="C00000"/>
                </a:solidFill>
              </a:rPr>
              <a:t>predict post-layout inductance values</a:t>
            </a:r>
            <a:r>
              <a:rPr lang="en-US" sz="2800" dirty="0">
                <a:solidFill>
                  <a:prstClr val="black"/>
                </a:solidFill>
              </a:rPr>
              <a:t> for each bump at pre-layout stage</a:t>
            </a:r>
          </a:p>
          <a:p>
            <a:pPr lvl="1">
              <a:lnSpc>
                <a:spcPct val="100000"/>
              </a:lnSpc>
              <a:defRPr/>
            </a:pPr>
            <a:r>
              <a:rPr lang="en-US" sz="2600" dirty="0"/>
              <a:t>Enables </a:t>
            </a:r>
            <a:r>
              <a:rPr lang="en-US" dirty="0">
                <a:solidFill>
                  <a:srgbClr val="C00000"/>
                </a:solidFill>
              </a:rPr>
              <a:t>early filtering </a:t>
            </a:r>
            <a:r>
              <a:rPr lang="en-US" sz="2600" dirty="0"/>
              <a:t>and improvement of </a:t>
            </a:r>
            <a:r>
              <a:rPr lang="en-US" sz="2600" dirty="0" err="1"/>
              <a:t>pinmaps</a:t>
            </a:r>
            <a:r>
              <a:rPr lang="en-US" sz="2600" dirty="0"/>
              <a:t> that would otherwise lead to failure to meet PDN specifications, </a:t>
            </a:r>
            <a:r>
              <a:rPr lang="en-US" sz="2600" b="1" dirty="0"/>
              <a:t>at pre-layout stage</a:t>
            </a:r>
          </a:p>
          <a:p>
            <a:pPr lvl="1">
              <a:lnSpc>
                <a:spcPct val="100000"/>
              </a:lnSpc>
              <a:defRPr/>
            </a:pPr>
            <a:endParaRPr lang="en-US" sz="800" dirty="0">
              <a:solidFill>
                <a:prstClr val="black"/>
              </a:solidFill>
            </a:endParaRPr>
          </a:p>
          <a:p>
            <a:pPr>
              <a:lnSpc>
                <a:spcPct val="100000"/>
              </a:lnSpc>
              <a:defRPr/>
            </a:pPr>
            <a:r>
              <a:rPr lang="en-US" sz="2800" dirty="0">
                <a:solidFill>
                  <a:prstClr val="black"/>
                </a:solidFill>
              </a:rPr>
              <a:t>Apply our methodology to </a:t>
            </a:r>
            <a:r>
              <a:rPr lang="en-US" sz="2800" dirty="0">
                <a:solidFill>
                  <a:srgbClr val="C00000"/>
                </a:solidFill>
              </a:rPr>
              <a:t>improve post-layout bump inductance prediction</a:t>
            </a:r>
            <a:endParaRPr lang="en-US" sz="2800" dirty="0">
              <a:solidFill>
                <a:prstClr val="black"/>
              </a:solidFill>
            </a:endParaRPr>
          </a:p>
          <a:p>
            <a:pPr lvl="1">
              <a:lnSpc>
                <a:spcPct val="100000"/>
              </a:lnSpc>
              <a:defRPr/>
            </a:pPr>
            <a:endParaRPr lang="en-US" sz="800" dirty="0">
              <a:solidFill>
                <a:prstClr val="black"/>
              </a:solidFill>
            </a:endParaRPr>
          </a:p>
          <a:p>
            <a:pPr>
              <a:lnSpc>
                <a:spcPct val="100000"/>
              </a:lnSpc>
              <a:defRPr/>
            </a:pPr>
            <a:r>
              <a:rPr lang="en-US" sz="2600" dirty="0">
                <a:solidFill>
                  <a:prstClr val="black"/>
                </a:solidFill>
              </a:rPr>
              <a:t>Extend our methodology to </a:t>
            </a:r>
            <a:r>
              <a:rPr lang="en-US" sz="2800" dirty="0">
                <a:solidFill>
                  <a:srgbClr val="C00000"/>
                </a:solidFill>
              </a:rPr>
              <a:t>correlate bump inductance values</a:t>
            </a:r>
            <a:r>
              <a:rPr lang="en-US" sz="2600" dirty="0">
                <a:solidFill>
                  <a:srgbClr val="FF0000"/>
                </a:solidFill>
              </a:rPr>
              <a:t> </a:t>
            </a:r>
            <a:r>
              <a:rPr lang="en-US" sz="2600" dirty="0"/>
              <a:t>from Quick tool to Golden tool</a:t>
            </a:r>
          </a:p>
          <a:p>
            <a:pPr>
              <a:defRPr/>
            </a:pPr>
            <a:endParaRPr lang="en-US" sz="2800" dirty="0">
              <a:solidFill>
                <a:srgbClr val="C00000"/>
              </a:solidFill>
            </a:endParaRPr>
          </a:p>
        </p:txBody>
      </p:sp>
    </p:spTree>
    <p:extLst>
      <p:ext uri="{BB962C8B-B14F-4D97-AF65-F5344CB8AC3E}">
        <p14:creationId xmlns:p14="http://schemas.microsoft.com/office/powerpoint/2010/main" val="33297045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rPr>
              <a:t>Motivation</a:t>
            </a:r>
          </a:p>
          <a:p>
            <a:r>
              <a:rPr lang="en-US" dirty="0"/>
              <a:t>Learning-based PDN Modeling</a:t>
            </a:r>
          </a:p>
          <a:p>
            <a:pPr lvl="1"/>
            <a:r>
              <a:rPr lang="en-US" dirty="0"/>
              <a:t>Modeling Parameters</a:t>
            </a:r>
          </a:p>
          <a:p>
            <a:pPr lvl="1"/>
            <a:r>
              <a:rPr lang="en-US" dirty="0"/>
              <a:t>Modeling Methodology</a:t>
            </a:r>
          </a:p>
          <a:p>
            <a:pPr lvl="1"/>
            <a:r>
              <a:rPr lang="en-US" dirty="0"/>
              <a:t>Reporting Metrics</a:t>
            </a:r>
          </a:p>
          <a:p>
            <a:r>
              <a:rPr lang="en-US" dirty="0">
                <a:solidFill>
                  <a:schemeClr val="tx1">
                    <a:lumMod val="50000"/>
                    <a:lumOff val="50000"/>
                  </a:schemeClr>
                </a:solidFill>
              </a:rPr>
              <a:t>Correlation Methodology with Signoff Tool</a:t>
            </a:r>
          </a:p>
          <a:p>
            <a:r>
              <a:rPr lang="en-US" dirty="0">
                <a:solidFill>
                  <a:schemeClr val="tx1">
                    <a:lumMod val="50000"/>
                    <a:lumOff val="50000"/>
                  </a:schemeClr>
                </a:solidFill>
              </a:rPr>
              <a:t>Experiments</a:t>
            </a:r>
          </a:p>
          <a:p>
            <a:r>
              <a:rPr lang="en-US" dirty="0">
                <a:solidFill>
                  <a:schemeClr val="tx1">
                    <a:lumMod val="50000"/>
                    <a:lumOff val="50000"/>
                  </a:schemeClr>
                </a:solidFill>
              </a:rPr>
              <a:t>Conclusion and Future Works</a:t>
            </a:r>
          </a:p>
        </p:txBody>
      </p:sp>
    </p:spTree>
    <p:extLst>
      <p:ext uri="{BB962C8B-B14F-4D97-AF65-F5344CB8AC3E}">
        <p14:creationId xmlns:p14="http://schemas.microsoft.com/office/powerpoint/2010/main" val="41993269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6000-B0EB-43A5-8E75-7D94075942D2}"/>
              </a:ext>
            </a:extLst>
          </p:cNvPr>
          <p:cNvSpPr>
            <a:spLocks noGrp="1"/>
          </p:cNvSpPr>
          <p:nvPr>
            <p:ph type="title"/>
          </p:nvPr>
        </p:nvSpPr>
        <p:spPr/>
        <p:txBody>
          <a:bodyPr/>
          <a:lstStyle/>
          <a:p>
            <a:r>
              <a:rPr lang="en-US" dirty="0"/>
              <a:t>Modeling Parameters</a:t>
            </a:r>
          </a:p>
        </p:txBody>
      </p:sp>
      <p:sp>
        <p:nvSpPr>
          <p:cNvPr id="3" name="Content Placeholder 2">
            <a:extLst>
              <a:ext uri="{FF2B5EF4-FFF2-40B4-BE49-F238E27FC236}">
                <a16:creationId xmlns:a16="http://schemas.microsoft.com/office/drawing/2014/main" id="{BE625811-56D3-4F25-93EA-CDD51CAF99CC}"/>
              </a:ext>
            </a:extLst>
          </p:cNvPr>
          <p:cNvSpPr>
            <a:spLocks noGrp="1"/>
          </p:cNvSpPr>
          <p:nvPr>
            <p:ph idx="1"/>
          </p:nvPr>
        </p:nvSpPr>
        <p:spPr/>
        <p:txBody>
          <a:bodyPr/>
          <a:lstStyle/>
          <a:p>
            <a:r>
              <a:rPr lang="en-US" sz="2800" dirty="0"/>
              <a:t>Three sets of parameters</a:t>
            </a:r>
          </a:p>
          <a:p>
            <a:pPr marL="573087" lvl="2" indent="0">
              <a:buNone/>
            </a:pPr>
            <a:endParaRPr lang="en-US" sz="2400" dirty="0"/>
          </a:p>
          <a:p>
            <a:pPr marL="573087" lvl="2" indent="0">
              <a:buNone/>
            </a:pPr>
            <a:endParaRPr lang="en-US" sz="2400" dirty="0"/>
          </a:p>
          <a:p>
            <a:pPr marL="573087" lvl="2" indent="0">
              <a:buNone/>
            </a:pPr>
            <a:endParaRPr lang="en-US" sz="2400" dirty="0"/>
          </a:p>
          <a:p>
            <a:pPr marL="573087" lvl="2" indent="0">
              <a:buNone/>
            </a:pPr>
            <a:endParaRPr lang="en-US" sz="2400" dirty="0"/>
          </a:p>
          <a:p>
            <a:pPr marL="573087" lvl="2" indent="0">
              <a:buNone/>
            </a:pPr>
            <a:endParaRPr lang="en-US" sz="2400" dirty="0"/>
          </a:p>
          <a:p>
            <a:r>
              <a:rPr lang="en-US" sz="2800" dirty="0"/>
              <a:t>Use of parameter categories</a:t>
            </a:r>
          </a:p>
        </p:txBody>
      </p:sp>
      <p:graphicFrame>
        <p:nvGraphicFramePr>
          <p:cNvPr id="6" name="Table 5">
            <a:extLst>
              <a:ext uri="{FF2B5EF4-FFF2-40B4-BE49-F238E27FC236}">
                <a16:creationId xmlns:a16="http://schemas.microsoft.com/office/drawing/2014/main" id="{9FDE1C65-4A4B-4374-81B5-8C9D7EAD1829}"/>
              </a:ext>
            </a:extLst>
          </p:cNvPr>
          <p:cNvGraphicFramePr>
            <a:graphicFrameLocks noGrp="1"/>
          </p:cNvGraphicFramePr>
          <p:nvPr>
            <p:extLst>
              <p:ext uri="{D42A27DB-BD31-4B8C-83A1-F6EECF244321}">
                <p14:modId xmlns:p14="http://schemas.microsoft.com/office/powerpoint/2010/main" val="121887442"/>
              </p:ext>
            </p:extLst>
          </p:nvPr>
        </p:nvGraphicFramePr>
        <p:xfrm>
          <a:off x="1288625" y="4104273"/>
          <a:ext cx="6598499" cy="1483360"/>
        </p:xfrm>
        <a:graphic>
          <a:graphicData uri="http://schemas.openxmlformats.org/drawingml/2006/table">
            <a:tbl>
              <a:tblPr firstRow="1" bandRow="1">
                <a:tableStyleId>{5C22544A-7EE6-4342-B048-85BDC9FD1C3A}</a:tableStyleId>
              </a:tblPr>
              <a:tblGrid>
                <a:gridCol w="2016443">
                  <a:extLst>
                    <a:ext uri="{9D8B030D-6E8A-4147-A177-3AD203B41FA5}">
                      <a16:colId xmlns:a16="http://schemas.microsoft.com/office/drawing/2014/main" val="1488706846"/>
                    </a:ext>
                  </a:extLst>
                </a:gridCol>
                <a:gridCol w="4582056">
                  <a:extLst>
                    <a:ext uri="{9D8B030D-6E8A-4147-A177-3AD203B41FA5}">
                      <a16:colId xmlns:a16="http://schemas.microsoft.com/office/drawing/2014/main" val="156509184"/>
                    </a:ext>
                  </a:extLst>
                </a:gridCol>
              </a:tblGrid>
              <a:tr h="370840">
                <a:tc>
                  <a:txBody>
                    <a:bodyPr/>
                    <a:lstStyle/>
                    <a:p>
                      <a:pPr algn="ctr"/>
                      <a:r>
                        <a:rPr lang="en-US" dirty="0"/>
                        <a:t>Parameter Sets</a:t>
                      </a:r>
                    </a:p>
                  </a:txBody>
                  <a:tcPr/>
                </a:tc>
                <a:tc>
                  <a:txBody>
                    <a:bodyPr/>
                    <a:lstStyle/>
                    <a:p>
                      <a:pPr algn="ctr"/>
                      <a:r>
                        <a:rPr lang="en-US" dirty="0"/>
                        <a:t>Model</a:t>
                      </a:r>
                    </a:p>
                  </a:txBody>
                  <a:tcPr/>
                </a:tc>
                <a:extLst>
                  <a:ext uri="{0D108BD9-81ED-4DB2-BD59-A6C34878D82A}">
                    <a16:rowId xmlns:a16="http://schemas.microsoft.com/office/drawing/2014/main" val="809902739"/>
                  </a:ext>
                </a:extLst>
              </a:tr>
              <a:tr h="370840">
                <a:tc>
                  <a:txBody>
                    <a:bodyPr/>
                    <a:lstStyle/>
                    <a:p>
                      <a:r>
                        <a:rPr lang="en-US" i="1" dirty="0"/>
                        <a:t>PiM + Des</a:t>
                      </a:r>
                    </a:p>
                  </a:txBody>
                  <a:tcPr/>
                </a:tc>
                <a:tc>
                  <a:txBody>
                    <a:bodyPr/>
                    <a:lstStyle/>
                    <a:p>
                      <a:r>
                        <a:rPr lang="en-US" dirty="0"/>
                        <a:t>Pre-layout bump inductance model</a:t>
                      </a:r>
                    </a:p>
                  </a:txBody>
                  <a:tcPr/>
                </a:tc>
                <a:extLst>
                  <a:ext uri="{0D108BD9-81ED-4DB2-BD59-A6C34878D82A}">
                    <a16:rowId xmlns:a16="http://schemas.microsoft.com/office/drawing/2014/main" val="1241902448"/>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i="1" dirty="0"/>
                        <a:t>PiM + Des + Lay</a:t>
                      </a:r>
                    </a:p>
                  </a:txBody>
                  <a:tcPr/>
                </a:tc>
                <a:tc>
                  <a:txBody>
                    <a:bodyPr/>
                    <a:lstStyle/>
                    <a:p>
                      <a:r>
                        <a:rPr lang="en-US" dirty="0"/>
                        <a:t>Post-layout bump inductance model</a:t>
                      </a:r>
                    </a:p>
                  </a:txBody>
                  <a:tcPr/>
                </a:tc>
                <a:extLst>
                  <a:ext uri="{0D108BD9-81ED-4DB2-BD59-A6C34878D82A}">
                    <a16:rowId xmlns:a16="http://schemas.microsoft.com/office/drawing/2014/main" val="3358216307"/>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i="1" dirty="0"/>
                        <a:t>PiM + Des + Lay</a:t>
                      </a:r>
                    </a:p>
                  </a:txBody>
                  <a:tcPr/>
                </a:tc>
                <a:tc>
                  <a:txBody>
                    <a:bodyPr/>
                    <a:lstStyle/>
                    <a:p>
                      <a:r>
                        <a:rPr lang="en-US" dirty="0"/>
                        <a:t>Quick tool to Golden tool correlation model</a:t>
                      </a:r>
                    </a:p>
                  </a:txBody>
                  <a:tcPr/>
                </a:tc>
                <a:extLst>
                  <a:ext uri="{0D108BD9-81ED-4DB2-BD59-A6C34878D82A}">
                    <a16:rowId xmlns:a16="http://schemas.microsoft.com/office/drawing/2014/main" val="1196081911"/>
                  </a:ext>
                </a:extLst>
              </a:tr>
            </a:tbl>
          </a:graphicData>
        </a:graphic>
      </p:graphicFrame>
      <p:graphicFrame>
        <p:nvGraphicFramePr>
          <p:cNvPr id="11" name="Table 10">
            <a:extLst>
              <a:ext uri="{FF2B5EF4-FFF2-40B4-BE49-F238E27FC236}">
                <a16:creationId xmlns:a16="http://schemas.microsoft.com/office/drawing/2014/main" id="{EDD642DC-9785-4C20-AF37-31EF58FCC1B5}"/>
              </a:ext>
            </a:extLst>
          </p:cNvPr>
          <p:cNvGraphicFramePr>
            <a:graphicFrameLocks noGrp="1"/>
          </p:cNvGraphicFramePr>
          <p:nvPr>
            <p:extLst>
              <p:ext uri="{D42A27DB-BD31-4B8C-83A1-F6EECF244321}">
                <p14:modId xmlns:p14="http://schemas.microsoft.com/office/powerpoint/2010/main" val="3094950704"/>
              </p:ext>
            </p:extLst>
          </p:nvPr>
        </p:nvGraphicFramePr>
        <p:xfrm>
          <a:off x="2479039" y="1535552"/>
          <a:ext cx="4217670" cy="1483360"/>
        </p:xfrm>
        <a:graphic>
          <a:graphicData uri="http://schemas.openxmlformats.org/drawingml/2006/table">
            <a:tbl>
              <a:tblPr firstRow="1" bandRow="1">
                <a:tableStyleId>{5C22544A-7EE6-4342-B048-85BDC9FD1C3A}</a:tableStyleId>
              </a:tblPr>
              <a:tblGrid>
                <a:gridCol w="2754630">
                  <a:extLst>
                    <a:ext uri="{9D8B030D-6E8A-4147-A177-3AD203B41FA5}">
                      <a16:colId xmlns:a16="http://schemas.microsoft.com/office/drawing/2014/main" val="1488706846"/>
                    </a:ext>
                  </a:extLst>
                </a:gridCol>
                <a:gridCol w="1463040">
                  <a:extLst>
                    <a:ext uri="{9D8B030D-6E8A-4147-A177-3AD203B41FA5}">
                      <a16:colId xmlns:a16="http://schemas.microsoft.com/office/drawing/2014/main" val="156509184"/>
                    </a:ext>
                  </a:extLst>
                </a:gridCol>
              </a:tblGrid>
              <a:tr h="370840">
                <a:tc>
                  <a:txBody>
                    <a:bodyPr/>
                    <a:lstStyle/>
                    <a:p>
                      <a:pPr algn="ctr"/>
                      <a:r>
                        <a:rPr lang="en-US" dirty="0"/>
                        <a:t>Parameter Set</a:t>
                      </a:r>
                    </a:p>
                  </a:txBody>
                  <a:tcPr/>
                </a:tc>
                <a:tc>
                  <a:txBody>
                    <a:bodyPr/>
                    <a:lstStyle/>
                    <a:p>
                      <a:pPr algn="ctr"/>
                      <a:r>
                        <a:rPr lang="en-US" dirty="0"/>
                        <a:t>Availability</a:t>
                      </a:r>
                    </a:p>
                  </a:txBody>
                  <a:tcPr/>
                </a:tc>
                <a:extLst>
                  <a:ext uri="{0D108BD9-81ED-4DB2-BD59-A6C34878D82A}">
                    <a16:rowId xmlns:a16="http://schemas.microsoft.com/office/drawing/2014/main" val="809902739"/>
                  </a:ext>
                </a:extLst>
              </a:tr>
              <a:tr h="370840">
                <a:tc>
                  <a:txBody>
                    <a:bodyPr/>
                    <a:lstStyle/>
                    <a:p>
                      <a:r>
                        <a:rPr lang="en-US" i="0" dirty="0" err="1"/>
                        <a:t>Pinmap</a:t>
                      </a:r>
                      <a:r>
                        <a:rPr lang="en-US" i="0" dirty="0"/>
                        <a:t>-dependent (</a:t>
                      </a:r>
                      <a:r>
                        <a:rPr lang="en-US" i="1" dirty="0" err="1"/>
                        <a:t>PiM</a:t>
                      </a:r>
                      <a:r>
                        <a:rPr lang="en-US" i="0" dirty="0"/>
                        <a:t>)</a:t>
                      </a:r>
                    </a:p>
                  </a:txBody>
                  <a:tcPr/>
                </a:tc>
                <a:tc>
                  <a:txBody>
                    <a:bodyPr/>
                    <a:lstStyle/>
                    <a:p>
                      <a:r>
                        <a:rPr lang="en-US" dirty="0"/>
                        <a:t>Pre-layout</a:t>
                      </a:r>
                    </a:p>
                  </a:txBody>
                  <a:tcPr/>
                </a:tc>
                <a:extLst>
                  <a:ext uri="{0D108BD9-81ED-4DB2-BD59-A6C34878D82A}">
                    <a16:rowId xmlns:a16="http://schemas.microsoft.com/office/drawing/2014/main" val="1241902448"/>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i="0" dirty="0"/>
                        <a:t>Design-dependent (</a:t>
                      </a:r>
                      <a:r>
                        <a:rPr lang="en-US" i="1" dirty="0"/>
                        <a:t>Des</a:t>
                      </a:r>
                      <a:r>
                        <a:rPr lang="en-US" i="0" dirty="0"/>
                        <a:t>)</a:t>
                      </a:r>
                    </a:p>
                  </a:txBody>
                  <a:tcPr/>
                </a:tc>
                <a:tc>
                  <a:txBody>
                    <a:bodyPr/>
                    <a:lstStyle/>
                    <a:p>
                      <a:r>
                        <a:rPr lang="en-US" dirty="0"/>
                        <a:t>Pre-layout</a:t>
                      </a:r>
                    </a:p>
                  </a:txBody>
                  <a:tcPr/>
                </a:tc>
                <a:extLst>
                  <a:ext uri="{0D108BD9-81ED-4DB2-BD59-A6C34878D82A}">
                    <a16:rowId xmlns:a16="http://schemas.microsoft.com/office/drawing/2014/main" val="3358216307"/>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i="0" dirty="0"/>
                        <a:t>Layout-dependent</a:t>
                      </a:r>
                      <a:r>
                        <a:rPr lang="en-US" i="1" dirty="0"/>
                        <a:t> </a:t>
                      </a:r>
                      <a:r>
                        <a:rPr lang="en-US" i="0" dirty="0"/>
                        <a:t>(</a:t>
                      </a:r>
                      <a:r>
                        <a:rPr lang="en-US" i="1" dirty="0"/>
                        <a:t>Lay</a:t>
                      </a:r>
                      <a:r>
                        <a:rPr lang="en-US" i="0" dirty="0"/>
                        <a:t>) </a:t>
                      </a:r>
                    </a:p>
                  </a:txBody>
                  <a:tcPr/>
                </a:tc>
                <a:tc>
                  <a:txBody>
                    <a:bodyPr/>
                    <a:lstStyle/>
                    <a:p>
                      <a:r>
                        <a:rPr lang="en-US" dirty="0"/>
                        <a:t>Post-layout</a:t>
                      </a:r>
                    </a:p>
                  </a:txBody>
                  <a:tcPr/>
                </a:tc>
                <a:extLst>
                  <a:ext uri="{0D108BD9-81ED-4DB2-BD59-A6C34878D82A}">
                    <a16:rowId xmlns:a16="http://schemas.microsoft.com/office/drawing/2014/main" val="1196081911"/>
                  </a:ext>
                </a:extLst>
              </a:tr>
            </a:tbl>
          </a:graphicData>
        </a:graphic>
      </p:graphicFrame>
    </p:spTree>
    <p:extLst>
      <p:ext uri="{BB962C8B-B14F-4D97-AF65-F5344CB8AC3E}">
        <p14:creationId xmlns:p14="http://schemas.microsoft.com/office/powerpoint/2010/main" val="2603517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28C8-33AA-4C5C-96CA-7F469A619B84}"/>
              </a:ext>
            </a:extLst>
          </p:cNvPr>
          <p:cNvSpPr>
            <a:spLocks noGrp="1"/>
          </p:cNvSpPr>
          <p:nvPr>
            <p:ph type="title"/>
          </p:nvPr>
        </p:nvSpPr>
        <p:spPr/>
        <p:txBody>
          <a:bodyPr/>
          <a:lstStyle/>
          <a:p>
            <a:r>
              <a:rPr lang="en-US" dirty="0"/>
              <a:t>Modeling Parameters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6A4B3F0-2754-4FFD-B74D-8D8033E62638}"/>
                  </a:ext>
                </a:extLst>
              </p:cNvPr>
              <p:cNvGraphicFramePr>
                <a:graphicFrameLocks noGrp="1"/>
              </p:cNvGraphicFramePr>
              <p:nvPr>
                <p:extLst>
                  <p:ext uri="{D42A27DB-BD31-4B8C-83A1-F6EECF244321}">
                    <p14:modId xmlns:p14="http://schemas.microsoft.com/office/powerpoint/2010/main" val="520623757"/>
                  </p:ext>
                </p:extLst>
              </p:nvPr>
            </p:nvGraphicFramePr>
            <p:xfrm>
              <a:off x="161925" y="780097"/>
              <a:ext cx="8711509" cy="5953760"/>
            </p:xfrm>
            <a:graphic>
              <a:graphicData uri="http://schemas.openxmlformats.org/drawingml/2006/table">
                <a:tbl>
                  <a:tblPr firstRow="1" bandRow="1">
                    <a:tableStyleId>{5C22544A-7EE6-4342-B048-85BDC9FD1C3A}</a:tableStyleId>
                  </a:tblPr>
                  <a:tblGrid>
                    <a:gridCol w="848728">
                      <a:extLst>
                        <a:ext uri="{9D8B030D-6E8A-4147-A177-3AD203B41FA5}">
                          <a16:colId xmlns:a16="http://schemas.microsoft.com/office/drawing/2014/main" val="1012635101"/>
                        </a:ext>
                      </a:extLst>
                    </a:gridCol>
                    <a:gridCol w="1684421">
                      <a:extLst>
                        <a:ext uri="{9D8B030D-6E8A-4147-A177-3AD203B41FA5}">
                          <a16:colId xmlns:a16="http://schemas.microsoft.com/office/drawing/2014/main" val="2434459938"/>
                        </a:ext>
                      </a:extLst>
                    </a:gridCol>
                    <a:gridCol w="5446840">
                      <a:extLst>
                        <a:ext uri="{9D8B030D-6E8A-4147-A177-3AD203B41FA5}">
                          <a16:colId xmlns:a16="http://schemas.microsoft.com/office/drawing/2014/main" val="848675240"/>
                        </a:ext>
                      </a:extLst>
                    </a:gridCol>
                    <a:gridCol w="731520">
                      <a:extLst>
                        <a:ext uri="{9D8B030D-6E8A-4147-A177-3AD203B41FA5}">
                          <a16:colId xmlns:a16="http://schemas.microsoft.com/office/drawing/2014/main" val="344094869"/>
                        </a:ext>
                      </a:extLst>
                    </a:gridCol>
                  </a:tblGrid>
                  <a:tr h="370840">
                    <a:tc>
                      <a:txBody>
                        <a:bodyPr/>
                        <a:lstStyle/>
                        <a:p>
                          <a:pPr algn="ctr"/>
                          <a:r>
                            <a:rPr lang="en-US" sz="1700" dirty="0"/>
                            <a:t>Index</a:t>
                          </a:r>
                        </a:p>
                      </a:txBody>
                      <a:tcPr/>
                    </a:tc>
                    <a:tc>
                      <a:txBody>
                        <a:bodyPr/>
                        <a:lstStyle/>
                        <a:p>
                          <a:pPr algn="ctr"/>
                          <a:r>
                            <a:rPr lang="en-US" sz="1700" dirty="0"/>
                            <a:t>Parameter</a:t>
                          </a:r>
                        </a:p>
                      </a:txBody>
                      <a:tcPr/>
                    </a:tc>
                    <a:tc>
                      <a:txBody>
                        <a:bodyPr/>
                        <a:lstStyle/>
                        <a:p>
                          <a:pPr algn="ctr"/>
                          <a:r>
                            <a:rPr lang="en-US" sz="1700" dirty="0"/>
                            <a:t>Description</a:t>
                          </a:r>
                        </a:p>
                      </a:txBody>
                      <a:tcPr/>
                    </a:tc>
                    <a:tc>
                      <a:txBody>
                        <a:bodyPr/>
                        <a:lstStyle/>
                        <a:p>
                          <a:pPr algn="ctr"/>
                          <a:r>
                            <a:rPr lang="en-US" sz="1700" dirty="0"/>
                            <a:t>Type</a:t>
                          </a:r>
                        </a:p>
                      </a:txBody>
                      <a:tcPr/>
                    </a:tc>
                    <a:extLst>
                      <a:ext uri="{0D108BD9-81ED-4DB2-BD59-A6C34878D82A}">
                        <a16:rowId xmlns:a16="http://schemas.microsoft.com/office/drawing/2014/main" val="2128419505"/>
                      </a:ext>
                    </a:extLst>
                  </a:tr>
                  <a:tr h="370840">
                    <a:tc>
                      <a:txBody>
                        <a:bodyPr/>
                        <a:lstStyle/>
                        <a:p>
                          <a:pPr algn="ctr"/>
                          <a:r>
                            <a:rPr lang="en-US" sz="1700" b="0" i="1" dirty="0"/>
                            <a:t>P1</a:t>
                          </a: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𝑑</m:t>
                                    </m:r>
                                  </m:e>
                                  <m:sub>
                                    <m:r>
                                      <a:rPr lang="en-US" sz="1700" b="0" i="1" smtClean="0">
                                        <a:latin typeface="Cambria Math" panose="02040503050406030204" pitchFamily="18" charset="0"/>
                                      </a:rPr>
                                      <m:t>𝐺𝑁𝐷𝐵𝑎𝑙𝑙</m:t>
                                    </m:r>
                                  </m:sub>
                                </m:sSub>
                              </m:oMath>
                            </m:oMathPara>
                          </a14:m>
                          <a:endParaRPr lang="en-US" sz="1700" b="0" dirty="0"/>
                        </a:p>
                      </a:txBody>
                      <a:tcPr/>
                    </a:tc>
                    <a:tc>
                      <a:txBody>
                        <a:bodyPr/>
                        <a:lstStyle/>
                        <a:p>
                          <a:r>
                            <a:rPr lang="en-US" sz="1700" dirty="0"/>
                            <a:t>Distance to closest GND ball</a:t>
                          </a:r>
                        </a:p>
                      </a:txBody>
                      <a:tcPr/>
                    </a:tc>
                    <a:tc>
                      <a:txBody>
                        <a:bodyPr/>
                        <a:lstStyle/>
                        <a:p>
                          <a:pPr algn="ctr"/>
                          <a:r>
                            <a:rPr lang="en-US" sz="1700" i="1" dirty="0"/>
                            <a:t>PiM</a:t>
                          </a:r>
                        </a:p>
                      </a:txBody>
                      <a:tcPr anchor="ctr"/>
                    </a:tc>
                    <a:extLst>
                      <a:ext uri="{0D108BD9-81ED-4DB2-BD59-A6C34878D82A}">
                        <a16:rowId xmlns:a16="http://schemas.microsoft.com/office/drawing/2014/main" val="58610229"/>
                      </a:ext>
                    </a:extLst>
                  </a:tr>
                  <a:tr h="370840">
                    <a:tc>
                      <a:txBody>
                        <a:bodyPr/>
                        <a:lstStyle/>
                        <a:p>
                          <a:pPr algn="ctr"/>
                          <a:r>
                            <a:rPr lang="en-US" sz="1700" i="1" dirty="0"/>
                            <a:t>P2</a:t>
                          </a: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𝑑</m:t>
                                    </m:r>
                                  </m:e>
                                  <m:sub>
                                    <m:r>
                                      <a:rPr lang="en-US" sz="1700" b="0" i="1" smtClean="0">
                                        <a:latin typeface="Cambria Math" panose="02040503050406030204" pitchFamily="18" charset="0"/>
                                      </a:rPr>
                                      <m:t>𝑉𝐷𝐷𝐵𝑎𝑙𝑙</m:t>
                                    </m:r>
                                  </m:sub>
                                </m:sSub>
                              </m:oMath>
                            </m:oMathPara>
                          </a14:m>
                          <a:endParaRPr lang="en-US" sz="1700" dirty="0"/>
                        </a:p>
                      </a:txBody>
                      <a:tcPr/>
                    </a:tc>
                    <a:tc>
                      <a:txBody>
                        <a:bodyPr/>
                        <a:lstStyle/>
                        <a:p>
                          <a:r>
                            <a:rPr lang="en-US" sz="1700" dirty="0"/>
                            <a:t>Distance to closest VDD ball</a:t>
                          </a:r>
                        </a:p>
                      </a:txBody>
                      <a:tcPr/>
                    </a:tc>
                    <a:tc>
                      <a:txBody>
                        <a:bodyPr/>
                        <a:lstStyle/>
                        <a:p>
                          <a:pPr algn="ctr"/>
                          <a:r>
                            <a:rPr lang="en-US" sz="1700" i="1" dirty="0"/>
                            <a:t>PiM</a:t>
                          </a:r>
                        </a:p>
                      </a:txBody>
                      <a:tcPr anchor="ctr"/>
                    </a:tc>
                    <a:extLst>
                      <a:ext uri="{0D108BD9-81ED-4DB2-BD59-A6C34878D82A}">
                        <a16:rowId xmlns:a16="http://schemas.microsoft.com/office/drawing/2014/main" val="3376182095"/>
                      </a:ext>
                    </a:extLst>
                  </a:tr>
                  <a:tr h="370840">
                    <a:tc>
                      <a:txBody>
                        <a:bodyPr/>
                        <a:lstStyle/>
                        <a:p>
                          <a:pPr algn="ctr"/>
                          <a:r>
                            <a:rPr lang="en-US" sz="1700" i="1" dirty="0"/>
                            <a:t>P3</a:t>
                          </a: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𝑑</m:t>
                                    </m:r>
                                  </m:e>
                                  <m:sub>
                                    <m:r>
                                      <a:rPr lang="en-US" sz="1700" b="0" i="1" smtClean="0">
                                        <a:latin typeface="Cambria Math" panose="02040503050406030204" pitchFamily="18" charset="0"/>
                                      </a:rPr>
                                      <m:t>𝐺𝑁𝐷𝐵𝑢𝑚𝑝</m:t>
                                    </m:r>
                                  </m:sub>
                                </m:sSub>
                              </m:oMath>
                            </m:oMathPara>
                          </a14:m>
                          <a:endParaRPr lang="en-US" sz="1700" dirty="0"/>
                        </a:p>
                      </a:txBody>
                      <a:tcPr/>
                    </a:tc>
                    <a:tc>
                      <a:txBody>
                        <a:bodyPr/>
                        <a:lstStyle/>
                        <a:p>
                          <a:r>
                            <a:rPr lang="en-US" sz="1700" dirty="0"/>
                            <a:t>Distance to closest GND bump</a:t>
                          </a:r>
                        </a:p>
                      </a:txBody>
                      <a:tcPr/>
                    </a:tc>
                    <a:tc>
                      <a:txBody>
                        <a:bodyPr/>
                        <a:lstStyle/>
                        <a:p>
                          <a:pPr algn="ctr"/>
                          <a:r>
                            <a:rPr lang="en-US" sz="1700" i="1" dirty="0"/>
                            <a:t>PiM</a:t>
                          </a:r>
                        </a:p>
                      </a:txBody>
                      <a:tcPr anchor="ctr"/>
                    </a:tc>
                    <a:extLst>
                      <a:ext uri="{0D108BD9-81ED-4DB2-BD59-A6C34878D82A}">
                        <a16:rowId xmlns:a16="http://schemas.microsoft.com/office/drawing/2014/main" val="634075740"/>
                      </a:ext>
                    </a:extLst>
                  </a:tr>
                  <a:tr h="370840">
                    <a:tc>
                      <a:txBody>
                        <a:bodyPr/>
                        <a:lstStyle/>
                        <a:p>
                          <a:pPr algn="ctr"/>
                          <a:r>
                            <a:rPr lang="en-US" sz="1700" i="1" dirty="0"/>
                            <a:t>P4</a:t>
                          </a:r>
                        </a:p>
                      </a:txBody>
                      <a:tcPr anchor="ctr"/>
                    </a:tc>
                    <a:tc>
                      <a:txBody>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m:t>
                                </m:r>
                                <m:r>
                                  <a:rPr lang="en-US" sz="1700" b="0" i="1" smtClean="0">
                                    <a:latin typeface="Cambria Math" panose="02040503050406030204" pitchFamily="18" charset="0"/>
                                  </a:rPr>
                                  <m:t>𝑉𝐷𝐷𝐵𝑢𝑚𝑝</m:t>
                                </m:r>
                                <m:r>
                                  <a:rPr lang="en-US" sz="1700" b="0" i="1" smtClean="0">
                                    <a:latin typeface="Cambria Math" panose="02040503050406030204" pitchFamily="18" charset="0"/>
                                  </a:rPr>
                                  <m:t>[]</m:t>
                                </m:r>
                              </m:oMath>
                            </m:oMathPara>
                          </a14:m>
                          <a:endParaRPr lang="en-US" sz="1700" dirty="0"/>
                        </a:p>
                      </a:txBody>
                      <a:tcPr/>
                    </a:tc>
                    <a:tc>
                      <a:txBody>
                        <a:bodyPr/>
                        <a:lstStyle/>
                        <a:p>
                          <a:r>
                            <a:rPr lang="en-US" sz="1700" dirty="0"/>
                            <a:t>Array of #bump from same supply rail </a:t>
                          </a:r>
                        </a:p>
                        <a:p>
                          <a:r>
                            <a:rPr lang="en-US" sz="1700" dirty="0"/>
                            <a:t>within radius of {1,2,3,4} bump pitches</a:t>
                          </a:r>
                        </a:p>
                      </a:txBody>
                      <a:tcPr/>
                    </a:tc>
                    <a:tc>
                      <a:txBody>
                        <a:bodyPr/>
                        <a:lstStyle/>
                        <a:p>
                          <a:pPr algn="ctr"/>
                          <a:r>
                            <a:rPr lang="en-US" sz="1700" i="1" dirty="0"/>
                            <a:t>PiM</a:t>
                          </a:r>
                        </a:p>
                      </a:txBody>
                      <a:tcPr anchor="ctr"/>
                    </a:tc>
                    <a:extLst>
                      <a:ext uri="{0D108BD9-81ED-4DB2-BD59-A6C34878D82A}">
                        <a16:rowId xmlns:a16="http://schemas.microsoft.com/office/drawing/2014/main" val="2198054117"/>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P5</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m:t>
                                </m:r>
                                <m:r>
                                  <a:rPr lang="en-US" sz="1700" b="0" i="1" smtClean="0">
                                    <a:latin typeface="Cambria Math" panose="02040503050406030204" pitchFamily="18" charset="0"/>
                                  </a:rPr>
                                  <m:t>𝑠𝑢𝑝𝑝𝑙𝑦𝑟𝑎𝑖𝑙</m:t>
                                </m:r>
                                <m:r>
                                  <a:rPr lang="en-US" sz="1700" b="0" i="1" smtClean="0">
                                    <a:latin typeface="Cambria Math" panose="02040503050406030204" pitchFamily="18" charset="0"/>
                                  </a:rPr>
                                  <m:t>[]</m:t>
                                </m:r>
                              </m:oMath>
                            </m:oMathPara>
                          </a14:m>
                          <a:endParaRPr lang="en-US" sz="1700" dirty="0"/>
                        </a:p>
                      </a:txBody>
                      <a:tcPr/>
                    </a:tc>
                    <a:tc>
                      <a:txBody>
                        <a:bodyPr/>
                        <a:lstStyle/>
                        <a:p>
                          <a:r>
                            <a:rPr lang="en-US" sz="1700" dirty="0"/>
                            <a:t>Array of #supplyrail within radius of {1,2,3,4} pitches</a:t>
                          </a:r>
                        </a:p>
                      </a:txBody>
                      <a:tcPr/>
                    </a:tc>
                    <a:tc>
                      <a:txBody>
                        <a:bodyPr/>
                        <a:lstStyle/>
                        <a:p>
                          <a:pPr algn="ctr"/>
                          <a:r>
                            <a:rPr lang="en-US" sz="1700" i="1" dirty="0"/>
                            <a:t>PiM</a:t>
                          </a:r>
                        </a:p>
                      </a:txBody>
                      <a:tcPr anchor="ctr"/>
                    </a:tc>
                    <a:extLst>
                      <a:ext uri="{0D108BD9-81ED-4DB2-BD59-A6C34878D82A}">
                        <a16:rowId xmlns:a16="http://schemas.microsoft.com/office/drawing/2014/main" val="3514941605"/>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P6</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m:t>
                                </m:r>
                                <m:r>
                                  <a:rPr lang="en-US" sz="1700" b="0" i="1" smtClean="0">
                                    <a:latin typeface="Cambria Math" panose="02040503050406030204" pitchFamily="18" charset="0"/>
                                  </a:rPr>
                                  <m:t>𝑂𝑡h𝑒𝑟𝐵𝑢𝑚𝑝</m:t>
                                </m:r>
                                <m:r>
                                  <a:rPr lang="en-US" sz="1700" b="0" i="1" smtClean="0">
                                    <a:latin typeface="Cambria Math" panose="02040503050406030204" pitchFamily="18" charset="0"/>
                                  </a:rPr>
                                  <m:t>[]</m:t>
                                </m:r>
                              </m:oMath>
                            </m:oMathPara>
                          </a14:m>
                          <a:endParaRPr lang="en-US" sz="1700" dirty="0"/>
                        </a:p>
                      </a:txBody>
                      <a:tcPr/>
                    </a:tc>
                    <a:tc>
                      <a:txBody>
                        <a:bodyPr/>
                        <a:lstStyle/>
                        <a:p>
                          <a:r>
                            <a:rPr lang="en-US" sz="1700" dirty="0"/>
                            <a:t>Array of #bump in different supplyrail within radius of </a:t>
                          </a:r>
                        </a:p>
                        <a:p>
                          <a:r>
                            <a:rPr lang="en-US" sz="1700" dirty="0"/>
                            <a:t>{1,2,3,4} bump pitches</a:t>
                          </a:r>
                        </a:p>
                      </a:txBody>
                      <a:tcPr/>
                    </a:tc>
                    <a:tc>
                      <a:txBody>
                        <a:bodyPr/>
                        <a:lstStyle/>
                        <a:p>
                          <a:pPr algn="ctr"/>
                          <a:r>
                            <a:rPr lang="en-US" sz="1700" i="1" dirty="0"/>
                            <a:t>PiM</a:t>
                          </a:r>
                        </a:p>
                      </a:txBody>
                      <a:tcPr anchor="ctr"/>
                    </a:tc>
                    <a:extLst>
                      <a:ext uri="{0D108BD9-81ED-4DB2-BD59-A6C34878D82A}">
                        <a16:rowId xmlns:a16="http://schemas.microsoft.com/office/drawing/2014/main" val="2538350863"/>
                      </a:ext>
                    </a:extLst>
                  </a:tr>
                  <a:tr h="20396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P7</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𝑡h𝑖𝑐𝑘𝑛𝑒𝑠𝑠</m:t>
                                </m:r>
                              </m:oMath>
                            </m:oMathPara>
                          </a14:m>
                          <a:endParaRPr lang="en-US" sz="1700" dirty="0"/>
                        </a:p>
                      </a:txBody>
                      <a:tcPr/>
                    </a:tc>
                    <a:tc>
                      <a:txBody>
                        <a:bodyPr/>
                        <a:lstStyle/>
                        <a:p>
                          <a:r>
                            <a:rPr lang="en-US" sz="1700" dirty="0"/>
                            <a:t>Thickness of the PKG design</a:t>
                          </a:r>
                        </a:p>
                      </a:txBody>
                      <a:tcPr/>
                    </a:tc>
                    <a:tc>
                      <a:txBody>
                        <a:bodyPr/>
                        <a:lstStyle/>
                        <a:p>
                          <a:pPr algn="ctr"/>
                          <a:r>
                            <a:rPr lang="en-US" sz="1700" i="1" dirty="0"/>
                            <a:t>Des</a:t>
                          </a:r>
                        </a:p>
                      </a:txBody>
                      <a:tcPr anchor="ctr"/>
                    </a:tc>
                    <a:extLst>
                      <a:ext uri="{0D108BD9-81ED-4DB2-BD59-A6C34878D82A}">
                        <a16:rowId xmlns:a16="http://schemas.microsoft.com/office/drawing/2014/main" val="871687826"/>
                      </a:ext>
                    </a:extLst>
                  </a:tr>
                  <a:tr h="20396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P8</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𝑐𝑢𝑟𝑟𝑒𝑛𝑡</m:t>
                                </m:r>
                              </m:oMath>
                            </m:oMathPara>
                          </a14:m>
                          <a:endParaRPr lang="en-US" sz="1700" dirty="0"/>
                        </a:p>
                      </a:txBody>
                      <a:tcPr/>
                    </a:tc>
                    <a:tc>
                      <a:txBody>
                        <a:bodyPr/>
                        <a:lstStyle/>
                        <a:p>
                          <a:r>
                            <a:rPr lang="en-US" sz="1700" dirty="0"/>
                            <a:t>Derived per-bump current</a:t>
                          </a:r>
                        </a:p>
                      </a:txBody>
                      <a:tcPr/>
                    </a:tc>
                    <a:tc>
                      <a:txBody>
                        <a:bodyPr/>
                        <a:lstStyle/>
                        <a:p>
                          <a:pPr algn="ctr"/>
                          <a:r>
                            <a:rPr lang="en-US" sz="1700" i="1" dirty="0"/>
                            <a:t>Des</a:t>
                          </a:r>
                        </a:p>
                      </a:txBody>
                      <a:tcPr anchor="ctr"/>
                    </a:tc>
                    <a:extLst>
                      <a:ext uri="{0D108BD9-81ED-4DB2-BD59-A6C34878D82A}">
                        <a16:rowId xmlns:a16="http://schemas.microsoft.com/office/drawing/2014/main" val="2806590720"/>
                      </a:ext>
                    </a:extLst>
                  </a:tr>
                  <a:tr h="20396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P9</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m:t>
                                </m:r>
                                <m:r>
                                  <a:rPr lang="en-US" sz="1700" b="0" i="1" smtClean="0">
                                    <a:latin typeface="Cambria Math" panose="02040503050406030204" pitchFamily="18" charset="0"/>
                                  </a:rPr>
                                  <m:t>𝑙𝑎𝑦𝑒𝑟</m:t>
                                </m:r>
                              </m:oMath>
                            </m:oMathPara>
                          </a14:m>
                          <a:endParaRPr lang="en-US" sz="1700" dirty="0"/>
                        </a:p>
                      </a:txBody>
                      <a:tcPr/>
                    </a:tc>
                    <a:tc>
                      <a:txBody>
                        <a:bodyPr/>
                        <a:lstStyle/>
                        <a:p>
                          <a:r>
                            <a:rPr lang="en-US" sz="1700" dirty="0"/>
                            <a:t>Number of metal layers used</a:t>
                          </a:r>
                        </a:p>
                      </a:txBody>
                      <a:tcPr/>
                    </a:tc>
                    <a:tc>
                      <a:txBody>
                        <a:bodyPr/>
                        <a:lstStyle/>
                        <a:p>
                          <a:pPr algn="ctr"/>
                          <a:r>
                            <a:rPr lang="en-US" sz="1700" i="1" dirty="0"/>
                            <a:t>Des</a:t>
                          </a:r>
                        </a:p>
                      </a:txBody>
                      <a:tcPr anchor="ctr"/>
                    </a:tc>
                    <a:extLst>
                      <a:ext uri="{0D108BD9-81ED-4DB2-BD59-A6C34878D82A}">
                        <a16:rowId xmlns:a16="http://schemas.microsoft.com/office/drawing/2014/main" val="1406912978"/>
                      </a:ext>
                    </a:extLst>
                  </a:tr>
                  <a:tr h="20396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P10</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𝑈𝑡𝑖𝑙</m:t>
                                </m:r>
                                <m:r>
                                  <a:rPr lang="en-US" sz="1700" b="0" i="1" smtClean="0">
                                    <a:latin typeface="Cambria Math" panose="02040503050406030204" pitchFamily="18" charset="0"/>
                                  </a:rPr>
                                  <m:t>[]</m:t>
                                </m:r>
                              </m:oMath>
                            </m:oMathPara>
                          </a14:m>
                          <a:endParaRPr lang="en-US" sz="1700" dirty="0"/>
                        </a:p>
                      </a:txBody>
                      <a:tcPr/>
                    </a:tc>
                    <a:tc>
                      <a:txBody>
                        <a:bodyPr/>
                        <a:lstStyle/>
                        <a:p>
                          <a:r>
                            <a:rPr lang="en-US" sz="1700" dirty="0"/>
                            <a:t>Array of metal utilization within radius of {1,2,3,4} </a:t>
                          </a:r>
                        </a:p>
                        <a:p>
                          <a:r>
                            <a:rPr lang="en-US" sz="1700" dirty="0"/>
                            <a:t>bump pitches</a:t>
                          </a:r>
                        </a:p>
                      </a:txBody>
                      <a:tcPr/>
                    </a:tc>
                    <a:tc>
                      <a:txBody>
                        <a:bodyPr/>
                        <a:lstStyle/>
                        <a:p>
                          <a:pPr algn="ctr"/>
                          <a:r>
                            <a:rPr lang="en-US" sz="1700" i="1" dirty="0"/>
                            <a:t>Lay</a:t>
                          </a:r>
                        </a:p>
                      </a:txBody>
                      <a:tcPr anchor="ctr"/>
                    </a:tc>
                    <a:extLst>
                      <a:ext uri="{0D108BD9-81ED-4DB2-BD59-A6C34878D82A}">
                        <a16:rowId xmlns:a16="http://schemas.microsoft.com/office/drawing/2014/main" val="1813949055"/>
                      </a:ext>
                    </a:extLst>
                  </a:tr>
                  <a:tr h="20396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P11</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𝑉𝑖𝑎𝐶𝑛𝑡</m:t>
                                </m:r>
                                <m:r>
                                  <a:rPr lang="en-US" sz="1700" b="0" i="1" smtClean="0">
                                    <a:latin typeface="Cambria Math" panose="02040503050406030204" pitchFamily="18" charset="0"/>
                                  </a:rPr>
                                  <m:t>[]</m:t>
                                </m:r>
                              </m:oMath>
                            </m:oMathPara>
                          </a14:m>
                          <a:endParaRPr lang="en-US" sz="1700" dirty="0"/>
                        </a:p>
                      </a:txBody>
                      <a:tcPr/>
                    </a:tc>
                    <a:tc>
                      <a:txBody>
                        <a:bodyPr/>
                        <a:lstStyle/>
                        <a:p>
                          <a:r>
                            <a:rPr lang="en-US" sz="1700" dirty="0"/>
                            <a:t>Array of via count within radius of {1,2,3,4} bump </a:t>
                          </a:r>
                        </a:p>
                        <a:p>
                          <a:r>
                            <a:rPr lang="en-US" sz="1700" dirty="0"/>
                            <a:t>pitches</a:t>
                          </a:r>
                        </a:p>
                      </a:txBody>
                      <a:tcPr/>
                    </a:tc>
                    <a:tc>
                      <a:txBody>
                        <a:bodyPr/>
                        <a:lstStyle/>
                        <a:p>
                          <a:pPr algn="ctr"/>
                          <a:r>
                            <a:rPr lang="en-US" sz="1700" i="1" dirty="0"/>
                            <a:t>Lay</a:t>
                          </a:r>
                        </a:p>
                      </a:txBody>
                      <a:tcPr anchor="ctr"/>
                    </a:tc>
                    <a:extLst>
                      <a:ext uri="{0D108BD9-81ED-4DB2-BD59-A6C34878D82A}">
                        <a16:rowId xmlns:a16="http://schemas.microsoft.com/office/drawing/2014/main" val="2098143160"/>
                      </a:ext>
                    </a:extLst>
                  </a:tr>
                  <a:tr h="20396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P12</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𝑇𝑟𝑎𝑐𝑒𝐶𝑛𝑡</m:t>
                                </m:r>
                                <m:r>
                                  <a:rPr lang="en-US" sz="1700" b="0" i="1" smtClean="0">
                                    <a:latin typeface="Cambria Math" panose="02040503050406030204" pitchFamily="18" charset="0"/>
                                  </a:rPr>
                                  <m:t>[]</m:t>
                                </m:r>
                              </m:oMath>
                            </m:oMathPara>
                          </a14:m>
                          <a:endParaRPr lang="en-US" sz="1700" dirty="0"/>
                        </a:p>
                      </a:txBody>
                      <a:tcPr/>
                    </a:tc>
                    <a:tc>
                      <a:txBody>
                        <a:bodyPr/>
                        <a:lstStyle/>
                        <a:p>
                          <a:r>
                            <a:rPr lang="en-US" sz="1700" dirty="0"/>
                            <a:t>Array of track count within radius of {1,2,3,4} bump </a:t>
                          </a:r>
                        </a:p>
                        <a:p>
                          <a:r>
                            <a:rPr lang="en-US" sz="1700" dirty="0"/>
                            <a:t>pitches</a:t>
                          </a:r>
                        </a:p>
                      </a:txBody>
                      <a:tcPr/>
                    </a:tc>
                    <a:tc>
                      <a:txBody>
                        <a:bodyPr/>
                        <a:lstStyle/>
                        <a:p>
                          <a:pPr algn="ctr"/>
                          <a:r>
                            <a:rPr lang="en-US" sz="1700" i="1" dirty="0"/>
                            <a:t>Lay</a:t>
                          </a:r>
                        </a:p>
                      </a:txBody>
                      <a:tcPr anchor="ctr"/>
                    </a:tc>
                    <a:extLst>
                      <a:ext uri="{0D108BD9-81ED-4DB2-BD59-A6C34878D82A}">
                        <a16:rowId xmlns:a16="http://schemas.microsoft.com/office/drawing/2014/main" val="2464296413"/>
                      </a:ext>
                    </a:extLst>
                  </a:tr>
                </a:tbl>
              </a:graphicData>
            </a:graphic>
          </p:graphicFrame>
        </mc:Choice>
        <mc:Fallback xmlns="">
          <p:graphicFrame>
            <p:nvGraphicFramePr>
              <p:cNvPr id="4" name="Table 3">
                <a:extLst>
                  <a:ext uri="{FF2B5EF4-FFF2-40B4-BE49-F238E27FC236}">
                    <a16:creationId xmlns:a16="http://schemas.microsoft.com/office/drawing/2014/main" id="{E6A4B3F0-2754-4FFD-B74D-8D8033E62638}"/>
                  </a:ext>
                </a:extLst>
              </p:cNvPr>
              <p:cNvGraphicFramePr>
                <a:graphicFrameLocks noGrp="1"/>
              </p:cNvGraphicFramePr>
              <p:nvPr>
                <p:extLst>
                  <p:ext uri="{D42A27DB-BD31-4B8C-83A1-F6EECF244321}">
                    <p14:modId xmlns:p14="http://schemas.microsoft.com/office/powerpoint/2010/main" val="520623757"/>
                  </p:ext>
                </p:extLst>
              </p:nvPr>
            </p:nvGraphicFramePr>
            <p:xfrm>
              <a:off x="161925" y="780097"/>
              <a:ext cx="8711509" cy="5953760"/>
            </p:xfrm>
            <a:graphic>
              <a:graphicData uri="http://schemas.openxmlformats.org/drawingml/2006/table">
                <a:tbl>
                  <a:tblPr firstRow="1" bandRow="1">
                    <a:tableStyleId>{5C22544A-7EE6-4342-B048-85BDC9FD1C3A}</a:tableStyleId>
                  </a:tblPr>
                  <a:tblGrid>
                    <a:gridCol w="848728">
                      <a:extLst>
                        <a:ext uri="{9D8B030D-6E8A-4147-A177-3AD203B41FA5}">
                          <a16:colId xmlns:a16="http://schemas.microsoft.com/office/drawing/2014/main" val="1012635101"/>
                        </a:ext>
                      </a:extLst>
                    </a:gridCol>
                    <a:gridCol w="1684421">
                      <a:extLst>
                        <a:ext uri="{9D8B030D-6E8A-4147-A177-3AD203B41FA5}">
                          <a16:colId xmlns:a16="http://schemas.microsoft.com/office/drawing/2014/main" val="2434459938"/>
                        </a:ext>
                      </a:extLst>
                    </a:gridCol>
                    <a:gridCol w="5446840">
                      <a:extLst>
                        <a:ext uri="{9D8B030D-6E8A-4147-A177-3AD203B41FA5}">
                          <a16:colId xmlns:a16="http://schemas.microsoft.com/office/drawing/2014/main" val="848675240"/>
                        </a:ext>
                      </a:extLst>
                    </a:gridCol>
                    <a:gridCol w="731520">
                      <a:extLst>
                        <a:ext uri="{9D8B030D-6E8A-4147-A177-3AD203B41FA5}">
                          <a16:colId xmlns:a16="http://schemas.microsoft.com/office/drawing/2014/main" val="344094869"/>
                        </a:ext>
                      </a:extLst>
                    </a:gridCol>
                  </a:tblGrid>
                  <a:tr h="370840">
                    <a:tc>
                      <a:txBody>
                        <a:bodyPr/>
                        <a:lstStyle/>
                        <a:p>
                          <a:pPr algn="ctr"/>
                          <a:r>
                            <a:rPr lang="en-US" sz="1700" dirty="0"/>
                            <a:t>Index</a:t>
                          </a:r>
                        </a:p>
                      </a:txBody>
                      <a:tcPr/>
                    </a:tc>
                    <a:tc>
                      <a:txBody>
                        <a:bodyPr/>
                        <a:lstStyle/>
                        <a:p>
                          <a:pPr algn="ctr"/>
                          <a:r>
                            <a:rPr lang="en-US" sz="1700" dirty="0"/>
                            <a:t>Parameter</a:t>
                          </a:r>
                        </a:p>
                      </a:txBody>
                      <a:tcPr/>
                    </a:tc>
                    <a:tc>
                      <a:txBody>
                        <a:bodyPr/>
                        <a:lstStyle/>
                        <a:p>
                          <a:pPr algn="ctr"/>
                          <a:r>
                            <a:rPr lang="en-US" sz="1700" dirty="0"/>
                            <a:t>Description</a:t>
                          </a:r>
                        </a:p>
                      </a:txBody>
                      <a:tcPr/>
                    </a:tc>
                    <a:tc>
                      <a:txBody>
                        <a:bodyPr/>
                        <a:lstStyle/>
                        <a:p>
                          <a:pPr algn="ctr"/>
                          <a:r>
                            <a:rPr lang="en-US" sz="1700" dirty="0"/>
                            <a:t>Type</a:t>
                          </a:r>
                        </a:p>
                      </a:txBody>
                      <a:tcPr/>
                    </a:tc>
                    <a:extLst>
                      <a:ext uri="{0D108BD9-81ED-4DB2-BD59-A6C34878D82A}">
                        <a16:rowId xmlns:a16="http://schemas.microsoft.com/office/drawing/2014/main" val="2128419505"/>
                      </a:ext>
                    </a:extLst>
                  </a:tr>
                  <a:tr h="370840">
                    <a:tc>
                      <a:txBody>
                        <a:bodyPr/>
                        <a:lstStyle/>
                        <a:p>
                          <a:pPr algn="ctr"/>
                          <a:r>
                            <a:rPr lang="en-US" sz="1700" b="0" i="1" dirty="0"/>
                            <a:t>P1</a:t>
                          </a:r>
                        </a:p>
                      </a:txBody>
                      <a:tcPr anchor="ctr"/>
                    </a:tc>
                    <a:tc>
                      <a:txBody>
                        <a:bodyPr/>
                        <a:lstStyle/>
                        <a:p>
                          <a:endParaRPr lang="en-US"/>
                        </a:p>
                      </a:txBody>
                      <a:tcPr>
                        <a:blipFill>
                          <a:blip r:embed="rId3"/>
                          <a:stretch>
                            <a:fillRect l="-50542" t="-104918" r="-367509" b="-1426230"/>
                          </a:stretch>
                        </a:blipFill>
                      </a:tcPr>
                    </a:tc>
                    <a:tc>
                      <a:txBody>
                        <a:bodyPr/>
                        <a:lstStyle/>
                        <a:p>
                          <a:r>
                            <a:rPr lang="en-US" sz="1700" dirty="0"/>
                            <a:t>Distance to closest GND ball</a:t>
                          </a:r>
                        </a:p>
                      </a:txBody>
                      <a:tcPr/>
                    </a:tc>
                    <a:tc>
                      <a:txBody>
                        <a:bodyPr/>
                        <a:lstStyle/>
                        <a:p>
                          <a:pPr algn="ctr"/>
                          <a:r>
                            <a:rPr lang="en-US" sz="1700" i="1" dirty="0"/>
                            <a:t>PiM</a:t>
                          </a:r>
                        </a:p>
                      </a:txBody>
                      <a:tcPr anchor="ctr"/>
                    </a:tc>
                    <a:extLst>
                      <a:ext uri="{0D108BD9-81ED-4DB2-BD59-A6C34878D82A}">
                        <a16:rowId xmlns:a16="http://schemas.microsoft.com/office/drawing/2014/main" val="58610229"/>
                      </a:ext>
                    </a:extLst>
                  </a:tr>
                  <a:tr h="370840">
                    <a:tc>
                      <a:txBody>
                        <a:bodyPr/>
                        <a:lstStyle/>
                        <a:p>
                          <a:pPr algn="ctr"/>
                          <a:r>
                            <a:rPr lang="en-US" sz="1700" i="1" dirty="0"/>
                            <a:t>P2</a:t>
                          </a:r>
                        </a:p>
                      </a:txBody>
                      <a:tcPr anchor="ctr"/>
                    </a:tc>
                    <a:tc>
                      <a:txBody>
                        <a:bodyPr/>
                        <a:lstStyle/>
                        <a:p>
                          <a:endParaRPr lang="en-US"/>
                        </a:p>
                      </a:txBody>
                      <a:tcPr>
                        <a:blipFill>
                          <a:blip r:embed="rId3"/>
                          <a:stretch>
                            <a:fillRect l="-50542" t="-204918" r="-367509" b="-1326230"/>
                          </a:stretch>
                        </a:blipFill>
                      </a:tcPr>
                    </a:tc>
                    <a:tc>
                      <a:txBody>
                        <a:bodyPr/>
                        <a:lstStyle/>
                        <a:p>
                          <a:r>
                            <a:rPr lang="en-US" sz="1700" dirty="0"/>
                            <a:t>Distance to closest VDD ball</a:t>
                          </a:r>
                        </a:p>
                      </a:txBody>
                      <a:tcPr/>
                    </a:tc>
                    <a:tc>
                      <a:txBody>
                        <a:bodyPr/>
                        <a:lstStyle/>
                        <a:p>
                          <a:pPr algn="ctr"/>
                          <a:r>
                            <a:rPr lang="en-US" sz="1700" i="1" dirty="0"/>
                            <a:t>PiM</a:t>
                          </a:r>
                        </a:p>
                      </a:txBody>
                      <a:tcPr anchor="ctr"/>
                    </a:tc>
                    <a:extLst>
                      <a:ext uri="{0D108BD9-81ED-4DB2-BD59-A6C34878D82A}">
                        <a16:rowId xmlns:a16="http://schemas.microsoft.com/office/drawing/2014/main" val="3376182095"/>
                      </a:ext>
                    </a:extLst>
                  </a:tr>
                  <a:tr h="370840">
                    <a:tc>
                      <a:txBody>
                        <a:bodyPr/>
                        <a:lstStyle/>
                        <a:p>
                          <a:pPr algn="ctr"/>
                          <a:r>
                            <a:rPr lang="en-US" sz="1700" i="1" dirty="0"/>
                            <a:t>P3</a:t>
                          </a:r>
                        </a:p>
                      </a:txBody>
                      <a:tcPr anchor="ctr"/>
                    </a:tc>
                    <a:tc>
                      <a:txBody>
                        <a:bodyPr/>
                        <a:lstStyle/>
                        <a:p>
                          <a:endParaRPr lang="en-US"/>
                        </a:p>
                      </a:txBody>
                      <a:tcPr>
                        <a:blipFill>
                          <a:blip r:embed="rId3"/>
                          <a:stretch>
                            <a:fillRect l="-50542" t="-304918" r="-367509" b="-1226230"/>
                          </a:stretch>
                        </a:blipFill>
                      </a:tcPr>
                    </a:tc>
                    <a:tc>
                      <a:txBody>
                        <a:bodyPr/>
                        <a:lstStyle/>
                        <a:p>
                          <a:r>
                            <a:rPr lang="en-US" sz="1700" dirty="0"/>
                            <a:t>Distance to closest GND bump</a:t>
                          </a:r>
                        </a:p>
                      </a:txBody>
                      <a:tcPr/>
                    </a:tc>
                    <a:tc>
                      <a:txBody>
                        <a:bodyPr/>
                        <a:lstStyle/>
                        <a:p>
                          <a:pPr algn="ctr"/>
                          <a:r>
                            <a:rPr lang="en-US" sz="1700" i="1" dirty="0"/>
                            <a:t>PiM</a:t>
                          </a:r>
                        </a:p>
                      </a:txBody>
                      <a:tcPr anchor="ctr"/>
                    </a:tc>
                    <a:extLst>
                      <a:ext uri="{0D108BD9-81ED-4DB2-BD59-A6C34878D82A}">
                        <a16:rowId xmlns:a16="http://schemas.microsoft.com/office/drawing/2014/main" val="634075740"/>
                      </a:ext>
                    </a:extLst>
                  </a:tr>
                  <a:tr h="609600">
                    <a:tc>
                      <a:txBody>
                        <a:bodyPr/>
                        <a:lstStyle/>
                        <a:p>
                          <a:pPr algn="ctr"/>
                          <a:r>
                            <a:rPr lang="en-US" sz="1700" i="1" dirty="0"/>
                            <a:t>P4</a:t>
                          </a:r>
                        </a:p>
                      </a:txBody>
                      <a:tcPr anchor="ctr"/>
                    </a:tc>
                    <a:tc>
                      <a:txBody>
                        <a:bodyPr/>
                        <a:lstStyle/>
                        <a:p>
                          <a:endParaRPr lang="en-US"/>
                        </a:p>
                      </a:txBody>
                      <a:tcPr>
                        <a:blipFill>
                          <a:blip r:embed="rId3"/>
                          <a:stretch>
                            <a:fillRect l="-50542" t="-247000" r="-367509" b="-648000"/>
                          </a:stretch>
                        </a:blipFill>
                      </a:tcPr>
                    </a:tc>
                    <a:tc>
                      <a:txBody>
                        <a:bodyPr/>
                        <a:lstStyle/>
                        <a:p>
                          <a:r>
                            <a:rPr lang="en-US" sz="1700" dirty="0"/>
                            <a:t>Array of #bump from same supply rail </a:t>
                          </a:r>
                        </a:p>
                        <a:p>
                          <a:r>
                            <a:rPr lang="en-US" sz="1700" dirty="0"/>
                            <a:t>within radius of {1,2,3,4} bump pitches</a:t>
                          </a:r>
                        </a:p>
                      </a:txBody>
                      <a:tcPr/>
                    </a:tc>
                    <a:tc>
                      <a:txBody>
                        <a:bodyPr/>
                        <a:lstStyle/>
                        <a:p>
                          <a:pPr algn="ctr"/>
                          <a:r>
                            <a:rPr lang="en-US" sz="1700" i="1" dirty="0"/>
                            <a:t>PiM</a:t>
                          </a:r>
                        </a:p>
                      </a:txBody>
                      <a:tcPr anchor="ctr"/>
                    </a:tc>
                    <a:extLst>
                      <a:ext uri="{0D108BD9-81ED-4DB2-BD59-A6C34878D82A}">
                        <a16:rowId xmlns:a16="http://schemas.microsoft.com/office/drawing/2014/main" val="2198054117"/>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P5</a:t>
                          </a:r>
                        </a:p>
                      </a:txBody>
                      <a:tcPr anchor="ctr"/>
                    </a:tc>
                    <a:tc>
                      <a:txBody>
                        <a:bodyPr/>
                        <a:lstStyle/>
                        <a:p>
                          <a:endParaRPr lang="en-US"/>
                        </a:p>
                      </a:txBody>
                      <a:tcPr>
                        <a:blipFill>
                          <a:blip r:embed="rId3"/>
                          <a:stretch>
                            <a:fillRect l="-50542" t="-568852" r="-367509" b="-962295"/>
                          </a:stretch>
                        </a:blipFill>
                      </a:tcPr>
                    </a:tc>
                    <a:tc>
                      <a:txBody>
                        <a:bodyPr/>
                        <a:lstStyle/>
                        <a:p>
                          <a:r>
                            <a:rPr lang="en-US" sz="1700" dirty="0"/>
                            <a:t>Array of #supplyrail within radius of {1,2,3,4} pitches</a:t>
                          </a:r>
                        </a:p>
                      </a:txBody>
                      <a:tcPr/>
                    </a:tc>
                    <a:tc>
                      <a:txBody>
                        <a:bodyPr/>
                        <a:lstStyle/>
                        <a:p>
                          <a:pPr algn="ctr"/>
                          <a:r>
                            <a:rPr lang="en-US" sz="1700" i="1" dirty="0"/>
                            <a:t>PiM</a:t>
                          </a:r>
                        </a:p>
                      </a:txBody>
                      <a:tcPr anchor="ctr"/>
                    </a:tc>
                    <a:extLst>
                      <a:ext uri="{0D108BD9-81ED-4DB2-BD59-A6C34878D82A}">
                        <a16:rowId xmlns:a16="http://schemas.microsoft.com/office/drawing/2014/main" val="3514941605"/>
                      </a:ext>
                    </a:extLst>
                  </a:tr>
                  <a:tr h="6096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P6</a:t>
                          </a:r>
                        </a:p>
                      </a:txBody>
                      <a:tcPr anchor="ctr"/>
                    </a:tc>
                    <a:tc>
                      <a:txBody>
                        <a:bodyPr/>
                        <a:lstStyle/>
                        <a:p>
                          <a:endParaRPr lang="en-US"/>
                        </a:p>
                      </a:txBody>
                      <a:tcPr>
                        <a:blipFill>
                          <a:blip r:embed="rId3"/>
                          <a:stretch>
                            <a:fillRect l="-50542" t="-408000" r="-367509" b="-487000"/>
                          </a:stretch>
                        </a:blipFill>
                      </a:tcPr>
                    </a:tc>
                    <a:tc>
                      <a:txBody>
                        <a:bodyPr/>
                        <a:lstStyle/>
                        <a:p>
                          <a:r>
                            <a:rPr lang="en-US" sz="1700" dirty="0"/>
                            <a:t>Array of #bump in different supplyrail within radius of </a:t>
                          </a:r>
                        </a:p>
                        <a:p>
                          <a:r>
                            <a:rPr lang="en-US" sz="1700" dirty="0"/>
                            <a:t>{1,2,3,4} bump pitches</a:t>
                          </a:r>
                        </a:p>
                      </a:txBody>
                      <a:tcPr/>
                    </a:tc>
                    <a:tc>
                      <a:txBody>
                        <a:bodyPr/>
                        <a:lstStyle/>
                        <a:p>
                          <a:pPr algn="ctr"/>
                          <a:r>
                            <a:rPr lang="en-US" sz="1700" i="1" dirty="0"/>
                            <a:t>PiM</a:t>
                          </a:r>
                        </a:p>
                      </a:txBody>
                      <a:tcPr anchor="ctr"/>
                    </a:tc>
                    <a:extLst>
                      <a:ext uri="{0D108BD9-81ED-4DB2-BD59-A6C34878D82A}">
                        <a16:rowId xmlns:a16="http://schemas.microsoft.com/office/drawing/2014/main" val="2538350863"/>
                      </a:ext>
                    </a:extLst>
                  </a:tr>
                  <a:tr h="35052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P7</a:t>
                          </a:r>
                        </a:p>
                      </a:txBody>
                      <a:tcPr anchor="ctr"/>
                    </a:tc>
                    <a:tc>
                      <a:txBody>
                        <a:bodyPr/>
                        <a:lstStyle/>
                        <a:p>
                          <a:endParaRPr lang="en-US"/>
                        </a:p>
                      </a:txBody>
                      <a:tcPr>
                        <a:blipFill>
                          <a:blip r:embed="rId3"/>
                          <a:stretch>
                            <a:fillRect l="-50542" t="-891228" r="-367509" b="-754386"/>
                          </a:stretch>
                        </a:blipFill>
                      </a:tcPr>
                    </a:tc>
                    <a:tc>
                      <a:txBody>
                        <a:bodyPr/>
                        <a:lstStyle/>
                        <a:p>
                          <a:r>
                            <a:rPr lang="en-US" sz="1700" dirty="0"/>
                            <a:t>Thickness of the PKG design</a:t>
                          </a:r>
                        </a:p>
                      </a:txBody>
                      <a:tcPr/>
                    </a:tc>
                    <a:tc>
                      <a:txBody>
                        <a:bodyPr/>
                        <a:lstStyle/>
                        <a:p>
                          <a:pPr algn="ctr"/>
                          <a:r>
                            <a:rPr lang="en-US" sz="1700" i="1" dirty="0"/>
                            <a:t>Des</a:t>
                          </a:r>
                        </a:p>
                      </a:txBody>
                      <a:tcPr anchor="ctr"/>
                    </a:tc>
                    <a:extLst>
                      <a:ext uri="{0D108BD9-81ED-4DB2-BD59-A6C34878D82A}">
                        <a16:rowId xmlns:a16="http://schemas.microsoft.com/office/drawing/2014/main" val="871687826"/>
                      </a:ext>
                    </a:extLst>
                  </a:tr>
                  <a:tr h="35052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P8</a:t>
                          </a:r>
                        </a:p>
                      </a:txBody>
                      <a:tcPr anchor="ctr"/>
                    </a:tc>
                    <a:tc>
                      <a:txBody>
                        <a:bodyPr/>
                        <a:lstStyle/>
                        <a:p>
                          <a:endParaRPr lang="en-US"/>
                        </a:p>
                      </a:txBody>
                      <a:tcPr>
                        <a:blipFill>
                          <a:blip r:embed="rId3"/>
                          <a:stretch>
                            <a:fillRect l="-50542" t="-974138" r="-367509" b="-641379"/>
                          </a:stretch>
                        </a:blipFill>
                      </a:tcPr>
                    </a:tc>
                    <a:tc>
                      <a:txBody>
                        <a:bodyPr/>
                        <a:lstStyle/>
                        <a:p>
                          <a:r>
                            <a:rPr lang="en-US" sz="1700" dirty="0"/>
                            <a:t>Derived per-bump current</a:t>
                          </a:r>
                        </a:p>
                      </a:txBody>
                      <a:tcPr/>
                    </a:tc>
                    <a:tc>
                      <a:txBody>
                        <a:bodyPr/>
                        <a:lstStyle/>
                        <a:p>
                          <a:pPr algn="ctr"/>
                          <a:r>
                            <a:rPr lang="en-US" sz="1700" i="1" dirty="0"/>
                            <a:t>Des</a:t>
                          </a:r>
                        </a:p>
                      </a:txBody>
                      <a:tcPr anchor="ctr"/>
                    </a:tc>
                    <a:extLst>
                      <a:ext uri="{0D108BD9-81ED-4DB2-BD59-A6C34878D82A}">
                        <a16:rowId xmlns:a16="http://schemas.microsoft.com/office/drawing/2014/main" val="2806590720"/>
                      </a:ext>
                    </a:extLst>
                  </a:tr>
                  <a:tr h="35052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P9</a:t>
                          </a:r>
                        </a:p>
                      </a:txBody>
                      <a:tcPr anchor="ctr"/>
                    </a:tc>
                    <a:tc>
                      <a:txBody>
                        <a:bodyPr/>
                        <a:lstStyle/>
                        <a:p>
                          <a:endParaRPr lang="en-US"/>
                        </a:p>
                      </a:txBody>
                      <a:tcPr>
                        <a:blipFill>
                          <a:blip r:embed="rId3"/>
                          <a:stretch>
                            <a:fillRect l="-50542" t="-1074138" r="-367509" b="-541379"/>
                          </a:stretch>
                        </a:blipFill>
                      </a:tcPr>
                    </a:tc>
                    <a:tc>
                      <a:txBody>
                        <a:bodyPr/>
                        <a:lstStyle/>
                        <a:p>
                          <a:r>
                            <a:rPr lang="en-US" sz="1700" dirty="0"/>
                            <a:t>Number of metal layers used</a:t>
                          </a:r>
                        </a:p>
                      </a:txBody>
                      <a:tcPr/>
                    </a:tc>
                    <a:tc>
                      <a:txBody>
                        <a:bodyPr/>
                        <a:lstStyle/>
                        <a:p>
                          <a:pPr algn="ctr"/>
                          <a:r>
                            <a:rPr lang="en-US" sz="1700" i="1" dirty="0"/>
                            <a:t>Des</a:t>
                          </a:r>
                        </a:p>
                      </a:txBody>
                      <a:tcPr anchor="ctr"/>
                    </a:tc>
                    <a:extLst>
                      <a:ext uri="{0D108BD9-81ED-4DB2-BD59-A6C34878D82A}">
                        <a16:rowId xmlns:a16="http://schemas.microsoft.com/office/drawing/2014/main" val="1406912978"/>
                      </a:ext>
                    </a:extLst>
                  </a:tr>
                  <a:tr h="6096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P10</a:t>
                          </a:r>
                        </a:p>
                      </a:txBody>
                      <a:tcPr anchor="ctr"/>
                    </a:tc>
                    <a:tc>
                      <a:txBody>
                        <a:bodyPr/>
                        <a:lstStyle/>
                        <a:p>
                          <a:endParaRPr lang="en-US"/>
                        </a:p>
                      </a:txBody>
                      <a:tcPr>
                        <a:blipFill>
                          <a:blip r:embed="rId3"/>
                          <a:stretch>
                            <a:fillRect l="-50542" t="-681000" r="-367509" b="-214000"/>
                          </a:stretch>
                        </a:blipFill>
                      </a:tcPr>
                    </a:tc>
                    <a:tc>
                      <a:txBody>
                        <a:bodyPr/>
                        <a:lstStyle/>
                        <a:p>
                          <a:r>
                            <a:rPr lang="en-US" sz="1700" dirty="0"/>
                            <a:t>Array of metal utilization within radius of {1,2,3,4} </a:t>
                          </a:r>
                        </a:p>
                        <a:p>
                          <a:r>
                            <a:rPr lang="en-US" sz="1700" dirty="0"/>
                            <a:t>bump pitches</a:t>
                          </a:r>
                        </a:p>
                      </a:txBody>
                      <a:tcPr/>
                    </a:tc>
                    <a:tc>
                      <a:txBody>
                        <a:bodyPr/>
                        <a:lstStyle/>
                        <a:p>
                          <a:pPr algn="ctr"/>
                          <a:r>
                            <a:rPr lang="en-US" sz="1700" i="1" dirty="0"/>
                            <a:t>Lay</a:t>
                          </a:r>
                        </a:p>
                      </a:txBody>
                      <a:tcPr anchor="ctr"/>
                    </a:tc>
                    <a:extLst>
                      <a:ext uri="{0D108BD9-81ED-4DB2-BD59-A6C34878D82A}">
                        <a16:rowId xmlns:a16="http://schemas.microsoft.com/office/drawing/2014/main" val="1813949055"/>
                      </a:ext>
                    </a:extLst>
                  </a:tr>
                  <a:tr h="6096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P11</a:t>
                          </a:r>
                        </a:p>
                      </a:txBody>
                      <a:tcPr anchor="ctr"/>
                    </a:tc>
                    <a:tc>
                      <a:txBody>
                        <a:bodyPr/>
                        <a:lstStyle/>
                        <a:p>
                          <a:endParaRPr lang="en-US"/>
                        </a:p>
                      </a:txBody>
                      <a:tcPr>
                        <a:blipFill>
                          <a:blip r:embed="rId3"/>
                          <a:stretch>
                            <a:fillRect l="-50542" t="-781000" r="-367509" b="-114000"/>
                          </a:stretch>
                        </a:blipFill>
                      </a:tcPr>
                    </a:tc>
                    <a:tc>
                      <a:txBody>
                        <a:bodyPr/>
                        <a:lstStyle/>
                        <a:p>
                          <a:r>
                            <a:rPr lang="en-US" sz="1700" dirty="0"/>
                            <a:t>Array of via count within radius of {1,2,3,4} bump </a:t>
                          </a:r>
                        </a:p>
                        <a:p>
                          <a:r>
                            <a:rPr lang="en-US" sz="1700" dirty="0"/>
                            <a:t>pitches</a:t>
                          </a:r>
                        </a:p>
                      </a:txBody>
                      <a:tcPr/>
                    </a:tc>
                    <a:tc>
                      <a:txBody>
                        <a:bodyPr/>
                        <a:lstStyle/>
                        <a:p>
                          <a:pPr algn="ctr"/>
                          <a:r>
                            <a:rPr lang="en-US" sz="1700" i="1" dirty="0"/>
                            <a:t>Lay</a:t>
                          </a:r>
                        </a:p>
                      </a:txBody>
                      <a:tcPr anchor="ctr"/>
                    </a:tc>
                    <a:extLst>
                      <a:ext uri="{0D108BD9-81ED-4DB2-BD59-A6C34878D82A}">
                        <a16:rowId xmlns:a16="http://schemas.microsoft.com/office/drawing/2014/main" val="2098143160"/>
                      </a:ext>
                    </a:extLst>
                  </a:tr>
                  <a:tr h="6096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700" i="1" dirty="0"/>
                            <a:t>P12</a:t>
                          </a:r>
                        </a:p>
                      </a:txBody>
                      <a:tcPr anchor="ctr"/>
                    </a:tc>
                    <a:tc>
                      <a:txBody>
                        <a:bodyPr/>
                        <a:lstStyle/>
                        <a:p>
                          <a:endParaRPr lang="en-US"/>
                        </a:p>
                      </a:txBody>
                      <a:tcPr>
                        <a:blipFill>
                          <a:blip r:embed="rId3"/>
                          <a:stretch>
                            <a:fillRect l="-50542" t="-881000" r="-367509" b="-14000"/>
                          </a:stretch>
                        </a:blipFill>
                      </a:tcPr>
                    </a:tc>
                    <a:tc>
                      <a:txBody>
                        <a:bodyPr/>
                        <a:lstStyle/>
                        <a:p>
                          <a:r>
                            <a:rPr lang="en-US" sz="1700" dirty="0"/>
                            <a:t>Array of track count within radius of {1,2,3,4} bump </a:t>
                          </a:r>
                        </a:p>
                        <a:p>
                          <a:r>
                            <a:rPr lang="en-US" sz="1700" dirty="0"/>
                            <a:t>pitches</a:t>
                          </a:r>
                        </a:p>
                      </a:txBody>
                      <a:tcPr/>
                    </a:tc>
                    <a:tc>
                      <a:txBody>
                        <a:bodyPr/>
                        <a:lstStyle/>
                        <a:p>
                          <a:pPr algn="ctr"/>
                          <a:r>
                            <a:rPr lang="en-US" sz="1700" i="1" dirty="0"/>
                            <a:t>Lay</a:t>
                          </a:r>
                        </a:p>
                      </a:txBody>
                      <a:tcPr anchor="ctr"/>
                    </a:tc>
                    <a:extLst>
                      <a:ext uri="{0D108BD9-81ED-4DB2-BD59-A6C34878D82A}">
                        <a16:rowId xmlns:a16="http://schemas.microsoft.com/office/drawing/2014/main" val="2464296413"/>
                      </a:ext>
                    </a:extLst>
                  </a:tr>
                </a:tbl>
              </a:graphicData>
            </a:graphic>
          </p:graphicFrame>
        </mc:Fallback>
      </mc:AlternateContent>
      <p:sp>
        <p:nvSpPr>
          <p:cNvPr id="5" name="Rectangle 4">
            <a:extLst>
              <a:ext uri="{FF2B5EF4-FFF2-40B4-BE49-F238E27FC236}">
                <a16:creationId xmlns:a16="http://schemas.microsoft.com/office/drawing/2014/main" id="{3D384536-3F1A-4DD6-9584-9C670A5A2D66}"/>
              </a:ext>
            </a:extLst>
          </p:cNvPr>
          <p:cNvSpPr/>
          <p:nvPr/>
        </p:nvSpPr>
        <p:spPr bwMode="auto">
          <a:xfrm>
            <a:off x="161925" y="1145159"/>
            <a:ext cx="8711509" cy="1097710"/>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itchFamily="34" charset="0"/>
            </a:endParaRPr>
          </a:p>
        </p:txBody>
      </p:sp>
      <p:sp>
        <p:nvSpPr>
          <p:cNvPr id="7" name="Rectangle 6">
            <a:extLst>
              <a:ext uri="{FF2B5EF4-FFF2-40B4-BE49-F238E27FC236}">
                <a16:creationId xmlns:a16="http://schemas.microsoft.com/office/drawing/2014/main" id="{750157D5-A9F8-4C7F-B2D0-18BB35643B00}"/>
              </a:ext>
            </a:extLst>
          </p:cNvPr>
          <p:cNvSpPr/>
          <p:nvPr/>
        </p:nvSpPr>
        <p:spPr bwMode="auto">
          <a:xfrm>
            <a:off x="161924" y="2242869"/>
            <a:ext cx="8711509" cy="983410"/>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itchFamily="34" charset="0"/>
            </a:endParaRPr>
          </a:p>
        </p:txBody>
      </p:sp>
      <p:sp>
        <p:nvSpPr>
          <p:cNvPr id="8" name="Rectangle 7">
            <a:extLst>
              <a:ext uri="{FF2B5EF4-FFF2-40B4-BE49-F238E27FC236}">
                <a16:creationId xmlns:a16="http://schemas.microsoft.com/office/drawing/2014/main" id="{8E5102DA-E971-46F4-B51F-FC7E1B0ADFB4}"/>
              </a:ext>
            </a:extLst>
          </p:cNvPr>
          <p:cNvSpPr/>
          <p:nvPr/>
        </p:nvSpPr>
        <p:spPr bwMode="auto">
          <a:xfrm>
            <a:off x="161923" y="2242869"/>
            <a:ext cx="8711509" cy="1589415"/>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itchFamily="34" charset="0"/>
            </a:endParaRPr>
          </a:p>
        </p:txBody>
      </p:sp>
      <p:sp>
        <p:nvSpPr>
          <p:cNvPr id="9" name="Rectangle 8">
            <a:extLst>
              <a:ext uri="{FF2B5EF4-FFF2-40B4-BE49-F238E27FC236}">
                <a16:creationId xmlns:a16="http://schemas.microsoft.com/office/drawing/2014/main" id="{4D4C57DD-FDE8-4D98-B522-79B3B5C22513}"/>
              </a:ext>
            </a:extLst>
          </p:cNvPr>
          <p:cNvSpPr/>
          <p:nvPr/>
        </p:nvSpPr>
        <p:spPr bwMode="auto">
          <a:xfrm>
            <a:off x="161921" y="3840191"/>
            <a:ext cx="8711509" cy="352247"/>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itchFamily="34" charset="0"/>
            </a:endParaRPr>
          </a:p>
        </p:txBody>
      </p:sp>
      <p:sp>
        <p:nvSpPr>
          <p:cNvPr id="10" name="Rectangle 9">
            <a:extLst>
              <a:ext uri="{FF2B5EF4-FFF2-40B4-BE49-F238E27FC236}">
                <a16:creationId xmlns:a16="http://schemas.microsoft.com/office/drawing/2014/main" id="{D05C4B08-41F1-4CBB-9876-CCDF77D5FD6B}"/>
              </a:ext>
            </a:extLst>
          </p:cNvPr>
          <p:cNvSpPr/>
          <p:nvPr/>
        </p:nvSpPr>
        <p:spPr bwMode="auto">
          <a:xfrm>
            <a:off x="161917" y="4189562"/>
            <a:ext cx="8711509" cy="352247"/>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itchFamily="34" charset="0"/>
            </a:endParaRPr>
          </a:p>
        </p:txBody>
      </p:sp>
      <p:sp>
        <p:nvSpPr>
          <p:cNvPr id="11" name="Rectangle 10">
            <a:extLst>
              <a:ext uri="{FF2B5EF4-FFF2-40B4-BE49-F238E27FC236}">
                <a16:creationId xmlns:a16="http://schemas.microsoft.com/office/drawing/2014/main" id="{F6B1E230-C155-48AB-A047-76B3A6D3B08E}"/>
              </a:ext>
            </a:extLst>
          </p:cNvPr>
          <p:cNvSpPr/>
          <p:nvPr/>
        </p:nvSpPr>
        <p:spPr bwMode="auto">
          <a:xfrm>
            <a:off x="161925" y="4549066"/>
            <a:ext cx="8711509" cy="352247"/>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itchFamily="34" charset="0"/>
            </a:endParaRPr>
          </a:p>
        </p:txBody>
      </p:sp>
      <p:sp>
        <p:nvSpPr>
          <p:cNvPr id="12" name="Rectangle 11">
            <a:extLst>
              <a:ext uri="{FF2B5EF4-FFF2-40B4-BE49-F238E27FC236}">
                <a16:creationId xmlns:a16="http://schemas.microsoft.com/office/drawing/2014/main" id="{B3C66830-150E-4A2D-9078-61962991D96F}"/>
              </a:ext>
            </a:extLst>
          </p:cNvPr>
          <p:cNvSpPr/>
          <p:nvPr/>
        </p:nvSpPr>
        <p:spPr bwMode="auto">
          <a:xfrm>
            <a:off x="161916" y="4908570"/>
            <a:ext cx="8711509" cy="1804967"/>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itchFamily="34" charset="0"/>
            </a:endParaRPr>
          </a:p>
        </p:txBody>
      </p:sp>
    </p:spTree>
    <p:extLst>
      <p:ext uri="{BB962C8B-B14F-4D97-AF65-F5344CB8AC3E}">
        <p14:creationId xmlns:p14="http://schemas.microsoft.com/office/powerpoint/2010/main" val="3802080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19833</TotalTime>
  <Words>3521</Words>
  <Application>Microsoft Office PowerPoint</Application>
  <PresentationFormat>On-screen Show (4:3)</PresentationFormat>
  <Paragraphs>517</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MS PGothic</vt:lpstr>
      <vt:lpstr>宋体</vt:lpstr>
      <vt:lpstr>Arial</vt:lpstr>
      <vt:lpstr>Arial Narrow</vt:lpstr>
      <vt:lpstr>Calibri</vt:lpstr>
      <vt:lpstr>Cambria Math</vt:lpstr>
      <vt:lpstr>Monotype Sorts</vt:lpstr>
      <vt:lpstr>Tahoma</vt:lpstr>
      <vt:lpstr>Wingdings</vt:lpstr>
      <vt:lpstr>1_ABKGROUP</vt:lpstr>
      <vt:lpstr>Learning-Based Prediction of Package Power Delivery Network Quality</vt:lpstr>
      <vt:lpstr>Outline</vt:lpstr>
      <vt:lpstr>Motivation</vt:lpstr>
      <vt:lpstr>Challenges</vt:lpstr>
      <vt:lpstr>Related Works</vt:lpstr>
      <vt:lpstr>Our Work</vt:lpstr>
      <vt:lpstr>Outline</vt:lpstr>
      <vt:lpstr>Modeling Parameters</vt:lpstr>
      <vt:lpstr>Modeling Parameters</vt:lpstr>
      <vt:lpstr>Parameter Importance Analyses</vt:lpstr>
      <vt:lpstr>Modeling Flow</vt:lpstr>
      <vt:lpstr>Reporting Metrics</vt:lpstr>
      <vt:lpstr>Outline</vt:lpstr>
      <vt:lpstr>Correlation Methodology with Signoff Tool</vt:lpstr>
      <vt:lpstr>Outline</vt:lpstr>
      <vt:lpstr>Experiments</vt:lpstr>
      <vt:lpstr>Design of Experiment</vt:lpstr>
      <vt:lpstr>Result: Achievable Bump Inductance Model</vt:lpstr>
      <vt:lpstr>Result: Actual Bump Inductance Model</vt:lpstr>
      <vt:lpstr>Result: Golden and Quick Correlation Model</vt:lpstr>
      <vt:lpstr>Outline</vt:lpstr>
      <vt:lpstr>Conclusion</vt:lpstr>
      <vt:lpstr>Thank you!</vt:lpstr>
      <vt:lpstr>Backup</vt:lpstr>
      <vt:lpstr>Bump Inductance Extraction</vt:lpstr>
    </vt:vector>
  </TitlesOfParts>
  <Company>UCSD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MinRazor</dc:title>
  <dc:creator>Jiajia</dc:creator>
  <cp:lastModifiedBy>Kahng, Andrew</cp:lastModifiedBy>
  <cp:revision>574</cp:revision>
  <cp:lastPrinted>2019-01-14T21:28:54Z</cp:lastPrinted>
  <dcterms:created xsi:type="dcterms:W3CDTF">2013-05-15T05:21:47Z</dcterms:created>
  <dcterms:modified xsi:type="dcterms:W3CDTF">2019-01-22T02:57:05Z</dcterms:modified>
</cp:coreProperties>
</file>